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2.xml" ContentType="application/vnd.openxmlformats-officedocument.drawingml.chart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4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8"/>
  </p:notesMasterIdLst>
  <p:sldIdLst>
    <p:sldId id="256" r:id="rId2"/>
    <p:sldId id="260" r:id="rId3"/>
    <p:sldId id="346" r:id="rId4"/>
    <p:sldId id="344" r:id="rId5"/>
    <p:sldId id="349" r:id="rId6"/>
    <p:sldId id="341" r:id="rId7"/>
    <p:sldId id="264" r:id="rId8"/>
    <p:sldId id="261" r:id="rId9"/>
    <p:sldId id="262" r:id="rId10"/>
    <p:sldId id="265" r:id="rId11"/>
    <p:sldId id="357" r:id="rId12"/>
    <p:sldId id="263" r:id="rId13"/>
    <p:sldId id="266" r:id="rId14"/>
    <p:sldId id="267" r:id="rId15"/>
    <p:sldId id="269" r:id="rId16"/>
    <p:sldId id="268" r:id="rId17"/>
    <p:sldId id="350" r:id="rId18"/>
    <p:sldId id="347" r:id="rId19"/>
    <p:sldId id="361" r:id="rId20"/>
    <p:sldId id="362" r:id="rId21"/>
    <p:sldId id="342" r:id="rId22"/>
    <p:sldId id="270" r:id="rId23"/>
    <p:sldId id="271" r:id="rId24"/>
    <p:sldId id="272" r:id="rId25"/>
    <p:sldId id="358" r:id="rId26"/>
    <p:sldId id="354" r:id="rId27"/>
    <p:sldId id="330" r:id="rId28"/>
    <p:sldId id="340" r:id="rId29"/>
    <p:sldId id="335" r:id="rId30"/>
    <p:sldId id="339" r:id="rId31"/>
    <p:sldId id="351" r:id="rId32"/>
    <p:sldId id="359" r:id="rId33"/>
    <p:sldId id="355" r:id="rId34"/>
    <p:sldId id="345" r:id="rId35"/>
    <p:sldId id="353" r:id="rId36"/>
    <p:sldId id="352" r:id="rId3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15DC08D3-5C50-494E-B8C1-2B59B2D42C88}">
          <p14:sldIdLst>
            <p14:sldId id="256"/>
            <p14:sldId id="260"/>
            <p14:sldId id="346"/>
            <p14:sldId id="344"/>
            <p14:sldId id="349"/>
            <p14:sldId id="341"/>
            <p14:sldId id="264"/>
            <p14:sldId id="261"/>
            <p14:sldId id="262"/>
            <p14:sldId id="265"/>
            <p14:sldId id="357"/>
            <p14:sldId id="263"/>
            <p14:sldId id="266"/>
            <p14:sldId id="267"/>
            <p14:sldId id="269"/>
            <p14:sldId id="268"/>
            <p14:sldId id="350"/>
            <p14:sldId id="347"/>
            <p14:sldId id="361"/>
            <p14:sldId id="362"/>
            <p14:sldId id="342"/>
            <p14:sldId id="270"/>
            <p14:sldId id="271"/>
            <p14:sldId id="272"/>
            <p14:sldId id="358"/>
            <p14:sldId id="354"/>
            <p14:sldId id="330"/>
            <p14:sldId id="340"/>
            <p14:sldId id="335"/>
            <p14:sldId id="339"/>
            <p14:sldId id="351"/>
            <p14:sldId id="359"/>
            <p14:sldId id="355"/>
            <p14:sldId id="345"/>
            <p14:sldId id="353"/>
            <p14:sldId id="35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FF"/>
    <a:srgbClr val="6699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0" autoAdjust="0"/>
    <p:restoredTop sz="72185" autoAdjust="0"/>
  </p:normalViewPr>
  <p:slideViewPr>
    <p:cSldViewPr snapToGrid="0">
      <p:cViewPr varScale="1">
        <p:scale>
          <a:sx n="67" d="100"/>
          <a:sy n="67" d="100"/>
        </p:scale>
        <p:origin x="634" y="58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ieville\Desktop\COMSOL%20miroi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ieville\Desktop\COMSOL%20miroir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Column D</c:v>
                </c:pt>
              </c:strCache>
            </c:strRef>
          </c:tx>
          <c:spPr>
            <a:ln w="28800">
              <a:solidFill>
                <a:srgbClr val="004586"/>
              </a:solidFill>
              <a:round/>
            </a:ln>
          </c:spPr>
          <c:marker>
            <c:symbol val="square"/>
            <c:size val="8"/>
            <c:spPr>
              <a:solidFill>
                <a:srgbClr val="004586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non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28800">
                      <a:solidFill>
                        <a:srgbClr val="000000"/>
                      </a:solidFill>
                    </a:ln>
                  </c:spPr>
                </c15:leaderLines>
              </c:ext>
            </c:extLst>
          </c:dLbls>
          <c:cat>
            <c:strRef>
              <c:f>categories</c:f>
              <c:strCache>
                <c:ptCount val="16"/>
                <c:pt idx="0">
                  <c:v>1 s </c:v>
                </c:pt>
                <c:pt idx="1">
                  <c:v>10 s </c:v>
                </c:pt>
                <c:pt idx="2">
                  <c:v>1 min </c:v>
                </c:pt>
                <c:pt idx="3">
                  <c:v>10 min </c:v>
                </c:pt>
                <c:pt idx="4">
                  <c:v>30 min </c:v>
                </c:pt>
                <c:pt idx="5">
                  <c:v>1 h </c:v>
                </c:pt>
                <c:pt idx="6">
                  <c:v>2 h </c:v>
                </c:pt>
                <c:pt idx="7">
                  <c:v>5 h </c:v>
                </c:pt>
                <c:pt idx="8">
                  <c:v>12 h </c:v>
                </c:pt>
                <c:pt idx="9">
                  <c:v>1 j </c:v>
                </c:pt>
                <c:pt idx="10">
                  <c:v>3 j </c:v>
                </c:pt>
                <c:pt idx="11">
                  <c:v>1 sem</c:v>
                </c:pt>
                <c:pt idx="12">
                  <c:v>1 mois </c:v>
                </c:pt>
                <c:pt idx="13">
                  <c:v>3 mois</c:v>
                </c:pt>
                <c:pt idx="14">
                  <c:v>6 mois</c:v>
                </c:pt>
                <c:pt idx="15">
                  <c:v>1 an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6"/>
                <c:pt idx="0">
                  <c:v>7.5399999999999995E-2</c:v>
                </c:pt>
                <c:pt idx="1">
                  <c:v>5.8299999999999998E-2</c:v>
                </c:pt>
                <c:pt idx="2">
                  <c:v>4.4999999999999998E-2</c:v>
                </c:pt>
                <c:pt idx="3">
                  <c:v>0.03</c:v>
                </c:pt>
                <c:pt idx="4">
                  <c:v>2.1000000000000001E-2</c:v>
                </c:pt>
                <c:pt idx="5">
                  <c:v>1.5900000000000001E-2</c:v>
                </c:pt>
                <c:pt idx="6">
                  <c:v>1.34E-2</c:v>
                </c:pt>
                <c:pt idx="7">
                  <c:v>1.1299999999999999E-2</c:v>
                </c:pt>
                <c:pt idx="8">
                  <c:v>8.5500000000000003E-3</c:v>
                </c:pt>
                <c:pt idx="9">
                  <c:v>6.7000000000000002E-3</c:v>
                </c:pt>
                <c:pt idx="10">
                  <c:v>4.8999999999999998E-3</c:v>
                </c:pt>
                <c:pt idx="11">
                  <c:v>3.3999999999999998E-3</c:v>
                </c:pt>
                <c:pt idx="12">
                  <c:v>1.67E-3</c:v>
                </c:pt>
                <c:pt idx="13">
                  <c:v>8.8000000000000003E-4</c:v>
                </c:pt>
                <c:pt idx="14">
                  <c:v>4.8000000000000001E-4</c:v>
                </c:pt>
                <c:pt idx="15">
                  <c:v>1.8000000000000001E-4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230-4D40-93DF-935DDB0FA0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0">
              <a:noFill/>
            </a:ln>
          </c:spPr>
        </c:hiLowLines>
        <c:marker val="1"/>
        <c:smooth val="0"/>
        <c:axId val="15311652"/>
        <c:axId val="30270204"/>
      </c:lineChart>
      <c:lineChart>
        <c:grouping val="standard"/>
        <c:varyColors val="0"/>
        <c:ser>
          <c:idx val="1"/>
          <c:order val="1"/>
          <c:tx>
            <c:strRef>
              <c:f>label 1</c:f>
              <c:strCache>
                <c:ptCount val="1"/>
                <c:pt idx="0">
                  <c:v>Column E</c:v>
                </c:pt>
              </c:strCache>
            </c:strRef>
          </c:tx>
          <c:spPr>
            <a:ln w="28800">
              <a:solidFill>
                <a:srgbClr val="FF420E"/>
              </a:solidFill>
              <a:round/>
            </a:ln>
          </c:spPr>
          <c:marker>
            <c:symbol val="diamond"/>
            <c:size val="8"/>
            <c:spPr>
              <a:solidFill>
                <a:srgbClr val="FF420E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non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28800">
                      <a:solidFill>
                        <a:srgbClr val="000000"/>
                      </a:solidFill>
                    </a:ln>
                  </c:spPr>
                </c15:leaderLines>
              </c:ext>
            </c:extLst>
          </c:dLbls>
          <c:cat>
            <c:strRef>
              <c:f>categories</c:f>
              <c:strCache>
                <c:ptCount val="16"/>
                <c:pt idx="0">
                  <c:v>1 s </c:v>
                </c:pt>
                <c:pt idx="1">
                  <c:v>10 s </c:v>
                </c:pt>
                <c:pt idx="2">
                  <c:v>1 min </c:v>
                </c:pt>
                <c:pt idx="3">
                  <c:v>10 min </c:v>
                </c:pt>
                <c:pt idx="4">
                  <c:v>30 min </c:v>
                </c:pt>
                <c:pt idx="5">
                  <c:v>1 h </c:v>
                </c:pt>
                <c:pt idx="6">
                  <c:v>2 h </c:v>
                </c:pt>
                <c:pt idx="7">
                  <c:v>5 h </c:v>
                </c:pt>
                <c:pt idx="8">
                  <c:v>12 h </c:v>
                </c:pt>
                <c:pt idx="9">
                  <c:v>1 j </c:v>
                </c:pt>
                <c:pt idx="10">
                  <c:v>3 j </c:v>
                </c:pt>
                <c:pt idx="11">
                  <c:v>1 sem</c:v>
                </c:pt>
                <c:pt idx="12">
                  <c:v>1 mois </c:v>
                </c:pt>
                <c:pt idx="13">
                  <c:v>3 mois</c:v>
                </c:pt>
                <c:pt idx="14">
                  <c:v>6 mois</c:v>
                </c:pt>
                <c:pt idx="15">
                  <c:v>1 an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16"/>
                <c:pt idx="0">
                  <c:v>320.45</c:v>
                </c:pt>
                <c:pt idx="1">
                  <c:v>247.77500000000001</c:v>
                </c:pt>
                <c:pt idx="2">
                  <c:v>191.25</c:v>
                </c:pt>
                <c:pt idx="3">
                  <c:v>127.5</c:v>
                </c:pt>
                <c:pt idx="4">
                  <c:v>89.25</c:v>
                </c:pt>
                <c:pt idx="5">
                  <c:v>67.575000000000003</c:v>
                </c:pt>
                <c:pt idx="6">
                  <c:v>56.95</c:v>
                </c:pt>
                <c:pt idx="7">
                  <c:v>48.024999999999999</c:v>
                </c:pt>
                <c:pt idx="8">
                  <c:v>36.337499999999999</c:v>
                </c:pt>
                <c:pt idx="9">
                  <c:v>28.475000000000001</c:v>
                </c:pt>
                <c:pt idx="10">
                  <c:v>20.824999999999999</c:v>
                </c:pt>
                <c:pt idx="11">
                  <c:v>14.45</c:v>
                </c:pt>
                <c:pt idx="12">
                  <c:v>7.0975000000000001</c:v>
                </c:pt>
                <c:pt idx="13">
                  <c:v>3.74</c:v>
                </c:pt>
                <c:pt idx="14">
                  <c:v>2.04</c:v>
                </c:pt>
                <c:pt idx="15">
                  <c:v>0.76500000000000001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230-4D40-93DF-935DDB0FA0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0">
              <a:noFill/>
            </a:ln>
          </c:spPr>
        </c:hiLowLines>
        <c:marker val="1"/>
        <c:smooth val="0"/>
        <c:axId val="46789592"/>
        <c:axId val="21023776"/>
      </c:lineChart>
      <c:catAx>
        <c:axId val="153116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0">
            <a:solidFill>
              <a:srgbClr val="B3B3B3"/>
            </a:solidFill>
          </a:ln>
        </c:spPr>
        <c:txPr>
          <a:bodyPr rot="2700000" vert="horz" anchor="t" anchorCtr="0"/>
          <a:lstStyle/>
          <a:p>
            <a:pPr>
              <a:defRPr sz="1000" b="0" u="none" strike="noStrike">
                <a:solidFill>
                  <a:srgbClr val="000000"/>
                </a:solidFill>
                <a:uFillTx/>
                <a:latin typeface="Arial"/>
              </a:defRPr>
            </a:pPr>
            <a:endParaRPr lang="fr-FR"/>
          </a:p>
        </c:txPr>
        <c:crossAx val="30270204"/>
        <c:crosses val="autoZero"/>
        <c:auto val="1"/>
        <c:lblAlgn val="ctr"/>
        <c:lblOffset val="100"/>
        <c:noMultiLvlLbl val="0"/>
      </c:catAx>
      <c:valAx>
        <c:axId val="30270204"/>
        <c:scaling>
          <c:orientation val="minMax"/>
        </c:scaling>
        <c:delete val="0"/>
        <c:axPos val="l"/>
        <c:majorGridlines>
          <c:spPr>
            <a:ln w="0">
              <a:solidFill>
                <a:srgbClr val="B3B3B3"/>
              </a:solidFill>
            </a:ln>
          </c:spPr>
        </c:majorGridlines>
        <c:numFmt formatCode="0.00%" sourceLinked="0"/>
        <c:majorTickMark val="out"/>
        <c:minorTickMark val="none"/>
        <c:tickLblPos val="nextTo"/>
        <c:spPr>
          <a:ln w="0">
            <a:solidFill>
              <a:srgbClr val="B3B3B3"/>
            </a:solidFill>
          </a:ln>
        </c:spPr>
        <c:txPr>
          <a:bodyPr/>
          <a:lstStyle/>
          <a:p>
            <a:pPr>
              <a:defRPr sz="1000" b="0" u="none" strike="noStrike">
                <a:solidFill>
                  <a:srgbClr val="000000"/>
                </a:solidFill>
                <a:uFillTx/>
                <a:latin typeface="Arial"/>
              </a:defRPr>
            </a:pPr>
            <a:endParaRPr lang="fr-FR"/>
          </a:p>
        </c:txPr>
        <c:crossAx val="15311652"/>
        <c:crossesAt val="0"/>
        <c:crossBetween val="midCat"/>
      </c:valAx>
      <c:catAx>
        <c:axId val="467895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023776"/>
        <c:crosses val="autoZero"/>
        <c:auto val="1"/>
        <c:lblAlgn val="ctr"/>
        <c:lblOffset val="100"/>
        <c:noMultiLvlLbl val="0"/>
      </c:catAx>
      <c:valAx>
        <c:axId val="21023776"/>
        <c:scaling>
          <c:orientation val="minMax"/>
          <c:max val="340"/>
          <c:min val="0"/>
        </c:scaling>
        <c:delete val="0"/>
        <c:axPos val="r"/>
        <c:numFmt formatCode="General" sourceLinked="0"/>
        <c:majorTickMark val="out"/>
        <c:minorTickMark val="none"/>
        <c:tickLblPos val="nextTo"/>
        <c:spPr>
          <a:ln w="0">
            <a:solidFill>
              <a:srgbClr val="B3B3B3"/>
            </a:solidFill>
          </a:ln>
        </c:spPr>
        <c:txPr>
          <a:bodyPr/>
          <a:lstStyle/>
          <a:p>
            <a:pPr>
              <a:defRPr sz="1000" b="0" u="none" strike="noStrike">
                <a:solidFill>
                  <a:srgbClr val="000000"/>
                </a:solidFill>
                <a:uFillTx/>
                <a:latin typeface="Arial"/>
              </a:defRPr>
            </a:pPr>
            <a:endParaRPr lang="fr-FR"/>
          </a:p>
        </c:txPr>
        <c:crossAx val="46789592"/>
        <c:crosses val="max"/>
        <c:crossBetween val="between"/>
      </c:valAx>
      <c:spPr>
        <a:noFill/>
        <a:ln w="0">
          <a:solidFill>
            <a:srgbClr val="B3B3B3"/>
          </a:solidFill>
        </a:ln>
      </c:spPr>
    </c:plotArea>
    <c:plotVisOnly val="1"/>
    <c:dispBlanksAs val="gap"/>
    <c:showDLblsOverMax val="1"/>
  </c:chart>
  <c:spPr>
    <a:solidFill>
      <a:srgbClr val="FFFFFF"/>
    </a:solidFill>
    <a:ln w="0">
      <a:noFill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Column D</c:v>
                </c:pt>
              </c:strCache>
            </c:strRef>
          </c:tx>
          <c:spPr>
            <a:ln w="28800">
              <a:solidFill>
                <a:srgbClr val="004586"/>
              </a:solidFill>
              <a:round/>
            </a:ln>
          </c:spPr>
          <c:marker>
            <c:symbol val="square"/>
            <c:size val="8"/>
            <c:spPr>
              <a:solidFill>
                <a:srgbClr val="004586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non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28800">
                      <a:solidFill>
                        <a:srgbClr val="000000"/>
                      </a:solidFill>
                    </a:ln>
                  </c:spPr>
                </c15:leaderLines>
              </c:ext>
            </c:extLst>
          </c:dLbls>
          <c:cat>
            <c:strRef>
              <c:f>categories</c:f>
              <c:strCache>
                <c:ptCount val="16"/>
                <c:pt idx="0">
                  <c:v>1 s </c:v>
                </c:pt>
                <c:pt idx="1">
                  <c:v>10 s </c:v>
                </c:pt>
                <c:pt idx="2">
                  <c:v>1 min </c:v>
                </c:pt>
                <c:pt idx="3">
                  <c:v>10 min </c:v>
                </c:pt>
                <c:pt idx="4">
                  <c:v>30 min </c:v>
                </c:pt>
                <c:pt idx="5">
                  <c:v>1 h </c:v>
                </c:pt>
                <c:pt idx="6">
                  <c:v>2 h </c:v>
                </c:pt>
                <c:pt idx="7">
                  <c:v>5 h </c:v>
                </c:pt>
                <c:pt idx="8">
                  <c:v>12 h </c:v>
                </c:pt>
                <c:pt idx="9">
                  <c:v>1 j </c:v>
                </c:pt>
                <c:pt idx="10">
                  <c:v>3 j </c:v>
                </c:pt>
                <c:pt idx="11">
                  <c:v>1 sem</c:v>
                </c:pt>
                <c:pt idx="12">
                  <c:v>1 mois </c:v>
                </c:pt>
                <c:pt idx="13">
                  <c:v>3 mois</c:v>
                </c:pt>
                <c:pt idx="14">
                  <c:v>6 mois</c:v>
                </c:pt>
                <c:pt idx="15">
                  <c:v>1 an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6"/>
                <c:pt idx="0">
                  <c:v>7.5399999999999995E-2</c:v>
                </c:pt>
                <c:pt idx="1">
                  <c:v>5.8299999999999998E-2</c:v>
                </c:pt>
                <c:pt idx="2">
                  <c:v>4.4999999999999998E-2</c:v>
                </c:pt>
                <c:pt idx="3">
                  <c:v>0.03</c:v>
                </c:pt>
                <c:pt idx="4">
                  <c:v>2.1000000000000001E-2</c:v>
                </c:pt>
                <c:pt idx="5">
                  <c:v>1.5900000000000001E-2</c:v>
                </c:pt>
                <c:pt idx="6">
                  <c:v>1.34E-2</c:v>
                </c:pt>
                <c:pt idx="7">
                  <c:v>1.1299999999999999E-2</c:v>
                </c:pt>
                <c:pt idx="8">
                  <c:v>8.5500000000000003E-3</c:v>
                </c:pt>
                <c:pt idx="9">
                  <c:v>6.7000000000000002E-3</c:v>
                </c:pt>
                <c:pt idx="10">
                  <c:v>4.8999999999999998E-3</c:v>
                </c:pt>
                <c:pt idx="11">
                  <c:v>3.3999999999999998E-3</c:v>
                </c:pt>
                <c:pt idx="12">
                  <c:v>1.67E-3</c:v>
                </c:pt>
                <c:pt idx="13">
                  <c:v>8.8000000000000003E-4</c:v>
                </c:pt>
                <c:pt idx="14">
                  <c:v>4.8000000000000001E-4</c:v>
                </c:pt>
                <c:pt idx="15">
                  <c:v>1.8000000000000001E-4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64F-47BB-A117-7B4CA4C58C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0">
              <a:noFill/>
            </a:ln>
          </c:spPr>
        </c:hiLowLines>
        <c:marker val="1"/>
        <c:smooth val="0"/>
        <c:axId val="15311652"/>
        <c:axId val="30270204"/>
      </c:lineChart>
      <c:lineChart>
        <c:grouping val="standard"/>
        <c:varyColors val="0"/>
        <c:ser>
          <c:idx val="1"/>
          <c:order val="1"/>
          <c:tx>
            <c:strRef>
              <c:f>label 1</c:f>
              <c:strCache>
                <c:ptCount val="1"/>
                <c:pt idx="0">
                  <c:v>Column E</c:v>
                </c:pt>
              </c:strCache>
            </c:strRef>
          </c:tx>
          <c:spPr>
            <a:ln w="28800">
              <a:solidFill>
                <a:srgbClr val="FF420E"/>
              </a:solidFill>
              <a:round/>
            </a:ln>
          </c:spPr>
          <c:marker>
            <c:symbol val="diamond"/>
            <c:size val="8"/>
            <c:spPr>
              <a:solidFill>
                <a:srgbClr val="FF420E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non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28800">
                      <a:solidFill>
                        <a:srgbClr val="000000"/>
                      </a:solidFill>
                    </a:ln>
                  </c:spPr>
                </c15:leaderLines>
              </c:ext>
            </c:extLst>
          </c:dLbls>
          <c:cat>
            <c:strRef>
              <c:f>categories</c:f>
              <c:strCache>
                <c:ptCount val="16"/>
                <c:pt idx="0">
                  <c:v>1 s </c:v>
                </c:pt>
                <c:pt idx="1">
                  <c:v>10 s </c:v>
                </c:pt>
                <c:pt idx="2">
                  <c:v>1 min </c:v>
                </c:pt>
                <c:pt idx="3">
                  <c:v>10 min </c:v>
                </c:pt>
                <c:pt idx="4">
                  <c:v>30 min </c:v>
                </c:pt>
                <c:pt idx="5">
                  <c:v>1 h </c:v>
                </c:pt>
                <c:pt idx="6">
                  <c:v>2 h </c:v>
                </c:pt>
                <c:pt idx="7">
                  <c:v>5 h </c:v>
                </c:pt>
                <c:pt idx="8">
                  <c:v>12 h </c:v>
                </c:pt>
                <c:pt idx="9">
                  <c:v>1 j </c:v>
                </c:pt>
                <c:pt idx="10">
                  <c:v>3 j </c:v>
                </c:pt>
                <c:pt idx="11">
                  <c:v>1 sem</c:v>
                </c:pt>
                <c:pt idx="12">
                  <c:v>1 mois </c:v>
                </c:pt>
                <c:pt idx="13">
                  <c:v>3 mois</c:v>
                </c:pt>
                <c:pt idx="14">
                  <c:v>6 mois</c:v>
                </c:pt>
                <c:pt idx="15">
                  <c:v>1 an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16"/>
                <c:pt idx="0">
                  <c:v>320.45</c:v>
                </c:pt>
                <c:pt idx="1">
                  <c:v>247.77500000000001</c:v>
                </c:pt>
                <c:pt idx="2">
                  <c:v>191.25</c:v>
                </c:pt>
                <c:pt idx="3">
                  <c:v>127.5</c:v>
                </c:pt>
                <c:pt idx="4">
                  <c:v>89.25</c:v>
                </c:pt>
                <c:pt idx="5">
                  <c:v>67.575000000000003</c:v>
                </c:pt>
                <c:pt idx="6">
                  <c:v>56.95</c:v>
                </c:pt>
                <c:pt idx="7">
                  <c:v>48.024999999999999</c:v>
                </c:pt>
                <c:pt idx="8">
                  <c:v>36.337499999999999</c:v>
                </c:pt>
                <c:pt idx="9">
                  <c:v>28.475000000000001</c:v>
                </c:pt>
                <c:pt idx="10">
                  <c:v>20.824999999999999</c:v>
                </c:pt>
                <c:pt idx="11">
                  <c:v>14.45</c:v>
                </c:pt>
                <c:pt idx="12">
                  <c:v>7.0975000000000001</c:v>
                </c:pt>
                <c:pt idx="13">
                  <c:v>3.74</c:v>
                </c:pt>
                <c:pt idx="14">
                  <c:v>2.04</c:v>
                </c:pt>
                <c:pt idx="15">
                  <c:v>0.76500000000000001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64F-47BB-A117-7B4CA4C58C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0">
              <a:noFill/>
            </a:ln>
          </c:spPr>
        </c:hiLowLines>
        <c:marker val="1"/>
        <c:smooth val="0"/>
        <c:axId val="46789592"/>
        <c:axId val="21023776"/>
      </c:lineChart>
      <c:catAx>
        <c:axId val="153116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0">
            <a:solidFill>
              <a:srgbClr val="B3B3B3"/>
            </a:solidFill>
          </a:ln>
        </c:spPr>
        <c:txPr>
          <a:bodyPr rot="2700000" vert="horz" anchor="t" anchorCtr="0"/>
          <a:lstStyle/>
          <a:p>
            <a:pPr>
              <a:defRPr sz="1000" b="0" u="none" strike="noStrike">
                <a:solidFill>
                  <a:srgbClr val="000000"/>
                </a:solidFill>
                <a:uFillTx/>
                <a:latin typeface="Arial"/>
              </a:defRPr>
            </a:pPr>
            <a:endParaRPr lang="fr-FR"/>
          </a:p>
        </c:txPr>
        <c:crossAx val="30270204"/>
        <c:crosses val="autoZero"/>
        <c:auto val="1"/>
        <c:lblAlgn val="ctr"/>
        <c:lblOffset val="100"/>
        <c:noMultiLvlLbl val="0"/>
      </c:catAx>
      <c:valAx>
        <c:axId val="30270204"/>
        <c:scaling>
          <c:orientation val="minMax"/>
        </c:scaling>
        <c:delete val="0"/>
        <c:axPos val="l"/>
        <c:majorGridlines>
          <c:spPr>
            <a:ln w="0">
              <a:solidFill>
                <a:srgbClr val="B3B3B3"/>
              </a:solidFill>
            </a:ln>
          </c:spPr>
        </c:majorGridlines>
        <c:numFmt formatCode="0.00%" sourceLinked="0"/>
        <c:majorTickMark val="out"/>
        <c:minorTickMark val="none"/>
        <c:tickLblPos val="nextTo"/>
        <c:spPr>
          <a:ln w="0">
            <a:solidFill>
              <a:srgbClr val="B3B3B3"/>
            </a:solidFill>
          </a:ln>
        </c:spPr>
        <c:txPr>
          <a:bodyPr/>
          <a:lstStyle/>
          <a:p>
            <a:pPr>
              <a:defRPr sz="1000" b="0" u="none" strike="noStrike">
                <a:solidFill>
                  <a:srgbClr val="000000"/>
                </a:solidFill>
                <a:uFillTx/>
                <a:latin typeface="Arial"/>
              </a:defRPr>
            </a:pPr>
            <a:endParaRPr lang="fr-FR"/>
          </a:p>
        </c:txPr>
        <c:crossAx val="15311652"/>
        <c:crossesAt val="0"/>
        <c:crossBetween val="midCat"/>
      </c:valAx>
      <c:catAx>
        <c:axId val="467895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023776"/>
        <c:crosses val="autoZero"/>
        <c:auto val="1"/>
        <c:lblAlgn val="ctr"/>
        <c:lblOffset val="100"/>
        <c:noMultiLvlLbl val="0"/>
      </c:catAx>
      <c:valAx>
        <c:axId val="21023776"/>
        <c:scaling>
          <c:orientation val="minMax"/>
          <c:max val="340"/>
          <c:min val="0"/>
        </c:scaling>
        <c:delete val="0"/>
        <c:axPos val="r"/>
        <c:numFmt formatCode="General" sourceLinked="0"/>
        <c:majorTickMark val="out"/>
        <c:minorTickMark val="none"/>
        <c:tickLblPos val="nextTo"/>
        <c:spPr>
          <a:ln w="0">
            <a:solidFill>
              <a:srgbClr val="B3B3B3"/>
            </a:solidFill>
          </a:ln>
        </c:spPr>
        <c:txPr>
          <a:bodyPr/>
          <a:lstStyle/>
          <a:p>
            <a:pPr>
              <a:defRPr sz="1000" b="0" u="none" strike="noStrike">
                <a:solidFill>
                  <a:srgbClr val="000000"/>
                </a:solidFill>
                <a:uFillTx/>
                <a:latin typeface="Arial"/>
              </a:defRPr>
            </a:pPr>
            <a:endParaRPr lang="fr-FR"/>
          </a:p>
        </c:txPr>
        <c:crossAx val="46789592"/>
        <c:crosses val="max"/>
        <c:crossBetween val="between"/>
      </c:valAx>
      <c:spPr>
        <a:noFill/>
        <a:ln w="0">
          <a:solidFill>
            <a:srgbClr val="B3B3B3"/>
          </a:solidFill>
        </a:ln>
      </c:spPr>
    </c:plotArea>
    <c:plotVisOnly val="1"/>
    <c:dispBlanksAs val="gap"/>
    <c:showDLblsOverMax val="1"/>
  </c:chart>
  <c:spPr>
    <a:solidFill>
      <a:srgbClr val="FFFFFF"/>
    </a:solidFill>
    <a:ln w="0">
      <a:noFill/>
    </a:ln>
  </c:spPr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40370075915775"/>
          <c:y val="3.436432034040602E-2"/>
          <c:w val="0.76901072115907154"/>
          <c:h val="0.84245747131056559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Feuil1!$D$1</c:f>
              <c:strCache>
                <c:ptCount val="1"/>
                <c:pt idx="0">
                  <c:v>COMSOL 2D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Feuil1!$A$12:$A$15</c:f>
              <c:numCache>
                <c:formatCode>General</c:formatCode>
                <c:ptCount val="4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</c:numCache>
            </c:numRef>
          </c:xVal>
          <c:yVal>
            <c:numRef>
              <c:f>Feuil1!$C$12:$C$15</c:f>
              <c:numCache>
                <c:formatCode>General</c:formatCode>
                <c:ptCount val="4"/>
                <c:pt idx="0">
                  <c:v>9</c:v>
                </c:pt>
                <c:pt idx="1">
                  <c:v>21</c:v>
                </c:pt>
                <c:pt idx="2">
                  <c:v>27</c:v>
                </c:pt>
                <c:pt idx="3">
                  <c:v>53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9B6-499F-A861-6E43FD06940D}"/>
            </c:ext>
          </c:extLst>
        </c:ser>
        <c:ser>
          <c:idx val="1"/>
          <c:order val="1"/>
          <c:tx>
            <c:v>W. XiangLei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Feuil1!$N$10:$N$17</c:f>
              <c:numCache>
                <c:formatCode>General</c:formatCode>
                <c:ptCount val="8"/>
                <c:pt idx="0">
                  <c:v>0.5</c:v>
                </c:pt>
                <c:pt idx="1">
                  <c:v>0.75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2</c:v>
                </c:pt>
                <c:pt idx="6">
                  <c:v>3</c:v>
                </c:pt>
                <c:pt idx="7">
                  <c:v>4</c:v>
                </c:pt>
              </c:numCache>
            </c:numRef>
          </c:xVal>
          <c:yVal>
            <c:numRef>
              <c:f>Feuil1!$O$10:$O$17</c:f>
              <c:numCache>
                <c:formatCode>General</c:formatCode>
                <c:ptCount val="8"/>
                <c:pt idx="0">
                  <c:v>17</c:v>
                </c:pt>
                <c:pt idx="1">
                  <c:v>20</c:v>
                </c:pt>
                <c:pt idx="2">
                  <c:v>21</c:v>
                </c:pt>
                <c:pt idx="3">
                  <c:v>24</c:v>
                </c:pt>
                <c:pt idx="4">
                  <c:v>26</c:v>
                </c:pt>
                <c:pt idx="5">
                  <c:v>30</c:v>
                </c:pt>
                <c:pt idx="6">
                  <c:v>50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9B6-499F-A861-6E43FD06940D}"/>
            </c:ext>
          </c:extLst>
        </c:ser>
        <c:ser>
          <c:idx val="3"/>
          <c:order val="2"/>
          <c:tx>
            <c:strRef>
              <c:f>Feuil1!$D$2</c:f>
              <c:strCache>
                <c:ptCount val="1"/>
                <c:pt idx="0">
                  <c:v>COMSOL 3D</c:v>
                </c:pt>
              </c:strCache>
            </c:strRef>
          </c:tx>
          <c:spPr>
            <a:ln w="19050" cap="rnd">
              <a:solidFill>
                <a:schemeClr val="bg2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2">
                  <a:lumMod val="75000"/>
                </a:schemeClr>
              </a:solidFill>
              <a:ln w="9525">
                <a:solidFill>
                  <a:schemeClr val="bg2">
                    <a:lumMod val="75000"/>
                  </a:schemeClr>
                </a:solidFill>
              </a:ln>
              <a:effectLst/>
            </c:spPr>
          </c:marker>
          <c:xVal>
            <c:numRef>
              <c:f>Feuil1!$A$12:$A$16</c:f>
              <c:numCache>
                <c:formatCode>General</c:formatCode>
                <c:ptCount val="5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</c:numCache>
            </c:numRef>
          </c:xVal>
          <c:yVal>
            <c:numRef>
              <c:f>Feuil1!$D$12:$D$14</c:f>
              <c:numCache>
                <c:formatCode>General</c:formatCode>
                <c:ptCount val="3"/>
                <c:pt idx="0">
                  <c:v>17.7</c:v>
                </c:pt>
                <c:pt idx="1">
                  <c:v>21.7</c:v>
                </c:pt>
                <c:pt idx="2">
                  <c:v>33.299999999999997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9B6-499F-A861-6E43FD0694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1487216"/>
        <c:axId val="631490128"/>
      </c:scatterChart>
      <c:valAx>
        <c:axId val="631487216"/>
        <c:scaling>
          <c:orientation val="minMax"/>
          <c:max val="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600" b="1" i="0" baseline="0" dirty="0">
                    <a:effectLst/>
                  </a:rPr>
                  <a:t>Espacements des fils (mm)</a:t>
                </a:r>
                <a:endParaRPr lang="fr-FR" sz="1600" b="1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0.33810902428478457"/>
              <c:y val="0.9385083916343414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31490128"/>
        <c:crosses val="autoZero"/>
        <c:crossBetween val="midCat"/>
      </c:valAx>
      <c:valAx>
        <c:axId val="631490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600" b="1" dirty="0"/>
                  <a:t>Ecart-type (</a:t>
                </a:r>
                <a:r>
                  <a:rPr lang="fr-FR" sz="1600" b="1" dirty="0" err="1"/>
                  <a:t>ps</a:t>
                </a:r>
                <a:r>
                  <a:rPr lang="fr-FR" sz="1600" b="1" dirty="0"/>
                  <a:t>)</a:t>
                </a:r>
              </a:p>
            </c:rich>
          </c:tx>
          <c:layout>
            <c:manualLayout>
              <c:xMode val="edge"/>
              <c:yMode val="edge"/>
              <c:x val="5.1847499222287515E-3"/>
              <c:y val="0.3528529396499070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3148721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legendEntry>
      <c:layout>
        <c:manualLayout>
          <c:xMode val="edge"/>
          <c:yMode val="edge"/>
          <c:x val="0.86655292376748516"/>
          <c:y val="0.40208537254234977"/>
          <c:w val="0.13171877589823411"/>
          <c:h val="0.158155081233366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75000"/>
      </a:schemeClr>
    </a:solidFill>
    <a:ln>
      <a:solidFill>
        <a:schemeClr val="tx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2340986076568803E-2"/>
          <c:y val="2.7992861417879645E-2"/>
          <c:w val="0.7820618860291576"/>
          <c:h val="0.84321578524353713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Feuil1!$D$1</c:f>
              <c:strCache>
                <c:ptCount val="1"/>
                <c:pt idx="0">
                  <c:v>COMSOL 2D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Feuil1!$A$25:$A$29</c:f>
              <c:numCache>
                <c:formatCode>General</c:formatCode>
                <c:ptCount val="5"/>
                <c:pt idx="0">
                  <c:v>3</c:v>
                </c:pt>
                <c:pt idx="1">
                  <c:v>5</c:v>
                </c:pt>
                <c:pt idx="2">
                  <c:v>7</c:v>
                </c:pt>
                <c:pt idx="3">
                  <c:v>10</c:v>
                </c:pt>
                <c:pt idx="4">
                  <c:v>13</c:v>
                </c:pt>
              </c:numCache>
            </c:numRef>
          </c:xVal>
          <c:yVal>
            <c:numRef>
              <c:f>Feuil1!$B$25:$B$29</c:f>
              <c:numCache>
                <c:formatCode>General</c:formatCode>
                <c:ptCount val="5"/>
                <c:pt idx="0">
                  <c:v>21</c:v>
                </c:pt>
                <c:pt idx="1">
                  <c:v>29</c:v>
                </c:pt>
                <c:pt idx="2">
                  <c:v>34</c:v>
                </c:pt>
                <c:pt idx="3">
                  <c:v>46</c:v>
                </c:pt>
                <c:pt idx="4">
                  <c:v>58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A90-400F-818C-B97B7ED4E570}"/>
            </c:ext>
          </c:extLst>
        </c:ser>
        <c:ser>
          <c:idx val="1"/>
          <c:order val="1"/>
          <c:tx>
            <c:v>W. XiangLei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Feuil1!$E$25:$E$35</c:f>
              <c:numCache>
                <c:formatCode>General</c:formatCode>
                <c:ptCount val="11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  <c:pt idx="8">
                  <c:v>11</c:v>
                </c:pt>
                <c:pt idx="9">
                  <c:v>12</c:v>
                </c:pt>
                <c:pt idx="10">
                  <c:v>13</c:v>
                </c:pt>
              </c:numCache>
            </c:numRef>
          </c:xVal>
          <c:yVal>
            <c:numRef>
              <c:f>Feuil1!$F$25:$F$35</c:f>
              <c:numCache>
                <c:formatCode>General</c:formatCode>
                <c:ptCount val="11"/>
                <c:pt idx="0">
                  <c:v>17</c:v>
                </c:pt>
                <c:pt idx="1">
                  <c:v>19</c:v>
                </c:pt>
                <c:pt idx="2">
                  <c:v>21</c:v>
                </c:pt>
                <c:pt idx="3">
                  <c:v>21.5</c:v>
                </c:pt>
                <c:pt idx="4">
                  <c:v>23.5</c:v>
                </c:pt>
                <c:pt idx="5">
                  <c:v>24</c:v>
                </c:pt>
                <c:pt idx="6">
                  <c:v>27</c:v>
                </c:pt>
                <c:pt idx="7">
                  <c:v>28</c:v>
                </c:pt>
                <c:pt idx="8">
                  <c:v>29</c:v>
                </c:pt>
                <c:pt idx="9">
                  <c:v>31</c:v>
                </c:pt>
                <c:pt idx="10">
                  <c:v>34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A90-400F-818C-B97B7ED4E570}"/>
            </c:ext>
          </c:extLst>
        </c:ser>
        <c:ser>
          <c:idx val="2"/>
          <c:order val="2"/>
          <c:tx>
            <c:v>GMCP 3D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Feuil1!$A$25:$A$27</c:f>
              <c:numCache>
                <c:formatCode>General</c:formatCode>
                <c:ptCount val="3"/>
                <c:pt idx="0">
                  <c:v>3</c:v>
                </c:pt>
                <c:pt idx="1">
                  <c:v>5</c:v>
                </c:pt>
                <c:pt idx="2">
                  <c:v>7</c:v>
                </c:pt>
              </c:numCache>
            </c:numRef>
          </c:xVal>
          <c:yVal>
            <c:numRef>
              <c:f>Feuil1!$A$31:$A$33</c:f>
              <c:numCache>
                <c:formatCode>General</c:formatCode>
                <c:ptCount val="3"/>
                <c:pt idx="0">
                  <c:v>23.9</c:v>
                </c:pt>
                <c:pt idx="1">
                  <c:v>28.1</c:v>
                </c:pt>
                <c:pt idx="2">
                  <c:v>34.700000000000003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A90-400F-818C-B97B7ED4E570}"/>
            </c:ext>
          </c:extLst>
        </c:ser>
        <c:ser>
          <c:idx val="3"/>
          <c:order val="3"/>
          <c:tx>
            <c:v>PMCP 3D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Feuil1!$A$25:$A$26</c:f>
              <c:numCache>
                <c:formatCode>General</c:formatCode>
                <c:ptCount val="2"/>
                <c:pt idx="0">
                  <c:v>3</c:v>
                </c:pt>
                <c:pt idx="1">
                  <c:v>5</c:v>
                </c:pt>
              </c:numCache>
            </c:numRef>
          </c:xVal>
          <c:yVal>
            <c:numRef>
              <c:f>Feuil1!$C$31:$C$32</c:f>
              <c:numCache>
                <c:formatCode>General</c:formatCode>
                <c:ptCount val="2"/>
                <c:pt idx="0">
                  <c:v>18</c:v>
                </c:pt>
                <c:pt idx="1">
                  <c:v>24.5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7A90-400F-818C-B97B7ED4E5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6568416"/>
        <c:axId val="436544704"/>
      </c:scatterChart>
      <c:valAx>
        <c:axId val="4365684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600" dirty="0"/>
                  <a:t>Ecartement des deux grilles miroirs 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36544704"/>
        <c:crosses val="autoZero"/>
        <c:crossBetween val="midCat"/>
      </c:valAx>
      <c:valAx>
        <c:axId val="436544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600" dirty="0"/>
                  <a:t>Ecart-type (</a:t>
                </a:r>
                <a:r>
                  <a:rPr lang="fr-FR" sz="1600" dirty="0" err="1"/>
                  <a:t>ps</a:t>
                </a:r>
                <a:r>
                  <a:rPr lang="fr-FR" sz="1600" dirty="0"/>
                  <a:t>)</a:t>
                </a:r>
              </a:p>
            </c:rich>
          </c:tx>
          <c:layout>
            <c:manualLayout>
              <c:xMode val="edge"/>
              <c:yMode val="edge"/>
              <c:x val="2.3483780854696946E-3"/>
              <c:y val="0.3120053213448346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3656841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BFBFBF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8B615D-D434-4C39-B5A0-84804C9EF18E}" type="datetimeFigureOut">
              <a:rPr lang="fr-FR" smtClean="0"/>
              <a:t>09/04/2025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FE8BFB-30EC-42AF-BB1E-1B99EB0B2E5A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6768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 </a:t>
            </a:r>
            <a:r>
              <a:rPr lang="en-US" dirty="0" err="1"/>
              <a:t>vais</a:t>
            </a:r>
            <a:r>
              <a:rPr lang="en-US" dirty="0"/>
              <a:t> commencer par </a:t>
            </a:r>
            <a:r>
              <a:rPr lang="en-US" dirty="0" err="1"/>
              <a:t>vous</a:t>
            </a:r>
            <a:r>
              <a:rPr lang="en-US" dirty="0"/>
              <a:t> presenter le </a:t>
            </a:r>
            <a:r>
              <a:rPr lang="en-US" dirty="0" err="1"/>
              <a:t>contexte</a:t>
            </a:r>
            <a:r>
              <a:rPr lang="en-US" dirty="0"/>
              <a:t> de </a:t>
            </a:r>
            <a:r>
              <a:rPr lang="en-US" dirty="0" err="1"/>
              <a:t>ces</a:t>
            </a:r>
            <a:r>
              <a:rPr lang="en-US" dirty="0"/>
              <a:t> travaux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E8BFB-30EC-42AF-BB1E-1B99EB0B2E5A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6708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 </a:t>
            </a:r>
            <a:r>
              <a:rPr lang="en-US" dirty="0" err="1"/>
              <a:t>imparfait</a:t>
            </a:r>
            <a:r>
              <a:rPr lang="en-US" dirty="0"/>
              <a:t> </a:t>
            </a:r>
          </a:p>
          <a:p>
            <a:r>
              <a:rPr lang="en-US" dirty="0" err="1"/>
              <a:t>CourbeS</a:t>
            </a:r>
            <a:r>
              <a:rPr lang="en-US" dirty="0"/>
              <a:t> au début les trois </a:t>
            </a:r>
            <a:r>
              <a:rPr lang="en-US" dirty="0" err="1"/>
              <a:t>dépendance</a:t>
            </a:r>
            <a:r>
              <a:rPr lang="en-US" dirty="0"/>
              <a:t> a la pression </a:t>
            </a:r>
            <a:r>
              <a:rPr lang="en-US" dirty="0" err="1"/>
              <a:t>qu’on</a:t>
            </a:r>
            <a:r>
              <a:rPr lang="en-US" dirty="0"/>
              <a:t> </a:t>
            </a:r>
            <a:r>
              <a:rPr lang="en-US" dirty="0" err="1"/>
              <a:t>peut</a:t>
            </a:r>
            <a:r>
              <a:rPr lang="en-US" dirty="0"/>
              <a:t> </a:t>
            </a:r>
            <a:r>
              <a:rPr lang="en-US" dirty="0" err="1"/>
              <a:t>expliquer</a:t>
            </a:r>
            <a:r>
              <a:rPr lang="en-US" dirty="0"/>
              <a:t> par </a:t>
            </a:r>
          </a:p>
          <a:p>
            <a:r>
              <a:rPr lang="en-US" dirty="0" err="1"/>
              <a:t>Colisions</a:t>
            </a:r>
            <a:r>
              <a:rPr lang="en-US" dirty="0"/>
              <a:t> -&gt; Charge </a:t>
            </a:r>
            <a:r>
              <a:rPr lang="en-US" dirty="0" err="1"/>
              <a:t>ionique</a:t>
            </a:r>
            <a:r>
              <a:rPr lang="en-US" dirty="0"/>
              <a:t> -&gt; change </a:t>
            </a:r>
            <a:r>
              <a:rPr lang="en-US" dirty="0" err="1"/>
              <a:t>traj</a:t>
            </a:r>
            <a:r>
              <a:rPr lang="en-US" dirty="0"/>
              <a:t> -&gt; </a:t>
            </a:r>
            <a:r>
              <a:rPr lang="en-US" dirty="0" err="1"/>
              <a:t>Vont</a:t>
            </a:r>
            <a:r>
              <a:rPr lang="en-US" dirty="0"/>
              <a:t> </a:t>
            </a:r>
            <a:r>
              <a:rPr lang="en-US" dirty="0" err="1"/>
              <a:t>être</a:t>
            </a:r>
            <a:r>
              <a:rPr lang="en-US" dirty="0"/>
              <a:t> </a:t>
            </a:r>
            <a:r>
              <a:rPr lang="en-US" dirty="0" err="1"/>
              <a:t>selectionné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sortie du </a:t>
            </a:r>
            <a:r>
              <a:rPr lang="en-US" dirty="0" err="1"/>
              <a:t>spectromètre</a:t>
            </a:r>
            <a:endParaRPr lang="en-US" dirty="0"/>
          </a:p>
          <a:p>
            <a:r>
              <a:rPr lang="en-US" dirty="0" err="1"/>
              <a:t>Contamiant</a:t>
            </a:r>
            <a:r>
              <a:rPr lang="en-US" dirty="0"/>
              <a:t> = 142</a:t>
            </a:r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E8BFB-30EC-42AF-BB1E-1B99EB0B2E5A}" type="slidenum">
              <a:rPr lang="fr-FR" smtClean="0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24357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</a:t>
            </a:r>
            <a:r>
              <a:rPr lang="en-US" dirty="0" err="1"/>
              <a:t>peul</a:t>
            </a:r>
            <a:r>
              <a:rPr lang="en-US" dirty="0"/>
              <a:t> </a:t>
            </a:r>
            <a:r>
              <a:rPr lang="en-US" dirty="0" err="1"/>
              <a:t>calculer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function du </a:t>
            </a:r>
            <a:r>
              <a:rPr lang="en-US" dirty="0" err="1"/>
              <a:t>changement</a:t>
            </a:r>
            <a:r>
              <a:rPr lang="en-US" dirty="0"/>
              <a:t> de charge </a:t>
            </a:r>
          </a:p>
          <a:p>
            <a:r>
              <a:rPr lang="en-US" dirty="0"/>
              <a:t>On </a:t>
            </a:r>
            <a:r>
              <a:rPr lang="en-US" dirty="0" err="1"/>
              <a:t>sépare</a:t>
            </a:r>
            <a:r>
              <a:rPr lang="en-US" dirty="0"/>
              <a:t> les </a:t>
            </a:r>
            <a:r>
              <a:rPr lang="en-US" dirty="0" err="1"/>
              <a:t>cont</a:t>
            </a:r>
            <a:r>
              <a:rPr lang="en-US" dirty="0"/>
              <a:t> </a:t>
            </a:r>
            <a:r>
              <a:rPr lang="en-US" dirty="0" err="1"/>
              <a:t>léger</a:t>
            </a:r>
            <a:r>
              <a:rPr lang="en-US" dirty="0"/>
              <a:t> de </a:t>
            </a:r>
            <a:r>
              <a:rPr lang="en-US" b="1" dirty="0"/>
              <a:t>CETTE</a:t>
            </a:r>
            <a:r>
              <a:rPr lang="en-US" dirty="0"/>
              <a:t> masse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E8BFB-30EC-42AF-BB1E-1B99EB0B2E5A}" type="slidenum">
              <a:rPr lang="fr-FR" smtClean="0"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6341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Comment </a:t>
            </a:r>
            <a:r>
              <a:rPr lang="en-US" dirty="0" err="1"/>
              <a:t>detecter</a:t>
            </a:r>
            <a:r>
              <a:rPr lang="en-US" dirty="0"/>
              <a:t> sans </a:t>
            </a:r>
            <a:r>
              <a:rPr lang="en-US" dirty="0" err="1"/>
              <a:t>perte</a:t>
            </a:r>
            <a:r>
              <a:rPr lang="en-US" dirty="0"/>
              <a:t> </a:t>
            </a:r>
            <a:r>
              <a:rPr lang="en-US" dirty="0" err="1"/>
              <a:t>d’E</a:t>
            </a:r>
            <a:r>
              <a:rPr lang="en-US" dirty="0"/>
              <a:t> ?</a:t>
            </a:r>
          </a:p>
          <a:p>
            <a:r>
              <a:rPr lang="en-US" dirty="0"/>
              <a:t>Pour conserver </a:t>
            </a:r>
            <a:r>
              <a:rPr lang="en-US" dirty="0" err="1"/>
              <a:t>l’identification</a:t>
            </a:r>
            <a:r>
              <a:rPr lang="en-US" dirty="0"/>
              <a:t> des masses dans la chambre</a:t>
            </a:r>
          </a:p>
          <a:p>
            <a:r>
              <a:rPr lang="en-US" dirty="0"/>
              <a:t>Les ions </a:t>
            </a:r>
            <a:r>
              <a:rPr lang="en-US" dirty="0" err="1"/>
              <a:t>traversent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b="1" u="sng" dirty="0"/>
              <a:t> </a:t>
            </a:r>
            <a:r>
              <a:rPr lang="en-US" b="1" u="sng" dirty="0" err="1"/>
              <a:t>feuille</a:t>
            </a:r>
            <a:r>
              <a:rPr lang="en-US" b="1" u="sng" dirty="0"/>
              <a:t> fine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arrachant</a:t>
            </a:r>
            <a:r>
              <a:rPr lang="en-US" dirty="0"/>
              <a:t> des electrons, et on </a:t>
            </a:r>
            <a:r>
              <a:rPr lang="en-US" dirty="0" err="1"/>
              <a:t>detecte</a:t>
            </a:r>
            <a:r>
              <a:rPr lang="en-US" dirty="0"/>
              <a:t> </a:t>
            </a:r>
            <a:r>
              <a:rPr lang="en-US" dirty="0" err="1"/>
              <a:t>ces</a:t>
            </a:r>
            <a:r>
              <a:rPr lang="en-US" dirty="0"/>
              <a:t> electrons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99,7%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48 Cadmium 53 </a:t>
            </a:r>
            <a:r>
              <a:rPr lang="en-US" dirty="0" err="1"/>
              <a:t>Iode</a:t>
            </a:r>
            <a:r>
              <a:rPr lang="en-US" dirty="0"/>
              <a:t> 58 Cerium _ 50 + 2x20 + 1% Lohengrin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E8BFB-30EC-42AF-BB1E-1B99EB0B2E5A}" type="slidenum">
              <a:rPr lang="fr-FR" smtClean="0"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99995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Testé</a:t>
            </a:r>
            <a:r>
              <a:rPr lang="en-US" dirty="0"/>
              <a:t> à </a:t>
            </a:r>
            <a:r>
              <a:rPr lang="en-US" dirty="0" err="1"/>
              <a:t>l’ILL</a:t>
            </a:r>
            <a:r>
              <a:rPr lang="en-US" dirty="0"/>
              <a:t>, avec </a:t>
            </a:r>
            <a:r>
              <a:rPr lang="en-US" dirty="0" err="1"/>
              <a:t>diamant</a:t>
            </a:r>
            <a:r>
              <a:rPr lang="en-US" dirty="0"/>
              <a:t>, pour determiner resolution MCP.</a:t>
            </a:r>
          </a:p>
          <a:p>
            <a:r>
              <a:rPr lang="en-US" dirty="0"/>
              <a:t>E- </a:t>
            </a:r>
            <a:r>
              <a:rPr lang="en-US" dirty="0" err="1"/>
              <a:t>diffusé</a:t>
            </a:r>
            <a:endParaRPr lang="en-US" dirty="0"/>
          </a:p>
          <a:p>
            <a:r>
              <a:rPr lang="en-US" dirty="0"/>
              <a:t>convergent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E8BFB-30EC-42AF-BB1E-1B99EB0B2E5A}" type="slidenum">
              <a:rPr lang="fr-FR" smtClean="0"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658320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Fin/</a:t>
            </a:r>
          </a:p>
          <a:p>
            <a:r>
              <a:rPr lang="en-US" dirty="0" err="1"/>
              <a:t>Optimiser</a:t>
            </a:r>
            <a:r>
              <a:rPr lang="en-US" dirty="0"/>
              <a:t> pour pas </a:t>
            </a:r>
            <a:r>
              <a:rPr lang="en-US" dirty="0" err="1"/>
              <a:t>perdre</a:t>
            </a:r>
            <a:r>
              <a:rPr lang="en-US" dirty="0"/>
              <a:t> sur </a:t>
            </a:r>
            <a:r>
              <a:rPr lang="en-US" dirty="0" err="1"/>
              <a:t>traj</a:t>
            </a:r>
            <a:r>
              <a:rPr lang="en-US" dirty="0"/>
              <a:t> e-  </a:t>
            </a:r>
            <a:r>
              <a:rPr lang="en-US" dirty="0" err="1"/>
              <a:t>ce</a:t>
            </a:r>
            <a:r>
              <a:rPr lang="en-US" dirty="0"/>
              <a:t> </a:t>
            </a:r>
            <a:r>
              <a:rPr lang="en-US" dirty="0" err="1"/>
              <a:t>qu’on</a:t>
            </a:r>
            <a:r>
              <a:rPr lang="en-US" dirty="0"/>
              <a:t> </a:t>
            </a:r>
            <a:r>
              <a:rPr lang="en-US" dirty="0" err="1"/>
              <a:t>gagne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fluct</a:t>
            </a:r>
            <a:r>
              <a:rPr lang="en-US" dirty="0"/>
              <a:t> ang</a:t>
            </a:r>
          </a:p>
          <a:p>
            <a:r>
              <a:rPr lang="en-US" dirty="0"/>
              <a:t>Avec </a:t>
            </a:r>
            <a:r>
              <a:rPr lang="en-US" dirty="0" err="1"/>
              <a:t>Comsol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E8BFB-30EC-42AF-BB1E-1B99EB0B2E5A}" type="slidenum">
              <a:rPr lang="fr-FR" smtClean="0"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68029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Comsol</a:t>
            </a:r>
            <a:r>
              <a:rPr lang="fr-FR" dirty="0"/>
              <a:t> : on calcul champ </a:t>
            </a:r>
            <a:r>
              <a:rPr lang="fr-FR" dirty="0" err="1"/>
              <a:t>electrostatique</a:t>
            </a:r>
            <a:r>
              <a:rPr lang="fr-FR" dirty="0"/>
              <a:t> et la </a:t>
            </a:r>
            <a:r>
              <a:rPr lang="fr-FR" dirty="0" err="1"/>
              <a:t>traj</a:t>
            </a:r>
            <a:r>
              <a:rPr lang="fr-FR" dirty="0"/>
              <a:t> des particules chargés </a:t>
            </a:r>
          </a:p>
          <a:p>
            <a:r>
              <a:rPr lang="fr-FR" dirty="0"/>
              <a:t>On voit les champs en couleurs et les e- émis par 3 feuilles</a:t>
            </a:r>
          </a:p>
          <a:p>
            <a:r>
              <a:rPr lang="fr-FR" dirty="0"/>
              <a:t>1 seule trop fragile</a:t>
            </a:r>
          </a:p>
          <a:p>
            <a:r>
              <a:rPr lang="fr-FR" dirty="0"/>
              <a:t>60% mais on en </a:t>
            </a:r>
            <a:r>
              <a:rPr lang="fr-FR" dirty="0" err="1"/>
              <a:t>detecte</a:t>
            </a:r>
            <a:r>
              <a:rPr lang="fr-FR" dirty="0"/>
              <a:t> au moins 1</a:t>
            </a:r>
          </a:p>
          <a:p>
            <a:endParaRPr lang="fr-FR" dirty="0"/>
          </a:p>
          <a:p>
            <a:r>
              <a:rPr lang="fr-FR" dirty="0"/>
              <a:t>Rupture pour </a:t>
            </a:r>
            <a:r>
              <a:rPr lang="fr-FR" dirty="0" err="1"/>
              <a:t>SiN</a:t>
            </a:r>
            <a:endParaRPr lang="fr-FR" dirty="0"/>
          </a:p>
          <a:p>
            <a:endParaRPr lang="fr-FR" dirty="0"/>
          </a:p>
          <a:p>
            <a:r>
              <a:rPr lang="fr-FR" dirty="0"/>
              <a:t>-&gt; maintenant que </a:t>
            </a:r>
            <a:r>
              <a:rPr lang="fr-FR" dirty="0" err="1"/>
              <a:t>carac</a:t>
            </a:r>
            <a:r>
              <a:rPr lang="fr-FR" dirty="0"/>
              <a:t> </a:t>
            </a:r>
            <a:r>
              <a:rPr lang="fr-FR" dirty="0" err="1"/>
              <a:t>determiné</a:t>
            </a:r>
            <a:r>
              <a:rPr lang="fr-FR" dirty="0"/>
              <a:t>, on peut </a:t>
            </a:r>
            <a:r>
              <a:rPr lang="fr-FR" dirty="0" err="1"/>
              <a:t>verifier</a:t>
            </a:r>
            <a:r>
              <a:rPr lang="fr-FR" dirty="0"/>
              <a:t> </a:t>
            </a:r>
            <a:r>
              <a:rPr lang="fr-FR" dirty="0" err="1"/>
              <a:t>experiementalement</a:t>
            </a:r>
            <a:r>
              <a:rPr lang="fr-FR" dirty="0"/>
              <a:t> au labo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E8BFB-30EC-42AF-BB1E-1B99EB0B2E5A}" type="slidenum">
              <a:rPr lang="fr-FR" smtClean="0"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1996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 </a:t>
            </a:r>
            <a:r>
              <a:rPr lang="en-US" dirty="0" err="1"/>
              <a:t>secondaire</a:t>
            </a:r>
            <a:r>
              <a:rPr lang="en-US" dirty="0"/>
              <a:t> : </a:t>
            </a:r>
            <a:r>
              <a:rPr lang="en-US" dirty="0" err="1"/>
              <a:t>quelque</a:t>
            </a:r>
            <a:r>
              <a:rPr lang="en-US" dirty="0"/>
              <a:t> 10 -7</a:t>
            </a:r>
          </a:p>
          <a:p>
            <a:r>
              <a:rPr lang="en-US" dirty="0"/>
              <a:t>Parle des </a:t>
            </a:r>
            <a:r>
              <a:rPr lang="en-US" dirty="0" err="1"/>
              <a:t>pompe</a:t>
            </a:r>
            <a:r>
              <a:rPr lang="en-US" dirty="0"/>
              <a:t> 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E8BFB-30EC-42AF-BB1E-1B99EB0B2E5A}" type="slidenum">
              <a:rPr lang="fr-FR" smtClean="0"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302589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Mettre en </a:t>
            </a:r>
            <a:r>
              <a:rPr lang="fr-FR" dirty="0" err="1"/>
              <a:t>energie</a:t>
            </a:r>
            <a:endParaRPr lang="fr-FR" dirty="0"/>
          </a:p>
          <a:p>
            <a:r>
              <a:rPr lang="fr-FR" dirty="0" err="1"/>
              <a:t>Resolution</a:t>
            </a:r>
            <a:r>
              <a:rPr lang="fr-FR" dirty="0"/>
              <a:t> plus grande mais </a:t>
            </a:r>
            <a:r>
              <a:rPr lang="fr-FR" dirty="0" err="1"/>
              <a:t>meme</a:t>
            </a:r>
            <a:r>
              <a:rPr lang="fr-FR" dirty="0"/>
              <a:t> ordre de grandeur </a:t>
            </a:r>
          </a:p>
          <a:p>
            <a:r>
              <a:rPr lang="fr-FR" dirty="0"/>
              <a:t>Alpha pour tester la résolution</a:t>
            </a:r>
          </a:p>
          <a:p>
            <a:r>
              <a:rPr lang="fr-FR" dirty="0"/>
              <a:t>Amplitude = </a:t>
            </a:r>
            <a:r>
              <a:rPr lang="fr-FR" dirty="0" err="1"/>
              <a:t>jitter</a:t>
            </a:r>
            <a:r>
              <a:rPr lang="fr-FR" dirty="0"/>
              <a:t> en temps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E8BFB-30EC-42AF-BB1E-1B99EB0B2E5A}" type="slidenum">
              <a:rPr lang="fr-FR" smtClean="0"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97664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SIGNAL AU DEBUT</a:t>
            </a:r>
          </a:p>
          <a:p>
            <a:r>
              <a:rPr lang="en-US" dirty="0"/>
              <a:t>1GHz trop </a:t>
            </a:r>
            <a:r>
              <a:rPr lang="en-US" dirty="0" err="1"/>
              <a:t>failbe</a:t>
            </a:r>
            <a:r>
              <a:rPr lang="en-US" dirty="0"/>
              <a:t> pour </a:t>
            </a:r>
            <a:r>
              <a:rPr lang="en-US" dirty="0" err="1"/>
              <a:t>echantillonner</a:t>
            </a:r>
            <a:r>
              <a:rPr lang="en-US" dirty="0"/>
              <a:t> </a:t>
            </a:r>
            <a:r>
              <a:rPr lang="en-US" dirty="0" err="1"/>
              <a:t>convenablement</a:t>
            </a:r>
            <a:r>
              <a:rPr lang="en-US" dirty="0"/>
              <a:t> </a:t>
            </a:r>
            <a:r>
              <a:rPr lang="en-US" dirty="0" err="1"/>
              <a:t>notre</a:t>
            </a:r>
            <a:r>
              <a:rPr lang="en-US" dirty="0"/>
              <a:t> signal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E8BFB-30EC-42AF-BB1E-1B99EB0B2E5A}" type="slidenum">
              <a:rPr lang="fr-FR" smtClean="0"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50847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Circuit RC pour </a:t>
            </a:r>
            <a:r>
              <a:rPr lang="en-US" dirty="0" err="1"/>
              <a:t>élargir</a:t>
            </a:r>
            <a:r>
              <a:rPr lang="en-US" dirty="0"/>
              <a:t> le signal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E8BFB-30EC-42AF-BB1E-1B99EB0B2E5A}" type="slidenum">
              <a:rPr lang="fr-FR" smtClean="0"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9379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Neutron </a:t>
            </a:r>
            <a:r>
              <a:rPr lang="en-US" dirty="0" err="1"/>
              <a:t>va</a:t>
            </a:r>
            <a:r>
              <a:rPr lang="en-US" dirty="0"/>
              <a:t> </a:t>
            </a:r>
            <a:r>
              <a:rPr lang="en-US" dirty="0" err="1"/>
              <a:t>intéragir</a:t>
            </a:r>
            <a:r>
              <a:rPr lang="en-US" dirty="0"/>
              <a:t> avec un noyau et </a:t>
            </a:r>
            <a:r>
              <a:rPr lang="en-US" dirty="0" err="1"/>
              <a:t>va</a:t>
            </a:r>
            <a:r>
              <a:rPr lang="en-US" dirty="0"/>
              <a:t> </a:t>
            </a:r>
            <a:r>
              <a:rPr lang="en-US" dirty="0" err="1"/>
              <a:t>avoir</a:t>
            </a:r>
            <a:r>
              <a:rPr lang="en-US" dirty="0"/>
              <a:t> un chance de </a:t>
            </a:r>
            <a:r>
              <a:rPr lang="en-US" dirty="0" err="1"/>
              <a:t>provoquer</a:t>
            </a:r>
            <a:r>
              <a:rPr lang="en-US" dirty="0"/>
              <a:t> la fission </a:t>
            </a:r>
            <a:r>
              <a:rPr lang="en-US" dirty="0" err="1"/>
              <a:t>en</a:t>
            </a:r>
            <a:r>
              <a:rPr lang="en-US" dirty="0"/>
              <a:t> 2 fragments.</a:t>
            </a:r>
          </a:p>
          <a:p>
            <a:r>
              <a:rPr lang="en-US" dirty="0" err="1"/>
              <a:t>Vont</a:t>
            </a:r>
            <a:r>
              <a:rPr lang="en-US" dirty="0"/>
              <a:t> </a:t>
            </a:r>
            <a:r>
              <a:rPr lang="en-US" dirty="0" err="1"/>
              <a:t>emettre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 err="1"/>
              <a:t>Rendement</a:t>
            </a:r>
            <a:r>
              <a:rPr lang="en-US" dirty="0"/>
              <a:t> = </a:t>
            </a:r>
            <a:r>
              <a:rPr lang="en-US" dirty="0" err="1"/>
              <a:t>taux</a:t>
            </a:r>
            <a:r>
              <a:rPr lang="en-US" dirty="0"/>
              <a:t> de production</a:t>
            </a:r>
          </a:p>
          <a:p>
            <a:r>
              <a:rPr lang="en-US" dirty="0"/>
              <a:t>Les </a:t>
            </a:r>
            <a:r>
              <a:rPr lang="en-US" dirty="0" err="1"/>
              <a:t>décroissance</a:t>
            </a:r>
            <a:r>
              <a:rPr lang="en-US" dirty="0"/>
              <a:t> des </a:t>
            </a:r>
            <a:r>
              <a:rPr lang="en-US" dirty="0" err="1"/>
              <a:t>Produits</a:t>
            </a:r>
            <a:r>
              <a:rPr lang="en-US" dirty="0"/>
              <a:t> de fission </a:t>
            </a:r>
            <a:r>
              <a:rPr lang="en-US" dirty="0" err="1"/>
              <a:t>sont</a:t>
            </a:r>
            <a:r>
              <a:rPr lang="en-US" dirty="0"/>
              <a:t> </a:t>
            </a:r>
            <a:r>
              <a:rPr lang="en-US" dirty="0" err="1"/>
              <a:t>responsable</a:t>
            </a:r>
            <a:r>
              <a:rPr lang="en-US" dirty="0"/>
              <a:t> de la puissance </a:t>
            </a:r>
            <a:r>
              <a:rPr lang="en-US" dirty="0" err="1"/>
              <a:t>résiduelle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E8BFB-30EC-42AF-BB1E-1B99EB0B2E5A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28818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CFD </a:t>
            </a:r>
            <a:r>
              <a:rPr lang="en-US" dirty="0" err="1"/>
              <a:t>probleme</a:t>
            </a:r>
            <a:r>
              <a:rPr lang="en-US" dirty="0"/>
              <a:t> de </a:t>
            </a:r>
            <a:r>
              <a:rPr lang="en-US" dirty="0" err="1"/>
              <a:t>seuil</a:t>
            </a:r>
            <a:endParaRPr lang="en-US" dirty="0"/>
          </a:p>
          <a:p>
            <a:r>
              <a:rPr lang="en-US" dirty="0"/>
              <a:t>RC pour </a:t>
            </a:r>
            <a:r>
              <a:rPr lang="en-US" dirty="0" err="1"/>
              <a:t>élargir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E8BFB-30EC-42AF-BB1E-1B99EB0B2E5A}" type="slidenum">
              <a:rPr lang="fr-FR" smtClean="0"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12807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E8BFB-30EC-42AF-BB1E-1B99EB0B2E5A}" type="slidenum">
              <a:rPr lang="fr-FR" smtClean="0"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45117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E8BFB-30EC-42AF-BB1E-1B99EB0B2E5A}" type="slidenum">
              <a:rPr lang="fr-FR" smtClean="0"/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06078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Travail biblio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7D7C7-3CB2-4D0E-A426-57E77E39C881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78247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Travail biblio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7D7C7-3CB2-4D0E-A426-57E77E39C881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63201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 qui nous interesse, </a:t>
            </a:r>
            <a:r>
              <a:rPr lang="en-US" dirty="0" err="1"/>
              <a:t>c’est</a:t>
            </a:r>
            <a:r>
              <a:rPr lang="en-US" dirty="0"/>
              <a:t> les </a:t>
            </a:r>
            <a:r>
              <a:rPr lang="en-US" dirty="0" err="1"/>
              <a:t>rendements</a:t>
            </a:r>
            <a:r>
              <a:rPr lang="en-US" dirty="0"/>
              <a:t>, cad </a:t>
            </a:r>
            <a:r>
              <a:rPr lang="en-US" dirty="0" err="1"/>
              <a:t>lse</a:t>
            </a:r>
            <a:r>
              <a:rPr lang="en-US" dirty="0"/>
              <a:t> </a:t>
            </a:r>
            <a:r>
              <a:rPr lang="en-US" dirty="0" err="1"/>
              <a:t>taux</a:t>
            </a:r>
            <a:r>
              <a:rPr lang="en-US" dirty="0"/>
              <a:t> de prod de </a:t>
            </a:r>
            <a:r>
              <a:rPr lang="en-US" dirty="0" err="1"/>
              <a:t>chaque</a:t>
            </a:r>
            <a:r>
              <a:rPr lang="en-US" dirty="0"/>
              <a:t> masses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E8BFB-30EC-42AF-BB1E-1B99EB0B2E5A}" type="slidenum">
              <a:rPr lang="fr-FR" smtClean="0"/>
              <a:t>33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25172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Goutte liquid = </a:t>
            </a:r>
            <a:r>
              <a:rPr lang="en-US" dirty="0" err="1"/>
              <a:t>effet</a:t>
            </a:r>
            <a:r>
              <a:rPr lang="en-US" dirty="0"/>
              <a:t> macro 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E8BFB-30EC-42AF-BB1E-1B99EB0B2E5A}" type="slidenum">
              <a:rPr lang="fr-FR" smtClean="0"/>
              <a:t>34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0184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Courbe noir rpz l’incertitude de la puissance résiduelle en fonction du temps</a:t>
            </a:r>
          </a:p>
          <a:p>
            <a:r>
              <a:rPr lang="fr-FR" dirty="0"/>
              <a:t>Et les 3 autres courbes </a:t>
            </a:r>
            <a:r>
              <a:rPr lang="fr-FR" dirty="0" err="1"/>
              <a:t>presente</a:t>
            </a:r>
            <a:r>
              <a:rPr lang="fr-FR" dirty="0"/>
              <a:t> les composante principales de cette incertitude</a:t>
            </a:r>
          </a:p>
          <a:p>
            <a:r>
              <a:rPr lang="fr-FR" dirty="0"/>
              <a:t>Energie des particules émises </a:t>
            </a:r>
          </a:p>
          <a:p>
            <a:r>
              <a:rPr lang="fr-FR" dirty="0"/>
              <a:t>La composante majeur, c’est l’incertitude sur les rendements </a:t>
            </a:r>
          </a:p>
          <a:p>
            <a:endParaRPr lang="fr-FR" dirty="0"/>
          </a:p>
          <a:p>
            <a:r>
              <a:rPr lang="fr-FR" dirty="0"/>
              <a:t>Besoin ‘éval précises pour réduire au max c’est incertitude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E8BFB-30EC-42AF-BB1E-1B99EB0B2E5A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3824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Rdm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function de la masse </a:t>
            </a:r>
          </a:p>
          <a:p>
            <a:r>
              <a:rPr lang="en-US" dirty="0" err="1"/>
              <a:t>Chaque</a:t>
            </a:r>
            <a:r>
              <a:rPr lang="en-US" dirty="0"/>
              <a:t> fission deux fragments, 1 </a:t>
            </a:r>
            <a:r>
              <a:rPr lang="en-US" dirty="0" err="1"/>
              <a:t>lourd</a:t>
            </a:r>
            <a:r>
              <a:rPr lang="en-US" dirty="0"/>
              <a:t> 1 </a:t>
            </a:r>
            <a:r>
              <a:rPr lang="en-US" dirty="0" err="1"/>
              <a:t>leger,c’est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</a:t>
            </a:r>
            <a:r>
              <a:rPr lang="en-US" dirty="0" err="1"/>
              <a:t>qu’on</a:t>
            </a:r>
            <a:r>
              <a:rPr lang="en-US" dirty="0"/>
              <a:t> </a:t>
            </a:r>
            <a:r>
              <a:rPr lang="en-US" dirty="0" err="1"/>
              <a:t>voit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b="1" u="sng" dirty="0" err="1"/>
              <a:t>évaluations</a:t>
            </a:r>
            <a:endParaRPr lang="en-US" b="1" u="sng" dirty="0"/>
          </a:p>
          <a:p>
            <a:r>
              <a:rPr lang="en-US" dirty="0"/>
              <a:t>Commence par </a:t>
            </a:r>
            <a:r>
              <a:rPr lang="en-US" dirty="0" err="1"/>
              <a:t>Décrit</a:t>
            </a:r>
            <a:r>
              <a:rPr lang="en-US" dirty="0"/>
              <a:t> la </a:t>
            </a:r>
            <a:r>
              <a:rPr lang="en-US" dirty="0" err="1"/>
              <a:t>courbe</a:t>
            </a:r>
            <a:r>
              <a:rPr lang="en-US" dirty="0"/>
              <a:t> !!! </a:t>
            </a:r>
            <a:r>
              <a:rPr lang="en-US" dirty="0" err="1"/>
              <a:t>Regarde</a:t>
            </a:r>
            <a:r>
              <a:rPr lang="en-US" dirty="0"/>
              <a:t> pas trop le </a:t>
            </a:r>
            <a:r>
              <a:rPr lang="en-US" dirty="0" err="1"/>
              <a:t>texte</a:t>
            </a:r>
            <a:endParaRPr lang="en-US" dirty="0"/>
          </a:p>
          <a:p>
            <a:r>
              <a:rPr lang="en-US" dirty="0"/>
              <a:t>Difficile pour des raisons que je </a:t>
            </a:r>
            <a:r>
              <a:rPr lang="en-US" dirty="0" err="1"/>
              <a:t>vais</a:t>
            </a:r>
            <a:r>
              <a:rPr lang="en-US" dirty="0"/>
              <a:t> presenter plus tard </a:t>
            </a:r>
          </a:p>
          <a:p>
            <a:r>
              <a:rPr lang="en-US" dirty="0" err="1"/>
              <a:t>Symétrie</a:t>
            </a:r>
            <a:r>
              <a:rPr lang="en-US" dirty="0"/>
              <a:t> </a:t>
            </a:r>
            <a:r>
              <a:rPr lang="en-US" dirty="0" err="1"/>
              <a:t>contraindre</a:t>
            </a:r>
            <a:r>
              <a:rPr lang="en-US" dirty="0"/>
              <a:t> </a:t>
            </a:r>
            <a:r>
              <a:rPr lang="en-US" dirty="0" err="1"/>
              <a:t>modèle</a:t>
            </a:r>
            <a:endParaRPr lang="en-US" dirty="0"/>
          </a:p>
          <a:p>
            <a:r>
              <a:rPr lang="en-US" i="1" dirty="0"/>
              <a:t>Les </a:t>
            </a:r>
            <a:r>
              <a:rPr lang="en-US" i="1" dirty="0" err="1"/>
              <a:t>modèles</a:t>
            </a:r>
            <a:r>
              <a:rPr lang="en-US" i="1" dirty="0"/>
              <a:t> </a:t>
            </a:r>
            <a:r>
              <a:rPr lang="en-US" i="1" dirty="0" err="1"/>
              <a:t>sont</a:t>
            </a:r>
            <a:r>
              <a:rPr lang="en-US" i="1" dirty="0"/>
              <a:t> un des ingredient </a:t>
            </a:r>
            <a:r>
              <a:rPr lang="en-US" i="1" dirty="0" err="1"/>
              <a:t>principaux</a:t>
            </a:r>
            <a:r>
              <a:rPr lang="en-US" i="1" dirty="0"/>
              <a:t> des </a:t>
            </a:r>
            <a:r>
              <a:rPr lang="en-US" i="1" dirty="0" err="1"/>
              <a:t>évaluations</a:t>
            </a:r>
            <a:endParaRPr lang="en-US" i="1" dirty="0"/>
          </a:p>
          <a:p>
            <a:endParaRPr lang="en-US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E8BFB-30EC-42AF-BB1E-1B99EB0B2E5A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3605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 </a:t>
            </a:r>
            <a:r>
              <a:rPr lang="en-US" dirty="0" err="1"/>
              <a:t>modèles</a:t>
            </a:r>
            <a:r>
              <a:rPr lang="en-US" dirty="0"/>
              <a:t> </a:t>
            </a:r>
            <a:r>
              <a:rPr lang="en-US" dirty="0" err="1"/>
              <a:t>vont</a:t>
            </a:r>
            <a:r>
              <a:rPr lang="en-US" dirty="0"/>
              <a:t> </a:t>
            </a:r>
            <a:r>
              <a:rPr lang="en-US" dirty="0" err="1"/>
              <a:t>vouloir</a:t>
            </a:r>
            <a:r>
              <a:rPr lang="en-US" dirty="0"/>
              <a:t> </a:t>
            </a:r>
            <a:r>
              <a:rPr lang="en-US" dirty="0" err="1"/>
              <a:t>expliquer</a:t>
            </a:r>
            <a:r>
              <a:rPr lang="en-US" dirty="0"/>
              <a:t> le </a:t>
            </a:r>
            <a:r>
              <a:rPr lang="en-US" dirty="0" err="1"/>
              <a:t>comportement</a:t>
            </a:r>
            <a:r>
              <a:rPr lang="en-US" dirty="0"/>
              <a:t> du noyau au moment de la fission</a:t>
            </a:r>
          </a:p>
          <a:p>
            <a:r>
              <a:rPr lang="en-US" dirty="0"/>
              <a:t>LDM </a:t>
            </a:r>
            <a:r>
              <a:rPr lang="en-US" dirty="0" err="1"/>
              <a:t>prevoit</a:t>
            </a:r>
            <a:r>
              <a:rPr lang="en-US" dirty="0"/>
              <a:t> fission </a:t>
            </a:r>
            <a:r>
              <a:rPr lang="en-US" dirty="0" err="1"/>
              <a:t>symétrique</a:t>
            </a:r>
            <a:r>
              <a:rPr lang="en-US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E8BFB-30EC-42AF-BB1E-1B99EB0B2E5A}" type="slidenum">
              <a:rPr lang="fr-FR" smtClean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9712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Difference de repulsion </a:t>
            </a:r>
            <a:r>
              <a:rPr lang="en-US" dirty="0" err="1"/>
              <a:t>coulombienne</a:t>
            </a:r>
            <a:r>
              <a:rPr lang="en-US" dirty="0"/>
              <a:t> </a:t>
            </a:r>
            <a:r>
              <a:rPr lang="en-US" dirty="0" err="1"/>
              <a:t>qu’implique</a:t>
            </a:r>
            <a:r>
              <a:rPr lang="en-US" dirty="0"/>
              <a:t> </a:t>
            </a:r>
            <a:r>
              <a:rPr lang="en-US" dirty="0" err="1"/>
              <a:t>ces</a:t>
            </a:r>
            <a:r>
              <a:rPr lang="en-US" dirty="0"/>
              <a:t> forms </a:t>
            </a:r>
          </a:p>
          <a:p>
            <a:r>
              <a:rPr lang="en-US" dirty="0"/>
              <a:t>Info indirect = Interpretation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E8BFB-30EC-42AF-BB1E-1B99EB0B2E5A}" type="slidenum">
              <a:rPr lang="fr-FR" smtClean="0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1838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E8BFB-30EC-42AF-BB1E-1B99EB0B2E5A}" type="slidenum">
              <a:rPr lang="fr-FR" smtClean="0"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1982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Séparateur</a:t>
            </a:r>
            <a:endParaRPr lang="en-US" dirty="0"/>
          </a:p>
          <a:p>
            <a:r>
              <a:rPr lang="en-US" dirty="0" err="1"/>
              <a:t>Selectionner</a:t>
            </a:r>
            <a:r>
              <a:rPr lang="en-US" dirty="0"/>
              <a:t> </a:t>
            </a:r>
          </a:p>
          <a:p>
            <a:r>
              <a:rPr lang="en-US" b="1" u="sng" dirty="0"/>
              <a:t>PRODUIT</a:t>
            </a:r>
          </a:p>
          <a:p>
            <a:endParaRPr lang="en-US" b="1" u="sng" dirty="0"/>
          </a:p>
          <a:p>
            <a:r>
              <a:rPr lang="en-US" b="1" u="sng" dirty="0" err="1"/>
              <a:t>Tipiquement</a:t>
            </a:r>
            <a:r>
              <a:rPr lang="en-US" b="1" u="sng" dirty="0"/>
              <a:t> charge </a:t>
            </a:r>
            <a:r>
              <a:rPr lang="en-US" b="1" u="sng" dirty="0" err="1"/>
              <a:t>ionique</a:t>
            </a:r>
            <a:r>
              <a:rPr lang="en-US" b="1" u="sng" dirty="0"/>
              <a:t> </a:t>
            </a:r>
            <a:r>
              <a:rPr lang="en-US" b="1" u="sng" dirty="0" err="1"/>
              <a:t>autour</a:t>
            </a:r>
            <a:r>
              <a:rPr lang="en-US" b="1" u="sng" dirty="0"/>
              <a:t> de 20</a:t>
            </a:r>
          </a:p>
          <a:p>
            <a:r>
              <a:rPr lang="en-US" b="1" u="sng" dirty="0"/>
              <a:t>Les A/q/E de meme rapport </a:t>
            </a:r>
            <a:r>
              <a:rPr lang="en-US" b="1" u="sng" dirty="0" err="1"/>
              <a:t>ont</a:t>
            </a:r>
            <a:r>
              <a:rPr lang="en-US" b="1" u="sng" dirty="0"/>
              <a:t> des </a:t>
            </a:r>
            <a:r>
              <a:rPr lang="en-US" b="1" u="sng" dirty="0" err="1"/>
              <a:t>traj</a:t>
            </a:r>
            <a:r>
              <a:rPr lang="en-US" b="1" u="sng" dirty="0"/>
              <a:t> </a:t>
            </a:r>
            <a:r>
              <a:rPr lang="en-US" b="1" u="sng" dirty="0" err="1"/>
              <a:t>identiques</a:t>
            </a:r>
            <a:endParaRPr lang="en-US" b="1" u="sng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E8BFB-30EC-42AF-BB1E-1B99EB0B2E5A}" type="slidenum">
              <a:rPr lang="fr-FR" smtClean="0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6603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Pour </a:t>
            </a:r>
            <a:r>
              <a:rPr lang="en-US" b="1" dirty="0" err="1"/>
              <a:t>remédier</a:t>
            </a:r>
            <a:r>
              <a:rPr lang="en-US" b="1" dirty="0"/>
              <a:t> a </a:t>
            </a:r>
            <a:r>
              <a:rPr lang="en-US" b="1" dirty="0" err="1"/>
              <a:t>ça</a:t>
            </a:r>
            <a:endParaRPr lang="en-US" b="1" dirty="0"/>
          </a:p>
          <a:p>
            <a:r>
              <a:rPr lang="en-US" dirty="0"/>
              <a:t>Meme triplet pas </a:t>
            </a:r>
            <a:r>
              <a:rPr lang="en-US" dirty="0" err="1"/>
              <a:t>selectionné</a:t>
            </a:r>
            <a:r>
              <a:rPr lang="en-US" dirty="0"/>
              <a:t> par </a:t>
            </a:r>
            <a:r>
              <a:rPr lang="en-US" dirty="0" err="1"/>
              <a:t>spectrometre</a:t>
            </a:r>
            <a:r>
              <a:rPr lang="en-US" dirty="0"/>
              <a:t>. </a:t>
            </a:r>
            <a:r>
              <a:rPr lang="en-US" dirty="0" err="1"/>
              <a:t>Ajout</a:t>
            </a:r>
            <a:r>
              <a:rPr lang="en-US" dirty="0"/>
              <a:t> </a:t>
            </a:r>
            <a:r>
              <a:rPr lang="en-US" dirty="0" err="1"/>
              <a:t>d’une</a:t>
            </a:r>
            <a:r>
              <a:rPr lang="en-US" dirty="0"/>
              <a:t> double chambre, anode </a:t>
            </a:r>
            <a:r>
              <a:rPr lang="en-US" dirty="0" err="1"/>
              <a:t>spéaré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2. </a:t>
            </a:r>
            <a:r>
              <a:rPr lang="en-US" dirty="0" err="1"/>
              <a:t>Donc</a:t>
            </a:r>
            <a:r>
              <a:rPr lang="en-US" dirty="0"/>
              <a:t> 2 </a:t>
            </a:r>
            <a:r>
              <a:rPr lang="en-US" dirty="0" err="1"/>
              <a:t>mesures</a:t>
            </a:r>
            <a:r>
              <a:rPr lang="en-US" dirty="0"/>
              <a:t>, </a:t>
            </a:r>
            <a:r>
              <a:rPr lang="en-US" dirty="0" err="1"/>
              <a:t>perte</a:t>
            </a:r>
            <a:r>
              <a:rPr lang="en-US" dirty="0"/>
              <a:t> </a:t>
            </a:r>
            <a:r>
              <a:rPr lang="en-US" dirty="0" err="1"/>
              <a:t>d’énergie</a:t>
            </a:r>
            <a:r>
              <a:rPr lang="en-US" dirty="0"/>
              <a:t> dans part 1 et </a:t>
            </a:r>
            <a:r>
              <a:rPr lang="en-US" dirty="0" err="1"/>
              <a:t>énergie</a:t>
            </a:r>
            <a:r>
              <a:rPr lang="en-US" dirty="0"/>
              <a:t> </a:t>
            </a:r>
            <a:r>
              <a:rPr lang="en-US" dirty="0" err="1"/>
              <a:t>residuels</a:t>
            </a:r>
            <a:r>
              <a:rPr lang="en-US" dirty="0"/>
              <a:t> dans part 2</a:t>
            </a:r>
          </a:p>
          <a:p>
            <a:r>
              <a:rPr lang="en-US" dirty="0" err="1"/>
              <a:t>Permet</a:t>
            </a:r>
            <a:r>
              <a:rPr lang="en-US" dirty="0"/>
              <a:t> de </a:t>
            </a:r>
            <a:r>
              <a:rPr lang="en-US" dirty="0" err="1"/>
              <a:t>construire</a:t>
            </a:r>
            <a:r>
              <a:rPr lang="en-US" dirty="0"/>
              <a:t> </a:t>
            </a:r>
            <a:r>
              <a:rPr lang="en-US" dirty="0" err="1"/>
              <a:t>ces</a:t>
            </a:r>
            <a:r>
              <a:rPr lang="en-US" dirty="0"/>
              <a:t> graph, qui </a:t>
            </a:r>
            <a:r>
              <a:rPr lang="en-US" dirty="0" err="1"/>
              <a:t>sépare</a:t>
            </a:r>
            <a:r>
              <a:rPr lang="en-US" dirty="0"/>
              <a:t> les masses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E8BFB-30EC-42AF-BB1E-1B99EB0B2E5A}" type="slidenum">
              <a:rPr lang="fr-FR" smtClean="0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5921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7BFBC2-6A81-4F13-A9DC-3E00257714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2B2131F-4EC6-4769-B0DB-5F0DC225D3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F9CAB8-59F8-475A-9EBB-0F5ECD098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9E94E-4119-4CB4-95CE-9E77BA705BCE}" type="datetime1">
              <a:rPr lang="fr-FR" smtClean="0"/>
              <a:t>09/04/2025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0449105-23E4-4B0A-AA9F-F18866F7C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F1A4DE-D1F6-4636-91C0-823C8A3CE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782B-C742-4DC9-87C5-393121CB7BD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3219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4EA544-7262-4851-850B-D05ED77B0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3C2DE88-9AD6-4B04-9ED4-DC7604260B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544859-8F25-4EE3-99A2-0CD858898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156F7-2E65-47CC-A06C-504AFC2953D2}" type="datetime1">
              <a:rPr lang="fr-FR" smtClean="0"/>
              <a:t>09/04/2025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40DE16F-22A6-4DC7-8D20-CB45E26C6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0825131-C00B-4782-AE75-3CF9BD881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782B-C742-4DC9-87C5-393121CB7BD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2504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538D88D-FC15-4EB6-8FB1-776EF124A5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C08D447-F3B1-4D79-BB1F-FA91BF4E39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AAF226-63C0-4BEF-BE5C-733BA58BA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CC4C0-4CE1-4CDF-9892-C1902BC9E32D}" type="datetime1">
              <a:rPr lang="fr-FR" smtClean="0"/>
              <a:t>09/04/2025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4CD4E8-1A8B-4ECC-A237-D88E9B916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BDCCBB-0E5B-49DC-BD1E-EA176F32D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782B-C742-4DC9-87C5-393121CB7BD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5399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EE2DE3-2B5A-498A-8194-FCD92C7BE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CA8666F-6960-4808-8168-52965864D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606733-D4DA-44CD-8DD5-E5B5B4F02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C4AA2-4887-4D8A-B253-D6E6F666DB1F}" type="datetime1">
              <a:rPr lang="fr-FR" smtClean="0"/>
              <a:t>09/04/2025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82A5378-8B4A-492F-95CA-37D268615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86DBAEC-75B8-4471-B291-4CB59B4A6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782B-C742-4DC9-87C5-393121CB7BD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7520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4E964A-9178-4454-84D6-F0E7D2AEF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4A3A8C-6ED9-4B99-951E-87A7AA321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9ECEAA1-0D70-47E7-A9BD-369D4C304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D5550-E28B-4B4E-A390-4D14A221600A}" type="datetime1">
              <a:rPr lang="fr-FR" smtClean="0"/>
              <a:t>09/04/2025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B72ED6-A0CC-41EB-8A74-CB2D1686E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5B7E87-D11E-4E5C-9739-EFC29630B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782B-C742-4DC9-87C5-393121CB7BD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1416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C82A8-01DF-4945-A054-D9622E01A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29AAA8-9347-49AC-B574-FEA06ECC19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DFC42BD-5401-458D-81F9-2600E6AD4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42CEAC2-FBC1-4229-A371-B5EC901EF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0AFD2-4D2A-4E71-9DC0-AF935309B8CC}" type="datetime1">
              <a:rPr lang="fr-FR" smtClean="0"/>
              <a:t>09/04/2025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378C7DC-1BCC-43D9-9B52-87E6A7352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D85A992-61BC-411F-BBEA-A7E5B2C98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782B-C742-4DC9-87C5-393121CB7BD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065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988893-1B93-4797-8194-579C08E75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BBBC322-8780-4F6F-8B4B-F4BABAAB1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C1D60D8-172F-4255-8CF6-E3C0749424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03DEFBD-50E8-49E7-B517-1AE643128C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4FC4101-0E14-4874-B805-430EF55E0D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10D6490-AF6A-47C9-95F4-0F7A875B0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9692F-D76C-4897-AE05-FB76C9F3E933}" type="datetime1">
              <a:rPr lang="fr-FR" smtClean="0"/>
              <a:t>09/04/2025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0CF8565-4D57-4DEB-9234-7605BA769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4C1B84E-D8E5-4917-825F-82307946A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782B-C742-4DC9-87C5-393121CB7BD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60752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57089C-0517-4C22-9483-1673FEE1A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26536BD-4009-45A4-8969-90522F1B4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888D4-2540-4FFA-B789-F32D4398D33F}" type="datetime1">
              <a:rPr lang="fr-FR" smtClean="0"/>
              <a:t>09/04/2025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6E33615-E94B-4D05-A8E9-29BD388CE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740CEBE-E45D-4780-96C4-B9E11E464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782B-C742-4DC9-87C5-393121CB7BD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15853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001C582-8A34-440D-BA70-EA8B63E12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7995D-A45B-4C22-9323-E95F60B2B872}" type="datetime1">
              <a:rPr lang="fr-FR" smtClean="0"/>
              <a:t>09/04/2025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968462A-B99E-4E70-9FCA-5B4A19136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767F899-5F74-46CF-BB7F-07DDEA96E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782B-C742-4DC9-87C5-393121CB7BD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31764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314D6F-445E-407E-94E8-99F3FAAF7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A53315-EC54-47B1-8629-330382E34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40E22BE-FB0F-43C5-8AB5-AC283D07D8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C0A8397-E2A0-40A4-B11B-8F9AD4645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3CD72-B813-447D-AEDC-F3FF7D5A782D}" type="datetime1">
              <a:rPr lang="fr-FR" smtClean="0"/>
              <a:t>09/04/2025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CDF8D32-6020-4073-8111-8DF4EAC15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59930E6-E590-497B-9344-A0652DCAA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782B-C742-4DC9-87C5-393121CB7BD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822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0AC354-78F4-4ADE-A304-BA99D9565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76F0B67-09E7-4BF2-B3CD-00C2A6731B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956CBF3-27AB-46F8-AD60-DE91E81D5E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2EF6625-9DE7-430D-B4E2-21DDA4FB2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E718F-301D-4FA4-BD3C-D3E03BEF6B7E}" type="datetime1">
              <a:rPr lang="fr-FR" smtClean="0"/>
              <a:t>09/04/2025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43CB5A4-BD4D-4094-A0B7-8F506D610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4407A2F-6EEC-4B70-8E5B-CEDD9CD2F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782B-C742-4DC9-87C5-393121CB7BD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7795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>
                <a:lumMod val="85000"/>
              </a:schemeClr>
            </a:gs>
            <a:gs pos="0">
              <a:schemeClr val="bg1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94FEF33-F4E7-46F9-9D59-70B0EEE83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4FB1BF8-4FEA-4D0F-B639-E29039F13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677A0B-8BC9-48F5-94C2-D8AC074752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01675-BD21-4E57-B713-C4D713A6E799}" type="datetime1">
              <a:rPr lang="fr-FR" smtClean="0"/>
              <a:t>09/04/2025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B38894-6350-4FDD-B1A5-E597458DB9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D0E305-F1D4-434E-83FE-2DE3AB1A7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C782B-C742-4DC9-87C5-393121CB7BD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709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7" Type="http://schemas.openxmlformats.org/officeDocument/2006/relationships/image" Target="../media/image28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image" Target="../media/image260.png"/><Relationship Id="rId4" Type="http://schemas.openxmlformats.org/officeDocument/2006/relationships/image" Target="../media/image25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0.png"/><Relationship Id="rId4" Type="http://schemas.openxmlformats.org/officeDocument/2006/relationships/image" Target="../media/image31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wmf"/><Relationship Id="rId5" Type="http://schemas.openxmlformats.org/officeDocument/2006/relationships/image" Target="../media/image16.png"/><Relationship Id="rId4" Type="http://schemas.openxmlformats.org/officeDocument/2006/relationships/image" Target="../media/image1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DE514439-06CC-4E49-8818-127F88C0C9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5499" y="6357893"/>
            <a:ext cx="8266501" cy="500107"/>
          </a:xfrm>
        </p:spPr>
        <p:txBody>
          <a:bodyPr>
            <a:normAutofit/>
          </a:bodyPr>
          <a:lstStyle/>
          <a:p>
            <a:r>
              <a:rPr lang="fr-FR" dirty="0"/>
              <a:t>Adrien Vieville -</a:t>
            </a:r>
            <a:r>
              <a:rPr lang="fr-FR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 Séminaire Doctorant – 10 Avril 2025</a:t>
            </a:r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BF3F5DAD-1577-4E94-9E11-CA5B9CCD06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52400" y="1479650"/>
            <a:ext cx="12192000" cy="2345590"/>
          </a:xfrm>
        </p:spPr>
        <p:txBody>
          <a:bodyPr>
            <a:normAutofit/>
          </a:bodyPr>
          <a:lstStyle/>
          <a:p>
            <a:r>
              <a:rPr lang="fr-FR" sz="36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Caractérisation d’une ligne de temps de vol pour l'étude des produits de fission symétriques avec le spectromètre LOHENGRIN à l'ILL</a:t>
            </a:r>
            <a:endParaRPr lang="fr-FR" sz="9600" u="sng" dirty="0"/>
          </a:p>
        </p:txBody>
      </p:sp>
      <p:pic>
        <p:nvPicPr>
          <p:cNvPr id="10" name="Logo.pdf" descr="Logo.pdf">
            <a:extLst>
              <a:ext uri="{FF2B5EF4-FFF2-40B4-BE49-F238E27FC236}">
                <a16:creationId xmlns:a16="http://schemas.microsoft.com/office/drawing/2014/main" id="{D831F5AE-1EE3-4A88-B80F-74639E24A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669" y="214186"/>
            <a:ext cx="1659860" cy="1091750"/>
          </a:xfrm>
          <a:prstGeom prst="rect">
            <a:avLst/>
          </a:prstGeom>
          <a:ln w="3175">
            <a:miter lim="400000"/>
          </a:ln>
        </p:spPr>
      </p:pic>
      <p:pic>
        <p:nvPicPr>
          <p:cNvPr id="11" name="LogoUGA.pdf" descr="LogoUGA.pdf">
            <a:extLst>
              <a:ext uri="{FF2B5EF4-FFF2-40B4-BE49-F238E27FC236}">
                <a16:creationId xmlns:a16="http://schemas.microsoft.com/office/drawing/2014/main" id="{43860ACD-6DBE-46F5-9F19-532B3842EC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3821" y="225614"/>
            <a:ext cx="1739356" cy="1091750"/>
          </a:xfrm>
          <a:prstGeom prst="rect">
            <a:avLst/>
          </a:prstGeom>
          <a:ln w="3175">
            <a:miter lim="400000"/>
          </a:ln>
        </p:spPr>
      </p:pic>
      <p:pic>
        <p:nvPicPr>
          <p:cNvPr id="12" name="logo_IN2P3_vraie_couleur.pdf" descr="logo_IN2P3_vraie_couleur.pdf">
            <a:extLst>
              <a:ext uri="{FF2B5EF4-FFF2-40B4-BE49-F238E27FC236}">
                <a16:creationId xmlns:a16="http://schemas.microsoft.com/office/drawing/2014/main" id="{0633BCB1-F169-4DC6-A111-131BA089E1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327" y="214186"/>
            <a:ext cx="2570464" cy="1091750"/>
          </a:xfrm>
          <a:prstGeom prst="rect">
            <a:avLst/>
          </a:prstGeom>
          <a:ln w="3175">
            <a:miter lim="400000"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E84D006-B6EF-4C0B-89B4-7682FD07515E}"/>
              </a:ext>
            </a:extLst>
          </p:cNvPr>
          <p:cNvSpPr txBox="1"/>
          <p:nvPr/>
        </p:nvSpPr>
        <p:spPr>
          <a:xfrm>
            <a:off x="3048630" y="3998954"/>
            <a:ext cx="60947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u="sng" dirty="0"/>
              <a:t>Collaboration CNRS – CEA – ILL</a:t>
            </a:r>
          </a:p>
          <a:p>
            <a:pPr algn="ctr"/>
            <a:r>
              <a:rPr lang="fr-FR" sz="1800" i="0" u="sng" strike="noStrike" dirty="0"/>
              <a:t>Projet européen SANDA/APRENDE</a:t>
            </a:r>
          </a:p>
        </p:txBody>
      </p:sp>
    </p:spTree>
    <p:extLst>
      <p:ext uri="{BB962C8B-B14F-4D97-AF65-F5344CB8AC3E}">
        <p14:creationId xmlns:p14="http://schemas.microsoft.com/office/powerpoint/2010/main" val="28788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1BBABE4A-719C-48F1-8F60-F23DCBD7425C}"/>
              </a:ext>
            </a:extLst>
          </p:cNvPr>
          <p:cNvGrpSpPr/>
          <p:nvPr/>
        </p:nvGrpSpPr>
        <p:grpSpPr>
          <a:xfrm>
            <a:off x="5580070" y="1269271"/>
            <a:ext cx="6372745" cy="4762787"/>
            <a:chOff x="5620566" y="943929"/>
            <a:chExt cx="6372745" cy="476278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1F71E36B-4994-48B7-8FF6-7864C51D0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0566" y="943929"/>
              <a:ext cx="6372745" cy="476278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0BEB3BB-2D02-429E-803D-49A7770321C0}"/>
                </a:ext>
              </a:extLst>
            </p:cNvPr>
            <p:cNvSpPr/>
            <p:nvPr/>
          </p:nvSpPr>
          <p:spPr>
            <a:xfrm>
              <a:off x="5620566" y="943929"/>
              <a:ext cx="6372745" cy="5382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solidFill>
                    <a:schemeClr val="tx1"/>
                  </a:solidFill>
                </a:rPr>
                <a:t>Évolution de la distribution en énergie cinétique de la masse 128 avec la pression dans le spectromètre </a:t>
              </a:r>
            </a:p>
          </p:txBody>
        </p:sp>
      </p:grpSp>
      <p:sp>
        <p:nvSpPr>
          <p:cNvPr id="10" name="Titre 1">
            <a:extLst>
              <a:ext uri="{FF2B5EF4-FFF2-40B4-BE49-F238E27FC236}">
                <a16:creationId xmlns:a16="http://schemas.microsoft.com/office/drawing/2014/main" id="{F8EDAB1B-5BF4-49C0-804C-0765755D2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fr-FR" b="1" u="sng" dirty="0"/>
              <a:t>Spectromètre LOHENGRIN : contamination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2E1410A-9700-43A2-96C3-B8A72AFD172E}"/>
              </a:ext>
            </a:extLst>
          </p:cNvPr>
          <p:cNvSpPr txBox="1"/>
          <p:nvPr/>
        </p:nvSpPr>
        <p:spPr>
          <a:xfrm>
            <a:off x="375418" y="1073557"/>
            <a:ext cx="4977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	</a:t>
            </a:r>
          </a:p>
        </p:txBody>
      </p:sp>
      <p:sp>
        <p:nvSpPr>
          <p:cNvPr id="15" name="Google Shape;2615;p39">
            <a:extLst>
              <a:ext uri="{FF2B5EF4-FFF2-40B4-BE49-F238E27FC236}">
                <a16:creationId xmlns:a16="http://schemas.microsoft.com/office/drawing/2014/main" id="{C7928647-9353-4640-9044-B1DBCDDA61C2}"/>
              </a:ext>
            </a:extLst>
          </p:cNvPr>
          <p:cNvSpPr txBox="1"/>
          <p:nvPr/>
        </p:nvSpPr>
        <p:spPr>
          <a:xfrm>
            <a:off x="-7328" y="997097"/>
            <a:ext cx="5648761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25450" lvl="0" indent="-285750" algn="just" rtl="0"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r>
              <a:rPr lang="fr-FR" dirty="0">
                <a:ea typeface="Karla"/>
                <a:cs typeface="Karla"/>
                <a:sym typeface="Karla"/>
              </a:rPr>
              <a:t>Vide </a:t>
            </a:r>
            <a:r>
              <a:rPr lang="fr-FR" b="1" dirty="0">
                <a:ea typeface="Karla"/>
                <a:cs typeface="Karla"/>
                <a:sym typeface="Karla"/>
              </a:rPr>
              <a:t>imparfait</a:t>
            </a:r>
            <a:r>
              <a:rPr lang="fr-FR" dirty="0">
                <a:ea typeface="Karla"/>
                <a:cs typeface="Karla"/>
                <a:sym typeface="Karla"/>
              </a:rPr>
              <a:t> (&lt; 10</a:t>
            </a:r>
            <a:r>
              <a:rPr lang="fr-FR" baseline="30000" dirty="0">
                <a:ea typeface="Karla"/>
                <a:cs typeface="Karla"/>
                <a:sym typeface="Karla"/>
              </a:rPr>
              <a:t>-6</a:t>
            </a:r>
            <a:r>
              <a:rPr lang="fr-FR" dirty="0">
                <a:ea typeface="Karla"/>
                <a:cs typeface="Karla"/>
                <a:sym typeface="Karla"/>
              </a:rPr>
              <a:t> mbar)</a:t>
            </a:r>
          </a:p>
          <a:p>
            <a:pPr marL="596900" lvl="1" algn="just">
              <a:buSzPts val="1400"/>
            </a:pPr>
            <a:r>
              <a:rPr lang="fr-FR" dirty="0">
                <a:ea typeface="Karla"/>
                <a:cs typeface="Karla"/>
                <a:sym typeface="Karla"/>
              </a:rPr>
              <a:t>→ change de charge ionique </a:t>
            </a:r>
            <a:r>
              <a:rPr lang="fr-FR" b="1" dirty="0">
                <a:ea typeface="Karla"/>
                <a:cs typeface="Karla"/>
                <a:sym typeface="Karla"/>
              </a:rPr>
              <a:t>→ contamination</a:t>
            </a:r>
            <a:endParaRPr b="1" dirty="0">
              <a:ea typeface="Karla"/>
              <a:cs typeface="Karla"/>
              <a:sym typeface="Karla"/>
            </a:endParaRPr>
          </a:p>
        </p:txBody>
      </p:sp>
      <p:sp>
        <p:nvSpPr>
          <p:cNvPr id="16" name="Google Shape;2615;p39">
            <a:extLst>
              <a:ext uri="{FF2B5EF4-FFF2-40B4-BE49-F238E27FC236}">
                <a16:creationId xmlns:a16="http://schemas.microsoft.com/office/drawing/2014/main" id="{B9D7B6F7-2FE5-40F0-90E2-3C6EBE6ABF36}"/>
              </a:ext>
            </a:extLst>
          </p:cNvPr>
          <p:cNvSpPr txBox="1"/>
          <p:nvPr/>
        </p:nvSpPr>
        <p:spPr>
          <a:xfrm>
            <a:off x="52174" y="1662347"/>
            <a:ext cx="9299176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25450" lvl="0" indent="-285750" algn="just" rtl="0"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r>
              <a:rPr lang="fr-FR" b="1" dirty="0">
                <a:ea typeface="Karla"/>
                <a:cs typeface="Karla"/>
                <a:sym typeface="Karla"/>
              </a:rPr>
              <a:t>Négligeable </a:t>
            </a:r>
            <a:r>
              <a:rPr lang="fr-FR" dirty="0">
                <a:ea typeface="Karla"/>
                <a:cs typeface="Karla"/>
                <a:sym typeface="Karla"/>
              </a:rPr>
              <a:t>pour les hauts rendements</a:t>
            </a:r>
            <a:endParaRPr dirty="0">
              <a:ea typeface="Karla"/>
              <a:cs typeface="Karla"/>
              <a:sym typeface="Karla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1B89002-85DF-40C0-A47B-9E94D4E0D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782B-C742-4DC9-87C5-393121CB7BDD}" type="slidenum">
              <a:rPr lang="fr-FR" smtClean="0"/>
              <a:t>10</a:t>
            </a:fld>
            <a:endParaRPr lang="fr-FR" dirty="0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12DE181B-53CF-4347-BA98-F13E21FCEC38}"/>
              </a:ext>
            </a:extLst>
          </p:cNvPr>
          <p:cNvSpPr txBox="1"/>
          <p:nvPr/>
        </p:nvSpPr>
        <p:spPr>
          <a:xfrm>
            <a:off x="5641433" y="5755059"/>
            <a:ext cx="18710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Chebboubi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thesis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(2015)</a:t>
            </a:r>
          </a:p>
        </p:txBody>
      </p:sp>
      <p:sp>
        <p:nvSpPr>
          <p:cNvPr id="43" name="Google Shape;2615;p39">
            <a:extLst>
              <a:ext uri="{FF2B5EF4-FFF2-40B4-BE49-F238E27FC236}">
                <a16:creationId xmlns:a16="http://schemas.microsoft.com/office/drawing/2014/main" id="{FFF5125A-35F8-4379-AB31-2E037FCE9ACB}"/>
              </a:ext>
            </a:extLst>
          </p:cNvPr>
          <p:cNvSpPr txBox="1"/>
          <p:nvPr/>
        </p:nvSpPr>
        <p:spPr>
          <a:xfrm>
            <a:off x="25090" y="1993349"/>
            <a:ext cx="5179562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25450" lvl="0" indent="-285750" algn="just" rtl="0"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r>
              <a:rPr lang="fr-FR" b="1" dirty="0">
                <a:ea typeface="Karla"/>
                <a:cs typeface="Karla"/>
                <a:sym typeface="Karla"/>
              </a:rPr>
              <a:t>Significatif </a:t>
            </a:r>
            <a:r>
              <a:rPr lang="fr-FR" dirty="0">
                <a:ea typeface="Karla"/>
                <a:cs typeface="Karla"/>
                <a:sym typeface="Karla"/>
              </a:rPr>
              <a:t>pour les évènements rares (symétrie)</a:t>
            </a:r>
            <a:endParaRPr dirty="0">
              <a:ea typeface="Karla"/>
              <a:cs typeface="Karla"/>
              <a:sym typeface="Karla"/>
            </a:endParaRP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F05F9513-9180-48BB-92BF-9AFCB71DE6DE}"/>
              </a:ext>
            </a:extLst>
          </p:cNvPr>
          <p:cNvGrpSpPr>
            <a:grpSpLocks noChangeAspect="1"/>
          </p:cNvGrpSpPr>
          <p:nvPr/>
        </p:nvGrpSpPr>
        <p:grpSpPr>
          <a:xfrm>
            <a:off x="767218" y="2250972"/>
            <a:ext cx="4691684" cy="3544941"/>
            <a:chOff x="461457" y="1057791"/>
            <a:chExt cx="6064030" cy="4581858"/>
          </a:xfrm>
        </p:grpSpPr>
        <p:grpSp>
          <p:nvGrpSpPr>
            <p:cNvPr id="45" name="Groupe 44">
              <a:extLst>
                <a:ext uri="{FF2B5EF4-FFF2-40B4-BE49-F238E27FC236}">
                  <a16:creationId xmlns:a16="http://schemas.microsoft.com/office/drawing/2014/main" id="{ECD02395-CB66-4B92-A867-FF35062164EE}"/>
                </a:ext>
              </a:extLst>
            </p:cNvPr>
            <p:cNvGrpSpPr/>
            <p:nvPr/>
          </p:nvGrpSpPr>
          <p:grpSpPr>
            <a:xfrm>
              <a:off x="3818710" y="4999498"/>
              <a:ext cx="605702" cy="640151"/>
              <a:chOff x="403928" y="3128679"/>
              <a:chExt cx="605702" cy="640151"/>
            </a:xfrm>
          </p:grpSpPr>
          <p:sp>
            <p:nvSpPr>
              <p:cNvPr id="64" name="Organigramme : Jonction de sommaire 63">
                <a:extLst>
                  <a:ext uri="{FF2B5EF4-FFF2-40B4-BE49-F238E27FC236}">
                    <a16:creationId xmlns:a16="http://schemas.microsoft.com/office/drawing/2014/main" id="{0BCF4F1D-EE40-4915-A0BF-1A71FEF75BB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8184" y="3494674"/>
                <a:ext cx="131445" cy="131445"/>
              </a:xfrm>
              <a:prstGeom prst="flowChartSummingJuncti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5" name="Connecteur droit avec flèche 64">
                <a:extLst>
                  <a:ext uri="{FF2B5EF4-FFF2-40B4-BE49-F238E27FC236}">
                    <a16:creationId xmlns:a16="http://schemas.microsoft.com/office/drawing/2014/main" id="{5AB96677-CE9C-4FA3-AB32-81A4918A9711}"/>
                  </a:ext>
                </a:extLst>
              </p:cNvPr>
              <p:cNvCxnSpPr>
                <a:cxnSpLocks/>
                <a:stCxn id="64" idx="0"/>
              </p:cNvCxnSpPr>
              <p:nvPr/>
            </p:nvCxnSpPr>
            <p:spPr>
              <a:xfrm flipV="1">
                <a:off x="583907" y="3134674"/>
                <a:ext cx="1427" cy="36000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cteur droit avec flèche 65">
                <a:extLst>
                  <a:ext uri="{FF2B5EF4-FFF2-40B4-BE49-F238E27FC236}">
                    <a16:creationId xmlns:a16="http://schemas.microsoft.com/office/drawing/2014/main" id="{9A86D9D0-9CF8-431D-B987-93959A7ED244}"/>
                  </a:ext>
                </a:extLst>
              </p:cNvPr>
              <p:cNvCxnSpPr>
                <a:cxnSpLocks/>
                <a:stCxn id="64" idx="6"/>
              </p:cNvCxnSpPr>
              <p:nvPr/>
            </p:nvCxnSpPr>
            <p:spPr>
              <a:xfrm>
                <a:off x="649629" y="3560397"/>
                <a:ext cx="360001" cy="2627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ZoneTexte 66">
                <a:extLst>
                  <a:ext uri="{FF2B5EF4-FFF2-40B4-BE49-F238E27FC236}">
                    <a16:creationId xmlns:a16="http://schemas.microsoft.com/office/drawing/2014/main" id="{A1BB87CD-FC11-4D85-B7B0-FD2FA9BF819F}"/>
                  </a:ext>
                </a:extLst>
              </p:cNvPr>
              <p:cNvSpPr txBox="1"/>
              <p:nvPr/>
            </p:nvSpPr>
            <p:spPr>
              <a:xfrm>
                <a:off x="781074" y="3503008"/>
                <a:ext cx="1143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x</a:t>
                </a:r>
                <a:endParaRPr lang="en-US" sz="600" dirty="0"/>
              </a:p>
            </p:txBody>
          </p:sp>
          <p:sp>
            <p:nvSpPr>
              <p:cNvPr id="68" name="ZoneTexte 67">
                <a:extLst>
                  <a:ext uri="{FF2B5EF4-FFF2-40B4-BE49-F238E27FC236}">
                    <a16:creationId xmlns:a16="http://schemas.microsoft.com/office/drawing/2014/main" id="{E9597158-8CA7-4970-95E1-11046EFEBF85}"/>
                  </a:ext>
                </a:extLst>
              </p:cNvPr>
              <p:cNvSpPr txBox="1"/>
              <p:nvPr/>
            </p:nvSpPr>
            <p:spPr>
              <a:xfrm>
                <a:off x="436746" y="3128679"/>
                <a:ext cx="1143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z</a:t>
                </a:r>
                <a:endParaRPr lang="en-US" sz="600" dirty="0"/>
              </a:p>
            </p:txBody>
          </p:sp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799B7A5E-CA60-4D74-8D32-D45B529ACD10}"/>
                  </a:ext>
                </a:extLst>
              </p:cNvPr>
              <p:cNvSpPr txBox="1"/>
              <p:nvPr/>
            </p:nvSpPr>
            <p:spPr>
              <a:xfrm>
                <a:off x="403928" y="3522609"/>
                <a:ext cx="1143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y</a:t>
                </a:r>
                <a:endParaRPr lang="en-US" sz="600" dirty="0"/>
              </a:p>
            </p:txBody>
          </p:sp>
        </p:grpSp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45BEAAAE-C8A7-4AEA-A2B5-AE4F63D3D73E}"/>
                </a:ext>
              </a:extLst>
            </p:cNvPr>
            <p:cNvCxnSpPr>
              <a:cxnSpLocks/>
              <a:stCxn id="63" idx="2"/>
              <a:endCxn id="47" idx="2"/>
            </p:cNvCxnSpPr>
            <p:nvPr/>
          </p:nvCxnSpPr>
          <p:spPr>
            <a:xfrm flipH="1" flipV="1">
              <a:off x="2411126" y="2384982"/>
              <a:ext cx="1421879" cy="9280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45F53098-CC7A-4798-88E8-59540551C12A}"/>
                </a:ext>
              </a:extLst>
            </p:cNvPr>
            <p:cNvSpPr txBox="1"/>
            <p:nvPr/>
          </p:nvSpPr>
          <p:spPr>
            <a:xfrm>
              <a:off x="858048" y="1987178"/>
              <a:ext cx="3106154" cy="39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solidFill>
                    <a:srgbClr val="FF0000"/>
                  </a:solidFill>
                </a:rPr>
                <a:t>Trajectoire du contaminant </a:t>
              </a:r>
            </a:p>
          </p:txBody>
        </p:sp>
        <p:grpSp>
          <p:nvGrpSpPr>
            <p:cNvPr id="48" name="Groupe 47">
              <a:extLst>
                <a:ext uri="{FF2B5EF4-FFF2-40B4-BE49-F238E27FC236}">
                  <a16:creationId xmlns:a16="http://schemas.microsoft.com/office/drawing/2014/main" id="{FCCA046A-BC71-4525-9527-4E8902F42817}"/>
                </a:ext>
              </a:extLst>
            </p:cNvPr>
            <p:cNvGrpSpPr/>
            <p:nvPr/>
          </p:nvGrpSpPr>
          <p:grpSpPr>
            <a:xfrm>
              <a:off x="461457" y="1057791"/>
              <a:ext cx="6064030" cy="4393533"/>
              <a:chOff x="1792091" y="227191"/>
              <a:chExt cx="8055188" cy="5982891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C42072A4-06EB-4129-9AB6-3904D66D9385}"/>
                  </a:ext>
                </a:extLst>
              </p:cNvPr>
              <p:cNvSpPr/>
              <p:nvPr/>
            </p:nvSpPr>
            <p:spPr>
              <a:xfrm>
                <a:off x="1792091" y="3156749"/>
                <a:ext cx="4341783" cy="3053333"/>
              </a:xfrm>
              <a:prstGeom prst="rect">
                <a:avLst/>
              </a:prstGeom>
              <a:solidFill>
                <a:srgbClr val="6666FF">
                  <a:alpha val="10000"/>
                </a:srgbClr>
              </a:solidFill>
              <a:ln w="25400">
                <a:solidFill>
                  <a:srgbClr val="66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0" name="Groupe 49">
                <a:extLst>
                  <a:ext uri="{FF2B5EF4-FFF2-40B4-BE49-F238E27FC236}">
                    <a16:creationId xmlns:a16="http://schemas.microsoft.com/office/drawing/2014/main" id="{3D99C0FB-637E-4C43-BE29-CFACF40042B8}"/>
                  </a:ext>
                </a:extLst>
              </p:cNvPr>
              <p:cNvGrpSpPr/>
              <p:nvPr/>
            </p:nvGrpSpPr>
            <p:grpSpPr>
              <a:xfrm>
                <a:off x="2080267" y="227191"/>
                <a:ext cx="7767012" cy="5791156"/>
                <a:chOff x="2063100" y="318648"/>
                <a:chExt cx="7767012" cy="5791156"/>
              </a:xfrm>
            </p:grpSpPr>
            <p:sp>
              <p:nvSpPr>
                <p:cNvPr id="51" name="ZoneTexte 50">
                  <a:extLst>
                    <a:ext uri="{FF2B5EF4-FFF2-40B4-BE49-F238E27FC236}">
                      <a16:creationId xmlns:a16="http://schemas.microsoft.com/office/drawing/2014/main" id="{740B9462-830E-4984-80AF-1C9841E4709C}"/>
                    </a:ext>
                  </a:extLst>
                </p:cNvPr>
                <p:cNvSpPr txBox="1"/>
                <p:nvPr/>
              </p:nvSpPr>
              <p:spPr>
                <a:xfrm rot="20905093">
                  <a:off x="2844097" y="5459754"/>
                  <a:ext cx="2810399" cy="6500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b="1" dirty="0">
                      <a:solidFill>
                        <a:srgbClr val="6666FF"/>
                      </a:solidFill>
                    </a:rPr>
                    <a:t>Condensateur</a:t>
                  </a:r>
                </a:p>
              </p:txBody>
            </p:sp>
            <p:grpSp>
              <p:nvGrpSpPr>
                <p:cNvPr id="52" name="Groupe 51">
                  <a:extLst>
                    <a:ext uri="{FF2B5EF4-FFF2-40B4-BE49-F238E27FC236}">
                      <a16:creationId xmlns:a16="http://schemas.microsoft.com/office/drawing/2014/main" id="{9658F86F-BBA6-4BA1-97D5-BB2598E9F15E}"/>
                    </a:ext>
                  </a:extLst>
                </p:cNvPr>
                <p:cNvGrpSpPr/>
                <p:nvPr/>
              </p:nvGrpSpPr>
              <p:grpSpPr>
                <a:xfrm>
                  <a:off x="2063100" y="318648"/>
                  <a:ext cx="7767012" cy="5409614"/>
                  <a:chOff x="2688630" y="136525"/>
                  <a:chExt cx="7767012" cy="5409614"/>
                </a:xfrm>
              </p:grpSpPr>
              <p:cxnSp>
                <p:nvCxnSpPr>
                  <p:cNvPr id="53" name="Connecteur droit 52">
                    <a:extLst>
                      <a:ext uri="{FF2B5EF4-FFF2-40B4-BE49-F238E27FC236}">
                        <a16:creationId xmlns:a16="http://schemas.microsoft.com/office/drawing/2014/main" id="{99642075-5E63-44EA-8643-15F9654D7F57}"/>
                      </a:ext>
                    </a:extLst>
                  </p:cNvPr>
                  <p:cNvCxnSpPr>
                    <a:cxnSpLocks noChangeAspect="1"/>
                  </p:cNvCxnSpPr>
                  <p:nvPr/>
                </p:nvCxnSpPr>
                <p:spPr>
                  <a:xfrm flipH="1" flipV="1">
                    <a:off x="9286723" y="749692"/>
                    <a:ext cx="337976" cy="445304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Connecteur droit 53">
                    <a:extLst>
                      <a:ext uri="{FF2B5EF4-FFF2-40B4-BE49-F238E27FC236}">
                        <a16:creationId xmlns:a16="http://schemas.microsoft.com/office/drawing/2014/main" id="{EE794191-CCFD-4901-AA32-59505FF0AC52}"/>
                      </a:ext>
                    </a:extLst>
                  </p:cNvPr>
                  <p:cNvCxnSpPr>
                    <a:cxnSpLocks noChangeAspect="1"/>
                  </p:cNvCxnSpPr>
                  <p:nvPr/>
                </p:nvCxnSpPr>
                <p:spPr>
                  <a:xfrm flipH="1">
                    <a:off x="6044041" y="1194997"/>
                    <a:ext cx="3580658" cy="2810169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Connecteur droit 54">
                    <a:extLst>
                      <a:ext uri="{FF2B5EF4-FFF2-40B4-BE49-F238E27FC236}">
                        <a16:creationId xmlns:a16="http://schemas.microsoft.com/office/drawing/2014/main" id="{117B0E65-2A0F-4AB7-AEF5-303D122FC76A}"/>
                      </a:ext>
                    </a:extLst>
                  </p:cNvPr>
                  <p:cNvCxnSpPr>
                    <a:cxnSpLocks noChangeAspect="1"/>
                  </p:cNvCxnSpPr>
                  <p:nvPr/>
                </p:nvCxnSpPr>
                <p:spPr>
                  <a:xfrm flipH="1">
                    <a:off x="5647920" y="749692"/>
                    <a:ext cx="3638803" cy="2768682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6" name="Forme libre : forme 55">
                    <a:extLst>
                      <a:ext uri="{FF2B5EF4-FFF2-40B4-BE49-F238E27FC236}">
                        <a16:creationId xmlns:a16="http://schemas.microsoft.com/office/drawing/2014/main" id="{5D7725FA-D3E2-4E30-BFF4-FEE12D1C4B5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2703436" y="3995076"/>
                    <a:ext cx="3699831" cy="1551063"/>
                  </a:xfrm>
                  <a:custGeom>
                    <a:avLst/>
                    <a:gdLst>
                      <a:gd name="connsiteX0" fmla="*/ 173784 w 1914414"/>
                      <a:gd name="connsiteY0" fmla="*/ 0 h 802571"/>
                      <a:gd name="connsiteX1" fmla="*/ 193084 w 1914414"/>
                      <a:gd name="connsiteY1" fmla="*/ 20416 h 802571"/>
                      <a:gd name="connsiteX2" fmla="*/ 1911015 w 1914414"/>
                      <a:gd name="connsiteY2" fmla="*/ 541426 h 802571"/>
                      <a:gd name="connsiteX3" fmla="*/ 1914414 w 1914414"/>
                      <a:gd name="connsiteY3" fmla="*/ 541295 h 802571"/>
                      <a:gd name="connsiteX4" fmla="*/ 1913701 w 1914414"/>
                      <a:gd name="connsiteY4" fmla="*/ 799560 h 802571"/>
                      <a:gd name="connsiteX5" fmla="*/ 1788903 w 1914414"/>
                      <a:gd name="connsiteY5" fmla="*/ 802571 h 802571"/>
                      <a:gd name="connsiteX6" fmla="*/ 70972 w 1914414"/>
                      <a:gd name="connsiteY6" fmla="*/ 281561 h 802571"/>
                      <a:gd name="connsiteX7" fmla="*/ 0 w 1914414"/>
                      <a:gd name="connsiteY7" fmla="*/ 206488 h 8025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14414" h="802571">
                        <a:moveTo>
                          <a:pt x="173784" y="0"/>
                        </a:moveTo>
                        <a:lnTo>
                          <a:pt x="193084" y="20416"/>
                        </a:lnTo>
                        <a:cubicBezTo>
                          <a:pt x="523928" y="330753"/>
                          <a:pt x="1169190" y="541426"/>
                          <a:pt x="1911015" y="541426"/>
                        </a:cubicBezTo>
                        <a:lnTo>
                          <a:pt x="1914414" y="541295"/>
                        </a:lnTo>
                        <a:lnTo>
                          <a:pt x="1913701" y="799560"/>
                        </a:lnTo>
                        <a:lnTo>
                          <a:pt x="1788903" y="802571"/>
                        </a:lnTo>
                        <a:cubicBezTo>
                          <a:pt x="1047078" y="802571"/>
                          <a:pt x="401816" y="591898"/>
                          <a:pt x="70972" y="281561"/>
                        </a:cubicBezTo>
                        <a:lnTo>
                          <a:pt x="0" y="206488"/>
                        </a:lnTo>
                        <a:close/>
                      </a:path>
                    </a:pathLst>
                  </a:custGeom>
                  <a:solidFill>
                    <a:srgbClr val="6699FF"/>
                  </a:solidFill>
                  <a:ln>
                    <a:solidFill>
                      <a:srgbClr val="6666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57" name="Forme libre : forme 56">
                    <a:extLst>
                      <a:ext uri="{FF2B5EF4-FFF2-40B4-BE49-F238E27FC236}">
                        <a16:creationId xmlns:a16="http://schemas.microsoft.com/office/drawing/2014/main" id="{AFEDE916-951A-4235-ADA5-AC3DEA9A96F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2725783" y="3121196"/>
                    <a:ext cx="2922136" cy="1344625"/>
                  </a:xfrm>
                  <a:custGeom>
                    <a:avLst/>
                    <a:gdLst>
                      <a:gd name="connsiteX0" fmla="*/ 163721 w 1512009"/>
                      <a:gd name="connsiteY0" fmla="*/ 0 h 695753"/>
                      <a:gd name="connsiteX1" fmla="*/ 359566 w 1512009"/>
                      <a:gd name="connsiteY1" fmla="*/ 143912 h 695753"/>
                      <a:gd name="connsiteX2" fmla="*/ 1352778 w 1512009"/>
                      <a:gd name="connsiteY2" fmla="*/ 430361 h 695753"/>
                      <a:gd name="connsiteX3" fmla="*/ 1509724 w 1512009"/>
                      <a:gd name="connsiteY3" fmla="*/ 435166 h 695753"/>
                      <a:gd name="connsiteX4" fmla="*/ 1512009 w 1512009"/>
                      <a:gd name="connsiteY4" fmla="*/ 695682 h 695753"/>
                      <a:gd name="connsiteX5" fmla="*/ 1509535 w 1512009"/>
                      <a:gd name="connsiteY5" fmla="*/ 695753 h 695753"/>
                      <a:gd name="connsiteX6" fmla="*/ 53970 w 1512009"/>
                      <a:gd name="connsiteY6" fmla="*/ 256826 h 695753"/>
                      <a:gd name="connsiteX7" fmla="*/ 0 w 1512009"/>
                      <a:gd name="connsiteY7" fmla="*/ 200433 h 695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512009" h="695753">
                        <a:moveTo>
                          <a:pt x="163721" y="0"/>
                        </a:moveTo>
                        <a:lnTo>
                          <a:pt x="359566" y="143912"/>
                        </a:lnTo>
                        <a:cubicBezTo>
                          <a:pt x="619574" y="301551"/>
                          <a:pt x="966373" y="406570"/>
                          <a:pt x="1352778" y="430361"/>
                        </a:cubicBezTo>
                        <a:lnTo>
                          <a:pt x="1509724" y="435166"/>
                        </a:lnTo>
                        <a:lnTo>
                          <a:pt x="1512009" y="695682"/>
                        </a:lnTo>
                        <a:lnTo>
                          <a:pt x="1509535" y="695753"/>
                        </a:lnTo>
                        <a:cubicBezTo>
                          <a:pt x="903626" y="695753"/>
                          <a:pt x="369419" y="521643"/>
                          <a:pt x="53970" y="256826"/>
                        </a:cubicBezTo>
                        <a:lnTo>
                          <a:pt x="0" y="200433"/>
                        </a:lnTo>
                        <a:close/>
                      </a:path>
                    </a:pathLst>
                  </a:custGeom>
                  <a:solidFill>
                    <a:srgbClr val="6699FF"/>
                  </a:solidFill>
                  <a:ln>
                    <a:solidFill>
                      <a:srgbClr val="6666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58" name="Forme libre : forme 57">
                    <a:extLst>
                      <a:ext uri="{FF2B5EF4-FFF2-40B4-BE49-F238E27FC236}">
                        <a16:creationId xmlns:a16="http://schemas.microsoft.com/office/drawing/2014/main" id="{8C1F7544-B1BB-4391-A89F-A2FD20C34F9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2697959" y="4094741"/>
                    <a:ext cx="2088186" cy="656939"/>
                  </a:xfrm>
                  <a:custGeom>
                    <a:avLst/>
                    <a:gdLst>
                      <a:gd name="connsiteX0" fmla="*/ 1283494 w 1283494"/>
                      <a:gd name="connsiteY0" fmla="*/ 395287 h 395287"/>
                      <a:gd name="connsiteX1" fmla="*/ 545307 w 1283494"/>
                      <a:gd name="connsiteY1" fmla="*/ 283369 h 395287"/>
                      <a:gd name="connsiteX2" fmla="*/ 0 w 1283494"/>
                      <a:gd name="connsiteY2" fmla="*/ 0 h 395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83494" h="395287">
                        <a:moveTo>
                          <a:pt x="1283494" y="395287"/>
                        </a:moveTo>
                        <a:cubicBezTo>
                          <a:pt x="1021358" y="372268"/>
                          <a:pt x="759223" y="349250"/>
                          <a:pt x="545307" y="283369"/>
                        </a:cubicBezTo>
                        <a:cubicBezTo>
                          <a:pt x="331391" y="217488"/>
                          <a:pt x="120650" y="85725"/>
                          <a:pt x="0" y="0"/>
                        </a:cubicBezTo>
                      </a:path>
                    </a:pathLst>
                  </a:custGeom>
                  <a:noFill/>
                  <a:ln>
                    <a:solidFill>
                      <a:srgbClr val="FFC000"/>
                    </a:solidFill>
                    <a:tailEnd type="triangle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59" name="Forme libre : forme 58">
                    <a:extLst>
                      <a:ext uri="{FF2B5EF4-FFF2-40B4-BE49-F238E27FC236}">
                        <a16:creationId xmlns:a16="http://schemas.microsoft.com/office/drawing/2014/main" id="{B6B5F5E5-AD8D-44AC-876E-2AC963F22FE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2688630" y="4634428"/>
                    <a:ext cx="2318413" cy="131752"/>
                  </a:xfrm>
                  <a:custGeom>
                    <a:avLst/>
                    <a:gdLst>
                      <a:gd name="connsiteX0" fmla="*/ 1283494 w 1283494"/>
                      <a:gd name="connsiteY0" fmla="*/ 395287 h 395287"/>
                      <a:gd name="connsiteX1" fmla="*/ 545307 w 1283494"/>
                      <a:gd name="connsiteY1" fmla="*/ 283369 h 395287"/>
                      <a:gd name="connsiteX2" fmla="*/ 0 w 1283494"/>
                      <a:gd name="connsiteY2" fmla="*/ 0 h 395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83494" h="395287">
                        <a:moveTo>
                          <a:pt x="1283494" y="395287"/>
                        </a:moveTo>
                        <a:cubicBezTo>
                          <a:pt x="1021358" y="372268"/>
                          <a:pt x="759223" y="349250"/>
                          <a:pt x="545307" y="283369"/>
                        </a:cubicBezTo>
                        <a:cubicBezTo>
                          <a:pt x="331391" y="217488"/>
                          <a:pt x="120650" y="85725"/>
                          <a:pt x="0" y="0"/>
                        </a:cubicBezTo>
                      </a:path>
                    </a:pathLst>
                  </a:custGeom>
                  <a:noFill/>
                  <a:ln>
                    <a:solidFill>
                      <a:srgbClr val="00B0F0"/>
                    </a:solidFill>
                    <a:tailEnd type="triangle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60" name="Forme libre : forme 59">
                    <a:extLst>
                      <a:ext uri="{FF2B5EF4-FFF2-40B4-BE49-F238E27FC236}">
                        <a16:creationId xmlns:a16="http://schemas.microsoft.com/office/drawing/2014/main" id="{9100A586-4C2F-4174-B51C-4C5EDCFB96B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2697961" y="4337209"/>
                    <a:ext cx="1321178" cy="414471"/>
                  </a:xfrm>
                  <a:custGeom>
                    <a:avLst/>
                    <a:gdLst>
                      <a:gd name="connsiteX0" fmla="*/ 1283494 w 1283494"/>
                      <a:gd name="connsiteY0" fmla="*/ 395287 h 395287"/>
                      <a:gd name="connsiteX1" fmla="*/ 545307 w 1283494"/>
                      <a:gd name="connsiteY1" fmla="*/ 283369 h 395287"/>
                      <a:gd name="connsiteX2" fmla="*/ 0 w 1283494"/>
                      <a:gd name="connsiteY2" fmla="*/ 0 h 395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83494" h="395287">
                        <a:moveTo>
                          <a:pt x="1283494" y="395287"/>
                        </a:moveTo>
                        <a:cubicBezTo>
                          <a:pt x="1021358" y="372268"/>
                          <a:pt x="759223" y="349250"/>
                          <a:pt x="545307" y="283369"/>
                        </a:cubicBezTo>
                        <a:cubicBezTo>
                          <a:pt x="331391" y="217488"/>
                          <a:pt x="120650" y="85725"/>
                          <a:pt x="0" y="0"/>
                        </a:cubicBezTo>
                      </a:path>
                    </a:pathLst>
                  </a:custGeom>
                  <a:noFill/>
                  <a:ln>
                    <a:solidFill>
                      <a:srgbClr val="C00000"/>
                    </a:solidFill>
                    <a:tailEnd type="triangle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61" name="Forme libre : forme 60">
                    <a:extLst>
                      <a:ext uri="{FF2B5EF4-FFF2-40B4-BE49-F238E27FC236}">
                        <a16:creationId xmlns:a16="http://schemas.microsoft.com/office/drawing/2014/main" id="{38FB7328-DE1A-4BEC-AFDD-A04BF7B694B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597461" flipH="1">
                    <a:off x="2690557" y="4743190"/>
                    <a:ext cx="1516865" cy="154499"/>
                  </a:xfrm>
                  <a:custGeom>
                    <a:avLst/>
                    <a:gdLst>
                      <a:gd name="connsiteX0" fmla="*/ 1283494 w 1283494"/>
                      <a:gd name="connsiteY0" fmla="*/ 395287 h 395287"/>
                      <a:gd name="connsiteX1" fmla="*/ 545307 w 1283494"/>
                      <a:gd name="connsiteY1" fmla="*/ 283369 h 395287"/>
                      <a:gd name="connsiteX2" fmla="*/ 0 w 1283494"/>
                      <a:gd name="connsiteY2" fmla="*/ 0 h 395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83494" h="395287">
                        <a:moveTo>
                          <a:pt x="1283494" y="395287"/>
                        </a:moveTo>
                        <a:cubicBezTo>
                          <a:pt x="1021358" y="372268"/>
                          <a:pt x="759223" y="349250"/>
                          <a:pt x="545307" y="283369"/>
                        </a:cubicBezTo>
                        <a:cubicBezTo>
                          <a:pt x="331391" y="217488"/>
                          <a:pt x="120650" y="85725"/>
                          <a:pt x="0" y="0"/>
                        </a:cubicBezTo>
                      </a:path>
                    </a:pathLst>
                  </a:custGeom>
                  <a:noFill/>
                  <a:ln>
                    <a:solidFill>
                      <a:schemeClr val="accent1">
                        <a:lumMod val="75000"/>
                      </a:schemeClr>
                    </a:solidFill>
                    <a:tailEnd type="triangle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62" name="Forme libre : forme 61">
                    <a:extLst>
                      <a:ext uri="{FF2B5EF4-FFF2-40B4-BE49-F238E27FC236}">
                        <a16:creationId xmlns:a16="http://schemas.microsoft.com/office/drawing/2014/main" id="{066E337C-9F0C-4A9C-9D34-724F82A5677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05796" y="136525"/>
                    <a:ext cx="7749846" cy="4638863"/>
                  </a:xfrm>
                  <a:custGeom>
                    <a:avLst/>
                    <a:gdLst>
                      <a:gd name="connsiteX0" fmla="*/ 0 w 4010025"/>
                      <a:gd name="connsiteY0" fmla="*/ 2400300 h 2400300"/>
                      <a:gd name="connsiteX1" fmla="*/ 628650 w 4010025"/>
                      <a:gd name="connsiteY1" fmla="*/ 2362200 h 2400300"/>
                      <a:gd name="connsiteX2" fmla="*/ 1133475 w 4010025"/>
                      <a:gd name="connsiteY2" fmla="*/ 2209800 h 2400300"/>
                      <a:gd name="connsiteX3" fmla="*/ 1885950 w 4010025"/>
                      <a:gd name="connsiteY3" fmla="*/ 1733550 h 2400300"/>
                      <a:gd name="connsiteX4" fmla="*/ 2914650 w 4010025"/>
                      <a:gd name="connsiteY4" fmla="*/ 904875 h 2400300"/>
                      <a:gd name="connsiteX5" fmla="*/ 4010025 w 4010025"/>
                      <a:gd name="connsiteY5" fmla="*/ 0 h 2400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10025" h="2400300">
                        <a:moveTo>
                          <a:pt x="0" y="2400300"/>
                        </a:moveTo>
                        <a:cubicBezTo>
                          <a:pt x="219869" y="2397125"/>
                          <a:pt x="439738" y="2393950"/>
                          <a:pt x="628650" y="2362200"/>
                        </a:cubicBezTo>
                        <a:cubicBezTo>
                          <a:pt x="817562" y="2330450"/>
                          <a:pt x="923925" y="2314575"/>
                          <a:pt x="1133475" y="2209800"/>
                        </a:cubicBezTo>
                        <a:cubicBezTo>
                          <a:pt x="1343025" y="2105025"/>
                          <a:pt x="1589088" y="1951037"/>
                          <a:pt x="1885950" y="1733550"/>
                        </a:cubicBezTo>
                        <a:cubicBezTo>
                          <a:pt x="2182812" y="1516063"/>
                          <a:pt x="2914650" y="904875"/>
                          <a:pt x="2914650" y="904875"/>
                        </a:cubicBezTo>
                        <a:lnTo>
                          <a:pt x="4010025" y="0"/>
                        </a:lnTo>
                      </a:path>
                    </a:pathLst>
                  </a:custGeom>
                  <a:noFill/>
                  <a:ln w="38100">
                    <a:solidFill>
                      <a:srgbClr val="00B050"/>
                    </a:solidFill>
                    <a:tailEnd type="triangle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63" name="Forme libre : forme 62">
                    <a:extLst>
                      <a:ext uri="{FF2B5EF4-FFF2-40B4-BE49-F238E27FC236}">
                        <a16:creationId xmlns:a16="http://schemas.microsoft.com/office/drawing/2014/main" id="{133E71DD-378C-4FDF-9CD8-8D0C3721B86C}"/>
                      </a:ext>
                    </a:extLst>
                  </p:cNvPr>
                  <p:cNvSpPr/>
                  <p:nvPr/>
                </p:nvSpPr>
                <p:spPr>
                  <a:xfrm>
                    <a:off x="2697959" y="791029"/>
                    <a:ext cx="6975812" cy="4149695"/>
                  </a:xfrm>
                  <a:custGeom>
                    <a:avLst/>
                    <a:gdLst>
                      <a:gd name="connsiteX0" fmla="*/ 0 w 6937828"/>
                      <a:gd name="connsiteY0" fmla="*/ 3976914 h 4149695"/>
                      <a:gd name="connsiteX1" fmla="*/ 1618343 w 6937828"/>
                      <a:gd name="connsiteY1" fmla="*/ 4005942 h 4149695"/>
                      <a:gd name="connsiteX2" fmla="*/ 4158343 w 6937828"/>
                      <a:gd name="connsiteY2" fmla="*/ 2416628 h 4149695"/>
                      <a:gd name="connsiteX3" fmla="*/ 6937828 w 6937828"/>
                      <a:gd name="connsiteY3" fmla="*/ 0 h 4149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37828" h="4149695">
                        <a:moveTo>
                          <a:pt x="0" y="3976914"/>
                        </a:moveTo>
                        <a:cubicBezTo>
                          <a:pt x="462643" y="4121452"/>
                          <a:pt x="925286" y="4265990"/>
                          <a:pt x="1618343" y="4005942"/>
                        </a:cubicBezTo>
                        <a:cubicBezTo>
                          <a:pt x="2311400" y="3745894"/>
                          <a:pt x="3271762" y="3084285"/>
                          <a:pt x="4158343" y="2416628"/>
                        </a:cubicBezTo>
                        <a:cubicBezTo>
                          <a:pt x="5044924" y="1748971"/>
                          <a:pt x="6312504" y="501952"/>
                          <a:pt x="6937828" y="0"/>
                        </a:cubicBezTo>
                      </a:path>
                    </a:pathLst>
                  </a:custGeom>
                  <a:noFill/>
                  <a:ln w="28575">
                    <a:solidFill>
                      <a:srgbClr val="FF0000"/>
                    </a:solidFill>
                    <a:prstDash val="sysDot"/>
                    <a:tailEnd type="triangle" w="lg" len="lg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4223639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E9933C8-C7D7-4956-B2F1-A1A8A3AF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782B-C742-4DC9-87C5-393121CB7BDD}" type="slidenum">
              <a:rPr lang="fr-FR" smtClean="0"/>
              <a:t>11</a:t>
            </a:fld>
            <a:endParaRPr lang="fr-FR" dirty="0"/>
          </a:p>
        </p:txBody>
      </p:sp>
      <p:grpSp>
        <p:nvGrpSpPr>
          <p:cNvPr id="242" name="Groupe 241">
            <a:extLst>
              <a:ext uri="{FF2B5EF4-FFF2-40B4-BE49-F238E27FC236}">
                <a16:creationId xmlns:a16="http://schemas.microsoft.com/office/drawing/2014/main" id="{AD7E1DB4-CDF1-483F-AE01-732452F227D7}"/>
              </a:ext>
            </a:extLst>
          </p:cNvPr>
          <p:cNvGrpSpPr>
            <a:grpSpLocks noChangeAspect="1"/>
          </p:cNvGrpSpPr>
          <p:nvPr/>
        </p:nvGrpSpPr>
        <p:grpSpPr>
          <a:xfrm>
            <a:off x="5890943" y="1631226"/>
            <a:ext cx="5843950" cy="3848560"/>
            <a:chOff x="6300704" y="1607246"/>
            <a:chExt cx="5843950" cy="3848560"/>
          </a:xfrm>
        </p:grpSpPr>
        <p:pic>
          <p:nvPicPr>
            <p:cNvPr id="243" name="Image 242">
              <a:extLst>
                <a:ext uri="{FF2B5EF4-FFF2-40B4-BE49-F238E27FC236}">
                  <a16:creationId xmlns:a16="http://schemas.microsoft.com/office/drawing/2014/main" id="{0B4A1311-5330-4F7B-84C4-326FEB982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704" y="1607246"/>
              <a:ext cx="5843950" cy="3848560"/>
            </a:xfrm>
            <a:prstGeom prst="rect">
              <a:avLst/>
            </a:prstGeom>
          </p:spPr>
        </p:pic>
        <p:sp>
          <p:nvSpPr>
            <p:cNvPr id="244" name="ZoneTexte 243">
              <a:extLst>
                <a:ext uri="{FF2B5EF4-FFF2-40B4-BE49-F238E27FC236}">
                  <a16:creationId xmlns:a16="http://schemas.microsoft.com/office/drawing/2014/main" id="{BDE50A82-16B6-4961-A937-0DA1DC57B1E3}"/>
                </a:ext>
              </a:extLst>
            </p:cNvPr>
            <p:cNvSpPr txBox="1"/>
            <p:nvPr/>
          </p:nvSpPr>
          <p:spPr>
            <a:xfrm>
              <a:off x="8000538" y="2398639"/>
              <a:ext cx="8080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/>
                <a:t>A/q/E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D25A0B5D-EF58-485E-99E2-76310B3FAD3C}"/>
                  </a:ext>
                </a:extLst>
              </p:cNvPr>
              <p:cNvSpPr txBox="1"/>
              <p:nvPr/>
            </p:nvSpPr>
            <p:spPr>
              <a:xfrm>
                <a:off x="611631" y="4131026"/>
                <a:ext cx="1397450" cy="55476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fr-F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fr-F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fr-F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fr-F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²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fr-F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D25A0B5D-EF58-485E-99E2-76310B3FAD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631" y="4131026"/>
                <a:ext cx="1397450" cy="5547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9BCE6523-5B4D-49EE-B9EC-53638BA91D0C}"/>
                  </a:ext>
                </a:extLst>
              </p:cNvPr>
              <p:cNvSpPr txBox="1"/>
              <p:nvPr/>
            </p:nvSpPr>
            <p:spPr>
              <a:xfrm>
                <a:off x="1738500" y="1957847"/>
                <a:ext cx="2007832" cy="69416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9BCE6523-5B4D-49EE-B9EC-53638BA91D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8500" y="1957847"/>
                <a:ext cx="2007832" cy="6941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C620987A-92F8-4481-9CB3-A682F7394996}"/>
                  </a:ext>
                </a:extLst>
              </p:cNvPr>
              <p:cNvSpPr txBox="1"/>
              <p:nvPr/>
            </p:nvSpPr>
            <p:spPr>
              <a:xfrm>
                <a:off x="209419" y="3149514"/>
                <a:ext cx="2728820" cy="69416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fr-F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fr-F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fr-F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𝑙𝑒𝑔𝑒𝑟</m:t>
                              </m:r>
                            </m:sub>
                          </m:sSub>
                          <m: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20</m:t>
                                  </m:r>
                                </m:num>
                                <m:den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21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122</m:t>
                      </m:r>
                      <m:r>
                        <a:rPr lang="fr-FR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=111</m:t>
                      </m:r>
                    </m:oMath>
                  </m:oMathPara>
                </a14:m>
                <a:endParaRPr lang="fr-FR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C620987A-92F8-4481-9CB3-A682F73949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419" y="3149514"/>
                <a:ext cx="2728820" cy="6941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C305C2BD-6E9B-43CD-BFB3-0EBF994395B6}"/>
                  </a:ext>
                </a:extLst>
              </p:cNvPr>
              <p:cNvSpPr txBox="1"/>
              <p:nvPr/>
            </p:nvSpPr>
            <p:spPr>
              <a:xfrm>
                <a:off x="3017218" y="3149514"/>
                <a:ext cx="2728820" cy="69416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𝑜𝑢𝑟𝑑</m:t>
                              </m:r>
                            </m:sub>
                          </m:sSub>
                          <m: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22</m:t>
                                  </m:r>
                                </m:num>
                                <m:den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21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122</m:t>
                      </m:r>
                      <m:r>
                        <a:rPr lang="fr-FR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=134</m:t>
                      </m:r>
                    </m:oMath>
                  </m:oMathPara>
                </a14:m>
                <a:endParaRPr lang="fr-FR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C305C2BD-6E9B-43CD-BFB3-0EBF99439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7218" y="3149514"/>
                <a:ext cx="2728820" cy="6941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ZoneTexte 36">
            <a:extLst>
              <a:ext uri="{FF2B5EF4-FFF2-40B4-BE49-F238E27FC236}">
                <a16:creationId xmlns:a16="http://schemas.microsoft.com/office/drawing/2014/main" id="{9C996028-6FBF-4B08-8E08-53D5002C8DAC}"/>
              </a:ext>
            </a:extLst>
          </p:cNvPr>
          <p:cNvSpPr txBox="1"/>
          <p:nvPr/>
        </p:nvSpPr>
        <p:spPr>
          <a:xfrm>
            <a:off x="607650" y="2644863"/>
            <a:ext cx="5283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/>
              <a:t>Pour la masse 122, les contaminants seront :</a:t>
            </a:r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367E8E8C-1706-41FF-B893-D3CEDE7BDF1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u="sng"/>
              <a:t>Spectromètre LOHENGRIN : contamination </a:t>
            </a:r>
            <a:endParaRPr lang="fr-FR" b="1" u="sng" dirty="0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0C86A41D-E295-4576-8C32-3844B469BB7E}"/>
              </a:ext>
            </a:extLst>
          </p:cNvPr>
          <p:cNvSpPr txBox="1"/>
          <p:nvPr/>
        </p:nvSpPr>
        <p:spPr>
          <a:xfrm>
            <a:off x="457106" y="1457039"/>
            <a:ext cx="5283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Détermination des contaminants :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2DDC483C-057D-42CE-8C6B-C8341E103744}"/>
              </a:ext>
            </a:extLst>
          </p:cNvPr>
          <p:cNvSpPr txBox="1"/>
          <p:nvPr/>
        </p:nvSpPr>
        <p:spPr>
          <a:xfrm>
            <a:off x="402204" y="5743085"/>
            <a:ext cx="10113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Contaminant de </a:t>
            </a:r>
            <a:r>
              <a:rPr lang="fr-FR" b="1" dirty="0"/>
              <a:t>même énergie </a:t>
            </a:r>
            <a:r>
              <a:rPr lang="fr-FR" dirty="0"/>
              <a:t>mais de de </a:t>
            </a:r>
            <a:r>
              <a:rPr lang="fr-FR" b="1" dirty="0"/>
              <a:t>vitesse différente </a:t>
            </a:r>
            <a:r>
              <a:rPr lang="fr-FR" dirty="0"/>
              <a:t>en raison de la </a:t>
            </a:r>
            <a:r>
              <a:rPr lang="fr-FR" b="1" dirty="0"/>
              <a:t>différence de masses</a:t>
            </a:r>
          </a:p>
          <a:p>
            <a:r>
              <a:rPr lang="fr-FR" dirty="0"/>
              <a:t>	→</a:t>
            </a:r>
            <a:r>
              <a:rPr lang="fr-FR" b="1" dirty="0"/>
              <a:t> </a:t>
            </a:r>
            <a:r>
              <a:rPr lang="fr-FR" dirty="0"/>
              <a:t>ajout d’un </a:t>
            </a:r>
            <a:r>
              <a:rPr lang="fr-FR" b="1" dirty="0"/>
              <a:t>filtre de vitesse </a:t>
            </a:r>
            <a:r>
              <a:rPr lang="fr-FR" dirty="0"/>
              <a:t>(via Temps de Vol) pour faire des </a:t>
            </a:r>
            <a:r>
              <a:rPr lang="fr-FR" b="1" dirty="0"/>
              <a:t>triple coïncidences </a:t>
            </a:r>
            <a:r>
              <a:rPr lang="fr-FR" b="1" dirty="0" err="1"/>
              <a:t>ExΔExToF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6657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EDB49AE4-3211-43FD-853C-1275DEFF9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261" y="1000609"/>
            <a:ext cx="7387814" cy="3491877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F8E005D1-1AAB-437D-A92E-0239C03D93F5}"/>
              </a:ext>
            </a:extLst>
          </p:cNvPr>
          <p:cNvSpPr/>
          <p:nvPr/>
        </p:nvSpPr>
        <p:spPr>
          <a:xfrm>
            <a:off x="10353872" y="1066164"/>
            <a:ext cx="1700039" cy="9910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7D0FCFF-F63E-4DA4-B072-16EFBD01DE3C}"/>
              </a:ext>
            </a:extLst>
          </p:cNvPr>
          <p:cNvSpPr/>
          <p:nvPr/>
        </p:nvSpPr>
        <p:spPr>
          <a:xfrm>
            <a:off x="5427574" y="1313710"/>
            <a:ext cx="5996079" cy="286226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7FBFD2F1-CD95-4792-BBBC-70ED35C86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fr-FR" b="1" u="sng" dirty="0"/>
              <a:t>Temps de Vol (</a:t>
            </a:r>
            <a:r>
              <a:rPr lang="fr-FR" b="1" u="sng" dirty="0" err="1"/>
              <a:t>ToF</a:t>
            </a:r>
            <a:r>
              <a:rPr lang="fr-FR" b="1" u="sng" dirty="0"/>
              <a:t>)</a:t>
            </a:r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B1D93319-13AD-4186-8426-A144BF72CD02}"/>
              </a:ext>
            </a:extLst>
          </p:cNvPr>
          <p:cNvSpPr/>
          <p:nvPr/>
        </p:nvSpPr>
        <p:spPr>
          <a:xfrm>
            <a:off x="1448410" y="5711416"/>
            <a:ext cx="9414661" cy="516577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57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tx1"/>
                </a:solidFill>
              </a:rPr>
              <a:t>ion beam 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6D11A7D-8790-4608-BCC5-33DD72F8D73C}"/>
              </a:ext>
            </a:extLst>
          </p:cNvPr>
          <p:cNvSpPr/>
          <p:nvPr/>
        </p:nvSpPr>
        <p:spPr>
          <a:xfrm>
            <a:off x="2724345" y="5188903"/>
            <a:ext cx="1407226" cy="14666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Start</a:t>
            </a:r>
            <a:endParaRPr lang="fr-FR" dirty="0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9FAF8423-2BA4-4596-922E-FDFF00CB9E11}"/>
              </a:ext>
            </a:extLst>
          </p:cNvPr>
          <p:cNvSpPr/>
          <p:nvPr/>
        </p:nvSpPr>
        <p:spPr>
          <a:xfrm>
            <a:off x="7603796" y="5188903"/>
            <a:ext cx="1407226" cy="14666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Stop</a:t>
            </a:r>
          </a:p>
        </p:txBody>
      </p: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9A5573E5-FEA4-4056-964F-C269DE4397EF}"/>
              </a:ext>
            </a:extLst>
          </p:cNvPr>
          <p:cNvCxnSpPr>
            <a:cxnSpLocks/>
          </p:cNvCxnSpPr>
          <p:nvPr/>
        </p:nvCxnSpPr>
        <p:spPr>
          <a:xfrm flipV="1">
            <a:off x="2724345" y="5449824"/>
            <a:ext cx="0" cy="127165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D7244AD7-33E2-4884-B2C3-5B49AE9D866F}"/>
              </a:ext>
            </a:extLst>
          </p:cNvPr>
          <p:cNvCxnSpPr>
            <a:cxnSpLocks/>
          </p:cNvCxnSpPr>
          <p:nvPr/>
        </p:nvCxnSpPr>
        <p:spPr>
          <a:xfrm flipV="1">
            <a:off x="7589301" y="5369357"/>
            <a:ext cx="0" cy="131913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8EBC24CB-17FD-405D-881F-0F6AA62C8014}"/>
              </a:ext>
            </a:extLst>
          </p:cNvPr>
          <p:cNvCxnSpPr>
            <a:cxnSpLocks/>
          </p:cNvCxnSpPr>
          <p:nvPr/>
        </p:nvCxnSpPr>
        <p:spPr>
          <a:xfrm>
            <a:off x="2724345" y="6721475"/>
            <a:ext cx="4864956" cy="0"/>
          </a:xfrm>
          <a:prstGeom prst="straightConnector1">
            <a:avLst/>
          </a:prstGeom>
          <a:ln w="127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ZoneTexte 71">
            <a:extLst>
              <a:ext uri="{FF2B5EF4-FFF2-40B4-BE49-F238E27FC236}">
                <a16:creationId xmlns:a16="http://schemas.microsoft.com/office/drawing/2014/main" id="{1136A00A-750F-41FB-8626-B2F3811C437A}"/>
              </a:ext>
            </a:extLst>
          </p:cNvPr>
          <p:cNvSpPr txBox="1"/>
          <p:nvPr/>
        </p:nvSpPr>
        <p:spPr>
          <a:xfrm>
            <a:off x="5537843" y="4209195"/>
            <a:ext cx="1541456" cy="377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 = 111</a:t>
            </a:r>
          </a:p>
        </p:txBody>
      </p:sp>
      <p:sp>
        <p:nvSpPr>
          <p:cNvPr id="74" name="Google Shape;2615;p39">
            <a:extLst>
              <a:ext uri="{FF2B5EF4-FFF2-40B4-BE49-F238E27FC236}">
                <a16:creationId xmlns:a16="http://schemas.microsoft.com/office/drawing/2014/main" id="{5AEA809E-9AEC-4492-A856-7D8A934F57D9}"/>
              </a:ext>
            </a:extLst>
          </p:cNvPr>
          <p:cNvSpPr txBox="1"/>
          <p:nvPr/>
        </p:nvSpPr>
        <p:spPr>
          <a:xfrm>
            <a:off x="0" y="1198088"/>
            <a:ext cx="5819581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9700" lvl="0" algn="just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fr-FR" b="1" dirty="0">
                <a:ea typeface="Karla"/>
                <a:cs typeface="Karla"/>
                <a:sym typeface="Karla"/>
              </a:rPr>
              <a:t>Contraintes : </a:t>
            </a:r>
          </a:p>
        </p:txBody>
      </p:sp>
      <p:sp>
        <p:nvSpPr>
          <p:cNvPr id="75" name="Google Shape;2615;p39">
            <a:extLst>
              <a:ext uri="{FF2B5EF4-FFF2-40B4-BE49-F238E27FC236}">
                <a16:creationId xmlns:a16="http://schemas.microsoft.com/office/drawing/2014/main" id="{AA6DA26A-46BD-4C46-B1F0-94FC506C6BD0}"/>
              </a:ext>
            </a:extLst>
          </p:cNvPr>
          <p:cNvSpPr txBox="1"/>
          <p:nvPr/>
        </p:nvSpPr>
        <p:spPr>
          <a:xfrm>
            <a:off x="187705" y="1456867"/>
            <a:ext cx="4431412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9700" lvl="0" algn="just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fr-FR" dirty="0">
                <a:ea typeface="Karla"/>
                <a:cs typeface="Karla"/>
                <a:sym typeface="Karla"/>
              </a:rPr>
              <a:t>→</a:t>
            </a:r>
            <a:r>
              <a:rPr lang="fr-FR" b="1" dirty="0">
                <a:ea typeface="Karla"/>
                <a:cs typeface="Karla"/>
                <a:sym typeface="Karla"/>
              </a:rPr>
              <a:t> </a:t>
            </a:r>
            <a:r>
              <a:rPr lang="fr-FR" dirty="0">
                <a:ea typeface="Karla"/>
                <a:cs typeface="Karla"/>
                <a:sym typeface="Karla"/>
              </a:rPr>
              <a:t>Minimiser la </a:t>
            </a:r>
            <a:r>
              <a:rPr lang="fr-FR" b="1" dirty="0">
                <a:ea typeface="Karla"/>
                <a:cs typeface="Karla"/>
                <a:sym typeface="Karla"/>
              </a:rPr>
              <a:t>dégradation</a:t>
            </a:r>
            <a:r>
              <a:rPr lang="fr-FR" dirty="0">
                <a:ea typeface="Karla"/>
                <a:cs typeface="Karla"/>
                <a:sym typeface="Karla"/>
              </a:rPr>
              <a:t> de faisceau</a:t>
            </a:r>
            <a:endParaRPr lang="fr-FR" b="1" dirty="0">
              <a:ea typeface="Karla"/>
              <a:cs typeface="Karla"/>
              <a:sym typeface="Karla"/>
            </a:endParaRPr>
          </a:p>
          <a:p>
            <a:pPr marL="139700" lvl="0" algn="just">
              <a:buSzPts val="1400"/>
            </a:pPr>
            <a:r>
              <a:rPr lang="fr-FR" dirty="0">
                <a:ea typeface="Karla"/>
                <a:cs typeface="Karla"/>
                <a:sym typeface="Karla"/>
              </a:rPr>
              <a:t>→ Encombrement : 57 cm</a:t>
            </a:r>
            <a:r>
              <a:rPr lang="fr-FR" b="1" dirty="0">
                <a:ea typeface="Karla"/>
                <a:cs typeface="Karla"/>
                <a:sym typeface="Karla"/>
              </a:rPr>
              <a:t>  </a:t>
            </a:r>
          </a:p>
        </p:txBody>
      </p:sp>
      <p:sp>
        <p:nvSpPr>
          <p:cNvPr id="76" name="Google Shape;2615;p39">
            <a:extLst>
              <a:ext uri="{FF2B5EF4-FFF2-40B4-BE49-F238E27FC236}">
                <a16:creationId xmlns:a16="http://schemas.microsoft.com/office/drawing/2014/main" id="{44C60143-1A03-4CF0-BDF5-15CB8CB9D0E5}"/>
              </a:ext>
            </a:extLst>
          </p:cNvPr>
          <p:cNvSpPr txBox="1"/>
          <p:nvPr/>
        </p:nvSpPr>
        <p:spPr>
          <a:xfrm>
            <a:off x="187705" y="2015860"/>
            <a:ext cx="4303825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9700" lvl="0" algn="just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fr-FR" dirty="0">
                <a:ea typeface="Karla"/>
                <a:cs typeface="Karla"/>
                <a:sym typeface="Karla"/>
              </a:rPr>
              <a:t>→</a:t>
            </a:r>
            <a:r>
              <a:rPr lang="fr-FR" b="1" dirty="0">
                <a:ea typeface="Karla"/>
                <a:cs typeface="Karla"/>
                <a:sym typeface="Karla"/>
              </a:rPr>
              <a:t> </a:t>
            </a:r>
            <a:r>
              <a:rPr lang="fr-FR" dirty="0">
                <a:ea typeface="Karla"/>
                <a:cs typeface="Karla"/>
                <a:sym typeface="Karla"/>
              </a:rPr>
              <a:t>différence de masse des contaminants : 11 u au minimum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ZoneTexte 76">
                <a:extLst>
                  <a:ext uri="{FF2B5EF4-FFF2-40B4-BE49-F238E27FC236}">
                    <a16:creationId xmlns:a16="http://schemas.microsoft.com/office/drawing/2014/main" id="{B5F27E8F-3854-44A9-B6D2-A73430A9DC4C}"/>
                  </a:ext>
                </a:extLst>
              </p:cNvPr>
              <p:cNvSpPr txBox="1"/>
              <p:nvPr/>
            </p:nvSpPr>
            <p:spPr>
              <a:xfrm>
                <a:off x="98925" y="2855705"/>
                <a:ext cx="4766979" cy="2556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/>
                  <a:t>Ecart-type </a:t>
                </a:r>
                <a:r>
                  <a:rPr lang="fr-FR" dirty="0"/>
                  <a:t>max</a:t>
                </a:r>
                <a:r>
                  <a:rPr lang="fr-FR" b="1" dirty="0"/>
                  <a:t> </a:t>
                </a:r>
                <a:r>
                  <a:rPr lang="fr-FR" dirty="0"/>
                  <a:t>pour la séparation des masses :</a:t>
                </a:r>
              </a:p>
              <a:p>
                <a:r>
                  <a:rPr lang="fr-FR" dirty="0"/>
                  <a:t>    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2,4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0,400 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𝑛𝑠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=400 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𝑝𝑠</m:t>
                    </m:r>
                  </m:oMath>
                </a14:m>
                <a:endParaRPr lang="fr-FR" b="0" dirty="0">
                  <a:ea typeface="Cambria Math" panose="02040503050406030204" pitchFamily="18" charset="0"/>
                </a:endParaRPr>
              </a:p>
              <a:p>
                <a:r>
                  <a:rPr lang="fr-FR" dirty="0">
                    <a:ea typeface="Cambria Math" panose="02040503050406030204" pitchFamily="18" charset="0"/>
                  </a:rPr>
                  <a:t>    →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𝐹𝑊𝐻𝑀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≈950 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𝑝𝑠</m:t>
                    </m:r>
                  </m:oMath>
                </a14:m>
                <a:endParaRPr lang="fr-FR" b="0" dirty="0">
                  <a:ea typeface="Cambria Math" panose="02040503050406030204" pitchFamily="18" charset="0"/>
                </a:endParaRPr>
              </a:p>
              <a:p>
                <a:r>
                  <a:rPr lang="fr-FR" dirty="0"/>
                  <a:t>	pour la ligne complète </a:t>
                </a:r>
              </a:p>
              <a:p>
                <a:r>
                  <a:rPr lang="fr-FR" dirty="0"/>
                  <a:t>	</a:t>
                </a:r>
              </a:p>
              <a:p>
                <a:r>
                  <a:rPr lang="fr-FR" dirty="0"/>
                  <a:t>    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𝑑𝑒𝑡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fr-FR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400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300 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𝑝𝑠</m:t>
                    </m:r>
                  </m:oMath>
                </a14:m>
                <a:endParaRPr lang="fr-FR" dirty="0"/>
              </a:p>
              <a:p>
                <a:r>
                  <a:rPr lang="fr-FR" dirty="0"/>
                  <a:t>	pour chaque assemblage détecteur</a:t>
                </a:r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77" name="ZoneTexte 76">
                <a:extLst>
                  <a:ext uri="{FF2B5EF4-FFF2-40B4-BE49-F238E27FC236}">
                    <a16:creationId xmlns:a16="http://schemas.microsoft.com/office/drawing/2014/main" id="{B5F27E8F-3854-44A9-B6D2-A73430A9DC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25" y="2855705"/>
                <a:ext cx="4766979" cy="2556405"/>
              </a:xfrm>
              <a:prstGeom prst="rect">
                <a:avLst/>
              </a:prstGeom>
              <a:blipFill>
                <a:blip r:embed="rId4"/>
                <a:stretch>
                  <a:fillRect l="-1023" t="-11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7633C2F8-0BF7-4609-9079-690BF70347BD}"/>
              </a:ext>
            </a:extLst>
          </p:cNvPr>
          <p:cNvCxnSpPr>
            <a:cxnSpLocks/>
          </p:cNvCxnSpPr>
          <p:nvPr/>
        </p:nvCxnSpPr>
        <p:spPr>
          <a:xfrm flipV="1">
            <a:off x="6298821" y="1793304"/>
            <a:ext cx="1523436" cy="13145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21FD8DA2-7CD4-4480-8E87-39E074E115C9}"/>
              </a:ext>
            </a:extLst>
          </p:cNvPr>
          <p:cNvSpPr txBox="1"/>
          <p:nvPr/>
        </p:nvSpPr>
        <p:spPr>
          <a:xfrm>
            <a:off x="9480571" y="1445203"/>
            <a:ext cx="19716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Sans la resolution de la chambre </a:t>
            </a:r>
            <a:r>
              <a:rPr lang="en-US" sz="1400" dirty="0" err="1"/>
              <a:t>d’ionisation</a:t>
            </a:r>
            <a:endParaRPr lang="en-US" sz="1400" dirty="0"/>
          </a:p>
          <a:p>
            <a:pPr algn="ctr"/>
            <a:r>
              <a:rPr lang="en-US" sz="1400" dirty="0" err="1"/>
              <a:t>Fenêtre</a:t>
            </a:r>
            <a:r>
              <a:rPr lang="en-US" sz="1400" dirty="0"/>
              <a:t> de </a:t>
            </a:r>
            <a:r>
              <a:rPr lang="en-US" sz="1400" dirty="0" err="1"/>
              <a:t>SiN</a:t>
            </a:r>
            <a:r>
              <a:rPr lang="en-US" sz="1400" dirty="0"/>
              <a:t> de 50 nm </a:t>
            </a:r>
            <a:r>
              <a:rPr lang="en-US" sz="1400" dirty="0" err="1"/>
              <a:t>d’épaisseur</a:t>
            </a:r>
            <a:endParaRPr lang="en-US" sz="14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723EC6F-575F-4100-B2AE-80093E7D8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782B-C742-4DC9-87C5-393121CB7BDD}" type="slidenum">
              <a:rPr lang="fr-FR" smtClean="0"/>
              <a:t>12</a:t>
            </a:fld>
            <a:endParaRPr lang="fr-FR" dirty="0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C2D88390-87B8-4B86-B28F-20B1DB804F2A}"/>
              </a:ext>
            </a:extLst>
          </p:cNvPr>
          <p:cNvSpPr txBox="1"/>
          <p:nvPr/>
        </p:nvSpPr>
        <p:spPr>
          <a:xfrm>
            <a:off x="4386095" y="6398037"/>
            <a:ext cx="1541456" cy="377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57 cm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FFA5C90B-DCAC-4CE1-BAEF-F2A15A5214A1}"/>
              </a:ext>
            </a:extLst>
          </p:cNvPr>
          <p:cNvSpPr txBox="1"/>
          <p:nvPr/>
        </p:nvSpPr>
        <p:spPr>
          <a:xfrm>
            <a:off x="7024605" y="4231764"/>
            <a:ext cx="1541456" cy="377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 = 122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0E49F5B5-381B-47F8-8440-CEB887AB16D7}"/>
              </a:ext>
            </a:extLst>
          </p:cNvPr>
          <p:cNvSpPr txBox="1"/>
          <p:nvPr/>
        </p:nvSpPr>
        <p:spPr>
          <a:xfrm>
            <a:off x="8658842" y="4201002"/>
            <a:ext cx="1541456" cy="377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 = 134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AA9AC12B-F77B-4947-ACF7-04ACFA884E8E}"/>
              </a:ext>
            </a:extLst>
          </p:cNvPr>
          <p:cNvSpPr txBox="1"/>
          <p:nvPr/>
        </p:nvSpPr>
        <p:spPr>
          <a:xfrm>
            <a:off x="6337985" y="1476397"/>
            <a:ext cx="1541456" cy="377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2,4 ns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DC90C31-B2AC-4806-8C8A-F19285F86305}"/>
              </a:ext>
            </a:extLst>
          </p:cNvPr>
          <p:cNvSpPr txBox="1"/>
          <p:nvPr/>
        </p:nvSpPr>
        <p:spPr>
          <a:xfrm>
            <a:off x="10789920" y="5645840"/>
            <a:ext cx="1343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Chambre d’ionisation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98648A02-276D-449C-BA20-C2ABB2336A90}"/>
              </a:ext>
            </a:extLst>
          </p:cNvPr>
          <p:cNvSpPr txBox="1"/>
          <p:nvPr/>
        </p:nvSpPr>
        <p:spPr>
          <a:xfrm>
            <a:off x="-14386" y="5659912"/>
            <a:ext cx="1448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Sortie de LOHENGRIN</a:t>
            </a:r>
          </a:p>
        </p:txBody>
      </p:sp>
    </p:spTree>
    <p:extLst>
      <p:ext uri="{BB962C8B-B14F-4D97-AF65-F5344CB8AC3E}">
        <p14:creationId xmlns:p14="http://schemas.microsoft.com/office/powerpoint/2010/main" val="78352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72" grpId="0"/>
      <p:bldP spid="74" grpId="0"/>
      <p:bldP spid="75" grpId="0"/>
      <p:bldP spid="76" grpId="0"/>
      <p:bldP spid="77" grpId="0"/>
      <p:bldP spid="40" grpId="0"/>
      <p:bldP spid="44" grpId="0"/>
      <p:bldP spid="45" grpId="0"/>
      <p:bldP spid="46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33BE36-9138-4680-89EA-8CCF6DAB7897}"/>
              </a:ext>
            </a:extLst>
          </p:cNvPr>
          <p:cNvSpPr/>
          <p:nvPr/>
        </p:nvSpPr>
        <p:spPr>
          <a:xfrm>
            <a:off x="504973" y="4310217"/>
            <a:ext cx="3240000" cy="2154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tx1"/>
                </a:solidFill>
              </a:rPr>
              <a:t>Ion</a:t>
            </a:r>
            <a:r>
              <a:rPr lang="fr-FR" dirty="0"/>
              <a:t> </a:t>
            </a:r>
            <a:r>
              <a:rPr lang="fr-FR" dirty="0" err="1">
                <a:solidFill>
                  <a:schemeClr val="tx1"/>
                </a:solidFill>
              </a:rPr>
              <a:t>beam</a:t>
            </a:r>
            <a:endParaRPr lang="fr-FR" dirty="0"/>
          </a:p>
        </p:txBody>
      </p:sp>
      <p:sp>
        <p:nvSpPr>
          <p:cNvPr id="8" name="Triangle rectangle 7">
            <a:extLst>
              <a:ext uri="{FF2B5EF4-FFF2-40B4-BE49-F238E27FC236}">
                <a16:creationId xmlns:a16="http://schemas.microsoft.com/office/drawing/2014/main" id="{08202439-69A3-4D6E-9F45-20E05B8A7AA3}"/>
              </a:ext>
            </a:extLst>
          </p:cNvPr>
          <p:cNvSpPr/>
          <p:nvPr/>
        </p:nvSpPr>
        <p:spPr>
          <a:xfrm rot="5400000">
            <a:off x="2015173" y="3008048"/>
            <a:ext cx="219600" cy="3240000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riangle rectangle 6">
            <a:extLst>
              <a:ext uri="{FF2B5EF4-FFF2-40B4-BE49-F238E27FC236}">
                <a16:creationId xmlns:a16="http://schemas.microsoft.com/office/drawing/2014/main" id="{CCA967EE-3448-4666-8041-BCE53110049C}"/>
              </a:ext>
            </a:extLst>
          </p:cNvPr>
          <p:cNvSpPr/>
          <p:nvPr/>
        </p:nvSpPr>
        <p:spPr>
          <a:xfrm>
            <a:off x="504973" y="4103922"/>
            <a:ext cx="3240000" cy="219105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91315064-F7C9-4FDA-ABA2-BBCD05119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1933499" cy="1325563"/>
          </a:xfrm>
        </p:spPr>
        <p:txBody>
          <a:bodyPr/>
          <a:lstStyle/>
          <a:p>
            <a:r>
              <a:rPr lang="fr-FR" b="1" u="sng" dirty="0"/>
              <a:t>Assemblage détecteurs du </a:t>
            </a:r>
            <a:r>
              <a:rPr lang="fr-FR" b="1" u="sng" dirty="0" err="1"/>
              <a:t>ToF</a:t>
            </a:r>
            <a:r>
              <a:rPr lang="fr-FR" b="1" u="sng" dirty="0"/>
              <a:t> : deux géométries</a:t>
            </a:r>
          </a:p>
        </p:txBody>
      </p: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C40EEA9A-210E-4C27-97CD-55A5470D92D6}"/>
              </a:ext>
            </a:extLst>
          </p:cNvPr>
          <p:cNvGrpSpPr>
            <a:grpSpLocks noChangeAspect="1"/>
          </p:cNvGrpSpPr>
          <p:nvPr/>
        </p:nvGrpSpPr>
        <p:grpSpPr>
          <a:xfrm>
            <a:off x="1254230" y="1318601"/>
            <a:ext cx="2574638" cy="4267325"/>
            <a:chOff x="6532191" y="5561"/>
            <a:chExt cx="3337200" cy="5531231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86A8CB4-F5C8-43FE-9C62-1B80AD002A54}"/>
                </a:ext>
              </a:extLst>
            </p:cNvPr>
            <p:cNvSpPr/>
            <p:nvPr/>
          </p:nvSpPr>
          <p:spPr>
            <a:xfrm rot="2700000">
              <a:off x="8043732" y="1716251"/>
              <a:ext cx="2567940" cy="236218"/>
            </a:xfrm>
            <a:prstGeom prst="rect">
              <a:avLst/>
            </a:prstGeom>
            <a:pattFill prst="wdUpDiag">
              <a:fgClr>
                <a:schemeClr val="accent2">
                  <a:lumMod val="5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CF52F084-9CA9-4E79-8778-544D1E01CEA0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7033397" y="2657865"/>
              <a:ext cx="0" cy="2461736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6E37ADB0-57F3-4E4A-83EB-BAF91676C6F2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7044769" y="2632147"/>
              <a:ext cx="0" cy="2461260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5990CB65-8CCA-4D51-BF83-395BD018EB04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7287931" y="1952471"/>
              <a:ext cx="3893820" cy="0"/>
            </a:xfrm>
            <a:prstGeom prst="line">
              <a:avLst/>
            </a:prstGeom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1EA55E9A-72FE-4216-A0FB-FBBBDF6F3695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8141692" y="1732102"/>
              <a:ext cx="2567940" cy="0"/>
            </a:xfrm>
            <a:prstGeom prst="line">
              <a:avLst/>
            </a:prstGeom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4E60A7B3-426A-44CC-88BA-9CECCB3D6F9B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7396712" y="1864717"/>
              <a:ext cx="0" cy="3672075"/>
            </a:xfrm>
            <a:prstGeom prst="line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avec flèche 49">
              <a:extLst>
                <a:ext uri="{FF2B5EF4-FFF2-40B4-BE49-F238E27FC236}">
                  <a16:creationId xmlns:a16="http://schemas.microsoft.com/office/drawing/2014/main" id="{37E23A54-EE6D-4853-BA62-2581E9E1F4C8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6532191" y="2758142"/>
              <a:ext cx="2880000" cy="0"/>
            </a:xfrm>
            <a:prstGeom prst="straightConnector1">
              <a:avLst/>
            </a:prstGeom>
            <a:ln w="50800" cmpd="dbl">
              <a:solidFill>
                <a:schemeClr val="accent6">
                  <a:lumMod val="75000"/>
                </a:schemeClr>
              </a:solidFill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avec flèche 50">
              <a:extLst>
                <a:ext uri="{FF2B5EF4-FFF2-40B4-BE49-F238E27FC236}">
                  <a16:creationId xmlns:a16="http://schemas.microsoft.com/office/drawing/2014/main" id="{549234F2-4AEF-433D-BFF1-B2C63BF03064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6684591" y="2910542"/>
              <a:ext cx="2880000" cy="0"/>
            </a:xfrm>
            <a:prstGeom prst="straightConnector1">
              <a:avLst/>
            </a:prstGeom>
            <a:ln w="50800" cmpd="dbl">
              <a:solidFill>
                <a:schemeClr val="accent6">
                  <a:lumMod val="75000"/>
                </a:schemeClr>
              </a:solidFill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avec flèche 51">
              <a:extLst>
                <a:ext uri="{FF2B5EF4-FFF2-40B4-BE49-F238E27FC236}">
                  <a16:creationId xmlns:a16="http://schemas.microsoft.com/office/drawing/2014/main" id="{CFE0FD34-9CBB-487D-9F13-20DB1A4C69BA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6836991" y="3062942"/>
              <a:ext cx="2880000" cy="0"/>
            </a:xfrm>
            <a:prstGeom prst="straightConnector1">
              <a:avLst/>
            </a:prstGeom>
            <a:ln w="50800" cmpd="dbl">
              <a:solidFill>
                <a:schemeClr val="accent6">
                  <a:lumMod val="75000"/>
                </a:schemeClr>
              </a:solidFill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avec flèche 52">
              <a:extLst>
                <a:ext uri="{FF2B5EF4-FFF2-40B4-BE49-F238E27FC236}">
                  <a16:creationId xmlns:a16="http://schemas.microsoft.com/office/drawing/2014/main" id="{716D0B37-FB11-4E65-AC77-C43EC763CC0E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6989391" y="3215342"/>
              <a:ext cx="2880000" cy="0"/>
            </a:xfrm>
            <a:prstGeom prst="straightConnector1">
              <a:avLst/>
            </a:prstGeom>
            <a:ln w="50800" cmpd="dbl">
              <a:solidFill>
                <a:schemeClr val="accent6">
                  <a:lumMod val="75000"/>
                </a:schemeClr>
              </a:solidFill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2446C796-29B0-423D-BBA0-A39E3AD7EDEC}"/>
              </a:ext>
            </a:extLst>
          </p:cNvPr>
          <p:cNvGrpSpPr>
            <a:grpSpLocks noChangeAspect="1"/>
          </p:cNvGrpSpPr>
          <p:nvPr/>
        </p:nvGrpSpPr>
        <p:grpSpPr>
          <a:xfrm>
            <a:off x="5737260" y="4345347"/>
            <a:ext cx="218773" cy="226534"/>
            <a:chOff x="8530931" y="141685"/>
            <a:chExt cx="2263530" cy="2343834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57F068DC-BA14-4E6F-8E88-43DE83778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967977" y="229411"/>
              <a:ext cx="720000" cy="720000"/>
            </a:xfrm>
            <a:prstGeom prst="rect">
              <a:avLst/>
            </a:prstGeom>
          </p:spPr>
        </p:pic>
        <p:pic>
          <p:nvPicPr>
            <p:cNvPr id="69" name="Image 68">
              <a:extLst>
                <a:ext uri="{FF2B5EF4-FFF2-40B4-BE49-F238E27FC236}">
                  <a16:creationId xmlns:a16="http://schemas.microsoft.com/office/drawing/2014/main" id="{950984AE-2901-4F96-8286-22A35ECE7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19971" y="141685"/>
              <a:ext cx="720000" cy="720000"/>
            </a:xfrm>
            <a:prstGeom prst="rect">
              <a:avLst/>
            </a:prstGeom>
          </p:spPr>
        </p:pic>
        <p:pic>
          <p:nvPicPr>
            <p:cNvPr id="70" name="Image 69">
              <a:extLst>
                <a:ext uri="{FF2B5EF4-FFF2-40B4-BE49-F238E27FC236}">
                  <a16:creationId xmlns:a16="http://schemas.microsoft.com/office/drawing/2014/main" id="{9FB64589-5185-4B87-9560-839C48191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23867" y="1063946"/>
              <a:ext cx="720000" cy="720000"/>
            </a:xfrm>
            <a:prstGeom prst="rect">
              <a:avLst/>
            </a:prstGeom>
          </p:spPr>
        </p:pic>
        <p:pic>
          <p:nvPicPr>
            <p:cNvPr id="71" name="Image 70">
              <a:extLst>
                <a:ext uri="{FF2B5EF4-FFF2-40B4-BE49-F238E27FC236}">
                  <a16:creationId xmlns:a16="http://schemas.microsoft.com/office/drawing/2014/main" id="{EBF812EE-C440-4D21-90B0-C8B64282F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29667" y="728173"/>
              <a:ext cx="720000" cy="720000"/>
            </a:xfrm>
            <a:prstGeom prst="rect">
              <a:avLst/>
            </a:prstGeom>
          </p:spPr>
        </p:pic>
        <p:pic>
          <p:nvPicPr>
            <p:cNvPr id="72" name="Image 71">
              <a:extLst>
                <a:ext uri="{FF2B5EF4-FFF2-40B4-BE49-F238E27FC236}">
                  <a16:creationId xmlns:a16="http://schemas.microsoft.com/office/drawing/2014/main" id="{BB648151-B1C2-4E55-A472-A260DD4CA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3493" y="1378070"/>
              <a:ext cx="720000" cy="720000"/>
            </a:xfrm>
            <a:prstGeom prst="rect">
              <a:avLst/>
            </a:prstGeom>
          </p:spPr>
        </p:pic>
        <p:pic>
          <p:nvPicPr>
            <p:cNvPr id="73" name="Image 72">
              <a:extLst>
                <a:ext uri="{FF2B5EF4-FFF2-40B4-BE49-F238E27FC236}">
                  <a16:creationId xmlns:a16="http://schemas.microsoft.com/office/drawing/2014/main" id="{58A983D9-CB54-417A-8B98-34748C5BA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44564" y="1493117"/>
              <a:ext cx="720000" cy="720000"/>
            </a:xfrm>
            <a:prstGeom prst="rect">
              <a:avLst/>
            </a:prstGeom>
          </p:spPr>
        </p:pic>
        <p:pic>
          <p:nvPicPr>
            <p:cNvPr id="74" name="Image 73">
              <a:extLst>
                <a:ext uri="{FF2B5EF4-FFF2-40B4-BE49-F238E27FC236}">
                  <a16:creationId xmlns:a16="http://schemas.microsoft.com/office/drawing/2014/main" id="{31C5700B-28EB-489A-94E9-C6423B6F2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71182" y="506551"/>
              <a:ext cx="720000" cy="720000"/>
            </a:xfrm>
            <a:prstGeom prst="rect">
              <a:avLst/>
            </a:prstGeom>
          </p:spPr>
        </p:pic>
        <p:pic>
          <p:nvPicPr>
            <p:cNvPr id="75" name="Image 74">
              <a:extLst>
                <a:ext uri="{FF2B5EF4-FFF2-40B4-BE49-F238E27FC236}">
                  <a16:creationId xmlns:a16="http://schemas.microsoft.com/office/drawing/2014/main" id="{D4FAC1D0-F637-4D09-9374-E003D482B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74461" y="800089"/>
              <a:ext cx="720000" cy="720000"/>
            </a:xfrm>
            <a:prstGeom prst="rect">
              <a:avLst/>
            </a:prstGeom>
          </p:spPr>
        </p:pic>
        <p:pic>
          <p:nvPicPr>
            <p:cNvPr id="76" name="Image 75">
              <a:extLst>
                <a:ext uri="{FF2B5EF4-FFF2-40B4-BE49-F238E27FC236}">
                  <a16:creationId xmlns:a16="http://schemas.microsoft.com/office/drawing/2014/main" id="{00ECAD0D-2994-4D61-ACFE-B43934ED4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961949" y="708731"/>
              <a:ext cx="720000" cy="720000"/>
            </a:xfrm>
            <a:prstGeom prst="rect">
              <a:avLst/>
            </a:prstGeom>
          </p:spPr>
        </p:pic>
        <p:pic>
          <p:nvPicPr>
            <p:cNvPr id="77" name="Image 76">
              <a:extLst>
                <a:ext uri="{FF2B5EF4-FFF2-40B4-BE49-F238E27FC236}">
                  <a16:creationId xmlns:a16="http://schemas.microsoft.com/office/drawing/2014/main" id="{7B8F8DF4-F3F5-4D7D-A05C-B089085C9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869815" y="380546"/>
              <a:ext cx="720000" cy="720000"/>
            </a:xfrm>
            <a:prstGeom prst="rect">
              <a:avLst/>
            </a:prstGeom>
          </p:spPr>
        </p:pic>
        <p:pic>
          <p:nvPicPr>
            <p:cNvPr id="78" name="Image 77">
              <a:extLst>
                <a:ext uri="{FF2B5EF4-FFF2-40B4-BE49-F238E27FC236}">
                  <a16:creationId xmlns:a16="http://schemas.microsoft.com/office/drawing/2014/main" id="{AC15B632-85A1-4F88-9F81-1E4AA1916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03752" y="701587"/>
              <a:ext cx="720000" cy="720000"/>
            </a:xfrm>
            <a:prstGeom prst="rect">
              <a:avLst/>
            </a:prstGeom>
          </p:spPr>
        </p:pic>
        <p:pic>
          <p:nvPicPr>
            <p:cNvPr id="79" name="Image 78">
              <a:extLst>
                <a:ext uri="{FF2B5EF4-FFF2-40B4-BE49-F238E27FC236}">
                  <a16:creationId xmlns:a16="http://schemas.microsoft.com/office/drawing/2014/main" id="{BFEC290A-DD7B-48B7-910B-1592F7370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30931" y="960213"/>
              <a:ext cx="720000" cy="720000"/>
            </a:xfrm>
            <a:prstGeom prst="rect">
              <a:avLst/>
            </a:prstGeom>
          </p:spPr>
        </p:pic>
        <p:pic>
          <p:nvPicPr>
            <p:cNvPr id="80" name="Image 79">
              <a:extLst>
                <a:ext uri="{FF2B5EF4-FFF2-40B4-BE49-F238E27FC236}">
                  <a16:creationId xmlns:a16="http://schemas.microsoft.com/office/drawing/2014/main" id="{5DC0E799-0C92-4665-B7A8-3DEE4DC2A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060952" y="1158787"/>
              <a:ext cx="720000" cy="720000"/>
            </a:xfrm>
            <a:prstGeom prst="rect">
              <a:avLst/>
            </a:prstGeom>
          </p:spPr>
        </p:pic>
        <p:pic>
          <p:nvPicPr>
            <p:cNvPr id="81" name="Image 80">
              <a:extLst>
                <a:ext uri="{FF2B5EF4-FFF2-40B4-BE49-F238E27FC236}">
                  <a16:creationId xmlns:a16="http://schemas.microsoft.com/office/drawing/2014/main" id="{0401D85B-91DF-483E-87A2-4D277D9F7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597573" y="1698018"/>
              <a:ext cx="720000" cy="720000"/>
            </a:xfrm>
            <a:prstGeom prst="rect">
              <a:avLst/>
            </a:prstGeom>
          </p:spPr>
        </p:pic>
        <p:pic>
          <p:nvPicPr>
            <p:cNvPr id="82" name="Image 81">
              <a:extLst>
                <a:ext uri="{FF2B5EF4-FFF2-40B4-BE49-F238E27FC236}">
                  <a16:creationId xmlns:a16="http://schemas.microsoft.com/office/drawing/2014/main" id="{E28EEB0C-77DE-4FDC-9AB6-39DB35F4F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23653" y="1457191"/>
              <a:ext cx="720000" cy="720000"/>
            </a:xfrm>
            <a:prstGeom prst="rect">
              <a:avLst/>
            </a:prstGeom>
          </p:spPr>
        </p:pic>
        <p:pic>
          <p:nvPicPr>
            <p:cNvPr id="83" name="Image 82">
              <a:extLst>
                <a:ext uri="{FF2B5EF4-FFF2-40B4-BE49-F238E27FC236}">
                  <a16:creationId xmlns:a16="http://schemas.microsoft.com/office/drawing/2014/main" id="{8341F7DC-F4A4-47EB-BCA7-FE600C634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31582" y="1765519"/>
              <a:ext cx="720000" cy="720000"/>
            </a:xfrm>
            <a:prstGeom prst="rect">
              <a:avLst/>
            </a:prstGeom>
          </p:spPr>
        </p:pic>
        <p:pic>
          <p:nvPicPr>
            <p:cNvPr id="84" name="Image 83">
              <a:extLst>
                <a:ext uri="{FF2B5EF4-FFF2-40B4-BE49-F238E27FC236}">
                  <a16:creationId xmlns:a16="http://schemas.microsoft.com/office/drawing/2014/main" id="{C28186AF-817E-4099-BEC2-B16C64735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887746" y="1304268"/>
              <a:ext cx="720000" cy="720000"/>
            </a:xfrm>
            <a:prstGeom prst="rect">
              <a:avLst/>
            </a:prstGeom>
          </p:spPr>
        </p:pic>
        <p:pic>
          <p:nvPicPr>
            <p:cNvPr id="85" name="Image 84">
              <a:extLst>
                <a:ext uri="{FF2B5EF4-FFF2-40B4-BE49-F238E27FC236}">
                  <a16:creationId xmlns:a16="http://schemas.microsoft.com/office/drawing/2014/main" id="{C19F9B3A-A5B5-4508-9F1A-2621A08A5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88650" y="1216095"/>
              <a:ext cx="720002" cy="719999"/>
            </a:xfrm>
            <a:prstGeom prst="rect">
              <a:avLst/>
            </a:prstGeom>
          </p:spPr>
        </p:pic>
      </p:grpSp>
      <p:pic>
        <p:nvPicPr>
          <p:cNvPr id="86" name="Image 85">
            <a:extLst>
              <a:ext uri="{FF2B5EF4-FFF2-40B4-BE49-F238E27FC236}">
                <a16:creationId xmlns:a16="http://schemas.microsoft.com/office/drawing/2014/main" id="{02FB69B5-7260-432F-99F8-6784121EA5A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1723759" y="4397965"/>
            <a:ext cx="45719" cy="45719"/>
          </a:xfrm>
          <a:prstGeom prst="rect">
            <a:avLst/>
          </a:prstGeom>
        </p:spPr>
      </p:pic>
      <p:pic>
        <p:nvPicPr>
          <p:cNvPr id="88" name="Image 87">
            <a:extLst>
              <a:ext uri="{FF2B5EF4-FFF2-40B4-BE49-F238E27FC236}">
                <a16:creationId xmlns:a16="http://schemas.microsoft.com/office/drawing/2014/main" id="{2B9E107A-5AF3-4E51-B200-58B40C8C0A4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1667112" y="4345347"/>
            <a:ext cx="45719" cy="45719"/>
          </a:xfrm>
          <a:prstGeom prst="rect">
            <a:avLst/>
          </a:prstGeom>
        </p:spPr>
      </p:pic>
      <p:pic>
        <p:nvPicPr>
          <p:cNvPr id="89" name="Image 88">
            <a:extLst>
              <a:ext uri="{FF2B5EF4-FFF2-40B4-BE49-F238E27FC236}">
                <a16:creationId xmlns:a16="http://schemas.microsoft.com/office/drawing/2014/main" id="{50F3E35F-AB36-4369-A324-82C3F1AC78C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1601355" y="4284685"/>
            <a:ext cx="45719" cy="45719"/>
          </a:xfrm>
          <a:prstGeom prst="rect">
            <a:avLst/>
          </a:prstGeom>
        </p:spPr>
      </p:pic>
      <p:sp>
        <p:nvSpPr>
          <p:cNvPr id="90" name="Google Shape;2615;p39">
            <a:extLst>
              <a:ext uri="{FF2B5EF4-FFF2-40B4-BE49-F238E27FC236}">
                <a16:creationId xmlns:a16="http://schemas.microsoft.com/office/drawing/2014/main" id="{384CF230-D5E8-4CB3-BD3E-1A1A0323D8CB}"/>
              </a:ext>
            </a:extLst>
          </p:cNvPr>
          <p:cNvSpPr txBox="1"/>
          <p:nvPr/>
        </p:nvSpPr>
        <p:spPr>
          <a:xfrm>
            <a:off x="5543765" y="1458662"/>
            <a:ext cx="6389734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25450" indent="-285750" algn="just">
              <a:buSzPts val="1400"/>
              <a:buFontTx/>
              <a:buChar char="-"/>
            </a:pPr>
            <a:r>
              <a:rPr lang="fr-FR" dirty="0"/>
              <a:t>Ions traversent feuille de </a:t>
            </a:r>
            <a:r>
              <a:rPr lang="fr-FR" dirty="0" err="1"/>
              <a:t>SiN</a:t>
            </a:r>
            <a:r>
              <a:rPr lang="fr-FR" dirty="0"/>
              <a:t> (5O nm)→ arrachent </a:t>
            </a:r>
            <a:r>
              <a:rPr lang="fr-FR" b="1" dirty="0"/>
              <a:t>électrons </a:t>
            </a:r>
            <a:r>
              <a:rPr lang="fr-FR" dirty="0"/>
              <a:t>(≈ 1eV)</a:t>
            </a:r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D6ECB365-97E5-40A7-AF15-90C2E3DA31A5}"/>
              </a:ext>
            </a:extLst>
          </p:cNvPr>
          <p:cNvSpPr txBox="1"/>
          <p:nvPr/>
        </p:nvSpPr>
        <p:spPr>
          <a:xfrm>
            <a:off x="1208871" y="5584328"/>
            <a:ext cx="1103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Si</a:t>
            </a:r>
            <a:r>
              <a:rPr lang="en-US" sz="1200" baseline="-25000" dirty="0"/>
              <a:t>3</a:t>
            </a:r>
            <a:r>
              <a:rPr lang="en-US" sz="1200" dirty="0"/>
              <a:t>N</a:t>
            </a:r>
            <a:r>
              <a:rPr lang="en-US" sz="1200" baseline="-25000" dirty="0"/>
              <a:t>4</a:t>
            </a:r>
            <a:r>
              <a:rPr lang="en-US" sz="1200" dirty="0"/>
              <a:t> Foil</a:t>
            </a:r>
          </a:p>
          <a:p>
            <a:pPr algn="ctr"/>
            <a:r>
              <a:rPr lang="en-US" sz="1200" dirty="0"/>
              <a:t>- 2000 V</a:t>
            </a:r>
          </a:p>
        </p:txBody>
      </p:sp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id="{A52B9CD7-6699-4E0D-B948-22E5B5F1A201}"/>
              </a:ext>
            </a:extLst>
          </p:cNvPr>
          <p:cNvCxnSpPr>
            <a:cxnSpLocks/>
            <a:endCxn id="91" idx="0"/>
          </p:cNvCxnSpPr>
          <p:nvPr/>
        </p:nvCxnSpPr>
        <p:spPr>
          <a:xfrm flipH="1">
            <a:off x="1760629" y="4856519"/>
            <a:ext cx="441552" cy="7278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ZoneTexte 99">
            <a:extLst>
              <a:ext uri="{FF2B5EF4-FFF2-40B4-BE49-F238E27FC236}">
                <a16:creationId xmlns:a16="http://schemas.microsoft.com/office/drawing/2014/main" id="{90A9FFDD-CDFB-46F1-83EA-ECB768E6615F}"/>
              </a:ext>
            </a:extLst>
          </p:cNvPr>
          <p:cNvSpPr txBox="1"/>
          <p:nvPr/>
        </p:nvSpPr>
        <p:spPr>
          <a:xfrm>
            <a:off x="2458952" y="5894685"/>
            <a:ext cx="1508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Acceleration grid</a:t>
            </a:r>
          </a:p>
          <a:p>
            <a:pPr algn="ctr"/>
            <a:r>
              <a:rPr lang="en-US" sz="1200" dirty="0"/>
              <a:t>0 V </a:t>
            </a:r>
          </a:p>
        </p:txBody>
      </p:sp>
      <p:cxnSp>
        <p:nvCxnSpPr>
          <p:cNvPr id="101" name="Connecteur droit 100">
            <a:extLst>
              <a:ext uri="{FF2B5EF4-FFF2-40B4-BE49-F238E27FC236}">
                <a16:creationId xmlns:a16="http://schemas.microsoft.com/office/drawing/2014/main" id="{98877C0A-4DF0-4051-9F05-B70001D69717}"/>
              </a:ext>
            </a:extLst>
          </p:cNvPr>
          <p:cNvCxnSpPr>
            <a:cxnSpLocks/>
            <a:endCxn id="100" idx="0"/>
          </p:cNvCxnSpPr>
          <p:nvPr/>
        </p:nvCxnSpPr>
        <p:spPr>
          <a:xfrm>
            <a:off x="2891620" y="5125878"/>
            <a:ext cx="321529" cy="76880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ZoneTexte 107">
            <a:extLst>
              <a:ext uri="{FF2B5EF4-FFF2-40B4-BE49-F238E27FC236}">
                <a16:creationId xmlns:a16="http://schemas.microsoft.com/office/drawing/2014/main" id="{5B1C69CB-D315-4D39-A4AB-A82985B2B30F}"/>
              </a:ext>
            </a:extLst>
          </p:cNvPr>
          <p:cNvSpPr txBox="1"/>
          <p:nvPr/>
        </p:nvSpPr>
        <p:spPr>
          <a:xfrm>
            <a:off x="102659" y="1466894"/>
            <a:ext cx="1571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Electron detector (MCP)</a:t>
            </a:r>
          </a:p>
          <a:p>
            <a:pPr algn="ctr"/>
            <a:r>
              <a:rPr lang="en-US" sz="1200" dirty="0"/>
              <a:t>0 V </a:t>
            </a:r>
          </a:p>
        </p:txBody>
      </p:sp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id="{2CC4BF04-82B2-407E-83E6-727A8FFAEC03}"/>
              </a:ext>
            </a:extLst>
          </p:cNvPr>
          <p:cNvCxnSpPr>
            <a:cxnSpLocks/>
            <a:endCxn id="108" idx="3"/>
          </p:cNvCxnSpPr>
          <p:nvPr/>
        </p:nvCxnSpPr>
        <p:spPr>
          <a:xfrm flipH="1" flipV="1">
            <a:off x="1673787" y="1790060"/>
            <a:ext cx="647242" cy="2229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Google Shape;2615;p39">
            <a:extLst>
              <a:ext uri="{FF2B5EF4-FFF2-40B4-BE49-F238E27FC236}">
                <a16:creationId xmlns:a16="http://schemas.microsoft.com/office/drawing/2014/main" id="{871F9E0B-04E7-4E9A-B2C8-0E93BA4AFF96}"/>
              </a:ext>
            </a:extLst>
          </p:cNvPr>
          <p:cNvSpPr txBox="1"/>
          <p:nvPr/>
        </p:nvSpPr>
        <p:spPr>
          <a:xfrm>
            <a:off x="5530925" y="2018343"/>
            <a:ext cx="6233258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25450" indent="-285750" algn="just">
              <a:buSzPts val="1400"/>
              <a:buFontTx/>
              <a:buChar char="-"/>
            </a:pPr>
            <a:r>
              <a:rPr lang="fr-FR" b="1" dirty="0"/>
              <a:t>Electrons </a:t>
            </a:r>
            <a:r>
              <a:rPr lang="fr-FR" dirty="0"/>
              <a:t>sont accélérés par grille d’accélération (2 keV) </a:t>
            </a:r>
          </a:p>
        </p:txBody>
      </p:sp>
      <p:sp>
        <p:nvSpPr>
          <p:cNvPr id="116" name="Google Shape;2615;p39">
            <a:extLst>
              <a:ext uri="{FF2B5EF4-FFF2-40B4-BE49-F238E27FC236}">
                <a16:creationId xmlns:a16="http://schemas.microsoft.com/office/drawing/2014/main" id="{72091E15-4603-44FB-8D9A-F1FF96A933CA}"/>
              </a:ext>
            </a:extLst>
          </p:cNvPr>
          <p:cNvSpPr txBox="1"/>
          <p:nvPr/>
        </p:nvSpPr>
        <p:spPr>
          <a:xfrm>
            <a:off x="5543765" y="2581365"/>
            <a:ext cx="5310403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25450" indent="-285750" algn="just">
              <a:buSzPts val="1400"/>
              <a:buFontTx/>
              <a:buChar char="-"/>
            </a:pPr>
            <a:r>
              <a:rPr lang="fr-FR" b="1" dirty="0"/>
              <a:t>Electrons </a:t>
            </a:r>
            <a:r>
              <a:rPr lang="fr-FR" dirty="0"/>
              <a:t>sont détectés par la MCP</a:t>
            </a:r>
            <a:endParaRPr lang="fr-FR" b="1" dirty="0"/>
          </a:p>
        </p:txBody>
      </p:sp>
      <p:grpSp>
        <p:nvGrpSpPr>
          <p:cNvPr id="137" name="Groupe 136">
            <a:extLst>
              <a:ext uri="{FF2B5EF4-FFF2-40B4-BE49-F238E27FC236}">
                <a16:creationId xmlns:a16="http://schemas.microsoft.com/office/drawing/2014/main" id="{FA9EFA90-8462-42B1-80BB-CFFAF5058456}"/>
              </a:ext>
            </a:extLst>
          </p:cNvPr>
          <p:cNvGrpSpPr/>
          <p:nvPr/>
        </p:nvGrpSpPr>
        <p:grpSpPr>
          <a:xfrm>
            <a:off x="6067483" y="4985931"/>
            <a:ext cx="5706974" cy="1252481"/>
            <a:chOff x="6067483" y="4985931"/>
            <a:chExt cx="5706974" cy="1252481"/>
          </a:xfrm>
        </p:grpSpPr>
        <p:sp>
          <p:nvSpPr>
            <p:cNvPr id="119" name="Rectangle : coins arrondis 118">
              <a:extLst>
                <a:ext uri="{FF2B5EF4-FFF2-40B4-BE49-F238E27FC236}">
                  <a16:creationId xmlns:a16="http://schemas.microsoft.com/office/drawing/2014/main" id="{FA8BAAE0-1E89-4399-AAC1-EB94628825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67483" y="4985931"/>
              <a:ext cx="5706974" cy="1252481"/>
            </a:xfrm>
            <a:prstGeom prst="roundRect">
              <a:avLst/>
            </a:prstGeom>
            <a:solidFill>
              <a:schemeClr val="bg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ZoneTexte 119">
              <a:extLst>
                <a:ext uri="{FF2B5EF4-FFF2-40B4-BE49-F238E27FC236}">
                  <a16:creationId xmlns:a16="http://schemas.microsoft.com/office/drawing/2014/main" id="{9B75BF5B-4F70-41FA-B05E-F9EF20326A57}"/>
                </a:ext>
              </a:extLst>
            </p:cNvPr>
            <p:cNvSpPr txBox="1"/>
            <p:nvPr/>
          </p:nvSpPr>
          <p:spPr>
            <a:xfrm>
              <a:off x="7134101" y="5399785"/>
              <a:ext cx="8683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chemeClr val="accent2"/>
                  </a:solidFill>
                </a:rPr>
                <a:t>57 cm</a:t>
              </a:r>
            </a:p>
          </p:txBody>
        </p:sp>
        <p:sp>
          <p:nvSpPr>
            <p:cNvPr id="121" name="ZoneTexte 120">
              <a:extLst>
                <a:ext uri="{FF2B5EF4-FFF2-40B4-BE49-F238E27FC236}">
                  <a16:creationId xmlns:a16="http://schemas.microsoft.com/office/drawing/2014/main" id="{4EA2B328-ED8D-4CD4-A3B2-2683CBBA1F5A}"/>
                </a:ext>
              </a:extLst>
            </p:cNvPr>
            <p:cNvSpPr txBox="1"/>
            <p:nvPr/>
          </p:nvSpPr>
          <p:spPr>
            <a:xfrm rot="606017">
              <a:off x="7267763" y="5171998"/>
              <a:ext cx="8683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rgbClr val="FF0000"/>
                  </a:solidFill>
                </a:rPr>
                <a:t>59,45 cm</a:t>
              </a:r>
            </a:p>
          </p:txBody>
        </p:sp>
        <p:cxnSp>
          <p:nvCxnSpPr>
            <p:cNvPr id="122" name="Connecteur droit avec flèche 121">
              <a:extLst>
                <a:ext uri="{FF2B5EF4-FFF2-40B4-BE49-F238E27FC236}">
                  <a16:creationId xmlns:a16="http://schemas.microsoft.com/office/drawing/2014/main" id="{5B44F94F-8A25-4299-BD9F-4E9248C0C7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26464" y="5607565"/>
              <a:ext cx="5248315" cy="9115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23" name="ZoneTexte 122">
              <a:extLst>
                <a:ext uri="{FF2B5EF4-FFF2-40B4-BE49-F238E27FC236}">
                  <a16:creationId xmlns:a16="http://schemas.microsoft.com/office/drawing/2014/main" id="{BA8FCD38-9AD1-4BE4-B84D-0C08D4DB310D}"/>
                </a:ext>
              </a:extLst>
            </p:cNvPr>
            <p:cNvSpPr txBox="1"/>
            <p:nvPr/>
          </p:nvSpPr>
          <p:spPr>
            <a:xfrm>
              <a:off x="6317060" y="5420092"/>
              <a:ext cx="77310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dirty="0"/>
                <a:t>ion </a:t>
              </a:r>
              <a:r>
                <a:rPr lang="fr-FR" sz="900" dirty="0" err="1"/>
                <a:t>beam</a:t>
              </a:r>
              <a:endParaRPr lang="fr-FR" sz="900" dirty="0"/>
            </a:p>
          </p:txBody>
        </p:sp>
        <p:sp>
          <p:nvSpPr>
            <p:cNvPr id="124" name="ZoneTexte 123">
              <a:extLst>
                <a:ext uri="{FF2B5EF4-FFF2-40B4-BE49-F238E27FC236}">
                  <a16:creationId xmlns:a16="http://schemas.microsoft.com/office/drawing/2014/main" id="{31728000-6150-4BA2-92E0-BA2415736B8E}"/>
                </a:ext>
              </a:extLst>
            </p:cNvPr>
            <p:cNvSpPr txBox="1"/>
            <p:nvPr/>
          </p:nvSpPr>
          <p:spPr>
            <a:xfrm rot="20741567">
              <a:off x="7500405" y="5641165"/>
              <a:ext cx="8683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chemeClr val="accent6"/>
                  </a:solidFill>
                </a:rPr>
                <a:t>54,65 cm</a:t>
              </a:r>
            </a:p>
          </p:txBody>
        </p:sp>
        <p:cxnSp>
          <p:nvCxnSpPr>
            <p:cNvPr id="125" name="Connecteur droit avec flèche 124">
              <a:extLst>
                <a:ext uri="{FF2B5EF4-FFF2-40B4-BE49-F238E27FC236}">
                  <a16:creationId xmlns:a16="http://schemas.microsoft.com/office/drawing/2014/main" id="{5B9574AD-74A9-463F-9B3E-DACF4303B9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10967" y="5239176"/>
              <a:ext cx="2958668" cy="739773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cteur droit avec flèche 125">
              <a:extLst>
                <a:ext uri="{FF2B5EF4-FFF2-40B4-BE49-F238E27FC236}">
                  <a16:creationId xmlns:a16="http://schemas.microsoft.com/office/drawing/2014/main" id="{081C37B6-93E5-4421-A376-D538999519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29003" y="5624921"/>
              <a:ext cx="3722599" cy="3776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cteur droit avec flèche 126">
              <a:extLst>
                <a:ext uri="{FF2B5EF4-FFF2-40B4-BE49-F238E27FC236}">
                  <a16:creationId xmlns:a16="http://schemas.microsoft.com/office/drawing/2014/main" id="{43CACA80-1B63-4F6D-8387-F6A2535B4AAB}"/>
                </a:ext>
              </a:extLst>
            </p:cNvPr>
            <p:cNvCxnSpPr>
              <a:cxnSpLocks/>
            </p:cNvCxnSpPr>
            <p:nvPr/>
          </p:nvCxnSpPr>
          <p:spPr>
            <a:xfrm>
              <a:off x="6747037" y="5243648"/>
              <a:ext cx="4486531" cy="77370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cteur droit 127">
              <a:extLst>
                <a:ext uri="{FF2B5EF4-FFF2-40B4-BE49-F238E27FC236}">
                  <a16:creationId xmlns:a16="http://schemas.microsoft.com/office/drawing/2014/main" id="{EE113C9C-3D52-4DCF-992A-A545D5A4C832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10851422" y="5092166"/>
              <a:ext cx="361" cy="1080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cteur droit 128">
              <a:extLst>
                <a:ext uri="{FF2B5EF4-FFF2-40B4-BE49-F238E27FC236}">
                  <a16:creationId xmlns:a16="http://schemas.microsoft.com/office/drawing/2014/main" id="{EE932BD5-A50F-4481-94EF-9B769AAF079B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7128823" y="5063550"/>
              <a:ext cx="361" cy="1080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" name="Google Shape;2615;p39">
            <a:extLst>
              <a:ext uri="{FF2B5EF4-FFF2-40B4-BE49-F238E27FC236}">
                <a16:creationId xmlns:a16="http://schemas.microsoft.com/office/drawing/2014/main" id="{ECBA3ABD-EFE3-4B82-B578-7CA43E812E4C}"/>
              </a:ext>
            </a:extLst>
          </p:cNvPr>
          <p:cNvSpPr txBox="1"/>
          <p:nvPr/>
        </p:nvSpPr>
        <p:spPr>
          <a:xfrm>
            <a:off x="6272198" y="3549882"/>
            <a:ext cx="5310403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9700" algn="just">
              <a:buSzPts val="1400"/>
            </a:pPr>
            <a:r>
              <a:rPr lang="fr-FR" b="1" dirty="0"/>
              <a:t>✅ </a:t>
            </a:r>
            <a:r>
              <a:rPr lang="fr-FR" dirty="0"/>
              <a:t>design</a:t>
            </a:r>
            <a:r>
              <a:rPr lang="fr-FR" b="1" dirty="0"/>
              <a:t> simple</a:t>
            </a:r>
            <a:endParaRPr lang="en-US" b="1" dirty="0"/>
          </a:p>
        </p:txBody>
      </p:sp>
      <p:sp>
        <p:nvSpPr>
          <p:cNvPr id="132" name="Google Shape;2615;p39">
            <a:extLst>
              <a:ext uri="{FF2B5EF4-FFF2-40B4-BE49-F238E27FC236}">
                <a16:creationId xmlns:a16="http://schemas.microsoft.com/office/drawing/2014/main" id="{CA439E62-4F07-4CED-840F-CFD8CE55DB8F}"/>
              </a:ext>
            </a:extLst>
          </p:cNvPr>
          <p:cNvSpPr txBox="1"/>
          <p:nvPr/>
        </p:nvSpPr>
        <p:spPr>
          <a:xfrm>
            <a:off x="6272199" y="3938539"/>
            <a:ext cx="5310403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9700" algn="just">
              <a:buSzPts val="1400"/>
            </a:pPr>
            <a:r>
              <a:rPr lang="fr-FR" b="1" dirty="0"/>
              <a:t>✅ </a:t>
            </a:r>
            <a:r>
              <a:rPr lang="fr-FR" dirty="0"/>
              <a:t>trajet des électrons </a:t>
            </a:r>
            <a:r>
              <a:rPr lang="fr-FR" b="1" dirty="0"/>
              <a:t>plus court </a:t>
            </a:r>
            <a:r>
              <a:rPr lang="fr-FR" dirty="0"/>
              <a:t>et </a:t>
            </a:r>
            <a:r>
              <a:rPr lang="fr-FR" b="1" dirty="0"/>
              <a:t>rectiligne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Google Shape;2615;p39">
                <a:extLst>
                  <a:ext uri="{FF2B5EF4-FFF2-40B4-BE49-F238E27FC236}">
                    <a16:creationId xmlns:a16="http://schemas.microsoft.com/office/drawing/2014/main" id="{BDBB6E85-3754-4CD4-932F-D680DDD0BF9B}"/>
                  </a:ext>
                </a:extLst>
              </p:cNvPr>
              <p:cNvSpPr txBox="1"/>
              <p:nvPr/>
            </p:nvSpPr>
            <p:spPr>
              <a:xfrm>
                <a:off x="6260502" y="4401427"/>
                <a:ext cx="5513955" cy="4616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139700" algn="just">
                  <a:buSzPts val="1400"/>
                </a:pPr>
                <a:r>
                  <a:rPr lang="fr-FR" b="1" dirty="0"/>
                  <a:t>❌ </a:t>
                </a:r>
                <a:r>
                  <a:rPr lang="fr-FR" dirty="0"/>
                  <a:t>fluctuation angulaire</a:t>
                </a:r>
                <a:r>
                  <a:rPr lang="fr-FR" b="1" dirty="0"/>
                  <a:t> trop grande </a:t>
                </a:r>
                <a:r>
                  <a:rPr lang="fr-FR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𝑖𝑜𝑛𝑠</m:t>
                        </m:r>
                      </m:sub>
                    </m:sSub>
                  </m:oMath>
                </a14:m>
                <a:r>
                  <a:rPr lang="fr-FR" dirty="0"/>
                  <a:t> &gt; 300 </a:t>
                </a:r>
                <a:r>
                  <a:rPr lang="fr-FR" dirty="0" err="1"/>
                  <a:t>ps</a:t>
                </a:r>
                <a:r>
                  <a:rPr lang="fr-FR" dirty="0"/>
                  <a:t>)</a:t>
                </a:r>
              </a:p>
            </p:txBody>
          </p:sp>
        </mc:Choice>
        <mc:Fallback xmlns="">
          <p:sp>
            <p:nvSpPr>
              <p:cNvPr id="135" name="Google Shape;2615;p39">
                <a:extLst>
                  <a:ext uri="{FF2B5EF4-FFF2-40B4-BE49-F238E27FC236}">
                    <a16:creationId xmlns:a16="http://schemas.microsoft.com/office/drawing/2014/main" id="{BDBB6E85-3754-4CD4-932F-D680DDD0BF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0502" y="4401427"/>
                <a:ext cx="5513955" cy="461635"/>
              </a:xfrm>
              <a:prstGeom prst="rect">
                <a:avLst/>
              </a:prstGeom>
              <a:blipFill>
                <a:blip r:embed="rId4"/>
                <a:stretch>
                  <a:fillRect b="-105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1CFAFB3-A174-4ECD-BB28-DD06119E4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782B-C742-4DC9-87C5-393121CB7BDD}" type="slidenum">
              <a:rPr lang="fr-FR" smtClean="0"/>
              <a:t>13</a:t>
            </a:fld>
            <a:endParaRPr lang="fr-FR" dirty="0"/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43650D3F-EECC-4ECE-9C5A-E73F7F75572F}"/>
              </a:ext>
            </a:extLst>
          </p:cNvPr>
          <p:cNvSpPr txBox="1"/>
          <p:nvPr/>
        </p:nvSpPr>
        <p:spPr>
          <a:xfrm>
            <a:off x="2143760" y="1100722"/>
            <a:ext cx="37426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u="sng" dirty="0"/>
              <a:t>feuille à 45° / faisceau</a:t>
            </a:r>
            <a:endParaRPr lang="fr-FR" sz="28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A670626-21D8-44B2-A809-84E8B4FCEA94}"/>
              </a:ext>
            </a:extLst>
          </p:cNvPr>
          <p:cNvSpPr txBox="1"/>
          <p:nvPr/>
        </p:nvSpPr>
        <p:spPr>
          <a:xfrm rot="18917333">
            <a:off x="1553650" y="3157475"/>
            <a:ext cx="1466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accent6">
                    <a:lumMod val="75000"/>
                  </a:schemeClr>
                </a:solidFill>
              </a:rPr>
              <a:t>électrons</a:t>
            </a:r>
          </a:p>
        </p:txBody>
      </p:sp>
      <p:sp>
        <p:nvSpPr>
          <p:cNvPr id="94" name="Google Shape;2615;p39">
            <a:extLst>
              <a:ext uri="{FF2B5EF4-FFF2-40B4-BE49-F238E27FC236}">
                <a16:creationId xmlns:a16="http://schemas.microsoft.com/office/drawing/2014/main" id="{C5578455-CC56-4D2E-A259-81311D6D70A4}"/>
              </a:ext>
            </a:extLst>
          </p:cNvPr>
          <p:cNvSpPr txBox="1"/>
          <p:nvPr/>
        </p:nvSpPr>
        <p:spPr>
          <a:xfrm>
            <a:off x="5962007" y="2999655"/>
            <a:ext cx="5310403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9700" algn="just">
              <a:buSzPts val="1400"/>
            </a:pPr>
            <a:r>
              <a:rPr lang="fr-FR" dirty="0"/>
              <a:t>→  </a:t>
            </a:r>
            <a:r>
              <a:rPr lang="fr-FR" b="1" dirty="0"/>
              <a:t>Caractérisation </a:t>
            </a:r>
            <a:r>
              <a:rPr lang="fr-FR" dirty="0"/>
              <a:t>sur le banc de test au LPSC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27531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841 -0.00949 L -0.11367 -0.0094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0013 -0.00069 L 0.0099 -0.00069 L 0.0224 -0.00601 L 0.02904 -0.01574 C 0.05404 -0.06111 0.11536 -0.16689 0.14049 -0.2118 " pathEditMode="relative" rAng="0" ptsTypes="AAAAA">
                                      <p:cBhvr>
                                        <p:cTn id="3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1055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0039 -0.00047 L 0.01537 -0.00649 L 0.03972 -0.04885 L 0.13711 -0.21899 " pathEditMode="relative" ptsTypes="AAAA">
                                      <p:cBhvr>
                                        <p:cTn id="40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0039 -0.00093 L 0.00443 -0.02083 L 0.00899 -0.03241 L 0.05638 -0.11435 L 0.12618 -0.23588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28" y="-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1" grpId="0"/>
      <p:bldP spid="100" grpId="0"/>
      <p:bldP spid="108" grpId="0"/>
      <p:bldP spid="115" grpId="0"/>
      <p:bldP spid="116" grpId="0"/>
      <p:bldP spid="131" grpId="0"/>
      <p:bldP spid="132" grpId="0"/>
      <p:bldP spid="135" grpId="0"/>
      <p:bldP spid="6" grpId="0"/>
      <p:bldP spid="9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CB6B7B81-934B-454A-9BCB-38460D37DFE3}"/>
              </a:ext>
            </a:extLst>
          </p:cNvPr>
          <p:cNvSpPr/>
          <p:nvPr/>
        </p:nvSpPr>
        <p:spPr>
          <a:xfrm>
            <a:off x="485922" y="3879057"/>
            <a:ext cx="3783041" cy="2154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tx1"/>
                </a:solidFill>
              </a:rPr>
              <a:t>Ion </a:t>
            </a:r>
            <a:r>
              <a:rPr lang="fr-FR" dirty="0" err="1">
                <a:solidFill>
                  <a:schemeClr val="tx1"/>
                </a:solidFill>
              </a:rPr>
              <a:t>beam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9" name="Triangle rectangle 78">
            <a:extLst>
              <a:ext uri="{FF2B5EF4-FFF2-40B4-BE49-F238E27FC236}">
                <a16:creationId xmlns:a16="http://schemas.microsoft.com/office/drawing/2014/main" id="{CCC3B488-5204-4DE8-8403-2914CDBE4261}"/>
              </a:ext>
            </a:extLst>
          </p:cNvPr>
          <p:cNvSpPr/>
          <p:nvPr/>
        </p:nvSpPr>
        <p:spPr>
          <a:xfrm rot="5400000">
            <a:off x="2267643" y="2305367"/>
            <a:ext cx="219600" cy="3783041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Triangle rectangle 79">
            <a:extLst>
              <a:ext uri="{FF2B5EF4-FFF2-40B4-BE49-F238E27FC236}">
                <a16:creationId xmlns:a16="http://schemas.microsoft.com/office/drawing/2014/main" id="{72859919-ADCB-481B-B094-C2863E5EFF3B}"/>
              </a:ext>
            </a:extLst>
          </p:cNvPr>
          <p:cNvSpPr/>
          <p:nvPr/>
        </p:nvSpPr>
        <p:spPr>
          <a:xfrm>
            <a:off x="485922" y="3672762"/>
            <a:ext cx="3783041" cy="219105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DCE34E56-8626-40CE-BBD5-B559AB2795A0}"/>
              </a:ext>
            </a:extLst>
          </p:cNvPr>
          <p:cNvGrpSpPr/>
          <p:nvPr/>
        </p:nvGrpSpPr>
        <p:grpSpPr>
          <a:xfrm>
            <a:off x="1427277" y="2537361"/>
            <a:ext cx="3273428" cy="2607191"/>
            <a:chOff x="1676197" y="1926696"/>
            <a:chExt cx="3273428" cy="2607191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F179DC1-5245-473A-B79E-CAB9ECA33031}"/>
                </a:ext>
              </a:extLst>
            </p:cNvPr>
            <p:cNvSpPr/>
            <p:nvPr/>
          </p:nvSpPr>
          <p:spPr>
            <a:xfrm>
              <a:off x="2623439" y="1926696"/>
              <a:ext cx="1513934" cy="139263"/>
            </a:xfrm>
            <a:prstGeom prst="rect">
              <a:avLst/>
            </a:prstGeom>
            <a:pattFill prst="wdUpDiag">
              <a:fgClr>
                <a:schemeClr val="accent2">
                  <a:lumMod val="5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AED02F3F-3272-4F71-8278-D59D9960F63B}"/>
                </a:ext>
              </a:extLst>
            </p:cNvPr>
            <p:cNvCxnSpPr>
              <a:cxnSpLocks/>
            </p:cNvCxnSpPr>
            <p:nvPr/>
          </p:nvCxnSpPr>
          <p:spPr>
            <a:xfrm>
              <a:off x="1797745" y="3216276"/>
              <a:ext cx="1806776" cy="0"/>
            </a:xfrm>
            <a:prstGeom prst="straightConnector1">
              <a:avLst/>
            </a:prstGeom>
            <a:ln w="50800" cmpd="dbl">
              <a:solidFill>
                <a:schemeClr val="accent6">
                  <a:lumMod val="75000"/>
                </a:schemeClr>
              </a:solidFill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id="{26BDF825-277D-47BD-AFEB-46CA6250E8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04521" y="2096019"/>
              <a:ext cx="0" cy="1120257"/>
            </a:xfrm>
            <a:prstGeom prst="straightConnector1">
              <a:avLst/>
            </a:prstGeom>
            <a:ln w="50800" cmpd="dbl">
              <a:solidFill>
                <a:schemeClr val="accent6">
                  <a:lumMod val="75000"/>
                </a:schemeClr>
              </a:solidFill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00309686-20EA-4398-A2D0-FF0275E18C13}"/>
                </a:ext>
              </a:extLst>
            </p:cNvPr>
            <p:cNvCxnSpPr>
              <a:cxnSpLocks/>
            </p:cNvCxnSpPr>
            <p:nvPr/>
          </p:nvCxnSpPr>
          <p:spPr>
            <a:xfrm>
              <a:off x="1797745" y="3362638"/>
              <a:ext cx="1658697" cy="0"/>
            </a:xfrm>
            <a:prstGeom prst="straightConnector1">
              <a:avLst/>
            </a:prstGeom>
            <a:ln w="50800" cmpd="dbl">
              <a:solidFill>
                <a:schemeClr val="accent6">
                  <a:lumMod val="75000"/>
                </a:schemeClr>
              </a:solidFill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>
              <a:extLst>
                <a:ext uri="{FF2B5EF4-FFF2-40B4-BE49-F238E27FC236}">
                  <a16:creationId xmlns:a16="http://schemas.microsoft.com/office/drawing/2014/main" id="{22B64203-ACEF-4275-8CA7-002E1EA6F87A}"/>
                </a:ext>
              </a:extLst>
            </p:cNvPr>
            <p:cNvCxnSpPr>
              <a:cxnSpLocks/>
            </p:cNvCxnSpPr>
            <p:nvPr/>
          </p:nvCxnSpPr>
          <p:spPr>
            <a:xfrm>
              <a:off x="1797745" y="3515987"/>
              <a:ext cx="1520182" cy="0"/>
            </a:xfrm>
            <a:prstGeom prst="straightConnector1">
              <a:avLst/>
            </a:prstGeom>
            <a:ln w="50800" cmpd="dbl">
              <a:solidFill>
                <a:schemeClr val="accent6">
                  <a:lumMod val="75000"/>
                </a:schemeClr>
              </a:solidFill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51EB16EE-2A6D-4CBD-B5AC-3B4D1D92389F}"/>
                </a:ext>
              </a:extLst>
            </p:cNvPr>
            <p:cNvCxnSpPr>
              <a:cxnSpLocks/>
            </p:cNvCxnSpPr>
            <p:nvPr/>
          </p:nvCxnSpPr>
          <p:spPr>
            <a:xfrm>
              <a:off x="1773580" y="2636977"/>
              <a:ext cx="0" cy="1451321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AE4D518D-A459-4EFE-904B-139CF1EF7546}"/>
                </a:ext>
              </a:extLst>
            </p:cNvPr>
            <p:cNvCxnSpPr>
              <a:cxnSpLocks/>
            </p:cNvCxnSpPr>
            <p:nvPr/>
          </p:nvCxnSpPr>
          <p:spPr>
            <a:xfrm>
              <a:off x="1797745" y="2637258"/>
              <a:ext cx="0" cy="1451040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923669B2-47C2-4300-868D-F70F0F60F457}"/>
                </a:ext>
              </a:extLst>
            </p:cNvPr>
            <p:cNvCxnSpPr>
              <a:cxnSpLocks/>
            </p:cNvCxnSpPr>
            <p:nvPr/>
          </p:nvCxnSpPr>
          <p:spPr>
            <a:xfrm>
              <a:off x="2177855" y="2065960"/>
              <a:ext cx="2295609" cy="0"/>
            </a:xfrm>
            <a:prstGeom prst="line">
              <a:avLst/>
            </a:prstGeom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683DFA60-4324-4240-928F-B51CA661C9EB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1676197" y="3451446"/>
              <a:ext cx="3183580" cy="0"/>
            </a:xfrm>
            <a:prstGeom prst="line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1D0290CC-62D4-47F8-8E57-5ACAE43A2F3F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1766045" y="3541294"/>
              <a:ext cx="3183580" cy="0"/>
            </a:xfrm>
            <a:prstGeom prst="line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5B601396-6A4B-4818-8007-A085F326E893}"/>
                </a:ext>
              </a:extLst>
            </p:cNvPr>
            <p:cNvCxnSpPr>
              <a:cxnSpLocks/>
            </p:cNvCxnSpPr>
            <p:nvPr/>
          </p:nvCxnSpPr>
          <p:spPr>
            <a:xfrm>
              <a:off x="2623439" y="1926696"/>
              <a:ext cx="1513934" cy="0"/>
            </a:xfrm>
            <a:prstGeom prst="line">
              <a:avLst/>
            </a:prstGeom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AE02BB4B-F4C2-4D35-8C95-D8E2978D9EF7}"/>
                </a:ext>
              </a:extLst>
            </p:cNvPr>
            <p:cNvCxnSpPr>
              <a:cxnSpLocks/>
            </p:cNvCxnSpPr>
            <p:nvPr/>
          </p:nvCxnSpPr>
          <p:spPr>
            <a:xfrm>
              <a:off x="1924764" y="2369008"/>
              <a:ext cx="0" cy="2164879"/>
            </a:xfrm>
            <a:prstGeom prst="line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>
              <a:extLst>
                <a:ext uri="{FF2B5EF4-FFF2-40B4-BE49-F238E27FC236}">
                  <a16:creationId xmlns:a16="http://schemas.microsoft.com/office/drawing/2014/main" id="{D5BA7D3F-FAE1-4B87-AD97-FF1F53C562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56442" y="2096021"/>
              <a:ext cx="0" cy="1266619"/>
            </a:xfrm>
            <a:prstGeom prst="straightConnector1">
              <a:avLst/>
            </a:prstGeom>
            <a:ln w="50800" cmpd="dbl">
              <a:solidFill>
                <a:schemeClr val="accent6">
                  <a:lumMod val="75000"/>
                </a:schemeClr>
              </a:solidFill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avec flèche 40">
              <a:extLst>
                <a:ext uri="{FF2B5EF4-FFF2-40B4-BE49-F238E27FC236}">
                  <a16:creationId xmlns:a16="http://schemas.microsoft.com/office/drawing/2014/main" id="{D48A3165-34CC-4C77-92C6-E846935C6B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17927" y="2096021"/>
              <a:ext cx="0" cy="1419968"/>
            </a:xfrm>
            <a:prstGeom prst="straightConnector1">
              <a:avLst/>
            </a:prstGeom>
            <a:ln w="50800" cmpd="dbl">
              <a:solidFill>
                <a:schemeClr val="accent6">
                  <a:lumMod val="75000"/>
                </a:schemeClr>
              </a:solidFill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ZoneTexte 55">
            <a:extLst>
              <a:ext uri="{FF2B5EF4-FFF2-40B4-BE49-F238E27FC236}">
                <a16:creationId xmlns:a16="http://schemas.microsoft.com/office/drawing/2014/main" id="{368BB010-ED96-4199-864C-1D0FA2AF64E5}"/>
              </a:ext>
            </a:extLst>
          </p:cNvPr>
          <p:cNvSpPr txBox="1"/>
          <p:nvPr/>
        </p:nvSpPr>
        <p:spPr>
          <a:xfrm>
            <a:off x="463501" y="5894685"/>
            <a:ext cx="1103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Si</a:t>
            </a:r>
            <a:r>
              <a:rPr lang="en-US" sz="1200" baseline="-25000" dirty="0"/>
              <a:t>3</a:t>
            </a:r>
            <a:r>
              <a:rPr lang="en-US" sz="1200" dirty="0"/>
              <a:t>N</a:t>
            </a:r>
            <a:r>
              <a:rPr lang="en-US" sz="1200" baseline="-25000" dirty="0"/>
              <a:t>4</a:t>
            </a:r>
            <a:r>
              <a:rPr lang="en-US" sz="1200" dirty="0"/>
              <a:t> Foil</a:t>
            </a:r>
          </a:p>
          <a:p>
            <a:pPr algn="ctr"/>
            <a:r>
              <a:rPr lang="en-US" sz="1200" dirty="0"/>
              <a:t>- 2000 V</a:t>
            </a:r>
          </a:p>
        </p:txBody>
      </p: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B04EAF9B-D509-433B-9920-AD8DA9BD47B6}"/>
              </a:ext>
            </a:extLst>
          </p:cNvPr>
          <p:cNvCxnSpPr>
            <a:cxnSpLocks/>
            <a:endCxn id="56" idx="0"/>
          </p:cNvCxnSpPr>
          <p:nvPr/>
        </p:nvCxnSpPr>
        <p:spPr>
          <a:xfrm flipH="1">
            <a:off x="1015259" y="4472484"/>
            <a:ext cx="509402" cy="142220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ZoneTexte 59">
            <a:extLst>
              <a:ext uri="{FF2B5EF4-FFF2-40B4-BE49-F238E27FC236}">
                <a16:creationId xmlns:a16="http://schemas.microsoft.com/office/drawing/2014/main" id="{2F309C42-25ED-447D-B7A5-3475E65174F1}"/>
              </a:ext>
            </a:extLst>
          </p:cNvPr>
          <p:cNvSpPr txBox="1"/>
          <p:nvPr/>
        </p:nvSpPr>
        <p:spPr>
          <a:xfrm>
            <a:off x="1905321" y="5894685"/>
            <a:ext cx="1103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Acceleration grid</a:t>
            </a:r>
          </a:p>
          <a:p>
            <a:pPr algn="ctr"/>
            <a:r>
              <a:rPr lang="en-US" sz="1200" dirty="0"/>
              <a:t>0 V </a:t>
            </a:r>
          </a:p>
        </p:txBody>
      </p: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9D7C4B17-0975-48CC-9588-AA2808CA284A}"/>
              </a:ext>
            </a:extLst>
          </p:cNvPr>
          <p:cNvCxnSpPr>
            <a:cxnSpLocks/>
            <a:endCxn id="60" idx="0"/>
          </p:cNvCxnSpPr>
          <p:nvPr/>
        </p:nvCxnSpPr>
        <p:spPr>
          <a:xfrm>
            <a:off x="1675844" y="5122466"/>
            <a:ext cx="781235" cy="77221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ZoneTexte 86">
            <a:extLst>
              <a:ext uri="{FF2B5EF4-FFF2-40B4-BE49-F238E27FC236}">
                <a16:creationId xmlns:a16="http://schemas.microsoft.com/office/drawing/2014/main" id="{713583EE-C023-4E50-88F1-9F5DDBE0C00C}"/>
              </a:ext>
            </a:extLst>
          </p:cNvPr>
          <p:cNvSpPr txBox="1"/>
          <p:nvPr/>
        </p:nvSpPr>
        <p:spPr>
          <a:xfrm>
            <a:off x="2413576" y="5396459"/>
            <a:ext cx="1103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Mirror grid</a:t>
            </a:r>
          </a:p>
          <a:p>
            <a:pPr algn="ctr"/>
            <a:r>
              <a:rPr lang="en-US" sz="1200" dirty="0"/>
              <a:t>0 V </a:t>
            </a:r>
          </a:p>
        </p:txBody>
      </p: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9CD7D7FC-29C8-4DBF-B347-041E2A646E28}"/>
              </a:ext>
            </a:extLst>
          </p:cNvPr>
          <p:cNvCxnSpPr>
            <a:cxnSpLocks/>
            <a:endCxn id="87" idx="0"/>
          </p:cNvCxnSpPr>
          <p:nvPr/>
        </p:nvCxnSpPr>
        <p:spPr>
          <a:xfrm>
            <a:off x="2608262" y="4472484"/>
            <a:ext cx="357072" cy="9239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ZoneTexte 90">
            <a:extLst>
              <a:ext uri="{FF2B5EF4-FFF2-40B4-BE49-F238E27FC236}">
                <a16:creationId xmlns:a16="http://schemas.microsoft.com/office/drawing/2014/main" id="{02682686-A330-45D1-B1DD-9E36DB1B36EA}"/>
              </a:ext>
            </a:extLst>
          </p:cNvPr>
          <p:cNvSpPr txBox="1"/>
          <p:nvPr/>
        </p:nvSpPr>
        <p:spPr>
          <a:xfrm>
            <a:off x="3666031" y="5152847"/>
            <a:ext cx="1103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Mirror grid</a:t>
            </a:r>
          </a:p>
          <a:p>
            <a:pPr algn="ctr"/>
            <a:r>
              <a:rPr lang="en-US" sz="1200" dirty="0"/>
              <a:t>-2000 V </a:t>
            </a:r>
          </a:p>
        </p:txBody>
      </p:sp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id="{736EBAC6-F0A9-4D8A-8F79-FA22869FA1FB}"/>
              </a:ext>
            </a:extLst>
          </p:cNvPr>
          <p:cNvCxnSpPr>
            <a:cxnSpLocks/>
            <a:endCxn id="91" idx="0"/>
          </p:cNvCxnSpPr>
          <p:nvPr/>
        </p:nvCxnSpPr>
        <p:spPr>
          <a:xfrm>
            <a:off x="2853813" y="4377454"/>
            <a:ext cx="1363976" cy="7753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ZoneTexte 93">
            <a:extLst>
              <a:ext uri="{FF2B5EF4-FFF2-40B4-BE49-F238E27FC236}">
                <a16:creationId xmlns:a16="http://schemas.microsoft.com/office/drawing/2014/main" id="{5B3F7224-1AFB-4DCE-84A8-47121C8C1E1D}"/>
              </a:ext>
            </a:extLst>
          </p:cNvPr>
          <p:cNvSpPr txBox="1"/>
          <p:nvPr/>
        </p:nvSpPr>
        <p:spPr>
          <a:xfrm>
            <a:off x="102659" y="1466894"/>
            <a:ext cx="1571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Electron detector (MCP)</a:t>
            </a:r>
          </a:p>
          <a:p>
            <a:pPr algn="ctr"/>
            <a:r>
              <a:rPr lang="en-US" sz="1200" dirty="0"/>
              <a:t>0 V </a:t>
            </a:r>
          </a:p>
        </p:txBody>
      </p:sp>
      <p:cxnSp>
        <p:nvCxnSpPr>
          <p:cNvPr id="95" name="Connecteur droit 94">
            <a:extLst>
              <a:ext uri="{FF2B5EF4-FFF2-40B4-BE49-F238E27FC236}">
                <a16:creationId xmlns:a16="http://schemas.microsoft.com/office/drawing/2014/main" id="{E7116C6A-B9E5-4E04-95DF-3F46D62BA686}"/>
              </a:ext>
            </a:extLst>
          </p:cNvPr>
          <p:cNvCxnSpPr>
            <a:cxnSpLocks/>
            <a:stCxn id="28" idx="0"/>
            <a:endCxn id="94" idx="3"/>
          </p:cNvCxnSpPr>
          <p:nvPr/>
        </p:nvCxnSpPr>
        <p:spPr>
          <a:xfrm flipH="1" flipV="1">
            <a:off x="1673787" y="1790060"/>
            <a:ext cx="1457699" cy="74730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Google Shape;2615;p39">
            <a:extLst>
              <a:ext uri="{FF2B5EF4-FFF2-40B4-BE49-F238E27FC236}">
                <a16:creationId xmlns:a16="http://schemas.microsoft.com/office/drawing/2014/main" id="{2CDBE045-9893-4382-A431-B28F60183349}"/>
              </a:ext>
            </a:extLst>
          </p:cNvPr>
          <p:cNvSpPr txBox="1"/>
          <p:nvPr/>
        </p:nvSpPr>
        <p:spPr>
          <a:xfrm>
            <a:off x="5769796" y="1248502"/>
            <a:ext cx="6620836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25450" indent="-285750" algn="just">
              <a:buSzPts val="1400"/>
              <a:buFontTx/>
              <a:buChar char="-"/>
            </a:pPr>
            <a:r>
              <a:rPr lang="fr-FR" dirty="0"/>
              <a:t>Ions traversent feuille de </a:t>
            </a:r>
            <a:r>
              <a:rPr lang="fr-FR" dirty="0" err="1"/>
              <a:t>SiN</a:t>
            </a:r>
            <a:r>
              <a:rPr lang="fr-FR" dirty="0"/>
              <a:t>→ arrachent </a:t>
            </a:r>
            <a:r>
              <a:rPr lang="fr-FR" b="1" dirty="0"/>
              <a:t>électrons </a:t>
            </a:r>
            <a:r>
              <a:rPr lang="fr-FR" dirty="0"/>
              <a:t>(≈ 1eV)</a:t>
            </a:r>
          </a:p>
        </p:txBody>
      </p:sp>
      <p:sp>
        <p:nvSpPr>
          <p:cNvPr id="97" name="Google Shape;2615;p39">
            <a:extLst>
              <a:ext uri="{FF2B5EF4-FFF2-40B4-BE49-F238E27FC236}">
                <a16:creationId xmlns:a16="http://schemas.microsoft.com/office/drawing/2014/main" id="{FC8959C5-DD2D-4D46-98D8-06870A573108}"/>
              </a:ext>
            </a:extLst>
          </p:cNvPr>
          <p:cNvSpPr txBox="1"/>
          <p:nvPr/>
        </p:nvSpPr>
        <p:spPr>
          <a:xfrm>
            <a:off x="5769796" y="1808772"/>
            <a:ext cx="6418675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25450" indent="-285750" algn="just">
              <a:buSzPts val="1400"/>
              <a:buFontTx/>
              <a:buChar char="-"/>
            </a:pPr>
            <a:r>
              <a:rPr lang="fr-FR" b="1" dirty="0"/>
              <a:t>Electrons </a:t>
            </a:r>
            <a:r>
              <a:rPr lang="fr-FR" dirty="0"/>
              <a:t>sont accélérés par une grille d’accélération (2 keV) </a:t>
            </a:r>
          </a:p>
        </p:txBody>
      </p:sp>
      <p:sp>
        <p:nvSpPr>
          <p:cNvPr id="102" name="Google Shape;2615;p39">
            <a:extLst>
              <a:ext uri="{FF2B5EF4-FFF2-40B4-BE49-F238E27FC236}">
                <a16:creationId xmlns:a16="http://schemas.microsoft.com/office/drawing/2014/main" id="{D1DDD0DE-BC3B-4070-92E4-9473DD49A520}"/>
              </a:ext>
            </a:extLst>
          </p:cNvPr>
          <p:cNvSpPr txBox="1"/>
          <p:nvPr/>
        </p:nvSpPr>
        <p:spPr>
          <a:xfrm>
            <a:off x="5769795" y="2386614"/>
            <a:ext cx="6343435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25450" indent="-285750" algn="just">
              <a:buSzPts val="1400"/>
              <a:buFontTx/>
              <a:buChar char="-"/>
            </a:pPr>
            <a:r>
              <a:rPr lang="fr-FR" dirty="0"/>
              <a:t>Les </a:t>
            </a:r>
            <a:r>
              <a:rPr lang="fr-FR" b="1" dirty="0"/>
              <a:t>électrons </a:t>
            </a:r>
            <a:r>
              <a:rPr lang="fr-FR" dirty="0"/>
              <a:t>sont réfléchis par un miroir électrostatique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Google Shape;2615;p39">
                <a:extLst>
                  <a:ext uri="{FF2B5EF4-FFF2-40B4-BE49-F238E27FC236}">
                    <a16:creationId xmlns:a16="http://schemas.microsoft.com/office/drawing/2014/main" id="{6CE12E4E-A23B-425B-8D0A-7F05B9AF3908}"/>
                  </a:ext>
                </a:extLst>
              </p:cNvPr>
              <p:cNvSpPr txBox="1"/>
              <p:nvPr/>
            </p:nvSpPr>
            <p:spPr>
              <a:xfrm>
                <a:off x="6700081" y="3537848"/>
                <a:ext cx="5310403" cy="4616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139700" algn="just">
                  <a:buSzPts val="1400"/>
                </a:pPr>
                <a:r>
                  <a:rPr lang="fr-FR" b="1" dirty="0"/>
                  <a:t>✅ </a:t>
                </a:r>
                <a:r>
                  <a:rPr lang="fr-FR" dirty="0"/>
                  <a:t>fluctuation angulaire </a:t>
                </a:r>
                <a:r>
                  <a:rPr lang="fr-FR" b="1" dirty="0"/>
                  <a:t>très faible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𝑖𝑜𝑛𝑠</m:t>
                        </m:r>
                      </m:sub>
                    </m:sSub>
                  </m:oMath>
                </a14:m>
                <a:r>
                  <a:rPr lang="fr-FR" dirty="0"/>
                  <a:t> ≈ 14 </a:t>
                </a:r>
                <a:r>
                  <a:rPr lang="fr-FR" dirty="0" err="1"/>
                  <a:t>ps</a:t>
                </a:r>
                <a:r>
                  <a:rPr lang="fr-FR" dirty="0"/>
                  <a:t>)</a:t>
                </a:r>
              </a:p>
            </p:txBody>
          </p:sp>
        </mc:Choice>
        <mc:Fallback xmlns="">
          <p:sp>
            <p:nvSpPr>
              <p:cNvPr id="104" name="Google Shape;2615;p39">
                <a:extLst>
                  <a:ext uri="{FF2B5EF4-FFF2-40B4-BE49-F238E27FC236}">
                    <a16:creationId xmlns:a16="http://schemas.microsoft.com/office/drawing/2014/main" id="{6CE12E4E-A23B-425B-8D0A-7F05B9AF39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0081" y="3537848"/>
                <a:ext cx="5310403" cy="461635"/>
              </a:xfrm>
              <a:prstGeom prst="rect">
                <a:avLst/>
              </a:prstGeom>
              <a:blipFill>
                <a:blip r:embed="rId3"/>
                <a:stretch>
                  <a:fillRect b="-105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" name="Google Shape;2615;p39">
            <a:extLst>
              <a:ext uri="{FF2B5EF4-FFF2-40B4-BE49-F238E27FC236}">
                <a16:creationId xmlns:a16="http://schemas.microsoft.com/office/drawing/2014/main" id="{C40E811C-7AC4-4D51-8486-61DD2D63A4E6}"/>
              </a:ext>
            </a:extLst>
          </p:cNvPr>
          <p:cNvSpPr txBox="1"/>
          <p:nvPr/>
        </p:nvSpPr>
        <p:spPr>
          <a:xfrm>
            <a:off x="6703611" y="3083509"/>
            <a:ext cx="5310403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9700" algn="just">
              <a:buSzPts val="1400"/>
            </a:pPr>
            <a:r>
              <a:rPr lang="fr-FR" b="1" dirty="0"/>
              <a:t>❌ </a:t>
            </a:r>
            <a:r>
              <a:rPr lang="fr-FR" dirty="0"/>
              <a:t>Design plus</a:t>
            </a:r>
            <a:r>
              <a:rPr lang="fr-FR" b="1" dirty="0"/>
              <a:t> complexe</a:t>
            </a:r>
            <a:endParaRPr lang="en-US" b="1" dirty="0"/>
          </a:p>
        </p:txBody>
      </p:sp>
      <p:sp>
        <p:nvSpPr>
          <p:cNvPr id="106" name="Google Shape;2615;p39">
            <a:extLst>
              <a:ext uri="{FF2B5EF4-FFF2-40B4-BE49-F238E27FC236}">
                <a16:creationId xmlns:a16="http://schemas.microsoft.com/office/drawing/2014/main" id="{25CE4D03-9103-4998-9B5F-6DAB7F4F2BBE}"/>
              </a:ext>
            </a:extLst>
          </p:cNvPr>
          <p:cNvSpPr txBox="1"/>
          <p:nvPr/>
        </p:nvSpPr>
        <p:spPr>
          <a:xfrm>
            <a:off x="6687388" y="3981280"/>
            <a:ext cx="5310403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9700" algn="just">
              <a:buSzPts val="1400"/>
            </a:pPr>
            <a:r>
              <a:rPr lang="fr-FR" b="1" dirty="0"/>
              <a:t>❓ </a:t>
            </a:r>
            <a:r>
              <a:rPr lang="fr-FR" dirty="0"/>
              <a:t>trajet des électrons </a:t>
            </a:r>
            <a:r>
              <a:rPr lang="fr-FR" b="1" dirty="0"/>
              <a:t>plus long et plus complexe </a:t>
            </a:r>
            <a:endParaRPr lang="en-US" b="1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E7584746-78A9-47E7-BDC2-8A7E8FF92A9E}"/>
              </a:ext>
            </a:extLst>
          </p:cNvPr>
          <p:cNvGrpSpPr/>
          <p:nvPr/>
        </p:nvGrpSpPr>
        <p:grpSpPr>
          <a:xfrm>
            <a:off x="6067483" y="4985931"/>
            <a:ext cx="5706974" cy="1252481"/>
            <a:chOff x="6067483" y="4985931"/>
            <a:chExt cx="5706974" cy="1252481"/>
          </a:xfrm>
        </p:grpSpPr>
        <p:sp>
          <p:nvSpPr>
            <p:cNvPr id="107" name="Rectangle : coins arrondis 106">
              <a:extLst>
                <a:ext uri="{FF2B5EF4-FFF2-40B4-BE49-F238E27FC236}">
                  <a16:creationId xmlns:a16="http://schemas.microsoft.com/office/drawing/2014/main" id="{8908056E-318A-4F13-A72D-3088A197DE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67483" y="4985931"/>
              <a:ext cx="5706974" cy="1252481"/>
            </a:xfrm>
            <a:prstGeom prst="roundRect">
              <a:avLst/>
            </a:prstGeom>
            <a:solidFill>
              <a:schemeClr val="bg1"/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2" name="Connecteur droit avec flèche 131">
              <a:extLst>
                <a:ext uri="{FF2B5EF4-FFF2-40B4-BE49-F238E27FC236}">
                  <a16:creationId xmlns:a16="http://schemas.microsoft.com/office/drawing/2014/main" id="{CD455EC4-A25D-460D-B5B4-0A0AFAE14A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88558" y="5608887"/>
              <a:ext cx="3722779" cy="17359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necteur droit avec flèche 132">
              <a:extLst>
                <a:ext uri="{FF2B5EF4-FFF2-40B4-BE49-F238E27FC236}">
                  <a16:creationId xmlns:a16="http://schemas.microsoft.com/office/drawing/2014/main" id="{FDE6DDE1-CE9C-4140-8D1E-A3C8E2A5C091}"/>
                </a:ext>
              </a:extLst>
            </p:cNvPr>
            <p:cNvCxnSpPr>
              <a:cxnSpLocks/>
            </p:cNvCxnSpPr>
            <p:nvPr/>
          </p:nvCxnSpPr>
          <p:spPr>
            <a:xfrm>
              <a:off x="6988919" y="5084152"/>
              <a:ext cx="3722599" cy="1060720"/>
            </a:xfrm>
            <a:prstGeom prst="straightConnector1">
              <a:avLst/>
            </a:prstGeom>
            <a:ln w="19050">
              <a:solidFill>
                <a:srgbClr val="FF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necteur droit 133">
              <a:extLst>
                <a:ext uri="{FF2B5EF4-FFF2-40B4-BE49-F238E27FC236}">
                  <a16:creationId xmlns:a16="http://schemas.microsoft.com/office/drawing/2014/main" id="{3DD24AAC-84EE-4C3D-A5AB-F0B2EDFFBCFC}"/>
                </a:ext>
              </a:extLst>
            </p:cNvPr>
            <p:cNvCxnSpPr>
              <a:cxnSpLocks/>
            </p:cNvCxnSpPr>
            <p:nvPr/>
          </p:nvCxnSpPr>
          <p:spPr>
            <a:xfrm>
              <a:off x="10711518" y="5093488"/>
              <a:ext cx="361" cy="1080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cteur droit 134">
              <a:extLst>
                <a:ext uri="{FF2B5EF4-FFF2-40B4-BE49-F238E27FC236}">
                  <a16:creationId xmlns:a16="http://schemas.microsoft.com/office/drawing/2014/main" id="{8F165751-A4AF-4CA2-AA7C-B22EE6787C39}"/>
                </a:ext>
              </a:extLst>
            </p:cNvPr>
            <p:cNvCxnSpPr>
              <a:cxnSpLocks/>
            </p:cNvCxnSpPr>
            <p:nvPr/>
          </p:nvCxnSpPr>
          <p:spPr>
            <a:xfrm>
              <a:off x="6988919" y="5064872"/>
              <a:ext cx="361" cy="1080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necteur droit avec flèche 135">
              <a:extLst>
                <a:ext uri="{FF2B5EF4-FFF2-40B4-BE49-F238E27FC236}">
                  <a16:creationId xmlns:a16="http://schemas.microsoft.com/office/drawing/2014/main" id="{31431AB3-0B38-4CB0-9645-5870D8E312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88558" y="5109098"/>
              <a:ext cx="3722597" cy="1001190"/>
            </a:xfrm>
            <a:prstGeom prst="straightConnector1">
              <a:avLst/>
            </a:prstGeom>
            <a:ln w="19050">
              <a:solidFill>
                <a:srgbClr val="FF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necteur droit avec flèche 138">
              <a:extLst>
                <a:ext uri="{FF2B5EF4-FFF2-40B4-BE49-F238E27FC236}">
                  <a16:creationId xmlns:a16="http://schemas.microsoft.com/office/drawing/2014/main" id="{3E93F662-A6C5-449E-8B9C-0762CE3E1E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26464" y="5607565"/>
              <a:ext cx="5248315" cy="9115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40" name="ZoneTexte 139">
              <a:extLst>
                <a:ext uri="{FF2B5EF4-FFF2-40B4-BE49-F238E27FC236}">
                  <a16:creationId xmlns:a16="http://schemas.microsoft.com/office/drawing/2014/main" id="{B304D919-F003-4C9B-BF0F-7A8E0CCA3216}"/>
                </a:ext>
              </a:extLst>
            </p:cNvPr>
            <p:cNvSpPr txBox="1"/>
            <p:nvPr/>
          </p:nvSpPr>
          <p:spPr>
            <a:xfrm>
              <a:off x="6317060" y="5420092"/>
              <a:ext cx="77310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dirty="0"/>
                <a:t>ion </a:t>
              </a:r>
              <a:r>
                <a:rPr lang="fr-FR" sz="900" dirty="0" err="1"/>
                <a:t>beam</a:t>
              </a:r>
              <a:endParaRPr lang="fr-FR" sz="900" dirty="0"/>
            </a:p>
          </p:txBody>
        </p:sp>
        <p:sp>
          <p:nvSpPr>
            <p:cNvPr id="141" name="ZoneTexte 140">
              <a:extLst>
                <a:ext uri="{FF2B5EF4-FFF2-40B4-BE49-F238E27FC236}">
                  <a16:creationId xmlns:a16="http://schemas.microsoft.com/office/drawing/2014/main" id="{B4F7A51F-7D5B-45BF-95CD-92DC4288531C}"/>
                </a:ext>
              </a:extLst>
            </p:cNvPr>
            <p:cNvSpPr txBox="1"/>
            <p:nvPr/>
          </p:nvSpPr>
          <p:spPr>
            <a:xfrm rot="829893">
              <a:off x="7220087" y="5019677"/>
              <a:ext cx="86837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rgbClr val="FF9900"/>
                  </a:solidFill>
                </a:rPr>
                <a:t>57,1 cm</a:t>
              </a:r>
            </a:p>
          </p:txBody>
        </p:sp>
        <p:sp>
          <p:nvSpPr>
            <p:cNvPr id="142" name="ZoneTexte 141">
              <a:extLst>
                <a:ext uri="{FF2B5EF4-FFF2-40B4-BE49-F238E27FC236}">
                  <a16:creationId xmlns:a16="http://schemas.microsoft.com/office/drawing/2014/main" id="{7723AECD-D316-46D8-8769-B2CEB5EDA91A}"/>
                </a:ext>
              </a:extLst>
            </p:cNvPr>
            <p:cNvSpPr txBox="1"/>
            <p:nvPr/>
          </p:nvSpPr>
          <p:spPr>
            <a:xfrm>
              <a:off x="7043564" y="5395901"/>
              <a:ext cx="8683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chemeClr val="accent6"/>
                  </a:solidFill>
                </a:rPr>
                <a:t>57 cm</a:t>
              </a:r>
            </a:p>
          </p:txBody>
        </p:sp>
        <p:sp>
          <p:nvSpPr>
            <p:cNvPr id="143" name="ZoneTexte 142">
              <a:extLst>
                <a:ext uri="{FF2B5EF4-FFF2-40B4-BE49-F238E27FC236}">
                  <a16:creationId xmlns:a16="http://schemas.microsoft.com/office/drawing/2014/main" id="{895B14C9-A1BF-4BB3-8138-EF59F3832A57}"/>
                </a:ext>
              </a:extLst>
            </p:cNvPr>
            <p:cNvSpPr txBox="1"/>
            <p:nvPr/>
          </p:nvSpPr>
          <p:spPr>
            <a:xfrm rot="20660175">
              <a:off x="7233213" y="5700756"/>
              <a:ext cx="86837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rgbClr val="FF9900"/>
                  </a:solidFill>
                </a:rPr>
                <a:t>57,1 cm</a:t>
              </a:r>
            </a:p>
          </p:txBody>
        </p:sp>
      </p:grpSp>
      <p:grpSp>
        <p:nvGrpSpPr>
          <p:cNvPr id="144" name="Groupe 143">
            <a:extLst>
              <a:ext uri="{FF2B5EF4-FFF2-40B4-BE49-F238E27FC236}">
                <a16:creationId xmlns:a16="http://schemas.microsoft.com/office/drawing/2014/main" id="{3281E357-AF12-493E-8475-EA3D1F735718}"/>
              </a:ext>
            </a:extLst>
          </p:cNvPr>
          <p:cNvGrpSpPr>
            <a:grpSpLocks noChangeAspect="1"/>
          </p:cNvGrpSpPr>
          <p:nvPr/>
        </p:nvGrpSpPr>
        <p:grpSpPr>
          <a:xfrm>
            <a:off x="5875935" y="3921415"/>
            <a:ext cx="218773" cy="226534"/>
            <a:chOff x="8530931" y="141685"/>
            <a:chExt cx="2263530" cy="2343834"/>
          </a:xfrm>
        </p:grpSpPr>
        <p:pic>
          <p:nvPicPr>
            <p:cNvPr id="145" name="Image 144">
              <a:extLst>
                <a:ext uri="{FF2B5EF4-FFF2-40B4-BE49-F238E27FC236}">
                  <a16:creationId xmlns:a16="http://schemas.microsoft.com/office/drawing/2014/main" id="{46389ADF-D1DE-40A5-AE81-88E298C58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967977" y="229411"/>
              <a:ext cx="720000" cy="720000"/>
            </a:xfrm>
            <a:prstGeom prst="rect">
              <a:avLst/>
            </a:prstGeom>
          </p:spPr>
        </p:pic>
        <p:pic>
          <p:nvPicPr>
            <p:cNvPr id="146" name="Image 145">
              <a:extLst>
                <a:ext uri="{FF2B5EF4-FFF2-40B4-BE49-F238E27FC236}">
                  <a16:creationId xmlns:a16="http://schemas.microsoft.com/office/drawing/2014/main" id="{2EE258A7-2527-479A-8CFB-DD9F689ED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19971" y="141685"/>
              <a:ext cx="720000" cy="720000"/>
            </a:xfrm>
            <a:prstGeom prst="rect">
              <a:avLst/>
            </a:prstGeom>
          </p:spPr>
        </p:pic>
        <p:pic>
          <p:nvPicPr>
            <p:cNvPr id="147" name="Image 146">
              <a:extLst>
                <a:ext uri="{FF2B5EF4-FFF2-40B4-BE49-F238E27FC236}">
                  <a16:creationId xmlns:a16="http://schemas.microsoft.com/office/drawing/2014/main" id="{DF4711D3-0109-4BAE-9149-817C0E2CD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23867" y="1063946"/>
              <a:ext cx="720000" cy="720000"/>
            </a:xfrm>
            <a:prstGeom prst="rect">
              <a:avLst/>
            </a:prstGeom>
          </p:spPr>
        </p:pic>
        <p:pic>
          <p:nvPicPr>
            <p:cNvPr id="148" name="Image 147">
              <a:extLst>
                <a:ext uri="{FF2B5EF4-FFF2-40B4-BE49-F238E27FC236}">
                  <a16:creationId xmlns:a16="http://schemas.microsoft.com/office/drawing/2014/main" id="{B2EA634F-77F5-4592-AC05-38E53AFFF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29667" y="728173"/>
              <a:ext cx="720000" cy="720000"/>
            </a:xfrm>
            <a:prstGeom prst="rect">
              <a:avLst/>
            </a:prstGeom>
          </p:spPr>
        </p:pic>
        <p:pic>
          <p:nvPicPr>
            <p:cNvPr id="149" name="Image 148">
              <a:extLst>
                <a:ext uri="{FF2B5EF4-FFF2-40B4-BE49-F238E27FC236}">
                  <a16:creationId xmlns:a16="http://schemas.microsoft.com/office/drawing/2014/main" id="{7756082C-841B-4F5A-98C3-B271683C0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83493" y="1378070"/>
              <a:ext cx="720000" cy="720000"/>
            </a:xfrm>
            <a:prstGeom prst="rect">
              <a:avLst/>
            </a:prstGeom>
          </p:spPr>
        </p:pic>
        <p:pic>
          <p:nvPicPr>
            <p:cNvPr id="150" name="Image 149">
              <a:extLst>
                <a:ext uri="{FF2B5EF4-FFF2-40B4-BE49-F238E27FC236}">
                  <a16:creationId xmlns:a16="http://schemas.microsoft.com/office/drawing/2014/main" id="{0C44B0B1-166A-417C-A69C-9EEF26123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44564" y="1493117"/>
              <a:ext cx="720000" cy="720000"/>
            </a:xfrm>
            <a:prstGeom prst="rect">
              <a:avLst/>
            </a:prstGeom>
          </p:spPr>
        </p:pic>
        <p:pic>
          <p:nvPicPr>
            <p:cNvPr id="151" name="Image 150">
              <a:extLst>
                <a:ext uri="{FF2B5EF4-FFF2-40B4-BE49-F238E27FC236}">
                  <a16:creationId xmlns:a16="http://schemas.microsoft.com/office/drawing/2014/main" id="{E969266E-FF9E-4379-BB11-BCAAD8EB2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71182" y="506551"/>
              <a:ext cx="720000" cy="720000"/>
            </a:xfrm>
            <a:prstGeom prst="rect">
              <a:avLst/>
            </a:prstGeom>
          </p:spPr>
        </p:pic>
        <p:pic>
          <p:nvPicPr>
            <p:cNvPr id="152" name="Image 151">
              <a:extLst>
                <a:ext uri="{FF2B5EF4-FFF2-40B4-BE49-F238E27FC236}">
                  <a16:creationId xmlns:a16="http://schemas.microsoft.com/office/drawing/2014/main" id="{B8FD763E-760E-4B37-8AE3-D2BC2E59A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74461" y="800089"/>
              <a:ext cx="720000" cy="720000"/>
            </a:xfrm>
            <a:prstGeom prst="rect">
              <a:avLst/>
            </a:prstGeom>
          </p:spPr>
        </p:pic>
        <p:pic>
          <p:nvPicPr>
            <p:cNvPr id="153" name="Image 152">
              <a:extLst>
                <a:ext uri="{FF2B5EF4-FFF2-40B4-BE49-F238E27FC236}">
                  <a16:creationId xmlns:a16="http://schemas.microsoft.com/office/drawing/2014/main" id="{A19589EC-FB58-449B-B1D9-4DDA5D808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961949" y="708731"/>
              <a:ext cx="720000" cy="720000"/>
            </a:xfrm>
            <a:prstGeom prst="rect">
              <a:avLst/>
            </a:prstGeom>
          </p:spPr>
        </p:pic>
        <p:pic>
          <p:nvPicPr>
            <p:cNvPr id="154" name="Image 153">
              <a:extLst>
                <a:ext uri="{FF2B5EF4-FFF2-40B4-BE49-F238E27FC236}">
                  <a16:creationId xmlns:a16="http://schemas.microsoft.com/office/drawing/2014/main" id="{831582A5-1978-4F3A-A2DE-D77F7BB8D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869815" y="380546"/>
              <a:ext cx="720000" cy="720000"/>
            </a:xfrm>
            <a:prstGeom prst="rect">
              <a:avLst/>
            </a:prstGeom>
          </p:spPr>
        </p:pic>
        <p:pic>
          <p:nvPicPr>
            <p:cNvPr id="155" name="Image 154">
              <a:extLst>
                <a:ext uri="{FF2B5EF4-FFF2-40B4-BE49-F238E27FC236}">
                  <a16:creationId xmlns:a16="http://schemas.microsoft.com/office/drawing/2014/main" id="{B3843361-AAFE-4D87-9298-5AD1206D0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03752" y="701587"/>
              <a:ext cx="720000" cy="720000"/>
            </a:xfrm>
            <a:prstGeom prst="rect">
              <a:avLst/>
            </a:prstGeom>
          </p:spPr>
        </p:pic>
        <p:pic>
          <p:nvPicPr>
            <p:cNvPr id="156" name="Image 155">
              <a:extLst>
                <a:ext uri="{FF2B5EF4-FFF2-40B4-BE49-F238E27FC236}">
                  <a16:creationId xmlns:a16="http://schemas.microsoft.com/office/drawing/2014/main" id="{2EEC29FA-ED39-4468-8D99-F6B716489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30931" y="960213"/>
              <a:ext cx="720000" cy="720000"/>
            </a:xfrm>
            <a:prstGeom prst="rect">
              <a:avLst/>
            </a:prstGeom>
          </p:spPr>
        </p:pic>
        <p:pic>
          <p:nvPicPr>
            <p:cNvPr id="157" name="Image 156">
              <a:extLst>
                <a:ext uri="{FF2B5EF4-FFF2-40B4-BE49-F238E27FC236}">
                  <a16:creationId xmlns:a16="http://schemas.microsoft.com/office/drawing/2014/main" id="{5684ECDF-D4B6-400B-9ECD-57DA15DC9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060952" y="1158787"/>
              <a:ext cx="720000" cy="720000"/>
            </a:xfrm>
            <a:prstGeom prst="rect">
              <a:avLst/>
            </a:prstGeom>
          </p:spPr>
        </p:pic>
        <p:pic>
          <p:nvPicPr>
            <p:cNvPr id="158" name="Image 157">
              <a:extLst>
                <a:ext uri="{FF2B5EF4-FFF2-40B4-BE49-F238E27FC236}">
                  <a16:creationId xmlns:a16="http://schemas.microsoft.com/office/drawing/2014/main" id="{90365EBE-C84B-4762-809A-F8FD6FD1D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597573" y="1698018"/>
              <a:ext cx="720000" cy="720000"/>
            </a:xfrm>
            <a:prstGeom prst="rect">
              <a:avLst/>
            </a:prstGeom>
          </p:spPr>
        </p:pic>
        <p:pic>
          <p:nvPicPr>
            <p:cNvPr id="159" name="Image 158">
              <a:extLst>
                <a:ext uri="{FF2B5EF4-FFF2-40B4-BE49-F238E27FC236}">
                  <a16:creationId xmlns:a16="http://schemas.microsoft.com/office/drawing/2014/main" id="{E2CB959E-561C-4FB3-9074-F9B79B453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23653" y="1457191"/>
              <a:ext cx="720000" cy="720000"/>
            </a:xfrm>
            <a:prstGeom prst="rect">
              <a:avLst/>
            </a:prstGeom>
          </p:spPr>
        </p:pic>
        <p:pic>
          <p:nvPicPr>
            <p:cNvPr id="160" name="Image 159">
              <a:extLst>
                <a:ext uri="{FF2B5EF4-FFF2-40B4-BE49-F238E27FC236}">
                  <a16:creationId xmlns:a16="http://schemas.microsoft.com/office/drawing/2014/main" id="{C5853A4A-ED1A-4D65-98FA-B5460CFE5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31582" y="1765519"/>
              <a:ext cx="720000" cy="720000"/>
            </a:xfrm>
            <a:prstGeom prst="rect">
              <a:avLst/>
            </a:prstGeom>
          </p:spPr>
        </p:pic>
        <p:pic>
          <p:nvPicPr>
            <p:cNvPr id="161" name="Image 160">
              <a:extLst>
                <a:ext uri="{FF2B5EF4-FFF2-40B4-BE49-F238E27FC236}">
                  <a16:creationId xmlns:a16="http://schemas.microsoft.com/office/drawing/2014/main" id="{4B7D06DA-3323-41DA-9452-8F53600E7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887746" y="1304268"/>
              <a:ext cx="720000" cy="720000"/>
            </a:xfrm>
            <a:prstGeom prst="rect">
              <a:avLst/>
            </a:prstGeom>
          </p:spPr>
        </p:pic>
        <p:pic>
          <p:nvPicPr>
            <p:cNvPr id="162" name="Image 161">
              <a:extLst>
                <a:ext uri="{FF2B5EF4-FFF2-40B4-BE49-F238E27FC236}">
                  <a16:creationId xmlns:a16="http://schemas.microsoft.com/office/drawing/2014/main" id="{38E459A1-509F-44EC-9216-DAA4B1C70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88650" y="1216095"/>
              <a:ext cx="720002" cy="719999"/>
            </a:xfrm>
            <a:prstGeom prst="rect">
              <a:avLst/>
            </a:prstGeom>
          </p:spPr>
        </p:pic>
      </p:grpSp>
      <p:pic>
        <p:nvPicPr>
          <p:cNvPr id="182" name="Image 181">
            <a:extLst>
              <a:ext uri="{FF2B5EF4-FFF2-40B4-BE49-F238E27FC236}">
                <a16:creationId xmlns:a16="http://schemas.microsoft.com/office/drawing/2014/main" id="{52B2BC5B-CEA3-4046-8638-ED5427D95A2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1511437" y="3996859"/>
            <a:ext cx="45719" cy="45719"/>
          </a:xfrm>
          <a:prstGeom prst="rect">
            <a:avLst/>
          </a:prstGeom>
        </p:spPr>
      </p:pic>
      <p:pic>
        <p:nvPicPr>
          <p:cNvPr id="183" name="Image 182">
            <a:extLst>
              <a:ext uri="{FF2B5EF4-FFF2-40B4-BE49-F238E27FC236}">
                <a16:creationId xmlns:a16="http://schemas.microsoft.com/office/drawing/2014/main" id="{C3DFD0D0-B9D2-4412-BC89-AD1449AF656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1511436" y="3865485"/>
            <a:ext cx="45719" cy="45719"/>
          </a:xfrm>
          <a:prstGeom prst="rect">
            <a:avLst/>
          </a:prstGeom>
        </p:spPr>
      </p:pic>
      <p:pic>
        <p:nvPicPr>
          <p:cNvPr id="184" name="Image 183">
            <a:extLst>
              <a:ext uri="{FF2B5EF4-FFF2-40B4-BE49-F238E27FC236}">
                <a16:creationId xmlns:a16="http://schemas.microsoft.com/office/drawing/2014/main" id="{EF277BE2-4401-4970-B87D-E954097DE07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1510120" y="4085187"/>
            <a:ext cx="45719" cy="45719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468C9D7-2A6E-4128-8E34-4D84BA4C9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782B-C742-4DC9-87C5-393121CB7BDD}" type="slidenum">
              <a:rPr lang="fr-FR" smtClean="0"/>
              <a:t>14</a:t>
            </a:fld>
            <a:endParaRPr lang="fr-FR" dirty="0"/>
          </a:p>
        </p:txBody>
      </p:sp>
      <p:sp>
        <p:nvSpPr>
          <p:cNvPr id="75" name="Titre 1">
            <a:extLst>
              <a:ext uri="{FF2B5EF4-FFF2-40B4-BE49-F238E27FC236}">
                <a16:creationId xmlns:a16="http://schemas.microsoft.com/office/drawing/2014/main" id="{8AF45EB3-39EB-44DC-AC39-93474E76A77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132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u="sng" dirty="0"/>
              <a:t>Assemblage détecteurs du </a:t>
            </a:r>
            <a:r>
              <a:rPr lang="fr-FR" b="1" u="sng" dirty="0" err="1"/>
              <a:t>ToF</a:t>
            </a:r>
            <a:r>
              <a:rPr lang="fr-FR" b="1" u="sng" dirty="0"/>
              <a:t> : deux géométries</a:t>
            </a:r>
            <a:endParaRPr lang="fr-FR" b="1" dirty="0"/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EE7E7D63-37EB-44BF-A05F-229C4551D5D3}"/>
              </a:ext>
            </a:extLst>
          </p:cNvPr>
          <p:cNvSpPr txBox="1"/>
          <p:nvPr/>
        </p:nvSpPr>
        <p:spPr>
          <a:xfrm>
            <a:off x="2143759" y="1100722"/>
            <a:ext cx="36260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u="sng" dirty="0"/>
              <a:t>feuille à 90° / faisceau</a:t>
            </a:r>
            <a:endParaRPr lang="fr-FR" sz="2800" dirty="0"/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4B527D9D-5AEC-4545-8220-065AE98FEBDA}"/>
              </a:ext>
            </a:extLst>
          </p:cNvPr>
          <p:cNvSpPr txBox="1"/>
          <p:nvPr/>
        </p:nvSpPr>
        <p:spPr>
          <a:xfrm>
            <a:off x="1713535" y="3526795"/>
            <a:ext cx="1466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accent6">
                    <a:lumMod val="75000"/>
                  </a:schemeClr>
                </a:solidFill>
              </a:rPr>
              <a:t>électrons</a:t>
            </a:r>
          </a:p>
        </p:txBody>
      </p:sp>
    </p:spTree>
    <p:extLst>
      <p:ext uri="{BB962C8B-B14F-4D97-AF65-F5344CB8AC3E}">
        <p14:creationId xmlns:p14="http://schemas.microsoft.com/office/powerpoint/2010/main" val="377448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842 -0.00949 L -0.11368 -0.0094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5 -0.00023 C 0.00339 -0.0118 -0.00143 0.00278 0.0125 -0.02245 C 0.01602 -0.0287 0.02422 -0.03079 0.0319 -0.02893 C 0.03307 -0.02893 0.10521 -0.0287 0.15013 -0.02731 C 0.14935 -0.08819 0.14987 -0.13472 0.14935 -0.19491 " pathEditMode="relative" rAng="0" ptsTypes="AAAAA">
                                      <p:cBhvr>
                                        <p:cTn id="44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4" y="-9745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5 -0.00023 L 0.00703 0.00949 L 0.13568 0.01157 C 0.13594 -0.05093 0.13607 -0.1132 0.13633 -0.17546 " pathEditMode="relative" ptsTypes="AAAA">
                                      <p:cBhvr>
                                        <p:cTn id="46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13 -0.00023 L 0.00534 -0.00787 L 0.12214 -0.00764 L 0.12513 -0.20578 " pathEditMode="relative" ptsTypes="AAAA">
                                      <p:cBhvr>
                                        <p:cTn id="48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0" grpId="0"/>
      <p:bldP spid="87" grpId="0"/>
      <p:bldP spid="91" grpId="0"/>
      <p:bldP spid="94" grpId="0"/>
      <p:bldP spid="96" grpId="0"/>
      <p:bldP spid="97" grpId="0"/>
      <p:bldP spid="102" grpId="0"/>
      <p:bldP spid="104" grpId="0"/>
      <p:bldP spid="105" grpId="0"/>
      <p:bldP spid="106" grpId="0"/>
      <p:bldP spid="7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0B5DA22-81C6-4C35-B583-60A423709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782B-C742-4DC9-87C5-393121CB7BDD}" type="slidenum">
              <a:rPr lang="fr-FR" smtClean="0"/>
              <a:t>15</a:t>
            </a:fld>
            <a:endParaRPr lang="fr-FR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555BEF4A-E679-4198-AA7D-C8FDBDDAA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fr-FR" b="1" u="sng" dirty="0"/>
              <a:t>Optimisation de la géométrie à 90°</a:t>
            </a:r>
          </a:p>
        </p:txBody>
      </p:sp>
      <p:graphicFrame>
        <p:nvGraphicFramePr>
          <p:cNvPr id="6" name="Tableau 66">
            <a:extLst>
              <a:ext uri="{FF2B5EF4-FFF2-40B4-BE49-F238E27FC236}">
                <a16:creationId xmlns:a16="http://schemas.microsoft.com/office/drawing/2014/main" id="{57B08D91-C8F1-4BEB-9C51-9E69C063F8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4219286"/>
              </p:ext>
            </p:extLst>
          </p:nvPr>
        </p:nvGraphicFramePr>
        <p:xfrm>
          <a:off x="195044" y="3758806"/>
          <a:ext cx="2580315" cy="221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0315">
                  <a:extLst>
                    <a:ext uri="{9D8B030D-6E8A-4147-A177-3AD203B41FA5}">
                      <a16:colId xmlns:a16="http://schemas.microsoft.com/office/drawing/2014/main" val="281442343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Paramètres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691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Distance </a:t>
                      </a:r>
                      <a:r>
                        <a:rPr lang="fr-FR" sz="18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SiN</a:t>
                      </a:r>
                      <a:r>
                        <a:rPr lang="fr-FR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- grille (mm)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23808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Diamètre fils (</a:t>
                      </a:r>
                      <a:r>
                        <a:rPr lang="el-GR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fr-FR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m) 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6887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Ecartement fils (mm) 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1847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Ecartement miroirs (mm) 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3249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Tension </a:t>
                      </a:r>
                      <a:r>
                        <a:rPr lang="fr-FR" sz="18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SiN</a:t>
                      </a:r>
                      <a:r>
                        <a:rPr lang="fr-FR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/Miroir (V)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7681317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47E9E2AE-6A14-4F2B-9440-BA12F9AF2189}"/>
              </a:ext>
            </a:extLst>
          </p:cNvPr>
          <p:cNvSpPr txBox="1"/>
          <p:nvPr/>
        </p:nvSpPr>
        <p:spPr>
          <a:xfrm>
            <a:off x="304697" y="1397065"/>
            <a:ext cx="43565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Critères d’op</a:t>
            </a:r>
            <a:r>
              <a:rPr lang="fr-FR" b="1" i="0" dirty="0">
                <a:effectLst/>
              </a:rPr>
              <a:t>timisations :</a:t>
            </a:r>
          </a:p>
          <a:p>
            <a:endParaRPr lang="fr-FR" b="1" i="0" dirty="0"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Résolution temporelle : </a:t>
            </a:r>
            <a:r>
              <a:rPr lang="fr-FR" dirty="0" err="1"/>
              <a:t>jitter</a:t>
            </a: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Efficacité de détection des e</a:t>
            </a:r>
            <a:r>
              <a:rPr lang="fr-FR" baseline="30000" dirty="0"/>
              <a:t>-</a:t>
            </a:r>
            <a:r>
              <a:rPr lang="fr-FR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transparence aux ions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04CDEB8-260F-4332-B980-CE1B6B4204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834" y="1399776"/>
            <a:ext cx="5682512" cy="426188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aphicFrame>
        <p:nvGraphicFramePr>
          <p:cNvPr id="9" name="Tableau 66">
            <a:extLst>
              <a:ext uri="{FF2B5EF4-FFF2-40B4-BE49-F238E27FC236}">
                <a16:creationId xmlns:a16="http://schemas.microsoft.com/office/drawing/2014/main" id="{250808CB-5801-4E7C-A27B-FE8FB774E2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906281"/>
              </p:ext>
            </p:extLst>
          </p:nvPr>
        </p:nvGraphicFramePr>
        <p:xfrm>
          <a:off x="2775359" y="3758806"/>
          <a:ext cx="2580315" cy="221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0315">
                  <a:extLst>
                    <a:ext uri="{9D8B030D-6E8A-4147-A177-3AD203B41FA5}">
                      <a16:colId xmlns:a16="http://schemas.microsoft.com/office/drawing/2014/main" val="351822614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Valeurs optimisées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691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23808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6887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1847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3249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- 2000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7681317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E9A6EBC3-850F-4E32-9FAC-5C63DAC7BA18}"/>
              </a:ext>
            </a:extLst>
          </p:cNvPr>
          <p:cNvSpPr txBox="1"/>
          <p:nvPr/>
        </p:nvSpPr>
        <p:spPr>
          <a:xfrm>
            <a:off x="6534644" y="5701227"/>
            <a:ext cx="48191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u="sng" dirty="0"/>
              <a:t>Modélisation détaillée de la géométrie à 90° dans COMSOL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883E433-4455-4EBD-A497-EE716A71F511}"/>
              </a:ext>
            </a:extLst>
          </p:cNvPr>
          <p:cNvSpPr txBox="1"/>
          <p:nvPr/>
        </p:nvSpPr>
        <p:spPr>
          <a:xfrm>
            <a:off x="6655442" y="6072433"/>
            <a:ext cx="3634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Jitter des e</a:t>
            </a:r>
            <a:r>
              <a:rPr lang="en-US" b="1" baseline="30000" dirty="0">
                <a:solidFill>
                  <a:srgbClr val="FF0000"/>
                </a:solidFill>
              </a:rPr>
              <a:t>-</a:t>
            </a:r>
            <a:r>
              <a:rPr lang="en-US" b="1" dirty="0">
                <a:solidFill>
                  <a:srgbClr val="FF0000"/>
                </a:solidFill>
              </a:rPr>
              <a:t> = 30 </a:t>
            </a:r>
            <a:r>
              <a:rPr lang="en-US" b="1" dirty="0" err="1">
                <a:solidFill>
                  <a:srgbClr val="FF0000"/>
                </a:solidFill>
              </a:rPr>
              <a:t>ps</a:t>
            </a:r>
            <a:endParaRPr lang="en-US" b="1" dirty="0">
              <a:solidFill>
                <a:srgbClr val="FF0000"/>
              </a:solidFill>
            </a:endParaRPr>
          </a:p>
          <a:p>
            <a:pPr algn="ctr"/>
            <a:r>
              <a:rPr lang="en-US" b="1" dirty="0" err="1">
                <a:solidFill>
                  <a:srgbClr val="FF0000"/>
                </a:solidFill>
              </a:rPr>
              <a:t>Efficacité</a:t>
            </a:r>
            <a:r>
              <a:rPr lang="en-US" b="1" dirty="0">
                <a:solidFill>
                  <a:srgbClr val="FF0000"/>
                </a:solidFill>
              </a:rPr>
              <a:t> de detection des e</a:t>
            </a:r>
            <a:r>
              <a:rPr lang="en-US" b="1" baseline="30000" dirty="0">
                <a:solidFill>
                  <a:srgbClr val="FF0000"/>
                </a:solidFill>
              </a:rPr>
              <a:t>-</a:t>
            </a:r>
            <a:r>
              <a:rPr lang="en-US" b="1" dirty="0">
                <a:solidFill>
                  <a:srgbClr val="FF0000"/>
                </a:solidFill>
              </a:rPr>
              <a:t> = 60%</a:t>
            </a:r>
          </a:p>
        </p:txBody>
      </p:sp>
    </p:spTree>
    <p:extLst>
      <p:ext uri="{BB962C8B-B14F-4D97-AF65-F5344CB8AC3E}">
        <p14:creationId xmlns:p14="http://schemas.microsoft.com/office/powerpoint/2010/main" val="62071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Image 71">
            <a:extLst>
              <a:ext uri="{FF2B5EF4-FFF2-40B4-BE49-F238E27FC236}">
                <a16:creationId xmlns:a16="http://schemas.microsoft.com/office/drawing/2014/main" id="{C1848D04-FE0B-4E85-9C83-A7A6FE97A6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2" t="11722" r="12865" b="3954"/>
          <a:stretch/>
        </p:blipFill>
        <p:spPr>
          <a:xfrm>
            <a:off x="869951" y="2005526"/>
            <a:ext cx="3102412" cy="26958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riangle isocèle 1">
            <a:extLst>
              <a:ext uri="{FF2B5EF4-FFF2-40B4-BE49-F238E27FC236}">
                <a16:creationId xmlns:a16="http://schemas.microsoft.com/office/drawing/2014/main" id="{53F81E70-509E-4098-909C-95925765D3AD}"/>
              </a:ext>
            </a:extLst>
          </p:cNvPr>
          <p:cNvSpPr/>
          <p:nvPr/>
        </p:nvSpPr>
        <p:spPr>
          <a:xfrm rot="16200000">
            <a:off x="6858673" y="1379941"/>
            <a:ext cx="1015930" cy="8757417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CBB2815-3F07-457A-BC83-E93335D75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fr-FR" b="1" u="sng" dirty="0"/>
              <a:t>Caractérisation de la ligne de temps de vol</a:t>
            </a:r>
          </a:p>
        </p:txBody>
      </p:sp>
      <p:sp>
        <p:nvSpPr>
          <p:cNvPr id="4" name="Espace réservé du contenu 10">
            <a:extLst>
              <a:ext uri="{FF2B5EF4-FFF2-40B4-BE49-F238E27FC236}">
                <a16:creationId xmlns:a16="http://schemas.microsoft.com/office/drawing/2014/main" id="{50D76097-1BA8-4DD0-9809-B8D9985FA8F6}"/>
              </a:ext>
            </a:extLst>
          </p:cNvPr>
          <p:cNvSpPr txBox="1">
            <a:spLocks/>
          </p:cNvSpPr>
          <p:nvPr/>
        </p:nvSpPr>
        <p:spPr>
          <a:xfrm>
            <a:off x="0" y="1151233"/>
            <a:ext cx="5888736" cy="17085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fr-FR" sz="2000" dirty="0"/>
              <a:t>Source α d’ </a:t>
            </a:r>
            <a:r>
              <a:rPr lang="fr-FR" sz="2000" b="1" baseline="30000" dirty="0"/>
              <a:t>241</a:t>
            </a:r>
            <a:r>
              <a:rPr lang="fr-FR" sz="2000" b="1" dirty="0"/>
              <a:t>Am</a:t>
            </a:r>
            <a:r>
              <a:rPr lang="fr-FR" sz="2000" dirty="0"/>
              <a:t> de 40 </a:t>
            </a:r>
            <a:r>
              <a:rPr lang="fr-FR" sz="2000" dirty="0" err="1"/>
              <a:t>kBq</a:t>
            </a:r>
            <a:r>
              <a:rPr lang="fr-FR" sz="2000" dirty="0"/>
              <a:t> plutôt que des produits de fission</a:t>
            </a:r>
          </a:p>
          <a:p>
            <a:pPr marL="0" indent="0">
              <a:buNone/>
            </a:pPr>
            <a:endParaRPr lang="fr-FR" sz="2000" dirty="0"/>
          </a:p>
          <a:p>
            <a:pPr>
              <a:buFontTx/>
              <a:buChar char="-"/>
            </a:pPr>
            <a:endParaRPr lang="fr-FR" sz="2000" dirty="0"/>
          </a:p>
          <a:p>
            <a:pPr>
              <a:buFontTx/>
              <a:buChar char="-"/>
            </a:pPr>
            <a:endParaRPr lang="fr-FR" sz="20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0AED8CD-30AE-493C-8405-16A0A35177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70128" y="1011799"/>
            <a:ext cx="6129003" cy="31991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2680000-06EB-4B64-9C05-7A592EDA7ECA}"/>
              </a:ext>
            </a:extLst>
          </p:cNvPr>
          <p:cNvSpPr/>
          <p:nvPr/>
        </p:nvSpPr>
        <p:spPr>
          <a:xfrm>
            <a:off x="4018629" y="5201343"/>
            <a:ext cx="36000" cy="10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943DE3B-7B59-4012-8F32-18F6F91035C4}"/>
              </a:ext>
            </a:extLst>
          </p:cNvPr>
          <p:cNvSpPr/>
          <p:nvPr/>
        </p:nvSpPr>
        <p:spPr>
          <a:xfrm>
            <a:off x="4108034" y="5021342"/>
            <a:ext cx="0" cy="1440000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24C258-E02E-4E40-A473-5C5F0B6583E1}"/>
              </a:ext>
            </a:extLst>
          </p:cNvPr>
          <p:cNvSpPr/>
          <p:nvPr/>
        </p:nvSpPr>
        <p:spPr>
          <a:xfrm rot="2700000">
            <a:off x="5031923" y="4722943"/>
            <a:ext cx="0" cy="2037600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949ABA-3DED-4EB0-A27D-A8B75C6DBE57}"/>
              </a:ext>
            </a:extLst>
          </p:cNvPr>
          <p:cNvSpPr/>
          <p:nvPr/>
        </p:nvSpPr>
        <p:spPr>
          <a:xfrm rot="2700000">
            <a:off x="5068109" y="4756749"/>
            <a:ext cx="0" cy="2037600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FC2D85-9597-46C7-80F6-77EC7D7BA9D4}"/>
              </a:ext>
            </a:extLst>
          </p:cNvPr>
          <p:cNvSpPr/>
          <p:nvPr/>
        </p:nvSpPr>
        <p:spPr>
          <a:xfrm flipH="1" flipV="1">
            <a:off x="4641398" y="4868108"/>
            <a:ext cx="781050" cy="51629"/>
          </a:xfrm>
          <a:prstGeom prst="rect">
            <a:avLst/>
          </a:prstGeom>
          <a:pattFill prst="dkVert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E9A434D0-3EC2-4F5C-9337-F2C4C7C023E4}"/>
              </a:ext>
            </a:extLst>
          </p:cNvPr>
          <p:cNvCxnSpPr>
            <a:cxnSpLocks/>
          </p:cNvCxnSpPr>
          <p:nvPr/>
        </p:nvCxnSpPr>
        <p:spPr>
          <a:xfrm flipH="1">
            <a:off x="4448956" y="4928108"/>
            <a:ext cx="116593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D9E5F081-4B7D-4694-AC37-3953DAC33AE5}"/>
              </a:ext>
            </a:extLst>
          </p:cNvPr>
          <p:cNvCxnSpPr>
            <a:cxnSpLocks/>
          </p:cNvCxnSpPr>
          <p:nvPr/>
        </p:nvCxnSpPr>
        <p:spPr>
          <a:xfrm flipH="1">
            <a:off x="4641398" y="4868106"/>
            <a:ext cx="7810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E6C29154-44E1-4F14-87C3-DEA0B7426649}"/>
              </a:ext>
            </a:extLst>
          </p:cNvPr>
          <p:cNvCxnSpPr>
            <a:cxnSpLocks/>
            <a:stCxn id="15" idx="3"/>
          </p:cNvCxnSpPr>
          <p:nvPr/>
        </p:nvCxnSpPr>
        <p:spPr>
          <a:xfrm flipH="1" flipV="1">
            <a:off x="5031925" y="4940591"/>
            <a:ext cx="1" cy="8011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E01C1A40-CCA7-45D5-B012-3D63FC51BF6F}"/>
              </a:ext>
            </a:extLst>
          </p:cNvPr>
          <p:cNvCxnSpPr/>
          <p:nvPr/>
        </p:nvCxnSpPr>
        <p:spPr>
          <a:xfrm>
            <a:off x="4108034" y="5741342"/>
            <a:ext cx="923890" cy="402"/>
          </a:xfrm>
          <a:prstGeom prst="straightConnector1">
            <a:avLst/>
          </a:prstGeom>
          <a:ln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C401F2EE-CE2B-43AC-9982-A642F5DCC34A}"/>
              </a:ext>
            </a:extLst>
          </p:cNvPr>
          <p:cNvCxnSpPr>
            <a:cxnSpLocks/>
          </p:cNvCxnSpPr>
          <p:nvPr/>
        </p:nvCxnSpPr>
        <p:spPr>
          <a:xfrm>
            <a:off x="4106428" y="5803130"/>
            <a:ext cx="850785" cy="0"/>
          </a:xfrm>
          <a:prstGeom prst="straightConnector1">
            <a:avLst/>
          </a:prstGeom>
          <a:ln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1F6449A4-8AF6-4371-8264-03496A9B869A}"/>
              </a:ext>
            </a:extLst>
          </p:cNvPr>
          <p:cNvCxnSpPr>
            <a:cxnSpLocks/>
          </p:cNvCxnSpPr>
          <p:nvPr/>
        </p:nvCxnSpPr>
        <p:spPr>
          <a:xfrm>
            <a:off x="4106428" y="5676089"/>
            <a:ext cx="997387" cy="0"/>
          </a:xfrm>
          <a:prstGeom prst="straightConnector1">
            <a:avLst/>
          </a:prstGeom>
          <a:ln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6532DC55-E909-40A7-A3A4-1F42C17FA929}"/>
              </a:ext>
            </a:extLst>
          </p:cNvPr>
          <p:cNvCxnSpPr>
            <a:cxnSpLocks/>
          </p:cNvCxnSpPr>
          <p:nvPr/>
        </p:nvCxnSpPr>
        <p:spPr>
          <a:xfrm flipV="1">
            <a:off x="4957211" y="4940590"/>
            <a:ext cx="0" cy="8625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CEC48272-897C-470C-AB7B-BBAEFDFE0EC9}"/>
              </a:ext>
            </a:extLst>
          </p:cNvPr>
          <p:cNvCxnSpPr>
            <a:cxnSpLocks/>
          </p:cNvCxnSpPr>
          <p:nvPr/>
        </p:nvCxnSpPr>
        <p:spPr>
          <a:xfrm flipV="1">
            <a:off x="5103813" y="4940592"/>
            <a:ext cx="0" cy="7354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5A1E7B50-AD99-460D-AB21-23C5AF7E62BF}"/>
              </a:ext>
            </a:extLst>
          </p:cNvPr>
          <p:cNvSpPr/>
          <p:nvPr/>
        </p:nvSpPr>
        <p:spPr>
          <a:xfrm>
            <a:off x="9346423" y="5201344"/>
            <a:ext cx="36000" cy="10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75638AD-FB7F-47C3-8CDC-70B824069D13}"/>
              </a:ext>
            </a:extLst>
          </p:cNvPr>
          <p:cNvSpPr/>
          <p:nvPr/>
        </p:nvSpPr>
        <p:spPr>
          <a:xfrm>
            <a:off x="9435828" y="5021343"/>
            <a:ext cx="0" cy="1440000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3E4FB38-4C08-48EC-AD9D-CF89EBABCE9F}"/>
              </a:ext>
            </a:extLst>
          </p:cNvPr>
          <p:cNvSpPr/>
          <p:nvPr/>
        </p:nvSpPr>
        <p:spPr>
          <a:xfrm rot="2700000">
            <a:off x="10359717" y="4722944"/>
            <a:ext cx="0" cy="2037600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5D8DFAD-71C8-4736-9FA8-3C5B2B663669}"/>
              </a:ext>
            </a:extLst>
          </p:cNvPr>
          <p:cNvSpPr/>
          <p:nvPr/>
        </p:nvSpPr>
        <p:spPr>
          <a:xfrm rot="2700000">
            <a:off x="10395903" y="4756750"/>
            <a:ext cx="0" cy="2037600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36075FA-E943-4A0D-86CA-9C310238B90F}"/>
              </a:ext>
            </a:extLst>
          </p:cNvPr>
          <p:cNvSpPr/>
          <p:nvPr/>
        </p:nvSpPr>
        <p:spPr>
          <a:xfrm flipH="1" flipV="1">
            <a:off x="9969192" y="4868109"/>
            <a:ext cx="781050" cy="51629"/>
          </a:xfrm>
          <a:prstGeom prst="rect">
            <a:avLst/>
          </a:prstGeom>
          <a:pattFill prst="dkVert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12074FF1-FF3E-40C0-BD63-05DE314F73B0}"/>
              </a:ext>
            </a:extLst>
          </p:cNvPr>
          <p:cNvCxnSpPr>
            <a:cxnSpLocks/>
          </p:cNvCxnSpPr>
          <p:nvPr/>
        </p:nvCxnSpPr>
        <p:spPr>
          <a:xfrm flipH="1">
            <a:off x="9776750" y="4928109"/>
            <a:ext cx="116593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B5ED0714-A821-47E2-815F-037075E13A1C}"/>
              </a:ext>
            </a:extLst>
          </p:cNvPr>
          <p:cNvCxnSpPr>
            <a:cxnSpLocks/>
          </p:cNvCxnSpPr>
          <p:nvPr/>
        </p:nvCxnSpPr>
        <p:spPr>
          <a:xfrm flipH="1">
            <a:off x="9969192" y="4868107"/>
            <a:ext cx="7810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D566AACC-1A32-43EF-B81D-E738ABA1A141}"/>
              </a:ext>
            </a:extLst>
          </p:cNvPr>
          <p:cNvCxnSpPr>
            <a:cxnSpLocks/>
            <a:stCxn id="28" idx="3"/>
          </p:cNvCxnSpPr>
          <p:nvPr/>
        </p:nvCxnSpPr>
        <p:spPr>
          <a:xfrm flipH="1" flipV="1">
            <a:off x="10359719" y="4940592"/>
            <a:ext cx="1" cy="8011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F465922-6CB4-4E0D-96F5-D6F30157555A}"/>
              </a:ext>
            </a:extLst>
          </p:cNvPr>
          <p:cNvCxnSpPr/>
          <p:nvPr/>
        </p:nvCxnSpPr>
        <p:spPr>
          <a:xfrm>
            <a:off x="9435828" y="5741343"/>
            <a:ext cx="923890" cy="402"/>
          </a:xfrm>
          <a:prstGeom prst="straightConnector1">
            <a:avLst/>
          </a:prstGeom>
          <a:ln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F86DA970-5485-4EF6-9A70-FAD8539B28CB}"/>
              </a:ext>
            </a:extLst>
          </p:cNvPr>
          <p:cNvCxnSpPr>
            <a:cxnSpLocks/>
          </p:cNvCxnSpPr>
          <p:nvPr/>
        </p:nvCxnSpPr>
        <p:spPr>
          <a:xfrm>
            <a:off x="9434222" y="5803131"/>
            <a:ext cx="850785" cy="0"/>
          </a:xfrm>
          <a:prstGeom prst="straightConnector1">
            <a:avLst/>
          </a:prstGeom>
          <a:ln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A79AB335-FB67-4FD5-BB2F-81B6C0554AA9}"/>
              </a:ext>
            </a:extLst>
          </p:cNvPr>
          <p:cNvCxnSpPr>
            <a:cxnSpLocks/>
          </p:cNvCxnSpPr>
          <p:nvPr/>
        </p:nvCxnSpPr>
        <p:spPr>
          <a:xfrm>
            <a:off x="9434222" y="5676090"/>
            <a:ext cx="997387" cy="0"/>
          </a:xfrm>
          <a:prstGeom prst="straightConnector1">
            <a:avLst/>
          </a:prstGeom>
          <a:ln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E56D5FF6-387C-4D5E-944F-F798C57AEE23}"/>
              </a:ext>
            </a:extLst>
          </p:cNvPr>
          <p:cNvCxnSpPr>
            <a:cxnSpLocks/>
          </p:cNvCxnSpPr>
          <p:nvPr/>
        </p:nvCxnSpPr>
        <p:spPr>
          <a:xfrm flipV="1">
            <a:off x="10285005" y="4940591"/>
            <a:ext cx="0" cy="8625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8D28380B-C3A0-4978-B9DC-1DBEC4ECB59D}"/>
              </a:ext>
            </a:extLst>
          </p:cNvPr>
          <p:cNvCxnSpPr>
            <a:cxnSpLocks/>
          </p:cNvCxnSpPr>
          <p:nvPr/>
        </p:nvCxnSpPr>
        <p:spPr>
          <a:xfrm flipV="1">
            <a:off x="10431607" y="4940593"/>
            <a:ext cx="0" cy="7354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794DEC45-DB95-41A2-81C8-3A6EC4AE03B2}"/>
              </a:ext>
            </a:extLst>
          </p:cNvPr>
          <p:cNvSpPr txBox="1"/>
          <p:nvPr/>
        </p:nvSpPr>
        <p:spPr>
          <a:xfrm>
            <a:off x="4412577" y="4436988"/>
            <a:ext cx="647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Start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5E685CEC-CD98-4385-ADA7-39EC37C9D302}"/>
              </a:ext>
            </a:extLst>
          </p:cNvPr>
          <p:cNvSpPr txBox="1"/>
          <p:nvPr/>
        </p:nvSpPr>
        <p:spPr>
          <a:xfrm>
            <a:off x="10325031" y="4472875"/>
            <a:ext cx="647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Stop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0BFB932-2015-43FF-8F2A-F63B369F5A55}"/>
              </a:ext>
            </a:extLst>
          </p:cNvPr>
          <p:cNvSpPr/>
          <p:nvPr/>
        </p:nvSpPr>
        <p:spPr>
          <a:xfrm>
            <a:off x="2895954" y="5379154"/>
            <a:ext cx="45719" cy="7927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028A81F8-B92B-43CD-B729-5C42185C5738}"/>
              </a:ext>
            </a:extLst>
          </p:cNvPr>
          <p:cNvSpPr txBox="1"/>
          <p:nvPr/>
        </p:nvSpPr>
        <p:spPr>
          <a:xfrm>
            <a:off x="2311299" y="6196617"/>
            <a:ext cx="1219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/>
              <a:t>Source α</a:t>
            </a:r>
            <a:endParaRPr lang="fr-FR" b="1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CA7B93B-8F0B-4311-9A99-D1322989AACC}"/>
              </a:ext>
            </a:extLst>
          </p:cNvPr>
          <p:cNvSpPr/>
          <p:nvPr/>
        </p:nvSpPr>
        <p:spPr>
          <a:xfrm>
            <a:off x="6604987" y="4514924"/>
            <a:ext cx="1901952" cy="528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Acquisition et calcul du Temps de Vol</a:t>
            </a:r>
          </a:p>
        </p:txBody>
      </p:sp>
      <p:cxnSp>
        <p:nvCxnSpPr>
          <p:cNvPr id="52" name="Connecteur : en angle 51">
            <a:extLst>
              <a:ext uri="{FF2B5EF4-FFF2-40B4-BE49-F238E27FC236}">
                <a16:creationId xmlns:a16="http://schemas.microsoft.com/office/drawing/2014/main" id="{CDC731C1-4CB1-4640-A33F-6CD7590F0B33}"/>
              </a:ext>
            </a:extLst>
          </p:cNvPr>
          <p:cNvCxnSpPr>
            <a:cxnSpLocks/>
            <a:stCxn id="50" idx="1"/>
            <a:endCxn id="17" idx="2"/>
          </p:cNvCxnSpPr>
          <p:nvPr/>
        </p:nvCxnSpPr>
        <p:spPr>
          <a:xfrm rot="10800000" flipV="1">
            <a:off x="5031923" y="4779418"/>
            <a:ext cx="1573064" cy="88690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 : en angle 54">
            <a:extLst>
              <a:ext uri="{FF2B5EF4-FFF2-40B4-BE49-F238E27FC236}">
                <a16:creationId xmlns:a16="http://schemas.microsoft.com/office/drawing/2014/main" id="{10DDE51A-8270-4382-B41D-B356A7EB9E3A}"/>
              </a:ext>
            </a:extLst>
          </p:cNvPr>
          <p:cNvCxnSpPr>
            <a:cxnSpLocks/>
            <a:stCxn id="50" idx="3"/>
            <a:endCxn id="30" idx="2"/>
          </p:cNvCxnSpPr>
          <p:nvPr/>
        </p:nvCxnSpPr>
        <p:spPr>
          <a:xfrm>
            <a:off x="8506939" y="4779418"/>
            <a:ext cx="1852778" cy="88691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Flèche : droite 66">
            <a:extLst>
              <a:ext uri="{FF2B5EF4-FFF2-40B4-BE49-F238E27FC236}">
                <a16:creationId xmlns:a16="http://schemas.microsoft.com/office/drawing/2014/main" id="{ABAAEE37-8601-424B-9F66-B8C7ADA5EADC}"/>
              </a:ext>
            </a:extLst>
          </p:cNvPr>
          <p:cNvSpPr/>
          <p:nvPr/>
        </p:nvSpPr>
        <p:spPr>
          <a:xfrm>
            <a:off x="429737" y="3226294"/>
            <a:ext cx="911236" cy="476191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>
                <a:shade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C131E235-90F6-4E38-8BD7-AF966FB1BBEE}"/>
              </a:ext>
            </a:extLst>
          </p:cNvPr>
          <p:cNvSpPr txBox="1"/>
          <p:nvPr/>
        </p:nvSpPr>
        <p:spPr>
          <a:xfrm>
            <a:off x="-3730" y="2856724"/>
            <a:ext cx="1116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6699FF"/>
                </a:solidFill>
              </a:rPr>
              <a:t>faisceau</a:t>
            </a:r>
            <a:endParaRPr lang="fr-FR" dirty="0"/>
          </a:p>
        </p:txBody>
      </p:sp>
      <p:sp>
        <p:nvSpPr>
          <p:cNvPr id="70" name="Espace réservé du numéro de diapositive 69">
            <a:extLst>
              <a:ext uri="{FF2B5EF4-FFF2-40B4-BE49-F238E27FC236}">
                <a16:creationId xmlns:a16="http://schemas.microsoft.com/office/drawing/2014/main" id="{FB60000C-5D35-44F6-B21B-306CA7D4D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782B-C742-4DC9-87C5-393121CB7BDD}" type="slidenum">
              <a:rPr lang="fr-FR" smtClean="0"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572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289B684-37E2-4C6C-9090-4C57E7D87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782B-C742-4DC9-87C5-393121CB7BDD}" type="slidenum">
              <a:rPr lang="fr-FR" smtClean="0"/>
              <a:t>17</a:t>
            </a:fld>
            <a:endParaRPr lang="fr-FR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AB52187F-6F09-4F85-A972-F7F136C77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fr-FR" b="1" u="sng" dirty="0"/>
              <a:t>Simulation Geant4 source </a:t>
            </a:r>
            <a:r>
              <a:rPr lang="fr-FR" sz="4400" u="sng" dirty="0"/>
              <a:t>α</a:t>
            </a:r>
            <a:endParaRPr lang="fr-FR" b="1" u="sng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BED02FE-C44A-49AA-915B-2DD51B68F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1" y="1026233"/>
            <a:ext cx="5753515" cy="27326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0B65D03-F497-40E9-9DF1-D3D563529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1" y="3751739"/>
            <a:ext cx="5752905" cy="27340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Espace réservé du contenu 10">
            <a:extLst>
              <a:ext uri="{FF2B5EF4-FFF2-40B4-BE49-F238E27FC236}">
                <a16:creationId xmlns:a16="http://schemas.microsoft.com/office/drawing/2014/main" id="{85908C3C-CB37-43F8-A8AC-4F6E0B72B6EB}"/>
              </a:ext>
            </a:extLst>
          </p:cNvPr>
          <p:cNvSpPr txBox="1">
            <a:spLocks/>
          </p:cNvSpPr>
          <p:nvPr/>
        </p:nvSpPr>
        <p:spPr>
          <a:xfrm>
            <a:off x="6598313" y="576073"/>
            <a:ext cx="5532727" cy="2204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fr-FR" sz="2000" b="1" dirty="0"/>
              <a:t>Valeur théorique</a:t>
            </a:r>
            <a:r>
              <a:rPr lang="fr-FR" sz="2000" dirty="0"/>
              <a:t> de temps de vol dans le vide pour un </a:t>
            </a:r>
            <a:r>
              <a:rPr lang="el-GR" sz="2000" dirty="0"/>
              <a:t>α</a:t>
            </a:r>
            <a:r>
              <a:rPr lang="fr-FR" sz="2000" dirty="0"/>
              <a:t> de 5,48 MeV = 35,02 ns</a:t>
            </a:r>
          </a:p>
          <a:p>
            <a:pPr>
              <a:buFontTx/>
              <a:buChar char="-"/>
            </a:pPr>
            <a:r>
              <a:rPr lang="fr-FR" sz="2000" dirty="0"/>
              <a:t>Simulation de la trajectoire des </a:t>
            </a:r>
            <a:r>
              <a:rPr lang="el-GR" sz="2000" b="1" dirty="0"/>
              <a:t>α</a:t>
            </a:r>
            <a:r>
              <a:rPr lang="fr-FR" sz="2000" dirty="0"/>
              <a:t> entre le start et le stop</a:t>
            </a:r>
          </a:p>
          <a:p>
            <a:pPr>
              <a:buFontTx/>
              <a:buChar char="-"/>
            </a:pPr>
            <a:r>
              <a:rPr lang="fr-FR" sz="2000" dirty="0"/>
              <a:t>Prise en compte des </a:t>
            </a:r>
            <a:r>
              <a:rPr lang="fr-FR" sz="2000" b="1" dirty="0"/>
              <a:t>3 </a:t>
            </a:r>
            <a:r>
              <a:rPr lang="el-GR" sz="2000" b="1" dirty="0"/>
              <a:t>α</a:t>
            </a:r>
            <a:r>
              <a:rPr lang="fr-FR" sz="2000" b="1" dirty="0"/>
              <a:t> </a:t>
            </a:r>
            <a:r>
              <a:rPr lang="fr-FR" sz="2000" dirty="0"/>
              <a:t>de l’</a:t>
            </a:r>
            <a:r>
              <a:rPr lang="fr-FR" sz="2000" b="1" baseline="30000" dirty="0"/>
              <a:t>241</a:t>
            </a:r>
            <a:r>
              <a:rPr lang="fr-FR" sz="2000" b="1" dirty="0"/>
              <a:t>Am</a:t>
            </a:r>
          </a:p>
          <a:p>
            <a:pPr>
              <a:buFontTx/>
              <a:buChar char="-"/>
            </a:pPr>
            <a:r>
              <a:rPr lang="fr-FR" sz="2000" dirty="0"/>
              <a:t>Prise en compte du </a:t>
            </a:r>
            <a:r>
              <a:rPr lang="fr-FR" sz="2000" b="1" dirty="0" err="1"/>
              <a:t>jitter</a:t>
            </a:r>
            <a:r>
              <a:rPr lang="fr-FR" sz="2000" b="1" dirty="0"/>
              <a:t> </a:t>
            </a:r>
            <a:r>
              <a:rPr lang="fr-FR" sz="2000" dirty="0"/>
              <a:t>des e</a:t>
            </a:r>
            <a:r>
              <a:rPr lang="fr-FR" sz="2000" baseline="30000" dirty="0"/>
              <a:t>-</a:t>
            </a:r>
            <a:endParaRPr lang="fr-FR" sz="20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1BD6A98-8F03-49F1-97AC-2CC119B52D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858" y="3288938"/>
            <a:ext cx="6432501" cy="31391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Espace réservé du contenu 10">
            <a:extLst>
              <a:ext uri="{FF2B5EF4-FFF2-40B4-BE49-F238E27FC236}">
                <a16:creationId xmlns:a16="http://schemas.microsoft.com/office/drawing/2014/main" id="{49F062FB-D620-4BE7-A7C4-AC4BD817B743}"/>
              </a:ext>
            </a:extLst>
          </p:cNvPr>
          <p:cNvSpPr txBox="1">
            <a:spLocks/>
          </p:cNvSpPr>
          <p:nvPr/>
        </p:nvSpPr>
        <p:spPr>
          <a:xfrm>
            <a:off x="9268361" y="4526460"/>
            <a:ext cx="1880006" cy="3744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b="1" dirty="0">
                <a:solidFill>
                  <a:srgbClr val="FF0000"/>
                </a:solidFill>
              </a:rPr>
              <a:t>FWHM ≈ 170 </a:t>
            </a:r>
            <a:r>
              <a:rPr lang="fr-FR" sz="2000" b="1" dirty="0" err="1">
                <a:solidFill>
                  <a:srgbClr val="FF0000"/>
                </a:solidFill>
              </a:rPr>
              <a:t>ps</a:t>
            </a:r>
            <a:endParaRPr lang="fr-FR" sz="2000" b="1" dirty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endParaRPr lang="fr-FR" sz="2000" dirty="0"/>
          </a:p>
        </p:txBody>
      </p:sp>
      <p:sp>
        <p:nvSpPr>
          <p:cNvPr id="22" name="Espace réservé du contenu 10">
            <a:extLst>
              <a:ext uri="{FF2B5EF4-FFF2-40B4-BE49-F238E27FC236}">
                <a16:creationId xmlns:a16="http://schemas.microsoft.com/office/drawing/2014/main" id="{3858CCF3-54E5-43A4-8968-71190B2F39AF}"/>
              </a:ext>
            </a:extLst>
          </p:cNvPr>
          <p:cNvSpPr txBox="1">
            <a:spLocks/>
          </p:cNvSpPr>
          <p:nvPr/>
        </p:nvSpPr>
        <p:spPr>
          <a:xfrm>
            <a:off x="2937508" y="4726346"/>
            <a:ext cx="2078992" cy="3744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b="1" dirty="0">
                <a:solidFill>
                  <a:srgbClr val="FF0000"/>
                </a:solidFill>
              </a:rPr>
              <a:t>FWHM ≈</a:t>
            </a:r>
            <a:r>
              <a:rPr lang="fr-FR" sz="2000" dirty="0"/>
              <a:t> </a:t>
            </a:r>
            <a:r>
              <a:rPr lang="fr-FR" sz="2000" b="1" dirty="0">
                <a:solidFill>
                  <a:srgbClr val="FF0000"/>
                </a:solidFill>
              </a:rPr>
              <a:t>110 </a:t>
            </a:r>
            <a:r>
              <a:rPr lang="fr-FR" sz="2000" b="1" dirty="0" err="1">
                <a:solidFill>
                  <a:srgbClr val="FF0000"/>
                </a:solidFill>
              </a:rPr>
              <a:t>ps</a:t>
            </a:r>
            <a:endParaRPr lang="fr-FR" sz="2000" b="1" dirty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endParaRPr lang="fr-FR" sz="2000" dirty="0"/>
          </a:p>
        </p:txBody>
      </p:sp>
      <p:sp>
        <p:nvSpPr>
          <p:cNvPr id="23" name="Espace réservé du contenu 10">
            <a:extLst>
              <a:ext uri="{FF2B5EF4-FFF2-40B4-BE49-F238E27FC236}">
                <a16:creationId xmlns:a16="http://schemas.microsoft.com/office/drawing/2014/main" id="{39630174-D420-4442-BB56-3A18656006CA}"/>
              </a:ext>
            </a:extLst>
          </p:cNvPr>
          <p:cNvSpPr txBox="1">
            <a:spLocks/>
          </p:cNvSpPr>
          <p:nvPr/>
        </p:nvSpPr>
        <p:spPr>
          <a:xfrm>
            <a:off x="3043941" y="1794398"/>
            <a:ext cx="1880006" cy="3744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b="1" dirty="0">
                <a:solidFill>
                  <a:srgbClr val="FF0000"/>
                </a:solidFill>
              </a:rPr>
              <a:t>FWHM ≈ 30 </a:t>
            </a:r>
            <a:r>
              <a:rPr lang="fr-FR" sz="2000" b="1" dirty="0" err="1">
                <a:solidFill>
                  <a:srgbClr val="FF0000"/>
                </a:solidFill>
              </a:rPr>
              <a:t>ps</a:t>
            </a:r>
            <a:endParaRPr lang="fr-FR" sz="2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FR" sz="2000" b="1" dirty="0"/>
          </a:p>
          <a:p>
            <a:pPr>
              <a:buFontTx/>
              <a:buChar char="-"/>
            </a:pPr>
            <a:endParaRPr lang="fr-FR" sz="2000" dirty="0"/>
          </a:p>
        </p:txBody>
      </p:sp>
      <p:sp>
        <p:nvSpPr>
          <p:cNvPr id="24" name="Espace réservé du contenu 10">
            <a:extLst>
              <a:ext uri="{FF2B5EF4-FFF2-40B4-BE49-F238E27FC236}">
                <a16:creationId xmlns:a16="http://schemas.microsoft.com/office/drawing/2014/main" id="{450D0704-4C53-4523-AF63-5DABDFD51E99}"/>
              </a:ext>
            </a:extLst>
          </p:cNvPr>
          <p:cNvSpPr txBox="1">
            <a:spLocks/>
          </p:cNvSpPr>
          <p:nvPr/>
        </p:nvSpPr>
        <p:spPr>
          <a:xfrm>
            <a:off x="1894027" y="1312510"/>
            <a:ext cx="1880006" cy="3744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b="1" dirty="0" err="1">
                <a:solidFill>
                  <a:srgbClr val="FF0000"/>
                </a:solidFill>
              </a:rPr>
              <a:t>ToF</a:t>
            </a:r>
            <a:r>
              <a:rPr lang="fr-FR" sz="2000" b="1" dirty="0">
                <a:solidFill>
                  <a:srgbClr val="FF0000"/>
                </a:solidFill>
              </a:rPr>
              <a:t> = 35,15ns </a:t>
            </a:r>
          </a:p>
          <a:p>
            <a:pPr>
              <a:buFontTx/>
              <a:buChar char="-"/>
            </a:pPr>
            <a:endParaRPr lang="fr-FR" sz="2000" dirty="0"/>
          </a:p>
        </p:txBody>
      </p:sp>
      <p:sp>
        <p:nvSpPr>
          <p:cNvPr id="25" name="Espace réservé du contenu 10">
            <a:extLst>
              <a:ext uri="{FF2B5EF4-FFF2-40B4-BE49-F238E27FC236}">
                <a16:creationId xmlns:a16="http://schemas.microsoft.com/office/drawing/2014/main" id="{6A17D9F7-4C60-489A-A727-4CF7B99147E9}"/>
              </a:ext>
            </a:extLst>
          </p:cNvPr>
          <p:cNvSpPr txBox="1">
            <a:spLocks/>
          </p:cNvSpPr>
          <p:nvPr/>
        </p:nvSpPr>
        <p:spPr>
          <a:xfrm>
            <a:off x="752357" y="1434848"/>
            <a:ext cx="1880006" cy="3744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000" u="sng" dirty="0"/>
              <a:t>α</a:t>
            </a:r>
            <a:r>
              <a:rPr lang="fr-FR" sz="2000" u="sng" dirty="0"/>
              <a:t> seuls</a:t>
            </a:r>
            <a:endParaRPr lang="fr-FR" sz="2000" b="1" u="sng" dirty="0"/>
          </a:p>
          <a:p>
            <a:pPr>
              <a:buFontTx/>
              <a:buChar char="-"/>
            </a:pPr>
            <a:endParaRPr lang="fr-FR" sz="2000" dirty="0"/>
          </a:p>
        </p:txBody>
      </p:sp>
      <p:sp>
        <p:nvSpPr>
          <p:cNvPr id="26" name="Espace réservé du contenu 10">
            <a:extLst>
              <a:ext uri="{FF2B5EF4-FFF2-40B4-BE49-F238E27FC236}">
                <a16:creationId xmlns:a16="http://schemas.microsoft.com/office/drawing/2014/main" id="{379FFB51-1020-44F0-89B2-C2ED87AD4BC2}"/>
              </a:ext>
            </a:extLst>
          </p:cNvPr>
          <p:cNvSpPr txBox="1">
            <a:spLocks/>
          </p:cNvSpPr>
          <p:nvPr/>
        </p:nvSpPr>
        <p:spPr>
          <a:xfrm>
            <a:off x="752357" y="4099223"/>
            <a:ext cx="1880006" cy="3744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000" u="sng" dirty="0"/>
              <a:t>α</a:t>
            </a:r>
            <a:r>
              <a:rPr lang="fr-FR" sz="2000" u="sng" dirty="0"/>
              <a:t> + e</a:t>
            </a:r>
            <a:r>
              <a:rPr lang="fr-FR" sz="2000" u="sng" baseline="30000" dirty="0"/>
              <a:t>-</a:t>
            </a:r>
            <a:endParaRPr lang="fr-FR" sz="2000" b="1" u="sng" dirty="0"/>
          </a:p>
          <a:p>
            <a:pPr>
              <a:buFontTx/>
              <a:buChar char="-"/>
            </a:pPr>
            <a:endParaRPr lang="fr-FR" sz="2000" dirty="0"/>
          </a:p>
        </p:txBody>
      </p:sp>
      <p:sp>
        <p:nvSpPr>
          <p:cNvPr id="28" name="Espace réservé du contenu 10">
            <a:extLst>
              <a:ext uri="{FF2B5EF4-FFF2-40B4-BE49-F238E27FC236}">
                <a16:creationId xmlns:a16="http://schemas.microsoft.com/office/drawing/2014/main" id="{507FAE51-42D4-4F6F-A5F1-28C1D6197454}"/>
              </a:ext>
            </a:extLst>
          </p:cNvPr>
          <p:cNvSpPr txBox="1">
            <a:spLocks/>
          </p:cNvSpPr>
          <p:nvPr/>
        </p:nvSpPr>
        <p:spPr>
          <a:xfrm>
            <a:off x="6730594" y="3813235"/>
            <a:ext cx="1880006" cy="3744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u="sng" dirty="0"/>
              <a:t>Expérience</a:t>
            </a:r>
          </a:p>
          <a:p>
            <a:pPr>
              <a:buFontTx/>
              <a:buChar char="-"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42019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0CBB2815-3F07-457A-BC83-E93335D75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fr-FR" b="1" u="sng" dirty="0"/>
              <a:t>Mesures de temps de vol</a:t>
            </a:r>
          </a:p>
        </p:txBody>
      </p:sp>
      <p:sp>
        <p:nvSpPr>
          <p:cNvPr id="4" name="Espace réservé du contenu 10">
            <a:extLst>
              <a:ext uri="{FF2B5EF4-FFF2-40B4-BE49-F238E27FC236}">
                <a16:creationId xmlns:a16="http://schemas.microsoft.com/office/drawing/2014/main" id="{50D76097-1BA8-4DD0-9809-B8D9985FA8F6}"/>
              </a:ext>
            </a:extLst>
          </p:cNvPr>
          <p:cNvSpPr txBox="1">
            <a:spLocks/>
          </p:cNvSpPr>
          <p:nvPr/>
        </p:nvSpPr>
        <p:spPr>
          <a:xfrm>
            <a:off x="0" y="1151233"/>
            <a:ext cx="5522932" cy="21377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fr-FR" sz="2000" dirty="0"/>
              <a:t>Au laboratoire : </a:t>
            </a:r>
            <a:r>
              <a:rPr lang="fr-FR" sz="2000" dirty="0" err="1"/>
              <a:t>WaveCatcher</a:t>
            </a:r>
            <a:r>
              <a:rPr lang="fr-FR" sz="2000" dirty="0"/>
              <a:t> : 3,2 GHz (échantillonnage de 312,5 </a:t>
            </a:r>
            <a:r>
              <a:rPr lang="fr-FR" sz="2000" dirty="0" err="1"/>
              <a:t>ps</a:t>
            </a:r>
            <a:r>
              <a:rPr lang="fr-FR" sz="2000" dirty="0"/>
              <a:t>)</a:t>
            </a:r>
          </a:p>
          <a:p>
            <a:pPr>
              <a:buFontTx/>
              <a:buChar char="-"/>
            </a:pPr>
            <a:endParaRPr lang="fr-FR" sz="2000" dirty="0"/>
          </a:p>
          <a:p>
            <a:pPr marL="0" indent="0">
              <a:buNone/>
            </a:pPr>
            <a:r>
              <a:rPr lang="fr-FR" sz="2000" dirty="0"/>
              <a:t>MCP : FWHM ≈ 170 </a:t>
            </a:r>
            <a:r>
              <a:rPr lang="fr-FR" sz="2000" dirty="0" err="1"/>
              <a:t>ps</a:t>
            </a:r>
            <a:r>
              <a:rPr lang="fr-FR" sz="2000" dirty="0"/>
              <a:t> (</a:t>
            </a:r>
            <a:r>
              <a:rPr lang="fr-FR" sz="2000" dirty="0" err="1"/>
              <a:t>WaveCatcher</a:t>
            </a:r>
            <a:r>
              <a:rPr lang="fr-FR" sz="2000" dirty="0"/>
              <a:t> seul)</a:t>
            </a: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>
              <a:buFontTx/>
              <a:buChar char="-"/>
            </a:pPr>
            <a:endParaRPr lang="fr-FR" sz="1000" dirty="0"/>
          </a:p>
          <a:p>
            <a:pPr marL="457200" lvl="1" indent="0">
              <a:buNone/>
            </a:pPr>
            <a:r>
              <a:rPr lang="fr-FR" sz="1600" dirty="0"/>
              <a:t> </a:t>
            </a:r>
          </a:p>
          <a:p>
            <a:pPr marL="0" indent="0">
              <a:buNone/>
            </a:pPr>
            <a:r>
              <a:rPr lang="fr-FR" sz="2000" dirty="0"/>
              <a:t>❓Carte d’acquisition de LOHENGRIN : 1 GHz (échantillonnage de 1 ns)</a:t>
            </a:r>
          </a:p>
          <a:p>
            <a:pPr>
              <a:buFontTx/>
              <a:buChar char="-"/>
            </a:pPr>
            <a:endParaRPr lang="fr-FR" sz="2000" dirty="0"/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A521E568-8F9E-421C-A0BB-7EFF20467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782B-C742-4DC9-87C5-393121CB7BDD}" type="slidenum">
              <a:rPr lang="fr-FR" smtClean="0"/>
              <a:t>18</a:t>
            </a:fld>
            <a:endParaRPr lang="fr-FR" dirty="0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C7DA33F9-0DC7-48E5-AFCB-FBE90E03A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858" y="149824"/>
            <a:ext cx="6432501" cy="313911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ADD19462-4F31-48A1-9D5C-0F118C1241D1}"/>
              </a:ext>
            </a:extLst>
          </p:cNvPr>
          <p:cNvCxnSpPr>
            <a:cxnSpLocks/>
          </p:cNvCxnSpPr>
          <p:nvPr/>
        </p:nvCxnSpPr>
        <p:spPr>
          <a:xfrm>
            <a:off x="9712642" y="465891"/>
            <a:ext cx="0" cy="250698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F76DABF3-49C6-4DB7-BF6E-36C038C9B99F}"/>
              </a:ext>
            </a:extLst>
          </p:cNvPr>
          <p:cNvCxnSpPr>
            <a:cxnSpLocks/>
          </p:cNvCxnSpPr>
          <p:nvPr/>
        </p:nvCxnSpPr>
        <p:spPr>
          <a:xfrm>
            <a:off x="9970293" y="477815"/>
            <a:ext cx="0" cy="250698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02BCE4CE-BE7F-4FE9-A7A5-7AE09DB9D361}"/>
              </a:ext>
            </a:extLst>
          </p:cNvPr>
          <p:cNvCxnSpPr/>
          <p:nvPr/>
        </p:nvCxnSpPr>
        <p:spPr>
          <a:xfrm>
            <a:off x="9702165" y="2331540"/>
            <a:ext cx="268128" cy="0"/>
          </a:xfrm>
          <a:prstGeom prst="straightConnector1">
            <a:avLst/>
          </a:pr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space réservé du contenu 10">
            <a:extLst>
              <a:ext uri="{FF2B5EF4-FFF2-40B4-BE49-F238E27FC236}">
                <a16:creationId xmlns:a16="http://schemas.microsoft.com/office/drawing/2014/main" id="{B2E836EB-C79E-484B-A67D-45573E812EE6}"/>
              </a:ext>
            </a:extLst>
          </p:cNvPr>
          <p:cNvSpPr txBox="1">
            <a:spLocks/>
          </p:cNvSpPr>
          <p:nvPr/>
        </p:nvSpPr>
        <p:spPr>
          <a:xfrm>
            <a:off x="9923147" y="2217546"/>
            <a:ext cx="999588" cy="229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100" b="1" dirty="0">
                <a:solidFill>
                  <a:srgbClr val="FF0000"/>
                </a:solidFill>
              </a:rPr>
              <a:t>Largeur ≈ 2 ns</a:t>
            </a:r>
          </a:p>
          <a:p>
            <a:pPr>
              <a:buFontTx/>
              <a:buChar char="-"/>
            </a:pPr>
            <a:endParaRPr lang="fr-FR" sz="2000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6102E60A-97E3-4719-8DC2-427AFB09AA44}"/>
              </a:ext>
            </a:extLst>
          </p:cNvPr>
          <p:cNvSpPr/>
          <p:nvPr/>
        </p:nvSpPr>
        <p:spPr>
          <a:xfrm>
            <a:off x="21641" y="3803049"/>
            <a:ext cx="1688305" cy="579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Détecteur (MCP)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92BDAC2D-8461-4F8F-A2DA-FCF3CCB93A61}"/>
              </a:ext>
            </a:extLst>
          </p:cNvPr>
          <p:cNvSpPr/>
          <p:nvPr/>
        </p:nvSpPr>
        <p:spPr>
          <a:xfrm>
            <a:off x="2104863" y="3795901"/>
            <a:ext cx="1688305" cy="579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Préampli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7B5E261-FCF6-4061-AB00-7342272F2E62}"/>
              </a:ext>
            </a:extLst>
          </p:cNvPr>
          <p:cNvSpPr/>
          <p:nvPr/>
        </p:nvSpPr>
        <p:spPr>
          <a:xfrm>
            <a:off x="4061531" y="3795901"/>
            <a:ext cx="1577270" cy="579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Acquisition</a:t>
            </a:r>
          </a:p>
          <a:p>
            <a:pPr algn="ctr"/>
            <a:r>
              <a:rPr lang="fr-FR" dirty="0"/>
              <a:t>(</a:t>
            </a:r>
            <a:r>
              <a:rPr lang="fr-FR" dirty="0" err="1"/>
              <a:t>WaveCatcher</a:t>
            </a:r>
            <a:r>
              <a:rPr lang="fr-FR" dirty="0"/>
              <a:t>)</a:t>
            </a:r>
          </a:p>
        </p:txBody>
      </p:sp>
      <p:cxnSp>
        <p:nvCxnSpPr>
          <p:cNvPr id="71" name="Connecteur droit avec flèche 70">
            <a:extLst>
              <a:ext uri="{FF2B5EF4-FFF2-40B4-BE49-F238E27FC236}">
                <a16:creationId xmlns:a16="http://schemas.microsoft.com/office/drawing/2014/main" id="{2C79292F-06CC-419E-91AE-38B72C9CF679}"/>
              </a:ext>
            </a:extLst>
          </p:cNvPr>
          <p:cNvCxnSpPr>
            <a:cxnSpLocks/>
            <a:stCxn id="68" idx="3"/>
            <a:endCxn id="69" idx="1"/>
          </p:cNvCxnSpPr>
          <p:nvPr/>
        </p:nvCxnSpPr>
        <p:spPr>
          <a:xfrm flipV="1">
            <a:off x="1709946" y="4085461"/>
            <a:ext cx="394917" cy="7148"/>
          </a:xfrm>
          <a:prstGeom prst="straightConnector1">
            <a:avLst/>
          </a:prstGeom>
          <a:ln w="19050">
            <a:solidFill>
              <a:schemeClr val="accent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E530CF0E-922E-489A-B39E-580609B476AD}"/>
              </a:ext>
            </a:extLst>
          </p:cNvPr>
          <p:cNvCxnSpPr>
            <a:cxnSpLocks/>
            <a:endCxn id="70" idx="1"/>
          </p:cNvCxnSpPr>
          <p:nvPr/>
        </p:nvCxnSpPr>
        <p:spPr>
          <a:xfrm>
            <a:off x="3356680" y="4085461"/>
            <a:ext cx="704851" cy="0"/>
          </a:xfrm>
          <a:prstGeom prst="straightConnector1">
            <a:avLst/>
          </a:prstGeom>
          <a:ln w="19050">
            <a:solidFill>
              <a:schemeClr val="accent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4EE9EDF1-9627-420A-9BA2-E94FB9C04168}"/>
              </a:ext>
            </a:extLst>
          </p:cNvPr>
          <p:cNvSpPr/>
          <p:nvPr/>
        </p:nvSpPr>
        <p:spPr>
          <a:xfrm>
            <a:off x="21641" y="4673193"/>
            <a:ext cx="1688305" cy="579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Détecteur (MCP)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29FF8F6-D8E8-4652-B8DC-8D3907E3A162}"/>
              </a:ext>
            </a:extLst>
          </p:cNvPr>
          <p:cNvSpPr/>
          <p:nvPr/>
        </p:nvSpPr>
        <p:spPr>
          <a:xfrm>
            <a:off x="2104863" y="4673193"/>
            <a:ext cx="1688305" cy="579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Préampli</a:t>
            </a:r>
          </a:p>
        </p:txBody>
      </p: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DABD5669-5674-4016-97F7-1AC892FB3347}"/>
              </a:ext>
            </a:extLst>
          </p:cNvPr>
          <p:cNvCxnSpPr>
            <a:cxnSpLocks/>
            <a:stCxn id="73" idx="3"/>
            <a:endCxn id="74" idx="1"/>
          </p:cNvCxnSpPr>
          <p:nvPr/>
        </p:nvCxnSpPr>
        <p:spPr>
          <a:xfrm>
            <a:off x="1709946" y="4962753"/>
            <a:ext cx="394917" cy="0"/>
          </a:xfrm>
          <a:prstGeom prst="straightConnector1">
            <a:avLst/>
          </a:prstGeom>
          <a:ln w="19050">
            <a:solidFill>
              <a:schemeClr val="accent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 : en angle 75">
            <a:extLst>
              <a:ext uri="{FF2B5EF4-FFF2-40B4-BE49-F238E27FC236}">
                <a16:creationId xmlns:a16="http://schemas.microsoft.com/office/drawing/2014/main" id="{651F9682-166C-4024-A510-BC4DE2D9496A}"/>
              </a:ext>
            </a:extLst>
          </p:cNvPr>
          <p:cNvCxnSpPr>
            <a:cxnSpLocks/>
            <a:stCxn id="74" idx="3"/>
            <a:endCxn id="70" idx="2"/>
          </p:cNvCxnSpPr>
          <p:nvPr/>
        </p:nvCxnSpPr>
        <p:spPr>
          <a:xfrm flipV="1">
            <a:off x="3793168" y="4375021"/>
            <a:ext cx="1056998" cy="587732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" name="Image 84">
            <a:extLst>
              <a:ext uri="{FF2B5EF4-FFF2-40B4-BE49-F238E27FC236}">
                <a16:creationId xmlns:a16="http://schemas.microsoft.com/office/drawing/2014/main" id="{72963BCE-D998-4254-BB0C-1FBCAF96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858" y="3288938"/>
            <a:ext cx="6432501" cy="31391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6" name="Espace réservé du contenu 10">
            <a:extLst>
              <a:ext uri="{FF2B5EF4-FFF2-40B4-BE49-F238E27FC236}">
                <a16:creationId xmlns:a16="http://schemas.microsoft.com/office/drawing/2014/main" id="{B282059B-9EBF-4E2F-8267-69EDDB6223F2}"/>
              </a:ext>
            </a:extLst>
          </p:cNvPr>
          <p:cNvSpPr txBox="1">
            <a:spLocks/>
          </p:cNvSpPr>
          <p:nvPr/>
        </p:nvSpPr>
        <p:spPr>
          <a:xfrm>
            <a:off x="9268361" y="4526460"/>
            <a:ext cx="1880006" cy="3744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b="1" dirty="0">
                <a:solidFill>
                  <a:srgbClr val="FF0000"/>
                </a:solidFill>
              </a:rPr>
              <a:t>FWHM </a:t>
            </a:r>
            <a:r>
              <a:rPr lang="fr-FR" sz="2000" dirty="0">
                <a:solidFill>
                  <a:srgbClr val="FF0000"/>
                </a:solidFill>
              </a:rPr>
              <a:t>≈</a:t>
            </a:r>
            <a:r>
              <a:rPr lang="fr-FR" sz="2000" b="1" dirty="0">
                <a:solidFill>
                  <a:srgbClr val="FF0000"/>
                </a:solidFill>
              </a:rPr>
              <a:t> 170 </a:t>
            </a:r>
            <a:r>
              <a:rPr lang="fr-FR" sz="2000" b="1" dirty="0" err="1">
                <a:solidFill>
                  <a:srgbClr val="FF0000"/>
                </a:solidFill>
              </a:rPr>
              <a:t>ps</a:t>
            </a:r>
            <a:endParaRPr lang="fr-FR" sz="2000" b="1" dirty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394856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0CBB2815-3F07-457A-BC83-E93335D75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fr-FR" b="1" u="sng" dirty="0"/>
              <a:t>Mesures de temps de vol</a:t>
            </a:r>
          </a:p>
        </p:txBody>
      </p:sp>
      <p:sp>
        <p:nvSpPr>
          <p:cNvPr id="4" name="Espace réservé du contenu 10">
            <a:extLst>
              <a:ext uri="{FF2B5EF4-FFF2-40B4-BE49-F238E27FC236}">
                <a16:creationId xmlns:a16="http://schemas.microsoft.com/office/drawing/2014/main" id="{50D76097-1BA8-4DD0-9809-B8D9985FA8F6}"/>
              </a:ext>
            </a:extLst>
          </p:cNvPr>
          <p:cNvSpPr txBox="1">
            <a:spLocks/>
          </p:cNvSpPr>
          <p:nvPr/>
        </p:nvSpPr>
        <p:spPr>
          <a:xfrm>
            <a:off x="0" y="1151233"/>
            <a:ext cx="5522932" cy="4708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/>
              <a:t>MCP : FWHM ≈ 170 </a:t>
            </a:r>
            <a:r>
              <a:rPr lang="fr-FR" sz="2000" dirty="0" err="1"/>
              <a:t>ps</a:t>
            </a:r>
            <a:r>
              <a:rPr lang="fr-FR" sz="2000" dirty="0"/>
              <a:t> (</a:t>
            </a:r>
            <a:r>
              <a:rPr lang="fr-FR" sz="2000" dirty="0" err="1"/>
              <a:t>WaveCatcher</a:t>
            </a:r>
            <a:r>
              <a:rPr lang="fr-FR" sz="2000" dirty="0"/>
              <a:t> seul)</a:t>
            </a: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r>
              <a:rPr lang="fr-FR" sz="2000" dirty="0"/>
              <a:t>Circuit RC (échant. de 938 </a:t>
            </a:r>
            <a:r>
              <a:rPr lang="fr-FR" sz="2000" dirty="0" err="1"/>
              <a:t>ps</a:t>
            </a:r>
            <a:r>
              <a:rPr lang="fr-FR" sz="2000" dirty="0"/>
              <a:t>) : FWHM ≈ 320 </a:t>
            </a:r>
            <a:r>
              <a:rPr lang="fr-FR" sz="2000" dirty="0" err="1"/>
              <a:t>ps</a:t>
            </a: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r>
              <a:rPr lang="fr-FR" sz="2000" dirty="0"/>
              <a:t>Circuit RC (échant. de 1250 </a:t>
            </a:r>
            <a:r>
              <a:rPr lang="fr-FR" sz="2000" dirty="0" err="1"/>
              <a:t>ps</a:t>
            </a:r>
            <a:r>
              <a:rPr lang="fr-FR" sz="2000" dirty="0"/>
              <a:t>) : FWHM ≈ 820 </a:t>
            </a:r>
            <a:r>
              <a:rPr lang="fr-FR" sz="2000" dirty="0" err="1"/>
              <a:t>ps</a:t>
            </a: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>
              <a:buFontTx/>
              <a:buChar char="-"/>
            </a:pPr>
            <a:endParaRPr lang="fr-FR" sz="1000" dirty="0"/>
          </a:p>
          <a:p>
            <a:pPr marL="457200" lvl="1" indent="0">
              <a:buNone/>
            </a:pPr>
            <a:r>
              <a:rPr lang="fr-FR" sz="1600" dirty="0"/>
              <a:t> </a:t>
            </a:r>
          </a:p>
          <a:p>
            <a:pPr>
              <a:buFontTx/>
              <a:buChar char="-"/>
            </a:pPr>
            <a:endParaRPr lang="fr-FR" sz="2000" dirty="0"/>
          </a:p>
          <a:p>
            <a:pPr>
              <a:buFontTx/>
              <a:buChar char="-"/>
            </a:pPr>
            <a:endParaRPr lang="fr-FR" sz="2000" dirty="0"/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A521E568-8F9E-421C-A0BB-7EFF20467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782B-C742-4DC9-87C5-393121CB7BDD}" type="slidenum">
              <a:rPr lang="fr-FR" smtClean="0"/>
              <a:t>19</a:t>
            </a:fld>
            <a:endParaRPr lang="fr-FR" dirty="0"/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9EA3C1D0-3B50-4DB5-88DB-36F17A236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893" y="454193"/>
            <a:ext cx="6432507" cy="31391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4" name="Espace réservé du contenu 10">
            <a:extLst>
              <a:ext uri="{FF2B5EF4-FFF2-40B4-BE49-F238E27FC236}">
                <a16:creationId xmlns:a16="http://schemas.microsoft.com/office/drawing/2014/main" id="{12BC60B6-5D42-49A1-9EA8-6E2E1E50D398}"/>
              </a:ext>
            </a:extLst>
          </p:cNvPr>
          <p:cNvSpPr txBox="1">
            <a:spLocks/>
          </p:cNvSpPr>
          <p:nvPr/>
        </p:nvSpPr>
        <p:spPr>
          <a:xfrm>
            <a:off x="9575597" y="1906316"/>
            <a:ext cx="1880006" cy="3744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b="1" dirty="0">
                <a:solidFill>
                  <a:srgbClr val="FF0000"/>
                </a:solidFill>
              </a:rPr>
              <a:t>FWHM </a:t>
            </a:r>
            <a:r>
              <a:rPr lang="fr-FR" sz="2000" dirty="0">
                <a:solidFill>
                  <a:srgbClr val="FF0000"/>
                </a:solidFill>
              </a:rPr>
              <a:t>≈</a:t>
            </a:r>
            <a:r>
              <a:rPr lang="fr-FR" sz="2000" b="1" dirty="0">
                <a:solidFill>
                  <a:srgbClr val="FF0000"/>
                </a:solidFill>
              </a:rPr>
              <a:t> 320 </a:t>
            </a:r>
            <a:r>
              <a:rPr lang="fr-FR" sz="2000" b="1" dirty="0" err="1">
                <a:solidFill>
                  <a:srgbClr val="FF0000"/>
                </a:solidFill>
              </a:rPr>
              <a:t>ps</a:t>
            </a:r>
            <a:endParaRPr lang="fr-FR" sz="2000" b="1" dirty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endParaRPr lang="fr-FR" sz="20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CEAC54-F25B-49FD-A378-0A4D535587F5}"/>
              </a:ext>
            </a:extLst>
          </p:cNvPr>
          <p:cNvSpPr/>
          <p:nvPr/>
        </p:nvSpPr>
        <p:spPr>
          <a:xfrm>
            <a:off x="363220" y="4594542"/>
            <a:ext cx="1562100" cy="579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Détecteur (MCP)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9C957FC-1CCE-48C5-A241-0AA2AD35CCDC}"/>
              </a:ext>
            </a:extLst>
          </p:cNvPr>
          <p:cNvSpPr/>
          <p:nvPr/>
        </p:nvSpPr>
        <p:spPr>
          <a:xfrm>
            <a:off x="3096895" y="4594542"/>
            <a:ext cx="1562100" cy="579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Préampli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DCCF870-F641-4117-AEF6-EDA30E9949F9}"/>
              </a:ext>
            </a:extLst>
          </p:cNvPr>
          <p:cNvSpPr/>
          <p:nvPr/>
        </p:nvSpPr>
        <p:spPr>
          <a:xfrm>
            <a:off x="8411844" y="4548504"/>
            <a:ext cx="3272156" cy="579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Acquisition</a:t>
            </a:r>
          </a:p>
          <a:p>
            <a:pPr algn="ctr"/>
            <a:r>
              <a:rPr lang="fr-FR" dirty="0"/>
              <a:t>(</a:t>
            </a:r>
            <a:r>
              <a:rPr lang="fr-FR" dirty="0" err="1"/>
              <a:t>WaveCatcher</a:t>
            </a:r>
            <a:r>
              <a:rPr lang="fr-FR" dirty="0"/>
              <a:t> 938/1250 </a:t>
            </a:r>
            <a:r>
              <a:rPr lang="fr-FR" dirty="0" err="1"/>
              <a:t>ps</a:t>
            </a:r>
            <a:r>
              <a:rPr lang="fr-FR" dirty="0"/>
              <a:t>)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44B89A42-C1ED-4D34-841A-F0FD3D9893FF}"/>
              </a:ext>
            </a:extLst>
          </p:cNvPr>
          <p:cNvCxnSpPr>
            <a:cxnSpLocks/>
            <a:stCxn id="19" idx="3"/>
            <a:endCxn id="20" idx="1"/>
          </p:cNvCxnSpPr>
          <p:nvPr/>
        </p:nvCxnSpPr>
        <p:spPr>
          <a:xfrm>
            <a:off x="1925320" y="4884102"/>
            <a:ext cx="1171575" cy="0"/>
          </a:xfrm>
          <a:prstGeom prst="straightConnector1">
            <a:avLst/>
          </a:prstGeom>
          <a:ln w="19050">
            <a:solidFill>
              <a:schemeClr val="accent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A27E0C55-AEC5-42CB-A812-436B549236AF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7240270" y="4838064"/>
            <a:ext cx="1171574" cy="0"/>
          </a:xfrm>
          <a:prstGeom prst="straightConnector1">
            <a:avLst/>
          </a:prstGeom>
          <a:ln w="19050">
            <a:solidFill>
              <a:schemeClr val="accent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0EAED2CA-95BD-4357-9152-7D66360CE695}"/>
              </a:ext>
            </a:extLst>
          </p:cNvPr>
          <p:cNvSpPr/>
          <p:nvPr/>
        </p:nvSpPr>
        <p:spPr>
          <a:xfrm>
            <a:off x="363220" y="5463222"/>
            <a:ext cx="1562100" cy="579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Détecteur (MCP)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A1A1D37-A3F4-4759-8298-D0D2A65B8B6F}"/>
              </a:ext>
            </a:extLst>
          </p:cNvPr>
          <p:cNvSpPr/>
          <p:nvPr/>
        </p:nvSpPr>
        <p:spPr>
          <a:xfrm>
            <a:off x="3096895" y="5463222"/>
            <a:ext cx="1562100" cy="579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Préampli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A1A12D20-2C54-4F41-942D-4977EF3A5A97}"/>
              </a:ext>
            </a:extLst>
          </p:cNvPr>
          <p:cNvCxnSpPr>
            <a:cxnSpLocks/>
            <a:stCxn id="26" idx="3"/>
            <a:endCxn id="28" idx="1"/>
          </p:cNvCxnSpPr>
          <p:nvPr/>
        </p:nvCxnSpPr>
        <p:spPr>
          <a:xfrm>
            <a:off x="1925320" y="5752782"/>
            <a:ext cx="1171575" cy="0"/>
          </a:xfrm>
          <a:prstGeom prst="straightConnector1">
            <a:avLst/>
          </a:prstGeom>
          <a:ln w="19050">
            <a:solidFill>
              <a:schemeClr val="accent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 : en angle 31">
            <a:extLst>
              <a:ext uri="{FF2B5EF4-FFF2-40B4-BE49-F238E27FC236}">
                <a16:creationId xmlns:a16="http://schemas.microsoft.com/office/drawing/2014/main" id="{5CDB4C76-659A-467E-8B19-8D5D8B6E930F}"/>
              </a:ext>
            </a:extLst>
          </p:cNvPr>
          <p:cNvCxnSpPr>
            <a:cxnSpLocks/>
            <a:endCxn id="21" idx="2"/>
          </p:cNvCxnSpPr>
          <p:nvPr/>
        </p:nvCxnSpPr>
        <p:spPr>
          <a:xfrm flipV="1">
            <a:off x="7240270" y="5127624"/>
            <a:ext cx="2807652" cy="579120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543C83B4-65C4-40E3-A777-E7CC5AFDB0BA}"/>
              </a:ext>
            </a:extLst>
          </p:cNvPr>
          <p:cNvSpPr/>
          <p:nvPr/>
        </p:nvSpPr>
        <p:spPr>
          <a:xfrm>
            <a:off x="5830570" y="4554219"/>
            <a:ext cx="1562100" cy="579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RC</a:t>
            </a: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6D176159-D2C3-4DBC-95AF-BE4F648B83E1}"/>
              </a:ext>
            </a:extLst>
          </p:cNvPr>
          <p:cNvCxnSpPr>
            <a:cxnSpLocks/>
            <a:endCxn id="34" idx="1"/>
          </p:cNvCxnSpPr>
          <p:nvPr/>
        </p:nvCxnSpPr>
        <p:spPr>
          <a:xfrm>
            <a:off x="4658995" y="4843779"/>
            <a:ext cx="1171575" cy="0"/>
          </a:xfrm>
          <a:prstGeom prst="straightConnector1">
            <a:avLst/>
          </a:prstGeom>
          <a:ln w="19050">
            <a:solidFill>
              <a:schemeClr val="accent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753AB327-A6E1-4C3E-B47B-23284BF20DD7}"/>
              </a:ext>
            </a:extLst>
          </p:cNvPr>
          <p:cNvSpPr/>
          <p:nvPr/>
        </p:nvSpPr>
        <p:spPr>
          <a:xfrm>
            <a:off x="5830570" y="5422899"/>
            <a:ext cx="1562100" cy="579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RC</a:t>
            </a: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3809F2C6-D39E-459B-A29D-C5B480B789E3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4658995" y="5712459"/>
            <a:ext cx="1171575" cy="0"/>
          </a:xfrm>
          <a:prstGeom prst="straightConnector1">
            <a:avLst/>
          </a:prstGeom>
          <a:ln w="19050">
            <a:solidFill>
              <a:schemeClr val="accent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692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re 1">
            <a:extLst>
              <a:ext uri="{FF2B5EF4-FFF2-40B4-BE49-F238E27FC236}">
                <a16:creationId xmlns:a16="http://schemas.microsoft.com/office/drawing/2014/main" id="{65F74A50-2D3A-4208-867F-0E504B2D4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" y="29636"/>
            <a:ext cx="11995372" cy="1325563"/>
          </a:xfrm>
        </p:spPr>
        <p:txBody>
          <a:bodyPr/>
          <a:lstStyle/>
          <a:p>
            <a:r>
              <a:rPr lang="fr-FR" b="1" u="sng" dirty="0"/>
              <a:t>Fission nucléaire induite par neutrons 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F65112F-1BA3-4514-9C81-FA3C38928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782B-C742-4DC9-87C5-393121CB7BDD}" type="slidenum">
              <a:rPr lang="fr-FR" smtClean="0"/>
              <a:t>2</a:t>
            </a:fld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E402357-A3D4-4C49-8875-A01838C53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96" y="1276882"/>
            <a:ext cx="8530004" cy="54201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71587D1-1002-4D66-83E5-E0CFB0111EE7}"/>
              </a:ext>
            </a:extLst>
          </p:cNvPr>
          <p:cNvSpPr txBox="1"/>
          <p:nvPr/>
        </p:nvSpPr>
        <p:spPr>
          <a:xfrm>
            <a:off x="1320330" y="3940626"/>
            <a:ext cx="722292" cy="291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fission</a:t>
            </a:r>
            <a:endParaRPr lang="fr-FR" sz="1050" b="1" dirty="0"/>
          </a:p>
        </p:txBody>
      </p:sp>
      <p:sp>
        <p:nvSpPr>
          <p:cNvPr id="697" name="ZoneTexte 696">
            <a:extLst>
              <a:ext uri="{FF2B5EF4-FFF2-40B4-BE49-F238E27FC236}">
                <a16:creationId xmlns:a16="http://schemas.microsoft.com/office/drawing/2014/main" id="{DB496AAC-9A52-4F8D-BFC6-CA1BDEE3B1A2}"/>
              </a:ext>
            </a:extLst>
          </p:cNvPr>
          <p:cNvSpPr txBox="1"/>
          <p:nvPr/>
        </p:nvSpPr>
        <p:spPr>
          <a:xfrm>
            <a:off x="225270" y="4669801"/>
            <a:ext cx="901351" cy="2912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/>
              <a:t>actinide</a:t>
            </a:r>
            <a:endParaRPr lang="fr-FR" sz="1050" b="1" dirty="0"/>
          </a:p>
        </p:txBody>
      </p:sp>
      <p:sp>
        <p:nvSpPr>
          <p:cNvPr id="699" name="ZoneTexte 698">
            <a:extLst>
              <a:ext uri="{FF2B5EF4-FFF2-40B4-BE49-F238E27FC236}">
                <a16:creationId xmlns:a16="http://schemas.microsoft.com/office/drawing/2014/main" id="{C855DEC8-8F7E-43C0-8288-046550E496B6}"/>
              </a:ext>
            </a:extLst>
          </p:cNvPr>
          <p:cNvSpPr txBox="1"/>
          <p:nvPr/>
        </p:nvSpPr>
        <p:spPr>
          <a:xfrm>
            <a:off x="5299705" y="3772033"/>
            <a:ext cx="900717" cy="2912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/>
              <a:t>produits</a:t>
            </a:r>
            <a:endParaRPr lang="fr-FR" sz="1050" b="1" dirty="0"/>
          </a:p>
        </p:txBody>
      </p:sp>
      <p:sp>
        <p:nvSpPr>
          <p:cNvPr id="700" name="ZoneTexte 699">
            <a:extLst>
              <a:ext uri="{FF2B5EF4-FFF2-40B4-BE49-F238E27FC236}">
                <a16:creationId xmlns:a16="http://schemas.microsoft.com/office/drawing/2014/main" id="{B232F074-F91A-4AC7-AB68-38DD414C85A6}"/>
              </a:ext>
            </a:extLst>
          </p:cNvPr>
          <p:cNvSpPr txBox="1"/>
          <p:nvPr/>
        </p:nvSpPr>
        <p:spPr>
          <a:xfrm>
            <a:off x="3579283" y="1731024"/>
            <a:ext cx="1720421" cy="2912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/>
              <a:t>Particules</a:t>
            </a:r>
            <a:r>
              <a:rPr lang="fr-FR" sz="1050" b="1" dirty="0"/>
              <a:t> </a:t>
            </a:r>
            <a:r>
              <a:rPr lang="fr-FR" sz="1400" b="1" dirty="0"/>
              <a:t>promptes</a:t>
            </a:r>
            <a:endParaRPr lang="fr-FR" sz="1050" b="1" dirty="0"/>
          </a:p>
        </p:txBody>
      </p:sp>
      <p:sp>
        <p:nvSpPr>
          <p:cNvPr id="701" name="ZoneTexte 700">
            <a:extLst>
              <a:ext uri="{FF2B5EF4-FFF2-40B4-BE49-F238E27FC236}">
                <a16:creationId xmlns:a16="http://schemas.microsoft.com/office/drawing/2014/main" id="{6ADC5934-7190-4610-883A-6F9EA5DC14A8}"/>
              </a:ext>
            </a:extLst>
          </p:cNvPr>
          <p:cNvSpPr txBox="1"/>
          <p:nvPr/>
        </p:nvSpPr>
        <p:spPr>
          <a:xfrm>
            <a:off x="6379028" y="1351342"/>
            <a:ext cx="1720421" cy="2912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/>
              <a:t>Particules</a:t>
            </a:r>
            <a:r>
              <a:rPr lang="fr-FR" sz="1050" b="1" dirty="0"/>
              <a:t> </a:t>
            </a:r>
            <a:r>
              <a:rPr lang="fr-FR" sz="1400" b="1" dirty="0"/>
              <a:t>retardées</a:t>
            </a:r>
            <a:endParaRPr lang="fr-FR" sz="1050" b="1" dirty="0"/>
          </a:p>
        </p:txBody>
      </p:sp>
      <p:sp>
        <p:nvSpPr>
          <p:cNvPr id="698" name="ZoneTexte 697">
            <a:extLst>
              <a:ext uri="{FF2B5EF4-FFF2-40B4-BE49-F238E27FC236}">
                <a16:creationId xmlns:a16="http://schemas.microsoft.com/office/drawing/2014/main" id="{14998469-5ACB-4CF1-9274-428162C69682}"/>
              </a:ext>
            </a:extLst>
          </p:cNvPr>
          <p:cNvSpPr txBox="1"/>
          <p:nvPr/>
        </p:nvSpPr>
        <p:spPr>
          <a:xfrm>
            <a:off x="3019201" y="4197189"/>
            <a:ext cx="1130864" cy="2912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/>
              <a:t>fragments</a:t>
            </a:r>
            <a:endParaRPr lang="fr-FR" sz="1050" b="1" dirty="0"/>
          </a:p>
        </p:txBody>
      </p:sp>
      <p:sp>
        <p:nvSpPr>
          <p:cNvPr id="704" name="Espace réservé du contenu 10">
            <a:extLst>
              <a:ext uri="{FF2B5EF4-FFF2-40B4-BE49-F238E27FC236}">
                <a16:creationId xmlns:a16="http://schemas.microsoft.com/office/drawing/2014/main" id="{B83A0B78-B8A3-4E9F-9A9D-24914F5B947C}"/>
              </a:ext>
            </a:extLst>
          </p:cNvPr>
          <p:cNvSpPr txBox="1">
            <a:spLocks/>
          </p:cNvSpPr>
          <p:nvPr/>
        </p:nvSpPr>
        <p:spPr>
          <a:xfrm>
            <a:off x="80596" y="5845479"/>
            <a:ext cx="3383603" cy="875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fr-FR" sz="2000" b="1" dirty="0"/>
              <a:t>1939</a:t>
            </a:r>
            <a:r>
              <a:rPr lang="fr-FR" sz="2000" dirty="0"/>
              <a:t> : </a:t>
            </a:r>
            <a:r>
              <a:rPr lang="fr-FR" sz="1800" dirty="0"/>
              <a:t>Fission mise en évidence par </a:t>
            </a:r>
            <a:r>
              <a:rPr lang="fr-FR" sz="1800" b="0" i="0" u="none" strike="noStrike" baseline="0" dirty="0" err="1"/>
              <a:t>O.Hahn</a:t>
            </a:r>
            <a:r>
              <a:rPr lang="fr-FR" sz="1800" dirty="0"/>
              <a:t>,</a:t>
            </a:r>
            <a:r>
              <a:rPr lang="fr-FR" sz="1800" b="0" i="0" u="none" strike="noStrike" baseline="0" dirty="0"/>
              <a:t> F. </a:t>
            </a:r>
            <a:r>
              <a:rPr lang="fr-FR" sz="1800" b="0" i="0" u="none" strike="noStrike" baseline="0" dirty="0" err="1"/>
              <a:t>Strassmann</a:t>
            </a:r>
            <a:r>
              <a:rPr lang="fr-FR" sz="1800" b="0" i="0" u="none" strike="noStrike" baseline="0" dirty="0"/>
              <a:t> &amp; L. Meitner</a:t>
            </a:r>
          </a:p>
          <a:p>
            <a:pPr marL="457200" lvl="1" indent="0">
              <a:buNone/>
            </a:pPr>
            <a:endParaRPr lang="fr-FR" sz="16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612C37E-9958-4B10-97BF-356DA2C76A19}"/>
              </a:ext>
            </a:extLst>
          </p:cNvPr>
          <p:cNvSpPr txBox="1"/>
          <p:nvPr/>
        </p:nvSpPr>
        <p:spPr>
          <a:xfrm>
            <a:off x="8610600" y="1994768"/>
            <a:ext cx="3581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fr-FR" dirty="0"/>
          </a:p>
          <a:p>
            <a:r>
              <a:rPr lang="fr-FR" dirty="0"/>
              <a:t>Rendements = taux de </a:t>
            </a:r>
            <a:r>
              <a:rPr lang="fr-FR" b="1" dirty="0"/>
              <a:t>productions </a:t>
            </a:r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r>
              <a:rPr lang="fr-FR" dirty="0"/>
              <a:t>Décroissances →</a:t>
            </a:r>
            <a:r>
              <a:rPr lang="fr-FR" b="1" dirty="0"/>
              <a:t> Puissance résiduelle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E8EE54AB-0C20-4F90-A4BD-310CE6D950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2" t="11251" r="13173" b="20739"/>
          <a:stretch/>
        </p:blipFill>
        <p:spPr>
          <a:xfrm>
            <a:off x="514350" y="2004060"/>
            <a:ext cx="209550" cy="235581"/>
          </a:xfrm>
          <a:prstGeom prst="rect">
            <a:avLst/>
          </a:prstGeom>
        </p:spPr>
      </p:pic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4AA5CB9C-6141-4DA8-AD70-28434BB8D815}"/>
              </a:ext>
            </a:extLst>
          </p:cNvPr>
          <p:cNvCxnSpPr>
            <a:cxnSpLocks/>
          </p:cNvCxnSpPr>
          <p:nvPr/>
        </p:nvCxnSpPr>
        <p:spPr>
          <a:xfrm>
            <a:off x="612666" y="2276475"/>
            <a:ext cx="1" cy="1218165"/>
          </a:xfrm>
          <a:prstGeom prst="straightConnector1">
            <a:avLst/>
          </a:prstGeom>
          <a:ln w="25400" cmpd="dbl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854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0CBB2815-3F07-457A-BC83-E93335D75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fr-FR" b="1" u="sng" dirty="0"/>
              <a:t>Mesures de temps de vol</a:t>
            </a:r>
          </a:p>
        </p:txBody>
      </p:sp>
      <p:sp>
        <p:nvSpPr>
          <p:cNvPr id="4" name="Espace réservé du contenu 10">
            <a:extLst>
              <a:ext uri="{FF2B5EF4-FFF2-40B4-BE49-F238E27FC236}">
                <a16:creationId xmlns:a16="http://schemas.microsoft.com/office/drawing/2014/main" id="{50D76097-1BA8-4DD0-9809-B8D9985FA8F6}"/>
              </a:ext>
            </a:extLst>
          </p:cNvPr>
          <p:cNvSpPr txBox="1">
            <a:spLocks/>
          </p:cNvSpPr>
          <p:nvPr/>
        </p:nvSpPr>
        <p:spPr>
          <a:xfrm>
            <a:off x="0" y="1151233"/>
            <a:ext cx="5522932" cy="4708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/>
              <a:t>MCP : FWHM ≈ 170 </a:t>
            </a:r>
            <a:r>
              <a:rPr lang="fr-FR" sz="2000" dirty="0" err="1"/>
              <a:t>ps</a:t>
            </a:r>
            <a:r>
              <a:rPr lang="fr-FR" sz="2000" dirty="0"/>
              <a:t> (</a:t>
            </a:r>
            <a:r>
              <a:rPr lang="fr-FR" sz="2000" dirty="0" err="1"/>
              <a:t>WaveCatcher</a:t>
            </a:r>
            <a:r>
              <a:rPr lang="fr-FR" sz="2000" dirty="0"/>
              <a:t> seul)</a:t>
            </a:r>
          </a:p>
          <a:p>
            <a:pPr>
              <a:buFontTx/>
              <a:buChar char="-"/>
            </a:pPr>
            <a:endParaRPr lang="fr-FR" sz="2000" dirty="0"/>
          </a:p>
          <a:p>
            <a:pPr marL="0" indent="0">
              <a:buNone/>
            </a:pPr>
            <a:r>
              <a:rPr lang="fr-FR" sz="2000" dirty="0"/>
              <a:t>Circuit RC (échant. de 938 </a:t>
            </a:r>
            <a:r>
              <a:rPr lang="fr-FR" sz="2000" dirty="0" err="1"/>
              <a:t>ps</a:t>
            </a:r>
            <a:r>
              <a:rPr lang="fr-FR" sz="2000" dirty="0"/>
              <a:t>) : FWHM ≈ 320 </a:t>
            </a:r>
            <a:r>
              <a:rPr lang="fr-FR" sz="2000" dirty="0" err="1"/>
              <a:t>ps</a:t>
            </a: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r>
              <a:rPr lang="fr-FR" sz="2000" dirty="0"/>
              <a:t>Circuit RC (échant. de 1250 </a:t>
            </a:r>
            <a:r>
              <a:rPr lang="fr-FR" sz="2000" dirty="0" err="1"/>
              <a:t>ps</a:t>
            </a:r>
            <a:r>
              <a:rPr lang="fr-FR" sz="2000" dirty="0"/>
              <a:t>) : FWHM ≈ 820 </a:t>
            </a:r>
            <a:r>
              <a:rPr lang="fr-FR" sz="2000" dirty="0" err="1"/>
              <a:t>ps</a:t>
            </a: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</a:rPr>
              <a:t>CFD analogique : FWHM ≈ 280 </a:t>
            </a:r>
            <a:r>
              <a:rPr lang="fr-FR" sz="2000" b="1" dirty="0" err="1">
                <a:solidFill>
                  <a:schemeClr val="accent6">
                    <a:lumMod val="75000"/>
                  </a:schemeClr>
                </a:solidFill>
              </a:rPr>
              <a:t>ps</a:t>
            </a: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>
              <a:buFontTx/>
              <a:buChar char="-"/>
            </a:pPr>
            <a:endParaRPr lang="fr-FR" sz="1000" dirty="0"/>
          </a:p>
          <a:p>
            <a:pPr marL="457200" lvl="1" indent="0">
              <a:buNone/>
            </a:pPr>
            <a:r>
              <a:rPr lang="fr-FR" sz="1600" dirty="0"/>
              <a:t> </a:t>
            </a:r>
          </a:p>
          <a:p>
            <a:pPr>
              <a:buFontTx/>
              <a:buChar char="-"/>
            </a:pPr>
            <a:endParaRPr lang="fr-FR" sz="2000" dirty="0"/>
          </a:p>
          <a:p>
            <a:pPr>
              <a:buFontTx/>
              <a:buChar char="-"/>
            </a:pPr>
            <a:endParaRPr lang="fr-FR" sz="2000" dirty="0"/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A521E568-8F9E-421C-A0BB-7EFF20467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782B-C742-4DC9-87C5-393121CB7BDD}" type="slidenum">
              <a:rPr lang="fr-FR" smtClean="0"/>
              <a:t>20</a:t>
            </a:fld>
            <a:endParaRPr lang="fr-FR" dirty="0"/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EED6CC33-1EBF-42AA-B190-3F44CC10E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536" y="444663"/>
            <a:ext cx="6432504" cy="31391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7" name="Espace réservé du contenu 10">
            <a:extLst>
              <a:ext uri="{FF2B5EF4-FFF2-40B4-BE49-F238E27FC236}">
                <a16:creationId xmlns:a16="http://schemas.microsoft.com/office/drawing/2014/main" id="{7E996FB5-05A0-43C2-A88D-AF9CF4E535E0}"/>
              </a:ext>
            </a:extLst>
          </p:cNvPr>
          <p:cNvSpPr txBox="1">
            <a:spLocks/>
          </p:cNvSpPr>
          <p:nvPr/>
        </p:nvSpPr>
        <p:spPr>
          <a:xfrm>
            <a:off x="9473794" y="1498917"/>
            <a:ext cx="1880006" cy="37444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b="1" dirty="0">
                <a:solidFill>
                  <a:srgbClr val="FF0000"/>
                </a:solidFill>
              </a:rPr>
              <a:t>FWHM </a:t>
            </a:r>
            <a:r>
              <a:rPr lang="fr-FR" sz="2000" dirty="0">
                <a:solidFill>
                  <a:srgbClr val="FF0000"/>
                </a:solidFill>
              </a:rPr>
              <a:t>≈</a:t>
            </a:r>
            <a:r>
              <a:rPr lang="fr-FR" sz="2000" b="1" dirty="0">
                <a:solidFill>
                  <a:srgbClr val="FF0000"/>
                </a:solidFill>
              </a:rPr>
              <a:t> 280 </a:t>
            </a:r>
            <a:r>
              <a:rPr lang="fr-FR" sz="2000" b="1" dirty="0" err="1">
                <a:solidFill>
                  <a:srgbClr val="FF0000"/>
                </a:solidFill>
              </a:rPr>
              <a:t>ps</a:t>
            </a:r>
            <a:endParaRPr lang="fr-FR" sz="2000" b="1" dirty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endParaRPr lang="fr-FR" sz="20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6E319A6-8F07-4655-BC27-4CF3672AD4EA}"/>
              </a:ext>
            </a:extLst>
          </p:cNvPr>
          <p:cNvSpPr/>
          <p:nvPr/>
        </p:nvSpPr>
        <p:spPr>
          <a:xfrm>
            <a:off x="363220" y="4594542"/>
            <a:ext cx="1562100" cy="579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Détecteur (MCP)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9FE96C8-B12E-437D-B022-F06BEC346823}"/>
              </a:ext>
            </a:extLst>
          </p:cNvPr>
          <p:cNvSpPr/>
          <p:nvPr/>
        </p:nvSpPr>
        <p:spPr>
          <a:xfrm>
            <a:off x="3096895" y="4594542"/>
            <a:ext cx="1562100" cy="579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Préampli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35B1D4E-2E2C-40C5-A679-0BD980DA56B2}"/>
              </a:ext>
            </a:extLst>
          </p:cNvPr>
          <p:cNvSpPr/>
          <p:nvPr/>
        </p:nvSpPr>
        <p:spPr>
          <a:xfrm>
            <a:off x="8411845" y="4548504"/>
            <a:ext cx="1562100" cy="579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Acquisition</a:t>
            </a:r>
          </a:p>
          <a:p>
            <a:pPr algn="ctr"/>
            <a:r>
              <a:rPr lang="fr-FR" dirty="0"/>
              <a:t>(</a:t>
            </a:r>
            <a:r>
              <a:rPr lang="fr-FR" dirty="0" err="1"/>
              <a:t>WaveCatcher</a:t>
            </a:r>
            <a:r>
              <a:rPr lang="fr-FR" dirty="0"/>
              <a:t>)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0055E10D-32A8-4BBD-8D96-AC1B3108858D}"/>
              </a:ext>
            </a:extLst>
          </p:cNvPr>
          <p:cNvCxnSpPr>
            <a:cxnSpLocks/>
            <a:stCxn id="18" idx="3"/>
            <a:endCxn id="19" idx="1"/>
          </p:cNvCxnSpPr>
          <p:nvPr/>
        </p:nvCxnSpPr>
        <p:spPr>
          <a:xfrm>
            <a:off x="1925320" y="4884102"/>
            <a:ext cx="1171575" cy="0"/>
          </a:xfrm>
          <a:prstGeom prst="straightConnector1">
            <a:avLst/>
          </a:prstGeom>
          <a:ln w="19050">
            <a:solidFill>
              <a:schemeClr val="accent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4D8F7B29-97DA-415C-B1E6-190FB59A759F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7240270" y="4838064"/>
            <a:ext cx="1171575" cy="0"/>
          </a:xfrm>
          <a:prstGeom prst="straightConnector1">
            <a:avLst/>
          </a:prstGeom>
          <a:ln w="19050">
            <a:solidFill>
              <a:schemeClr val="accent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90068806-EE9C-4C1B-829D-11931634752F}"/>
              </a:ext>
            </a:extLst>
          </p:cNvPr>
          <p:cNvSpPr/>
          <p:nvPr/>
        </p:nvSpPr>
        <p:spPr>
          <a:xfrm>
            <a:off x="363220" y="5463222"/>
            <a:ext cx="1562100" cy="579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Détecteur (MCP)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87C03FB-D642-4E75-B5F1-B9AB3958C4DB}"/>
              </a:ext>
            </a:extLst>
          </p:cNvPr>
          <p:cNvSpPr/>
          <p:nvPr/>
        </p:nvSpPr>
        <p:spPr>
          <a:xfrm>
            <a:off x="3096895" y="5463222"/>
            <a:ext cx="1562100" cy="579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Préampli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BB6ED149-6BBA-40AD-BB5B-A629CDB699D2}"/>
              </a:ext>
            </a:extLst>
          </p:cNvPr>
          <p:cNvCxnSpPr>
            <a:cxnSpLocks/>
            <a:stCxn id="24" idx="3"/>
            <a:endCxn id="26" idx="1"/>
          </p:cNvCxnSpPr>
          <p:nvPr/>
        </p:nvCxnSpPr>
        <p:spPr>
          <a:xfrm>
            <a:off x="1925320" y="5752782"/>
            <a:ext cx="1171575" cy="0"/>
          </a:xfrm>
          <a:prstGeom prst="straightConnector1">
            <a:avLst/>
          </a:prstGeom>
          <a:ln w="19050">
            <a:solidFill>
              <a:schemeClr val="accent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 : en angle 29">
            <a:extLst>
              <a:ext uri="{FF2B5EF4-FFF2-40B4-BE49-F238E27FC236}">
                <a16:creationId xmlns:a16="http://schemas.microsoft.com/office/drawing/2014/main" id="{C5B2BCDA-002F-4D4B-99B7-A25BEF34E59D}"/>
              </a:ext>
            </a:extLst>
          </p:cNvPr>
          <p:cNvCxnSpPr>
            <a:cxnSpLocks/>
            <a:endCxn id="20" idx="2"/>
          </p:cNvCxnSpPr>
          <p:nvPr/>
        </p:nvCxnSpPr>
        <p:spPr>
          <a:xfrm flipV="1">
            <a:off x="7240270" y="5127624"/>
            <a:ext cx="1952625" cy="579120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688117A3-85C5-4B19-ADA9-24A060476A03}"/>
              </a:ext>
            </a:extLst>
          </p:cNvPr>
          <p:cNvSpPr/>
          <p:nvPr/>
        </p:nvSpPr>
        <p:spPr>
          <a:xfrm>
            <a:off x="5830570" y="4554219"/>
            <a:ext cx="1562100" cy="579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CFD</a:t>
            </a: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86C980D0-EB54-42BC-8A1D-D8AED71C75C1}"/>
              </a:ext>
            </a:extLst>
          </p:cNvPr>
          <p:cNvCxnSpPr>
            <a:cxnSpLocks/>
            <a:endCxn id="32" idx="1"/>
          </p:cNvCxnSpPr>
          <p:nvPr/>
        </p:nvCxnSpPr>
        <p:spPr>
          <a:xfrm>
            <a:off x="4658995" y="4843779"/>
            <a:ext cx="1171575" cy="0"/>
          </a:xfrm>
          <a:prstGeom prst="straightConnector1">
            <a:avLst/>
          </a:prstGeom>
          <a:ln w="19050">
            <a:solidFill>
              <a:schemeClr val="accent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38D65CF3-7198-40E9-A847-6A8E7787F583}"/>
              </a:ext>
            </a:extLst>
          </p:cNvPr>
          <p:cNvSpPr/>
          <p:nvPr/>
        </p:nvSpPr>
        <p:spPr>
          <a:xfrm>
            <a:off x="5830570" y="5422899"/>
            <a:ext cx="1562100" cy="579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CFD</a:t>
            </a: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32542B62-7EFF-4BA4-AD77-C416712B358E}"/>
              </a:ext>
            </a:extLst>
          </p:cNvPr>
          <p:cNvCxnSpPr>
            <a:cxnSpLocks/>
            <a:endCxn id="35" idx="1"/>
          </p:cNvCxnSpPr>
          <p:nvPr/>
        </p:nvCxnSpPr>
        <p:spPr>
          <a:xfrm>
            <a:off x="4658995" y="5712459"/>
            <a:ext cx="1171575" cy="0"/>
          </a:xfrm>
          <a:prstGeom prst="straightConnector1">
            <a:avLst/>
          </a:prstGeom>
          <a:ln w="19050">
            <a:solidFill>
              <a:schemeClr val="accent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21380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615;p39">
            <a:extLst>
              <a:ext uri="{FF2B5EF4-FFF2-40B4-BE49-F238E27FC236}">
                <a16:creationId xmlns:a16="http://schemas.microsoft.com/office/drawing/2014/main" id="{36ABBD5C-8FA5-4683-A673-EE36A6DA2B52}"/>
              </a:ext>
            </a:extLst>
          </p:cNvPr>
          <p:cNvSpPr txBox="1"/>
          <p:nvPr/>
        </p:nvSpPr>
        <p:spPr>
          <a:xfrm>
            <a:off x="119921" y="1190716"/>
            <a:ext cx="6315877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9700" algn="just">
              <a:buSzPts val="1400"/>
            </a:pPr>
            <a:endParaRPr lang="fr-FR" b="1" dirty="0"/>
          </a:p>
        </p:txBody>
      </p:sp>
      <p:sp>
        <p:nvSpPr>
          <p:cNvPr id="13" name="Espace réservé du contenu 10">
            <a:extLst>
              <a:ext uri="{FF2B5EF4-FFF2-40B4-BE49-F238E27FC236}">
                <a16:creationId xmlns:a16="http://schemas.microsoft.com/office/drawing/2014/main" id="{D430DCC4-4560-4A5E-B236-F1AE4A653E66}"/>
              </a:ext>
            </a:extLst>
          </p:cNvPr>
          <p:cNvSpPr txBox="1">
            <a:spLocks/>
          </p:cNvSpPr>
          <p:nvPr/>
        </p:nvSpPr>
        <p:spPr>
          <a:xfrm>
            <a:off x="12062" y="1102750"/>
            <a:ext cx="5591481" cy="5530759"/>
          </a:xfrm>
          <a:prstGeom prst="rect">
            <a:avLst/>
          </a:prstGeom>
          <a:solidFill>
            <a:schemeClr val="tx1">
              <a:alpha val="1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fr-FR" sz="1700" dirty="0"/>
              <a:t>Mesures dans la </a:t>
            </a:r>
            <a:r>
              <a:rPr lang="fr-FR" sz="1700" b="1" dirty="0"/>
              <a:t>symétrie</a:t>
            </a:r>
            <a:r>
              <a:rPr lang="fr-FR" sz="1700" dirty="0"/>
              <a:t> : peu de </a:t>
            </a:r>
            <a:r>
              <a:rPr lang="fr-FR" sz="1700" b="1" dirty="0"/>
              <a:t>statistique</a:t>
            </a:r>
            <a:r>
              <a:rPr lang="fr-FR" sz="1700" dirty="0"/>
              <a:t> et </a:t>
            </a:r>
            <a:r>
              <a:rPr lang="fr-FR" sz="1700" b="1" dirty="0"/>
              <a:t>difficiles</a:t>
            </a:r>
            <a:endParaRPr lang="fr-FR" sz="1700" dirty="0"/>
          </a:p>
          <a:p>
            <a:pPr>
              <a:buFontTx/>
              <a:buChar char="-"/>
            </a:pPr>
            <a:r>
              <a:rPr lang="fr-FR" sz="1700" dirty="0"/>
              <a:t>Nécessaire pour les applications (puissance résiduelle …) et la </a:t>
            </a:r>
            <a:r>
              <a:rPr lang="fr-FR" sz="1700" b="1" dirty="0"/>
              <a:t>modélisation</a:t>
            </a:r>
            <a:endParaRPr lang="fr-FR" sz="1700" dirty="0"/>
          </a:p>
          <a:p>
            <a:pPr>
              <a:buFontTx/>
              <a:buChar char="-"/>
            </a:pPr>
            <a:r>
              <a:rPr lang="fr-FR" sz="1700" dirty="0"/>
              <a:t>Résultats très encourageants avec </a:t>
            </a:r>
            <a:r>
              <a:rPr lang="fr-FR" sz="1700" b="1" dirty="0"/>
              <a:t>le prototype</a:t>
            </a:r>
            <a:r>
              <a:rPr lang="fr-FR" sz="1700" dirty="0"/>
              <a:t> au laboratoire</a:t>
            </a:r>
          </a:p>
          <a:p>
            <a:pPr>
              <a:buFontTx/>
              <a:buChar char="-"/>
            </a:pPr>
            <a:endParaRPr lang="fr-FR" sz="1700" dirty="0"/>
          </a:p>
          <a:p>
            <a:pPr>
              <a:buFontTx/>
              <a:buChar char="-"/>
            </a:pPr>
            <a:r>
              <a:rPr lang="fr-FR" sz="1700" dirty="0"/>
              <a:t>Test à l’</a:t>
            </a:r>
            <a:r>
              <a:rPr lang="fr-FR" sz="1700" b="1" dirty="0"/>
              <a:t>ILL</a:t>
            </a:r>
            <a:r>
              <a:rPr lang="fr-FR" sz="1700" dirty="0"/>
              <a:t> avec le prototype début mai</a:t>
            </a:r>
          </a:p>
          <a:p>
            <a:pPr>
              <a:buFontTx/>
              <a:buChar char="-"/>
            </a:pPr>
            <a:r>
              <a:rPr lang="fr-FR" sz="1700" dirty="0"/>
              <a:t>Première campagne de mesure dans la symétrie à l</a:t>
            </a:r>
            <a:r>
              <a:rPr lang="fr-FR" sz="1700" b="1" dirty="0"/>
              <a:t>’automne </a:t>
            </a:r>
            <a:endParaRPr lang="fr-FR" sz="1700" dirty="0"/>
          </a:p>
          <a:p>
            <a:pPr>
              <a:buFontTx/>
              <a:buChar char="-"/>
            </a:pPr>
            <a:endParaRPr lang="fr-FR" sz="1700" dirty="0"/>
          </a:p>
          <a:p>
            <a:pPr>
              <a:buFontTx/>
              <a:buChar char="-"/>
            </a:pPr>
            <a:r>
              <a:rPr lang="fr-FR" sz="1700" dirty="0"/>
              <a:t>Finaliser la </a:t>
            </a:r>
            <a:r>
              <a:rPr lang="fr-FR" sz="1700" b="1" dirty="0"/>
              <a:t>simulation G4</a:t>
            </a:r>
            <a:r>
              <a:rPr lang="fr-FR" sz="1700" dirty="0"/>
              <a:t> LOHENGRIN + </a:t>
            </a:r>
            <a:r>
              <a:rPr lang="fr-FR" sz="1700" dirty="0" err="1"/>
              <a:t>ToF</a:t>
            </a:r>
            <a:r>
              <a:rPr lang="fr-FR" sz="1700" dirty="0"/>
              <a:t> + Chambre</a:t>
            </a:r>
          </a:p>
          <a:p>
            <a:pPr>
              <a:buFontTx/>
              <a:buChar char="-"/>
            </a:pPr>
            <a:r>
              <a:rPr lang="fr-FR" sz="1700" b="1" dirty="0"/>
              <a:t>Amélioration</a:t>
            </a:r>
            <a:r>
              <a:rPr lang="fr-FR" sz="1700" dirty="0"/>
              <a:t> de l’acquisition, CFD Analogique + TAC pour la manip de </a:t>
            </a:r>
            <a:r>
              <a:rPr lang="fr-FR" sz="1700" b="1" dirty="0"/>
              <a:t>mai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767FE86-E2EA-4908-9DFA-132F96D5D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481" y="1111727"/>
            <a:ext cx="6480598" cy="48604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37E762E-5AC4-4C04-9689-5D1FC9DA3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782B-C742-4DC9-87C5-393121CB7BDD}" type="slidenum">
              <a:rPr lang="fr-FR" smtClean="0"/>
              <a:t>21</a:t>
            </a:fld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BDCA162-CBDB-4EBB-857F-994F8A004D08}"/>
              </a:ext>
            </a:extLst>
          </p:cNvPr>
          <p:cNvSpPr txBox="1"/>
          <p:nvPr/>
        </p:nvSpPr>
        <p:spPr>
          <a:xfrm>
            <a:off x="59961" y="5464343"/>
            <a:ext cx="559148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u="sng" dirty="0">
                <a:ea typeface="Karla"/>
                <a:cs typeface="Karla"/>
                <a:sym typeface="Karla"/>
              </a:rPr>
              <a:t> Forte implication du </a:t>
            </a:r>
            <a:r>
              <a:rPr lang="fr-FR" sz="2000" b="1" u="sng" dirty="0">
                <a:ea typeface="Karla"/>
                <a:cs typeface="Karla"/>
                <a:sym typeface="Karla"/>
              </a:rPr>
              <a:t>Service Détecteurs et Instrumentation</a:t>
            </a:r>
            <a:r>
              <a:rPr lang="fr-FR" sz="2000" u="sng" dirty="0">
                <a:ea typeface="Karla"/>
                <a:cs typeface="Karla"/>
                <a:sym typeface="Karla"/>
              </a:rPr>
              <a:t>, du </a:t>
            </a:r>
            <a:r>
              <a:rPr lang="fr-FR" sz="2000" b="1" u="sng" dirty="0">
                <a:ea typeface="Karla"/>
                <a:cs typeface="Karla"/>
                <a:sym typeface="Karla"/>
              </a:rPr>
              <a:t>Service Electronique </a:t>
            </a:r>
            <a:r>
              <a:rPr lang="fr-FR" sz="2000" u="sng" dirty="0">
                <a:ea typeface="Karla"/>
                <a:cs typeface="Karla"/>
                <a:sym typeface="Karla"/>
              </a:rPr>
              <a:t>et du </a:t>
            </a:r>
            <a:r>
              <a:rPr lang="fr-FR" sz="2000" b="1" u="sng" dirty="0">
                <a:ea typeface="Karla"/>
                <a:cs typeface="Karla"/>
                <a:sym typeface="Karla"/>
              </a:rPr>
              <a:t>Service Administratif et Financier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386DD5A-52BC-4C36-8D26-278A7CCCF76D}"/>
              </a:ext>
            </a:extLst>
          </p:cNvPr>
          <p:cNvSpPr txBox="1"/>
          <p:nvPr/>
        </p:nvSpPr>
        <p:spPr>
          <a:xfrm>
            <a:off x="5534640" y="6010374"/>
            <a:ext cx="65374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u="sng" dirty="0"/>
              <a:t>Test de couplage mécanique de la ligne de temps de vol avec LOHENGRIN – 01/12/2023</a:t>
            </a:r>
            <a:endParaRPr lang="fr-FR" sz="1400" i="0" u="sng" strike="noStrike" dirty="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5EBD75D4-870D-4E2A-80F1-E0BC706A6B8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u="sng"/>
              <a:t>Conclusion et perspectives</a:t>
            </a:r>
            <a:endParaRPr lang="fr-FR" b="1" u="sng" dirty="0"/>
          </a:p>
        </p:txBody>
      </p:sp>
    </p:spTree>
    <p:extLst>
      <p:ext uri="{BB962C8B-B14F-4D97-AF65-F5344CB8AC3E}">
        <p14:creationId xmlns:p14="http://schemas.microsoft.com/office/powerpoint/2010/main" val="1403279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E74A1E3-9217-4C0D-AC12-BAFBA9D23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782B-C742-4DC9-87C5-393121CB7BDD}" type="slidenum">
              <a:rPr lang="fr-FR" smtClean="0"/>
              <a:t>22</a:t>
            </a:fld>
            <a:endParaRPr lang="fr-FR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F50FEB8C-355B-416A-A0EC-0DCDC5ACA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18568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fr-FR" sz="6600" b="1" dirty="0">
                <a:latin typeface="+mn-lt"/>
              </a:rPr>
              <a:t>Merci de votre attention !</a:t>
            </a:r>
          </a:p>
        </p:txBody>
      </p:sp>
    </p:spTree>
    <p:extLst>
      <p:ext uri="{BB962C8B-B14F-4D97-AF65-F5344CB8AC3E}">
        <p14:creationId xmlns:p14="http://schemas.microsoft.com/office/powerpoint/2010/main" val="24385148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9CA2A3D-22E9-411B-A33D-7B8DFE292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782B-C742-4DC9-87C5-393121CB7BDD}" type="slidenum">
              <a:rPr lang="fr-FR" smtClean="0"/>
              <a:t>23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3C84835-59A6-42C4-8D3D-886540530FE8}"/>
              </a:ext>
            </a:extLst>
          </p:cNvPr>
          <p:cNvSpPr txBox="1"/>
          <p:nvPr/>
        </p:nvSpPr>
        <p:spPr>
          <a:xfrm>
            <a:off x="501157" y="2753357"/>
            <a:ext cx="10123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u="sng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37F49F1-14CD-4450-B578-47837C08061D}"/>
              </a:ext>
            </a:extLst>
          </p:cNvPr>
          <p:cNvSpPr txBox="1"/>
          <p:nvPr/>
        </p:nvSpPr>
        <p:spPr>
          <a:xfrm>
            <a:off x="243982" y="257807"/>
            <a:ext cx="35755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A/q cible = A</a:t>
            </a:r>
            <a:r>
              <a:rPr lang="fr-FR" baseline="-25000" dirty="0"/>
              <a:t>0 </a:t>
            </a:r>
            <a:r>
              <a:rPr lang="fr-FR" dirty="0"/>
              <a:t>, q</a:t>
            </a:r>
            <a:r>
              <a:rPr lang="fr-FR" baseline="-25000" dirty="0"/>
              <a:t>0 </a:t>
            </a:r>
          </a:p>
          <a:p>
            <a:r>
              <a:rPr lang="fr-FR" dirty="0"/>
              <a:t>A/q contaminant = A</a:t>
            </a:r>
            <a:r>
              <a:rPr lang="fr-FR" baseline="-25000" dirty="0"/>
              <a:t>1 </a:t>
            </a:r>
            <a:r>
              <a:rPr lang="fr-FR" dirty="0"/>
              <a:t>, q</a:t>
            </a:r>
            <a:r>
              <a:rPr lang="fr-FR" baseline="-25000" dirty="0"/>
              <a:t>1</a:t>
            </a:r>
            <a:r>
              <a:rPr lang="fr-FR" dirty="0"/>
              <a:t> → A</a:t>
            </a:r>
            <a:r>
              <a:rPr lang="fr-FR" baseline="-25000" dirty="0"/>
              <a:t>1 </a:t>
            </a:r>
            <a:r>
              <a:rPr lang="fr-FR" dirty="0"/>
              <a:t>, q’</a:t>
            </a:r>
            <a:r>
              <a:rPr lang="fr-FR" baseline="-25000" dirty="0"/>
              <a:t>1</a:t>
            </a:r>
          </a:p>
          <a:p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22407525-EFBB-489D-9C4B-FF4D1FBB20BD}"/>
                  </a:ext>
                </a:extLst>
              </p:cNvPr>
              <p:cNvSpPr txBox="1"/>
              <p:nvPr/>
            </p:nvSpPr>
            <p:spPr>
              <a:xfrm>
                <a:off x="315050" y="1783130"/>
                <a:ext cx="2722932" cy="63209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f>
                        <m:f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fr-FR" sz="16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fr-FR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fr-FR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fr-FR" sz="16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22407525-EFBB-489D-9C4B-FF4D1FBB20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050" y="1783130"/>
                <a:ext cx="2722932" cy="63209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8F97D0A5-B8F8-4EB6-8CE5-932EF85F7F3C}"/>
                  </a:ext>
                </a:extLst>
              </p:cNvPr>
              <p:cNvSpPr txBox="1"/>
              <p:nvPr/>
            </p:nvSpPr>
            <p:spPr>
              <a:xfrm>
                <a:off x="315050" y="2736176"/>
                <a:ext cx="2151432" cy="33855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F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fr-FR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sz="16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fr-FR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8F97D0A5-B8F8-4EB6-8CE5-932EF85F7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050" y="2736176"/>
                <a:ext cx="2151432" cy="338554"/>
              </a:xfrm>
              <a:prstGeom prst="rect">
                <a:avLst/>
              </a:prstGeom>
              <a:blipFill>
                <a:blip r:embed="rId3"/>
                <a:stretch>
                  <a:fillRect b="-105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ECC612D5-E970-45B8-8044-079B44F1A6ED}"/>
                  </a:ext>
                </a:extLst>
              </p:cNvPr>
              <p:cNvSpPr txBox="1"/>
              <p:nvPr/>
            </p:nvSpPr>
            <p:spPr>
              <a:xfrm>
                <a:off x="315050" y="917434"/>
                <a:ext cx="2590800" cy="61645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𝑖𝑚𝑎𝑛𝑡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ECC612D5-E970-45B8-8044-079B44F1A6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050" y="917434"/>
                <a:ext cx="2590800" cy="6164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EE918D8B-7E7E-4645-9E5C-F10C148187FD}"/>
                  </a:ext>
                </a:extLst>
              </p:cNvPr>
              <p:cNvSpPr txBox="1"/>
              <p:nvPr/>
            </p:nvSpPr>
            <p:spPr>
              <a:xfrm>
                <a:off x="309918" y="3272625"/>
                <a:ext cx="2007832" cy="69416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EE918D8B-7E7E-4645-9E5C-F10C148187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918" y="3272625"/>
                <a:ext cx="2007832" cy="6941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D0E6D043-77BA-43BA-AD63-5A73C4653817}"/>
                  </a:ext>
                </a:extLst>
              </p:cNvPr>
              <p:cNvSpPr txBox="1"/>
              <p:nvPr/>
            </p:nvSpPr>
            <p:spPr>
              <a:xfrm>
                <a:off x="409402" y="4466388"/>
                <a:ext cx="2595932" cy="69416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fr-F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fr-F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𝑙𝑒𝑔𝑒𝑟</m:t>
                              </m:r>
                            </m:sub>
                          </m:sSub>
                          <m: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20</m:t>
                                  </m:r>
                                </m:num>
                                <m:den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21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122</m:t>
                      </m:r>
                      <m:r>
                        <a:rPr lang="fr-FR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=111</m:t>
                      </m:r>
                    </m:oMath>
                  </m:oMathPara>
                </a14:m>
                <a:endParaRPr lang="fr-FR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D0E6D043-77BA-43BA-AD63-5A73C46538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402" y="4466388"/>
                <a:ext cx="2595932" cy="6941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ZoneTexte 17">
            <a:extLst>
              <a:ext uri="{FF2B5EF4-FFF2-40B4-BE49-F238E27FC236}">
                <a16:creationId xmlns:a16="http://schemas.microsoft.com/office/drawing/2014/main" id="{95BEB301-10DC-446C-8194-07648E43CA64}"/>
              </a:ext>
            </a:extLst>
          </p:cNvPr>
          <p:cNvSpPr txBox="1"/>
          <p:nvPr/>
        </p:nvSpPr>
        <p:spPr>
          <a:xfrm>
            <a:off x="309918" y="4060555"/>
            <a:ext cx="599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	Pour la masse 122, les contaminants seront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5F5E3F60-25AB-422A-96B1-2DE876E9B9B6}"/>
                  </a:ext>
                </a:extLst>
              </p:cNvPr>
              <p:cNvSpPr txBox="1"/>
              <p:nvPr/>
            </p:nvSpPr>
            <p:spPr>
              <a:xfrm>
                <a:off x="3163293" y="4466388"/>
                <a:ext cx="2595932" cy="69416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𝑜𝑢𝑟𝑑</m:t>
                              </m:r>
                            </m:sub>
                          </m:sSub>
                          <m: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22</m:t>
                                  </m:r>
                                </m:num>
                                <m:den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21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fr-FR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122</m:t>
                      </m:r>
                      <m:r>
                        <a:rPr lang="fr-FR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=134</m:t>
                      </m:r>
                    </m:oMath>
                  </m:oMathPara>
                </a14:m>
                <a:endParaRPr lang="fr-FR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5F5E3F60-25AB-422A-96B1-2DE876E9B9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3293" y="4466388"/>
                <a:ext cx="2595932" cy="6941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44587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FDD62B9-BE28-4981-965A-9E5CAC07E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782B-C742-4DC9-87C5-393121CB7BDD}" type="slidenum">
              <a:rPr lang="fr-FR" smtClean="0"/>
              <a:t>24</a:t>
            </a:fld>
            <a:endParaRPr lang="fr-FR" dirty="0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36020797-D3A3-42B6-820D-C76540B70A77}"/>
              </a:ext>
            </a:extLst>
          </p:cNvPr>
          <p:cNvCxnSpPr>
            <a:cxnSpLocks/>
          </p:cNvCxnSpPr>
          <p:nvPr/>
        </p:nvCxnSpPr>
        <p:spPr>
          <a:xfrm>
            <a:off x="2172843" y="2164015"/>
            <a:ext cx="8950" cy="171266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47AB03DC-A1DF-4A9C-94C5-E0C8A362B004}"/>
              </a:ext>
            </a:extLst>
          </p:cNvPr>
          <p:cNvSpPr/>
          <p:nvPr/>
        </p:nvSpPr>
        <p:spPr>
          <a:xfrm>
            <a:off x="1997247" y="2315419"/>
            <a:ext cx="8822368" cy="66796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EA58AA3-51BE-4C30-8936-EBA9B03AD557}"/>
              </a:ext>
            </a:extLst>
          </p:cNvPr>
          <p:cNvSpPr/>
          <p:nvPr/>
        </p:nvSpPr>
        <p:spPr>
          <a:xfrm rot="600000">
            <a:off x="3014790" y="2194269"/>
            <a:ext cx="285345" cy="82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5112461-7AF7-445B-AA69-8E03B1A1189C}"/>
              </a:ext>
            </a:extLst>
          </p:cNvPr>
          <p:cNvSpPr/>
          <p:nvPr/>
        </p:nvSpPr>
        <p:spPr>
          <a:xfrm rot="600000">
            <a:off x="2474790" y="2194269"/>
            <a:ext cx="285345" cy="82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037B1B2-68FB-4E31-AC13-AE2A247DDCCC}"/>
              </a:ext>
            </a:extLst>
          </p:cNvPr>
          <p:cNvSpPr/>
          <p:nvPr/>
        </p:nvSpPr>
        <p:spPr>
          <a:xfrm rot="600000">
            <a:off x="3554790" y="2194269"/>
            <a:ext cx="285345" cy="82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0A6C01A-2286-4BC1-B93B-143B5BE37E2B}"/>
              </a:ext>
            </a:extLst>
          </p:cNvPr>
          <p:cNvSpPr/>
          <p:nvPr/>
        </p:nvSpPr>
        <p:spPr>
          <a:xfrm rot="600000">
            <a:off x="4094790" y="2194269"/>
            <a:ext cx="285345" cy="82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EC0D7F3-040E-4089-8778-2677A2E7EE85}"/>
              </a:ext>
            </a:extLst>
          </p:cNvPr>
          <p:cNvSpPr/>
          <p:nvPr/>
        </p:nvSpPr>
        <p:spPr>
          <a:xfrm rot="600000">
            <a:off x="4634790" y="2194269"/>
            <a:ext cx="285345" cy="82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71140BB-EF98-4AF8-9B8E-79D4B0F6098E}"/>
              </a:ext>
            </a:extLst>
          </p:cNvPr>
          <p:cNvSpPr/>
          <p:nvPr/>
        </p:nvSpPr>
        <p:spPr>
          <a:xfrm rot="600000">
            <a:off x="5174790" y="2194269"/>
            <a:ext cx="285345" cy="82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1AB9A33-69E8-4582-82E1-BCEBB144E169}"/>
              </a:ext>
            </a:extLst>
          </p:cNvPr>
          <p:cNvSpPr/>
          <p:nvPr/>
        </p:nvSpPr>
        <p:spPr>
          <a:xfrm rot="600000">
            <a:off x="6254789" y="2194269"/>
            <a:ext cx="285345" cy="82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06F7741-B058-4551-8361-4EAD5877B65C}"/>
              </a:ext>
            </a:extLst>
          </p:cNvPr>
          <p:cNvSpPr/>
          <p:nvPr/>
        </p:nvSpPr>
        <p:spPr>
          <a:xfrm rot="600000">
            <a:off x="7334790" y="2194269"/>
            <a:ext cx="285345" cy="82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6EB6B2-2646-45FE-9AEB-87AF8EFC12B0}"/>
              </a:ext>
            </a:extLst>
          </p:cNvPr>
          <p:cNvSpPr/>
          <p:nvPr/>
        </p:nvSpPr>
        <p:spPr>
          <a:xfrm rot="600000">
            <a:off x="6794790" y="2194269"/>
            <a:ext cx="285345" cy="82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8823FB6-3B66-429B-A19F-0A60CE15E9BF}"/>
              </a:ext>
            </a:extLst>
          </p:cNvPr>
          <p:cNvSpPr/>
          <p:nvPr/>
        </p:nvSpPr>
        <p:spPr>
          <a:xfrm rot="600000">
            <a:off x="6797498" y="2194269"/>
            <a:ext cx="285345" cy="82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81489C0-476E-460C-AD28-DC5349F301E9}"/>
              </a:ext>
            </a:extLst>
          </p:cNvPr>
          <p:cNvSpPr/>
          <p:nvPr/>
        </p:nvSpPr>
        <p:spPr>
          <a:xfrm rot="600000">
            <a:off x="7874790" y="2194269"/>
            <a:ext cx="285345" cy="82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3A633DD-2AF8-4430-B1EF-BB4DA85DAE85}"/>
              </a:ext>
            </a:extLst>
          </p:cNvPr>
          <p:cNvSpPr/>
          <p:nvPr/>
        </p:nvSpPr>
        <p:spPr>
          <a:xfrm rot="600000">
            <a:off x="8414790" y="2194269"/>
            <a:ext cx="285345" cy="82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018513C-B428-48AC-8709-7E1A34959BB7}"/>
              </a:ext>
            </a:extLst>
          </p:cNvPr>
          <p:cNvSpPr/>
          <p:nvPr/>
        </p:nvSpPr>
        <p:spPr>
          <a:xfrm rot="600000">
            <a:off x="5714790" y="2194269"/>
            <a:ext cx="285345" cy="82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060B8F0-680A-4667-9650-AE4C9E6DF782}"/>
              </a:ext>
            </a:extLst>
          </p:cNvPr>
          <p:cNvSpPr/>
          <p:nvPr/>
        </p:nvSpPr>
        <p:spPr>
          <a:xfrm rot="600000">
            <a:off x="8954790" y="2194269"/>
            <a:ext cx="285345" cy="82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DEA34CD-E334-40FC-8D35-977277902E54}"/>
              </a:ext>
            </a:extLst>
          </p:cNvPr>
          <p:cNvSpPr/>
          <p:nvPr/>
        </p:nvSpPr>
        <p:spPr>
          <a:xfrm rot="600000">
            <a:off x="9494790" y="2194269"/>
            <a:ext cx="285345" cy="82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44B95E8-913A-4611-997F-FDFAF10E7626}"/>
              </a:ext>
            </a:extLst>
          </p:cNvPr>
          <p:cNvSpPr/>
          <p:nvPr/>
        </p:nvSpPr>
        <p:spPr>
          <a:xfrm rot="600000">
            <a:off x="10034789" y="2194269"/>
            <a:ext cx="285345" cy="82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9BA9638-1161-4BEE-8159-17561FA0167E}"/>
              </a:ext>
            </a:extLst>
          </p:cNvPr>
          <p:cNvSpPr/>
          <p:nvPr/>
        </p:nvSpPr>
        <p:spPr>
          <a:xfrm>
            <a:off x="1997247" y="3015268"/>
            <a:ext cx="8822368" cy="66796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6518164-0FC9-40E9-BDC9-DE9BC7CA9639}"/>
              </a:ext>
            </a:extLst>
          </p:cNvPr>
          <p:cNvSpPr/>
          <p:nvPr/>
        </p:nvSpPr>
        <p:spPr>
          <a:xfrm rot="21000000">
            <a:off x="3022445" y="2973619"/>
            <a:ext cx="285345" cy="82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B624F416-D8FD-4727-A189-D16D2409ECAB}"/>
              </a:ext>
            </a:extLst>
          </p:cNvPr>
          <p:cNvSpPr/>
          <p:nvPr/>
        </p:nvSpPr>
        <p:spPr>
          <a:xfrm rot="21000000">
            <a:off x="2482445" y="2973619"/>
            <a:ext cx="285345" cy="82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B4419F19-8D86-484F-9569-C2F82FCE7DC9}"/>
              </a:ext>
            </a:extLst>
          </p:cNvPr>
          <p:cNvSpPr/>
          <p:nvPr/>
        </p:nvSpPr>
        <p:spPr>
          <a:xfrm rot="21000000">
            <a:off x="3562445" y="2973619"/>
            <a:ext cx="285345" cy="82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4704C128-7AF7-4823-A4AC-27BD4E10DDFB}"/>
              </a:ext>
            </a:extLst>
          </p:cNvPr>
          <p:cNvSpPr/>
          <p:nvPr/>
        </p:nvSpPr>
        <p:spPr>
          <a:xfrm rot="21000000">
            <a:off x="4102445" y="2973619"/>
            <a:ext cx="285345" cy="82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B47E1B8A-8946-4848-9BF5-64A5AA44D4F0}"/>
              </a:ext>
            </a:extLst>
          </p:cNvPr>
          <p:cNvSpPr/>
          <p:nvPr/>
        </p:nvSpPr>
        <p:spPr>
          <a:xfrm rot="21000000">
            <a:off x="4642445" y="2973619"/>
            <a:ext cx="285345" cy="82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32D9EA1C-CB65-419F-8FE2-14B8364F5723}"/>
              </a:ext>
            </a:extLst>
          </p:cNvPr>
          <p:cNvSpPr/>
          <p:nvPr/>
        </p:nvSpPr>
        <p:spPr>
          <a:xfrm rot="21000000">
            <a:off x="5182445" y="2973619"/>
            <a:ext cx="285345" cy="82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4430DAC-1D97-4F7E-9EBC-9CEA0CE00D48}"/>
              </a:ext>
            </a:extLst>
          </p:cNvPr>
          <p:cNvSpPr/>
          <p:nvPr/>
        </p:nvSpPr>
        <p:spPr>
          <a:xfrm rot="21000000">
            <a:off x="6262444" y="2973619"/>
            <a:ext cx="285345" cy="82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03D93CBF-E9B3-408B-9966-DB32FEF7F3A5}"/>
              </a:ext>
            </a:extLst>
          </p:cNvPr>
          <p:cNvSpPr/>
          <p:nvPr/>
        </p:nvSpPr>
        <p:spPr>
          <a:xfrm rot="21000000">
            <a:off x="7342445" y="2973619"/>
            <a:ext cx="285345" cy="82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F7B7304-50D8-4465-A158-AB55984F6C6F}"/>
              </a:ext>
            </a:extLst>
          </p:cNvPr>
          <p:cNvSpPr/>
          <p:nvPr/>
        </p:nvSpPr>
        <p:spPr>
          <a:xfrm rot="21000000">
            <a:off x="6802445" y="2973619"/>
            <a:ext cx="285345" cy="82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AC4846EA-B190-4381-94E7-ACE697A57F6B}"/>
              </a:ext>
            </a:extLst>
          </p:cNvPr>
          <p:cNvSpPr/>
          <p:nvPr/>
        </p:nvSpPr>
        <p:spPr>
          <a:xfrm rot="21000000">
            <a:off x="6805153" y="2973619"/>
            <a:ext cx="285345" cy="82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65EA236C-B021-4F49-8AAF-B3D720785F8A}"/>
              </a:ext>
            </a:extLst>
          </p:cNvPr>
          <p:cNvSpPr/>
          <p:nvPr/>
        </p:nvSpPr>
        <p:spPr>
          <a:xfrm rot="21000000">
            <a:off x="7882445" y="2973619"/>
            <a:ext cx="285345" cy="82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59E06B36-3651-4C88-855D-658FDB48FCFE}"/>
              </a:ext>
            </a:extLst>
          </p:cNvPr>
          <p:cNvSpPr/>
          <p:nvPr/>
        </p:nvSpPr>
        <p:spPr>
          <a:xfrm rot="21000000">
            <a:off x="8422445" y="2973619"/>
            <a:ext cx="285345" cy="82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DC609B63-F8A4-425A-8AE2-AE3FD34CF300}"/>
              </a:ext>
            </a:extLst>
          </p:cNvPr>
          <p:cNvSpPr/>
          <p:nvPr/>
        </p:nvSpPr>
        <p:spPr>
          <a:xfrm rot="21000000">
            <a:off x="5722445" y="2973619"/>
            <a:ext cx="285345" cy="82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6A9AC67B-4AD4-4531-A153-35439135C9D2}"/>
              </a:ext>
            </a:extLst>
          </p:cNvPr>
          <p:cNvSpPr/>
          <p:nvPr/>
        </p:nvSpPr>
        <p:spPr>
          <a:xfrm rot="21000000">
            <a:off x="8962445" y="2973619"/>
            <a:ext cx="285345" cy="82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C5EF3EE4-7B6C-4325-9E30-3D00259DA803}"/>
              </a:ext>
            </a:extLst>
          </p:cNvPr>
          <p:cNvSpPr/>
          <p:nvPr/>
        </p:nvSpPr>
        <p:spPr>
          <a:xfrm rot="21000000">
            <a:off x="9502445" y="2973619"/>
            <a:ext cx="285345" cy="82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C22FDD6E-239C-49F3-B8FD-3F513D2ADBAD}"/>
              </a:ext>
            </a:extLst>
          </p:cNvPr>
          <p:cNvSpPr/>
          <p:nvPr/>
        </p:nvSpPr>
        <p:spPr>
          <a:xfrm rot="21000000">
            <a:off x="10042444" y="2973619"/>
            <a:ext cx="285345" cy="82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5B1F300-B57D-4ED0-BC1C-B425A078BDE6}"/>
              </a:ext>
            </a:extLst>
          </p:cNvPr>
          <p:cNvSpPr/>
          <p:nvPr/>
        </p:nvSpPr>
        <p:spPr>
          <a:xfrm>
            <a:off x="2209396" y="2990326"/>
            <a:ext cx="191542" cy="1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899D5725-5591-47CA-B4F9-B418F6EBADA5}"/>
              </a:ext>
            </a:extLst>
          </p:cNvPr>
          <p:cNvCxnSpPr>
            <a:cxnSpLocks/>
            <a:endCxn id="12" idx="3"/>
          </p:cNvCxnSpPr>
          <p:nvPr/>
        </p:nvCxnSpPr>
        <p:spPr>
          <a:xfrm>
            <a:off x="5424818" y="2102202"/>
            <a:ext cx="33149" cy="530842"/>
          </a:xfrm>
          <a:prstGeom prst="straightConnector1">
            <a:avLst/>
          </a:prstGeom>
          <a:ln w="12700">
            <a:solidFill>
              <a:srgbClr val="FF0000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096040A4-00D6-4101-9D29-072F9AFE60E9}"/>
              </a:ext>
            </a:extLst>
          </p:cNvPr>
          <p:cNvCxnSpPr>
            <a:cxnSpLocks/>
            <a:stCxn id="12" idx="3"/>
          </p:cNvCxnSpPr>
          <p:nvPr/>
        </p:nvCxnSpPr>
        <p:spPr>
          <a:xfrm flipH="1">
            <a:off x="5128537" y="2633044"/>
            <a:ext cx="329430" cy="209099"/>
          </a:xfrm>
          <a:prstGeom prst="straightConnector1">
            <a:avLst/>
          </a:prstGeom>
          <a:ln w="9525">
            <a:solidFill>
              <a:srgbClr val="FF0000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0A1CA772-67B5-4E07-8B77-989745B44779}"/>
              </a:ext>
            </a:extLst>
          </p:cNvPr>
          <p:cNvCxnSpPr>
            <a:cxnSpLocks/>
          </p:cNvCxnSpPr>
          <p:nvPr/>
        </p:nvCxnSpPr>
        <p:spPr>
          <a:xfrm flipH="1">
            <a:off x="5137960" y="2633044"/>
            <a:ext cx="315928" cy="112990"/>
          </a:xfrm>
          <a:prstGeom prst="straightConnector1">
            <a:avLst/>
          </a:prstGeom>
          <a:ln w="9525">
            <a:solidFill>
              <a:srgbClr val="FF0000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1095823C-BA3D-4F9D-B4CD-0C45BABEFD4A}"/>
              </a:ext>
            </a:extLst>
          </p:cNvPr>
          <p:cNvCxnSpPr>
            <a:cxnSpLocks/>
          </p:cNvCxnSpPr>
          <p:nvPr/>
        </p:nvCxnSpPr>
        <p:spPr>
          <a:xfrm flipH="1">
            <a:off x="5141788" y="2633044"/>
            <a:ext cx="315928" cy="112990"/>
          </a:xfrm>
          <a:prstGeom prst="straightConnector1">
            <a:avLst/>
          </a:prstGeom>
          <a:ln w="9525">
            <a:solidFill>
              <a:srgbClr val="FF0000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CE0C30CA-0FCE-497B-A455-BE14A0BA37E9}"/>
              </a:ext>
            </a:extLst>
          </p:cNvPr>
          <p:cNvCxnSpPr>
            <a:cxnSpLocks/>
          </p:cNvCxnSpPr>
          <p:nvPr/>
        </p:nvCxnSpPr>
        <p:spPr>
          <a:xfrm flipH="1">
            <a:off x="5141788" y="2633044"/>
            <a:ext cx="319412" cy="73581"/>
          </a:xfrm>
          <a:prstGeom prst="straightConnector1">
            <a:avLst/>
          </a:prstGeom>
          <a:ln w="9525">
            <a:solidFill>
              <a:srgbClr val="FF0000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F5BFE50D-4A95-4EE7-8F4D-4427B69CC2C8}"/>
              </a:ext>
            </a:extLst>
          </p:cNvPr>
          <p:cNvCxnSpPr>
            <a:cxnSpLocks/>
          </p:cNvCxnSpPr>
          <p:nvPr/>
        </p:nvCxnSpPr>
        <p:spPr>
          <a:xfrm flipH="1">
            <a:off x="5135252" y="2633044"/>
            <a:ext cx="324069" cy="161045"/>
          </a:xfrm>
          <a:prstGeom prst="straightConnector1">
            <a:avLst/>
          </a:prstGeom>
          <a:ln w="9525">
            <a:solidFill>
              <a:srgbClr val="FF0000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A7921575-CFC7-4934-9B4B-8FA884A88D0F}"/>
              </a:ext>
            </a:extLst>
          </p:cNvPr>
          <p:cNvCxnSpPr>
            <a:cxnSpLocks/>
          </p:cNvCxnSpPr>
          <p:nvPr/>
        </p:nvCxnSpPr>
        <p:spPr>
          <a:xfrm flipH="1">
            <a:off x="5127597" y="2635905"/>
            <a:ext cx="330759" cy="262050"/>
          </a:xfrm>
          <a:prstGeom prst="straightConnector1">
            <a:avLst/>
          </a:prstGeom>
          <a:ln w="9525">
            <a:solidFill>
              <a:srgbClr val="FF0000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DB12C951-F21D-43BB-B217-485BA6D7CD3D}"/>
              </a:ext>
            </a:extLst>
          </p:cNvPr>
          <p:cNvCxnSpPr>
            <a:cxnSpLocks/>
          </p:cNvCxnSpPr>
          <p:nvPr/>
        </p:nvCxnSpPr>
        <p:spPr>
          <a:xfrm>
            <a:off x="5152379" y="2715311"/>
            <a:ext cx="255094" cy="335931"/>
          </a:xfrm>
          <a:prstGeom prst="straightConnector1">
            <a:avLst/>
          </a:prstGeom>
          <a:ln w="6350">
            <a:solidFill>
              <a:srgbClr val="CC0000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694672E7-A436-4A10-A647-B17AD6BAC9F8}"/>
              </a:ext>
            </a:extLst>
          </p:cNvPr>
          <p:cNvCxnSpPr>
            <a:cxnSpLocks/>
          </p:cNvCxnSpPr>
          <p:nvPr/>
        </p:nvCxnSpPr>
        <p:spPr>
          <a:xfrm>
            <a:off x="5153697" y="2719170"/>
            <a:ext cx="253776" cy="291775"/>
          </a:xfrm>
          <a:prstGeom prst="straightConnector1">
            <a:avLst/>
          </a:prstGeom>
          <a:ln w="6350">
            <a:solidFill>
              <a:srgbClr val="CC0000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38A60059-DFAB-408B-B173-EBBB9CDF41F0}"/>
              </a:ext>
            </a:extLst>
          </p:cNvPr>
          <p:cNvCxnSpPr>
            <a:cxnSpLocks/>
          </p:cNvCxnSpPr>
          <p:nvPr/>
        </p:nvCxnSpPr>
        <p:spPr>
          <a:xfrm>
            <a:off x="5152460" y="2715548"/>
            <a:ext cx="282616" cy="427680"/>
          </a:xfrm>
          <a:prstGeom prst="straightConnector1">
            <a:avLst/>
          </a:prstGeom>
          <a:ln w="6350">
            <a:solidFill>
              <a:srgbClr val="CC0000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4329830B-27FA-48C9-9D9F-A2D3CA80E006}"/>
              </a:ext>
            </a:extLst>
          </p:cNvPr>
          <p:cNvCxnSpPr>
            <a:cxnSpLocks/>
          </p:cNvCxnSpPr>
          <p:nvPr/>
        </p:nvCxnSpPr>
        <p:spPr>
          <a:xfrm>
            <a:off x="5151335" y="2712251"/>
            <a:ext cx="295611" cy="526226"/>
          </a:xfrm>
          <a:prstGeom prst="straightConnector1">
            <a:avLst/>
          </a:prstGeom>
          <a:ln w="6350">
            <a:solidFill>
              <a:srgbClr val="CC0000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2AE40F5E-6AF8-40AB-BC66-A61256E5732A}"/>
              </a:ext>
            </a:extLst>
          </p:cNvPr>
          <p:cNvCxnSpPr>
            <a:cxnSpLocks/>
          </p:cNvCxnSpPr>
          <p:nvPr/>
        </p:nvCxnSpPr>
        <p:spPr>
          <a:xfrm>
            <a:off x="5151942" y="2714029"/>
            <a:ext cx="255531" cy="269356"/>
          </a:xfrm>
          <a:prstGeom prst="straightConnector1">
            <a:avLst/>
          </a:prstGeom>
          <a:ln w="6350">
            <a:solidFill>
              <a:srgbClr val="CC0000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3F483BA9-F80A-4953-ACF2-FB47E06BCBEA}"/>
              </a:ext>
            </a:extLst>
          </p:cNvPr>
          <p:cNvCxnSpPr>
            <a:cxnSpLocks/>
          </p:cNvCxnSpPr>
          <p:nvPr/>
        </p:nvCxnSpPr>
        <p:spPr>
          <a:xfrm>
            <a:off x="5154961" y="2714017"/>
            <a:ext cx="254596" cy="228575"/>
          </a:xfrm>
          <a:prstGeom prst="straightConnector1">
            <a:avLst/>
          </a:prstGeom>
          <a:ln w="6350">
            <a:solidFill>
              <a:srgbClr val="CC0000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844E3A58-4513-4F36-9A64-942FC458824D}"/>
              </a:ext>
            </a:extLst>
          </p:cNvPr>
          <p:cNvCxnSpPr>
            <a:cxnSpLocks/>
          </p:cNvCxnSpPr>
          <p:nvPr/>
        </p:nvCxnSpPr>
        <p:spPr>
          <a:xfrm>
            <a:off x="5144724" y="2756054"/>
            <a:ext cx="293056" cy="354338"/>
          </a:xfrm>
          <a:prstGeom prst="straightConnector1">
            <a:avLst/>
          </a:prstGeom>
          <a:ln w="6350">
            <a:solidFill>
              <a:srgbClr val="CC0000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CB3E6217-A453-4D66-A1EC-4F4226F27C5A}"/>
              </a:ext>
            </a:extLst>
          </p:cNvPr>
          <p:cNvCxnSpPr>
            <a:cxnSpLocks/>
          </p:cNvCxnSpPr>
          <p:nvPr/>
        </p:nvCxnSpPr>
        <p:spPr>
          <a:xfrm>
            <a:off x="5146042" y="2759913"/>
            <a:ext cx="284083" cy="294626"/>
          </a:xfrm>
          <a:prstGeom prst="straightConnector1">
            <a:avLst/>
          </a:prstGeom>
          <a:ln w="6350">
            <a:solidFill>
              <a:srgbClr val="CC0000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A91343F3-7359-47DD-B35F-2D3596CB1703}"/>
              </a:ext>
            </a:extLst>
          </p:cNvPr>
          <p:cNvCxnSpPr>
            <a:cxnSpLocks/>
          </p:cNvCxnSpPr>
          <p:nvPr/>
        </p:nvCxnSpPr>
        <p:spPr>
          <a:xfrm>
            <a:off x="5144805" y="2756291"/>
            <a:ext cx="301428" cy="445378"/>
          </a:xfrm>
          <a:prstGeom prst="straightConnector1">
            <a:avLst/>
          </a:prstGeom>
          <a:ln w="6350">
            <a:solidFill>
              <a:srgbClr val="CC0000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C4E7955A-5F11-4AED-9004-06C79FCFC38B}"/>
              </a:ext>
            </a:extLst>
          </p:cNvPr>
          <p:cNvCxnSpPr>
            <a:cxnSpLocks/>
          </p:cNvCxnSpPr>
          <p:nvPr/>
        </p:nvCxnSpPr>
        <p:spPr>
          <a:xfrm>
            <a:off x="5143680" y="2752994"/>
            <a:ext cx="317384" cy="542661"/>
          </a:xfrm>
          <a:prstGeom prst="straightConnector1">
            <a:avLst/>
          </a:prstGeom>
          <a:ln w="6350">
            <a:solidFill>
              <a:srgbClr val="CC0000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F7874534-EBF5-42D5-A64C-D3ABD8F6F443}"/>
              </a:ext>
            </a:extLst>
          </p:cNvPr>
          <p:cNvCxnSpPr>
            <a:cxnSpLocks/>
          </p:cNvCxnSpPr>
          <p:nvPr/>
        </p:nvCxnSpPr>
        <p:spPr>
          <a:xfrm>
            <a:off x="5144287" y="2754772"/>
            <a:ext cx="255531" cy="269356"/>
          </a:xfrm>
          <a:prstGeom prst="straightConnector1">
            <a:avLst/>
          </a:prstGeom>
          <a:ln w="6350">
            <a:solidFill>
              <a:srgbClr val="CC0000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C3295D98-4D90-4E8E-A78F-F53BA8CC4AD4}"/>
              </a:ext>
            </a:extLst>
          </p:cNvPr>
          <p:cNvCxnSpPr>
            <a:cxnSpLocks/>
          </p:cNvCxnSpPr>
          <p:nvPr/>
        </p:nvCxnSpPr>
        <p:spPr>
          <a:xfrm>
            <a:off x="5147306" y="2754760"/>
            <a:ext cx="266784" cy="202345"/>
          </a:xfrm>
          <a:prstGeom prst="straightConnector1">
            <a:avLst/>
          </a:prstGeom>
          <a:ln w="6350">
            <a:solidFill>
              <a:srgbClr val="CC0000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3D1700F7-0463-46D0-B8D9-E7E4B6F1692F}"/>
              </a:ext>
            </a:extLst>
          </p:cNvPr>
          <p:cNvCxnSpPr>
            <a:cxnSpLocks/>
          </p:cNvCxnSpPr>
          <p:nvPr/>
        </p:nvCxnSpPr>
        <p:spPr>
          <a:xfrm>
            <a:off x="5134890" y="2842122"/>
            <a:ext cx="325703" cy="384145"/>
          </a:xfrm>
          <a:prstGeom prst="straightConnector1">
            <a:avLst/>
          </a:prstGeom>
          <a:ln w="6350">
            <a:solidFill>
              <a:srgbClr val="CC0000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5E25A9D4-F67C-4BFE-94F2-04BA2B1A1D58}"/>
              </a:ext>
            </a:extLst>
          </p:cNvPr>
          <p:cNvCxnSpPr>
            <a:cxnSpLocks/>
          </p:cNvCxnSpPr>
          <p:nvPr/>
        </p:nvCxnSpPr>
        <p:spPr>
          <a:xfrm>
            <a:off x="5136208" y="2845981"/>
            <a:ext cx="284083" cy="294626"/>
          </a:xfrm>
          <a:prstGeom prst="straightConnector1">
            <a:avLst/>
          </a:prstGeom>
          <a:ln w="6350">
            <a:solidFill>
              <a:srgbClr val="CC0000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A4D98F62-C0E0-4099-9280-151C3441540D}"/>
              </a:ext>
            </a:extLst>
          </p:cNvPr>
          <p:cNvCxnSpPr>
            <a:cxnSpLocks/>
          </p:cNvCxnSpPr>
          <p:nvPr/>
        </p:nvCxnSpPr>
        <p:spPr>
          <a:xfrm>
            <a:off x="5134971" y="2842359"/>
            <a:ext cx="325622" cy="482695"/>
          </a:xfrm>
          <a:prstGeom prst="straightConnector1">
            <a:avLst/>
          </a:prstGeom>
          <a:ln w="6350">
            <a:solidFill>
              <a:srgbClr val="CC0000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D850231F-B776-4C03-9FAA-80CA5139C3C4}"/>
              </a:ext>
            </a:extLst>
          </p:cNvPr>
          <p:cNvCxnSpPr>
            <a:cxnSpLocks/>
          </p:cNvCxnSpPr>
          <p:nvPr/>
        </p:nvCxnSpPr>
        <p:spPr>
          <a:xfrm>
            <a:off x="5133846" y="2839062"/>
            <a:ext cx="334873" cy="546205"/>
          </a:xfrm>
          <a:prstGeom prst="straightConnector1">
            <a:avLst/>
          </a:prstGeom>
          <a:ln w="6350">
            <a:solidFill>
              <a:srgbClr val="CC0000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2DC37D66-23F4-40A0-9AF0-3A321A62A466}"/>
              </a:ext>
            </a:extLst>
          </p:cNvPr>
          <p:cNvCxnSpPr>
            <a:cxnSpLocks/>
          </p:cNvCxnSpPr>
          <p:nvPr/>
        </p:nvCxnSpPr>
        <p:spPr>
          <a:xfrm>
            <a:off x="5134453" y="2840840"/>
            <a:ext cx="303327" cy="262796"/>
          </a:xfrm>
          <a:prstGeom prst="straightConnector1">
            <a:avLst/>
          </a:prstGeom>
          <a:ln w="6350">
            <a:solidFill>
              <a:srgbClr val="CC0000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5F8180C2-645D-4528-9FDC-3343FEE54D53}"/>
              </a:ext>
            </a:extLst>
          </p:cNvPr>
          <p:cNvCxnSpPr>
            <a:cxnSpLocks/>
          </p:cNvCxnSpPr>
          <p:nvPr/>
        </p:nvCxnSpPr>
        <p:spPr>
          <a:xfrm>
            <a:off x="5137472" y="2840828"/>
            <a:ext cx="276618" cy="202775"/>
          </a:xfrm>
          <a:prstGeom prst="straightConnector1">
            <a:avLst/>
          </a:prstGeom>
          <a:ln w="6350">
            <a:solidFill>
              <a:srgbClr val="CC0000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D530C74C-874D-4C78-A624-EE45555C0FED}"/>
              </a:ext>
            </a:extLst>
          </p:cNvPr>
          <p:cNvCxnSpPr>
            <a:cxnSpLocks/>
          </p:cNvCxnSpPr>
          <p:nvPr/>
        </p:nvCxnSpPr>
        <p:spPr>
          <a:xfrm>
            <a:off x="5126764" y="2890109"/>
            <a:ext cx="325703" cy="384145"/>
          </a:xfrm>
          <a:prstGeom prst="straightConnector1">
            <a:avLst/>
          </a:prstGeom>
          <a:ln w="6350">
            <a:solidFill>
              <a:srgbClr val="CC0000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9DD7B91D-6F6B-4FAC-880F-19FA0B6B1A43}"/>
              </a:ext>
            </a:extLst>
          </p:cNvPr>
          <p:cNvCxnSpPr>
            <a:cxnSpLocks/>
          </p:cNvCxnSpPr>
          <p:nvPr/>
        </p:nvCxnSpPr>
        <p:spPr>
          <a:xfrm>
            <a:off x="5128082" y="2893968"/>
            <a:ext cx="325806" cy="337201"/>
          </a:xfrm>
          <a:prstGeom prst="straightConnector1">
            <a:avLst/>
          </a:prstGeom>
          <a:ln w="6350">
            <a:solidFill>
              <a:srgbClr val="CC0000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19F286A6-9C20-496B-8B00-256EC6974885}"/>
              </a:ext>
            </a:extLst>
          </p:cNvPr>
          <p:cNvCxnSpPr>
            <a:cxnSpLocks/>
          </p:cNvCxnSpPr>
          <p:nvPr/>
        </p:nvCxnSpPr>
        <p:spPr>
          <a:xfrm>
            <a:off x="5126845" y="2890346"/>
            <a:ext cx="341874" cy="521380"/>
          </a:xfrm>
          <a:prstGeom prst="straightConnector1">
            <a:avLst/>
          </a:prstGeom>
          <a:ln w="6350">
            <a:solidFill>
              <a:srgbClr val="CC0000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C2C9F7E1-6F78-4912-8ABD-E6D5C1F0350D}"/>
              </a:ext>
            </a:extLst>
          </p:cNvPr>
          <p:cNvCxnSpPr>
            <a:cxnSpLocks/>
          </p:cNvCxnSpPr>
          <p:nvPr/>
        </p:nvCxnSpPr>
        <p:spPr>
          <a:xfrm>
            <a:off x="5125720" y="2887049"/>
            <a:ext cx="355738" cy="569650"/>
          </a:xfrm>
          <a:prstGeom prst="straightConnector1">
            <a:avLst/>
          </a:prstGeom>
          <a:ln w="6350">
            <a:solidFill>
              <a:srgbClr val="CC0000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57A84FAB-76AF-49D2-95BB-FA6F651DBD88}"/>
              </a:ext>
            </a:extLst>
          </p:cNvPr>
          <p:cNvCxnSpPr>
            <a:cxnSpLocks/>
          </p:cNvCxnSpPr>
          <p:nvPr/>
        </p:nvCxnSpPr>
        <p:spPr>
          <a:xfrm>
            <a:off x="5126327" y="2888827"/>
            <a:ext cx="303327" cy="262796"/>
          </a:xfrm>
          <a:prstGeom prst="straightConnector1">
            <a:avLst/>
          </a:prstGeom>
          <a:ln w="6350">
            <a:solidFill>
              <a:srgbClr val="CC0000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avec flèche 70">
            <a:extLst>
              <a:ext uri="{FF2B5EF4-FFF2-40B4-BE49-F238E27FC236}">
                <a16:creationId xmlns:a16="http://schemas.microsoft.com/office/drawing/2014/main" id="{0010A8A3-B1CF-4FEC-921B-C3D30F0E3399}"/>
              </a:ext>
            </a:extLst>
          </p:cNvPr>
          <p:cNvCxnSpPr>
            <a:cxnSpLocks/>
          </p:cNvCxnSpPr>
          <p:nvPr/>
        </p:nvCxnSpPr>
        <p:spPr>
          <a:xfrm>
            <a:off x="5129346" y="2888815"/>
            <a:ext cx="291730" cy="181280"/>
          </a:xfrm>
          <a:prstGeom prst="straightConnector1">
            <a:avLst/>
          </a:prstGeom>
          <a:ln w="6350">
            <a:solidFill>
              <a:srgbClr val="CC0000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8B495F3B-17E5-4BF9-9533-F05BDF7A3226}"/>
              </a:ext>
            </a:extLst>
          </p:cNvPr>
          <p:cNvCxnSpPr>
            <a:cxnSpLocks/>
          </p:cNvCxnSpPr>
          <p:nvPr/>
        </p:nvCxnSpPr>
        <p:spPr>
          <a:xfrm flipH="1">
            <a:off x="5215309" y="2933236"/>
            <a:ext cx="194399" cy="595326"/>
          </a:xfrm>
          <a:prstGeom prst="straightConnector1">
            <a:avLst/>
          </a:prstGeom>
          <a:ln w="6350">
            <a:solidFill>
              <a:srgbClr val="990033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80EDC30B-11DD-4458-8382-E2260957A646}"/>
              </a:ext>
            </a:extLst>
          </p:cNvPr>
          <p:cNvCxnSpPr>
            <a:cxnSpLocks/>
          </p:cNvCxnSpPr>
          <p:nvPr/>
        </p:nvCxnSpPr>
        <p:spPr>
          <a:xfrm flipH="1">
            <a:off x="5217141" y="3022285"/>
            <a:ext cx="194399" cy="595326"/>
          </a:xfrm>
          <a:prstGeom prst="straightConnector1">
            <a:avLst/>
          </a:prstGeom>
          <a:ln w="6350">
            <a:solidFill>
              <a:srgbClr val="990033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avec flèche 73">
            <a:extLst>
              <a:ext uri="{FF2B5EF4-FFF2-40B4-BE49-F238E27FC236}">
                <a16:creationId xmlns:a16="http://schemas.microsoft.com/office/drawing/2014/main" id="{13549957-C70E-44A8-B1D5-8C2B83721FA9}"/>
              </a:ext>
            </a:extLst>
          </p:cNvPr>
          <p:cNvCxnSpPr>
            <a:cxnSpLocks/>
          </p:cNvCxnSpPr>
          <p:nvPr/>
        </p:nvCxnSpPr>
        <p:spPr>
          <a:xfrm flipH="1">
            <a:off x="5227917" y="3070332"/>
            <a:ext cx="194399" cy="595326"/>
          </a:xfrm>
          <a:prstGeom prst="straightConnector1">
            <a:avLst/>
          </a:prstGeom>
          <a:ln w="6350">
            <a:solidFill>
              <a:srgbClr val="990033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DF313034-38D6-498D-9E1C-4F02DA92118A}"/>
              </a:ext>
            </a:extLst>
          </p:cNvPr>
          <p:cNvCxnSpPr>
            <a:cxnSpLocks/>
            <a:endCxn id="29" idx="1"/>
          </p:cNvCxnSpPr>
          <p:nvPr/>
        </p:nvCxnSpPr>
        <p:spPr>
          <a:xfrm flipH="1">
            <a:off x="5184613" y="2977444"/>
            <a:ext cx="202816" cy="434950"/>
          </a:xfrm>
          <a:prstGeom prst="straightConnector1">
            <a:avLst/>
          </a:prstGeom>
          <a:ln w="6350">
            <a:solidFill>
              <a:srgbClr val="990033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5E208C6F-4646-476A-988A-4588458EC3B9}"/>
              </a:ext>
            </a:extLst>
          </p:cNvPr>
          <p:cNvCxnSpPr>
            <a:cxnSpLocks/>
          </p:cNvCxnSpPr>
          <p:nvPr/>
        </p:nvCxnSpPr>
        <p:spPr>
          <a:xfrm flipH="1">
            <a:off x="5219791" y="3146751"/>
            <a:ext cx="221281" cy="408503"/>
          </a:xfrm>
          <a:prstGeom prst="straightConnector1">
            <a:avLst/>
          </a:prstGeom>
          <a:ln w="6350">
            <a:solidFill>
              <a:srgbClr val="990033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F79EF18F-ACA5-4B6E-BCE1-8B39A54636EA}"/>
              </a:ext>
            </a:extLst>
          </p:cNvPr>
          <p:cNvCxnSpPr>
            <a:cxnSpLocks/>
          </p:cNvCxnSpPr>
          <p:nvPr/>
        </p:nvCxnSpPr>
        <p:spPr>
          <a:xfrm flipH="1">
            <a:off x="5225209" y="3435931"/>
            <a:ext cx="256534" cy="230940"/>
          </a:xfrm>
          <a:prstGeom prst="straightConnector1">
            <a:avLst/>
          </a:prstGeom>
          <a:ln w="6350">
            <a:solidFill>
              <a:srgbClr val="990033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avec flèche 77">
            <a:extLst>
              <a:ext uri="{FF2B5EF4-FFF2-40B4-BE49-F238E27FC236}">
                <a16:creationId xmlns:a16="http://schemas.microsoft.com/office/drawing/2014/main" id="{32B70503-267B-4CFE-B7E4-ACC8BC380C67}"/>
              </a:ext>
            </a:extLst>
          </p:cNvPr>
          <p:cNvCxnSpPr>
            <a:cxnSpLocks/>
          </p:cNvCxnSpPr>
          <p:nvPr/>
        </p:nvCxnSpPr>
        <p:spPr>
          <a:xfrm flipH="1">
            <a:off x="5217871" y="3314722"/>
            <a:ext cx="259068" cy="247973"/>
          </a:xfrm>
          <a:prstGeom prst="straightConnector1">
            <a:avLst/>
          </a:prstGeom>
          <a:ln w="6350">
            <a:solidFill>
              <a:srgbClr val="990033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avec flèche 78">
            <a:extLst>
              <a:ext uri="{FF2B5EF4-FFF2-40B4-BE49-F238E27FC236}">
                <a16:creationId xmlns:a16="http://schemas.microsoft.com/office/drawing/2014/main" id="{346396D3-DE33-49CF-BA6E-3815E428AFC0}"/>
              </a:ext>
            </a:extLst>
          </p:cNvPr>
          <p:cNvCxnSpPr>
            <a:cxnSpLocks/>
          </p:cNvCxnSpPr>
          <p:nvPr/>
        </p:nvCxnSpPr>
        <p:spPr>
          <a:xfrm flipH="1">
            <a:off x="5208191" y="3275531"/>
            <a:ext cx="259068" cy="247973"/>
          </a:xfrm>
          <a:prstGeom prst="straightConnector1">
            <a:avLst/>
          </a:prstGeom>
          <a:ln w="6350">
            <a:solidFill>
              <a:srgbClr val="990033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>
            <a:extLst>
              <a:ext uri="{FF2B5EF4-FFF2-40B4-BE49-F238E27FC236}">
                <a16:creationId xmlns:a16="http://schemas.microsoft.com/office/drawing/2014/main" id="{52001A3F-C50D-4071-BA19-8835FE0E5FA8}"/>
              </a:ext>
            </a:extLst>
          </p:cNvPr>
          <p:cNvCxnSpPr>
            <a:cxnSpLocks/>
          </p:cNvCxnSpPr>
          <p:nvPr/>
        </p:nvCxnSpPr>
        <p:spPr>
          <a:xfrm flipH="1">
            <a:off x="5227917" y="3355660"/>
            <a:ext cx="232440" cy="288400"/>
          </a:xfrm>
          <a:prstGeom prst="straightConnector1">
            <a:avLst/>
          </a:prstGeom>
          <a:ln w="6350">
            <a:solidFill>
              <a:srgbClr val="990033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avec flèche 80">
            <a:extLst>
              <a:ext uri="{FF2B5EF4-FFF2-40B4-BE49-F238E27FC236}">
                <a16:creationId xmlns:a16="http://schemas.microsoft.com/office/drawing/2014/main" id="{C850686C-CD4F-4E67-A404-441386CD9B23}"/>
              </a:ext>
            </a:extLst>
          </p:cNvPr>
          <p:cNvCxnSpPr>
            <a:cxnSpLocks/>
          </p:cNvCxnSpPr>
          <p:nvPr/>
        </p:nvCxnSpPr>
        <p:spPr>
          <a:xfrm flipH="1">
            <a:off x="5225209" y="3238199"/>
            <a:ext cx="223194" cy="323578"/>
          </a:xfrm>
          <a:prstGeom prst="straightConnector1">
            <a:avLst/>
          </a:prstGeom>
          <a:ln w="6350">
            <a:solidFill>
              <a:srgbClr val="990033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81">
            <a:extLst>
              <a:ext uri="{FF2B5EF4-FFF2-40B4-BE49-F238E27FC236}">
                <a16:creationId xmlns:a16="http://schemas.microsoft.com/office/drawing/2014/main" id="{E766C8D9-35F1-4597-BF02-64E07EFA5B61}"/>
              </a:ext>
            </a:extLst>
          </p:cNvPr>
          <p:cNvCxnSpPr>
            <a:cxnSpLocks/>
          </p:cNvCxnSpPr>
          <p:nvPr/>
        </p:nvCxnSpPr>
        <p:spPr>
          <a:xfrm flipH="1">
            <a:off x="5225209" y="3367969"/>
            <a:ext cx="233932" cy="314429"/>
          </a:xfrm>
          <a:prstGeom prst="straightConnector1">
            <a:avLst/>
          </a:prstGeom>
          <a:ln w="6350">
            <a:solidFill>
              <a:srgbClr val="990033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033F543B-986F-426A-9D2A-E5868F91B349}"/>
              </a:ext>
            </a:extLst>
          </p:cNvPr>
          <p:cNvCxnSpPr>
            <a:cxnSpLocks/>
          </p:cNvCxnSpPr>
          <p:nvPr/>
        </p:nvCxnSpPr>
        <p:spPr>
          <a:xfrm flipH="1">
            <a:off x="5217871" y="3243946"/>
            <a:ext cx="236649" cy="355984"/>
          </a:xfrm>
          <a:prstGeom prst="straightConnector1">
            <a:avLst/>
          </a:prstGeom>
          <a:ln w="6350">
            <a:solidFill>
              <a:srgbClr val="990033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avec flèche 83">
            <a:extLst>
              <a:ext uri="{FF2B5EF4-FFF2-40B4-BE49-F238E27FC236}">
                <a16:creationId xmlns:a16="http://schemas.microsoft.com/office/drawing/2014/main" id="{66C3F398-C99F-4419-964F-E59E350CC582}"/>
              </a:ext>
            </a:extLst>
          </p:cNvPr>
          <p:cNvCxnSpPr>
            <a:cxnSpLocks/>
          </p:cNvCxnSpPr>
          <p:nvPr/>
        </p:nvCxnSpPr>
        <p:spPr>
          <a:xfrm flipH="1">
            <a:off x="5191092" y="3116852"/>
            <a:ext cx="229793" cy="352052"/>
          </a:xfrm>
          <a:prstGeom prst="straightConnector1">
            <a:avLst/>
          </a:prstGeom>
          <a:ln w="6350">
            <a:solidFill>
              <a:srgbClr val="990033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5B4EF52F-C0E0-4C50-92CF-458C75D1A16D}"/>
              </a:ext>
            </a:extLst>
          </p:cNvPr>
          <p:cNvCxnSpPr>
            <a:cxnSpLocks/>
          </p:cNvCxnSpPr>
          <p:nvPr/>
        </p:nvCxnSpPr>
        <p:spPr>
          <a:xfrm flipH="1">
            <a:off x="5195269" y="3202833"/>
            <a:ext cx="252408" cy="294694"/>
          </a:xfrm>
          <a:prstGeom prst="straightConnector1">
            <a:avLst/>
          </a:prstGeom>
          <a:ln w="6350">
            <a:solidFill>
              <a:srgbClr val="990033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avec flèche 85">
            <a:extLst>
              <a:ext uri="{FF2B5EF4-FFF2-40B4-BE49-F238E27FC236}">
                <a16:creationId xmlns:a16="http://schemas.microsoft.com/office/drawing/2014/main" id="{14C96BFB-3152-48C1-88F2-FCDBFFD60B89}"/>
              </a:ext>
            </a:extLst>
          </p:cNvPr>
          <p:cNvCxnSpPr>
            <a:cxnSpLocks/>
          </p:cNvCxnSpPr>
          <p:nvPr/>
        </p:nvCxnSpPr>
        <p:spPr>
          <a:xfrm flipH="1">
            <a:off x="5220362" y="3400648"/>
            <a:ext cx="256534" cy="230940"/>
          </a:xfrm>
          <a:prstGeom prst="straightConnector1">
            <a:avLst/>
          </a:prstGeom>
          <a:ln w="6350">
            <a:solidFill>
              <a:srgbClr val="990033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B5BBFDD6-9274-454F-A270-5A6058185D19}"/>
              </a:ext>
            </a:extLst>
          </p:cNvPr>
          <p:cNvCxnSpPr>
            <a:cxnSpLocks/>
          </p:cNvCxnSpPr>
          <p:nvPr/>
        </p:nvCxnSpPr>
        <p:spPr>
          <a:xfrm flipH="1">
            <a:off x="5213024" y="3279439"/>
            <a:ext cx="259068" cy="247973"/>
          </a:xfrm>
          <a:prstGeom prst="straightConnector1">
            <a:avLst/>
          </a:prstGeom>
          <a:ln w="6350">
            <a:solidFill>
              <a:srgbClr val="990033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FE188749-8EFC-4512-B9F0-3A13B0A44B19}"/>
              </a:ext>
            </a:extLst>
          </p:cNvPr>
          <p:cNvCxnSpPr>
            <a:cxnSpLocks/>
          </p:cNvCxnSpPr>
          <p:nvPr/>
        </p:nvCxnSpPr>
        <p:spPr>
          <a:xfrm flipH="1">
            <a:off x="5203344" y="3240248"/>
            <a:ext cx="259068" cy="247973"/>
          </a:xfrm>
          <a:prstGeom prst="straightConnector1">
            <a:avLst/>
          </a:prstGeom>
          <a:ln w="6350">
            <a:solidFill>
              <a:srgbClr val="990033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avec flèche 88">
            <a:extLst>
              <a:ext uri="{FF2B5EF4-FFF2-40B4-BE49-F238E27FC236}">
                <a16:creationId xmlns:a16="http://schemas.microsoft.com/office/drawing/2014/main" id="{F146E1F1-41B0-4056-BE73-7893E80F6D4C}"/>
              </a:ext>
            </a:extLst>
          </p:cNvPr>
          <p:cNvCxnSpPr>
            <a:cxnSpLocks/>
          </p:cNvCxnSpPr>
          <p:nvPr/>
        </p:nvCxnSpPr>
        <p:spPr>
          <a:xfrm flipH="1">
            <a:off x="5223070" y="3320377"/>
            <a:ext cx="232440" cy="288400"/>
          </a:xfrm>
          <a:prstGeom prst="straightConnector1">
            <a:avLst/>
          </a:prstGeom>
          <a:ln w="6350">
            <a:solidFill>
              <a:srgbClr val="990033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id="{08C7754D-6BBD-405A-B405-2A167EF3A499}"/>
              </a:ext>
            </a:extLst>
          </p:cNvPr>
          <p:cNvCxnSpPr>
            <a:cxnSpLocks/>
          </p:cNvCxnSpPr>
          <p:nvPr/>
        </p:nvCxnSpPr>
        <p:spPr>
          <a:xfrm flipH="1">
            <a:off x="5220362" y="3332686"/>
            <a:ext cx="233932" cy="314429"/>
          </a:xfrm>
          <a:prstGeom prst="straightConnector1">
            <a:avLst/>
          </a:prstGeom>
          <a:ln w="6350">
            <a:solidFill>
              <a:srgbClr val="990033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avec flèche 90">
            <a:extLst>
              <a:ext uri="{FF2B5EF4-FFF2-40B4-BE49-F238E27FC236}">
                <a16:creationId xmlns:a16="http://schemas.microsoft.com/office/drawing/2014/main" id="{C3288CE5-7287-42D6-9846-3A372009047A}"/>
              </a:ext>
            </a:extLst>
          </p:cNvPr>
          <p:cNvCxnSpPr>
            <a:cxnSpLocks/>
          </p:cNvCxnSpPr>
          <p:nvPr/>
        </p:nvCxnSpPr>
        <p:spPr>
          <a:xfrm flipH="1">
            <a:off x="5196361" y="3274132"/>
            <a:ext cx="256534" cy="230940"/>
          </a:xfrm>
          <a:prstGeom prst="straightConnector1">
            <a:avLst/>
          </a:prstGeom>
          <a:ln w="6350">
            <a:solidFill>
              <a:srgbClr val="990033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avec flèche 91">
            <a:extLst>
              <a:ext uri="{FF2B5EF4-FFF2-40B4-BE49-F238E27FC236}">
                <a16:creationId xmlns:a16="http://schemas.microsoft.com/office/drawing/2014/main" id="{5F73A43B-0CC2-401F-841E-71CF98F69AB9}"/>
              </a:ext>
            </a:extLst>
          </p:cNvPr>
          <p:cNvCxnSpPr>
            <a:cxnSpLocks/>
          </p:cNvCxnSpPr>
          <p:nvPr/>
        </p:nvCxnSpPr>
        <p:spPr>
          <a:xfrm flipH="1">
            <a:off x="5189023" y="3152923"/>
            <a:ext cx="259068" cy="247973"/>
          </a:xfrm>
          <a:prstGeom prst="straightConnector1">
            <a:avLst/>
          </a:prstGeom>
          <a:ln w="6350">
            <a:solidFill>
              <a:srgbClr val="990033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avec flèche 92">
            <a:extLst>
              <a:ext uri="{FF2B5EF4-FFF2-40B4-BE49-F238E27FC236}">
                <a16:creationId xmlns:a16="http://schemas.microsoft.com/office/drawing/2014/main" id="{82C8BD79-5CA5-4340-8760-A9ED04C437A5}"/>
              </a:ext>
            </a:extLst>
          </p:cNvPr>
          <p:cNvCxnSpPr>
            <a:cxnSpLocks/>
          </p:cNvCxnSpPr>
          <p:nvPr/>
        </p:nvCxnSpPr>
        <p:spPr>
          <a:xfrm flipH="1">
            <a:off x="5179343" y="3113732"/>
            <a:ext cx="259068" cy="247973"/>
          </a:xfrm>
          <a:prstGeom prst="straightConnector1">
            <a:avLst/>
          </a:prstGeom>
          <a:ln w="6350">
            <a:solidFill>
              <a:srgbClr val="990033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327C7C00-76D4-4D01-AB1E-6EF55E4F7F26}"/>
              </a:ext>
            </a:extLst>
          </p:cNvPr>
          <p:cNvCxnSpPr>
            <a:cxnSpLocks/>
          </p:cNvCxnSpPr>
          <p:nvPr/>
        </p:nvCxnSpPr>
        <p:spPr>
          <a:xfrm flipH="1">
            <a:off x="5199069" y="3193861"/>
            <a:ext cx="232440" cy="288400"/>
          </a:xfrm>
          <a:prstGeom prst="straightConnector1">
            <a:avLst/>
          </a:prstGeom>
          <a:ln w="6350">
            <a:solidFill>
              <a:srgbClr val="990033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avec flèche 94">
            <a:extLst>
              <a:ext uri="{FF2B5EF4-FFF2-40B4-BE49-F238E27FC236}">
                <a16:creationId xmlns:a16="http://schemas.microsoft.com/office/drawing/2014/main" id="{A6DA5AD2-3F15-470C-BCBF-21281A85347A}"/>
              </a:ext>
            </a:extLst>
          </p:cNvPr>
          <p:cNvCxnSpPr>
            <a:cxnSpLocks/>
          </p:cNvCxnSpPr>
          <p:nvPr/>
        </p:nvCxnSpPr>
        <p:spPr>
          <a:xfrm flipH="1">
            <a:off x="5196361" y="3206170"/>
            <a:ext cx="233932" cy="314429"/>
          </a:xfrm>
          <a:prstGeom prst="straightConnector1">
            <a:avLst/>
          </a:prstGeom>
          <a:ln w="6350">
            <a:solidFill>
              <a:srgbClr val="990033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avec flèche 95">
            <a:extLst>
              <a:ext uri="{FF2B5EF4-FFF2-40B4-BE49-F238E27FC236}">
                <a16:creationId xmlns:a16="http://schemas.microsoft.com/office/drawing/2014/main" id="{C01792C7-497A-4012-AF44-363FA9B81B12}"/>
              </a:ext>
            </a:extLst>
          </p:cNvPr>
          <p:cNvCxnSpPr>
            <a:cxnSpLocks/>
            <a:stCxn id="29" idx="3"/>
          </p:cNvCxnSpPr>
          <p:nvPr/>
        </p:nvCxnSpPr>
        <p:spPr>
          <a:xfrm flipH="1">
            <a:off x="5226438" y="3362844"/>
            <a:ext cx="239184" cy="290647"/>
          </a:xfrm>
          <a:prstGeom prst="straightConnector1">
            <a:avLst/>
          </a:prstGeom>
          <a:ln w="6350">
            <a:solidFill>
              <a:srgbClr val="990033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avec flèche 96">
            <a:extLst>
              <a:ext uri="{FF2B5EF4-FFF2-40B4-BE49-F238E27FC236}">
                <a16:creationId xmlns:a16="http://schemas.microsoft.com/office/drawing/2014/main" id="{8C53B1DC-0D9D-414E-9144-A47884E80746}"/>
              </a:ext>
            </a:extLst>
          </p:cNvPr>
          <p:cNvCxnSpPr>
            <a:cxnSpLocks/>
            <a:stCxn id="29" idx="3"/>
          </p:cNvCxnSpPr>
          <p:nvPr/>
        </p:nvCxnSpPr>
        <p:spPr>
          <a:xfrm flipH="1">
            <a:off x="5219100" y="3362844"/>
            <a:ext cx="246522" cy="186471"/>
          </a:xfrm>
          <a:prstGeom prst="straightConnector1">
            <a:avLst/>
          </a:prstGeom>
          <a:ln w="6350">
            <a:solidFill>
              <a:srgbClr val="990033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avec flèche 97">
            <a:extLst>
              <a:ext uri="{FF2B5EF4-FFF2-40B4-BE49-F238E27FC236}">
                <a16:creationId xmlns:a16="http://schemas.microsoft.com/office/drawing/2014/main" id="{2DB5CEBE-64F9-4489-977B-1D89E3A28559}"/>
              </a:ext>
            </a:extLst>
          </p:cNvPr>
          <p:cNvCxnSpPr>
            <a:cxnSpLocks/>
            <a:stCxn id="29" idx="3"/>
          </p:cNvCxnSpPr>
          <p:nvPr/>
        </p:nvCxnSpPr>
        <p:spPr>
          <a:xfrm flipH="1">
            <a:off x="5209420" y="3362844"/>
            <a:ext cx="256202" cy="147280"/>
          </a:xfrm>
          <a:prstGeom prst="straightConnector1">
            <a:avLst/>
          </a:prstGeom>
          <a:ln w="6350">
            <a:solidFill>
              <a:srgbClr val="990033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avec flèche 98">
            <a:extLst>
              <a:ext uri="{FF2B5EF4-FFF2-40B4-BE49-F238E27FC236}">
                <a16:creationId xmlns:a16="http://schemas.microsoft.com/office/drawing/2014/main" id="{99D101F7-00BB-47C8-AB28-7377FF603CA6}"/>
              </a:ext>
            </a:extLst>
          </p:cNvPr>
          <p:cNvCxnSpPr>
            <a:cxnSpLocks/>
            <a:stCxn id="29" idx="3"/>
          </p:cNvCxnSpPr>
          <p:nvPr/>
        </p:nvCxnSpPr>
        <p:spPr>
          <a:xfrm flipH="1">
            <a:off x="5229146" y="3362844"/>
            <a:ext cx="236476" cy="267836"/>
          </a:xfrm>
          <a:prstGeom prst="straightConnector1">
            <a:avLst/>
          </a:prstGeom>
          <a:ln w="6350">
            <a:solidFill>
              <a:srgbClr val="990033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avec flèche 99">
            <a:extLst>
              <a:ext uri="{FF2B5EF4-FFF2-40B4-BE49-F238E27FC236}">
                <a16:creationId xmlns:a16="http://schemas.microsoft.com/office/drawing/2014/main" id="{F3EEE142-3939-4DC3-BC80-72E9AE9D886B}"/>
              </a:ext>
            </a:extLst>
          </p:cNvPr>
          <p:cNvCxnSpPr>
            <a:cxnSpLocks/>
            <a:stCxn id="29" idx="3"/>
          </p:cNvCxnSpPr>
          <p:nvPr/>
        </p:nvCxnSpPr>
        <p:spPr>
          <a:xfrm flipH="1">
            <a:off x="5226438" y="3362844"/>
            <a:ext cx="239184" cy="306174"/>
          </a:xfrm>
          <a:prstGeom prst="straightConnector1">
            <a:avLst/>
          </a:prstGeom>
          <a:ln w="6350">
            <a:solidFill>
              <a:srgbClr val="990033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avec flèche 100">
            <a:extLst>
              <a:ext uri="{FF2B5EF4-FFF2-40B4-BE49-F238E27FC236}">
                <a16:creationId xmlns:a16="http://schemas.microsoft.com/office/drawing/2014/main" id="{0CCEDD22-5CBC-4E1C-A5D9-02E19A12F0AC}"/>
              </a:ext>
            </a:extLst>
          </p:cNvPr>
          <p:cNvCxnSpPr>
            <a:cxnSpLocks/>
          </p:cNvCxnSpPr>
          <p:nvPr/>
        </p:nvCxnSpPr>
        <p:spPr>
          <a:xfrm flipH="1">
            <a:off x="5160067" y="3069135"/>
            <a:ext cx="256534" cy="230940"/>
          </a:xfrm>
          <a:prstGeom prst="straightConnector1">
            <a:avLst/>
          </a:prstGeom>
          <a:ln w="6350">
            <a:solidFill>
              <a:srgbClr val="990033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avec flèche 101">
            <a:extLst>
              <a:ext uri="{FF2B5EF4-FFF2-40B4-BE49-F238E27FC236}">
                <a16:creationId xmlns:a16="http://schemas.microsoft.com/office/drawing/2014/main" id="{D467E79A-4A5A-4326-ACBF-765E0591DFDC}"/>
              </a:ext>
            </a:extLst>
          </p:cNvPr>
          <p:cNvCxnSpPr>
            <a:cxnSpLocks/>
            <a:endCxn id="29" idx="1"/>
          </p:cNvCxnSpPr>
          <p:nvPr/>
        </p:nvCxnSpPr>
        <p:spPr>
          <a:xfrm flipH="1">
            <a:off x="5184613" y="2947926"/>
            <a:ext cx="227184" cy="464468"/>
          </a:xfrm>
          <a:prstGeom prst="straightConnector1">
            <a:avLst/>
          </a:prstGeom>
          <a:ln w="6350">
            <a:solidFill>
              <a:srgbClr val="990033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avec flèche 102">
            <a:extLst>
              <a:ext uri="{FF2B5EF4-FFF2-40B4-BE49-F238E27FC236}">
                <a16:creationId xmlns:a16="http://schemas.microsoft.com/office/drawing/2014/main" id="{ED5C0CD7-05EB-45C9-B97C-E0E3447666D0}"/>
              </a:ext>
            </a:extLst>
          </p:cNvPr>
          <p:cNvCxnSpPr>
            <a:cxnSpLocks/>
          </p:cNvCxnSpPr>
          <p:nvPr/>
        </p:nvCxnSpPr>
        <p:spPr>
          <a:xfrm flipH="1">
            <a:off x="5171217" y="2908735"/>
            <a:ext cx="230900" cy="490749"/>
          </a:xfrm>
          <a:prstGeom prst="straightConnector1">
            <a:avLst/>
          </a:prstGeom>
          <a:ln w="6350">
            <a:solidFill>
              <a:srgbClr val="990033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avec flèche 103">
            <a:extLst>
              <a:ext uri="{FF2B5EF4-FFF2-40B4-BE49-F238E27FC236}">
                <a16:creationId xmlns:a16="http://schemas.microsoft.com/office/drawing/2014/main" id="{DD8A5C85-3BAB-4DDF-AB58-052B155D5F2A}"/>
              </a:ext>
            </a:extLst>
          </p:cNvPr>
          <p:cNvCxnSpPr>
            <a:cxnSpLocks/>
          </p:cNvCxnSpPr>
          <p:nvPr/>
        </p:nvCxnSpPr>
        <p:spPr>
          <a:xfrm flipH="1">
            <a:off x="5162775" y="2988864"/>
            <a:ext cx="232440" cy="288400"/>
          </a:xfrm>
          <a:prstGeom prst="straightConnector1">
            <a:avLst/>
          </a:prstGeom>
          <a:ln w="6350">
            <a:solidFill>
              <a:srgbClr val="990033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avec flèche 104">
            <a:extLst>
              <a:ext uri="{FF2B5EF4-FFF2-40B4-BE49-F238E27FC236}">
                <a16:creationId xmlns:a16="http://schemas.microsoft.com/office/drawing/2014/main" id="{CC36615C-B850-4BB5-9B05-9FF722BC176A}"/>
              </a:ext>
            </a:extLst>
          </p:cNvPr>
          <p:cNvCxnSpPr>
            <a:cxnSpLocks/>
          </p:cNvCxnSpPr>
          <p:nvPr/>
        </p:nvCxnSpPr>
        <p:spPr>
          <a:xfrm flipH="1">
            <a:off x="5160067" y="3001173"/>
            <a:ext cx="233932" cy="314429"/>
          </a:xfrm>
          <a:prstGeom prst="straightConnector1">
            <a:avLst/>
          </a:prstGeom>
          <a:ln w="6350">
            <a:solidFill>
              <a:srgbClr val="990033"/>
            </a:solidFill>
            <a:round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ZoneTexte 105">
            <a:extLst>
              <a:ext uri="{FF2B5EF4-FFF2-40B4-BE49-F238E27FC236}">
                <a16:creationId xmlns:a16="http://schemas.microsoft.com/office/drawing/2014/main" id="{87543081-2603-4E35-B222-DDD9488EABB4}"/>
              </a:ext>
            </a:extLst>
          </p:cNvPr>
          <p:cNvSpPr txBox="1"/>
          <p:nvPr/>
        </p:nvSpPr>
        <p:spPr>
          <a:xfrm>
            <a:off x="5264146" y="1794683"/>
            <a:ext cx="364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e</a:t>
            </a:r>
            <a:r>
              <a:rPr lang="fr-FR" baseline="30000" dirty="0">
                <a:solidFill>
                  <a:srgbClr val="FF0000"/>
                </a:solidFill>
              </a:rPr>
              <a:t>-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EC3BA4BA-DAC1-40B6-B0C2-9E2141EDA604}"/>
              </a:ext>
            </a:extLst>
          </p:cNvPr>
          <p:cNvSpPr/>
          <p:nvPr/>
        </p:nvSpPr>
        <p:spPr>
          <a:xfrm>
            <a:off x="2355067" y="3720422"/>
            <a:ext cx="8248340" cy="864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8" name="Connecteur droit 107">
            <a:extLst>
              <a:ext uri="{FF2B5EF4-FFF2-40B4-BE49-F238E27FC236}">
                <a16:creationId xmlns:a16="http://schemas.microsoft.com/office/drawing/2014/main" id="{344C0B33-3654-47AB-A27E-6BEB0AD48BBC}"/>
              </a:ext>
            </a:extLst>
          </p:cNvPr>
          <p:cNvCxnSpPr>
            <a:cxnSpLocks/>
            <a:stCxn id="107" idx="2"/>
          </p:cNvCxnSpPr>
          <p:nvPr/>
        </p:nvCxnSpPr>
        <p:spPr>
          <a:xfrm>
            <a:off x="6479237" y="3806902"/>
            <a:ext cx="0" cy="29275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5DDABF87-ED03-48B3-89D3-D4988A5E3167}"/>
              </a:ext>
            </a:extLst>
          </p:cNvPr>
          <p:cNvGrpSpPr/>
          <p:nvPr/>
        </p:nvGrpSpPr>
        <p:grpSpPr>
          <a:xfrm rot="10800000">
            <a:off x="2037582" y="2087003"/>
            <a:ext cx="288422" cy="77012"/>
            <a:chOff x="2028632" y="2146735"/>
            <a:chExt cx="288422" cy="77012"/>
          </a:xfrm>
        </p:grpSpPr>
        <p:cxnSp>
          <p:nvCxnSpPr>
            <p:cNvPr id="109" name="Connecteur droit 108">
              <a:extLst>
                <a:ext uri="{FF2B5EF4-FFF2-40B4-BE49-F238E27FC236}">
                  <a16:creationId xmlns:a16="http://schemas.microsoft.com/office/drawing/2014/main" id="{FB8B99E9-221D-4F60-B6A7-3B0E13E7590B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2028632" y="2146735"/>
              <a:ext cx="28842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cteur droit 109">
              <a:extLst>
                <a:ext uri="{FF2B5EF4-FFF2-40B4-BE49-F238E27FC236}">
                  <a16:creationId xmlns:a16="http://schemas.microsoft.com/office/drawing/2014/main" id="{57BC025A-3C2F-4947-BC93-0256FC789721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2088905" y="2181660"/>
              <a:ext cx="19154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cteur droit 110">
              <a:extLst>
                <a:ext uri="{FF2B5EF4-FFF2-40B4-BE49-F238E27FC236}">
                  <a16:creationId xmlns:a16="http://schemas.microsoft.com/office/drawing/2014/main" id="{DF8603E9-02F1-46CD-8DCD-97013740A5AD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2136062" y="2223747"/>
              <a:ext cx="9722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ZoneTexte 111">
            <a:extLst>
              <a:ext uri="{FF2B5EF4-FFF2-40B4-BE49-F238E27FC236}">
                <a16:creationId xmlns:a16="http://schemas.microsoft.com/office/drawing/2014/main" id="{7F23020A-B818-41BB-B56B-39B97F3939B6}"/>
              </a:ext>
            </a:extLst>
          </p:cNvPr>
          <p:cNvSpPr txBox="1"/>
          <p:nvPr/>
        </p:nvSpPr>
        <p:spPr>
          <a:xfrm>
            <a:off x="1949940" y="3820105"/>
            <a:ext cx="424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</a:t>
            </a:r>
          </a:p>
        </p:txBody>
      </p:sp>
      <p:sp>
        <p:nvSpPr>
          <p:cNvPr id="113" name="ZoneTexte 112">
            <a:extLst>
              <a:ext uri="{FF2B5EF4-FFF2-40B4-BE49-F238E27FC236}">
                <a16:creationId xmlns:a16="http://schemas.microsoft.com/office/drawing/2014/main" id="{EE59D7D7-AFEF-425F-B941-88171F6B7CE0}"/>
              </a:ext>
            </a:extLst>
          </p:cNvPr>
          <p:cNvSpPr txBox="1"/>
          <p:nvPr/>
        </p:nvSpPr>
        <p:spPr>
          <a:xfrm>
            <a:off x="5757353" y="4142613"/>
            <a:ext cx="144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Signal</a:t>
            </a:r>
          </a:p>
        </p:txBody>
      </p:sp>
      <p:sp>
        <p:nvSpPr>
          <p:cNvPr id="114" name="ZoneTexte 113">
            <a:extLst>
              <a:ext uri="{FF2B5EF4-FFF2-40B4-BE49-F238E27FC236}">
                <a16:creationId xmlns:a16="http://schemas.microsoft.com/office/drawing/2014/main" id="{F889C4F9-D046-478C-A961-8786787E3ABB}"/>
              </a:ext>
            </a:extLst>
          </p:cNvPr>
          <p:cNvSpPr txBox="1"/>
          <p:nvPr/>
        </p:nvSpPr>
        <p:spPr>
          <a:xfrm>
            <a:off x="10242579" y="3715117"/>
            <a:ext cx="144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Anode</a:t>
            </a:r>
          </a:p>
        </p:txBody>
      </p:sp>
    </p:spTree>
    <p:extLst>
      <p:ext uri="{BB962C8B-B14F-4D97-AF65-F5344CB8AC3E}">
        <p14:creationId xmlns:p14="http://schemas.microsoft.com/office/powerpoint/2010/main" val="38157006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1819F26-6516-43F0-97AF-E6FAC1DE4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782B-C742-4DC9-87C5-393121CB7BDD}" type="slidenum">
              <a:rPr lang="fr-FR" smtClean="0"/>
              <a:t>25</a:t>
            </a:fld>
            <a:endParaRPr lang="fr-FR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3AD0D99A-3A27-4A50-B014-9D87F3039CF5}"/>
              </a:ext>
            </a:extLst>
          </p:cNvPr>
          <p:cNvSpPr txBox="1">
            <a:spLocks/>
          </p:cNvSpPr>
          <p:nvPr/>
        </p:nvSpPr>
        <p:spPr>
          <a:xfrm>
            <a:off x="0" y="-113122"/>
            <a:ext cx="123806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u="sng" dirty="0"/>
              <a:t>Puissance </a:t>
            </a:r>
            <a:r>
              <a:rPr lang="fr-FR" b="1" u="sng" dirty="0" err="1"/>
              <a:t>residuelle</a:t>
            </a:r>
            <a:r>
              <a:rPr lang="fr-FR" b="1" u="sng" dirty="0"/>
              <a:t> d’un REP au court du temps</a:t>
            </a:r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B7E851CF-11A1-467D-B8EF-543474A08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12" name="Chart 6">
            <a:extLst>
              <a:ext uri="{FF2B5EF4-FFF2-40B4-BE49-F238E27FC236}">
                <a16:creationId xmlns:a16="http://schemas.microsoft.com/office/drawing/2014/main" id="{3FDDDA9B-2A81-413B-B9DD-B3F3CA875F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8846686"/>
              </p:ext>
            </p:extLst>
          </p:nvPr>
        </p:nvGraphicFramePr>
        <p:xfrm>
          <a:off x="3940404" y="1825625"/>
          <a:ext cx="7413396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7">
            <a:extLst>
              <a:ext uri="{FF2B5EF4-FFF2-40B4-BE49-F238E27FC236}">
                <a16:creationId xmlns:a16="http://schemas.microsoft.com/office/drawing/2014/main" id="{6E4A59A0-36F4-4A43-BBEE-473D82139D60}"/>
              </a:ext>
            </a:extLst>
          </p:cNvPr>
          <p:cNvSpPr txBox="1"/>
          <p:nvPr/>
        </p:nvSpPr>
        <p:spPr>
          <a:xfrm>
            <a:off x="2776717" y="1131193"/>
            <a:ext cx="6950541" cy="888803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ctr">
            <a:noAutofit/>
          </a:bodyPr>
          <a:lstStyle/>
          <a:p>
            <a:pPr algn="ctr"/>
            <a:r>
              <a:rPr lang="en-US" sz="1800" b="0" u="none" strike="noStrike" dirty="0">
                <a:solidFill>
                  <a:srgbClr val="000000"/>
                </a:solidFill>
                <a:uFillTx/>
              </a:rPr>
              <a:t>Puissance </a:t>
            </a:r>
            <a:r>
              <a:rPr lang="en-US" sz="1800" b="0" u="none" strike="noStrike" dirty="0" err="1">
                <a:solidFill>
                  <a:srgbClr val="000000"/>
                </a:solidFill>
                <a:uFillTx/>
              </a:rPr>
              <a:t>résiduelle</a:t>
            </a:r>
            <a:r>
              <a:rPr lang="en-US" sz="1800" b="0" u="none" strike="noStrike" dirty="0">
                <a:solidFill>
                  <a:srgbClr val="000000"/>
                </a:solidFill>
                <a:uFillTx/>
              </a:rPr>
              <a:t> REP N4 (1450 MWe </a:t>
            </a:r>
            <a:r>
              <a:rPr lang="en-US" sz="1800" b="0" u="none" strike="noStrike" dirty="0" err="1">
                <a:solidFill>
                  <a:srgbClr val="000000"/>
                </a:solidFill>
                <a:uFillTx/>
              </a:rPr>
              <a:t>soit</a:t>
            </a:r>
            <a:r>
              <a:rPr lang="en-US" sz="1800" b="0" u="none" strike="noStrike" dirty="0">
                <a:solidFill>
                  <a:srgbClr val="000000"/>
                </a:solidFill>
                <a:uFillTx/>
              </a:rPr>
              <a:t> 4250MWth)</a:t>
            </a:r>
          </a:p>
          <a:p>
            <a:pPr algn="ctr"/>
            <a:r>
              <a:rPr lang="en-US" sz="1800" b="0" u="none" strike="noStrike" dirty="0">
                <a:solidFill>
                  <a:srgbClr val="000000"/>
                </a:solidFill>
                <a:uFillTx/>
              </a:rPr>
              <a:t>après 1 an de </a:t>
            </a:r>
            <a:r>
              <a:rPr lang="en-US" sz="1800" b="0" u="none" strike="noStrike" dirty="0" err="1">
                <a:solidFill>
                  <a:srgbClr val="000000"/>
                </a:solidFill>
                <a:uFillTx/>
              </a:rPr>
              <a:t>fonctionnement</a:t>
            </a:r>
            <a:r>
              <a:rPr lang="en-US" sz="1800" b="0" u="none" strike="noStrike" dirty="0">
                <a:solidFill>
                  <a:srgbClr val="000000"/>
                </a:solidFill>
                <a:uFillTx/>
              </a:rPr>
              <a:t> à </a:t>
            </a:r>
            <a:r>
              <a:rPr lang="en-US" sz="1800" b="0" u="none" strike="noStrike" dirty="0" err="1">
                <a:solidFill>
                  <a:srgbClr val="000000"/>
                </a:solidFill>
                <a:uFillTx/>
              </a:rPr>
              <a:t>pleine</a:t>
            </a:r>
            <a:r>
              <a:rPr lang="en-US" sz="1800" b="0" u="none" strike="noStrike" dirty="0">
                <a:solidFill>
                  <a:srgbClr val="000000"/>
                </a:solidFill>
                <a:uFillTx/>
              </a:rPr>
              <a:t> puissance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D68CACAE-A629-48BC-8958-1C742D8FC0EC}"/>
              </a:ext>
            </a:extLst>
          </p:cNvPr>
          <p:cNvSpPr txBox="1"/>
          <p:nvPr/>
        </p:nvSpPr>
        <p:spPr>
          <a:xfrm rot="16200000">
            <a:off x="10585762" y="3188464"/>
            <a:ext cx="1950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 en </a:t>
            </a:r>
            <a:r>
              <a:rPr lang="fr-FR" dirty="0" err="1"/>
              <a:t>MWth</a:t>
            </a:r>
            <a:endParaRPr lang="fr-FR" dirty="0"/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8EBDB5CC-636B-4179-B1A5-4A8D6292A8A6}"/>
              </a:ext>
            </a:extLst>
          </p:cNvPr>
          <p:cNvSpPr txBox="1"/>
          <p:nvPr/>
        </p:nvSpPr>
        <p:spPr>
          <a:xfrm rot="16200000">
            <a:off x="2091816" y="3548035"/>
            <a:ext cx="2669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 en </a:t>
            </a:r>
            <a:r>
              <a:rPr lang="fr-FR" dirty="0" err="1"/>
              <a:t>Pnominale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169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73A9D2B-2F0F-435B-936C-3329D8EB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782B-C742-4DC9-87C5-393121CB7BDD}" type="slidenum">
              <a:rPr lang="fr-FR" smtClean="0"/>
              <a:t>26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8C8DC1E-5B72-47B8-8963-C4EDD93505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0" b="38240"/>
          <a:stretch/>
        </p:blipFill>
        <p:spPr>
          <a:xfrm>
            <a:off x="1052445" y="320974"/>
            <a:ext cx="9539965" cy="62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7657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C7E82E7-442B-7B2F-91EC-248907442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5873" y="6465296"/>
            <a:ext cx="2743200" cy="365125"/>
          </a:xfrm>
        </p:spPr>
        <p:txBody>
          <a:bodyPr/>
          <a:lstStyle/>
          <a:p>
            <a:fld id="{27C6CCC6-2BE5-4E42-96A4-D1E8E81A3D8E}" type="slidenum">
              <a:rPr lang="fr-FR" smtClean="0">
                <a:latin typeface="LM Roman 10" panose="00000500000000000000" pitchFamily="50" charset="0"/>
              </a:rPr>
              <a:t>27</a:t>
            </a:fld>
            <a:endParaRPr lang="fr-FR" dirty="0">
              <a:latin typeface="LM Roman 10" panose="00000500000000000000" pitchFamily="50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6D41F512-D1FB-B94B-84F5-2F23C38EC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78"/>
            <a:ext cx="10515600" cy="1325563"/>
          </a:xfrm>
        </p:spPr>
        <p:txBody>
          <a:bodyPr>
            <a:normAutofit/>
          </a:bodyPr>
          <a:lstStyle/>
          <a:p>
            <a:r>
              <a:rPr lang="fr-FR" sz="3200" b="1" u="sng" dirty="0">
                <a:latin typeface="+mn-lt"/>
              </a:rPr>
              <a:t>COMSOL </a:t>
            </a:r>
            <a:r>
              <a:rPr lang="fr-FR" sz="3200" b="1" u="sng" dirty="0" err="1">
                <a:latin typeface="+mn-lt"/>
              </a:rPr>
              <a:t>Multiphysics</a:t>
            </a:r>
            <a:r>
              <a:rPr lang="fr-FR" sz="3200" b="1" u="sng" dirty="0">
                <a:latin typeface="+mn-lt"/>
              </a:rPr>
              <a:t> – trajectoire des Electrons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BC97C4-215C-4D7A-BF63-ADE714D8D560}"/>
              </a:ext>
            </a:extLst>
          </p:cNvPr>
          <p:cNvSpPr/>
          <p:nvPr/>
        </p:nvSpPr>
        <p:spPr>
          <a:xfrm>
            <a:off x="9919531" y="2179135"/>
            <a:ext cx="1262028" cy="236218"/>
          </a:xfrm>
          <a:prstGeom prst="rect">
            <a:avLst/>
          </a:prstGeom>
          <a:pattFill prst="wdUpDiag">
            <a:fgClr>
              <a:schemeClr val="accent2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5898732E-FE02-46B0-9036-C5ED576AE03C}"/>
              </a:ext>
            </a:extLst>
          </p:cNvPr>
          <p:cNvCxnSpPr>
            <a:cxnSpLocks/>
          </p:cNvCxnSpPr>
          <p:nvPr/>
        </p:nvCxnSpPr>
        <p:spPr>
          <a:xfrm>
            <a:off x="8590164" y="3221857"/>
            <a:ext cx="0" cy="159119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A5D40CED-8AF5-4070-8CE8-ACE3F2031081}"/>
              </a:ext>
            </a:extLst>
          </p:cNvPr>
          <p:cNvCxnSpPr>
            <a:cxnSpLocks/>
          </p:cNvCxnSpPr>
          <p:nvPr/>
        </p:nvCxnSpPr>
        <p:spPr>
          <a:xfrm>
            <a:off x="8631152" y="3224810"/>
            <a:ext cx="0" cy="1588239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C4178110-F0EF-43D5-835A-2B91DA0B4691}"/>
              </a:ext>
            </a:extLst>
          </p:cNvPr>
          <p:cNvCxnSpPr>
            <a:cxnSpLocks/>
          </p:cNvCxnSpPr>
          <p:nvPr/>
        </p:nvCxnSpPr>
        <p:spPr>
          <a:xfrm>
            <a:off x="9443289" y="2415353"/>
            <a:ext cx="2114216" cy="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32EA636D-92C2-4FA2-AA88-8271C5688274}"/>
              </a:ext>
            </a:extLst>
          </p:cNvPr>
          <p:cNvCxnSpPr>
            <a:cxnSpLocks/>
          </p:cNvCxnSpPr>
          <p:nvPr/>
        </p:nvCxnSpPr>
        <p:spPr>
          <a:xfrm rot="18900000">
            <a:off x="8493782" y="4177784"/>
            <a:ext cx="3600000" cy="0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38E76D63-9014-47A5-943F-D56FBB8E8241}"/>
              </a:ext>
            </a:extLst>
          </p:cNvPr>
          <p:cNvCxnSpPr>
            <a:cxnSpLocks/>
          </p:cNvCxnSpPr>
          <p:nvPr/>
        </p:nvCxnSpPr>
        <p:spPr>
          <a:xfrm rot="18900000">
            <a:off x="8646182" y="4330184"/>
            <a:ext cx="3600000" cy="0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89A87A5C-FC1B-485F-A58E-D0BA7EE02750}"/>
              </a:ext>
            </a:extLst>
          </p:cNvPr>
          <p:cNvCxnSpPr>
            <a:cxnSpLocks/>
          </p:cNvCxnSpPr>
          <p:nvPr/>
        </p:nvCxnSpPr>
        <p:spPr>
          <a:xfrm>
            <a:off x="9919531" y="2179135"/>
            <a:ext cx="1262028" cy="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C6A8845E-349A-4D94-8D96-B5D329D1BF13}"/>
              </a:ext>
            </a:extLst>
          </p:cNvPr>
          <p:cNvCxnSpPr>
            <a:cxnSpLocks/>
          </p:cNvCxnSpPr>
          <p:nvPr/>
        </p:nvCxnSpPr>
        <p:spPr>
          <a:xfrm flipH="1">
            <a:off x="8925704" y="2593591"/>
            <a:ext cx="2" cy="2642935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2D5B8C2F-AB62-4F6A-B187-CB4DAC844E95}"/>
              </a:ext>
            </a:extLst>
          </p:cNvPr>
          <p:cNvCxnSpPr>
            <a:cxnSpLocks/>
          </p:cNvCxnSpPr>
          <p:nvPr/>
        </p:nvCxnSpPr>
        <p:spPr>
          <a:xfrm>
            <a:off x="8636344" y="3952952"/>
            <a:ext cx="294351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E6EF2A3A-7179-46BF-A3EB-58CB1027041D}"/>
              </a:ext>
            </a:extLst>
          </p:cNvPr>
          <p:cNvCxnSpPr>
            <a:cxnSpLocks/>
          </p:cNvCxnSpPr>
          <p:nvPr/>
        </p:nvCxnSpPr>
        <p:spPr>
          <a:xfrm>
            <a:off x="10500397" y="3976054"/>
            <a:ext cx="132232" cy="124691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rganigramme : Connecteur 24">
            <a:extLst>
              <a:ext uri="{FF2B5EF4-FFF2-40B4-BE49-F238E27FC236}">
                <a16:creationId xmlns:a16="http://schemas.microsoft.com/office/drawing/2014/main" id="{47286F0E-5301-4171-8CBD-13A6D958E957}"/>
              </a:ext>
            </a:extLst>
          </p:cNvPr>
          <p:cNvSpPr/>
          <p:nvPr/>
        </p:nvSpPr>
        <p:spPr>
          <a:xfrm>
            <a:off x="9929108" y="988147"/>
            <a:ext cx="169256" cy="16031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Organigramme : Connecteur 25">
            <a:extLst>
              <a:ext uri="{FF2B5EF4-FFF2-40B4-BE49-F238E27FC236}">
                <a16:creationId xmlns:a16="http://schemas.microsoft.com/office/drawing/2014/main" id="{A99782E3-C569-4811-8F62-1B7AFB8D53F7}"/>
              </a:ext>
            </a:extLst>
          </p:cNvPr>
          <p:cNvSpPr/>
          <p:nvPr/>
        </p:nvSpPr>
        <p:spPr>
          <a:xfrm>
            <a:off x="10250764" y="988146"/>
            <a:ext cx="169256" cy="16031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rganigramme : Connecteur 26">
            <a:extLst>
              <a:ext uri="{FF2B5EF4-FFF2-40B4-BE49-F238E27FC236}">
                <a16:creationId xmlns:a16="http://schemas.microsoft.com/office/drawing/2014/main" id="{53460E61-1BC8-4C7D-B1FD-D6EC38741A1D}"/>
              </a:ext>
            </a:extLst>
          </p:cNvPr>
          <p:cNvSpPr/>
          <p:nvPr/>
        </p:nvSpPr>
        <p:spPr>
          <a:xfrm>
            <a:off x="10572420" y="988145"/>
            <a:ext cx="169256" cy="16031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Organigramme : Connecteur 27">
            <a:extLst>
              <a:ext uri="{FF2B5EF4-FFF2-40B4-BE49-F238E27FC236}">
                <a16:creationId xmlns:a16="http://schemas.microsoft.com/office/drawing/2014/main" id="{A7B5A74A-2386-44A5-BCEB-7E3CFBC7A5F3}"/>
              </a:ext>
            </a:extLst>
          </p:cNvPr>
          <p:cNvSpPr/>
          <p:nvPr/>
        </p:nvSpPr>
        <p:spPr>
          <a:xfrm>
            <a:off x="10888839" y="988144"/>
            <a:ext cx="169256" cy="16031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Organigramme : Connecteur 28">
            <a:extLst>
              <a:ext uri="{FF2B5EF4-FFF2-40B4-BE49-F238E27FC236}">
                <a16:creationId xmlns:a16="http://schemas.microsoft.com/office/drawing/2014/main" id="{1ADFBFC7-2244-4E99-84E6-DC2D9EA70B08}"/>
              </a:ext>
            </a:extLst>
          </p:cNvPr>
          <p:cNvSpPr/>
          <p:nvPr/>
        </p:nvSpPr>
        <p:spPr>
          <a:xfrm>
            <a:off x="11205258" y="976269"/>
            <a:ext cx="169256" cy="16031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Organigramme : Connecteur 29">
            <a:extLst>
              <a:ext uri="{FF2B5EF4-FFF2-40B4-BE49-F238E27FC236}">
                <a16:creationId xmlns:a16="http://schemas.microsoft.com/office/drawing/2014/main" id="{8CCF5C9C-86A0-418C-8EEA-265E2B927D41}"/>
              </a:ext>
            </a:extLst>
          </p:cNvPr>
          <p:cNvSpPr/>
          <p:nvPr/>
        </p:nvSpPr>
        <p:spPr>
          <a:xfrm>
            <a:off x="11521677" y="988145"/>
            <a:ext cx="169256" cy="16031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Organigramme : Connecteur 30">
            <a:extLst>
              <a:ext uri="{FF2B5EF4-FFF2-40B4-BE49-F238E27FC236}">
                <a16:creationId xmlns:a16="http://schemas.microsoft.com/office/drawing/2014/main" id="{6ABC3E0F-F0F4-4FEB-A009-C02242975115}"/>
              </a:ext>
            </a:extLst>
          </p:cNvPr>
          <p:cNvSpPr/>
          <p:nvPr/>
        </p:nvSpPr>
        <p:spPr>
          <a:xfrm>
            <a:off x="9932299" y="988146"/>
            <a:ext cx="169256" cy="16031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Organigramme : Connecteur 31">
            <a:extLst>
              <a:ext uri="{FF2B5EF4-FFF2-40B4-BE49-F238E27FC236}">
                <a16:creationId xmlns:a16="http://schemas.microsoft.com/office/drawing/2014/main" id="{24F89FA1-E163-48E5-BC57-E6D4D15DD85A}"/>
              </a:ext>
            </a:extLst>
          </p:cNvPr>
          <p:cNvSpPr/>
          <p:nvPr/>
        </p:nvSpPr>
        <p:spPr>
          <a:xfrm>
            <a:off x="10253955" y="988145"/>
            <a:ext cx="169256" cy="16031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Organigramme : Connecteur 32">
            <a:extLst>
              <a:ext uri="{FF2B5EF4-FFF2-40B4-BE49-F238E27FC236}">
                <a16:creationId xmlns:a16="http://schemas.microsoft.com/office/drawing/2014/main" id="{65D082C4-A8F0-4A5C-AB62-6998A71835C6}"/>
              </a:ext>
            </a:extLst>
          </p:cNvPr>
          <p:cNvSpPr/>
          <p:nvPr/>
        </p:nvSpPr>
        <p:spPr>
          <a:xfrm>
            <a:off x="10575611" y="988144"/>
            <a:ext cx="169256" cy="16031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Organigramme : Connecteur 33">
            <a:extLst>
              <a:ext uri="{FF2B5EF4-FFF2-40B4-BE49-F238E27FC236}">
                <a16:creationId xmlns:a16="http://schemas.microsoft.com/office/drawing/2014/main" id="{3B0B89E9-AAE1-49C2-89E6-FB11166E3861}"/>
              </a:ext>
            </a:extLst>
          </p:cNvPr>
          <p:cNvSpPr/>
          <p:nvPr/>
        </p:nvSpPr>
        <p:spPr>
          <a:xfrm>
            <a:off x="10888839" y="1000022"/>
            <a:ext cx="169256" cy="160317"/>
          </a:xfrm>
          <a:prstGeom prst="flowChartConnector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highlight>
                <a:srgbClr val="FFFF00"/>
              </a:highlight>
            </a:endParaRPr>
          </a:p>
        </p:txBody>
      </p:sp>
      <p:sp>
        <p:nvSpPr>
          <p:cNvPr id="35" name="Organigramme : Connecteur 34">
            <a:extLst>
              <a:ext uri="{FF2B5EF4-FFF2-40B4-BE49-F238E27FC236}">
                <a16:creationId xmlns:a16="http://schemas.microsoft.com/office/drawing/2014/main" id="{83A7B599-256D-441F-A3F4-51FD83B41BFF}"/>
              </a:ext>
            </a:extLst>
          </p:cNvPr>
          <p:cNvSpPr/>
          <p:nvPr/>
        </p:nvSpPr>
        <p:spPr>
          <a:xfrm>
            <a:off x="11205258" y="988147"/>
            <a:ext cx="169256" cy="160317"/>
          </a:xfrm>
          <a:prstGeom prst="flowChartConnector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highlight>
                <a:srgbClr val="FFFF00"/>
              </a:highlight>
            </a:endParaRPr>
          </a:p>
        </p:txBody>
      </p:sp>
      <p:sp>
        <p:nvSpPr>
          <p:cNvPr id="36" name="Organigramme : Connecteur 35">
            <a:extLst>
              <a:ext uri="{FF2B5EF4-FFF2-40B4-BE49-F238E27FC236}">
                <a16:creationId xmlns:a16="http://schemas.microsoft.com/office/drawing/2014/main" id="{0E486F62-23AC-4DCD-B53B-568B90FD12E9}"/>
              </a:ext>
            </a:extLst>
          </p:cNvPr>
          <p:cNvSpPr/>
          <p:nvPr/>
        </p:nvSpPr>
        <p:spPr>
          <a:xfrm>
            <a:off x="11521677" y="1000023"/>
            <a:ext cx="169256" cy="160317"/>
          </a:xfrm>
          <a:prstGeom prst="flowChartConnector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highlight>
                <a:srgbClr val="FFFF00"/>
              </a:highlight>
            </a:endParaRPr>
          </a:p>
        </p:txBody>
      </p:sp>
      <p:sp>
        <p:nvSpPr>
          <p:cNvPr id="37" name="Organigramme : Connecteur 36">
            <a:extLst>
              <a:ext uri="{FF2B5EF4-FFF2-40B4-BE49-F238E27FC236}">
                <a16:creationId xmlns:a16="http://schemas.microsoft.com/office/drawing/2014/main" id="{2FE1CE10-B0D8-40B6-8496-0A281D29E933}"/>
              </a:ext>
            </a:extLst>
          </p:cNvPr>
          <p:cNvSpPr/>
          <p:nvPr/>
        </p:nvSpPr>
        <p:spPr>
          <a:xfrm>
            <a:off x="9932299" y="1000024"/>
            <a:ext cx="169256" cy="160317"/>
          </a:xfrm>
          <a:prstGeom prst="flowChartConnector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highlight>
                <a:srgbClr val="FFFF00"/>
              </a:highlight>
            </a:endParaRPr>
          </a:p>
        </p:txBody>
      </p:sp>
      <p:sp>
        <p:nvSpPr>
          <p:cNvPr id="38" name="Organigramme : Connecteur 37">
            <a:extLst>
              <a:ext uri="{FF2B5EF4-FFF2-40B4-BE49-F238E27FC236}">
                <a16:creationId xmlns:a16="http://schemas.microsoft.com/office/drawing/2014/main" id="{578F4AAF-1CF3-4236-A033-CC9EF9ADC4BA}"/>
              </a:ext>
            </a:extLst>
          </p:cNvPr>
          <p:cNvSpPr/>
          <p:nvPr/>
        </p:nvSpPr>
        <p:spPr>
          <a:xfrm>
            <a:off x="10253955" y="1000023"/>
            <a:ext cx="169256" cy="160317"/>
          </a:xfrm>
          <a:prstGeom prst="flowChartConnector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highlight>
                <a:srgbClr val="FFFF00"/>
              </a:highlight>
            </a:endParaRPr>
          </a:p>
        </p:txBody>
      </p:sp>
      <p:sp>
        <p:nvSpPr>
          <p:cNvPr id="39" name="Organigramme : Connecteur 38">
            <a:extLst>
              <a:ext uri="{FF2B5EF4-FFF2-40B4-BE49-F238E27FC236}">
                <a16:creationId xmlns:a16="http://schemas.microsoft.com/office/drawing/2014/main" id="{D2B502E5-89AF-48FC-9D59-CD735E4D8C90}"/>
              </a:ext>
            </a:extLst>
          </p:cNvPr>
          <p:cNvSpPr/>
          <p:nvPr/>
        </p:nvSpPr>
        <p:spPr>
          <a:xfrm>
            <a:off x="10575611" y="1000022"/>
            <a:ext cx="169256" cy="160317"/>
          </a:xfrm>
          <a:prstGeom prst="flowChartConnector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highlight>
                <a:srgbClr val="FFFF00"/>
              </a:highlight>
            </a:endParaRPr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08A2ED30-53B8-41B6-95F7-35EFBC646714}"/>
              </a:ext>
            </a:extLst>
          </p:cNvPr>
          <p:cNvCxnSpPr>
            <a:cxnSpLocks/>
          </p:cNvCxnSpPr>
          <p:nvPr/>
        </p:nvCxnSpPr>
        <p:spPr>
          <a:xfrm>
            <a:off x="10018266" y="1068306"/>
            <a:ext cx="0" cy="3121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6A00391E-69C2-4850-9880-784B596EEEA9}"/>
              </a:ext>
            </a:extLst>
          </p:cNvPr>
          <p:cNvCxnSpPr>
            <a:cxnSpLocks/>
          </p:cNvCxnSpPr>
          <p:nvPr/>
        </p:nvCxnSpPr>
        <p:spPr>
          <a:xfrm>
            <a:off x="10325046" y="1068306"/>
            <a:ext cx="0" cy="3121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A675C117-0184-4A50-9566-151D95FC07FA}"/>
              </a:ext>
            </a:extLst>
          </p:cNvPr>
          <p:cNvCxnSpPr>
            <a:cxnSpLocks/>
          </p:cNvCxnSpPr>
          <p:nvPr/>
        </p:nvCxnSpPr>
        <p:spPr>
          <a:xfrm>
            <a:off x="11205258" y="791919"/>
            <a:ext cx="0" cy="2763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219F64E7-B41F-4DC4-A158-7B7CF9BA49D5}"/>
              </a:ext>
            </a:extLst>
          </p:cNvPr>
          <p:cNvCxnSpPr>
            <a:cxnSpLocks/>
          </p:cNvCxnSpPr>
          <p:nvPr/>
        </p:nvCxnSpPr>
        <p:spPr>
          <a:xfrm>
            <a:off x="11374514" y="791919"/>
            <a:ext cx="0" cy="2763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E6D551D1-EA78-416F-BB46-274591D5A1B7}"/>
              </a:ext>
            </a:extLst>
          </p:cNvPr>
          <p:cNvCxnSpPr>
            <a:cxnSpLocks/>
          </p:cNvCxnSpPr>
          <p:nvPr/>
        </p:nvCxnSpPr>
        <p:spPr>
          <a:xfrm>
            <a:off x="11205258" y="791919"/>
            <a:ext cx="169256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F77B12B8-4F52-46B3-85D3-A3E8D33A78E2}"/>
              </a:ext>
            </a:extLst>
          </p:cNvPr>
          <p:cNvCxnSpPr>
            <a:cxnSpLocks/>
          </p:cNvCxnSpPr>
          <p:nvPr/>
        </p:nvCxnSpPr>
        <p:spPr>
          <a:xfrm>
            <a:off x="10018266" y="1380408"/>
            <a:ext cx="306780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4CF15C4F-DFAF-4ACF-A5A7-D137A2530431}"/>
              </a:ext>
            </a:extLst>
          </p:cNvPr>
          <p:cNvSpPr txBox="1"/>
          <p:nvPr/>
        </p:nvSpPr>
        <p:spPr>
          <a:xfrm>
            <a:off x="9832788" y="1418045"/>
            <a:ext cx="7040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rgbClr val="FF0000"/>
                </a:solidFill>
              </a:rPr>
              <a:t>E_fils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55206A7A-1BC0-407C-B57C-75A8F707EA8A}"/>
              </a:ext>
            </a:extLst>
          </p:cNvPr>
          <p:cNvSpPr txBox="1"/>
          <p:nvPr/>
        </p:nvSpPr>
        <p:spPr>
          <a:xfrm>
            <a:off x="10902238" y="508981"/>
            <a:ext cx="7040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solidFill>
                  <a:srgbClr val="FF0000"/>
                </a:solidFill>
              </a:rPr>
              <a:t>d_fils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24AEB672-BC79-42D7-91E7-FACF3B89F985}"/>
              </a:ext>
            </a:extLst>
          </p:cNvPr>
          <p:cNvSpPr txBox="1"/>
          <p:nvPr/>
        </p:nvSpPr>
        <p:spPr>
          <a:xfrm>
            <a:off x="8799586" y="3915288"/>
            <a:ext cx="7040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>
                <a:solidFill>
                  <a:srgbClr val="FF0000"/>
                </a:solidFill>
              </a:rPr>
              <a:t>D_SiN</a:t>
            </a:r>
            <a:endParaRPr lang="fr-FR" sz="1000" dirty="0">
              <a:solidFill>
                <a:srgbClr val="FF0000"/>
              </a:solidFill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17247E11-A261-430B-B390-4FB15D3F86B6}"/>
              </a:ext>
            </a:extLst>
          </p:cNvPr>
          <p:cNvSpPr txBox="1"/>
          <p:nvPr/>
        </p:nvSpPr>
        <p:spPr>
          <a:xfrm>
            <a:off x="9858282" y="3786621"/>
            <a:ext cx="7987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solidFill>
                  <a:srgbClr val="FF0000"/>
                </a:solidFill>
              </a:rPr>
              <a:t>D_miroir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6569D0E-07FC-4948-BD1C-12DACA75B85C}"/>
              </a:ext>
            </a:extLst>
          </p:cNvPr>
          <p:cNvSpPr/>
          <p:nvPr/>
        </p:nvSpPr>
        <p:spPr>
          <a:xfrm>
            <a:off x="9618496" y="430475"/>
            <a:ext cx="2278223" cy="13255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D9090E9-7DA6-45AF-9B7C-A5BDE083C297}"/>
              </a:ext>
            </a:extLst>
          </p:cNvPr>
          <p:cNvSpPr/>
          <p:nvPr/>
        </p:nvSpPr>
        <p:spPr>
          <a:xfrm rot="18900000">
            <a:off x="9726028" y="4737905"/>
            <a:ext cx="411517" cy="2172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78" name="Graphique 77">
            <a:extLst>
              <a:ext uri="{FF2B5EF4-FFF2-40B4-BE49-F238E27FC236}">
                <a16:creationId xmlns:a16="http://schemas.microsoft.com/office/drawing/2014/main" id="{222043FD-9405-4401-9449-94B714D9CE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2163508"/>
              </p:ext>
            </p:extLst>
          </p:nvPr>
        </p:nvGraphicFramePr>
        <p:xfrm>
          <a:off x="203067" y="1664265"/>
          <a:ext cx="7599738" cy="4570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99E94A9-DCBD-4642-9681-9D006F9A8F07}"/>
              </a:ext>
            </a:extLst>
          </p:cNvPr>
          <p:cNvGraphicFramePr>
            <a:graphicFrameLocks noGrp="1"/>
          </p:cNvGraphicFramePr>
          <p:nvPr/>
        </p:nvGraphicFramePr>
        <p:xfrm>
          <a:off x="10131364" y="4898483"/>
          <a:ext cx="1971319" cy="13716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971319">
                  <a:extLst>
                    <a:ext uri="{9D8B030D-6E8A-4147-A177-3AD203B41FA5}">
                      <a16:colId xmlns:a16="http://schemas.microsoft.com/office/drawing/2014/main" val="25759961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200" b="0" u="none" strike="noStrike" kern="1200" baseline="0" dirty="0">
                          <a:solidFill>
                            <a:schemeClr val="tx1"/>
                          </a:solidFill>
                        </a:rPr>
                        <a:t>Paramètres</a:t>
                      </a:r>
                      <a:endParaRPr lang="fr-FR" sz="12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06924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u="none" strike="noStrike" kern="1200" baseline="0" dirty="0">
                          <a:solidFill>
                            <a:schemeClr val="tx1"/>
                          </a:solidFill>
                        </a:rPr>
                        <a:t>Distance </a:t>
                      </a:r>
                      <a:r>
                        <a:rPr lang="fr-FR" sz="1200" b="0" u="none" strike="noStrike" kern="1200" baseline="0" dirty="0" err="1">
                          <a:solidFill>
                            <a:schemeClr val="tx1"/>
                          </a:solidFill>
                        </a:rPr>
                        <a:t>SiN</a:t>
                      </a:r>
                      <a:r>
                        <a:rPr lang="fr-FR" sz="1200" b="0" u="none" strike="noStrike" kern="1200" baseline="0" dirty="0">
                          <a:solidFill>
                            <a:schemeClr val="tx1"/>
                          </a:solidFill>
                        </a:rPr>
                        <a:t> - grille</a:t>
                      </a:r>
                      <a:endParaRPr lang="fr-FR" sz="12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95513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200" b="0" u="none" strike="noStrike" kern="1200" baseline="0" dirty="0">
                          <a:solidFill>
                            <a:schemeClr val="tx1"/>
                          </a:solidFill>
                        </a:rPr>
                        <a:t>Diamètre fils</a:t>
                      </a:r>
                      <a:endParaRPr lang="fr-FR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58389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200" b="0" u="none" strike="noStrike" kern="1200" baseline="0" dirty="0">
                          <a:solidFill>
                            <a:schemeClr val="tx1"/>
                          </a:solidFill>
                        </a:rPr>
                        <a:t>Ecartement fils</a:t>
                      </a:r>
                      <a:endParaRPr lang="fr-FR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73247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200" b="0" u="none" strike="noStrike" kern="1200" baseline="0" dirty="0">
                          <a:solidFill>
                            <a:schemeClr val="tx1"/>
                          </a:solidFill>
                        </a:rPr>
                        <a:t>Ecartement miroirs</a:t>
                      </a:r>
                      <a:endParaRPr lang="fr-FR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0963683"/>
                  </a:ext>
                </a:extLst>
              </a:tr>
            </a:tbl>
          </a:graphicData>
        </a:graphic>
      </p:graphicFrame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1C11BB7C-B64D-4649-8FE6-E953E0406D37}"/>
              </a:ext>
            </a:extLst>
          </p:cNvPr>
          <p:cNvCxnSpPr>
            <a:cxnSpLocks/>
          </p:cNvCxnSpPr>
          <p:nvPr/>
        </p:nvCxnSpPr>
        <p:spPr>
          <a:xfrm>
            <a:off x="1719013" y="1302647"/>
            <a:ext cx="0" cy="3986243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C2597BDE-BC91-4FB5-97D0-1CE3717D6A83}"/>
              </a:ext>
            </a:extLst>
          </p:cNvPr>
          <p:cNvSpPr txBox="1"/>
          <p:nvPr/>
        </p:nvSpPr>
        <p:spPr>
          <a:xfrm>
            <a:off x="2801722" y="6270083"/>
            <a:ext cx="3218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Straggling</a:t>
            </a:r>
            <a:r>
              <a:rPr lang="fr-FR" dirty="0"/>
              <a:t> des e</a:t>
            </a:r>
            <a:r>
              <a:rPr lang="fr-FR" baseline="30000" dirty="0"/>
              <a:t>- </a:t>
            </a:r>
            <a:r>
              <a:rPr lang="fr-FR" dirty="0"/>
              <a:t> : </a:t>
            </a:r>
            <a:r>
              <a:rPr lang="el-GR" dirty="0"/>
              <a:t>σ</a:t>
            </a:r>
            <a:r>
              <a:rPr lang="fr-FR" dirty="0"/>
              <a:t> = 17 </a:t>
            </a:r>
            <a:r>
              <a:rPr lang="fr-FR" dirty="0" err="1"/>
              <a:t>ps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810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8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C7E82E7-442B-7B2F-91EC-248907442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5873" y="6465296"/>
            <a:ext cx="2743200" cy="365125"/>
          </a:xfrm>
        </p:spPr>
        <p:txBody>
          <a:bodyPr/>
          <a:lstStyle/>
          <a:p>
            <a:fld id="{27C6CCC6-2BE5-4E42-96A4-D1E8E81A3D8E}" type="slidenum">
              <a:rPr lang="fr-FR" smtClean="0">
                <a:latin typeface="LM Roman 10" panose="00000500000000000000" pitchFamily="50" charset="0"/>
              </a:rPr>
              <a:t>28</a:t>
            </a:fld>
            <a:endParaRPr lang="fr-FR" dirty="0">
              <a:latin typeface="LM Roman 10" panose="00000500000000000000" pitchFamily="50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6D41F512-D1FB-B94B-84F5-2F23C38EC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78"/>
            <a:ext cx="10515600" cy="1325563"/>
          </a:xfrm>
        </p:spPr>
        <p:txBody>
          <a:bodyPr>
            <a:normAutofit/>
          </a:bodyPr>
          <a:lstStyle/>
          <a:p>
            <a:r>
              <a:rPr lang="fr-FR" sz="3200" b="1" u="sng" dirty="0">
                <a:latin typeface="+mn-lt"/>
              </a:rPr>
              <a:t>COMSOL </a:t>
            </a:r>
            <a:r>
              <a:rPr lang="fr-FR" sz="3200" b="1" u="sng" dirty="0" err="1">
                <a:latin typeface="+mn-lt"/>
              </a:rPr>
              <a:t>Multiphysics</a:t>
            </a:r>
            <a:r>
              <a:rPr lang="fr-FR" sz="3200" b="1" u="sng" dirty="0">
                <a:latin typeface="+mn-lt"/>
              </a:rPr>
              <a:t> – trajectoire des Electrons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BC97C4-215C-4D7A-BF63-ADE714D8D560}"/>
              </a:ext>
            </a:extLst>
          </p:cNvPr>
          <p:cNvSpPr/>
          <p:nvPr/>
        </p:nvSpPr>
        <p:spPr>
          <a:xfrm>
            <a:off x="9919531" y="2179135"/>
            <a:ext cx="1262028" cy="236218"/>
          </a:xfrm>
          <a:prstGeom prst="rect">
            <a:avLst/>
          </a:prstGeom>
          <a:pattFill prst="wdUpDiag">
            <a:fgClr>
              <a:schemeClr val="accent2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5898732E-FE02-46B0-9036-C5ED576AE03C}"/>
              </a:ext>
            </a:extLst>
          </p:cNvPr>
          <p:cNvCxnSpPr>
            <a:cxnSpLocks/>
          </p:cNvCxnSpPr>
          <p:nvPr/>
        </p:nvCxnSpPr>
        <p:spPr>
          <a:xfrm>
            <a:off x="8590164" y="3221857"/>
            <a:ext cx="0" cy="159119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A5D40CED-8AF5-4070-8CE8-ACE3F2031081}"/>
              </a:ext>
            </a:extLst>
          </p:cNvPr>
          <p:cNvCxnSpPr>
            <a:cxnSpLocks/>
          </p:cNvCxnSpPr>
          <p:nvPr/>
        </p:nvCxnSpPr>
        <p:spPr>
          <a:xfrm>
            <a:off x="8631152" y="3224810"/>
            <a:ext cx="0" cy="1588239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C4178110-F0EF-43D5-835A-2B91DA0B4691}"/>
              </a:ext>
            </a:extLst>
          </p:cNvPr>
          <p:cNvCxnSpPr>
            <a:cxnSpLocks/>
          </p:cNvCxnSpPr>
          <p:nvPr/>
        </p:nvCxnSpPr>
        <p:spPr>
          <a:xfrm>
            <a:off x="9443289" y="2415353"/>
            <a:ext cx="2114216" cy="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32EA636D-92C2-4FA2-AA88-8271C5688274}"/>
              </a:ext>
            </a:extLst>
          </p:cNvPr>
          <p:cNvCxnSpPr>
            <a:cxnSpLocks/>
          </p:cNvCxnSpPr>
          <p:nvPr/>
        </p:nvCxnSpPr>
        <p:spPr>
          <a:xfrm rot="18900000">
            <a:off x="8493782" y="4177784"/>
            <a:ext cx="3600000" cy="0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38E76D63-9014-47A5-943F-D56FBB8E8241}"/>
              </a:ext>
            </a:extLst>
          </p:cNvPr>
          <p:cNvCxnSpPr>
            <a:cxnSpLocks/>
          </p:cNvCxnSpPr>
          <p:nvPr/>
        </p:nvCxnSpPr>
        <p:spPr>
          <a:xfrm rot="18900000">
            <a:off x="8646182" y="4330184"/>
            <a:ext cx="3600000" cy="0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89A87A5C-FC1B-485F-A58E-D0BA7EE02750}"/>
              </a:ext>
            </a:extLst>
          </p:cNvPr>
          <p:cNvCxnSpPr>
            <a:cxnSpLocks/>
          </p:cNvCxnSpPr>
          <p:nvPr/>
        </p:nvCxnSpPr>
        <p:spPr>
          <a:xfrm>
            <a:off x="9919531" y="2179135"/>
            <a:ext cx="1262028" cy="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C6A8845E-349A-4D94-8D96-B5D329D1BF13}"/>
              </a:ext>
            </a:extLst>
          </p:cNvPr>
          <p:cNvCxnSpPr>
            <a:cxnSpLocks/>
          </p:cNvCxnSpPr>
          <p:nvPr/>
        </p:nvCxnSpPr>
        <p:spPr>
          <a:xfrm flipH="1">
            <a:off x="8925704" y="2593591"/>
            <a:ext cx="2" cy="2642935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2D5B8C2F-AB62-4F6A-B187-CB4DAC844E95}"/>
              </a:ext>
            </a:extLst>
          </p:cNvPr>
          <p:cNvCxnSpPr>
            <a:cxnSpLocks/>
          </p:cNvCxnSpPr>
          <p:nvPr/>
        </p:nvCxnSpPr>
        <p:spPr>
          <a:xfrm>
            <a:off x="8636344" y="3952952"/>
            <a:ext cx="294351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E6EF2A3A-7179-46BF-A3EB-58CB1027041D}"/>
              </a:ext>
            </a:extLst>
          </p:cNvPr>
          <p:cNvCxnSpPr>
            <a:cxnSpLocks/>
          </p:cNvCxnSpPr>
          <p:nvPr/>
        </p:nvCxnSpPr>
        <p:spPr>
          <a:xfrm>
            <a:off x="10500397" y="3976054"/>
            <a:ext cx="132232" cy="124691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rganigramme : Connecteur 24">
            <a:extLst>
              <a:ext uri="{FF2B5EF4-FFF2-40B4-BE49-F238E27FC236}">
                <a16:creationId xmlns:a16="http://schemas.microsoft.com/office/drawing/2014/main" id="{47286F0E-5301-4171-8CBD-13A6D958E957}"/>
              </a:ext>
            </a:extLst>
          </p:cNvPr>
          <p:cNvSpPr/>
          <p:nvPr/>
        </p:nvSpPr>
        <p:spPr>
          <a:xfrm>
            <a:off x="9929108" y="988147"/>
            <a:ext cx="169256" cy="16031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Organigramme : Connecteur 25">
            <a:extLst>
              <a:ext uri="{FF2B5EF4-FFF2-40B4-BE49-F238E27FC236}">
                <a16:creationId xmlns:a16="http://schemas.microsoft.com/office/drawing/2014/main" id="{A99782E3-C569-4811-8F62-1B7AFB8D53F7}"/>
              </a:ext>
            </a:extLst>
          </p:cNvPr>
          <p:cNvSpPr/>
          <p:nvPr/>
        </p:nvSpPr>
        <p:spPr>
          <a:xfrm>
            <a:off x="10250764" y="988146"/>
            <a:ext cx="169256" cy="16031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rganigramme : Connecteur 26">
            <a:extLst>
              <a:ext uri="{FF2B5EF4-FFF2-40B4-BE49-F238E27FC236}">
                <a16:creationId xmlns:a16="http://schemas.microsoft.com/office/drawing/2014/main" id="{53460E61-1BC8-4C7D-B1FD-D6EC38741A1D}"/>
              </a:ext>
            </a:extLst>
          </p:cNvPr>
          <p:cNvSpPr/>
          <p:nvPr/>
        </p:nvSpPr>
        <p:spPr>
          <a:xfrm>
            <a:off x="10572420" y="988145"/>
            <a:ext cx="169256" cy="16031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Organigramme : Connecteur 27">
            <a:extLst>
              <a:ext uri="{FF2B5EF4-FFF2-40B4-BE49-F238E27FC236}">
                <a16:creationId xmlns:a16="http://schemas.microsoft.com/office/drawing/2014/main" id="{A7B5A74A-2386-44A5-BCEB-7E3CFBC7A5F3}"/>
              </a:ext>
            </a:extLst>
          </p:cNvPr>
          <p:cNvSpPr/>
          <p:nvPr/>
        </p:nvSpPr>
        <p:spPr>
          <a:xfrm>
            <a:off x="10888839" y="988144"/>
            <a:ext cx="169256" cy="16031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Organigramme : Connecteur 28">
            <a:extLst>
              <a:ext uri="{FF2B5EF4-FFF2-40B4-BE49-F238E27FC236}">
                <a16:creationId xmlns:a16="http://schemas.microsoft.com/office/drawing/2014/main" id="{1ADFBFC7-2244-4E99-84E6-DC2D9EA70B08}"/>
              </a:ext>
            </a:extLst>
          </p:cNvPr>
          <p:cNvSpPr/>
          <p:nvPr/>
        </p:nvSpPr>
        <p:spPr>
          <a:xfrm>
            <a:off x="11205258" y="976269"/>
            <a:ext cx="169256" cy="16031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Organigramme : Connecteur 29">
            <a:extLst>
              <a:ext uri="{FF2B5EF4-FFF2-40B4-BE49-F238E27FC236}">
                <a16:creationId xmlns:a16="http://schemas.microsoft.com/office/drawing/2014/main" id="{8CCF5C9C-86A0-418C-8EEA-265E2B927D41}"/>
              </a:ext>
            </a:extLst>
          </p:cNvPr>
          <p:cNvSpPr/>
          <p:nvPr/>
        </p:nvSpPr>
        <p:spPr>
          <a:xfrm>
            <a:off x="11521677" y="988145"/>
            <a:ext cx="169256" cy="16031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Organigramme : Connecteur 30">
            <a:extLst>
              <a:ext uri="{FF2B5EF4-FFF2-40B4-BE49-F238E27FC236}">
                <a16:creationId xmlns:a16="http://schemas.microsoft.com/office/drawing/2014/main" id="{6ABC3E0F-F0F4-4FEB-A009-C02242975115}"/>
              </a:ext>
            </a:extLst>
          </p:cNvPr>
          <p:cNvSpPr/>
          <p:nvPr/>
        </p:nvSpPr>
        <p:spPr>
          <a:xfrm>
            <a:off x="9932299" y="988146"/>
            <a:ext cx="169256" cy="16031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Organigramme : Connecteur 31">
            <a:extLst>
              <a:ext uri="{FF2B5EF4-FFF2-40B4-BE49-F238E27FC236}">
                <a16:creationId xmlns:a16="http://schemas.microsoft.com/office/drawing/2014/main" id="{24F89FA1-E163-48E5-BC57-E6D4D15DD85A}"/>
              </a:ext>
            </a:extLst>
          </p:cNvPr>
          <p:cNvSpPr/>
          <p:nvPr/>
        </p:nvSpPr>
        <p:spPr>
          <a:xfrm>
            <a:off x="10253955" y="988145"/>
            <a:ext cx="169256" cy="16031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Organigramme : Connecteur 32">
            <a:extLst>
              <a:ext uri="{FF2B5EF4-FFF2-40B4-BE49-F238E27FC236}">
                <a16:creationId xmlns:a16="http://schemas.microsoft.com/office/drawing/2014/main" id="{65D082C4-A8F0-4A5C-AB62-6998A71835C6}"/>
              </a:ext>
            </a:extLst>
          </p:cNvPr>
          <p:cNvSpPr/>
          <p:nvPr/>
        </p:nvSpPr>
        <p:spPr>
          <a:xfrm>
            <a:off x="10575611" y="988144"/>
            <a:ext cx="169256" cy="16031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Organigramme : Connecteur 33">
            <a:extLst>
              <a:ext uri="{FF2B5EF4-FFF2-40B4-BE49-F238E27FC236}">
                <a16:creationId xmlns:a16="http://schemas.microsoft.com/office/drawing/2014/main" id="{3B0B89E9-AAE1-49C2-89E6-FB11166E3861}"/>
              </a:ext>
            </a:extLst>
          </p:cNvPr>
          <p:cNvSpPr/>
          <p:nvPr/>
        </p:nvSpPr>
        <p:spPr>
          <a:xfrm>
            <a:off x="10888839" y="1000022"/>
            <a:ext cx="169256" cy="160317"/>
          </a:xfrm>
          <a:prstGeom prst="flowChartConnector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highlight>
                <a:srgbClr val="FFFF00"/>
              </a:highlight>
            </a:endParaRPr>
          </a:p>
        </p:txBody>
      </p:sp>
      <p:sp>
        <p:nvSpPr>
          <p:cNvPr id="35" name="Organigramme : Connecteur 34">
            <a:extLst>
              <a:ext uri="{FF2B5EF4-FFF2-40B4-BE49-F238E27FC236}">
                <a16:creationId xmlns:a16="http://schemas.microsoft.com/office/drawing/2014/main" id="{83A7B599-256D-441F-A3F4-51FD83B41BFF}"/>
              </a:ext>
            </a:extLst>
          </p:cNvPr>
          <p:cNvSpPr/>
          <p:nvPr/>
        </p:nvSpPr>
        <p:spPr>
          <a:xfrm>
            <a:off x="11205258" y="988147"/>
            <a:ext cx="169256" cy="160317"/>
          </a:xfrm>
          <a:prstGeom prst="flowChartConnector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highlight>
                <a:srgbClr val="FFFF00"/>
              </a:highlight>
            </a:endParaRPr>
          </a:p>
        </p:txBody>
      </p:sp>
      <p:sp>
        <p:nvSpPr>
          <p:cNvPr id="36" name="Organigramme : Connecteur 35">
            <a:extLst>
              <a:ext uri="{FF2B5EF4-FFF2-40B4-BE49-F238E27FC236}">
                <a16:creationId xmlns:a16="http://schemas.microsoft.com/office/drawing/2014/main" id="{0E486F62-23AC-4DCD-B53B-568B90FD12E9}"/>
              </a:ext>
            </a:extLst>
          </p:cNvPr>
          <p:cNvSpPr/>
          <p:nvPr/>
        </p:nvSpPr>
        <p:spPr>
          <a:xfrm>
            <a:off x="11521677" y="1000023"/>
            <a:ext cx="169256" cy="160317"/>
          </a:xfrm>
          <a:prstGeom prst="flowChartConnector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highlight>
                <a:srgbClr val="FFFF00"/>
              </a:highlight>
            </a:endParaRPr>
          </a:p>
        </p:txBody>
      </p:sp>
      <p:sp>
        <p:nvSpPr>
          <p:cNvPr id="37" name="Organigramme : Connecteur 36">
            <a:extLst>
              <a:ext uri="{FF2B5EF4-FFF2-40B4-BE49-F238E27FC236}">
                <a16:creationId xmlns:a16="http://schemas.microsoft.com/office/drawing/2014/main" id="{2FE1CE10-B0D8-40B6-8496-0A281D29E933}"/>
              </a:ext>
            </a:extLst>
          </p:cNvPr>
          <p:cNvSpPr/>
          <p:nvPr/>
        </p:nvSpPr>
        <p:spPr>
          <a:xfrm>
            <a:off x="9932299" y="1000024"/>
            <a:ext cx="169256" cy="160317"/>
          </a:xfrm>
          <a:prstGeom prst="flowChartConnector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highlight>
                <a:srgbClr val="FFFF00"/>
              </a:highlight>
            </a:endParaRPr>
          </a:p>
        </p:txBody>
      </p:sp>
      <p:sp>
        <p:nvSpPr>
          <p:cNvPr id="38" name="Organigramme : Connecteur 37">
            <a:extLst>
              <a:ext uri="{FF2B5EF4-FFF2-40B4-BE49-F238E27FC236}">
                <a16:creationId xmlns:a16="http://schemas.microsoft.com/office/drawing/2014/main" id="{578F4AAF-1CF3-4236-A033-CC9EF9ADC4BA}"/>
              </a:ext>
            </a:extLst>
          </p:cNvPr>
          <p:cNvSpPr/>
          <p:nvPr/>
        </p:nvSpPr>
        <p:spPr>
          <a:xfrm>
            <a:off x="10253955" y="1000023"/>
            <a:ext cx="169256" cy="160317"/>
          </a:xfrm>
          <a:prstGeom prst="flowChartConnector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highlight>
                <a:srgbClr val="FFFF00"/>
              </a:highlight>
            </a:endParaRPr>
          </a:p>
        </p:txBody>
      </p:sp>
      <p:sp>
        <p:nvSpPr>
          <p:cNvPr id="39" name="Organigramme : Connecteur 38">
            <a:extLst>
              <a:ext uri="{FF2B5EF4-FFF2-40B4-BE49-F238E27FC236}">
                <a16:creationId xmlns:a16="http://schemas.microsoft.com/office/drawing/2014/main" id="{D2B502E5-89AF-48FC-9D59-CD735E4D8C90}"/>
              </a:ext>
            </a:extLst>
          </p:cNvPr>
          <p:cNvSpPr/>
          <p:nvPr/>
        </p:nvSpPr>
        <p:spPr>
          <a:xfrm>
            <a:off x="10575611" y="1000022"/>
            <a:ext cx="169256" cy="160317"/>
          </a:xfrm>
          <a:prstGeom prst="flowChartConnector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highlight>
                <a:srgbClr val="FFFF00"/>
              </a:highlight>
            </a:endParaRPr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08A2ED30-53B8-41B6-95F7-35EFBC646714}"/>
              </a:ext>
            </a:extLst>
          </p:cNvPr>
          <p:cNvCxnSpPr>
            <a:cxnSpLocks/>
          </p:cNvCxnSpPr>
          <p:nvPr/>
        </p:nvCxnSpPr>
        <p:spPr>
          <a:xfrm>
            <a:off x="10018266" y="1068306"/>
            <a:ext cx="0" cy="3121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6A00391E-69C2-4850-9880-784B596EEEA9}"/>
              </a:ext>
            </a:extLst>
          </p:cNvPr>
          <p:cNvCxnSpPr>
            <a:cxnSpLocks/>
          </p:cNvCxnSpPr>
          <p:nvPr/>
        </p:nvCxnSpPr>
        <p:spPr>
          <a:xfrm>
            <a:off x="10325046" y="1068306"/>
            <a:ext cx="0" cy="3121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A675C117-0184-4A50-9566-151D95FC07FA}"/>
              </a:ext>
            </a:extLst>
          </p:cNvPr>
          <p:cNvCxnSpPr>
            <a:cxnSpLocks/>
          </p:cNvCxnSpPr>
          <p:nvPr/>
        </p:nvCxnSpPr>
        <p:spPr>
          <a:xfrm>
            <a:off x="11205258" y="791919"/>
            <a:ext cx="0" cy="2763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219F64E7-B41F-4DC4-A158-7B7CF9BA49D5}"/>
              </a:ext>
            </a:extLst>
          </p:cNvPr>
          <p:cNvCxnSpPr>
            <a:cxnSpLocks/>
          </p:cNvCxnSpPr>
          <p:nvPr/>
        </p:nvCxnSpPr>
        <p:spPr>
          <a:xfrm>
            <a:off x="11374514" y="791919"/>
            <a:ext cx="0" cy="2763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E6D551D1-EA78-416F-BB46-274591D5A1B7}"/>
              </a:ext>
            </a:extLst>
          </p:cNvPr>
          <p:cNvCxnSpPr>
            <a:cxnSpLocks/>
          </p:cNvCxnSpPr>
          <p:nvPr/>
        </p:nvCxnSpPr>
        <p:spPr>
          <a:xfrm>
            <a:off x="11205258" y="791919"/>
            <a:ext cx="169256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F77B12B8-4F52-46B3-85D3-A3E8D33A78E2}"/>
              </a:ext>
            </a:extLst>
          </p:cNvPr>
          <p:cNvCxnSpPr>
            <a:cxnSpLocks/>
          </p:cNvCxnSpPr>
          <p:nvPr/>
        </p:nvCxnSpPr>
        <p:spPr>
          <a:xfrm>
            <a:off x="10018266" y="1380408"/>
            <a:ext cx="306780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4CF15C4F-DFAF-4ACF-A5A7-D137A2530431}"/>
              </a:ext>
            </a:extLst>
          </p:cNvPr>
          <p:cNvSpPr txBox="1"/>
          <p:nvPr/>
        </p:nvSpPr>
        <p:spPr>
          <a:xfrm>
            <a:off x="9832788" y="1418045"/>
            <a:ext cx="7040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rgbClr val="FF0000"/>
                </a:solidFill>
              </a:rPr>
              <a:t>E_fils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55206A7A-1BC0-407C-B57C-75A8F707EA8A}"/>
              </a:ext>
            </a:extLst>
          </p:cNvPr>
          <p:cNvSpPr txBox="1"/>
          <p:nvPr/>
        </p:nvSpPr>
        <p:spPr>
          <a:xfrm>
            <a:off x="10902238" y="508981"/>
            <a:ext cx="7040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solidFill>
                  <a:srgbClr val="FF0000"/>
                </a:solidFill>
              </a:rPr>
              <a:t>d_fils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24AEB672-BC79-42D7-91E7-FACF3B89F985}"/>
              </a:ext>
            </a:extLst>
          </p:cNvPr>
          <p:cNvSpPr txBox="1"/>
          <p:nvPr/>
        </p:nvSpPr>
        <p:spPr>
          <a:xfrm>
            <a:off x="8799586" y="3915288"/>
            <a:ext cx="7040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>
                <a:solidFill>
                  <a:srgbClr val="FF0000"/>
                </a:solidFill>
              </a:rPr>
              <a:t>D_SiN</a:t>
            </a:r>
            <a:endParaRPr lang="fr-FR" sz="1000" dirty="0">
              <a:solidFill>
                <a:srgbClr val="FF0000"/>
              </a:solidFill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17247E11-A261-430B-B390-4FB15D3F86B6}"/>
              </a:ext>
            </a:extLst>
          </p:cNvPr>
          <p:cNvSpPr txBox="1"/>
          <p:nvPr/>
        </p:nvSpPr>
        <p:spPr>
          <a:xfrm>
            <a:off x="9858282" y="3786621"/>
            <a:ext cx="7987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solidFill>
                  <a:srgbClr val="FF0000"/>
                </a:solidFill>
              </a:rPr>
              <a:t>D_miroir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6569D0E-07FC-4948-BD1C-12DACA75B85C}"/>
              </a:ext>
            </a:extLst>
          </p:cNvPr>
          <p:cNvSpPr/>
          <p:nvPr/>
        </p:nvSpPr>
        <p:spPr>
          <a:xfrm>
            <a:off x="9618496" y="430475"/>
            <a:ext cx="2278223" cy="13255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D9090E9-7DA6-45AF-9B7C-A5BDE083C297}"/>
              </a:ext>
            </a:extLst>
          </p:cNvPr>
          <p:cNvSpPr/>
          <p:nvPr/>
        </p:nvSpPr>
        <p:spPr>
          <a:xfrm rot="18900000">
            <a:off x="9726028" y="4737905"/>
            <a:ext cx="411517" cy="2172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77" name="Graphique 76">
            <a:extLst>
              <a:ext uri="{FF2B5EF4-FFF2-40B4-BE49-F238E27FC236}">
                <a16:creationId xmlns:a16="http://schemas.microsoft.com/office/drawing/2014/main" id="{02CAEB2A-8A54-4B83-B5EE-371A2292C9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8642188"/>
              </p:ext>
            </p:extLst>
          </p:nvPr>
        </p:nvGraphicFramePr>
        <p:xfrm>
          <a:off x="473025" y="1992401"/>
          <a:ext cx="7348476" cy="4050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99E94A9-DCBD-4642-9681-9D006F9A8F07}"/>
              </a:ext>
            </a:extLst>
          </p:cNvPr>
          <p:cNvGraphicFramePr>
            <a:graphicFrameLocks noGrp="1"/>
          </p:cNvGraphicFramePr>
          <p:nvPr/>
        </p:nvGraphicFramePr>
        <p:xfrm>
          <a:off x="10131364" y="4898483"/>
          <a:ext cx="1971319" cy="13716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971319">
                  <a:extLst>
                    <a:ext uri="{9D8B030D-6E8A-4147-A177-3AD203B41FA5}">
                      <a16:colId xmlns:a16="http://schemas.microsoft.com/office/drawing/2014/main" val="25759961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200" b="0" u="none" strike="noStrike" kern="1200" baseline="0" dirty="0">
                          <a:solidFill>
                            <a:schemeClr val="tx1"/>
                          </a:solidFill>
                        </a:rPr>
                        <a:t>Paramètres</a:t>
                      </a:r>
                      <a:endParaRPr lang="fr-FR" sz="12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06924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u="none" strike="noStrike" kern="1200" baseline="0" dirty="0">
                          <a:solidFill>
                            <a:schemeClr val="tx1"/>
                          </a:solidFill>
                        </a:rPr>
                        <a:t>Distance </a:t>
                      </a:r>
                      <a:r>
                        <a:rPr lang="fr-FR" sz="1200" b="0" u="none" strike="noStrike" kern="1200" baseline="0" dirty="0" err="1">
                          <a:solidFill>
                            <a:schemeClr val="tx1"/>
                          </a:solidFill>
                        </a:rPr>
                        <a:t>SiN</a:t>
                      </a:r>
                      <a:r>
                        <a:rPr lang="fr-FR" sz="1200" b="0" u="none" strike="noStrike" kern="1200" baseline="0" dirty="0">
                          <a:solidFill>
                            <a:schemeClr val="tx1"/>
                          </a:solidFill>
                        </a:rPr>
                        <a:t> - grille</a:t>
                      </a:r>
                      <a:endParaRPr lang="fr-FR" sz="12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95513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200" b="0" u="none" strike="noStrike" kern="1200" baseline="0" dirty="0">
                          <a:solidFill>
                            <a:schemeClr val="tx1"/>
                          </a:solidFill>
                        </a:rPr>
                        <a:t>Diamètre fils</a:t>
                      </a:r>
                      <a:endParaRPr lang="fr-FR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58389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200" b="0" u="none" strike="noStrike" kern="1200" baseline="0" dirty="0">
                          <a:solidFill>
                            <a:schemeClr val="tx1"/>
                          </a:solidFill>
                        </a:rPr>
                        <a:t>Ecartement fils</a:t>
                      </a:r>
                      <a:endParaRPr lang="fr-FR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73247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200" b="0" u="none" strike="noStrike" kern="1200" baseline="0" dirty="0">
                          <a:solidFill>
                            <a:schemeClr val="tx1"/>
                          </a:solidFill>
                        </a:rPr>
                        <a:t>Ecartement miroirs</a:t>
                      </a:r>
                      <a:endParaRPr lang="fr-FR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0963683"/>
                  </a:ext>
                </a:extLst>
              </a:tr>
            </a:tbl>
          </a:graphicData>
        </a:graphic>
      </p:graphicFrame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1C11BB7C-B64D-4649-8FE6-E953E0406D37}"/>
              </a:ext>
            </a:extLst>
          </p:cNvPr>
          <p:cNvCxnSpPr>
            <a:cxnSpLocks/>
          </p:cNvCxnSpPr>
          <p:nvPr/>
        </p:nvCxnSpPr>
        <p:spPr>
          <a:xfrm>
            <a:off x="2231078" y="2024331"/>
            <a:ext cx="0" cy="3154831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C2597BDE-BC91-4FB5-97D0-1CE3717D6A83}"/>
              </a:ext>
            </a:extLst>
          </p:cNvPr>
          <p:cNvSpPr txBox="1"/>
          <p:nvPr/>
        </p:nvSpPr>
        <p:spPr>
          <a:xfrm>
            <a:off x="2801722" y="6270083"/>
            <a:ext cx="3218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Straggling</a:t>
            </a:r>
            <a:r>
              <a:rPr lang="fr-FR" dirty="0"/>
              <a:t> des e</a:t>
            </a:r>
            <a:r>
              <a:rPr lang="fr-FR" baseline="30000" dirty="0"/>
              <a:t>- </a:t>
            </a:r>
            <a:r>
              <a:rPr lang="fr-FR" dirty="0"/>
              <a:t> : </a:t>
            </a:r>
            <a:r>
              <a:rPr lang="el-GR" dirty="0"/>
              <a:t>σ</a:t>
            </a:r>
            <a:r>
              <a:rPr lang="fr-FR" dirty="0"/>
              <a:t> = 17 </a:t>
            </a:r>
            <a:r>
              <a:rPr lang="fr-FR" dirty="0" err="1"/>
              <a:t>ps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03296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C7E82E7-442B-7B2F-91EC-248907442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5873" y="6465296"/>
            <a:ext cx="2743200" cy="365125"/>
          </a:xfrm>
        </p:spPr>
        <p:txBody>
          <a:bodyPr/>
          <a:lstStyle/>
          <a:p>
            <a:fld id="{27C6CCC6-2BE5-4E42-96A4-D1E8E81A3D8E}" type="slidenum">
              <a:rPr lang="fr-FR" smtClean="0">
                <a:latin typeface="LM Roman 10" panose="00000500000000000000" pitchFamily="50" charset="0"/>
              </a:rPr>
              <a:t>29</a:t>
            </a:fld>
            <a:endParaRPr lang="fr-FR" dirty="0">
              <a:latin typeface="LM Roman 10" panose="00000500000000000000" pitchFamily="50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6D41F512-D1FB-B94B-84F5-2F23C38EC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78"/>
            <a:ext cx="10515600" cy="1325563"/>
          </a:xfrm>
        </p:spPr>
        <p:txBody>
          <a:bodyPr>
            <a:normAutofit/>
          </a:bodyPr>
          <a:lstStyle/>
          <a:p>
            <a:r>
              <a:rPr lang="fr-FR" sz="3200" b="1" u="sng" dirty="0">
                <a:latin typeface="+mn-lt"/>
              </a:rPr>
              <a:t>Geant4 – Trajectoire des produits de fission</a:t>
            </a:r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24EAF0C7-D76F-489F-A008-AE97012100CE}"/>
              </a:ext>
            </a:extLst>
          </p:cNvPr>
          <p:cNvSpPr txBox="1"/>
          <p:nvPr/>
        </p:nvSpPr>
        <p:spPr>
          <a:xfrm>
            <a:off x="473026" y="1159386"/>
            <a:ext cx="8678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Effet de l’épaisseur des feuilles de </a:t>
            </a:r>
            <a:r>
              <a:rPr lang="fr-FR" dirty="0" err="1"/>
              <a:t>SiN</a:t>
            </a:r>
            <a:r>
              <a:rPr lang="fr-FR" dirty="0"/>
              <a:t> sur l’écart-type temps et </a:t>
            </a:r>
            <a:r>
              <a:rPr lang="fr-FR" dirty="0" err="1"/>
              <a:t>energie</a:t>
            </a:r>
            <a:endParaRPr lang="fr-FR" dirty="0"/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07F8C073-69C1-4113-8EF4-EB9F41CBA4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5339194"/>
              </p:ext>
            </p:extLst>
          </p:nvPr>
        </p:nvGraphicFramePr>
        <p:xfrm>
          <a:off x="838200" y="1985557"/>
          <a:ext cx="3467100" cy="1743075"/>
        </p:xfrm>
        <a:graphic>
          <a:graphicData uri="http://schemas.openxmlformats.org/drawingml/2006/table">
            <a:tbl>
              <a:tblPr/>
              <a:tblGrid>
                <a:gridCol w="1790700">
                  <a:extLst>
                    <a:ext uri="{9D8B030D-6E8A-4147-A177-3AD203B41FA5}">
                      <a16:colId xmlns:a16="http://schemas.microsoft.com/office/drawing/2014/main" val="3488311468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46864832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602245447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74763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RMS (ps)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16367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Angle des feuilles de SiN (°)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76711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30+5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109116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50+5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01904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100+5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463860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30+10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0335625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50+10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29638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100+10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13024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100+20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9956804"/>
                  </a:ext>
                </a:extLst>
              </a:tr>
            </a:tbl>
          </a:graphicData>
        </a:graphic>
      </p:graphicFrame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C463A25A-3A48-4C9B-B1EA-774D980711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156049"/>
              </p:ext>
            </p:extLst>
          </p:nvPr>
        </p:nvGraphicFramePr>
        <p:xfrm>
          <a:off x="5403190" y="1671052"/>
          <a:ext cx="4648200" cy="2105025"/>
        </p:xfrm>
        <a:graphic>
          <a:graphicData uri="http://schemas.openxmlformats.org/drawingml/2006/table">
            <a:tbl>
              <a:tblPr/>
              <a:tblGrid>
                <a:gridCol w="800100">
                  <a:extLst>
                    <a:ext uri="{9D8B030D-6E8A-4147-A177-3AD203B41FA5}">
                      <a16:colId xmlns:a16="http://schemas.microsoft.com/office/drawing/2014/main" val="2063096758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460430603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4046096215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183948288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963524853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602483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319018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76532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Epaisseur SiN + Al (nm)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E(MeV)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Delta E (keV)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Δ</a:t>
                      </a:r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E/E (%)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4344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30+5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88,67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24,64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0,0278%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1864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50+5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87,88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31,15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0,0354%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384183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100+5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0,0502%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244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30+10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88,53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25,73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0,0291%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29424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50+10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87,74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32,01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0,0365%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52889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100+10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85,76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43,71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0,0510%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85195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100+20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85,49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44,92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0,0525%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6836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4922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Chart 6">
            <a:extLst>
              <a:ext uri="{FF2B5EF4-FFF2-40B4-BE49-F238E27FC236}">
                <a16:creationId xmlns:a16="http://schemas.microsoft.com/office/drawing/2014/main" id="{1CD0CECB-2E9A-48D6-9982-D9B8241C82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6284671"/>
              </p:ext>
            </p:extLst>
          </p:nvPr>
        </p:nvGraphicFramePr>
        <p:xfrm>
          <a:off x="4403626" y="1327697"/>
          <a:ext cx="7413396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TextBox 7">
            <a:extLst>
              <a:ext uri="{FF2B5EF4-FFF2-40B4-BE49-F238E27FC236}">
                <a16:creationId xmlns:a16="http://schemas.microsoft.com/office/drawing/2014/main" id="{5B8AC6B1-AFE4-443C-8D04-2499271DDA68}"/>
              </a:ext>
            </a:extLst>
          </p:cNvPr>
          <p:cNvSpPr txBox="1"/>
          <p:nvPr/>
        </p:nvSpPr>
        <p:spPr>
          <a:xfrm>
            <a:off x="5197729" y="477696"/>
            <a:ext cx="6950541" cy="888803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ctr">
            <a:noAutofit/>
          </a:bodyPr>
          <a:lstStyle/>
          <a:p>
            <a:pPr algn="ctr"/>
            <a:r>
              <a:rPr lang="en-US" sz="1800" b="0" u="none" strike="noStrike" dirty="0">
                <a:solidFill>
                  <a:srgbClr val="000000"/>
                </a:solidFill>
                <a:uFillTx/>
              </a:rPr>
              <a:t>Puissance </a:t>
            </a:r>
            <a:r>
              <a:rPr lang="en-US" sz="1800" b="0" u="none" strike="noStrike" dirty="0" err="1">
                <a:solidFill>
                  <a:srgbClr val="000000"/>
                </a:solidFill>
                <a:uFillTx/>
              </a:rPr>
              <a:t>résiduelle</a:t>
            </a:r>
            <a:r>
              <a:rPr lang="en-US" sz="1800" b="0" u="none" strike="noStrike" dirty="0">
                <a:solidFill>
                  <a:srgbClr val="000000"/>
                </a:solidFill>
                <a:uFillTx/>
              </a:rPr>
              <a:t> REP N4 (1450 MWe </a:t>
            </a:r>
            <a:r>
              <a:rPr lang="en-US" sz="1800" b="0" u="none" strike="noStrike" dirty="0" err="1">
                <a:solidFill>
                  <a:srgbClr val="000000"/>
                </a:solidFill>
                <a:uFillTx/>
              </a:rPr>
              <a:t>soit</a:t>
            </a:r>
            <a:r>
              <a:rPr lang="en-US" sz="1800" b="0" u="none" strike="noStrike" dirty="0">
                <a:solidFill>
                  <a:srgbClr val="000000"/>
                </a:solidFill>
                <a:uFillTx/>
              </a:rPr>
              <a:t> 4250MWth)</a:t>
            </a:r>
          </a:p>
          <a:p>
            <a:pPr algn="ctr"/>
            <a:r>
              <a:rPr lang="en-US" sz="1800" b="0" u="none" strike="noStrike" dirty="0">
                <a:solidFill>
                  <a:srgbClr val="000000"/>
                </a:solidFill>
                <a:uFillTx/>
              </a:rPr>
              <a:t>après 1 an de </a:t>
            </a:r>
            <a:r>
              <a:rPr lang="en-US" sz="1800" b="0" u="none" strike="noStrike" dirty="0" err="1">
                <a:solidFill>
                  <a:srgbClr val="000000"/>
                </a:solidFill>
                <a:uFillTx/>
              </a:rPr>
              <a:t>fonctionnement</a:t>
            </a:r>
            <a:r>
              <a:rPr lang="en-US" sz="1800" b="0" u="none" strike="noStrike" dirty="0">
                <a:solidFill>
                  <a:srgbClr val="000000"/>
                </a:solidFill>
                <a:uFillTx/>
              </a:rPr>
              <a:t> à </a:t>
            </a:r>
            <a:r>
              <a:rPr lang="en-US" sz="1800" b="0" u="none" strike="noStrike" dirty="0" err="1">
                <a:solidFill>
                  <a:srgbClr val="000000"/>
                </a:solidFill>
                <a:uFillTx/>
              </a:rPr>
              <a:t>pleine</a:t>
            </a:r>
            <a:r>
              <a:rPr lang="en-US" sz="1800" b="0" u="none" strike="noStrike" dirty="0">
                <a:solidFill>
                  <a:srgbClr val="000000"/>
                </a:solidFill>
                <a:uFillTx/>
              </a:rPr>
              <a:t> puissance</a:t>
            </a:r>
          </a:p>
        </p:txBody>
      </p:sp>
      <p:sp>
        <p:nvSpPr>
          <p:cNvPr id="24" name="TextBox 1">
            <a:extLst>
              <a:ext uri="{FF2B5EF4-FFF2-40B4-BE49-F238E27FC236}">
                <a16:creationId xmlns:a16="http://schemas.microsoft.com/office/drawing/2014/main" id="{97F730EA-981A-49F8-9144-EF7AF2754121}"/>
              </a:ext>
            </a:extLst>
          </p:cNvPr>
          <p:cNvSpPr txBox="1"/>
          <p:nvPr/>
        </p:nvSpPr>
        <p:spPr>
          <a:xfrm rot="16200000">
            <a:off x="10998369" y="2815044"/>
            <a:ext cx="1950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 en </a:t>
            </a:r>
            <a:r>
              <a:rPr lang="fr-FR" dirty="0" err="1"/>
              <a:t>MWth</a:t>
            </a:r>
            <a:endParaRPr lang="fr-FR" dirty="0"/>
          </a:p>
        </p:txBody>
      </p:sp>
      <p:sp>
        <p:nvSpPr>
          <p:cNvPr id="25" name="TextBox 2">
            <a:extLst>
              <a:ext uri="{FF2B5EF4-FFF2-40B4-BE49-F238E27FC236}">
                <a16:creationId xmlns:a16="http://schemas.microsoft.com/office/drawing/2014/main" id="{B1E0A96A-7800-4993-AF6E-C438732AE35C}"/>
              </a:ext>
            </a:extLst>
          </p:cNvPr>
          <p:cNvSpPr txBox="1"/>
          <p:nvPr/>
        </p:nvSpPr>
        <p:spPr>
          <a:xfrm rot="16200000">
            <a:off x="2886286" y="3048383"/>
            <a:ext cx="2669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 en </a:t>
            </a:r>
            <a:r>
              <a:rPr lang="fr-FR" dirty="0" err="1"/>
              <a:t>Pnominale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2E52E0F-F734-46EB-AE4E-06E8C8564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782B-C742-4DC9-87C5-393121CB7BDD}" type="slidenum">
              <a:rPr lang="fr-FR" smtClean="0"/>
              <a:t>3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58171EE-5FAF-40FD-A234-16006C323E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5" t="1942" r="987" b="1459"/>
          <a:stretch/>
        </p:blipFill>
        <p:spPr>
          <a:xfrm>
            <a:off x="4438956" y="1377799"/>
            <a:ext cx="7754112" cy="4780837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4B66BD07-C2A3-47D3-BDF5-9D7AF13A5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" y="29636"/>
            <a:ext cx="10515600" cy="1325563"/>
          </a:xfrm>
        </p:spPr>
        <p:txBody>
          <a:bodyPr/>
          <a:lstStyle/>
          <a:p>
            <a:r>
              <a:rPr lang="fr-FR" b="1" u="sng" dirty="0"/>
              <a:t>Puissance résiduelle</a:t>
            </a:r>
          </a:p>
        </p:txBody>
      </p:sp>
      <p:sp>
        <p:nvSpPr>
          <p:cNvPr id="8" name="Espace réservé du contenu 10">
            <a:extLst>
              <a:ext uri="{FF2B5EF4-FFF2-40B4-BE49-F238E27FC236}">
                <a16:creationId xmlns:a16="http://schemas.microsoft.com/office/drawing/2014/main" id="{8F5E4CB9-7A5B-4693-835E-B9A179E305C7}"/>
              </a:ext>
            </a:extLst>
          </p:cNvPr>
          <p:cNvSpPr txBox="1">
            <a:spLocks/>
          </p:cNvSpPr>
          <p:nvPr/>
        </p:nvSpPr>
        <p:spPr>
          <a:xfrm>
            <a:off x="-8921" y="1385332"/>
            <a:ext cx="4187760" cy="47808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fr-FR" sz="2000" b="1" dirty="0"/>
              <a:t>Puissance thermique</a:t>
            </a:r>
            <a:r>
              <a:rPr lang="fr-FR" sz="2000" dirty="0"/>
              <a:t> développée par un réacteur à l’</a:t>
            </a:r>
            <a:r>
              <a:rPr lang="fr-FR" sz="2000" b="1" dirty="0"/>
              <a:t>arrêt</a:t>
            </a:r>
          </a:p>
          <a:p>
            <a:pPr marL="457200" lvl="1" indent="0">
              <a:buNone/>
            </a:pPr>
            <a:r>
              <a:rPr lang="fr-FR" sz="1800" dirty="0"/>
              <a:t>→ Radioactivité du combustible</a:t>
            </a:r>
          </a:p>
          <a:p>
            <a:pPr marL="457200" lvl="1" indent="0">
              <a:buNone/>
            </a:pPr>
            <a:r>
              <a:rPr lang="fr-FR" sz="1800" dirty="0"/>
              <a:t>→ Fissions résiduelles</a:t>
            </a:r>
          </a:p>
          <a:p>
            <a:pPr marL="457200" lvl="1" indent="0">
              <a:buNone/>
            </a:pPr>
            <a:endParaRPr lang="fr-FR" sz="1800" dirty="0"/>
          </a:p>
          <a:p>
            <a:pPr>
              <a:buFontTx/>
              <a:buChar char="-"/>
            </a:pPr>
            <a:r>
              <a:rPr lang="fr-FR" sz="2000" dirty="0"/>
              <a:t>Impacte les </a:t>
            </a:r>
            <a:r>
              <a:rPr lang="fr-FR" sz="2000" b="1" dirty="0"/>
              <a:t>arrêts normaux </a:t>
            </a:r>
            <a:r>
              <a:rPr lang="fr-FR" sz="2000" dirty="0"/>
              <a:t>et les situations </a:t>
            </a:r>
            <a:r>
              <a:rPr lang="fr-FR" sz="2000" b="1" dirty="0"/>
              <a:t>incidentelles</a:t>
            </a:r>
            <a:r>
              <a:rPr lang="fr-FR" sz="2000" dirty="0"/>
              <a:t>/</a:t>
            </a:r>
            <a:r>
              <a:rPr lang="fr-FR" sz="2000" b="1" dirty="0"/>
              <a:t>accidentelles </a:t>
            </a:r>
          </a:p>
          <a:p>
            <a:pPr marL="0" indent="0">
              <a:buNone/>
            </a:pPr>
            <a:endParaRPr lang="fr-FR" sz="1800" dirty="0">
              <a:solidFill>
                <a:srgbClr val="202122"/>
              </a:solidFill>
            </a:endParaRPr>
          </a:p>
          <a:p>
            <a:pPr>
              <a:buFontTx/>
              <a:buChar char="-"/>
            </a:pPr>
            <a:r>
              <a:rPr lang="fr-FR" sz="2000" b="1" dirty="0"/>
              <a:t>Incertitudes</a:t>
            </a:r>
            <a:r>
              <a:rPr lang="fr-FR" sz="2000" dirty="0"/>
              <a:t> principalement dues aux </a:t>
            </a:r>
            <a:r>
              <a:rPr lang="fr-FR" sz="2000" b="1" dirty="0"/>
              <a:t>rendements (</a:t>
            </a:r>
            <a:r>
              <a:rPr lang="fr-FR" sz="2000" dirty="0"/>
              <a:t>t  &gt;  1s)</a:t>
            </a:r>
          </a:p>
          <a:p>
            <a:pPr>
              <a:buFontTx/>
              <a:buChar char="-"/>
            </a:pPr>
            <a:endParaRPr lang="fr-FR" sz="2000" b="1" dirty="0"/>
          </a:p>
          <a:p>
            <a:pPr marL="0" indent="0">
              <a:buNone/>
            </a:pPr>
            <a:r>
              <a:rPr lang="fr-FR" sz="2000" b="1" dirty="0"/>
              <a:t>Besoin d’évaluation précise pour réduire les incertitudes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E7F47B-2B8C-481A-94BE-68EB322281DC}"/>
              </a:ext>
            </a:extLst>
          </p:cNvPr>
          <p:cNvSpPr/>
          <p:nvPr/>
        </p:nvSpPr>
        <p:spPr>
          <a:xfrm>
            <a:off x="4522405" y="2570877"/>
            <a:ext cx="270662" cy="1858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C3A48A0-07A6-4CB0-B469-757048A59860}"/>
              </a:ext>
            </a:extLst>
          </p:cNvPr>
          <p:cNvSpPr txBox="1"/>
          <p:nvPr/>
        </p:nvSpPr>
        <p:spPr>
          <a:xfrm rot="16200000">
            <a:off x="3974897" y="3309554"/>
            <a:ext cx="13283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Incertitude (%)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FC58666E-6BB5-4279-8A25-B31AD8A9073B}"/>
              </a:ext>
            </a:extLst>
          </p:cNvPr>
          <p:cNvCxnSpPr>
            <a:cxnSpLocks/>
          </p:cNvCxnSpPr>
          <p:nvPr/>
        </p:nvCxnSpPr>
        <p:spPr>
          <a:xfrm flipV="1">
            <a:off x="10714417" y="1327697"/>
            <a:ext cx="0" cy="4038601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C6FB591-210F-4F12-BF77-7DF412F461FC}"/>
              </a:ext>
            </a:extLst>
          </p:cNvPr>
          <p:cNvCxnSpPr>
            <a:cxnSpLocks/>
          </p:cNvCxnSpPr>
          <p:nvPr/>
        </p:nvCxnSpPr>
        <p:spPr>
          <a:xfrm flipV="1">
            <a:off x="8695117" y="1327697"/>
            <a:ext cx="0" cy="4038601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D1B0D2F1-3022-4830-B994-6AFA5232E51F}"/>
              </a:ext>
            </a:extLst>
          </p:cNvPr>
          <p:cNvCxnSpPr>
            <a:cxnSpLocks/>
          </p:cNvCxnSpPr>
          <p:nvPr/>
        </p:nvCxnSpPr>
        <p:spPr>
          <a:xfrm flipV="1">
            <a:off x="7620697" y="1327697"/>
            <a:ext cx="0" cy="4038601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CAF8A95B-C5CA-4805-BA9B-CD640D4A347E}"/>
              </a:ext>
            </a:extLst>
          </p:cNvPr>
          <p:cNvSpPr txBox="1"/>
          <p:nvPr/>
        </p:nvSpPr>
        <p:spPr>
          <a:xfrm>
            <a:off x="7395909" y="1008467"/>
            <a:ext cx="449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7030A0"/>
                </a:solidFill>
              </a:rPr>
              <a:t>1h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5AE3698-E77F-4412-8C30-D9878E8557D8}"/>
              </a:ext>
            </a:extLst>
          </p:cNvPr>
          <p:cNvSpPr txBox="1"/>
          <p:nvPr/>
        </p:nvSpPr>
        <p:spPr>
          <a:xfrm>
            <a:off x="8463319" y="989470"/>
            <a:ext cx="449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7030A0"/>
                </a:solidFill>
              </a:rPr>
              <a:t>1j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18E4FBC-5BEC-46D3-A29A-F0557D95BA16}"/>
              </a:ext>
            </a:extLst>
          </p:cNvPr>
          <p:cNvSpPr txBox="1"/>
          <p:nvPr/>
        </p:nvSpPr>
        <p:spPr>
          <a:xfrm>
            <a:off x="10371517" y="989470"/>
            <a:ext cx="742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7030A0"/>
                </a:solidFill>
              </a:rPr>
              <a:t>1 an</a:t>
            </a:r>
          </a:p>
        </p:txBody>
      </p:sp>
    </p:spTree>
    <p:extLst>
      <p:ext uri="{BB962C8B-B14F-4D97-AF65-F5344CB8AC3E}">
        <p14:creationId xmlns:p14="http://schemas.microsoft.com/office/powerpoint/2010/main" val="252102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3" grpId="0" animBg="1"/>
      <p:bldP spid="5" grpId="0"/>
      <p:bldP spid="16" grpId="0"/>
      <p:bldP spid="17" grpId="0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C7E82E7-442B-7B2F-91EC-248907442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5873" y="6465296"/>
            <a:ext cx="2743200" cy="365125"/>
          </a:xfrm>
        </p:spPr>
        <p:txBody>
          <a:bodyPr/>
          <a:lstStyle/>
          <a:p>
            <a:fld id="{27C6CCC6-2BE5-4E42-96A4-D1E8E81A3D8E}" type="slidenum">
              <a:rPr lang="fr-FR" smtClean="0">
                <a:latin typeface="LM Roman 10" panose="00000500000000000000" pitchFamily="50" charset="0"/>
              </a:rPr>
              <a:t>30</a:t>
            </a:fld>
            <a:endParaRPr lang="fr-FR" dirty="0">
              <a:latin typeface="LM Roman 10" panose="00000500000000000000" pitchFamily="50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6D41F512-D1FB-B94B-84F5-2F23C38EC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78"/>
            <a:ext cx="10515600" cy="1325563"/>
          </a:xfrm>
        </p:spPr>
        <p:txBody>
          <a:bodyPr>
            <a:normAutofit/>
          </a:bodyPr>
          <a:lstStyle/>
          <a:p>
            <a:r>
              <a:rPr lang="fr-FR" sz="3200" b="1" u="sng" dirty="0">
                <a:latin typeface="+mn-lt"/>
              </a:rPr>
              <a:t>Geant4 – Trajectoire des produits de fission</a:t>
            </a:r>
          </a:p>
        </p:txBody>
      </p:sp>
      <p:cxnSp>
        <p:nvCxnSpPr>
          <p:cNvPr id="95" name="Connecteur droit avec flèche 94">
            <a:extLst>
              <a:ext uri="{FF2B5EF4-FFF2-40B4-BE49-F238E27FC236}">
                <a16:creationId xmlns:a16="http://schemas.microsoft.com/office/drawing/2014/main" id="{9CC71C7C-A551-4401-A509-220EB3255850}"/>
              </a:ext>
            </a:extLst>
          </p:cNvPr>
          <p:cNvCxnSpPr>
            <a:cxnSpLocks/>
            <a:stCxn id="99" idx="6"/>
          </p:cNvCxnSpPr>
          <p:nvPr/>
        </p:nvCxnSpPr>
        <p:spPr>
          <a:xfrm flipV="1">
            <a:off x="828675" y="5986464"/>
            <a:ext cx="4612005" cy="228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9" name="Ellipse 98">
            <a:extLst>
              <a:ext uri="{FF2B5EF4-FFF2-40B4-BE49-F238E27FC236}">
                <a16:creationId xmlns:a16="http://schemas.microsoft.com/office/drawing/2014/main" id="{0A49A2D5-6971-45BB-B645-9EAF9A4B6B29}"/>
              </a:ext>
            </a:extLst>
          </p:cNvPr>
          <p:cNvSpPr/>
          <p:nvPr/>
        </p:nvSpPr>
        <p:spPr>
          <a:xfrm>
            <a:off x="299662" y="5553408"/>
            <a:ext cx="529013" cy="911888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1" name="Connecteur droit 100">
            <a:extLst>
              <a:ext uri="{FF2B5EF4-FFF2-40B4-BE49-F238E27FC236}">
                <a16:creationId xmlns:a16="http://schemas.microsoft.com/office/drawing/2014/main" id="{F9381BB4-72F5-4A2F-9042-4D7C0FBC5AF8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1117596" y="5710898"/>
            <a:ext cx="597167" cy="59690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 droit 106">
            <a:extLst>
              <a:ext uri="{FF2B5EF4-FFF2-40B4-BE49-F238E27FC236}">
                <a16:creationId xmlns:a16="http://schemas.microsoft.com/office/drawing/2014/main" id="{288B3750-592F-431C-B198-210F92C9915C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4592316" y="5688010"/>
            <a:ext cx="597167" cy="59690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cteur droit avec flèche 138">
            <a:extLst>
              <a:ext uri="{FF2B5EF4-FFF2-40B4-BE49-F238E27FC236}">
                <a16:creationId xmlns:a16="http://schemas.microsoft.com/office/drawing/2014/main" id="{55DAC60C-A852-4F12-A7D2-C95852D4B665}"/>
              </a:ext>
            </a:extLst>
          </p:cNvPr>
          <p:cNvCxnSpPr>
            <a:cxnSpLocks/>
          </p:cNvCxnSpPr>
          <p:nvPr/>
        </p:nvCxnSpPr>
        <p:spPr>
          <a:xfrm>
            <a:off x="1416179" y="5430915"/>
            <a:ext cx="3435391" cy="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necteur droit 140">
            <a:extLst>
              <a:ext uri="{FF2B5EF4-FFF2-40B4-BE49-F238E27FC236}">
                <a16:creationId xmlns:a16="http://schemas.microsoft.com/office/drawing/2014/main" id="{F8EA7EA3-ED4C-4BBA-A011-D5D75FD4CB99}"/>
              </a:ext>
            </a:extLst>
          </p:cNvPr>
          <p:cNvCxnSpPr>
            <a:cxnSpLocks/>
          </p:cNvCxnSpPr>
          <p:nvPr/>
        </p:nvCxnSpPr>
        <p:spPr>
          <a:xfrm flipV="1">
            <a:off x="1422273" y="5400675"/>
            <a:ext cx="0" cy="60867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143">
            <a:extLst>
              <a:ext uri="{FF2B5EF4-FFF2-40B4-BE49-F238E27FC236}">
                <a16:creationId xmlns:a16="http://schemas.microsoft.com/office/drawing/2014/main" id="{6C7A00CE-4D0A-4E1D-8AE7-7793E833999B}"/>
              </a:ext>
            </a:extLst>
          </p:cNvPr>
          <p:cNvCxnSpPr>
            <a:cxnSpLocks/>
          </p:cNvCxnSpPr>
          <p:nvPr/>
        </p:nvCxnSpPr>
        <p:spPr>
          <a:xfrm flipV="1">
            <a:off x="4851570" y="5400675"/>
            <a:ext cx="0" cy="60867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ZoneTexte 144">
            <a:extLst>
              <a:ext uri="{FF2B5EF4-FFF2-40B4-BE49-F238E27FC236}">
                <a16:creationId xmlns:a16="http://schemas.microsoft.com/office/drawing/2014/main" id="{4E7F2DD2-4D33-4C3E-9161-5F0E9949E827}"/>
              </a:ext>
            </a:extLst>
          </p:cNvPr>
          <p:cNvSpPr txBox="1"/>
          <p:nvPr/>
        </p:nvSpPr>
        <p:spPr>
          <a:xfrm>
            <a:off x="2790904" y="5229937"/>
            <a:ext cx="6859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/>
              <a:t>57 cm</a:t>
            </a:r>
          </a:p>
        </p:txBody>
      </p:sp>
      <p:cxnSp>
        <p:nvCxnSpPr>
          <p:cNvPr id="147" name="Connecteur droit avec flèche 146">
            <a:extLst>
              <a:ext uri="{FF2B5EF4-FFF2-40B4-BE49-F238E27FC236}">
                <a16:creationId xmlns:a16="http://schemas.microsoft.com/office/drawing/2014/main" id="{2F45C1F9-1B57-4DDA-B91C-EB02EFBDC6C1}"/>
              </a:ext>
            </a:extLst>
          </p:cNvPr>
          <p:cNvCxnSpPr>
            <a:cxnSpLocks/>
            <a:stCxn id="148" idx="6"/>
          </p:cNvCxnSpPr>
          <p:nvPr/>
        </p:nvCxnSpPr>
        <p:spPr>
          <a:xfrm flipV="1">
            <a:off x="6906139" y="5828974"/>
            <a:ext cx="4612005" cy="228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8" name="Ellipse 147">
            <a:extLst>
              <a:ext uri="{FF2B5EF4-FFF2-40B4-BE49-F238E27FC236}">
                <a16:creationId xmlns:a16="http://schemas.microsoft.com/office/drawing/2014/main" id="{02455D7A-D71A-4E18-8A3B-E94F7BEA38E5}"/>
              </a:ext>
            </a:extLst>
          </p:cNvPr>
          <p:cNvSpPr/>
          <p:nvPr/>
        </p:nvSpPr>
        <p:spPr>
          <a:xfrm>
            <a:off x="6377126" y="5395918"/>
            <a:ext cx="529013" cy="911888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9" name="Connecteur droit 148">
            <a:extLst>
              <a:ext uri="{FF2B5EF4-FFF2-40B4-BE49-F238E27FC236}">
                <a16:creationId xmlns:a16="http://schemas.microsoft.com/office/drawing/2014/main" id="{168BAF72-DF61-4756-8954-77A7D1F215CC}"/>
              </a:ext>
            </a:extLst>
          </p:cNvPr>
          <p:cNvCxnSpPr>
            <a:cxnSpLocks noChangeAspect="1"/>
          </p:cNvCxnSpPr>
          <p:nvPr/>
        </p:nvCxnSpPr>
        <p:spPr>
          <a:xfrm rot="-2700000" flipH="1">
            <a:off x="7195060" y="5553408"/>
            <a:ext cx="597167" cy="59690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Connecteur droit 149">
            <a:extLst>
              <a:ext uri="{FF2B5EF4-FFF2-40B4-BE49-F238E27FC236}">
                <a16:creationId xmlns:a16="http://schemas.microsoft.com/office/drawing/2014/main" id="{0EB26848-7185-43A8-ADBB-31D3CA547B47}"/>
              </a:ext>
            </a:extLst>
          </p:cNvPr>
          <p:cNvCxnSpPr>
            <a:cxnSpLocks noChangeAspect="1"/>
          </p:cNvCxnSpPr>
          <p:nvPr/>
        </p:nvCxnSpPr>
        <p:spPr>
          <a:xfrm rot="-2700000" flipH="1">
            <a:off x="10669780" y="5530520"/>
            <a:ext cx="597167" cy="59690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onnecteur droit avec flèche 150">
            <a:extLst>
              <a:ext uri="{FF2B5EF4-FFF2-40B4-BE49-F238E27FC236}">
                <a16:creationId xmlns:a16="http://schemas.microsoft.com/office/drawing/2014/main" id="{9EB2EFD7-7A69-4972-B396-F098817CE2F0}"/>
              </a:ext>
            </a:extLst>
          </p:cNvPr>
          <p:cNvCxnSpPr>
            <a:cxnSpLocks/>
          </p:cNvCxnSpPr>
          <p:nvPr/>
        </p:nvCxnSpPr>
        <p:spPr>
          <a:xfrm>
            <a:off x="7493643" y="5273425"/>
            <a:ext cx="3475922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Connecteur droit 151">
            <a:extLst>
              <a:ext uri="{FF2B5EF4-FFF2-40B4-BE49-F238E27FC236}">
                <a16:creationId xmlns:a16="http://schemas.microsoft.com/office/drawing/2014/main" id="{B4CFA6CD-5092-4381-964C-D7FFBEE08E35}"/>
              </a:ext>
            </a:extLst>
          </p:cNvPr>
          <p:cNvCxnSpPr>
            <a:cxnSpLocks/>
          </p:cNvCxnSpPr>
          <p:nvPr/>
        </p:nvCxnSpPr>
        <p:spPr>
          <a:xfrm flipV="1">
            <a:off x="7499737" y="5243185"/>
            <a:ext cx="0" cy="60867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Connecteur droit 152">
            <a:extLst>
              <a:ext uri="{FF2B5EF4-FFF2-40B4-BE49-F238E27FC236}">
                <a16:creationId xmlns:a16="http://schemas.microsoft.com/office/drawing/2014/main" id="{DC7FCA23-E8CC-4FF8-8C30-CA06446550F0}"/>
              </a:ext>
            </a:extLst>
          </p:cNvPr>
          <p:cNvCxnSpPr>
            <a:cxnSpLocks/>
          </p:cNvCxnSpPr>
          <p:nvPr/>
        </p:nvCxnSpPr>
        <p:spPr>
          <a:xfrm flipV="1">
            <a:off x="10969565" y="5229937"/>
            <a:ext cx="0" cy="60867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ZoneTexte 153">
            <a:extLst>
              <a:ext uri="{FF2B5EF4-FFF2-40B4-BE49-F238E27FC236}">
                <a16:creationId xmlns:a16="http://schemas.microsoft.com/office/drawing/2014/main" id="{A14F8651-0192-4CAF-A156-70BB80C71A7E}"/>
              </a:ext>
            </a:extLst>
          </p:cNvPr>
          <p:cNvSpPr txBox="1"/>
          <p:nvPr/>
        </p:nvSpPr>
        <p:spPr>
          <a:xfrm>
            <a:off x="8868368" y="5072447"/>
            <a:ext cx="6859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/>
              <a:t>57 cm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C692B9C-87C0-46D8-8F90-153C286EB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6" y="1583589"/>
            <a:ext cx="6037734" cy="346544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785AE27-DFB5-4076-9FF7-B54D0847C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921" y="1583592"/>
            <a:ext cx="6046660" cy="3465442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54D2216A-D4E5-45FB-96E6-EB315D81C726}"/>
              </a:ext>
            </a:extLst>
          </p:cNvPr>
          <p:cNvSpPr txBox="1"/>
          <p:nvPr/>
        </p:nvSpPr>
        <p:spPr>
          <a:xfrm>
            <a:off x="446733" y="1166817"/>
            <a:ext cx="7469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Effet de l’épaisseur et du matériau de la feuille sur l’énergie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AEF51ED-EBB9-483E-AEA7-6FD60EDC2F5E}"/>
              </a:ext>
            </a:extLst>
          </p:cNvPr>
          <p:cNvSpPr txBox="1"/>
          <p:nvPr/>
        </p:nvSpPr>
        <p:spPr>
          <a:xfrm>
            <a:off x="512273" y="6447136"/>
            <a:ext cx="8678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Peu d’impact (</a:t>
            </a:r>
            <a:r>
              <a:rPr lang="fr-FR" dirty="0" err="1"/>
              <a:t>SiN</a:t>
            </a:r>
            <a:r>
              <a:rPr lang="fr-FR" dirty="0"/>
              <a:t>)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FE9FE48-8FF8-4A9A-9103-B5E698630295}"/>
              </a:ext>
            </a:extLst>
          </p:cNvPr>
          <p:cNvSpPr txBox="1"/>
          <p:nvPr/>
        </p:nvSpPr>
        <p:spPr>
          <a:xfrm>
            <a:off x="1416179" y="1631395"/>
            <a:ext cx="300019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i="1" u="sng" dirty="0"/>
              <a:t>Mesure de la perte d’énergie- </a:t>
            </a:r>
            <a:r>
              <a:rPr lang="fr-FR" sz="1400" b="1" i="1" u="sng" dirty="0" err="1"/>
              <a:t>SiN</a:t>
            </a:r>
            <a:r>
              <a:rPr lang="fr-FR" sz="1400" b="1" i="1" u="sng" dirty="0"/>
              <a:t> 45°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F7975C9-473F-41FF-85B3-1359B56A325F}"/>
              </a:ext>
            </a:extLst>
          </p:cNvPr>
          <p:cNvSpPr txBox="1"/>
          <p:nvPr/>
        </p:nvSpPr>
        <p:spPr>
          <a:xfrm>
            <a:off x="7449130" y="1622560"/>
            <a:ext cx="352043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i="1" u="sng" dirty="0"/>
              <a:t>Mesure de la perte d’énergie -</a:t>
            </a:r>
            <a:r>
              <a:rPr lang="fr-FR" sz="1400" b="1" i="1" u="sng" dirty="0" err="1"/>
              <a:t>SiN</a:t>
            </a:r>
            <a:r>
              <a:rPr lang="fr-FR" sz="1400" b="1" i="1" u="sng" dirty="0"/>
              <a:t> à 90°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9D869808-4BE0-41D2-9BC5-451096B186CA}"/>
                  </a:ext>
                </a:extLst>
              </p:cNvPr>
              <p:cNvSpPr txBox="1"/>
              <p:nvPr/>
            </p:nvSpPr>
            <p:spPr>
              <a:xfrm>
                <a:off x="3204594" y="2910980"/>
                <a:ext cx="14851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=8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𝑘𝑒𝑉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9D869808-4BE0-41D2-9BC5-451096B186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4594" y="2910980"/>
                <a:ext cx="1485197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6CD72EA9-447A-4917-BB50-87A0E19AAFD6}"/>
                  </a:ext>
                </a:extLst>
              </p:cNvPr>
              <p:cNvSpPr txBox="1"/>
              <p:nvPr/>
            </p:nvSpPr>
            <p:spPr>
              <a:xfrm>
                <a:off x="8653274" y="2824065"/>
                <a:ext cx="14851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=3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𝑘𝑒𝑉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6CD72EA9-447A-4917-BB50-87A0E19AAF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3274" y="2824065"/>
                <a:ext cx="1485197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81551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4B5D5E8-6B0F-4F5E-B763-BA50787C6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782B-C742-4DC9-87C5-393121CB7BDD}" type="slidenum">
              <a:rPr lang="fr-FR" smtClean="0"/>
              <a:t>31</a:t>
            </a:fld>
            <a:endParaRPr lang="fr-FR" dirty="0"/>
          </a:p>
        </p:txBody>
      </p:sp>
      <p:sp>
        <p:nvSpPr>
          <p:cNvPr id="7" name="Espace réservé du contenu 10">
            <a:extLst>
              <a:ext uri="{FF2B5EF4-FFF2-40B4-BE49-F238E27FC236}">
                <a16:creationId xmlns:a16="http://schemas.microsoft.com/office/drawing/2014/main" id="{7E9E3CE3-2673-43A4-AD47-444BFA55C1D4}"/>
              </a:ext>
            </a:extLst>
          </p:cNvPr>
          <p:cNvSpPr txBox="1">
            <a:spLocks/>
          </p:cNvSpPr>
          <p:nvPr/>
        </p:nvSpPr>
        <p:spPr>
          <a:xfrm>
            <a:off x="790042" y="1121972"/>
            <a:ext cx="5958840" cy="4101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>
              <a:buFontTx/>
              <a:buChar char="-"/>
            </a:pPr>
            <a:endParaRPr lang="fr-FR" sz="1000" dirty="0"/>
          </a:p>
          <a:p>
            <a:pPr marL="457200" lvl="1" indent="0">
              <a:buNone/>
            </a:pPr>
            <a:r>
              <a:rPr lang="fr-FR" sz="1600" dirty="0"/>
              <a:t> </a:t>
            </a:r>
          </a:p>
          <a:p>
            <a:pPr>
              <a:buFontTx/>
              <a:buChar char="-"/>
            </a:pPr>
            <a:endParaRPr lang="fr-FR" sz="2000" dirty="0"/>
          </a:p>
          <a:p>
            <a:pPr>
              <a:buFontTx/>
              <a:buChar char="-"/>
            </a:pPr>
            <a:endParaRPr lang="fr-FR" sz="2000" dirty="0"/>
          </a:p>
        </p:txBody>
      </p:sp>
      <p:sp>
        <p:nvSpPr>
          <p:cNvPr id="8" name="Espace réservé du contenu 10">
            <a:extLst>
              <a:ext uri="{FF2B5EF4-FFF2-40B4-BE49-F238E27FC236}">
                <a16:creationId xmlns:a16="http://schemas.microsoft.com/office/drawing/2014/main" id="{B02AD560-DE85-4668-8D41-0A6A309D7CA0}"/>
              </a:ext>
            </a:extLst>
          </p:cNvPr>
          <p:cNvSpPr txBox="1">
            <a:spLocks/>
          </p:cNvSpPr>
          <p:nvPr/>
        </p:nvSpPr>
        <p:spPr>
          <a:xfrm>
            <a:off x="-1" y="1151233"/>
            <a:ext cx="10965485" cy="4101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fr-FR" sz="2000" dirty="0"/>
              <a:t>Rendement (sur LOHENGRIN) : scan en énergie cinétique pour chaque charge ionique </a:t>
            </a:r>
          </a:p>
          <a:p>
            <a:pPr marL="0" indent="0">
              <a:buNone/>
            </a:pPr>
            <a:r>
              <a:rPr lang="fr-FR" sz="2000" dirty="0"/>
              <a:t>Normalisation via le </a:t>
            </a:r>
            <a:r>
              <a:rPr lang="fr-FR" sz="2000" dirty="0" err="1"/>
              <a:t>Burnup</a:t>
            </a:r>
            <a:r>
              <a:rPr lang="fr-FR" sz="2000" dirty="0"/>
              <a:t> pour trouver une valeur absolu </a:t>
            </a: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>
              <a:buFontTx/>
              <a:buChar char="-"/>
            </a:pPr>
            <a:endParaRPr lang="fr-FR" sz="1000" dirty="0"/>
          </a:p>
          <a:p>
            <a:pPr marL="457200" lvl="1" indent="0">
              <a:buNone/>
            </a:pPr>
            <a:r>
              <a:rPr lang="fr-FR" sz="1600" dirty="0"/>
              <a:t> </a:t>
            </a:r>
          </a:p>
          <a:p>
            <a:pPr>
              <a:buFontTx/>
              <a:buChar char="-"/>
            </a:pPr>
            <a:endParaRPr lang="fr-FR" sz="2000" dirty="0"/>
          </a:p>
          <a:p>
            <a:pPr>
              <a:buFontTx/>
              <a:buChar char="-"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6988561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FC20E77-A2D2-4EBD-8ECE-8EF6CB43C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782B-C742-4DC9-87C5-393121CB7BDD}" type="slidenum">
              <a:rPr lang="fr-FR" smtClean="0"/>
              <a:t>32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0F77C6C-AFAC-4C64-B75B-D73EC16D5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097" y="895350"/>
            <a:ext cx="9781800" cy="438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60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re 1">
            <a:extLst>
              <a:ext uri="{FF2B5EF4-FFF2-40B4-BE49-F238E27FC236}">
                <a16:creationId xmlns:a16="http://schemas.microsoft.com/office/drawing/2014/main" id="{65F74A50-2D3A-4208-867F-0E504B2D4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" y="29636"/>
            <a:ext cx="10515600" cy="1325563"/>
          </a:xfrm>
        </p:spPr>
        <p:txBody>
          <a:bodyPr/>
          <a:lstStyle/>
          <a:p>
            <a:r>
              <a:rPr lang="fr-FR" b="1" u="sng" dirty="0"/>
              <a:t>Fission induite par neutrons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F65112F-1BA3-4514-9C81-FA3C38928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782B-C742-4DC9-87C5-393121CB7BDD}" type="slidenum">
              <a:rPr lang="fr-FR" smtClean="0"/>
              <a:t>33</a:t>
            </a:fld>
            <a:endParaRPr lang="fr-FR" dirty="0"/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1247FFA5-FAD4-4EA3-9392-3F3B1C08481B}"/>
              </a:ext>
            </a:extLst>
          </p:cNvPr>
          <p:cNvGrpSpPr>
            <a:grpSpLocks noChangeAspect="1"/>
          </p:cNvGrpSpPr>
          <p:nvPr/>
        </p:nvGrpSpPr>
        <p:grpSpPr>
          <a:xfrm>
            <a:off x="1558574" y="2724885"/>
            <a:ext cx="1988721" cy="1938034"/>
            <a:chOff x="2016472" y="1986041"/>
            <a:chExt cx="2684116" cy="2615705"/>
          </a:xfrm>
        </p:grpSpPr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5DA2F7E1-D762-4540-B1DB-9E2DB47AA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94646" y="2995938"/>
              <a:ext cx="720000" cy="720000"/>
            </a:xfrm>
            <a:prstGeom prst="rect">
              <a:avLst/>
            </a:prstGeom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D6E94AB9-CC30-45C2-A746-15BDEFCD0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821638" y="1986041"/>
              <a:ext cx="720000" cy="720000"/>
            </a:xfrm>
            <a:prstGeom prst="rect">
              <a:avLst/>
            </a:prstGeom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1CEBF30F-587F-4695-8F2B-A5BEF7EB3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40542" y="1991201"/>
              <a:ext cx="720000" cy="720000"/>
            </a:xfrm>
            <a:prstGeom prst="rect">
              <a:avLst/>
            </a:prstGeom>
          </p:spPr>
        </p:pic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23CE1C38-2AE1-49AD-9BFF-D17455F61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44438" y="2913462"/>
              <a:ext cx="720000" cy="720000"/>
            </a:xfrm>
            <a:prstGeom prst="rect">
              <a:avLst/>
            </a:prstGeom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B69A97D3-418E-4756-BECE-5B3AE497D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50238" y="2577689"/>
              <a:ext cx="720000" cy="720000"/>
            </a:xfrm>
            <a:prstGeom prst="rect">
              <a:avLst/>
            </a:prstGeom>
          </p:spPr>
        </p:pic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A6DEE6D9-2BD9-4DFD-991A-327BB5477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4064" y="3227586"/>
              <a:ext cx="720000" cy="720000"/>
            </a:xfrm>
            <a:prstGeom prst="rect">
              <a:avLst/>
            </a:prstGeom>
          </p:spPr>
        </p:pic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5CF528F6-50B8-4BAA-81C5-1862C3E93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5098" y="3619924"/>
              <a:ext cx="720000" cy="720000"/>
            </a:xfrm>
            <a:prstGeom prst="rect">
              <a:avLst/>
            </a:prstGeom>
          </p:spPr>
        </p:pic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46D4BF8A-66A3-4666-A458-8907E9EDE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18252" y="3273462"/>
              <a:ext cx="720000" cy="720000"/>
            </a:xfrm>
            <a:prstGeom prst="rect">
              <a:avLst/>
            </a:prstGeom>
          </p:spPr>
        </p:pic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48CCDC9B-4C73-42AF-B509-EEC717A89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5680" y="3725507"/>
              <a:ext cx="720000" cy="720000"/>
            </a:xfrm>
            <a:prstGeom prst="rect">
              <a:avLst/>
            </a:prstGeom>
          </p:spPr>
        </p:pic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1AC856D8-300C-42F3-B242-7F642A209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199194" y="3455627"/>
              <a:ext cx="720000" cy="720000"/>
            </a:xfrm>
            <a:prstGeom prst="rect">
              <a:avLst/>
            </a:prstGeom>
          </p:spPr>
        </p:pic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1A21A2C9-90E6-40B1-B0CC-344EC9EEA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98437" y="2549019"/>
              <a:ext cx="720000" cy="720000"/>
            </a:xfrm>
            <a:prstGeom prst="rect">
              <a:avLst/>
            </a:prstGeom>
          </p:spPr>
        </p:pic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6E93D1C8-3FAA-4992-846F-0B50E745B3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16472" y="3015742"/>
              <a:ext cx="720000" cy="720000"/>
            </a:xfrm>
            <a:prstGeom prst="rect">
              <a:avLst/>
            </a:prstGeom>
          </p:spPr>
        </p:pic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D5285F85-7BB4-4CB0-ABA9-7FA16CD7A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5390" y="2148851"/>
              <a:ext cx="720000" cy="720000"/>
            </a:xfrm>
            <a:prstGeom prst="rect">
              <a:avLst/>
            </a:prstGeom>
          </p:spPr>
        </p:pic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DF44CCD1-1E93-46CE-9370-57059E7DC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99934" y="2922396"/>
              <a:ext cx="720000" cy="720000"/>
            </a:xfrm>
            <a:prstGeom prst="rect">
              <a:avLst/>
            </a:prstGeom>
          </p:spPr>
        </p:pic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A752FE75-2F67-4B50-8A07-3EAF7C3E9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4833" y="2629451"/>
              <a:ext cx="720000" cy="720000"/>
            </a:xfrm>
            <a:prstGeom prst="rect">
              <a:avLst/>
            </a:prstGeom>
          </p:spPr>
        </p:pic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7ACF12DD-25B7-40E5-9C69-1BCA8A833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782520" y="2558247"/>
              <a:ext cx="720000" cy="720000"/>
            </a:xfrm>
            <a:prstGeom prst="rect">
              <a:avLst/>
            </a:prstGeom>
          </p:spPr>
        </p:pic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C47D3D93-404B-4ABE-819E-C552E90A0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690386" y="2230062"/>
              <a:ext cx="720000" cy="720000"/>
            </a:xfrm>
            <a:prstGeom prst="rect">
              <a:avLst/>
            </a:prstGeom>
          </p:spPr>
        </p:pic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DDB2618C-37D2-4564-A9A1-B8F0D580E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24323" y="2551103"/>
              <a:ext cx="720000" cy="720000"/>
            </a:xfrm>
            <a:prstGeom prst="rect">
              <a:avLst/>
            </a:prstGeom>
          </p:spPr>
        </p:pic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5717C0DC-C845-4438-809D-F4F55CFDF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6723" y="2703503"/>
              <a:ext cx="720000" cy="720000"/>
            </a:xfrm>
            <a:prstGeom prst="rect">
              <a:avLst/>
            </a:prstGeom>
          </p:spPr>
        </p:pic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34B6ECA2-9F57-4A09-B453-3F1D8D2ED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5381" y="3505110"/>
              <a:ext cx="720000" cy="720000"/>
            </a:xfrm>
            <a:prstGeom prst="rect">
              <a:avLst/>
            </a:prstGeom>
          </p:spPr>
        </p:pic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4EF0915F-4BBA-421E-8570-B6E7F9BED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881523" y="3008303"/>
              <a:ext cx="720000" cy="720000"/>
            </a:xfrm>
            <a:prstGeom prst="rect">
              <a:avLst/>
            </a:prstGeom>
          </p:spPr>
        </p:pic>
        <p:pic>
          <p:nvPicPr>
            <p:cNvPr id="61" name="Image 60">
              <a:extLst>
                <a:ext uri="{FF2B5EF4-FFF2-40B4-BE49-F238E27FC236}">
                  <a16:creationId xmlns:a16="http://schemas.microsoft.com/office/drawing/2014/main" id="{5106C32D-B5E9-4B6D-999E-4FD9B863F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980588" y="3119574"/>
              <a:ext cx="720000" cy="720000"/>
            </a:xfrm>
            <a:prstGeom prst="rect">
              <a:avLst/>
            </a:prstGeom>
          </p:spPr>
        </p:pic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3A951D68-B7A8-419D-8638-FC0A05ABC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1582" y="3860356"/>
              <a:ext cx="720000" cy="720000"/>
            </a:xfrm>
            <a:prstGeom prst="rect">
              <a:avLst/>
            </a:prstGeom>
          </p:spPr>
        </p:pic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43789CE6-CA1D-49E4-ADFD-F24AD8C4A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058568" y="2932581"/>
              <a:ext cx="720000" cy="720000"/>
            </a:xfrm>
            <a:prstGeom prst="rect">
              <a:avLst/>
            </a:prstGeom>
          </p:spPr>
        </p:pic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9E874847-7A2E-41AB-B980-89C22072E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03096" y="3324275"/>
              <a:ext cx="720000" cy="720000"/>
            </a:xfrm>
            <a:prstGeom prst="rect">
              <a:avLst/>
            </a:prstGeom>
          </p:spPr>
        </p:pic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C9918F6B-9464-4849-890E-02CC4395D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578966" y="3736307"/>
              <a:ext cx="720000" cy="720000"/>
            </a:xfrm>
            <a:prstGeom prst="rect">
              <a:avLst/>
            </a:prstGeom>
          </p:spPr>
        </p:pic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9D8FDA82-CF35-47FD-9318-2840710C0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793758" y="3881746"/>
              <a:ext cx="720000" cy="720000"/>
            </a:xfrm>
            <a:prstGeom prst="rect">
              <a:avLst/>
            </a:prstGeom>
          </p:spPr>
        </p:pic>
        <p:pic>
          <p:nvPicPr>
            <p:cNvPr id="67" name="Image 66">
              <a:extLst>
                <a:ext uri="{FF2B5EF4-FFF2-40B4-BE49-F238E27FC236}">
                  <a16:creationId xmlns:a16="http://schemas.microsoft.com/office/drawing/2014/main" id="{1B4D4CFD-B2A3-470F-B94D-CE2FEDEDD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6219" y="3406720"/>
              <a:ext cx="720000" cy="720000"/>
            </a:xfrm>
            <a:prstGeom prst="rect">
              <a:avLst/>
            </a:prstGeom>
          </p:spPr>
        </p:pic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4A834F45-D952-4951-8322-10BCC7D86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103060" y="2305241"/>
              <a:ext cx="720000" cy="720000"/>
            </a:xfrm>
            <a:prstGeom prst="rect">
              <a:avLst/>
            </a:prstGeom>
          </p:spPr>
        </p:pic>
      </p:grpSp>
      <p:sp>
        <p:nvSpPr>
          <p:cNvPr id="69" name="Google Shape;2615;p39">
            <a:extLst>
              <a:ext uri="{FF2B5EF4-FFF2-40B4-BE49-F238E27FC236}">
                <a16:creationId xmlns:a16="http://schemas.microsoft.com/office/drawing/2014/main" id="{1ECB7522-97BF-47D4-9A7A-68600D0C94CC}"/>
              </a:ext>
            </a:extLst>
          </p:cNvPr>
          <p:cNvSpPr txBox="1"/>
          <p:nvPr/>
        </p:nvSpPr>
        <p:spPr>
          <a:xfrm>
            <a:off x="1702666" y="4654161"/>
            <a:ext cx="1755207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9700" lvl="0" algn="ctr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fr-FR" b="1" dirty="0">
                <a:ea typeface="Karla"/>
                <a:cs typeface="Karla"/>
                <a:sym typeface="Karla"/>
              </a:rPr>
              <a:t>Noyaux lourds  </a:t>
            </a:r>
          </a:p>
          <a:p>
            <a:pPr marL="139700" lvl="0" algn="ctr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fr-FR" b="1" dirty="0">
                <a:ea typeface="Karla"/>
                <a:cs typeface="Karla"/>
                <a:sym typeface="Karla"/>
              </a:rPr>
              <a:t>(</a:t>
            </a:r>
            <a:r>
              <a:rPr lang="fr-FR" b="1" baseline="30000" dirty="0">
                <a:ea typeface="Karla"/>
                <a:cs typeface="Karla"/>
                <a:sym typeface="Karla"/>
              </a:rPr>
              <a:t>241</a:t>
            </a:r>
            <a:r>
              <a:rPr lang="fr-FR" b="1" dirty="0">
                <a:ea typeface="Karla"/>
                <a:cs typeface="Karla"/>
                <a:sym typeface="Karla"/>
              </a:rPr>
              <a:t>Pu)</a:t>
            </a:r>
          </a:p>
        </p:txBody>
      </p:sp>
      <p:pic>
        <p:nvPicPr>
          <p:cNvPr id="70" name="Image 69">
            <a:extLst>
              <a:ext uri="{FF2B5EF4-FFF2-40B4-BE49-F238E27FC236}">
                <a16:creationId xmlns:a16="http://schemas.microsoft.com/office/drawing/2014/main" id="{F5E5F498-51B5-40FB-8898-4A4F23DA4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60" y="3369726"/>
            <a:ext cx="720000" cy="720000"/>
          </a:xfrm>
          <a:prstGeom prst="rect">
            <a:avLst/>
          </a:prstGeom>
        </p:spPr>
      </p:pic>
      <p:pic>
        <p:nvPicPr>
          <p:cNvPr id="82" name="Image 81">
            <a:extLst>
              <a:ext uri="{FF2B5EF4-FFF2-40B4-BE49-F238E27FC236}">
                <a16:creationId xmlns:a16="http://schemas.microsoft.com/office/drawing/2014/main" id="{11DD6901-FDE8-4946-AF18-CF3662639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100" y="4089726"/>
            <a:ext cx="533464" cy="533464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17C6FDE3-E02D-4634-B8ED-7B7B9405C0C1}"/>
              </a:ext>
            </a:extLst>
          </p:cNvPr>
          <p:cNvGrpSpPr/>
          <p:nvPr/>
        </p:nvGrpSpPr>
        <p:grpSpPr>
          <a:xfrm>
            <a:off x="3999372" y="1388194"/>
            <a:ext cx="1407743" cy="1402937"/>
            <a:chOff x="6244155" y="1590109"/>
            <a:chExt cx="1407743" cy="1402937"/>
          </a:xfrm>
        </p:grpSpPr>
        <p:pic>
          <p:nvPicPr>
            <p:cNvPr id="85" name="Image 84">
              <a:extLst>
                <a:ext uri="{FF2B5EF4-FFF2-40B4-BE49-F238E27FC236}">
                  <a16:creationId xmlns:a16="http://schemas.microsoft.com/office/drawing/2014/main" id="{489FD8DE-426C-45C8-BC23-1EB88D2CB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85496" y="1893677"/>
              <a:ext cx="533464" cy="533464"/>
            </a:xfrm>
            <a:prstGeom prst="rect">
              <a:avLst/>
            </a:prstGeom>
          </p:spPr>
        </p:pic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48A0701D-E610-447C-B0D2-3DF28DC04204}"/>
                </a:ext>
              </a:extLst>
            </p:cNvPr>
            <p:cNvGrpSpPr/>
            <p:nvPr/>
          </p:nvGrpSpPr>
          <p:grpSpPr>
            <a:xfrm>
              <a:off x="6244155" y="1590109"/>
              <a:ext cx="1407743" cy="1402937"/>
              <a:chOff x="6212207" y="1466081"/>
              <a:chExt cx="1407743" cy="1402937"/>
            </a:xfrm>
          </p:grpSpPr>
          <p:pic>
            <p:nvPicPr>
              <p:cNvPr id="72" name="Image 71">
                <a:extLst>
                  <a:ext uri="{FF2B5EF4-FFF2-40B4-BE49-F238E27FC236}">
                    <a16:creationId xmlns:a16="http://schemas.microsoft.com/office/drawing/2014/main" id="{8523659D-8EF9-4B1E-AC77-BE97A70019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52039" y="1948166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73" name="Image 72">
                <a:extLst>
                  <a:ext uri="{FF2B5EF4-FFF2-40B4-BE49-F238E27FC236}">
                    <a16:creationId xmlns:a16="http://schemas.microsoft.com/office/drawing/2014/main" id="{2936E114-3DC3-4EDF-92EE-136694F550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6425470" y="1571182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74" name="Image 73">
                <a:extLst>
                  <a:ext uri="{FF2B5EF4-FFF2-40B4-BE49-F238E27FC236}">
                    <a16:creationId xmlns:a16="http://schemas.microsoft.com/office/drawing/2014/main" id="{E1AD6B46-CFA9-488F-AD75-D14ACAF65D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37606" y="1466081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75" name="Image 74">
                <a:extLst>
                  <a:ext uri="{FF2B5EF4-FFF2-40B4-BE49-F238E27FC236}">
                    <a16:creationId xmlns:a16="http://schemas.microsoft.com/office/drawing/2014/main" id="{29C6DDFF-9C45-483B-A1D1-8DC28CCC40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85300" y="1887058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76" name="Image 75">
                <a:extLst>
                  <a:ext uri="{FF2B5EF4-FFF2-40B4-BE49-F238E27FC236}">
                    <a16:creationId xmlns:a16="http://schemas.microsoft.com/office/drawing/2014/main" id="{F2FA7AEA-1BC2-4861-8856-7072A9D70D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93228" y="1638276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83" name="Image 82">
                <a:extLst>
                  <a:ext uri="{FF2B5EF4-FFF2-40B4-BE49-F238E27FC236}">
                    <a16:creationId xmlns:a16="http://schemas.microsoft.com/office/drawing/2014/main" id="{18AAEC0D-A66D-4298-B4B6-6FEA7EE2E0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32365" y="2255817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87" name="Image 86">
                <a:extLst>
                  <a:ext uri="{FF2B5EF4-FFF2-40B4-BE49-F238E27FC236}">
                    <a16:creationId xmlns:a16="http://schemas.microsoft.com/office/drawing/2014/main" id="{979B4EE8-E2C7-40F5-9839-86025A99A8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6494870" y="1623871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88" name="Image 87">
                <a:extLst>
                  <a:ext uri="{FF2B5EF4-FFF2-40B4-BE49-F238E27FC236}">
                    <a16:creationId xmlns:a16="http://schemas.microsoft.com/office/drawing/2014/main" id="{F75DDB17-D080-410E-955D-D09985DA29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6970423" y="1614715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89" name="Image 88">
                <a:extLst>
                  <a:ext uri="{FF2B5EF4-FFF2-40B4-BE49-F238E27FC236}">
                    <a16:creationId xmlns:a16="http://schemas.microsoft.com/office/drawing/2014/main" id="{A20BFA48-FF6C-45DA-A071-24F077492F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86668" y="2255817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90" name="Image 89">
                <a:extLst>
                  <a:ext uri="{FF2B5EF4-FFF2-40B4-BE49-F238E27FC236}">
                    <a16:creationId xmlns:a16="http://schemas.microsoft.com/office/drawing/2014/main" id="{8A393D31-D3DE-4276-8C64-F7C2C7468D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99582" y="2158580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92" name="Image 91">
                <a:extLst>
                  <a:ext uri="{FF2B5EF4-FFF2-40B4-BE49-F238E27FC236}">
                    <a16:creationId xmlns:a16="http://schemas.microsoft.com/office/drawing/2014/main" id="{1984886D-A3ED-43F1-8E89-422C92FCEE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6915059" y="1987196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95" name="Image 94">
                <a:extLst>
                  <a:ext uri="{FF2B5EF4-FFF2-40B4-BE49-F238E27FC236}">
                    <a16:creationId xmlns:a16="http://schemas.microsoft.com/office/drawing/2014/main" id="{ABF05F9E-6360-401F-BD77-734DDB268D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6881832" y="2335554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100" name="Image 99">
                <a:extLst>
                  <a:ext uri="{FF2B5EF4-FFF2-40B4-BE49-F238E27FC236}">
                    <a16:creationId xmlns:a16="http://schemas.microsoft.com/office/drawing/2014/main" id="{6C65A881-48CC-4807-A26B-8D5541C335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6212207" y="1983315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86" name="Image 85">
                <a:extLst>
                  <a:ext uri="{FF2B5EF4-FFF2-40B4-BE49-F238E27FC236}">
                    <a16:creationId xmlns:a16="http://schemas.microsoft.com/office/drawing/2014/main" id="{2D7734D6-2AE5-4A16-BC21-D09B25C48E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86486" y="1927410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93" name="Image 92">
                <a:extLst>
                  <a:ext uri="{FF2B5EF4-FFF2-40B4-BE49-F238E27FC236}">
                    <a16:creationId xmlns:a16="http://schemas.microsoft.com/office/drawing/2014/main" id="{E95C87F0-E21A-47CA-88E9-4BDD6FA723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6615100" y="2019135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84" name="Image 83">
                <a:extLst>
                  <a:ext uri="{FF2B5EF4-FFF2-40B4-BE49-F238E27FC236}">
                    <a16:creationId xmlns:a16="http://schemas.microsoft.com/office/drawing/2014/main" id="{6F6A9C73-8701-4BCA-8D96-EF94148371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30167" y="1587722"/>
                <a:ext cx="533464" cy="533464"/>
              </a:xfrm>
              <a:prstGeom prst="rect">
                <a:avLst/>
              </a:prstGeom>
            </p:spPr>
          </p:pic>
        </p:grp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BCD7E6AB-E0FC-4D3D-80A5-474C3F813969}"/>
              </a:ext>
            </a:extLst>
          </p:cNvPr>
          <p:cNvGrpSpPr/>
          <p:nvPr/>
        </p:nvGrpSpPr>
        <p:grpSpPr>
          <a:xfrm>
            <a:off x="4204071" y="4468929"/>
            <a:ext cx="1136787" cy="1272813"/>
            <a:chOff x="6414563" y="4588896"/>
            <a:chExt cx="1136787" cy="1272813"/>
          </a:xfrm>
        </p:grpSpPr>
        <p:pic>
          <p:nvPicPr>
            <p:cNvPr id="77" name="Image 76">
              <a:extLst>
                <a:ext uri="{FF2B5EF4-FFF2-40B4-BE49-F238E27FC236}">
                  <a16:creationId xmlns:a16="http://schemas.microsoft.com/office/drawing/2014/main" id="{03383DA5-39EC-4FCC-88FC-1D5DEBD2E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54239" y="4872623"/>
              <a:ext cx="533464" cy="533464"/>
            </a:xfrm>
            <a:prstGeom prst="rect">
              <a:avLst/>
            </a:prstGeom>
          </p:spPr>
        </p:pic>
        <p:pic>
          <p:nvPicPr>
            <p:cNvPr id="78" name="Image 77">
              <a:extLst>
                <a:ext uri="{FF2B5EF4-FFF2-40B4-BE49-F238E27FC236}">
                  <a16:creationId xmlns:a16="http://schemas.microsoft.com/office/drawing/2014/main" id="{73A78992-275A-4EF9-A3F9-DB6AE090D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36458" y="5163315"/>
              <a:ext cx="533464" cy="533464"/>
            </a:xfrm>
            <a:prstGeom prst="rect">
              <a:avLst/>
            </a:prstGeom>
          </p:spPr>
        </p:pic>
        <p:pic>
          <p:nvPicPr>
            <p:cNvPr id="79" name="Image 78">
              <a:extLst>
                <a:ext uri="{FF2B5EF4-FFF2-40B4-BE49-F238E27FC236}">
                  <a16:creationId xmlns:a16="http://schemas.microsoft.com/office/drawing/2014/main" id="{B2A65779-9B98-4395-BDC3-DADBBE35B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4290" y="4906614"/>
              <a:ext cx="533464" cy="533464"/>
            </a:xfrm>
            <a:prstGeom prst="rect">
              <a:avLst/>
            </a:prstGeom>
          </p:spPr>
        </p:pic>
        <p:pic>
          <p:nvPicPr>
            <p:cNvPr id="80" name="Image 79">
              <a:extLst>
                <a:ext uri="{FF2B5EF4-FFF2-40B4-BE49-F238E27FC236}">
                  <a16:creationId xmlns:a16="http://schemas.microsoft.com/office/drawing/2014/main" id="{06C85FE4-517A-41CC-BB85-9374C89FE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4563" y="5241544"/>
              <a:ext cx="533464" cy="533464"/>
            </a:xfrm>
            <a:prstGeom prst="rect">
              <a:avLst/>
            </a:prstGeom>
          </p:spPr>
        </p:pic>
        <p:pic>
          <p:nvPicPr>
            <p:cNvPr id="91" name="Image 90">
              <a:extLst>
                <a:ext uri="{FF2B5EF4-FFF2-40B4-BE49-F238E27FC236}">
                  <a16:creationId xmlns:a16="http://schemas.microsoft.com/office/drawing/2014/main" id="{5826BF4A-DAA8-4470-90C2-FF664909B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16966" y="4639784"/>
              <a:ext cx="533464" cy="533464"/>
            </a:xfrm>
            <a:prstGeom prst="rect">
              <a:avLst/>
            </a:prstGeom>
          </p:spPr>
        </p:pic>
        <p:pic>
          <p:nvPicPr>
            <p:cNvPr id="94" name="Image 93">
              <a:extLst>
                <a:ext uri="{FF2B5EF4-FFF2-40B4-BE49-F238E27FC236}">
                  <a16:creationId xmlns:a16="http://schemas.microsoft.com/office/drawing/2014/main" id="{755C9EE8-37A5-453F-8D9F-C8FEE322D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18568" y="5328245"/>
              <a:ext cx="533464" cy="533464"/>
            </a:xfrm>
            <a:prstGeom prst="rect">
              <a:avLst/>
            </a:prstGeom>
          </p:spPr>
        </p:pic>
        <p:pic>
          <p:nvPicPr>
            <p:cNvPr id="97" name="Image 96">
              <a:extLst>
                <a:ext uri="{FF2B5EF4-FFF2-40B4-BE49-F238E27FC236}">
                  <a16:creationId xmlns:a16="http://schemas.microsoft.com/office/drawing/2014/main" id="{C44B5A74-6E39-4368-8491-C358D20A5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017886" y="5182334"/>
              <a:ext cx="533464" cy="533464"/>
            </a:xfrm>
            <a:prstGeom prst="rect">
              <a:avLst/>
            </a:prstGeom>
          </p:spPr>
        </p:pic>
        <p:pic>
          <p:nvPicPr>
            <p:cNvPr id="98" name="Image 97">
              <a:extLst>
                <a:ext uri="{FF2B5EF4-FFF2-40B4-BE49-F238E27FC236}">
                  <a16:creationId xmlns:a16="http://schemas.microsoft.com/office/drawing/2014/main" id="{01766D42-FDBE-43E9-A10F-BD699B1E3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517480" y="4588896"/>
              <a:ext cx="533464" cy="533464"/>
            </a:xfrm>
            <a:prstGeom prst="rect">
              <a:avLst/>
            </a:prstGeom>
          </p:spPr>
        </p:pic>
        <p:pic>
          <p:nvPicPr>
            <p:cNvPr id="99" name="Image 98">
              <a:extLst>
                <a:ext uri="{FF2B5EF4-FFF2-40B4-BE49-F238E27FC236}">
                  <a16:creationId xmlns:a16="http://schemas.microsoft.com/office/drawing/2014/main" id="{E4BEF726-2CA3-4444-BEBA-3C1578EA9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48378" y="5005348"/>
              <a:ext cx="533464" cy="533464"/>
            </a:xfrm>
            <a:prstGeom prst="rect">
              <a:avLst/>
            </a:prstGeom>
          </p:spPr>
        </p:pic>
        <p:pic>
          <p:nvPicPr>
            <p:cNvPr id="81" name="Image 80">
              <a:extLst>
                <a:ext uri="{FF2B5EF4-FFF2-40B4-BE49-F238E27FC236}">
                  <a16:creationId xmlns:a16="http://schemas.microsoft.com/office/drawing/2014/main" id="{628CB246-7782-4A7A-939A-93A0FF35F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854071" y="4764553"/>
              <a:ext cx="533464" cy="533464"/>
            </a:xfrm>
            <a:prstGeom prst="rect">
              <a:avLst/>
            </a:prstGeom>
          </p:spPr>
        </p:pic>
        <p:pic>
          <p:nvPicPr>
            <p:cNvPr id="96" name="Image 95">
              <a:extLst>
                <a:ext uri="{FF2B5EF4-FFF2-40B4-BE49-F238E27FC236}">
                  <a16:creationId xmlns:a16="http://schemas.microsoft.com/office/drawing/2014/main" id="{1470A9E4-78AC-437D-A774-4A08A8E0A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51836" y="4913578"/>
              <a:ext cx="533464" cy="533464"/>
            </a:xfrm>
            <a:prstGeom prst="rect">
              <a:avLst/>
            </a:prstGeom>
          </p:spPr>
        </p:pic>
      </p:grpSp>
      <p:sp>
        <p:nvSpPr>
          <p:cNvPr id="131" name="Google Shape;2615;p39">
            <a:extLst>
              <a:ext uri="{FF2B5EF4-FFF2-40B4-BE49-F238E27FC236}">
                <a16:creationId xmlns:a16="http://schemas.microsoft.com/office/drawing/2014/main" id="{EEC844FC-F165-4826-9FE0-DD04ACAAD386}"/>
              </a:ext>
            </a:extLst>
          </p:cNvPr>
          <p:cNvSpPr txBox="1"/>
          <p:nvPr/>
        </p:nvSpPr>
        <p:spPr>
          <a:xfrm>
            <a:off x="-199880" y="3965766"/>
            <a:ext cx="1241889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9700" lvl="0" algn="ctr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fr-FR" b="1" dirty="0">
                <a:ea typeface="Karla"/>
                <a:cs typeface="Karla"/>
                <a:sym typeface="Karla"/>
              </a:rPr>
              <a:t>Neutron</a:t>
            </a:r>
          </a:p>
        </p:txBody>
      </p:sp>
      <p:pic>
        <p:nvPicPr>
          <p:cNvPr id="132" name="Image 131">
            <a:extLst>
              <a:ext uri="{FF2B5EF4-FFF2-40B4-BE49-F238E27FC236}">
                <a16:creationId xmlns:a16="http://schemas.microsoft.com/office/drawing/2014/main" id="{6CA38656-1279-42C9-9457-C5FCB840A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100" y="2773721"/>
            <a:ext cx="533464" cy="533464"/>
          </a:xfrm>
          <a:prstGeom prst="rect">
            <a:avLst/>
          </a:prstGeom>
        </p:spPr>
      </p:pic>
      <p:sp>
        <p:nvSpPr>
          <p:cNvPr id="135" name="Google Shape;2615;p39">
            <a:extLst>
              <a:ext uri="{FF2B5EF4-FFF2-40B4-BE49-F238E27FC236}">
                <a16:creationId xmlns:a16="http://schemas.microsoft.com/office/drawing/2014/main" id="{A5DEEAD2-0F5C-4705-8F27-5FDADFC1F3CE}"/>
              </a:ext>
            </a:extLst>
          </p:cNvPr>
          <p:cNvSpPr txBox="1"/>
          <p:nvPr/>
        </p:nvSpPr>
        <p:spPr>
          <a:xfrm>
            <a:off x="4238183" y="5752189"/>
            <a:ext cx="1015832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9700" lvl="0" algn="ctr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fr-FR" b="1" baseline="30000" dirty="0">
                <a:ea typeface="Karla"/>
                <a:cs typeface="Karla"/>
                <a:sym typeface="Karla"/>
              </a:rPr>
              <a:t>102</a:t>
            </a:r>
            <a:r>
              <a:rPr lang="fr-FR" b="1" dirty="0">
                <a:ea typeface="Karla"/>
                <a:cs typeface="Karla"/>
                <a:sym typeface="Karla"/>
              </a:rPr>
              <a:t>Mo</a:t>
            </a:r>
          </a:p>
        </p:txBody>
      </p:sp>
      <p:sp>
        <p:nvSpPr>
          <p:cNvPr id="136" name="Google Shape;2615;p39">
            <a:extLst>
              <a:ext uri="{FF2B5EF4-FFF2-40B4-BE49-F238E27FC236}">
                <a16:creationId xmlns:a16="http://schemas.microsoft.com/office/drawing/2014/main" id="{3F8FBFF6-38EA-43AC-B797-97BD60C8C552}"/>
              </a:ext>
            </a:extLst>
          </p:cNvPr>
          <p:cNvSpPr txBox="1"/>
          <p:nvPr/>
        </p:nvSpPr>
        <p:spPr>
          <a:xfrm>
            <a:off x="4118050" y="761816"/>
            <a:ext cx="1015832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9700" lvl="0" algn="ctr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fr-FR" b="1" baseline="30000" dirty="0">
                <a:ea typeface="Karla"/>
                <a:cs typeface="Karla"/>
                <a:sym typeface="Karla"/>
              </a:rPr>
              <a:t>138</a:t>
            </a:r>
            <a:r>
              <a:rPr lang="fr-FR" b="1" dirty="0">
                <a:ea typeface="Karla"/>
                <a:cs typeface="Karla"/>
                <a:sym typeface="Karla"/>
              </a:rPr>
              <a:t>Xe</a:t>
            </a:r>
          </a:p>
        </p:txBody>
      </p:sp>
      <p:sp>
        <p:nvSpPr>
          <p:cNvPr id="137" name="Google Shape;2615;p39">
            <a:extLst>
              <a:ext uri="{FF2B5EF4-FFF2-40B4-BE49-F238E27FC236}">
                <a16:creationId xmlns:a16="http://schemas.microsoft.com/office/drawing/2014/main" id="{27ADCF24-F748-4268-B90A-3004D1B703B0}"/>
              </a:ext>
            </a:extLst>
          </p:cNvPr>
          <p:cNvSpPr txBox="1"/>
          <p:nvPr/>
        </p:nvSpPr>
        <p:spPr>
          <a:xfrm>
            <a:off x="5807866" y="3451491"/>
            <a:ext cx="1237595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9700" lvl="0" algn="ctr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fr-FR" b="1" dirty="0">
                <a:ea typeface="Karla"/>
                <a:cs typeface="Karla"/>
                <a:sym typeface="Karla"/>
              </a:rPr>
              <a:t>Neutrons</a:t>
            </a:r>
          </a:p>
        </p:txBody>
      </p:sp>
      <p:grpSp>
        <p:nvGrpSpPr>
          <p:cNvPr id="138" name="Groupe 137">
            <a:extLst>
              <a:ext uri="{FF2B5EF4-FFF2-40B4-BE49-F238E27FC236}">
                <a16:creationId xmlns:a16="http://schemas.microsoft.com/office/drawing/2014/main" id="{9890FFBB-F3B9-4B82-B4FF-3EB590A4F12C}"/>
              </a:ext>
            </a:extLst>
          </p:cNvPr>
          <p:cNvGrpSpPr>
            <a:grpSpLocks noChangeAspect="1"/>
          </p:cNvGrpSpPr>
          <p:nvPr/>
        </p:nvGrpSpPr>
        <p:grpSpPr>
          <a:xfrm rot="20039642">
            <a:off x="6516339" y="1147395"/>
            <a:ext cx="3170022" cy="1907820"/>
            <a:chOff x="444704" y="1652012"/>
            <a:chExt cx="7268564" cy="4374453"/>
          </a:xfrm>
        </p:grpSpPr>
        <p:grpSp>
          <p:nvGrpSpPr>
            <p:cNvPr id="139" name="Groupe 138">
              <a:extLst>
                <a:ext uri="{FF2B5EF4-FFF2-40B4-BE49-F238E27FC236}">
                  <a16:creationId xmlns:a16="http://schemas.microsoft.com/office/drawing/2014/main" id="{D83AC150-28B7-4608-B84E-EFAE5DD4012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83278" y="3009608"/>
              <a:ext cx="1988721" cy="1938034"/>
              <a:chOff x="2016472" y="1986041"/>
              <a:chExt cx="2684116" cy="2615705"/>
            </a:xfrm>
          </p:grpSpPr>
          <p:pic>
            <p:nvPicPr>
              <p:cNvPr id="178" name="Image 177">
                <a:extLst>
                  <a:ext uri="{FF2B5EF4-FFF2-40B4-BE49-F238E27FC236}">
                    <a16:creationId xmlns:a16="http://schemas.microsoft.com/office/drawing/2014/main" id="{2A24AF4B-4920-4873-A1D7-54271D5A86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94646" y="2995938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79" name="Image 178">
                <a:extLst>
                  <a:ext uri="{FF2B5EF4-FFF2-40B4-BE49-F238E27FC236}">
                    <a16:creationId xmlns:a16="http://schemas.microsoft.com/office/drawing/2014/main" id="{137C0D8E-F0B1-4E71-9C5B-1193E4448C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821638" y="1986041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80" name="Image 179">
                <a:extLst>
                  <a:ext uri="{FF2B5EF4-FFF2-40B4-BE49-F238E27FC236}">
                    <a16:creationId xmlns:a16="http://schemas.microsoft.com/office/drawing/2014/main" id="{CE1C7163-5231-4F8A-8B83-35F3532A8A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40542" y="1991201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81" name="Image 180">
                <a:extLst>
                  <a:ext uri="{FF2B5EF4-FFF2-40B4-BE49-F238E27FC236}">
                    <a16:creationId xmlns:a16="http://schemas.microsoft.com/office/drawing/2014/main" id="{E10EAC76-932A-4BDE-A32A-037739058C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44438" y="2913462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82" name="Image 181">
                <a:extLst>
                  <a:ext uri="{FF2B5EF4-FFF2-40B4-BE49-F238E27FC236}">
                    <a16:creationId xmlns:a16="http://schemas.microsoft.com/office/drawing/2014/main" id="{70FF44F2-1766-4F59-8A5B-04D43A213F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50238" y="2577689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83" name="Image 182">
                <a:extLst>
                  <a:ext uri="{FF2B5EF4-FFF2-40B4-BE49-F238E27FC236}">
                    <a16:creationId xmlns:a16="http://schemas.microsoft.com/office/drawing/2014/main" id="{8C18E1FE-6E15-4662-8137-31314A08EC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04064" y="3227586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84" name="Image 183">
                <a:extLst>
                  <a:ext uri="{FF2B5EF4-FFF2-40B4-BE49-F238E27FC236}">
                    <a16:creationId xmlns:a16="http://schemas.microsoft.com/office/drawing/2014/main" id="{3CB690DD-08FA-4C34-AB29-A3FF948AC4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45098" y="3619924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85" name="Image 184">
                <a:extLst>
                  <a:ext uri="{FF2B5EF4-FFF2-40B4-BE49-F238E27FC236}">
                    <a16:creationId xmlns:a16="http://schemas.microsoft.com/office/drawing/2014/main" id="{25F4B058-266B-46E5-881C-358D4A2DED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18252" y="3273462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86" name="Image 185">
                <a:extLst>
                  <a:ext uri="{FF2B5EF4-FFF2-40B4-BE49-F238E27FC236}">
                    <a16:creationId xmlns:a16="http://schemas.microsoft.com/office/drawing/2014/main" id="{1A3D5FB5-9426-4C33-84C6-4FF75D96BF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75680" y="3725507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87" name="Image 186">
                <a:extLst>
                  <a:ext uri="{FF2B5EF4-FFF2-40B4-BE49-F238E27FC236}">
                    <a16:creationId xmlns:a16="http://schemas.microsoft.com/office/drawing/2014/main" id="{F43C3C1C-8662-4A8B-8B42-EBE4FFEBBC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199194" y="3455627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88" name="Image 187">
                <a:extLst>
                  <a:ext uri="{FF2B5EF4-FFF2-40B4-BE49-F238E27FC236}">
                    <a16:creationId xmlns:a16="http://schemas.microsoft.com/office/drawing/2014/main" id="{0F1030EB-18B4-4F22-B00B-3F8F74366B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98437" y="2549019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89" name="Image 188">
                <a:extLst>
                  <a:ext uri="{FF2B5EF4-FFF2-40B4-BE49-F238E27FC236}">
                    <a16:creationId xmlns:a16="http://schemas.microsoft.com/office/drawing/2014/main" id="{FD79D0C7-F19D-4615-99DF-A61406E4F6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16472" y="3015742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90" name="Image 189">
                <a:extLst>
                  <a:ext uri="{FF2B5EF4-FFF2-40B4-BE49-F238E27FC236}">
                    <a16:creationId xmlns:a16="http://schemas.microsoft.com/office/drawing/2014/main" id="{BD780E92-2F4B-4C33-9563-B1CB919E9F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25390" y="2148851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91" name="Image 190">
                <a:extLst>
                  <a:ext uri="{FF2B5EF4-FFF2-40B4-BE49-F238E27FC236}">
                    <a16:creationId xmlns:a16="http://schemas.microsoft.com/office/drawing/2014/main" id="{DB1169F4-CCDD-4A01-ACA7-5A19D4F7D2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99934" y="2922396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92" name="Image 191">
                <a:extLst>
                  <a:ext uri="{FF2B5EF4-FFF2-40B4-BE49-F238E27FC236}">
                    <a16:creationId xmlns:a16="http://schemas.microsoft.com/office/drawing/2014/main" id="{78CE5CC6-A0A9-479A-BBB1-D20DB896C2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74833" y="2629451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93" name="Image 192">
                <a:extLst>
                  <a:ext uri="{FF2B5EF4-FFF2-40B4-BE49-F238E27FC236}">
                    <a16:creationId xmlns:a16="http://schemas.microsoft.com/office/drawing/2014/main" id="{A3FA32D1-CD1B-4A10-B90D-B222F6C80E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782520" y="2558247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94" name="Image 193">
                <a:extLst>
                  <a:ext uri="{FF2B5EF4-FFF2-40B4-BE49-F238E27FC236}">
                    <a16:creationId xmlns:a16="http://schemas.microsoft.com/office/drawing/2014/main" id="{204FEE1A-61DB-46AE-B836-2202911B10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690386" y="2230062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95" name="Image 194">
                <a:extLst>
                  <a:ext uri="{FF2B5EF4-FFF2-40B4-BE49-F238E27FC236}">
                    <a16:creationId xmlns:a16="http://schemas.microsoft.com/office/drawing/2014/main" id="{7C3E9424-A721-4799-8335-6BB38CAD70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24323" y="2551103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96" name="Image 195">
                <a:extLst>
                  <a:ext uri="{FF2B5EF4-FFF2-40B4-BE49-F238E27FC236}">
                    <a16:creationId xmlns:a16="http://schemas.microsoft.com/office/drawing/2014/main" id="{51A41F04-9D8A-40B9-AC1F-4326CEB1D9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76723" y="2703503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97" name="Image 196">
                <a:extLst>
                  <a:ext uri="{FF2B5EF4-FFF2-40B4-BE49-F238E27FC236}">
                    <a16:creationId xmlns:a16="http://schemas.microsoft.com/office/drawing/2014/main" id="{1F72A850-05D6-4C9F-BB51-C80BC1C881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15381" y="3505110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98" name="Image 197">
                <a:extLst>
                  <a:ext uri="{FF2B5EF4-FFF2-40B4-BE49-F238E27FC236}">
                    <a16:creationId xmlns:a16="http://schemas.microsoft.com/office/drawing/2014/main" id="{01ED41D9-A115-4E51-8547-4EC389E358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881523" y="3008303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99" name="Image 198">
                <a:extLst>
                  <a:ext uri="{FF2B5EF4-FFF2-40B4-BE49-F238E27FC236}">
                    <a16:creationId xmlns:a16="http://schemas.microsoft.com/office/drawing/2014/main" id="{0446613A-EC27-4C8A-B15C-422A4F208F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980588" y="3119574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200" name="Image 199">
                <a:extLst>
                  <a:ext uri="{FF2B5EF4-FFF2-40B4-BE49-F238E27FC236}">
                    <a16:creationId xmlns:a16="http://schemas.microsoft.com/office/drawing/2014/main" id="{54B8A469-027E-4E27-8AC1-E88B25CF3D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31582" y="3860356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201" name="Image 200">
                <a:extLst>
                  <a:ext uri="{FF2B5EF4-FFF2-40B4-BE49-F238E27FC236}">
                    <a16:creationId xmlns:a16="http://schemas.microsoft.com/office/drawing/2014/main" id="{59CF48AA-97F6-48D0-AA48-F51F51DFE8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058568" y="2932581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202" name="Image 201">
                <a:extLst>
                  <a:ext uri="{FF2B5EF4-FFF2-40B4-BE49-F238E27FC236}">
                    <a16:creationId xmlns:a16="http://schemas.microsoft.com/office/drawing/2014/main" id="{2BE8864E-27FD-4C3C-96C6-538328611E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03096" y="3324275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203" name="Image 202">
                <a:extLst>
                  <a:ext uri="{FF2B5EF4-FFF2-40B4-BE49-F238E27FC236}">
                    <a16:creationId xmlns:a16="http://schemas.microsoft.com/office/drawing/2014/main" id="{861A2CE7-5EC0-4D86-8B74-759AF6FA2C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578966" y="3736307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204" name="Image 203">
                <a:extLst>
                  <a:ext uri="{FF2B5EF4-FFF2-40B4-BE49-F238E27FC236}">
                    <a16:creationId xmlns:a16="http://schemas.microsoft.com/office/drawing/2014/main" id="{DF7ED167-7220-423C-8F19-0467D5AF0F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793758" y="3881746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205" name="Image 204">
                <a:extLst>
                  <a:ext uri="{FF2B5EF4-FFF2-40B4-BE49-F238E27FC236}">
                    <a16:creationId xmlns:a16="http://schemas.microsoft.com/office/drawing/2014/main" id="{84F046B0-6062-420E-9995-6086469F2E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26219" y="3406720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206" name="Image 205">
                <a:extLst>
                  <a:ext uri="{FF2B5EF4-FFF2-40B4-BE49-F238E27FC236}">
                    <a16:creationId xmlns:a16="http://schemas.microsoft.com/office/drawing/2014/main" id="{1E04C0B0-B064-44E1-8BA9-2F9D804E40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103060" y="2305241"/>
                <a:ext cx="720000" cy="720000"/>
              </a:xfrm>
              <a:prstGeom prst="rect">
                <a:avLst/>
              </a:prstGeom>
            </p:spPr>
          </p:pic>
        </p:grpSp>
        <p:pic>
          <p:nvPicPr>
            <p:cNvPr id="140" name="Image 139">
              <a:extLst>
                <a:ext uri="{FF2B5EF4-FFF2-40B4-BE49-F238E27FC236}">
                  <a16:creationId xmlns:a16="http://schemas.microsoft.com/office/drawing/2014/main" id="{E17DB499-3879-4FEB-9E2E-C4DF03D8D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79804" y="4374449"/>
              <a:ext cx="533464" cy="533464"/>
            </a:xfrm>
            <a:prstGeom prst="rect">
              <a:avLst/>
            </a:prstGeom>
          </p:spPr>
        </p:pic>
        <p:grpSp>
          <p:nvGrpSpPr>
            <p:cNvPr id="141" name="Groupe 140">
              <a:extLst>
                <a:ext uri="{FF2B5EF4-FFF2-40B4-BE49-F238E27FC236}">
                  <a16:creationId xmlns:a16="http://schemas.microsoft.com/office/drawing/2014/main" id="{2DF3A11A-BB8A-4D99-9BA7-E185F39393C5}"/>
                </a:ext>
              </a:extLst>
            </p:cNvPr>
            <p:cNvGrpSpPr/>
            <p:nvPr/>
          </p:nvGrpSpPr>
          <p:grpSpPr>
            <a:xfrm>
              <a:off x="5015991" y="1652012"/>
              <a:ext cx="1407743" cy="1402937"/>
              <a:chOff x="6244155" y="1590109"/>
              <a:chExt cx="1407743" cy="1402937"/>
            </a:xfrm>
          </p:grpSpPr>
          <p:pic>
            <p:nvPicPr>
              <p:cNvPr id="160" name="Image 159">
                <a:extLst>
                  <a:ext uri="{FF2B5EF4-FFF2-40B4-BE49-F238E27FC236}">
                    <a16:creationId xmlns:a16="http://schemas.microsoft.com/office/drawing/2014/main" id="{F1CDCBEF-737A-4EF5-8AE5-F59835CD06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85496" y="1893677"/>
                <a:ext cx="533464" cy="533464"/>
              </a:xfrm>
              <a:prstGeom prst="rect">
                <a:avLst/>
              </a:prstGeom>
            </p:spPr>
          </p:pic>
          <p:grpSp>
            <p:nvGrpSpPr>
              <p:cNvPr id="161" name="Groupe 160">
                <a:extLst>
                  <a:ext uri="{FF2B5EF4-FFF2-40B4-BE49-F238E27FC236}">
                    <a16:creationId xmlns:a16="http://schemas.microsoft.com/office/drawing/2014/main" id="{BFD1FFCF-BA57-42C5-A0ED-6FA5712F90A5}"/>
                  </a:ext>
                </a:extLst>
              </p:cNvPr>
              <p:cNvGrpSpPr/>
              <p:nvPr/>
            </p:nvGrpSpPr>
            <p:grpSpPr>
              <a:xfrm>
                <a:off x="6244155" y="1590109"/>
                <a:ext cx="1407743" cy="1402937"/>
                <a:chOff x="6212207" y="1466081"/>
                <a:chExt cx="1407743" cy="1402937"/>
              </a:xfrm>
            </p:grpSpPr>
            <p:pic>
              <p:nvPicPr>
                <p:cNvPr id="162" name="Image 161">
                  <a:extLst>
                    <a:ext uri="{FF2B5EF4-FFF2-40B4-BE49-F238E27FC236}">
                      <a16:creationId xmlns:a16="http://schemas.microsoft.com/office/drawing/2014/main" id="{B1C0DB54-3A0F-4BFD-84EB-5721816CCE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652039" y="1948166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163" name="Image 162">
                  <a:extLst>
                    <a:ext uri="{FF2B5EF4-FFF2-40B4-BE49-F238E27FC236}">
                      <a16:creationId xmlns:a16="http://schemas.microsoft.com/office/drawing/2014/main" id="{89DBB72F-A8B2-4C14-86E4-61CD26507D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6425470" y="1571182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164" name="Image 163">
                  <a:extLst>
                    <a:ext uri="{FF2B5EF4-FFF2-40B4-BE49-F238E27FC236}">
                      <a16:creationId xmlns:a16="http://schemas.microsoft.com/office/drawing/2014/main" id="{DC6885D0-D332-4F72-95EF-2BA4375061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737606" y="1466081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165" name="Image 164">
                  <a:extLst>
                    <a:ext uri="{FF2B5EF4-FFF2-40B4-BE49-F238E27FC236}">
                      <a16:creationId xmlns:a16="http://schemas.microsoft.com/office/drawing/2014/main" id="{2CAFFD18-5A2D-4417-8E5D-F6F4B4022F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985300" y="1887058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166" name="Image 165">
                  <a:extLst>
                    <a:ext uri="{FF2B5EF4-FFF2-40B4-BE49-F238E27FC236}">
                      <a16:creationId xmlns:a16="http://schemas.microsoft.com/office/drawing/2014/main" id="{BA7691BF-7301-44C8-B477-2DC0552B39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693228" y="1638276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167" name="Image 166">
                  <a:extLst>
                    <a:ext uri="{FF2B5EF4-FFF2-40B4-BE49-F238E27FC236}">
                      <a16:creationId xmlns:a16="http://schemas.microsoft.com/office/drawing/2014/main" id="{8D327A60-86A4-4992-84F8-4857DC81E6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732365" y="2255817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168" name="Image 167">
                  <a:extLst>
                    <a:ext uri="{FF2B5EF4-FFF2-40B4-BE49-F238E27FC236}">
                      <a16:creationId xmlns:a16="http://schemas.microsoft.com/office/drawing/2014/main" id="{54E62E00-044F-4AE9-80A4-FDD09D8788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6494870" y="1623871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169" name="Image 168">
                  <a:extLst>
                    <a:ext uri="{FF2B5EF4-FFF2-40B4-BE49-F238E27FC236}">
                      <a16:creationId xmlns:a16="http://schemas.microsoft.com/office/drawing/2014/main" id="{F1167240-73B7-4A13-A4E9-D5B073152D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6970423" y="1614715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170" name="Image 169">
                  <a:extLst>
                    <a:ext uri="{FF2B5EF4-FFF2-40B4-BE49-F238E27FC236}">
                      <a16:creationId xmlns:a16="http://schemas.microsoft.com/office/drawing/2014/main" id="{5F148572-D879-4112-9F0C-3CD133C29B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386668" y="2255817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171" name="Image 170">
                  <a:extLst>
                    <a:ext uri="{FF2B5EF4-FFF2-40B4-BE49-F238E27FC236}">
                      <a16:creationId xmlns:a16="http://schemas.microsoft.com/office/drawing/2014/main" id="{5CC0E18D-67AC-424C-9D11-DA5135F85D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999582" y="2158580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172" name="Image 171">
                  <a:extLst>
                    <a:ext uri="{FF2B5EF4-FFF2-40B4-BE49-F238E27FC236}">
                      <a16:creationId xmlns:a16="http://schemas.microsoft.com/office/drawing/2014/main" id="{06E7B9E9-AB30-40D7-B626-70847927D2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6915059" y="1987196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173" name="Image 172">
                  <a:extLst>
                    <a:ext uri="{FF2B5EF4-FFF2-40B4-BE49-F238E27FC236}">
                      <a16:creationId xmlns:a16="http://schemas.microsoft.com/office/drawing/2014/main" id="{A46C44B2-BA3B-43CF-B864-148C4D5A5D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6881832" y="2335554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174" name="Image 173">
                  <a:extLst>
                    <a:ext uri="{FF2B5EF4-FFF2-40B4-BE49-F238E27FC236}">
                      <a16:creationId xmlns:a16="http://schemas.microsoft.com/office/drawing/2014/main" id="{FC65247D-D36C-4FAF-A83F-CB89BDD591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6212207" y="1983315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175" name="Image 174">
                  <a:extLst>
                    <a:ext uri="{FF2B5EF4-FFF2-40B4-BE49-F238E27FC236}">
                      <a16:creationId xmlns:a16="http://schemas.microsoft.com/office/drawing/2014/main" id="{31DB8530-1D83-43F8-8B34-F1FFFBEECE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086486" y="1927410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176" name="Image 175">
                  <a:extLst>
                    <a:ext uri="{FF2B5EF4-FFF2-40B4-BE49-F238E27FC236}">
                      <a16:creationId xmlns:a16="http://schemas.microsoft.com/office/drawing/2014/main" id="{B96D0A44-6CAB-41B3-9006-F375B5CD4E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6615100" y="2019135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177" name="Image 176">
                  <a:extLst>
                    <a:ext uri="{FF2B5EF4-FFF2-40B4-BE49-F238E27FC236}">
                      <a16:creationId xmlns:a16="http://schemas.microsoft.com/office/drawing/2014/main" id="{71DD6307-763C-4EBD-9188-95AD3FF56E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730167" y="1587722"/>
                  <a:ext cx="533464" cy="53346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42" name="Groupe 141">
              <a:extLst>
                <a:ext uri="{FF2B5EF4-FFF2-40B4-BE49-F238E27FC236}">
                  <a16:creationId xmlns:a16="http://schemas.microsoft.com/office/drawing/2014/main" id="{28D4989C-ED77-43FB-930D-65C8D98D0A4F}"/>
                </a:ext>
              </a:extLst>
            </p:cNvPr>
            <p:cNvGrpSpPr/>
            <p:nvPr/>
          </p:nvGrpSpPr>
          <p:grpSpPr>
            <a:xfrm>
              <a:off x="5228775" y="4753652"/>
              <a:ext cx="1136787" cy="1272813"/>
              <a:chOff x="6414563" y="4588896"/>
              <a:chExt cx="1136787" cy="1272813"/>
            </a:xfrm>
          </p:grpSpPr>
          <p:pic>
            <p:nvPicPr>
              <p:cNvPr id="149" name="Image 148">
                <a:extLst>
                  <a:ext uri="{FF2B5EF4-FFF2-40B4-BE49-F238E27FC236}">
                    <a16:creationId xmlns:a16="http://schemas.microsoft.com/office/drawing/2014/main" id="{DBC9257E-8BE9-420B-97B1-D28B552E90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54239" y="4872623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150" name="Image 149">
                <a:extLst>
                  <a:ext uri="{FF2B5EF4-FFF2-40B4-BE49-F238E27FC236}">
                    <a16:creationId xmlns:a16="http://schemas.microsoft.com/office/drawing/2014/main" id="{2F001603-DC6C-46BA-9840-1491B1E707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36458" y="5163315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151" name="Image 150">
                <a:extLst>
                  <a:ext uri="{FF2B5EF4-FFF2-40B4-BE49-F238E27FC236}">
                    <a16:creationId xmlns:a16="http://schemas.microsoft.com/office/drawing/2014/main" id="{F860D143-506E-414B-9D83-FA2C997591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94290" y="4906614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152" name="Image 151">
                <a:extLst>
                  <a:ext uri="{FF2B5EF4-FFF2-40B4-BE49-F238E27FC236}">
                    <a16:creationId xmlns:a16="http://schemas.microsoft.com/office/drawing/2014/main" id="{CBF1E624-69D0-44AD-A74A-1C822D238F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14563" y="5241544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153" name="Image 152">
                <a:extLst>
                  <a:ext uri="{FF2B5EF4-FFF2-40B4-BE49-F238E27FC236}">
                    <a16:creationId xmlns:a16="http://schemas.microsoft.com/office/drawing/2014/main" id="{0D449E62-B04E-416F-8211-A530CF815E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16966" y="4639784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154" name="Image 153">
                <a:extLst>
                  <a:ext uri="{FF2B5EF4-FFF2-40B4-BE49-F238E27FC236}">
                    <a16:creationId xmlns:a16="http://schemas.microsoft.com/office/drawing/2014/main" id="{C52D54D8-D0A3-41FE-B829-D07A81C3C7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18568" y="5328245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155" name="Image 154">
                <a:extLst>
                  <a:ext uri="{FF2B5EF4-FFF2-40B4-BE49-F238E27FC236}">
                    <a16:creationId xmlns:a16="http://schemas.microsoft.com/office/drawing/2014/main" id="{4DEE6206-10FC-4400-A484-92EF6B392D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7017886" y="5182334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156" name="Image 155">
                <a:extLst>
                  <a:ext uri="{FF2B5EF4-FFF2-40B4-BE49-F238E27FC236}">
                    <a16:creationId xmlns:a16="http://schemas.microsoft.com/office/drawing/2014/main" id="{B02F0624-C017-4010-AD45-C48FDC956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6517480" y="4588896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157" name="Image 156">
                <a:extLst>
                  <a:ext uri="{FF2B5EF4-FFF2-40B4-BE49-F238E27FC236}">
                    <a16:creationId xmlns:a16="http://schemas.microsoft.com/office/drawing/2014/main" id="{63722A0F-DBE3-41D3-B9C7-4EC0FA5411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48378" y="5005348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158" name="Image 157">
                <a:extLst>
                  <a:ext uri="{FF2B5EF4-FFF2-40B4-BE49-F238E27FC236}">
                    <a16:creationId xmlns:a16="http://schemas.microsoft.com/office/drawing/2014/main" id="{09F27ECF-8C09-4F4B-B75C-A9A52ADA02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6854071" y="4764553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159" name="Image 158">
                <a:extLst>
                  <a:ext uri="{FF2B5EF4-FFF2-40B4-BE49-F238E27FC236}">
                    <a16:creationId xmlns:a16="http://schemas.microsoft.com/office/drawing/2014/main" id="{D5C85B43-FCC4-49CD-A4B9-26DBB9A14B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51836" y="4913578"/>
                <a:ext cx="533464" cy="533464"/>
              </a:xfrm>
              <a:prstGeom prst="rect">
                <a:avLst/>
              </a:prstGeom>
            </p:spPr>
          </p:pic>
        </p:grpSp>
        <p:pic>
          <p:nvPicPr>
            <p:cNvPr id="143" name="Image 142">
              <a:extLst>
                <a:ext uri="{FF2B5EF4-FFF2-40B4-BE49-F238E27FC236}">
                  <a16:creationId xmlns:a16="http://schemas.microsoft.com/office/drawing/2014/main" id="{D83A4434-D452-4D57-B75F-0D2931C0F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79804" y="3058444"/>
              <a:ext cx="533464" cy="533464"/>
            </a:xfrm>
            <a:prstGeom prst="rect">
              <a:avLst/>
            </a:prstGeom>
          </p:spPr>
        </p:pic>
        <p:sp>
          <p:nvSpPr>
            <p:cNvPr id="144" name="Flèche : droite 143">
              <a:extLst>
                <a:ext uri="{FF2B5EF4-FFF2-40B4-BE49-F238E27FC236}">
                  <a16:creationId xmlns:a16="http://schemas.microsoft.com/office/drawing/2014/main" id="{12842DA8-D3E6-498F-905C-EEC60BECA82C}"/>
                </a:ext>
              </a:extLst>
            </p:cNvPr>
            <p:cNvSpPr/>
            <p:nvPr/>
          </p:nvSpPr>
          <p:spPr>
            <a:xfrm>
              <a:off x="444704" y="3849468"/>
              <a:ext cx="2095113" cy="46232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5" name="Flèche : droite 144">
              <a:extLst>
                <a:ext uri="{FF2B5EF4-FFF2-40B4-BE49-F238E27FC236}">
                  <a16:creationId xmlns:a16="http://schemas.microsoft.com/office/drawing/2014/main" id="{76A94E68-603C-4CA5-ADF4-FBE330E8F18F}"/>
                </a:ext>
              </a:extLst>
            </p:cNvPr>
            <p:cNvSpPr/>
            <p:nvPr/>
          </p:nvSpPr>
          <p:spPr>
            <a:xfrm rot="19186607">
              <a:off x="4249903" y="2860693"/>
              <a:ext cx="1087478" cy="462325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6" name="Flèche : droite 145">
              <a:extLst>
                <a:ext uri="{FF2B5EF4-FFF2-40B4-BE49-F238E27FC236}">
                  <a16:creationId xmlns:a16="http://schemas.microsoft.com/office/drawing/2014/main" id="{04E84B8F-7D2F-4F59-9ADB-6D8459823FF4}"/>
                </a:ext>
              </a:extLst>
            </p:cNvPr>
            <p:cNvSpPr/>
            <p:nvPr/>
          </p:nvSpPr>
          <p:spPr>
            <a:xfrm rot="2008185">
              <a:off x="4292793" y="4670056"/>
              <a:ext cx="1087478" cy="462325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7" name="Flèche : droite 146">
              <a:extLst>
                <a:ext uri="{FF2B5EF4-FFF2-40B4-BE49-F238E27FC236}">
                  <a16:creationId xmlns:a16="http://schemas.microsoft.com/office/drawing/2014/main" id="{D5CA1F7F-BE8A-4B98-A76B-A1D7660FB56F}"/>
                </a:ext>
              </a:extLst>
            </p:cNvPr>
            <p:cNvSpPr/>
            <p:nvPr/>
          </p:nvSpPr>
          <p:spPr>
            <a:xfrm rot="20869370">
              <a:off x="4555752" y="3519820"/>
              <a:ext cx="2599018" cy="21325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8" name="Flèche : droite 147">
              <a:extLst>
                <a:ext uri="{FF2B5EF4-FFF2-40B4-BE49-F238E27FC236}">
                  <a16:creationId xmlns:a16="http://schemas.microsoft.com/office/drawing/2014/main" id="{B3575871-E88E-48EA-AB11-9B9B786A823D}"/>
                </a:ext>
              </a:extLst>
            </p:cNvPr>
            <p:cNvSpPr/>
            <p:nvPr/>
          </p:nvSpPr>
          <p:spPr>
            <a:xfrm rot="507648">
              <a:off x="4576391" y="4314663"/>
              <a:ext cx="2599018" cy="21325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45" name="Groupe 344">
            <a:extLst>
              <a:ext uri="{FF2B5EF4-FFF2-40B4-BE49-F238E27FC236}">
                <a16:creationId xmlns:a16="http://schemas.microsoft.com/office/drawing/2014/main" id="{F63B9228-9557-4C72-8433-BC3A5F27A825}"/>
              </a:ext>
            </a:extLst>
          </p:cNvPr>
          <p:cNvGrpSpPr>
            <a:grpSpLocks noChangeAspect="1"/>
          </p:cNvGrpSpPr>
          <p:nvPr/>
        </p:nvGrpSpPr>
        <p:grpSpPr>
          <a:xfrm rot="1002150">
            <a:off x="6742439" y="3937153"/>
            <a:ext cx="3170022" cy="1907820"/>
            <a:chOff x="444704" y="1652012"/>
            <a:chExt cx="7268564" cy="4374453"/>
          </a:xfrm>
        </p:grpSpPr>
        <p:grpSp>
          <p:nvGrpSpPr>
            <p:cNvPr id="346" name="Groupe 345">
              <a:extLst>
                <a:ext uri="{FF2B5EF4-FFF2-40B4-BE49-F238E27FC236}">
                  <a16:creationId xmlns:a16="http://schemas.microsoft.com/office/drawing/2014/main" id="{0C715B4F-9F92-41A0-B16A-550780A372F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83278" y="3009608"/>
              <a:ext cx="1988721" cy="1938034"/>
              <a:chOff x="2016472" y="1986041"/>
              <a:chExt cx="2684116" cy="2615705"/>
            </a:xfrm>
          </p:grpSpPr>
          <p:pic>
            <p:nvPicPr>
              <p:cNvPr id="385" name="Image 384">
                <a:extLst>
                  <a:ext uri="{FF2B5EF4-FFF2-40B4-BE49-F238E27FC236}">
                    <a16:creationId xmlns:a16="http://schemas.microsoft.com/office/drawing/2014/main" id="{7CCDF59C-5C7E-4D96-8ACC-5A92A9BAC9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94646" y="2995938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386" name="Image 385">
                <a:extLst>
                  <a:ext uri="{FF2B5EF4-FFF2-40B4-BE49-F238E27FC236}">
                    <a16:creationId xmlns:a16="http://schemas.microsoft.com/office/drawing/2014/main" id="{75F34B2D-4333-46CD-BC2D-DC401FE048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821638" y="1986041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387" name="Image 386">
                <a:extLst>
                  <a:ext uri="{FF2B5EF4-FFF2-40B4-BE49-F238E27FC236}">
                    <a16:creationId xmlns:a16="http://schemas.microsoft.com/office/drawing/2014/main" id="{33AF4696-0E46-41E0-ACE8-162C1C9733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40542" y="1991201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388" name="Image 387">
                <a:extLst>
                  <a:ext uri="{FF2B5EF4-FFF2-40B4-BE49-F238E27FC236}">
                    <a16:creationId xmlns:a16="http://schemas.microsoft.com/office/drawing/2014/main" id="{CBD18A38-E116-46CB-BD10-457EF20575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44438" y="2913462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389" name="Image 388">
                <a:extLst>
                  <a:ext uri="{FF2B5EF4-FFF2-40B4-BE49-F238E27FC236}">
                    <a16:creationId xmlns:a16="http://schemas.microsoft.com/office/drawing/2014/main" id="{D53CE103-C77C-49C2-8540-936BF56E9D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50238" y="2577689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390" name="Image 389">
                <a:extLst>
                  <a:ext uri="{FF2B5EF4-FFF2-40B4-BE49-F238E27FC236}">
                    <a16:creationId xmlns:a16="http://schemas.microsoft.com/office/drawing/2014/main" id="{2DA155D8-5584-4113-A835-2776A7DDAA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04064" y="3227586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391" name="Image 390">
                <a:extLst>
                  <a:ext uri="{FF2B5EF4-FFF2-40B4-BE49-F238E27FC236}">
                    <a16:creationId xmlns:a16="http://schemas.microsoft.com/office/drawing/2014/main" id="{DE82FC03-8906-416E-BA58-4F0193D8CC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45098" y="3619924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392" name="Image 391">
                <a:extLst>
                  <a:ext uri="{FF2B5EF4-FFF2-40B4-BE49-F238E27FC236}">
                    <a16:creationId xmlns:a16="http://schemas.microsoft.com/office/drawing/2014/main" id="{473A518D-99FE-4B05-A9B4-87E507E880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18252" y="3273462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393" name="Image 392">
                <a:extLst>
                  <a:ext uri="{FF2B5EF4-FFF2-40B4-BE49-F238E27FC236}">
                    <a16:creationId xmlns:a16="http://schemas.microsoft.com/office/drawing/2014/main" id="{894AE561-DC0C-40E6-9AAE-C5BD4B61C2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75680" y="3725507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394" name="Image 393">
                <a:extLst>
                  <a:ext uri="{FF2B5EF4-FFF2-40B4-BE49-F238E27FC236}">
                    <a16:creationId xmlns:a16="http://schemas.microsoft.com/office/drawing/2014/main" id="{67C1756D-3F7C-41B6-9083-CBCD18AE04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199194" y="3455627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395" name="Image 394">
                <a:extLst>
                  <a:ext uri="{FF2B5EF4-FFF2-40B4-BE49-F238E27FC236}">
                    <a16:creationId xmlns:a16="http://schemas.microsoft.com/office/drawing/2014/main" id="{8312D8DF-E759-4253-BFBC-24AE2E9084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98437" y="2549019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396" name="Image 395">
                <a:extLst>
                  <a:ext uri="{FF2B5EF4-FFF2-40B4-BE49-F238E27FC236}">
                    <a16:creationId xmlns:a16="http://schemas.microsoft.com/office/drawing/2014/main" id="{C5BC0ED5-C5B0-466C-A4DD-5DE57CC270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16472" y="3015742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397" name="Image 396">
                <a:extLst>
                  <a:ext uri="{FF2B5EF4-FFF2-40B4-BE49-F238E27FC236}">
                    <a16:creationId xmlns:a16="http://schemas.microsoft.com/office/drawing/2014/main" id="{B91B64CF-5ACD-4702-B81F-5EE547AE7E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25390" y="2148851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398" name="Image 397">
                <a:extLst>
                  <a:ext uri="{FF2B5EF4-FFF2-40B4-BE49-F238E27FC236}">
                    <a16:creationId xmlns:a16="http://schemas.microsoft.com/office/drawing/2014/main" id="{51FB2D2E-71B9-488A-8845-F1848473F1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99934" y="2922396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399" name="Image 398">
                <a:extLst>
                  <a:ext uri="{FF2B5EF4-FFF2-40B4-BE49-F238E27FC236}">
                    <a16:creationId xmlns:a16="http://schemas.microsoft.com/office/drawing/2014/main" id="{1D2D5EC2-FF24-4DC5-9418-17D423FA8E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74833" y="2629451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400" name="Image 399">
                <a:extLst>
                  <a:ext uri="{FF2B5EF4-FFF2-40B4-BE49-F238E27FC236}">
                    <a16:creationId xmlns:a16="http://schemas.microsoft.com/office/drawing/2014/main" id="{AF614637-BAB1-4BDD-B207-D90D9404E3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782520" y="2558247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401" name="Image 400">
                <a:extLst>
                  <a:ext uri="{FF2B5EF4-FFF2-40B4-BE49-F238E27FC236}">
                    <a16:creationId xmlns:a16="http://schemas.microsoft.com/office/drawing/2014/main" id="{FF7D0A95-D0A9-4B24-989F-E257FE9B19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690386" y="2230062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402" name="Image 401">
                <a:extLst>
                  <a:ext uri="{FF2B5EF4-FFF2-40B4-BE49-F238E27FC236}">
                    <a16:creationId xmlns:a16="http://schemas.microsoft.com/office/drawing/2014/main" id="{6782FE49-C536-40EF-B0C9-7C2311102F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24323" y="2551103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403" name="Image 402">
                <a:extLst>
                  <a:ext uri="{FF2B5EF4-FFF2-40B4-BE49-F238E27FC236}">
                    <a16:creationId xmlns:a16="http://schemas.microsoft.com/office/drawing/2014/main" id="{DE90CCF1-7986-4DB6-9843-E70E6CED0F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76723" y="2703503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404" name="Image 403">
                <a:extLst>
                  <a:ext uri="{FF2B5EF4-FFF2-40B4-BE49-F238E27FC236}">
                    <a16:creationId xmlns:a16="http://schemas.microsoft.com/office/drawing/2014/main" id="{FA0B007C-49CC-4BFE-A6FD-FEC400DBA1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15381" y="3505110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405" name="Image 404">
                <a:extLst>
                  <a:ext uri="{FF2B5EF4-FFF2-40B4-BE49-F238E27FC236}">
                    <a16:creationId xmlns:a16="http://schemas.microsoft.com/office/drawing/2014/main" id="{202ABDC5-925E-4530-9139-CC0754D28F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881523" y="3008303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406" name="Image 405">
                <a:extLst>
                  <a:ext uri="{FF2B5EF4-FFF2-40B4-BE49-F238E27FC236}">
                    <a16:creationId xmlns:a16="http://schemas.microsoft.com/office/drawing/2014/main" id="{E8686B0F-8F3D-453F-8580-94326451FC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980588" y="3119574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407" name="Image 406">
                <a:extLst>
                  <a:ext uri="{FF2B5EF4-FFF2-40B4-BE49-F238E27FC236}">
                    <a16:creationId xmlns:a16="http://schemas.microsoft.com/office/drawing/2014/main" id="{2C314424-3E5E-4C64-AE72-D964D9AFBA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31582" y="3860356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408" name="Image 407">
                <a:extLst>
                  <a:ext uri="{FF2B5EF4-FFF2-40B4-BE49-F238E27FC236}">
                    <a16:creationId xmlns:a16="http://schemas.microsoft.com/office/drawing/2014/main" id="{6CB22E4E-D31F-4EE0-8C6F-37865AA80C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058568" y="2932581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409" name="Image 408">
                <a:extLst>
                  <a:ext uri="{FF2B5EF4-FFF2-40B4-BE49-F238E27FC236}">
                    <a16:creationId xmlns:a16="http://schemas.microsoft.com/office/drawing/2014/main" id="{2E7B48A5-4B83-46C8-980E-40D49A21F8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03096" y="3324275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410" name="Image 409">
                <a:extLst>
                  <a:ext uri="{FF2B5EF4-FFF2-40B4-BE49-F238E27FC236}">
                    <a16:creationId xmlns:a16="http://schemas.microsoft.com/office/drawing/2014/main" id="{F4163B0E-F587-4D8E-9D45-FE6ED31D34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578966" y="3736307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411" name="Image 410">
                <a:extLst>
                  <a:ext uri="{FF2B5EF4-FFF2-40B4-BE49-F238E27FC236}">
                    <a16:creationId xmlns:a16="http://schemas.microsoft.com/office/drawing/2014/main" id="{2A38AB60-4B99-4046-A711-2C1C3E2137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793758" y="3881746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412" name="Image 411">
                <a:extLst>
                  <a:ext uri="{FF2B5EF4-FFF2-40B4-BE49-F238E27FC236}">
                    <a16:creationId xmlns:a16="http://schemas.microsoft.com/office/drawing/2014/main" id="{64B40898-258B-447F-B10D-A736EC3E94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26219" y="3406720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413" name="Image 412">
                <a:extLst>
                  <a:ext uri="{FF2B5EF4-FFF2-40B4-BE49-F238E27FC236}">
                    <a16:creationId xmlns:a16="http://schemas.microsoft.com/office/drawing/2014/main" id="{19CF394C-6334-4E6B-AE7B-781EE8B0D3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103060" y="2305241"/>
                <a:ext cx="720000" cy="720000"/>
              </a:xfrm>
              <a:prstGeom prst="rect">
                <a:avLst/>
              </a:prstGeom>
            </p:spPr>
          </p:pic>
        </p:grpSp>
        <p:pic>
          <p:nvPicPr>
            <p:cNvPr id="347" name="Image 346">
              <a:extLst>
                <a:ext uri="{FF2B5EF4-FFF2-40B4-BE49-F238E27FC236}">
                  <a16:creationId xmlns:a16="http://schemas.microsoft.com/office/drawing/2014/main" id="{917418CC-A473-4AA3-8DEA-1B3013A0B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79804" y="4374449"/>
              <a:ext cx="533464" cy="533464"/>
            </a:xfrm>
            <a:prstGeom prst="rect">
              <a:avLst/>
            </a:prstGeom>
          </p:spPr>
        </p:pic>
        <p:grpSp>
          <p:nvGrpSpPr>
            <p:cNvPr id="348" name="Groupe 347">
              <a:extLst>
                <a:ext uri="{FF2B5EF4-FFF2-40B4-BE49-F238E27FC236}">
                  <a16:creationId xmlns:a16="http://schemas.microsoft.com/office/drawing/2014/main" id="{456D8577-3725-4385-B549-E2D7C1F3AF51}"/>
                </a:ext>
              </a:extLst>
            </p:cNvPr>
            <p:cNvGrpSpPr/>
            <p:nvPr/>
          </p:nvGrpSpPr>
          <p:grpSpPr>
            <a:xfrm>
              <a:off x="5015991" y="1652012"/>
              <a:ext cx="1407743" cy="1402937"/>
              <a:chOff x="6244155" y="1590109"/>
              <a:chExt cx="1407743" cy="1402937"/>
            </a:xfrm>
          </p:grpSpPr>
          <p:pic>
            <p:nvPicPr>
              <p:cNvPr id="367" name="Image 366">
                <a:extLst>
                  <a:ext uri="{FF2B5EF4-FFF2-40B4-BE49-F238E27FC236}">
                    <a16:creationId xmlns:a16="http://schemas.microsoft.com/office/drawing/2014/main" id="{799B7A7D-F907-4075-96F3-193DC66E75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85496" y="1893677"/>
                <a:ext cx="533464" cy="533464"/>
              </a:xfrm>
              <a:prstGeom prst="rect">
                <a:avLst/>
              </a:prstGeom>
            </p:spPr>
          </p:pic>
          <p:grpSp>
            <p:nvGrpSpPr>
              <p:cNvPr id="368" name="Groupe 367">
                <a:extLst>
                  <a:ext uri="{FF2B5EF4-FFF2-40B4-BE49-F238E27FC236}">
                    <a16:creationId xmlns:a16="http://schemas.microsoft.com/office/drawing/2014/main" id="{5463FBBB-E7FA-454B-8534-50328D5A4735}"/>
                  </a:ext>
                </a:extLst>
              </p:cNvPr>
              <p:cNvGrpSpPr/>
              <p:nvPr/>
            </p:nvGrpSpPr>
            <p:grpSpPr>
              <a:xfrm>
                <a:off x="6244155" y="1590109"/>
                <a:ext cx="1407743" cy="1402937"/>
                <a:chOff x="6212207" y="1466081"/>
                <a:chExt cx="1407743" cy="1402937"/>
              </a:xfrm>
            </p:grpSpPr>
            <p:pic>
              <p:nvPicPr>
                <p:cNvPr id="369" name="Image 368">
                  <a:extLst>
                    <a:ext uri="{FF2B5EF4-FFF2-40B4-BE49-F238E27FC236}">
                      <a16:creationId xmlns:a16="http://schemas.microsoft.com/office/drawing/2014/main" id="{E609E218-B8A5-4896-B157-89B3A458D6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652039" y="1948166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370" name="Image 369">
                  <a:extLst>
                    <a:ext uri="{FF2B5EF4-FFF2-40B4-BE49-F238E27FC236}">
                      <a16:creationId xmlns:a16="http://schemas.microsoft.com/office/drawing/2014/main" id="{A0161B98-316D-43EC-AD5E-FFD2B8DEDF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6425470" y="1571182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371" name="Image 370">
                  <a:extLst>
                    <a:ext uri="{FF2B5EF4-FFF2-40B4-BE49-F238E27FC236}">
                      <a16:creationId xmlns:a16="http://schemas.microsoft.com/office/drawing/2014/main" id="{8B44028E-9A8E-4287-8DBD-0350C5BE6F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737606" y="1466081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372" name="Image 371">
                  <a:extLst>
                    <a:ext uri="{FF2B5EF4-FFF2-40B4-BE49-F238E27FC236}">
                      <a16:creationId xmlns:a16="http://schemas.microsoft.com/office/drawing/2014/main" id="{CDF6AED4-65EE-422D-B3F4-D6AC68A919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985300" y="1887058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373" name="Image 372">
                  <a:extLst>
                    <a:ext uri="{FF2B5EF4-FFF2-40B4-BE49-F238E27FC236}">
                      <a16:creationId xmlns:a16="http://schemas.microsoft.com/office/drawing/2014/main" id="{6EC85097-CD4F-4CE8-819E-22E07E3255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693228" y="1638276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374" name="Image 373">
                  <a:extLst>
                    <a:ext uri="{FF2B5EF4-FFF2-40B4-BE49-F238E27FC236}">
                      <a16:creationId xmlns:a16="http://schemas.microsoft.com/office/drawing/2014/main" id="{F72FA909-90E8-45A9-A289-3151062B1B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732365" y="2255817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375" name="Image 374">
                  <a:extLst>
                    <a:ext uri="{FF2B5EF4-FFF2-40B4-BE49-F238E27FC236}">
                      <a16:creationId xmlns:a16="http://schemas.microsoft.com/office/drawing/2014/main" id="{801B25D9-6A90-4618-B146-C94844ABAD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6494870" y="1623871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376" name="Image 375">
                  <a:extLst>
                    <a:ext uri="{FF2B5EF4-FFF2-40B4-BE49-F238E27FC236}">
                      <a16:creationId xmlns:a16="http://schemas.microsoft.com/office/drawing/2014/main" id="{DD116107-2CA6-46E9-9431-A24F384EB5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6970423" y="1614715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377" name="Image 376">
                  <a:extLst>
                    <a:ext uri="{FF2B5EF4-FFF2-40B4-BE49-F238E27FC236}">
                      <a16:creationId xmlns:a16="http://schemas.microsoft.com/office/drawing/2014/main" id="{436FFB5F-01DE-4DCD-81B9-5F86533D64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386668" y="2255817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378" name="Image 377">
                  <a:extLst>
                    <a:ext uri="{FF2B5EF4-FFF2-40B4-BE49-F238E27FC236}">
                      <a16:creationId xmlns:a16="http://schemas.microsoft.com/office/drawing/2014/main" id="{3C964FAD-10BF-43C5-98C9-7DB933D839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999582" y="2158580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379" name="Image 378">
                  <a:extLst>
                    <a:ext uri="{FF2B5EF4-FFF2-40B4-BE49-F238E27FC236}">
                      <a16:creationId xmlns:a16="http://schemas.microsoft.com/office/drawing/2014/main" id="{65156223-86D6-4B55-80CE-E15A931391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6915059" y="1987196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380" name="Image 379">
                  <a:extLst>
                    <a:ext uri="{FF2B5EF4-FFF2-40B4-BE49-F238E27FC236}">
                      <a16:creationId xmlns:a16="http://schemas.microsoft.com/office/drawing/2014/main" id="{EE95F2A6-6ED0-45AB-95B9-D08206229E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6881832" y="2335554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381" name="Image 380">
                  <a:extLst>
                    <a:ext uri="{FF2B5EF4-FFF2-40B4-BE49-F238E27FC236}">
                      <a16:creationId xmlns:a16="http://schemas.microsoft.com/office/drawing/2014/main" id="{1B3B051A-28F9-4040-95B4-72B228D6B4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6212207" y="1983315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382" name="Image 381">
                  <a:extLst>
                    <a:ext uri="{FF2B5EF4-FFF2-40B4-BE49-F238E27FC236}">
                      <a16:creationId xmlns:a16="http://schemas.microsoft.com/office/drawing/2014/main" id="{2318E747-EB52-45CD-859B-9C36A7F953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086486" y="1927410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383" name="Image 382">
                  <a:extLst>
                    <a:ext uri="{FF2B5EF4-FFF2-40B4-BE49-F238E27FC236}">
                      <a16:creationId xmlns:a16="http://schemas.microsoft.com/office/drawing/2014/main" id="{59C8F804-0937-4360-9E30-C12828D461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6615100" y="2019135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384" name="Image 383">
                  <a:extLst>
                    <a:ext uri="{FF2B5EF4-FFF2-40B4-BE49-F238E27FC236}">
                      <a16:creationId xmlns:a16="http://schemas.microsoft.com/office/drawing/2014/main" id="{79EE6914-3E40-4F76-802D-5F30FA38E9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730167" y="1587722"/>
                  <a:ext cx="533464" cy="53346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49" name="Groupe 348">
              <a:extLst>
                <a:ext uri="{FF2B5EF4-FFF2-40B4-BE49-F238E27FC236}">
                  <a16:creationId xmlns:a16="http://schemas.microsoft.com/office/drawing/2014/main" id="{9AB2AD14-0535-46A0-897A-408457B8AC7A}"/>
                </a:ext>
              </a:extLst>
            </p:cNvPr>
            <p:cNvGrpSpPr/>
            <p:nvPr/>
          </p:nvGrpSpPr>
          <p:grpSpPr>
            <a:xfrm>
              <a:off x="5228775" y="4753652"/>
              <a:ext cx="1136787" cy="1272813"/>
              <a:chOff x="6414563" y="4588896"/>
              <a:chExt cx="1136787" cy="1272813"/>
            </a:xfrm>
          </p:grpSpPr>
          <p:pic>
            <p:nvPicPr>
              <p:cNvPr id="356" name="Image 355">
                <a:extLst>
                  <a:ext uri="{FF2B5EF4-FFF2-40B4-BE49-F238E27FC236}">
                    <a16:creationId xmlns:a16="http://schemas.microsoft.com/office/drawing/2014/main" id="{6475BE36-69E1-4056-8EA2-35F7760246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54239" y="4872623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357" name="Image 356">
                <a:extLst>
                  <a:ext uri="{FF2B5EF4-FFF2-40B4-BE49-F238E27FC236}">
                    <a16:creationId xmlns:a16="http://schemas.microsoft.com/office/drawing/2014/main" id="{C48B42A5-4421-445A-8299-76AE3154A3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36458" y="5163315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358" name="Image 357">
                <a:extLst>
                  <a:ext uri="{FF2B5EF4-FFF2-40B4-BE49-F238E27FC236}">
                    <a16:creationId xmlns:a16="http://schemas.microsoft.com/office/drawing/2014/main" id="{A6F3649D-DCEC-487F-BAB6-9A3C605F1F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94290" y="4906614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359" name="Image 358">
                <a:extLst>
                  <a:ext uri="{FF2B5EF4-FFF2-40B4-BE49-F238E27FC236}">
                    <a16:creationId xmlns:a16="http://schemas.microsoft.com/office/drawing/2014/main" id="{834F6EA8-2434-4977-9EEE-1BD719F463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14563" y="5241544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360" name="Image 359">
                <a:extLst>
                  <a:ext uri="{FF2B5EF4-FFF2-40B4-BE49-F238E27FC236}">
                    <a16:creationId xmlns:a16="http://schemas.microsoft.com/office/drawing/2014/main" id="{AD9712AC-1D2B-45F3-BC73-A71E99E9C9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16966" y="4639784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361" name="Image 360">
                <a:extLst>
                  <a:ext uri="{FF2B5EF4-FFF2-40B4-BE49-F238E27FC236}">
                    <a16:creationId xmlns:a16="http://schemas.microsoft.com/office/drawing/2014/main" id="{89DCF1C8-61DA-4D1E-BA84-1ABBB16D8B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18568" y="5328245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362" name="Image 361">
                <a:extLst>
                  <a:ext uri="{FF2B5EF4-FFF2-40B4-BE49-F238E27FC236}">
                    <a16:creationId xmlns:a16="http://schemas.microsoft.com/office/drawing/2014/main" id="{BBA20AE6-B3DF-499F-BD30-58ED280882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7017886" y="5182334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363" name="Image 362">
                <a:extLst>
                  <a:ext uri="{FF2B5EF4-FFF2-40B4-BE49-F238E27FC236}">
                    <a16:creationId xmlns:a16="http://schemas.microsoft.com/office/drawing/2014/main" id="{EEF79B1C-EFCD-4945-AAA3-5534F9E092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6517480" y="4588896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364" name="Image 363">
                <a:extLst>
                  <a:ext uri="{FF2B5EF4-FFF2-40B4-BE49-F238E27FC236}">
                    <a16:creationId xmlns:a16="http://schemas.microsoft.com/office/drawing/2014/main" id="{B666D3F6-5DA2-417A-89F6-08E4BCA836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48378" y="5005348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365" name="Image 364">
                <a:extLst>
                  <a:ext uri="{FF2B5EF4-FFF2-40B4-BE49-F238E27FC236}">
                    <a16:creationId xmlns:a16="http://schemas.microsoft.com/office/drawing/2014/main" id="{71D3BAEB-DA1B-4908-BFA7-1D2558DCD6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6854071" y="4764553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366" name="Image 365">
                <a:extLst>
                  <a:ext uri="{FF2B5EF4-FFF2-40B4-BE49-F238E27FC236}">
                    <a16:creationId xmlns:a16="http://schemas.microsoft.com/office/drawing/2014/main" id="{BE5F415F-44D8-4C4F-9342-EF2FD93353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51836" y="4913578"/>
                <a:ext cx="533464" cy="533464"/>
              </a:xfrm>
              <a:prstGeom prst="rect">
                <a:avLst/>
              </a:prstGeom>
            </p:spPr>
          </p:pic>
        </p:grpSp>
        <p:pic>
          <p:nvPicPr>
            <p:cNvPr id="350" name="Image 349">
              <a:extLst>
                <a:ext uri="{FF2B5EF4-FFF2-40B4-BE49-F238E27FC236}">
                  <a16:creationId xmlns:a16="http://schemas.microsoft.com/office/drawing/2014/main" id="{7B1DFB2C-6678-412E-8438-247BC1F71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79804" y="3058444"/>
              <a:ext cx="533464" cy="533464"/>
            </a:xfrm>
            <a:prstGeom prst="rect">
              <a:avLst/>
            </a:prstGeom>
          </p:spPr>
        </p:pic>
        <p:sp>
          <p:nvSpPr>
            <p:cNvPr id="351" name="Flèche : droite 350">
              <a:extLst>
                <a:ext uri="{FF2B5EF4-FFF2-40B4-BE49-F238E27FC236}">
                  <a16:creationId xmlns:a16="http://schemas.microsoft.com/office/drawing/2014/main" id="{2CB4A334-70AA-4EE4-BB25-5112B5BD84AC}"/>
                </a:ext>
              </a:extLst>
            </p:cNvPr>
            <p:cNvSpPr/>
            <p:nvPr/>
          </p:nvSpPr>
          <p:spPr>
            <a:xfrm>
              <a:off x="444704" y="3849468"/>
              <a:ext cx="2095113" cy="46232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2" name="Flèche : droite 351">
              <a:extLst>
                <a:ext uri="{FF2B5EF4-FFF2-40B4-BE49-F238E27FC236}">
                  <a16:creationId xmlns:a16="http://schemas.microsoft.com/office/drawing/2014/main" id="{3DB157ED-E20A-4243-8481-D6788E3BF1C2}"/>
                </a:ext>
              </a:extLst>
            </p:cNvPr>
            <p:cNvSpPr/>
            <p:nvPr/>
          </p:nvSpPr>
          <p:spPr>
            <a:xfrm rot="19186607">
              <a:off x="4249903" y="2860693"/>
              <a:ext cx="1087478" cy="462325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3" name="Flèche : droite 352">
              <a:extLst>
                <a:ext uri="{FF2B5EF4-FFF2-40B4-BE49-F238E27FC236}">
                  <a16:creationId xmlns:a16="http://schemas.microsoft.com/office/drawing/2014/main" id="{A23C1008-E549-49E1-BD7E-19B2810B20FA}"/>
                </a:ext>
              </a:extLst>
            </p:cNvPr>
            <p:cNvSpPr/>
            <p:nvPr/>
          </p:nvSpPr>
          <p:spPr>
            <a:xfrm rot="2008185">
              <a:off x="4292793" y="4670056"/>
              <a:ext cx="1087478" cy="462325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4" name="Flèche : droite 353">
              <a:extLst>
                <a:ext uri="{FF2B5EF4-FFF2-40B4-BE49-F238E27FC236}">
                  <a16:creationId xmlns:a16="http://schemas.microsoft.com/office/drawing/2014/main" id="{43EB1233-0069-465D-8D5F-17DB766A5ED0}"/>
                </a:ext>
              </a:extLst>
            </p:cNvPr>
            <p:cNvSpPr/>
            <p:nvPr/>
          </p:nvSpPr>
          <p:spPr>
            <a:xfrm rot="20869370">
              <a:off x="4555752" y="3519820"/>
              <a:ext cx="2599018" cy="21325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5" name="Flèche : droite 354">
              <a:extLst>
                <a:ext uri="{FF2B5EF4-FFF2-40B4-BE49-F238E27FC236}">
                  <a16:creationId xmlns:a16="http://schemas.microsoft.com/office/drawing/2014/main" id="{03554532-A416-4EE4-8D70-E010AD4EA02B}"/>
                </a:ext>
              </a:extLst>
            </p:cNvPr>
            <p:cNvSpPr/>
            <p:nvPr/>
          </p:nvSpPr>
          <p:spPr>
            <a:xfrm rot="507648">
              <a:off x="4576391" y="4314663"/>
              <a:ext cx="2599018" cy="21325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14" name="Groupe 413">
            <a:extLst>
              <a:ext uri="{FF2B5EF4-FFF2-40B4-BE49-F238E27FC236}">
                <a16:creationId xmlns:a16="http://schemas.microsoft.com/office/drawing/2014/main" id="{6DBE0479-912F-49E6-9328-95E4C8A6C1B5}"/>
              </a:ext>
            </a:extLst>
          </p:cNvPr>
          <p:cNvGrpSpPr>
            <a:grpSpLocks noChangeAspect="1"/>
          </p:cNvGrpSpPr>
          <p:nvPr/>
        </p:nvGrpSpPr>
        <p:grpSpPr>
          <a:xfrm rot="19686754">
            <a:off x="9334129" y="229413"/>
            <a:ext cx="1523354" cy="916803"/>
            <a:chOff x="444704" y="1652012"/>
            <a:chExt cx="7268564" cy="4374453"/>
          </a:xfrm>
        </p:grpSpPr>
        <p:grpSp>
          <p:nvGrpSpPr>
            <p:cNvPr id="415" name="Groupe 414">
              <a:extLst>
                <a:ext uri="{FF2B5EF4-FFF2-40B4-BE49-F238E27FC236}">
                  <a16:creationId xmlns:a16="http://schemas.microsoft.com/office/drawing/2014/main" id="{2E34545C-7A79-4BE3-B253-DEB04E8A227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83278" y="3009608"/>
              <a:ext cx="1988721" cy="1938034"/>
              <a:chOff x="2016472" y="1986041"/>
              <a:chExt cx="2684116" cy="2615705"/>
            </a:xfrm>
          </p:grpSpPr>
          <p:pic>
            <p:nvPicPr>
              <p:cNvPr id="454" name="Image 453">
                <a:extLst>
                  <a:ext uri="{FF2B5EF4-FFF2-40B4-BE49-F238E27FC236}">
                    <a16:creationId xmlns:a16="http://schemas.microsoft.com/office/drawing/2014/main" id="{2DCC36D6-4466-431C-92AE-4D54E8CBE0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94646" y="2995938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455" name="Image 454">
                <a:extLst>
                  <a:ext uri="{FF2B5EF4-FFF2-40B4-BE49-F238E27FC236}">
                    <a16:creationId xmlns:a16="http://schemas.microsoft.com/office/drawing/2014/main" id="{4B5CB1CB-C0E8-4862-A1AB-E8AC5B24EE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821638" y="1986041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456" name="Image 455">
                <a:extLst>
                  <a:ext uri="{FF2B5EF4-FFF2-40B4-BE49-F238E27FC236}">
                    <a16:creationId xmlns:a16="http://schemas.microsoft.com/office/drawing/2014/main" id="{6CC6C383-62B0-4B37-9F7C-3AC5E3BE70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40542" y="1991201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457" name="Image 456">
                <a:extLst>
                  <a:ext uri="{FF2B5EF4-FFF2-40B4-BE49-F238E27FC236}">
                    <a16:creationId xmlns:a16="http://schemas.microsoft.com/office/drawing/2014/main" id="{CAE08792-592C-4FF9-A24C-405A0570F5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44438" y="2913462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458" name="Image 457">
                <a:extLst>
                  <a:ext uri="{FF2B5EF4-FFF2-40B4-BE49-F238E27FC236}">
                    <a16:creationId xmlns:a16="http://schemas.microsoft.com/office/drawing/2014/main" id="{9971AE67-9FF6-4DB5-ACFC-DFEC63855A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50238" y="2577689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459" name="Image 458">
                <a:extLst>
                  <a:ext uri="{FF2B5EF4-FFF2-40B4-BE49-F238E27FC236}">
                    <a16:creationId xmlns:a16="http://schemas.microsoft.com/office/drawing/2014/main" id="{D1761DAC-301F-4C3D-B2A1-F6467638EF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04064" y="3227586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460" name="Image 459">
                <a:extLst>
                  <a:ext uri="{FF2B5EF4-FFF2-40B4-BE49-F238E27FC236}">
                    <a16:creationId xmlns:a16="http://schemas.microsoft.com/office/drawing/2014/main" id="{FD6D06D9-5B72-463E-A9F9-324594D650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45098" y="3619924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461" name="Image 460">
                <a:extLst>
                  <a:ext uri="{FF2B5EF4-FFF2-40B4-BE49-F238E27FC236}">
                    <a16:creationId xmlns:a16="http://schemas.microsoft.com/office/drawing/2014/main" id="{E7C0F7DC-D4AA-4CE9-8B47-36DA113A34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18252" y="3273462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462" name="Image 461">
                <a:extLst>
                  <a:ext uri="{FF2B5EF4-FFF2-40B4-BE49-F238E27FC236}">
                    <a16:creationId xmlns:a16="http://schemas.microsoft.com/office/drawing/2014/main" id="{FC0C3885-72C3-4D6E-B3F3-B41F33E619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75680" y="3725507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463" name="Image 462">
                <a:extLst>
                  <a:ext uri="{FF2B5EF4-FFF2-40B4-BE49-F238E27FC236}">
                    <a16:creationId xmlns:a16="http://schemas.microsoft.com/office/drawing/2014/main" id="{580DEEF7-2715-4C61-9314-FD48E42124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199194" y="3455627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464" name="Image 463">
                <a:extLst>
                  <a:ext uri="{FF2B5EF4-FFF2-40B4-BE49-F238E27FC236}">
                    <a16:creationId xmlns:a16="http://schemas.microsoft.com/office/drawing/2014/main" id="{5D446FF5-A808-40D4-9FCA-B293CE92CF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98437" y="2549019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465" name="Image 464">
                <a:extLst>
                  <a:ext uri="{FF2B5EF4-FFF2-40B4-BE49-F238E27FC236}">
                    <a16:creationId xmlns:a16="http://schemas.microsoft.com/office/drawing/2014/main" id="{F86A225C-2D02-4E95-9F0C-AC02B5AE62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16472" y="3015742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466" name="Image 465">
                <a:extLst>
                  <a:ext uri="{FF2B5EF4-FFF2-40B4-BE49-F238E27FC236}">
                    <a16:creationId xmlns:a16="http://schemas.microsoft.com/office/drawing/2014/main" id="{7D7A5DC1-AED1-4855-A1CA-7797352F2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25390" y="2148851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467" name="Image 466">
                <a:extLst>
                  <a:ext uri="{FF2B5EF4-FFF2-40B4-BE49-F238E27FC236}">
                    <a16:creationId xmlns:a16="http://schemas.microsoft.com/office/drawing/2014/main" id="{2F2435AF-8A79-46BD-810C-FEE26CA23C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99934" y="2922396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468" name="Image 467">
                <a:extLst>
                  <a:ext uri="{FF2B5EF4-FFF2-40B4-BE49-F238E27FC236}">
                    <a16:creationId xmlns:a16="http://schemas.microsoft.com/office/drawing/2014/main" id="{8A79F5CF-3DB8-4652-9B13-0EDA1C9942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74833" y="2629451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469" name="Image 468">
                <a:extLst>
                  <a:ext uri="{FF2B5EF4-FFF2-40B4-BE49-F238E27FC236}">
                    <a16:creationId xmlns:a16="http://schemas.microsoft.com/office/drawing/2014/main" id="{EA8148E3-E81F-48B9-AF0D-9963280D0A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782520" y="2558247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470" name="Image 469">
                <a:extLst>
                  <a:ext uri="{FF2B5EF4-FFF2-40B4-BE49-F238E27FC236}">
                    <a16:creationId xmlns:a16="http://schemas.microsoft.com/office/drawing/2014/main" id="{7956A132-0028-43C0-8572-F0EB5C9800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690386" y="2230062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471" name="Image 470">
                <a:extLst>
                  <a:ext uri="{FF2B5EF4-FFF2-40B4-BE49-F238E27FC236}">
                    <a16:creationId xmlns:a16="http://schemas.microsoft.com/office/drawing/2014/main" id="{49034AFB-9BE3-4194-B5DD-FD2BF5A363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24323" y="2551103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472" name="Image 471">
                <a:extLst>
                  <a:ext uri="{FF2B5EF4-FFF2-40B4-BE49-F238E27FC236}">
                    <a16:creationId xmlns:a16="http://schemas.microsoft.com/office/drawing/2014/main" id="{64CD5134-3565-4320-B8F2-C9D8B39A1B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76723" y="2703503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473" name="Image 472">
                <a:extLst>
                  <a:ext uri="{FF2B5EF4-FFF2-40B4-BE49-F238E27FC236}">
                    <a16:creationId xmlns:a16="http://schemas.microsoft.com/office/drawing/2014/main" id="{EFFFF36A-AB4D-4A91-A54B-A52DABC27F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15381" y="3505110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474" name="Image 473">
                <a:extLst>
                  <a:ext uri="{FF2B5EF4-FFF2-40B4-BE49-F238E27FC236}">
                    <a16:creationId xmlns:a16="http://schemas.microsoft.com/office/drawing/2014/main" id="{348D79BF-3C56-4F3B-BD58-CCA87D5C4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881523" y="3008303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475" name="Image 474">
                <a:extLst>
                  <a:ext uri="{FF2B5EF4-FFF2-40B4-BE49-F238E27FC236}">
                    <a16:creationId xmlns:a16="http://schemas.microsoft.com/office/drawing/2014/main" id="{608FAE34-FD4C-4A39-BB42-7B0B165DE4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980588" y="3119574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476" name="Image 475">
                <a:extLst>
                  <a:ext uri="{FF2B5EF4-FFF2-40B4-BE49-F238E27FC236}">
                    <a16:creationId xmlns:a16="http://schemas.microsoft.com/office/drawing/2014/main" id="{D78612F2-85B2-4124-A101-37341DD0A9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31582" y="3860356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477" name="Image 476">
                <a:extLst>
                  <a:ext uri="{FF2B5EF4-FFF2-40B4-BE49-F238E27FC236}">
                    <a16:creationId xmlns:a16="http://schemas.microsoft.com/office/drawing/2014/main" id="{F427EEA1-F506-451F-8E37-BD6A8450A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058568" y="2932581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478" name="Image 477">
                <a:extLst>
                  <a:ext uri="{FF2B5EF4-FFF2-40B4-BE49-F238E27FC236}">
                    <a16:creationId xmlns:a16="http://schemas.microsoft.com/office/drawing/2014/main" id="{F35D6AA4-686C-47A4-9C56-28854BA65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03096" y="3324275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479" name="Image 478">
                <a:extLst>
                  <a:ext uri="{FF2B5EF4-FFF2-40B4-BE49-F238E27FC236}">
                    <a16:creationId xmlns:a16="http://schemas.microsoft.com/office/drawing/2014/main" id="{8AA636B9-7FC3-412C-9F27-7BE8E49154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578966" y="3736307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480" name="Image 479">
                <a:extLst>
                  <a:ext uri="{FF2B5EF4-FFF2-40B4-BE49-F238E27FC236}">
                    <a16:creationId xmlns:a16="http://schemas.microsoft.com/office/drawing/2014/main" id="{37E3DCBE-BF09-4D45-B875-1D92DACE19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793758" y="3881746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481" name="Image 480">
                <a:extLst>
                  <a:ext uri="{FF2B5EF4-FFF2-40B4-BE49-F238E27FC236}">
                    <a16:creationId xmlns:a16="http://schemas.microsoft.com/office/drawing/2014/main" id="{3C8A98CC-E402-4AB2-AF33-3D1CB98C92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26219" y="3406720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482" name="Image 481">
                <a:extLst>
                  <a:ext uri="{FF2B5EF4-FFF2-40B4-BE49-F238E27FC236}">
                    <a16:creationId xmlns:a16="http://schemas.microsoft.com/office/drawing/2014/main" id="{A2EA50E4-B648-4489-A01B-9A46BD9343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103060" y="2305241"/>
                <a:ext cx="720000" cy="720000"/>
              </a:xfrm>
              <a:prstGeom prst="rect">
                <a:avLst/>
              </a:prstGeom>
            </p:spPr>
          </p:pic>
        </p:grpSp>
        <p:pic>
          <p:nvPicPr>
            <p:cNvPr id="416" name="Image 415">
              <a:extLst>
                <a:ext uri="{FF2B5EF4-FFF2-40B4-BE49-F238E27FC236}">
                  <a16:creationId xmlns:a16="http://schemas.microsoft.com/office/drawing/2014/main" id="{97520A79-3D87-4686-BE17-54760C6E6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79804" y="4374449"/>
              <a:ext cx="533464" cy="533464"/>
            </a:xfrm>
            <a:prstGeom prst="rect">
              <a:avLst/>
            </a:prstGeom>
          </p:spPr>
        </p:pic>
        <p:grpSp>
          <p:nvGrpSpPr>
            <p:cNvPr id="417" name="Groupe 416">
              <a:extLst>
                <a:ext uri="{FF2B5EF4-FFF2-40B4-BE49-F238E27FC236}">
                  <a16:creationId xmlns:a16="http://schemas.microsoft.com/office/drawing/2014/main" id="{041A7859-7271-4E19-9EB4-66C65B5D64C6}"/>
                </a:ext>
              </a:extLst>
            </p:cNvPr>
            <p:cNvGrpSpPr/>
            <p:nvPr/>
          </p:nvGrpSpPr>
          <p:grpSpPr>
            <a:xfrm>
              <a:off x="5015991" y="1652012"/>
              <a:ext cx="1407743" cy="1402937"/>
              <a:chOff x="6244155" y="1590109"/>
              <a:chExt cx="1407743" cy="1402937"/>
            </a:xfrm>
          </p:grpSpPr>
          <p:pic>
            <p:nvPicPr>
              <p:cNvPr id="436" name="Image 435">
                <a:extLst>
                  <a:ext uri="{FF2B5EF4-FFF2-40B4-BE49-F238E27FC236}">
                    <a16:creationId xmlns:a16="http://schemas.microsoft.com/office/drawing/2014/main" id="{6C583A1D-CCA4-4E32-9390-D22E8C7305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85496" y="1893677"/>
                <a:ext cx="533464" cy="533464"/>
              </a:xfrm>
              <a:prstGeom prst="rect">
                <a:avLst/>
              </a:prstGeom>
            </p:spPr>
          </p:pic>
          <p:grpSp>
            <p:nvGrpSpPr>
              <p:cNvPr id="437" name="Groupe 436">
                <a:extLst>
                  <a:ext uri="{FF2B5EF4-FFF2-40B4-BE49-F238E27FC236}">
                    <a16:creationId xmlns:a16="http://schemas.microsoft.com/office/drawing/2014/main" id="{0D7D66AA-B139-43BE-A0AA-42038E626E49}"/>
                  </a:ext>
                </a:extLst>
              </p:cNvPr>
              <p:cNvGrpSpPr/>
              <p:nvPr/>
            </p:nvGrpSpPr>
            <p:grpSpPr>
              <a:xfrm>
                <a:off x="6244155" y="1590109"/>
                <a:ext cx="1407743" cy="1402937"/>
                <a:chOff x="6212207" y="1466081"/>
                <a:chExt cx="1407743" cy="1402937"/>
              </a:xfrm>
            </p:grpSpPr>
            <p:pic>
              <p:nvPicPr>
                <p:cNvPr id="438" name="Image 437">
                  <a:extLst>
                    <a:ext uri="{FF2B5EF4-FFF2-40B4-BE49-F238E27FC236}">
                      <a16:creationId xmlns:a16="http://schemas.microsoft.com/office/drawing/2014/main" id="{29760B50-8695-4A33-AF9E-FB702B6D4D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652039" y="1948166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439" name="Image 438">
                  <a:extLst>
                    <a:ext uri="{FF2B5EF4-FFF2-40B4-BE49-F238E27FC236}">
                      <a16:creationId xmlns:a16="http://schemas.microsoft.com/office/drawing/2014/main" id="{D74478ED-B477-47EB-9734-CC55648D32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6425470" y="1571182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440" name="Image 439">
                  <a:extLst>
                    <a:ext uri="{FF2B5EF4-FFF2-40B4-BE49-F238E27FC236}">
                      <a16:creationId xmlns:a16="http://schemas.microsoft.com/office/drawing/2014/main" id="{64ACF2FC-2FBB-41F7-8289-9A469834FA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737606" y="1466081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441" name="Image 440">
                  <a:extLst>
                    <a:ext uri="{FF2B5EF4-FFF2-40B4-BE49-F238E27FC236}">
                      <a16:creationId xmlns:a16="http://schemas.microsoft.com/office/drawing/2014/main" id="{F939EEC6-2155-4D43-8BD7-9CC6C37C57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985300" y="1887058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442" name="Image 441">
                  <a:extLst>
                    <a:ext uri="{FF2B5EF4-FFF2-40B4-BE49-F238E27FC236}">
                      <a16:creationId xmlns:a16="http://schemas.microsoft.com/office/drawing/2014/main" id="{792F499B-ABF2-444F-BFAF-6B5E8B7B6D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693228" y="1638276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443" name="Image 442">
                  <a:extLst>
                    <a:ext uri="{FF2B5EF4-FFF2-40B4-BE49-F238E27FC236}">
                      <a16:creationId xmlns:a16="http://schemas.microsoft.com/office/drawing/2014/main" id="{9D2D3AB5-FEB4-4EC1-AEA1-76EF53E77D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732365" y="2255817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444" name="Image 443">
                  <a:extLst>
                    <a:ext uri="{FF2B5EF4-FFF2-40B4-BE49-F238E27FC236}">
                      <a16:creationId xmlns:a16="http://schemas.microsoft.com/office/drawing/2014/main" id="{67F91000-1DC6-48ED-BA3D-4E19DFA8EF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6494870" y="1623871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445" name="Image 444">
                  <a:extLst>
                    <a:ext uri="{FF2B5EF4-FFF2-40B4-BE49-F238E27FC236}">
                      <a16:creationId xmlns:a16="http://schemas.microsoft.com/office/drawing/2014/main" id="{47DFFBC5-E449-4296-A439-74AFCA7D07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6970423" y="1614715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446" name="Image 445">
                  <a:extLst>
                    <a:ext uri="{FF2B5EF4-FFF2-40B4-BE49-F238E27FC236}">
                      <a16:creationId xmlns:a16="http://schemas.microsoft.com/office/drawing/2014/main" id="{58921BCA-74A2-44D8-8E45-5C314749FC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386668" y="2255817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447" name="Image 446">
                  <a:extLst>
                    <a:ext uri="{FF2B5EF4-FFF2-40B4-BE49-F238E27FC236}">
                      <a16:creationId xmlns:a16="http://schemas.microsoft.com/office/drawing/2014/main" id="{FBC623BA-F0F8-4AB1-8F2E-B71BBDB2AE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999582" y="2158580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448" name="Image 447">
                  <a:extLst>
                    <a:ext uri="{FF2B5EF4-FFF2-40B4-BE49-F238E27FC236}">
                      <a16:creationId xmlns:a16="http://schemas.microsoft.com/office/drawing/2014/main" id="{C7F1C141-4C24-4425-B151-8C9B3123EF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6915059" y="1987196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449" name="Image 448">
                  <a:extLst>
                    <a:ext uri="{FF2B5EF4-FFF2-40B4-BE49-F238E27FC236}">
                      <a16:creationId xmlns:a16="http://schemas.microsoft.com/office/drawing/2014/main" id="{968A38EC-33F9-4BC8-8631-767A281F6A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6881832" y="2335554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450" name="Image 449">
                  <a:extLst>
                    <a:ext uri="{FF2B5EF4-FFF2-40B4-BE49-F238E27FC236}">
                      <a16:creationId xmlns:a16="http://schemas.microsoft.com/office/drawing/2014/main" id="{61FDC92E-2440-4074-8E0D-11AA37F756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6212207" y="1983315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451" name="Image 450">
                  <a:extLst>
                    <a:ext uri="{FF2B5EF4-FFF2-40B4-BE49-F238E27FC236}">
                      <a16:creationId xmlns:a16="http://schemas.microsoft.com/office/drawing/2014/main" id="{6DB8B255-2D81-4F36-825A-FC35887135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086486" y="1927410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452" name="Image 451">
                  <a:extLst>
                    <a:ext uri="{FF2B5EF4-FFF2-40B4-BE49-F238E27FC236}">
                      <a16:creationId xmlns:a16="http://schemas.microsoft.com/office/drawing/2014/main" id="{FD30EDC1-2AA2-451E-8BF4-CF3267A25C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6615100" y="2019135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453" name="Image 452">
                  <a:extLst>
                    <a:ext uri="{FF2B5EF4-FFF2-40B4-BE49-F238E27FC236}">
                      <a16:creationId xmlns:a16="http://schemas.microsoft.com/office/drawing/2014/main" id="{152D9C6E-7CCD-4231-A7A7-C4723F3C2D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730167" y="1587722"/>
                  <a:ext cx="533464" cy="53346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418" name="Groupe 417">
              <a:extLst>
                <a:ext uri="{FF2B5EF4-FFF2-40B4-BE49-F238E27FC236}">
                  <a16:creationId xmlns:a16="http://schemas.microsoft.com/office/drawing/2014/main" id="{016D01AF-F52C-4FD1-B1B4-093A4A24E4DF}"/>
                </a:ext>
              </a:extLst>
            </p:cNvPr>
            <p:cNvGrpSpPr/>
            <p:nvPr/>
          </p:nvGrpSpPr>
          <p:grpSpPr>
            <a:xfrm>
              <a:off x="5228775" y="4753652"/>
              <a:ext cx="1136787" cy="1272813"/>
              <a:chOff x="6414563" y="4588896"/>
              <a:chExt cx="1136787" cy="1272813"/>
            </a:xfrm>
          </p:grpSpPr>
          <p:pic>
            <p:nvPicPr>
              <p:cNvPr id="425" name="Image 424">
                <a:extLst>
                  <a:ext uri="{FF2B5EF4-FFF2-40B4-BE49-F238E27FC236}">
                    <a16:creationId xmlns:a16="http://schemas.microsoft.com/office/drawing/2014/main" id="{7C45AB30-795D-4172-B15F-A4C254780D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54239" y="4872623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426" name="Image 425">
                <a:extLst>
                  <a:ext uri="{FF2B5EF4-FFF2-40B4-BE49-F238E27FC236}">
                    <a16:creationId xmlns:a16="http://schemas.microsoft.com/office/drawing/2014/main" id="{8DED05EF-FBBE-44C8-8C12-207950F65F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36458" y="5163315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427" name="Image 426">
                <a:extLst>
                  <a:ext uri="{FF2B5EF4-FFF2-40B4-BE49-F238E27FC236}">
                    <a16:creationId xmlns:a16="http://schemas.microsoft.com/office/drawing/2014/main" id="{4F0D03C9-33EE-4CF3-AD01-17F985F51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94290" y="4906614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428" name="Image 427">
                <a:extLst>
                  <a:ext uri="{FF2B5EF4-FFF2-40B4-BE49-F238E27FC236}">
                    <a16:creationId xmlns:a16="http://schemas.microsoft.com/office/drawing/2014/main" id="{6C45053F-6B24-4A0A-8D3E-F554496B0D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14563" y="5241544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429" name="Image 428">
                <a:extLst>
                  <a:ext uri="{FF2B5EF4-FFF2-40B4-BE49-F238E27FC236}">
                    <a16:creationId xmlns:a16="http://schemas.microsoft.com/office/drawing/2014/main" id="{A57D7983-0334-4E0A-BCB8-CE082EFC1F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16966" y="4639784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430" name="Image 429">
                <a:extLst>
                  <a:ext uri="{FF2B5EF4-FFF2-40B4-BE49-F238E27FC236}">
                    <a16:creationId xmlns:a16="http://schemas.microsoft.com/office/drawing/2014/main" id="{277EA6DF-CD37-4C1C-8806-18DF95611E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18568" y="5328245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431" name="Image 430">
                <a:extLst>
                  <a:ext uri="{FF2B5EF4-FFF2-40B4-BE49-F238E27FC236}">
                    <a16:creationId xmlns:a16="http://schemas.microsoft.com/office/drawing/2014/main" id="{128C1696-B7F8-48C9-B3AF-D8B0D8CF2C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7017886" y="5182334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432" name="Image 431">
                <a:extLst>
                  <a:ext uri="{FF2B5EF4-FFF2-40B4-BE49-F238E27FC236}">
                    <a16:creationId xmlns:a16="http://schemas.microsoft.com/office/drawing/2014/main" id="{4A71F802-A7DB-497B-BD4C-2E9408C166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6517480" y="4588896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433" name="Image 432">
                <a:extLst>
                  <a:ext uri="{FF2B5EF4-FFF2-40B4-BE49-F238E27FC236}">
                    <a16:creationId xmlns:a16="http://schemas.microsoft.com/office/drawing/2014/main" id="{56015619-A578-44A3-BCE0-35AF8AE4F7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48378" y="5005348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434" name="Image 433">
                <a:extLst>
                  <a:ext uri="{FF2B5EF4-FFF2-40B4-BE49-F238E27FC236}">
                    <a16:creationId xmlns:a16="http://schemas.microsoft.com/office/drawing/2014/main" id="{BAF2A1A2-973C-4B1D-B775-783C266403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6854071" y="4764553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435" name="Image 434">
                <a:extLst>
                  <a:ext uri="{FF2B5EF4-FFF2-40B4-BE49-F238E27FC236}">
                    <a16:creationId xmlns:a16="http://schemas.microsoft.com/office/drawing/2014/main" id="{43E7EBFF-C12A-4F8E-81C4-A13C40E920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51836" y="4913578"/>
                <a:ext cx="533464" cy="533464"/>
              </a:xfrm>
              <a:prstGeom prst="rect">
                <a:avLst/>
              </a:prstGeom>
            </p:spPr>
          </p:pic>
        </p:grpSp>
        <p:pic>
          <p:nvPicPr>
            <p:cNvPr id="419" name="Image 418">
              <a:extLst>
                <a:ext uri="{FF2B5EF4-FFF2-40B4-BE49-F238E27FC236}">
                  <a16:creationId xmlns:a16="http://schemas.microsoft.com/office/drawing/2014/main" id="{D7C50AAA-3410-400E-A227-FEA41E296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79804" y="3058444"/>
              <a:ext cx="533464" cy="533464"/>
            </a:xfrm>
            <a:prstGeom prst="rect">
              <a:avLst/>
            </a:prstGeom>
          </p:spPr>
        </p:pic>
        <p:sp>
          <p:nvSpPr>
            <p:cNvPr id="420" name="Flèche : droite 419">
              <a:extLst>
                <a:ext uri="{FF2B5EF4-FFF2-40B4-BE49-F238E27FC236}">
                  <a16:creationId xmlns:a16="http://schemas.microsoft.com/office/drawing/2014/main" id="{04B260F1-11A1-487A-8B5C-AB6EE9DD7064}"/>
                </a:ext>
              </a:extLst>
            </p:cNvPr>
            <p:cNvSpPr/>
            <p:nvPr/>
          </p:nvSpPr>
          <p:spPr>
            <a:xfrm>
              <a:off x="444704" y="3849468"/>
              <a:ext cx="2095113" cy="46232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1" name="Flèche : droite 420">
              <a:extLst>
                <a:ext uri="{FF2B5EF4-FFF2-40B4-BE49-F238E27FC236}">
                  <a16:creationId xmlns:a16="http://schemas.microsoft.com/office/drawing/2014/main" id="{D29C87B8-9F0B-4AC2-99FF-4CB3D2727C29}"/>
                </a:ext>
              </a:extLst>
            </p:cNvPr>
            <p:cNvSpPr/>
            <p:nvPr/>
          </p:nvSpPr>
          <p:spPr>
            <a:xfrm rot="19186607">
              <a:off x="4249903" y="2860693"/>
              <a:ext cx="1087478" cy="462325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2" name="Flèche : droite 421">
              <a:extLst>
                <a:ext uri="{FF2B5EF4-FFF2-40B4-BE49-F238E27FC236}">
                  <a16:creationId xmlns:a16="http://schemas.microsoft.com/office/drawing/2014/main" id="{A6D1DFBE-EC58-44A9-BB3B-22FDCA98D5A5}"/>
                </a:ext>
              </a:extLst>
            </p:cNvPr>
            <p:cNvSpPr/>
            <p:nvPr/>
          </p:nvSpPr>
          <p:spPr>
            <a:xfrm rot="2008185">
              <a:off x="4292793" y="4670056"/>
              <a:ext cx="1087478" cy="462325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3" name="Flèche : droite 422">
              <a:extLst>
                <a:ext uri="{FF2B5EF4-FFF2-40B4-BE49-F238E27FC236}">
                  <a16:creationId xmlns:a16="http://schemas.microsoft.com/office/drawing/2014/main" id="{2A720E7B-596F-41E2-8832-E8894B11F612}"/>
                </a:ext>
              </a:extLst>
            </p:cNvPr>
            <p:cNvSpPr/>
            <p:nvPr/>
          </p:nvSpPr>
          <p:spPr>
            <a:xfrm rot="20869370">
              <a:off x="4555752" y="3519820"/>
              <a:ext cx="2599018" cy="21325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4" name="Flèche : droite 423">
              <a:extLst>
                <a:ext uri="{FF2B5EF4-FFF2-40B4-BE49-F238E27FC236}">
                  <a16:creationId xmlns:a16="http://schemas.microsoft.com/office/drawing/2014/main" id="{8BCBFE69-3695-484B-B906-6982216177B8}"/>
                </a:ext>
              </a:extLst>
            </p:cNvPr>
            <p:cNvSpPr/>
            <p:nvPr/>
          </p:nvSpPr>
          <p:spPr>
            <a:xfrm rot="507648">
              <a:off x="4576391" y="4314663"/>
              <a:ext cx="2599018" cy="21325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84" name="Groupe 483">
            <a:extLst>
              <a:ext uri="{FF2B5EF4-FFF2-40B4-BE49-F238E27FC236}">
                <a16:creationId xmlns:a16="http://schemas.microsoft.com/office/drawing/2014/main" id="{B462DD6D-CBFA-4676-8082-B5B562AC1324}"/>
              </a:ext>
            </a:extLst>
          </p:cNvPr>
          <p:cNvGrpSpPr>
            <a:grpSpLocks noChangeAspect="1"/>
          </p:cNvGrpSpPr>
          <p:nvPr/>
        </p:nvGrpSpPr>
        <p:grpSpPr>
          <a:xfrm rot="157229">
            <a:off x="9731044" y="1296777"/>
            <a:ext cx="1523354" cy="916803"/>
            <a:chOff x="444704" y="1652012"/>
            <a:chExt cx="7268564" cy="4374453"/>
          </a:xfrm>
        </p:grpSpPr>
        <p:grpSp>
          <p:nvGrpSpPr>
            <p:cNvPr id="485" name="Groupe 484">
              <a:extLst>
                <a:ext uri="{FF2B5EF4-FFF2-40B4-BE49-F238E27FC236}">
                  <a16:creationId xmlns:a16="http://schemas.microsoft.com/office/drawing/2014/main" id="{10CFBF04-E19C-4301-AF52-A5511711B86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83278" y="3009608"/>
              <a:ext cx="1988721" cy="1938034"/>
              <a:chOff x="2016472" y="1986041"/>
              <a:chExt cx="2684116" cy="2615705"/>
            </a:xfrm>
          </p:grpSpPr>
          <p:pic>
            <p:nvPicPr>
              <p:cNvPr id="524" name="Image 523">
                <a:extLst>
                  <a:ext uri="{FF2B5EF4-FFF2-40B4-BE49-F238E27FC236}">
                    <a16:creationId xmlns:a16="http://schemas.microsoft.com/office/drawing/2014/main" id="{7F67857B-DD50-46BA-BDA2-4206CB1F2D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94646" y="2995938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25" name="Image 524">
                <a:extLst>
                  <a:ext uri="{FF2B5EF4-FFF2-40B4-BE49-F238E27FC236}">
                    <a16:creationId xmlns:a16="http://schemas.microsoft.com/office/drawing/2014/main" id="{B5F62E74-D293-447D-AE5D-16302C0B91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821638" y="1986041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26" name="Image 525">
                <a:extLst>
                  <a:ext uri="{FF2B5EF4-FFF2-40B4-BE49-F238E27FC236}">
                    <a16:creationId xmlns:a16="http://schemas.microsoft.com/office/drawing/2014/main" id="{BA7EB1D3-A176-4270-A79B-FB8E35E73E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40542" y="1991201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27" name="Image 526">
                <a:extLst>
                  <a:ext uri="{FF2B5EF4-FFF2-40B4-BE49-F238E27FC236}">
                    <a16:creationId xmlns:a16="http://schemas.microsoft.com/office/drawing/2014/main" id="{A45A078A-3933-4545-9363-FDBC279334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44438" y="2913462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28" name="Image 527">
                <a:extLst>
                  <a:ext uri="{FF2B5EF4-FFF2-40B4-BE49-F238E27FC236}">
                    <a16:creationId xmlns:a16="http://schemas.microsoft.com/office/drawing/2014/main" id="{BE6BF8BA-77A9-4BA0-8A6D-C6487433F4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50238" y="2577689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29" name="Image 528">
                <a:extLst>
                  <a:ext uri="{FF2B5EF4-FFF2-40B4-BE49-F238E27FC236}">
                    <a16:creationId xmlns:a16="http://schemas.microsoft.com/office/drawing/2014/main" id="{F79A6CC8-7A32-4FB8-9460-8C31F86BE0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04064" y="3227586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30" name="Image 529">
                <a:extLst>
                  <a:ext uri="{FF2B5EF4-FFF2-40B4-BE49-F238E27FC236}">
                    <a16:creationId xmlns:a16="http://schemas.microsoft.com/office/drawing/2014/main" id="{72B98C6A-89A4-4ABE-92D6-B5171C402B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45098" y="3619924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31" name="Image 530">
                <a:extLst>
                  <a:ext uri="{FF2B5EF4-FFF2-40B4-BE49-F238E27FC236}">
                    <a16:creationId xmlns:a16="http://schemas.microsoft.com/office/drawing/2014/main" id="{E99521F3-2304-4C73-810C-3975D97CD5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18252" y="3273462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32" name="Image 531">
                <a:extLst>
                  <a:ext uri="{FF2B5EF4-FFF2-40B4-BE49-F238E27FC236}">
                    <a16:creationId xmlns:a16="http://schemas.microsoft.com/office/drawing/2014/main" id="{3DA6B2BE-E1C2-41D3-8BB8-A32EF0CE2A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75680" y="3725507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33" name="Image 532">
                <a:extLst>
                  <a:ext uri="{FF2B5EF4-FFF2-40B4-BE49-F238E27FC236}">
                    <a16:creationId xmlns:a16="http://schemas.microsoft.com/office/drawing/2014/main" id="{5A9A36A7-E680-4E4B-AEC4-0CBF31507C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199194" y="3455627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34" name="Image 533">
                <a:extLst>
                  <a:ext uri="{FF2B5EF4-FFF2-40B4-BE49-F238E27FC236}">
                    <a16:creationId xmlns:a16="http://schemas.microsoft.com/office/drawing/2014/main" id="{C7B198D7-22F2-4A9B-9837-D3F82C5254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98437" y="2549019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35" name="Image 534">
                <a:extLst>
                  <a:ext uri="{FF2B5EF4-FFF2-40B4-BE49-F238E27FC236}">
                    <a16:creationId xmlns:a16="http://schemas.microsoft.com/office/drawing/2014/main" id="{61776219-4858-48FA-8E87-A2FF55050E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16472" y="3015742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36" name="Image 535">
                <a:extLst>
                  <a:ext uri="{FF2B5EF4-FFF2-40B4-BE49-F238E27FC236}">
                    <a16:creationId xmlns:a16="http://schemas.microsoft.com/office/drawing/2014/main" id="{41728EDA-723E-447B-8337-5C5E8ECA94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25390" y="2148851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37" name="Image 536">
                <a:extLst>
                  <a:ext uri="{FF2B5EF4-FFF2-40B4-BE49-F238E27FC236}">
                    <a16:creationId xmlns:a16="http://schemas.microsoft.com/office/drawing/2014/main" id="{029812D3-2CAE-42FF-A27D-60CBB07F5F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99934" y="2922396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38" name="Image 537">
                <a:extLst>
                  <a:ext uri="{FF2B5EF4-FFF2-40B4-BE49-F238E27FC236}">
                    <a16:creationId xmlns:a16="http://schemas.microsoft.com/office/drawing/2014/main" id="{7AF45082-1AA9-41DB-84F1-F2F8548A76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74833" y="2629451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39" name="Image 538">
                <a:extLst>
                  <a:ext uri="{FF2B5EF4-FFF2-40B4-BE49-F238E27FC236}">
                    <a16:creationId xmlns:a16="http://schemas.microsoft.com/office/drawing/2014/main" id="{20B69AC9-976D-43FC-BCCB-A173421592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782520" y="2558247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40" name="Image 539">
                <a:extLst>
                  <a:ext uri="{FF2B5EF4-FFF2-40B4-BE49-F238E27FC236}">
                    <a16:creationId xmlns:a16="http://schemas.microsoft.com/office/drawing/2014/main" id="{D9D54811-CB76-40E1-AE02-9B35B4FED5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690386" y="2230062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41" name="Image 540">
                <a:extLst>
                  <a:ext uri="{FF2B5EF4-FFF2-40B4-BE49-F238E27FC236}">
                    <a16:creationId xmlns:a16="http://schemas.microsoft.com/office/drawing/2014/main" id="{A5F0DA06-D6E1-4109-AFF1-C1C17A9F88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24323" y="2551103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42" name="Image 541">
                <a:extLst>
                  <a:ext uri="{FF2B5EF4-FFF2-40B4-BE49-F238E27FC236}">
                    <a16:creationId xmlns:a16="http://schemas.microsoft.com/office/drawing/2014/main" id="{3C885192-4555-4F87-85D3-3A07D4FBFA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76723" y="2703503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43" name="Image 542">
                <a:extLst>
                  <a:ext uri="{FF2B5EF4-FFF2-40B4-BE49-F238E27FC236}">
                    <a16:creationId xmlns:a16="http://schemas.microsoft.com/office/drawing/2014/main" id="{3AD973B8-7254-46A2-8B80-76651B693F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15381" y="3505110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44" name="Image 543">
                <a:extLst>
                  <a:ext uri="{FF2B5EF4-FFF2-40B4-BE49-F238E27FC236}">
                    <a16:creationId xmlns:a16="http://schemas.microsoft.com/office/drawing/2014/main" id="{0B9ECD64-B594-43DF-9F72-A381F107C0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881523" y="3008303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45" name="Image 544">
                <a:extLst>
                  <a:ext uri="{FF2B5EF4-FFF2-40B4-BE49-F238E27FC236}">
                    <a16:creationId xmlns:a16="http://schemas.microsoft.com/office/drawing/2014/main" id="{4981E655-48C3-4D79-A18C-5F068FE009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980588" y="3119574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46" name="Image 545">
                <a:extLst>
                  <a:ext uri="{FF2B5EF4-FFF2-40B4-BE49-F238E27FC236}">
                    <a16:creationId xmlns:a16="http://schemas.microsoft.com/office/drawing/2014/main" id="{9DBD50E2-4969-4404-9BA9-75FE9AB0C6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31582" y="3860356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47" name="Image 546">
                <a:extLst>
                  <a:ext uri="{FF2B5EF4-FFF2-40B4-BE49-F238E27FC236}">
                    <a16:creationId xmlns:a16="http://schemas.microsoft.com/office/drawing/2014/main" id="{FA46B2C8-6476-41DB-9C4B-75EE6A9CB6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058568" y="2932581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48" name="Image 547">
                <a:extLst>
                  <a:ext uri="{FF2B5EF4-FFF2-40B4-BE49-F238E27FC236}">
                    <a16:creationId xmlns:a16="http://schemas.microsoft.com/office/drawing/2014/main" id="{B116692F-A6BB-415D-9E74-B4138B10A5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03096" y="3324275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49" name="Image 548">
                <a:extLst>
                  <a:ext uri="{FF2B5EF4-FFF2-40B4-BE49-F238E27FC236}">
                    <a16:creationId xmlns:a16="http://schemas.microsoft.com/office/drawing/2014/main" id="{77BA8C06-8AC8-45C8-9EFC-E902E91A8A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578966" y="3736307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50" name="Image 549">
                <a:extLst>
                  <a:ext uri="{FF2B5EF4-FFF2-40B4-BE49-F238E27FC236}">
                    <a16:creationId xmlns:a16="http://schemas.microsoft.com/office/drawing/2014/main" id="{9DF26CA7-5A82-4830-AC78-1F8B67EE23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793758" y="3881746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51" name="Image 550">
                <a:extLst>
                  <a:ext uri="{FF2B5EF4-FFF2-40B4-BE49-F238E27FC236}">
                    <a16:creationId xmlns:a16="http://schemas.microsoft.com/office/drawing/2014/main" id="{16DC878A-A79F-4E04-BDB7-3B1C02D7AD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26219" y="3406720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52" name="Image 551">
                <a:extLst>
                  <a:ext uri="{FF2B5EF4-FFF2-40B4-BE49-F238E27FC236}">
                    <a16:creationId xmlns:a16="http://schemas.microsoft.com/office/drawing/2014/main" id="{1596455B-9E37-4CB7-A026-0A48CF6B0F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103060" y="2305241"/>
                <a:ext cx="720000" cy="720000"/>
              </a:xfrm>
              <a:prstGeom prst="rect">
                <a:avLst/>
              </a:prstGeom>
            </p:spPr>
          </p:pic>
        </p:grpSp>
        <p:pic>
          <p:nvPicPr>
            <p:cNvPr id="486" name="Image 485">
              <a:extLst>
                <a:ext uri="{FF2B5EF4-FFF2-40B4-BE49-F238E27FC236}">
                  <a16:creationId xmlns:a16="http://schemas.microsoft.com/office/drawing/2014/main" id="{B73B4F0F-7F14-40EA-82A2-6275FA2A9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79804" y="4374449"/>
              <a:ext cx="533464" cy="533464"/>
            </a:xfrm>
            <a:prstGeom prst="rect">
              <a:avLst/>
            </a:prstGeom>
          </p:spPr>
        </p:pic>
        <p:grpSp>
          <p:nvGrpSpPr>
            <p:cNvPr id="487" name="Groupe 486">
              <a:extLst>
                <a:ext uri="{FF2B5EF4-FFF2-40B4-BE49-F238E27FC236}">
                  <a16:creationId xmlns:a16="http://schemas.microsoft.com/office/drawing/2014/main" id="{D310D71F-AB75-42FD-9172-0CC8B3B79111}"/>
                </a:ext>
              </a:extLst>
            </p:cNvPr>
            <p:cNvGrpSpPr/>
            <p:nvPr/>
          </p:nvGrpSpPr>
          <p:grpSpPr>
            <a:xfrm>
              <a:off x="5015991" y="1652012"/>
              <a:ext cx="1407743" cy="1402937"/>
              <a:chOff x="6244155" y="1590109"/>
              <a:chExt cx="1407743" cy="1402937"/>
            </a:xfrm>
          </p:grpSpPr>
          <p:pic>
            <p:nvPicPr>
              <p:cNvPr id="506" name="Image 505">
                <a:extLst>
                  <a:ext uri="{FF2B5EF4-FFF2-40B4-BE49-F238E27FC236}">
                    <a16:creationId xmlns:a16="http://schemas.microsoft.com/office/drawing/2014/main" id="{E2FB0DC1-2732-434C-A04B-02DF8485DD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85496" y="1893677"/>
                <a:ext cx="533464" cy="533464"/>
              </a:xfrm>
              <a:prstGeom prst="rect">
                <a:avLst/>
              </a:prstGeom>
            </p:spPr>
          </p:pic>
          <p:grpSp>
            <p:nvGrpSpPr>
              <p:cNvPr id="507" name="Groupe 506">
                <a:extLst>
                  <a:ext uri="{FF2B5EF4-FFF2-40B4-BE49-F238E27FC236}">
                    <a16:creationId xmlns:a16="http://schemas.microsoft.com/office/drawing/2014/main" id="{896175D2-5622-4E59-B82B-9BD6F66CA6FB}"/>
                  </a:ext>
                </a:extLst>
              </p:cNvPr>
              <p:cNvGrpSpPr/>
              <p:nvPr/>
            </p:nvGrpSpPr>
            <p:grpSpPr>
              <a:xfrm>
                <a:off x="6244155" y="1590109"/>
                <a:ext cx="1407743" cy="1402937"/>
                <a:chOff x="6212207" y="1466081"/>
                <a:chExt cx="1407743" cy="1402937"/>
              </a:xfrm>
            </p:grpSpPr>
            <p:pic>
              <p:nvPicPr>
                <p:cNvPr id="508" name="Image 507">
                  <a:extLst>
                    <a:ext uri="{FF2B5EF4-FFF2-40B4-BE49-F238E27FC236}">
                      <a16:creationId xmlns:a16="http://schemas.microsoft.com/office/drawing/2014/main" id="{44E057E5-168D-4BE4-85FA-33E57118C7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652039" y="1948166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509" name="Image 508">
                  <a:extLst>
                    <a:ext uri="{FF2B5EF4-FFF2-40B4-BE49-F238E27FC236}">
                      <a16:creationId xmlns:a16="http://schemas.microsoft.com/office/drawing/2014/main" id="{244CAB92-E475-42E5-B16C-784872D663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6425470" y="1571182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510" name="Image 509">
                  <a:extLst>
                    <a:ext uri="{FF2B5EF4-FFF2-40B4-BE49-F238E27FC236}">
                      <a16:creationId xmlns:a16="http://schemas.microsoft.com/office/drawing/2014/main" id="{6994BADB-67E2-43E1-9DD5-5FCEE209F3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737606" y="1466081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511" name="Image 510">
                  <a:extLst>
                    <a:ext uri="{FF2B5EF4-FFF2-40B4-BE49-F238E27FC236}">
                      <a16:creationId xmlns:a16="http://schemas.microsoft.com/office/drawing/2014/main" id="{63C20FE4-D105-4B4A-B2D7-2EB8214BCA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985300" y="1887058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512" name="Image 511">
                  <a:extLst>
                    <a:ext uri="{FF2B5EF4-FFF2-40B4-BE49-F238E27FC236}">
                      <a16:creationId xmlns:a16="http://schemas.microsoft.com/office/drawing/2014/main" id="{34CD0BF6-1A36-422B-A7C2-65BE8C0948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693228" y="1638276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513" name="Image 512">
                  <a:extLst>
                    <a:ext uri="{FF2B5EF4-FFF2-40B4-BE49-F238E27FC236}">
                      <a16:creationId xmlns:a16="http://schemas.microsoft.com/office/drawing/2014/main" id="{FC991AEF-1458-42E1-99B0-EABDA518D6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732365" y="2255817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514" name="Image 513">
                  <a:extLst>
                    <a:ext uri="{FF2B5EF4-FFF2-40B4-BE49-F238E27FC236}">
                      <a16:creationId xmlns:a16="http://schemas.microsoft.com/office/drawing/2014/main" id="{33261CF7-E01F-48A4-ABDC-8264B314AC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6494870" y="1623871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515" name="Image 514">
                  <a:extLst>
                    <a:ext uri="{FF2B5EF4-FFF2-40B4-BE49-F238E27FC236}">
                      <a16:creationId xmlns:a16="http://schemas.microsoft.com/office/drawing/2014/main" id="{79075F39-4D4E-419D-B677-6E8E55B1BE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6970423" y="1614715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516" name="Image 515">
                  <a:extLst>
                    <a:ext uri="{FF2B5EF4-FFF2-40B4-BE49-F238E27FC236}">
                      <a16:creationId xmlns:a16="http://schemas.microsoft.com/office/drawing/2014/main" id="{D9A86BF3-FCE1-4D99-963A-871F598415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386668" y="2255817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517" name="Image 516">
                  <a:extLst>
                    <a:ext uri="{FF2B5EF4-FFF2-40B4-BE49-F238E27FC236}">
                      <a16:creationId xmlns:a16="http://schemas.microsoft.com/office/drawing/2014/main" id="{2713B687-4680-4D30-825F-06945C1F9E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999582" y="2158580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518" name="Image 517">
                  <a:extLst>
                    <a:ext uri="{FF2B5EF4-FFF2-40B4-BE49-F238E27FC236}">
                      <a16:creationId xmlns:a16="http://schemas.microsoft.com/office/drawing/2014/main" id="{BE6CA836-1842-4805-9EEB-888D075DEE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6915059" y="1987196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519" name="Image 518">
                  <a:extLst>
                    <a:ext uri="{FF2B5EF4-FFF2-40B4-BE49-F238E27FC236}">
                      <a16:creationId xmlns:a16="http://schemas.microsoft.com/office/drawing/2014/main" id="{E8FCDD5F-6C8D-4E46-9832-7C3F3842E2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6881832" y="2335554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520" name="Image 519">
                  <a:extLst>
                    <a:ext uri="{FF2B5EF4-FFF2-40B4-BE49-F238E27FC236}">
                      <a16:creationId xmlns:a16="http://schemas.microsoft.com/office/drawing/2014/main" id="{67956162-BA46-41C9-811E-2AAA8F6F26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6212207" y="1983315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521" name="Image 520">
                  <a:extLst>
                    <a:ext uri="{FF2B5EF4-FFF2-40B4-BE49-F238E27FC236}">
                      <a16:creationId xmlns:a16="http://schemas.microsoft.com/office/drawing/2014/main" id="{D4275312-02E9-421C-BD23-A9D2955F06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086486" y="1927410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522" name="Image 521">
                  <a:extLst>
                    <a:ext uri="{FF2B5EF4-FFF2-40B4-BE49-F238E27FC236}">
                      <a16:creationId xmlns:a16="http://schemas.microsoft.com/office/drawing/2014/main" id="{4D7C951B-FF30-47CD-B6ED-3ACE4AA458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6615100" y="2019135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523" name="Image 522">
                  <a:extLst>
                    <a:ext uri="{FF2B5EF4-FFF2-40B4-BE49-F238E27FC236}">
                      <a16:creationId xmlns:a16="http://schemas.microsoft.com/office/drawing/2014/main" id="{639E3ED6-C303-46BE-918A-522CE076B1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730167" y="1587722"/>
                  <a:ext cx="533464" cy="53346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488" name="Groupe 487">
              <a:extLst>
                <a:ext uri="{FF2B5EF4-FFF2-40B4-BE49-F238E27FC236}">
                  <a16:creationId xmlns:a16="http://schemas.microsoft.com/office/drawing/2014/main" id="{50B78FFC-9E90-497F-87FF-A7BDFFABBF58}"/>
                </a:ext>
              </a:extLst>
            </p:cNvPr>
            <p:cNvGrpSpPr/>
            <p:nvPr/>
          </p:nvGrpSpPr>
          <p:grpSpPr>
            <a:xfrm>
              <a:off x="5228775" y="4753652"/>
              <a:ext cx="1136787" cy="1272813"/>
              <a:chOff x="6414563" y="4588896"/>
              <a:chExt cx="1136787" cy="1272813"/>
            </a:xfrm>
          </p:grpSpPr>
          <p:pic>
            <p:nvPicPr>
              <p:cNvPr id="495" name="Image 494">
                <a:extLst>
                  <a:ext uri="{FF2B5EF4-FFF2-40B4-BE49-F238E27FC236}">
                    <a16:creationId xmlns:a16="http://schemas.microsoft.com/office/drawing/2014/main" id="{B3B551DF-B977-4E5A-AC25-41E3F7274E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54239" y="4872623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496" name="Image 495">
                <a:extLst>
                  <a:ext uri="{FF2B5EF4-FFF2-40B4-BE49-F238E27FC236}">
                    <a16:creationId xmlns:a16="http://schemas.microsoft.com/office/drawing/2014/main" id="{95EDC142-ECE9-4AFE-B051-175113C3EE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36458" y="5163315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497" name="Image 496">
                <a:extLst>
                  <a:ext uri="{FF2B5EF4-FFF2-40B4-BE49-F238E27FC236}">
                    <a16:creationId xmlns:a16="http://schemas.microsoft.com/office/drawing/2014/main" id="{642F83D6-707A-4264-B70E-D07B938BF4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94290" y="4906614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498" name="Image 497">
                <a:extLst>
                  <a:ext uri="{FF2B5EF4-FFF2-40B4-BE49-F238E27FC236}">
                    <a16:creationId xmlns:a16="http://schemas.microsoft.com/office/drawing/2014/main" id="{B173F212-F111-4385-884F-AF632A029D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14563" y="5241544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499" name="Image 498">
                <a:extLst>
                  <a:ext uri="{FF2B5EF4-FFF2-40B4-BE49-F238E27FC236}">
                    <a16:creationId xmlns:a16="http://schemas.microsoft.com/office/drawing/2014/main" id="{8E95DE84-6464-4DB2-AC6E-4298A13A76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16966" y="4639784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500" name="Image 499">
                <a:extLst>
                  <a:ext uri="{FF2B5EF4-FFF2-40B4-BE49-F238E27FC236}">
                    <a16:creationId xmlns:a16="http://schemas.microsoft.com/office/drawing/2014/main" id="{0E7C5E45-F53B-4C9A-9B05-8C9E7B6D81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18568" y="5328245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501" name="Image 500">
                <a:extLst>
                  <a:ext uri="{FF2B5EF4-FFF2-40B4-BE49-F238E27FC236}">
                    <a16:creationId xmlns:a16="http://schemas.microsoft.com/office/drawing/2014/main" id="{B2E0BEA7-8093-4E47-B8DB-E125CD8787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7017886" y="5182334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502" name="Image 501">
                <a:extLst>
                  <a:ext uri="{FF2B5EF4-FFF2-40B4-BE49-F238E27FC236}">
                    <a16:creationId xmlns:a16="http://schemas.microsoft.com/office/drawing/2014/main" id="{714369BD-94E7-4B7E-A48F-B78E061F6B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6517480" y="4588896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503" name="Image 502">
                <a:extLst>
                  <a:ext uri="{FF2B5EF4-FFF2-40B4-BE49-F238E27FC236}">
                    <a16:creationId xmlns:a16="http://schemas.microsoft.com/office/drawing/2014/main" id="{6987BEBA-7063-4CF0-972C-DCD1881C6B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48378" y="5005348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504" name="Image 503">
                <a:extLst>
                  <a:ext uri="{FF2B5EF4-FFF2-40B4-BE49-F238E27FC236}">
                    <a16:creationId xmlns:a16="http://schemas.microsoft.com/office/drawing/2014/main" id="{98E7F5F0-41FE-4FFC-8CE2-E29ACEB165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6854071" y="4764553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505" name="Image 504">
                <a:extLst>
                  <a:ext uri="{FF2B5EF4-FFF2-40B4-BE49-F238E27FC236}">
                    <a16:creationId xmlns:a16="http://schemas.microsoft.com/office/drawing/2014/main" id="{7E27DA9E-391A-47BC-83F0-8AD931B48F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51836" y="4913578"/>
                <a:ext cx="533464" cy="533464"/>
              </a:xfrm>
              <a:prstGeom prst="rect">
                <a:avLst/>
              </a:prstGeom>
            </p:spPr>
          </p:pic>
        </p:grpSp>
        <p:pic>
          <p:nvPicPr>
            <p:cNvPr id="489" name="Image 488">
              <a:extLst>
                <a:ext uri="{FF2B5EF4-FFF2-40B4-BE49-F238E27FC236}">
                  <a16:creationId xmlns:a16="http://schemas.microsoft.com/office/drawing/2014/main" id="{97033CA8-71D0-4253-9FC0-88267FC25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79804" y="3058444"/>
              <a:ext cx="533464" cy="533464"/>
            </a:xfrm>
            <a:prstGeom prst="rect">
              <a:avLst/>
            </a:prstGeom>
          </p:spPr>
        </p:pic>
        <p:sp>
          <p:nvSpPr>
            <p:cNvPr id="490" name="Flèche : droite 489">
              <a:extLst>
                <a:ext uri="{FF2B5EF4-FFF2-40B4-BE49-F238E27FC236}">
                  <a16:creationId xmlns:a16="http://schemas.microsoft.com/office/drawing/2014/main" id="{9E3DDDAC-1C96-4307-8848-C366201296F0}"/>
                </a:ext>
              </a:extLst>
            </p:cNvPr>
            <p:cNvSpPr/>
            <p:nvPr/>
          </p:nvSpPr>
          <p:spPr>
            <a:xfrm>
              <a:off x="444704" y="3849468"/>
              <a:ext cx="2095113" cy="46232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1" name="Flèche : droite 490">
              <a:extLst>
                <a:ext uri="{FF2B5EF4-FFF2-40B4-BE49-F238E27FC236}">
                  <a16:creationId xmlns:a16="http://schemas.microsoft.com/office/drawing/2014/main" id="{42DA75FC-988B-419B-B282-97DAA885008F}"/>
                </a:ext>
              </a:extLst>
            </p:cNvPr>
            <p:cNvSpPr/>
            <p:nvPr/>
          </p:nvSpPr>
          <p:spPr>
            <a:xfrm rot="19186607">
              <a:off x="4249903" y="2860693"/>
              <a:ext cx="1087478" cy="462325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2" name="Flèche : droite 491">
              <a:extLst>
                <a:ext uri="{FF2B5EF4-FFF2-40B4-BE49-F238E27FC236}">
                  <a16:creationId xmlns:a16="http://schemas.microsoft.com/office/drawing/2014/main" id="{17D648A1-BB2A-49D6-A841-0630549D053B}"/>
                </a:ext>
              </a:extLst>
            </p:cNvPr>
            <p:cNvSpPr/>
            <p:nvPr/>
          </p:nvSpPr>
          <p:spPr>
            <a:xfrm rot="2008185">
              <a:off x="4292793" y="4670056"/>
              <a:ext cx="1087478" cy="462325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3" name="Flèche : droite 492">
              <a:extLst>
                <a:ext uri="{FF2B5EF4-FFF2-40B4-BE49-F238E27FC236}">
                  <a16:creationId xmlns:a16="http://schemas.microsoft.com/office/drawing/2014/main" id="{8C12DDA0-C86C-4B3F-ADAB-42434FA3FC6B}"/>
                </a:ext>
              </a:extLst>
            </p:cNvPr>
            <p:cNvSpPr/>
            <p:nvPr/>
          </p:nvSpPr>
          <p:spPr>
            <a:xfrm rot="20869370">
              <a:off x="4555752" y="3519820"/>
              <a:ext cx="2599018" cy="21325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4" name="Flèche : droite 493">
              <a:extLst>
                <a:ext uri="{FF2B5EF4-FFF2-40B4-BE49-F238E27FC236}">
                  <a16:creationId xmlns:a16="http://schemas.microsoft.com/office/drawing/2014/main" id="{A404B1A6-3E62-4FCC-B225-3C973EB9719E}"/>
                </a:ext>
              </a:extLst>
            </p:cNvPr>
            <p:cNvSpPr/>
            <p:nvPr/>
          </p:nvSpPr>
          <p:spPr>
            <a:xfrm rot="507648">
              <a:off x="4576391" y="4314663"/>
              <a:ext cx="2599018" cy="21325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53" name="Groupe 552">
            <a:extLst>
              <a:ext uri="{FF2B5EF4-FFF2-40B4-BE49-F238E27FC236}">
                <a16:creationId xmlns:a16="http://schemas.microsoft.com/office/drawing/2014/main" id="{A300FC5E-D65A-44DA-AE3B-95AACCAA1E66}"/>
              </a:ext>
            </a:extLst>
          </p:cNvPr>
          <p:cNvGrpSpPr>
            <a:grpSpLocks noChangeAspect="1"/>
          </p:cNvGrpSpPr>
          <p:nvPr/>
        </p:nvGrpSpPr>
        <p:grpSpPr>
          <a:xfrm rot="21234608">
            <a:off x="9959495" y="4454591"/>
            <a:ext cx="1523354" cy="916803"/>
            <a:chOff x="444704" y="1652012"/>
            <a:chExt cx="7268564" cy="4374453"/>
          </a:xfrm>
        </p:grpSpPr>
        <p:grpSp>
          <p:nvGrpSpPr>
            <p:cNvPr id="554" name="Groupe 553">
              <a:extLst>
                <a:ext uri="{FF2B5EF4-FFF2-40B4-BE49-F238E27FC236}">
                  <a16:creationId xmlns:a16="http://schemas.microsoft.com/office/drawing/2014/main" id="{787D0094-D0E0-4ED2-A224-993E5C2D2A5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83278" y="3009608"/>
              <a:ext cx="1988721" cy="1938034"/>
              <a:chOff x="2016472" y="1986041"/>
              <a:chExt cx="2684116" cy="2615705"/>
            </a:xfrm>
          </p:grpSpPr>
          <p:pic>
            <p:nvPicPr>
              <p:cNvPr id="593" name="Image 592">
                <a:extLst>
                  <a:ext uri="{FF2B5EF4-FFF2-40B4-BE49-F238E27FC236}">
                    <a16:creationId xmlns:a16="http://schemas.microsoft.com/office/drawing/2014/main" id="{84CF09EE-2BD4-4425-95DF-967BBDFFF2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94646" y="2995938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94" name="Image 593">
                <a:extLst>
                  <a:ext uri="{FF2B5EF4-FFF2-40B4-BE49-F238E27FC236}">
                    <a16:creationId xmlns:a16="http://schemas.microsoft.com/office/drawing/2014/main" id="{A9A67295-6C40-4C23-90DC-0A71C993EE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821638" y="1986041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95" name="Image 594">
                <a:extLst>
                  <a:ext uri="{FF2B5EF4-FFF2-40B4-BE49-F238E27FC236}">
                    <a16:creationId xmlns:a16="http://schemas.microsoft.com/office/drawing/2014/main" id="{1A1C4F6B-686B-43EC-92EF-3E0DE382AA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40542" y="1991201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96" name="Image 595">
                <a:extLst>
                  <a:ext uri="{FF2B5EF4-FFF2-40B4-BE49-F238E27FC236}">
                    <a16:creationId xmlns:a16="http://schemas.microsoft.com/office/drawing/2014/main" id="{96A20A29-B068-4ABB-91F0-F5215B47E4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44438" y="2913462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97" name="Image 596">
                <a:extLst>
                  <a:ext uri="{FF2B5EF4-FFF2-40B4-BE49-F238E27FC236}">
                    <a16:creationId xmlns:a16="http://schemas.microsoft.com/office/drawing/2014/main" id="{42553CB3-840E-480C-86C9-9DAB750C29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50238" y="2577689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98" name="Image 597">
                <a:extLst>
                  <a:ext uri="{FF2B5EF4-FFF2-40B4-BE49-F238E27FC236}">
                    <a16:creationId xmlns:a16="http://schemas.microsoft.com/office/drawing/2014/main" id="{8C383620-66D0-43B2-A45C-F327E8C98D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04064" y="3227586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599" name="Image 598">
                <a:extLst>
                  <a:ext uri="{FF2B5EF4-FFF2-40B4-BE49-F238E27FC236}">
                    <a16:creationId xmlns:a16="http://schemas.microsoft.com/office/drawing/2014/main" id="{0A4023F0-CE58-49C6-974B-CC3380791A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45098" y="3619924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00" name="Image 599">
                <a:extLst>
                  <a:ext uri="{FF2B5EF4-FFF2-40B4-BE49-F238E27FC236}">
                    <a16:creationId xmlns:a16="http://schemas.microsoft.com/office/drawing/2014/main" id="{7D05A691-F722-49B2-B7D7-3E57830241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18252" y="3273462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01" name="Image 600">
                <a:extLst>
                  <a:ext uri="{FF2B5EF4-FFF2-40B4-BE49-F238E27FC236}">
                    <a16:creationId xmlns:a16="http://schemas.microsoft.com/office/drawing/2014/main" id="{12DFC1C3-9D0A-4785-83E5-76CD36D04B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75680" y="3725507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02" name="Image 601">
                <a:extLst>
                  <a:ext uri="{FF2B5EF4-FFF2-40B4-BE49-F238E27FC236}">
                    <a16:creationId xmlns:a16="http://schemas.microsoft.com/office/drawing/2014/main" id="{0AD4837C-8622-4303-9DB2-D55805D7E6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199194" y="3455627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03" name="Image 602">
                <a:extLst>
                  <a:ext uri="{FF2B5EF4-FFF2-40B4-BE49-F238E27FC236}">
                    <a16:creationId xmlns:a16="http://schemas.microsoft.com/office/drawing/2014/main" id="{56C21F3B-1C81-467B-8427-D70C35F3AF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98437" y="2549019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04" name="Image 603">
                <a:extLst>
                  <a:ext uri="{FF2B5EF4-FFF2-40B4-BE49-F238E27FC236}">
                    <a16:creationId xmlns:a16="http://schemas.microsoft.com/office/drawing/2014/main" id="{F7CBEA1E-C28E-4E3D-A54E-69E6075BBB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16472" y="3015742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05" name="Image 604">
                <a:extLst>
                  <a:ext uri="{FF2B5EF4-FFF2-40B4-BE49-F238E27FC236}">
                    <a16:creationId xmlns:a16="http://schemas.microsoft.com/office/drawing/2014/main" id="{4A11A944-0CDC-4EBC-86EE-993C76B5A9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25390" y="2148851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06" name="Image 605">
                <a:extLst>
                  <a:ext uri="{FF2B5EF4-FFF2-40B4-BE49-F238E27FC236}">
                    <a16:creationId xmlns:a16="http://schemas.microsoft.com/office/drawing/2014/main" id="{7C25AD00-269A-41C8-B373-2456420710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99934" y="2922396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07" name="Image 606">
                <a:extLst>
                  <a:ext uri="{FF2B5EF4-FFF2-40B4-BE49-F238E27FC236}">
                    <a16:creationId xmlns:a16="http://schemas.microsoft.com/office/drawing/2014/main" id="{4C287BDD-1CEC-49D4-BEE1-F85C004CA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74833" y="2629451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08" name="Image 607">
                <a:extLst>
                  <a:ext uri="{FF2B5EF4-FFF2-40B4-BE49-F238E27FC236}">
                    <a16:creationId xmlns:a16="http://schemas.microsoft.com/office/drawing/2014/main" id="{4EFC17C2-DE39-444D-AA8E-EB0E54DE14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782520" y="2558247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09" name="Image 608">
                <a:extLst>
                  <a:ext uri="{FF2B5EF4-FFF2-40B4-BE49-F238E27FC236}">
                    <a16:creationId xmlns:a16="http://schemas.microsoft.com/office/drawing/2014/main" id="{64000D9B-2404-4E96-96DF-4507B21DF8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690386" y="2230062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10" name="Image 609">
                <a:extLst>
                  <a:ext uri="{FF2B5EF4-FFF2-40B4-BE49-F238E27FC236}">
                    <a16:creationId xmlns:a16="http://schemas.microsoft.com/office/drawing/2014/main" id="{113AB66A-AC20-445F-800B-1B76C22F78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24323" y="2551103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11" name="Image 610">
                <a:extLst>
                  <a:ext uri="{FF2B5EF4-FFF2-40B4-BE49-F238E27FC236}">
                    <a16:creationId xmlns:a16="http://schemas.microsoft.com/office/drawing/2014/main" id="{7A1FF1E4-E3EB-47A5-948A-92C6CCD296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76723" y="2703503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12" name="Image 611">
                <a:extLst>
                  <a:ext uri="{FF2B5EF4-FFF2-40B4-BE49-F238E27FC236}">
                    <a16:creationId xmlns:a16="http://schemas.microsoft.com/office/drawing/2014/main" id="{FD3FA5C2-07AE-490D-9A53-1BD1734C43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15381" y="3505110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13" name="Image 612">
                <a:extLst>
                  <a:ext uri="{FF2B5EF4-FFF2-40B4-BE49-F238E27FC236}">
                    <a16:creationId xmlns:a16="http://schemas.microsoft.com/office/drawing/2014/main" id="{5067D172-3120-4F12-BD79-36CCB4E69B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881523" y="3008303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14" name="Image 613">
                <a:extLst>
                  <a:ext uri="{FF2B5EF4-FFF2-40B4-BE49-F238E27FC236}">
                    <a16:creationId xmlns:a16="http://schemas.microsoft.com/office/drawing/2014/main" id="{995438F0-8EEC-4458-B431-DBF601CD7E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980588" y="3119574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15" name="Image 614">
                <a:extLst>
                  <a:ext uri="{FF2B5EF4-FFF2-40B4-BE49-F238E27FC236}">
                    <a16:creationId xmlns:a16="http://schemas.microsoft.com/office/drawing/2014/main" id="{1800F218-CD33-4708-8927-8A793231A0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31582" y="3860356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16" name="Image 615">
                <a:extLst>
                  <a:ext uri="{FF2B5EF4-FFF2-40B4-BE49-F238E27FC236}">
                    <a16:creationId xmlns:a16="http://schemas.microsoft.com/office/drawing/2014/main" id="{6B8078B2-4B17-4C5A-8CBB-45CCB8D194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058568" y="2932581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17" name="Image 616">
                <a:extLst>
                  <a:ext uri="{FF2B5EF4-FFF2-40B4-BE49-F238E27FC236}">
                    <a16:creationId xmlns:a16="http://schemas.microsoft.com/office/drawing/2014/main" id="{4C8619C8-EF2A-43E3-BE07-5CD26C7C4F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03096" y="3324275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18" name="Image 617">
                <a:extLst>
                  <a:ext uri="{FF2B5EF4-FFF2-40B4-BE49-F238E27FC236}">
                    <a16:creationId xmlns:a16="http://schemas.microsoft.com/office/drawing/2014/main" id="{2767955B-00EF-4E0F-BB7A-95F8DC2096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578966" y="3736307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19" name="Image 618">
                <a:extLst>
                  <a:ext uri="{FF2B5EF4-FFF2-40B4-BE49-F238E27FC236}">
                    <a16:creationId xmlns:a16="http://schemas.microsoft.com/office/drawing/2014/main" id="{2DBC105E-7C97-4691-A730-FCE01737E7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793758" y="3881746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20" name="Image 619">
                <a:extLst>
                  <a:ext uri="{FF2B5EF4-FFF2-40B4-BE49-F238E27FC236}">
                    <a16:creationId xmlns:a16="http://schemas.microsoft.com/office/drawing/2014/main" id="{F91D7774-3533-4846-9FEE-6BD25EE9D6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26219" y="3406720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21" name="Image 620">
                <a:extLst>
                  <a:ext uri="{FF2B5EF4-FFF2-40B4-BE49-F238E27FC236}">
                    <a16:creationId xmlns:a16="http://schemas.microsoft.com/office/drawing/2014/main" id="{09D6D5EC-F996-454F-A8A8-6F15E12C60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103060" y="2305241"/>
                <a:ext cx="720000" cy="720000"/>
              </a:xfrm>
              <a:prstGeom prst="rect">
                <a:avLst/>
              </a:prstGeom>
            </p:spPr>
          </p:pic>
        </p:grpSp>
        <p:pic>
          <p:nvPicPr>
            <p:cNvPr id="555" name="Image 554">
              <a:extLst>
                <a:ext uri="{FF2B5EF4-FFF2-40B4-BE49-F238E27FC236}">
                  <a16:creationId xmlns:a16="http://schemas.microsoft.com/office/drawing/2014/main" id="{BEBAC712-A718-4473-B4F3-A3BF4D97C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79804" y="4374449"/>
              <a:ext cx="533464" cy="533464"/>
            </a:xfrm>
            <a:prstGeom prst="rect">
              <a:avLst/>
            </a:prstGeom>
          </p:spPr>
        </p:pic>
        <p:grpSp>
          <p:nvGrpSpPr>
            <p:cNvPr id="556" name="Groupe 555">
              <a:extLst>
                <a:ext uri="{FF2B5EF4-FFF2-40B4-BE49-F238E27FC236}">
                  <a16:creationId xmlns:a16="http://schemas.microsoft.com/office/drawing/2014/main" id="{23F52E40-F181-428C-BBFE-A84E6CFC0379}"/>
                </a:ext>
              </a:extLst>
            </p:cNvPr>
            <p:cNvGrpSpPr/>
            <p:nvPr/>
          </p:nvGrpSpPr>
          <p:grpSpPr>
            <a:xfrm>
              <a:off x="5015991" y="1652012"/>
              <a:ext cx="1407743" cy="1402937"/>
              <a:chOff x="6244155" y="1590109"/>
              <a:chExt cx="1407743" cy="1402937"/>
            </a:xfrm>
          </p:grpSpPr>
          <p:pic>
            <p:nvPicPr>
              <p:cNvPr id="575" name="Image 574">
                <a:extLst>
                  <a:ext uri="{FF2B5EF4-FFF2-40B4-BE49-F238E27FC236}">
                    <a16:creationId xmlns:a16="http://schemas.microsoft.com/office/drawing/2014/main" id="{73839F7D-E752-4268-AD37-D9346A98C8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85496" y="1893677"/>
                <a:ext cx="533464" cy="533464"/>
              </a:xfrm>
              <a:prstGeom prst="rect">
                <a:avLst/>
              </a:prstGeom>
            </p:spPr>
          </p:pic>
          <p:grpSp>
            <p:nvGrpSpPr>
              <p:cNvPr id="576" name="Groupe 575">
                <a:extLst>
                  <a:ext uri="{FF2B5EF4-FFF2-40B4-BE49-F238E27FC236}">
                    <a16:creationId xmlns:a16="http://schemas.microsoft.com/office/drawing/2014/main" id="{13272158-F73A-4B1B-A088-2A9B6F821D9A}"/>
                  </a:ext>
                </a:extLst>
              </p:cNvPr>
              <p:cNvGrpSpPr/>
              <p:nvPr/>
            </p:nvGrpSpPr>
            <p:grpSpPr>
              <a:xfrm>
                <a:off x="6244155" y="1590109"/>
                <a:ext cx="1407743" cy="1402937"/>
                <a:chOff x="6212207" y="1466081"/>
                <a:chExt cx="1407743" cy="1402937"/>
              </a:xfrm>
            </p:grpSpPr>
            <p:pic>
              <p:nvPicPr>
                <p:cNvPr id="577" name="Image 576">
                  <a:extLst>
                    <a:ext uri="{FF2B5EF4-FFF2-40B4-BE49-F238E27FC236}">
                      <a16:creationId xmlns:a16="http://schemas.microsoft.com/office/drawing/2014/main" id="{5E32DD47-0F34-4AE4-92C4-7768DD9171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652039" y="1948166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578" name="Image 577">
                  <a:extLst>
                    <a:ext uri="{FF2B5EF4-FFF2-40B4-BE49-F238E27FC236}">
                      <a16:creationId xmlns:a16="http://schemas.microsoft.com/office/drawing/2014/main" id="{23CB735C-F626-43E5-85E1-29DE34657C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6425470" y="1571182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579" name="Image 578">
                  <a:extLst>
                    <a:ext uri="{FF2B5EF4-FFF2-40B4-BE49-F238E27FC236}">
                      <a16:creationId xmlns:a16="http://schemas.microsoft.com/office/drawing/2014/main" id="{E9B0D103-ACCC-44C0-B9D5-FCC8E2F1DC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737606" y="1466081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580" name="Image 579">
                  <a:extLst>
                    <a:ext uri="{FF2B5EF4-FFF2-40B4-BE49-F238E27FC236}">
                      <a16:creationId xmlns:a16="http://schemas.microsoft.com/office/drawing/2014/main" id="{85E44A7F-4572-4781-9FA5-CB09D7850C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985300" y="1887058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581" name="Image 580">
                  <a:extLst>
                    <a:ext uri="{FF2B5EF4-FFF2-40B4-BE49-F238E27FC236}">
                      <a16:creationId xmlns:a16="http://schemas.microsoft.com/office/drawing/2014/main" id="{42BCDC23-960B-495C-B13C-8C2E9CCF3C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693228" y="1638276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582" name="Image 581">
                  <a:extLst>
                    <a:ext uri="{FF2B5EF4-FFF2-40B4-BE49-F238E27FC236}">
                      <a16:creationId xmlns:a16="http://schemas.microsoft.com/office/drawing/2014/main" id="{5B2150A3-D1DF-43CB-9192-59A6A24D84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732365" y="2255817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583" name="Image 582">
                  <a:extLst>
                    <a:ext uri="{FF2B5EF4-FFF2-40B4-BE49-F238E27FC236}">
                      <a16:creationId xmlns:a16="http://schemas.microsoft.com/office/drawing/2014/main" id="{C6184E1C-A043-4B69-8BD5-DA3FDBBD40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6494870" y="1623871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584" name="Image 583">
                  <a:extLst>
                    <a:ext uri="{FF2B5EF4-FFF2-40B4-BE49-F238E27FC236}">
                      <a16:creationId xmlns:a16="http://schemas.microsoft.com/office/drawing/2014/main" id="{05D8ED34-D717-41AD-9C3E-D3775C4217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6970423" y="1614715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585" name="Image 584">
                  <a:extLst>
                    <a:ext uri="{FF2B5EF4-FFF2-40B4-BE49-F238E27FC236}">
                      <a16:creationId xmlns:a16="http://schemas.microsoft.com/office/drawing/2014/main" id="{8F4E948C-90EA-4C09-B53B-54801B889F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386668" y="2255817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586" name="Image 585">
                  <a:extLst>
                    <a:ext uri="{FF2B5EF4-FFF2-40B4-BE49-F238E27FC236}">
                      <a16:creationId xmlns:a16="http://schemas.microsoft.com/office/drawing/2014/main" id="{12D701DC-25B2-4733-82C5-AEAA2CC02D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999582" y="2158580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587" name="Image 586">
                  <a:extLst>
                    <a:ext uri="{FF2B5EF4-FFF2-40B4-BE49-F238E27FC236}">
                      <a16:creationId xmlns:a16="http://schemas.microsoft.com/office/drawing/2014/main" id="{E1F9AAB6-AA0C-4594-9FA9-C0CC175552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6915059" y="1987196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588" name="Image 587">
                  <a:extLst>
                    <a:ext uri="{FF2B5EF4-FFF2-40B4-BE49-F238E27FC236}">
                      <a16:creationId xmlns:a16="http://schemas.microsoft.com/office/drawing/2014/main" id="{7B9F5D7E-36BE-4D61-AAEF-D9D1CD9DAF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6881832" y="2335554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589" name="Image 588">
                  <a:extLst>
                    <a:ext uri="{FF2B5EF4-FFF2-40B4-BE49-F238E27FC236}">
                      <a16:creationId xmlns:a16="http://schemas.microsoft.com/office/drawing/2014/main" id="{F71B2264-7F3C-4AFA-B863-AFF80C62A2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6212207" y="1983315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590" name="Image 589">
                  <a:extLst>
                    <a:ext uri="{FF2B5EF4-FFF2-40B4-BE49-F238E27FC236}">
                      <a16:creationId xmlns:a16="http://schemas.microsoft.com/office/drawing/2014/main" id="{90962EEB-A552-43BA-AECD-D156224C9B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086486" y="1927410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591" name="Image 590">
                  <a:extLst>
                    <a:ext uri="{FF2B5EF4-FFF2-40B4-BE49-F238E27FC236}">
                      <a16:creationId xmlns:a16="http://schemas.microsoft.com/office/drawing/2014/main" id="{8335F376-C6D1-4FA3-B849-3B79CE7C84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6615100" y="2019135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592" name="Image 591">
                  <a:extLst>
                    <a:ext uri="{FF2B5EF4-FFF2-40B4-BE49-F238E27FC236}">
                      <a16:creationId xmlns:a16="http://schemas.microsoft.com/office/drawing/2014/main" id="{C3E23A72-3BD4-4D5F-911F-3395F4056A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730167" y="1587722"/>
                  <a:ext cx="533464" cy="53346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57" name="Groupe 556">
              <a:extLst>
                <a:ext uri="{FF2B5EF4-FFF2-40B4-BE49-F238E27FC236}">
                  <a16:creationId xmlns:a16="http://schemas.microsoft.com/office/drawing/2014/main" id="{889961F2-4704-4D0C-AA12-7AD5A8385703}"/>
                </a:ext>
              </a:extLst>
            </p:cNvPr>
            <p:cNvGrpSpPr/>
            <p:nvPr/>
          </p:nvGrpSpPr>
          <p:grpSpPr>
            <a:xfrm>
              <a:off x="5228775" y="4753652"/>
              <a:ext cx="1136787" cy="1272813"/>
              <a:chOff x="6414563" y="4588896"/>
              <a:chExt cx="1136787" cy="1272813"/>
            </a:xfrm>
          </p:grpSpPr>
          <p:pic>
            <p:nvPicPr>
              <p:cNvPr id="564" name="Image 563">
                <a:extLst>
                  <a:ext uri="{FF2B5EF4-FFF2-40B4-BE49-F238E27FC236}">
                    <a16:creationId xmlns:a16="http://schemas.microsoft.com/office/drawing/2014/main" id="{D1600319-DF28-4D89-81A0-C65A65B2C9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54239" y="4872623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565" name="Image 564">
                <a:extLst>
                  <a:ext uri="{FF2B5EF4-FFF2-40B4-BE49-F238E27FC236}">
                    <a16:creationId xmlns:a16="http://schemas.microsoft.com/office/drawing/2014/main" id="{4EB74530-31E4-4D65-B6DB-A22A97D991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36458" y="5163315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566" name="Image 565">
                <a:extLst>
                  <a:ext uri="{FF2B5EF4-FFF2-40B4-BE49-F238E27FC236}">
                    <a16:creationId xmlns:a16="http://schemas.microsoft.com/office/drawing/2014/main" id="{8E05215C-18C5-491E-8214-3B992E1596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94290" y="4906614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567" name="Image 566">
                <a:extLst>
                  <a:ext uri="{FF2B5EF4-FFF2-40B4-BE49-F238E27FC236}">
                    <a16:creationId xmlns:a16="http://schemas.microsoft.com/office/drawing/2014/main" id="{D7F81132-2F29-40D4-BF57-F9963F34FD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14563" y="5241544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568" name="Image 567">
                <a:extLst>
                  <a:ext uri="{FF2B5EF4-FFF2-40B4-BE49-F238E27FC236}">
                    <a16:creationId xmlns:a16="http://schemas.microsoft.com/office/drawing/2014/main" id="{6C566857-7D95-4684-B093-2323B30DF5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16966" y="4639784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569" name="Image 568">
                <a:extLst>
                  <a:ext uri="{FF2B5EF4-FFF2-40B4-BE49-F238E27FC236}">
                    <a16:creationId xmlns:a16="http://schemas.microsoft.com/office/drawing/2014/main" id="{1CC238F1-4E04-4C68-8AF8-138674440A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18568" y="5328245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570" name="Image 569">
                <a:extLst>
                  <a:ext uri="{FF2B5EF4-FFF2-40B4-BE49-F238E27FC236}">
                    <a16:creationId xmlns:a16="http://schemas.microsoft.com/office/drawing/2014/main" id="{478B34F8-1283-40AE-A98C-B1AE03C4AB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7017886" y="5182334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571" name="Image 570">
                <a:extLst>
                  <a:ext uri="{FF2B5EF4-FFF2-40B4-BE49-F238E27FC236}">
                    <a16:creationId xmlns:a16="http://schemas.microsoft.com/office/drawing/2014/main" id="{45F4121A-561E-4D89-9C98-3F74DD8F3C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6517480" y="4588896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572" name="Image 571">
                <a:extLst>
                  <a:ext uri="{FF2B5EF4-FFF2-40B4-BE49-F238E27FC236}">
                    <a16:creationId xmlns:a16="http://schemas.microsoft.com/office/drawing/2014/main" id="{3FFA6DEE-218F-4F1E-A1B0-A279452B8B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48378" y="5005348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573" name="Image 572">
                <a:extLst>
                  <a:ext uri="{FF2B5EF4-FFF2-40B4-BE49-F238E27FC236}">
                    <a16:creationId xmlns:a16="http://schemas.microsoft.com/office/drawing/2014/main" id="{6AF8047F-17CE-4F34-A570-3095638200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6854071" y="4764553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574" name="Image 573">
                <a:extLst>
                  <a:ext uri="{FF2B5EF4-FFF2-40B4-BE49-F238E27FC236}">
                    <a16:creationId xmlns:a16="http://schemas.microsoft.com/office/drawing/2014/main" id="{53655154-E60E-445B-A6E5-327D425AEE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51836" y="4913578"/>
                <a:ext cx="533464" cy="533464"/>
              </a:xfrm>
              <a:prstGeom prst="rect">
                <a:avLst/>
              </a:prstGeom>
            </p:spPr>
          </p:pic>
        </p:grpSp>
        <p:pic>
          <p:nvPicPr>
            <p:cNvPr id="558" name="Image 557">
              <a:extLst>
                <a:ext uri="{FF2B5EF4-FFF2-40B4-BE49-F238E27FC236}">
                  <a16:creationId xmlns:a16="http://schemas.microsoft.com/office/drawing/2014/main" id="{9AD26784-0D82-4560-86C3-97233D61B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79804" y="3058444"/>
              <a:ext cx="533464" cy="533464"/>
            </a:xfrm>
            <a:prstGeom prst="rect">
              <a:avLst/>
            </a:prstGeom>
          </p:spPr>
        </p:pic>
        <p:sp>
          <p:nvSpPr>
            <p:cNvPr id="559" name="Flèche : droite 558">
              <a:extLst>
                <a:ext uri="{FF2B5EF4-FFF2-40B4-BE49-F238E27FC236}">
                  <a16:creationId xmlns:a16="http://schemas.microsoft.com/office/drawing/2014/main" id="{F9E8CEC7-09C3-4091-86E5-55DF727E4B5E}"/>
                </a:ext>
              </a:extLst>
            </p:cNvPr>
            <p:cNvSpPr/>
            <p:nvPr/>
          </p:nvSpPr>
          <p:spPr>
            <a:xfrm>
              <a:off x="444704" y="3849468"/>
              <a:ext cx="2095113" cy="46232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0" name="Flèche : droite 559">
              <a:extLst>
                <a:ext uri="{FF2B5EF4-FFF2-40B4-BE49-F238E27FC236}">
                  <a16:creationId xmlns:a16="http://schemas.microsoft.com/office/drawing/2014/main" id="{51E0AA59-1FD4-4AA4-9093-F87363E01C12}"/>
                </a:ext>
              </a:extLst>
            </p:cNvPr>
            <p:cNvSpPr/>
            <p:nvPr/>
          </p:nvSpPr>
          <p:spPr>
            <a:xfrm rot="19186607">
              <a:off x="4249903" y="2860693"/>
              <a:ext cx="1087478" cy="462325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1" name="Flèche : droite 560">
              <a:extLst>
                <a:ext uri="{FF2B5EF4-FFF2-40B4-BE49-F238E27FC236}">
                  <a16:creationId xmlns:a16="http://schemas.microsoft.com/office/drawing/2014/main" id="{8059AF27-9867-4916-82E5-96E78048E636}"/>
                </a:ext>
              </a:extLst>
            </p:cNvPr>
            <p:cNvSpPr/>
            <p:nvPr/>
          </p:nvSpPr>
          <p:spPr>
            <a:xfrm rot="2008185">
              <a:off x="4292793" y="4670056"/>
              <a:ext cx="1087478" cy="462325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2" name="Flèche : droite 561">
              <a:extLst>
                <a:ext uri="{FF2B5EF4-FFF2-40B4-BE49-F238E27FC236}">
                  <a16:creationId xmlns:a16="http://schemas.microsoft.com/office/drawing/2014/main" id="{46897906-962E-4006-A953-41FFAC5CB0F2}"/>
                </a:ext>
              </a:extLst>
            </p:cNvPr>
            <p:cNvSpPr/>
            <p:nvPr/>
          </p:nvSpPr>
          <p:spPr>
            <a:xfrm rot="20869370">
              <a:off x="4555752" y="3519820"/>
              <a:ext cx="2599018" cy="21325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3" name="Flèche : droite 562">
              <a:extLst>
                <a:ext uri="{FF2B5EF4-FFF2-40B4-BE49-F238E27FC236}">
                  <a16:creationId xmlns:a16="http://schemas.microsoft.com/office/drawing/2014/main" id="{B825E08B-4530-47C3-8280-00212003B3F1}"/>
                </a:ext>
              </a:extLst>
            </p:cNvPr>
            <p:cNvSpPr/>
            <p:nvPr/>
          </p:nvSpPr>
          <p:spPr>
            <a:xfrm rot="507648">
              <a:off x="4576391" y="4314663"/>
              <a:ext cx="2599018" cy="21325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22" name="Groupe 621">
            <a:extLst>
              <a:ext uri="{FF2B5EF4-FFF2-40B4-BE49-F238E27FC236}">
                <a16:creationId xmlns:a16="http://schemas.microsoft.com/office/drawing/2014/main" id="{EF832049-C891-411C-AAC1-3E7916606AC9}"/>
              </a:ext>
            </a:extLst>
          </p:cNvPr>
          <p:cNvGrpSpPr>
            <a:grpSpLocks noChangeAspect="1"/>
          </p:cNvGrpSpPr>
          <p:nvPr/>
        </p:nvGrpSpPr>
        <p:grpSpPr>
          <a:xfrm rot="929057">
            <a:off x="9787701" y="5382234"/>
            <a:ext cx="1523354" cy="916803"/>
            <a:chOff x="444704" y="1652012"/>
            <a:chExt cx="7268564" cy="4374453"/>
          </a:xfrm>
        </p:grpSpPr>
        <p:grpSp>
          <p:nvGrpSpPr>
            <p:cNvPr id="623" name="Groupe 622">
              <a:extLst>
                <a:ext uri="{FF2B5EF4-FFF2-40B4-BE49-F238E27FC236}">
                  <a16:creationId xmlns:a16="http://schemas.microsoft.com/office/drawing/2014/main" id="{1C3D94C5-CB0B-4AA1-AC5C-E5ACE5D78FA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83278" y="3009608"/>
              <a:ext cx="1988721" cy="1938034"/>
              <a:chOff x="2016472" y="1986041"/>
              <a:chExt cx="2684116" cy="2615705"/>
            </a:xfrm>
          </p:grpSpPr>
          <p:pic>
            <p:nvPicPr>
              <p:cNvPr id="662" name="Image 661">
                <a:extLst>
                  <a:ext uri="{FF2B5EF4-FFF2-40B4-BE49-F238E27FC236}">
                    <a16:creationId xmlns:a16="http://schemas.microsoft.com/office/drawing/2014/main" id="{2633DEBB-862E-4E7F-A396-63037AFADB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94646" y="2995938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63" name="Image 662">
                <a:extLst>
                  <a:ext uri="{FF2B5EF4-FFF2-40B4-BE49-F238E27FC236}">
                    <a16:creationId xmlns:a16="http://schemas.microsoft.com/office/drawing/2014/main" id="{7E8B4F39-5989-4CED-B606-37D8CF359E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821638" y="1986041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64" name="Image 663">
                <a:extLst>
                  <a:ext uri="{FF2B5EF4-FFF2-40B4-BE49-F238E27FC236}">
                    <a16:creationId xmlns:a16="http://schemas.microsoft.com/office/drawing/2014/main" id="{9187855A-A721-46D0-A478-6ADCE21289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40542" y="1991201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65" name="Image 664">
                <a:extLst>
                  <a:ext uri="{FF2B5EF4-FFF2-40B4-BE49-F238E27FC236}">
                    <a16:creationId xmlns:a16="http://schemas.microsoft.com/office/drawing/2014/main" id="{032496C8-5761-474A-942A-712A9E0B7B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44438" y="2913462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66" name="Image 665">
                <a:extLst>
                  <a:ext uri="{FF2B5EF4-FFF2-40B4-BE49-F238E27FC236}">
                    <a16:creationId xmlns:a16="http://schemas.microsoft.com/office/drawing/2014/main" id="{872048E3-D153-4E39-A258-0232530551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50238" y="2577689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67" name="Image 666">
                <a:extLst>
                  <a:ext uri="{FF2B5EF4-FFF2-40B4-BE49-F238E27FC236}">
                    <a16:creationId xmlns:a16="http://schemas.microsoft.com/office/drawing/2014/main" id="{CC2AEF32-636A-422A-837D-66844118BE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04064" y="3227586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68" name="Image 667">
                <a:extLst>
                  <a:ext uri="{FF2B5EF4-FFF2-40B4-BE49-F238E27FC236}">
                    <a16:creationId xmlns:a16="http://schemas.microsoft.com/office/drawing/2014/main" id="{A2921416-45C6-480C-A8ED-F521949279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45098" y="3619924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69" name="Image 668">
                <a:extLst>
                  <a:ext uri="{FF2B5EF4-FFF2-40B4-BE49-F238E27FC236}">
                    <a16:creationId xmlns:a16="http://schemas.microsoft.com/office/drawing/2014/main" id="{C0679F65-F77E-46B6-861C-95B7866AD8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18252" y="3273462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70" name="Image 669">
                <a:extLst>
                  <a:ext uri="{FF2B5EF4-FFF2-40B4-BE49-F238E27FC236}">
                    <a16:creationId xmlns:a16="http://schemas.microsoft.com/office/drawing/2014/main" id="{B0C7D03F-C89C-44EE-B48A-E74F0BA858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75680" y="3725507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71" name="Image 670">
                <a:extLst>
                  <a:ext uri="{FF2B5EF4-FFF2-40B4-BE49-F238E27FC236}">
                    <a16:creationId xmlns:a16="http://schemas.microsoft.com/office/drawing/2014/main" id="{2F4525C1-E55D-4B29-938F-C1B7872A89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199194" y="3455627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72" name="Image 671">
                <a:extLst>
                  <a:ext uri="{FF2B5EF4-FFF2-40B4-BE49-F238E27FC236}">
                    <a16:creationId xmlns:a16="http://schemas.microsoft.com/office/drawing/2014/main" id="{11F486EB-6670-4240-AB17-BA6695E6B6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98437" y="2549019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73" name="Image 672">
                <a:extLst>
                  <a:ext uri="{FF2B5EF4-FFF2-40B4-BE49-F238E27FC236}">
                    <a16:creationId xmlns:a16="http://schemas.microsoft.com/office/drawing/2014/main" id="{E9C631AD-AF06-463E-9C78-A7D2AB9494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16472" y="3015742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74" name="Image 673">
                <a:extLst>
                  <a:ext uri="{FF2B5EF4-FFF2-40B4-BE49-F238E27FC236}">
                    <a16:creationId xmlns:a16="http://schemas.microsoft.com/office/drawing/2014/main" id="{69A5FF43-DCED-4AB5-BBCF-8201432B3D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25390" y="2148851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75" name="Image 674">
                <a:extLst>
                  <a:ext uri="{FF2B5EF4-FFF2-40B4-BE49-F238E27FC236}">
                    <a16:creationId xmlns:a16="http://schemas.microsoft.com/office/drawing/2014/main" id="{77B51BE0-8A7B-4448-8716-D4511D92C3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99934" y="2922396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76" name="Image 675">
                <a:extLst>
                  <a:ext uri="{FF2B5EF4-FFF2-40B4-BE49-F238E27FC236}">
                    <a16:creationId xmlns:a16="http://schemas.microsoft.com/office/drawing/2014/main" id="{11587874-2A21-4EBD-81F2-BEDF46E224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74833" y="2629451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77" name="Image 676">
                <a:extLst>
                  <a:ext uri="{FF2B5EF4-FFF2-40B4-BE49-F238E27FC236}">
                    <a16:creationId xmlns:a16="http://schemas.microsoft.com/office/drawing/2014/main" id="{4F279F73-7FCC-401C-A18C-D347747F2B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782520" y="2558247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78" name="Image 677">
                <a:extLst>
                  <a:ext uri="{FF2B5EF4-FFF2-40B4-BE49-F238E27FC236}">
                    <a16:creationId xmlns:a16="http://schemas.microsoft.com/office/drawing/2014/main" id="{76BAF9B1-BEFB-4E5F-B347-6E6F6FB465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690386" y="2230062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79" name="Image 678">
                <a:extLst>
                  <a:ext uri="{FF2B5EF4-FFF2-40B4-BE49-F238E27FC236}">
                    <a16:creationId xmlns:a16="http://schemas.microsoft.com/office/drawing/2014/main" id="{86F3378B-8D6F-42FE-B24E-F433FB2BD6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24323" y="2551103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80" name="Image 679">
                <a:extLst>
                  <a:ext uri="{FF2B5EF4-FFF2-40B4-BE49-F238E27FC236}">
                    <a16:creationId xmlns:a16="http://schemas.microsoft.com/office/drawing/2014/main" id="{1F86EFDF-15C6-4F29-8320-A670E27DBC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76723" y="2703503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81" name="Image 680">
                <a:extLst>
                  <a:ext uri="{FF2B5EF4-FFF2-40B4-BE49-F238E27FC236}">
                    <a16:creationId xmlns:a16="http://schemas.microsoft.com/office/drawing/2014/main" id="{3A849FA4-B4B4-426E-B655-6A1257C500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15381" y="3505110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82" name="Image 681">
                <a:extLst>
                  <a:ext uri="{FF2B5EF4-FFF2-40B4-BE49-F238E27FC236}">
                    <a16:creationId xmlns:a16="http://schemas.microsoft.com/office/drawing/2014/main" id="{88EDEB66-C219-4EBD-94EC-53520279A8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881523" y="3008303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83" name="Image 682">
                <a:extLst>
                  <a:ext uri="{FF2B5EF4-FFF2-40B4-BE49-F238E27FC236}">
                    <a16:creationId xmlns:a16="http://schemas.microsoft.com/office/drawing/2014/main" id="{C21CC035-6670-44D2-B27C-44C9305EDC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980588" y="3119574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84" name="Image 683">
                <a:extLst>
                  <a:ext uri="{FF2B5EF4-FFF2-40B4-BE49-F238E27FC236}">
                    <a16:creationId xmlns:a16="http://schemas.microsoft.com/office/drawing/2014/main" id="{FCAEB4C9-852E-4E2B-B251-508D5ABFED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31582" y="3860356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85" name="Image 684">
                <a:extLst>
                  <a:ext uri="{FF2B5EF4-FFF2-40B4-BE49-F238E27FC236}">
                    <a16:creationId xmlns:a16="http://schemas.microsoft.com/office/drawing/2014/main" id="{51004586-B278-4FCD-AC08-93D70BB48E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058568" y="2932581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86" name="Image 685">
                <a:extLst>
                  <a:ext uri="{FF2B5EF4-FFF2-40B4-BE49-F238E27FC236}">
                    <a16:creationId xmlns:a16="http://schemas.microsoft.com/office/drawing/2014/main" id="{B1FB2C0E-EA5A-4637-8F16-CECB7F391E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03096" y="3324275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87" name="Image 686">
                <a:extLst>
                  <a:ext uri="{FF2B5EF4-FFF2-40B4-BE49-F238E27FC236}">
                    <a16:creationId xmlns:a16="http://schemas.microsoft.com/office/drawing/2014/main" id="{49B87B2F-5E3E-4171-9518-04CBDE7AA5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578966" y="3736307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88" name="Image 687">
                <a:extLst>
                  <a:ext uri="{FF2B5EF4-FFF2-40B4-BE49-F238E27FC236}">
                    <a16:creationId xmlns:a16="http://schemas.microsoft.com/office/drawing/2014/main" id="{D448B87B-493E-4A92-8AE3-004E900B69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793758" y="3881746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89" name="Image 688">
                <a:extLst>
                  <a:ext uri="{FF2B5EF4-FFF2-40B4-BE49-F238E27FC236}">
                    <a16:creationId xmlns:a16="http://schemas.microsoft.com/office/drawing/2014/main" id="{073DE649-6670-4604-802D-FD5D78B3B2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26219" y="3406720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690" name="Image 689">
                <a:extLst>
                  <a:ext uri="{FF2B5EF4-FFF2-40B4-BE49-F238E27FC236}">
                    <a16:creationId xmlns:a16="http://schemas.microsoft.com/office/drawing/2014/main" id="{DD86CE7B-DC18-47E6-BFED-E723EB4C50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103060" y="2305241"/>
                <a:ext cx="720000" cy="720000"/>
              </a:xfrm>
              <a:prstGeom prst="rect">
                <a:avLst/>
              </a:prstGeom>
            </p:spPr>
          </p:pic>
        </p:grpSp>
        <p:pic>
          <p:nvPicPr>
            <p:cNvPr id="624" name="Image 623">
              <a:extLst>
                <a:ext uri="{FF2B5EF4-FFF2-40B4-BE49-F238E27FC236}">
                  <a16:creationId xmlns:a16="http://schemas.microsoft.com/office/drawing/2014/main" id="{2C5B147C-B2BF-48A3-9842-C3A53A830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79804" y="4374449"/>
              <a:ext cx="533464" cy="533464"/>
            </a:xfrm>
            <a:prstGeom prst="rect">
              <a:avLst/>
            </a:prstGeom>
          </p:spPr>
        </p:pic>
        <p:grpSp>
          <p:nvGrpSpPr>
            <p:cNvPr id="625" name="Groupe 624">
              <a:extLst>
                <a:ext uri="{FF2B5EF4-FFF2-40B4-BE49-F238E27FC236}">
                  <a16:creationId xmlns:a16="http://schemas.microsoft.com/office/drawing/2014/main" id="{6AD451BD-BF04-4C0D-9615-4B5B91B142CA}"/>
                </a:ext>
              </a:extLst>
            </p:cNvPr>
            <p:cNvGrpSpPr/>
            <p:nvPr/>
          </p:nvGrpSpPr>
          <p:grpSpPr>
            <a:xfrm>
              <a:off x="5015991" y="1652012"/>
              <a:ext cx="1407743" cy="1402937"/>
              <a:chOff x="6244155" y="1590109"/>
              <a:chExt cx="1407743" cy="1402937"/>
            </a:xfrm>
          </p:grpSpPr>
          <p:pic>
            <p:nvPicPr>
              <p:cNvPr id="644" name="Image 643">
                <a:extLst>
                  <a:ext uri="{FF2B5EF4-FFF2-40B4-BE49-F238E27FC236}">
                    <a16:creationId xmlns:a16="http://schemas.microsoft.com/office/drawing/2014/main" id="{3E3CA35F-B9E7-4284-A6BA-9F86EC74DE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85496" y="1893677"/>
                <a:ext cx="533464" cy="533464"/>
              </a:xfrm>
              <a:prstGeom prst="rect">
                <a:avLst/>
              </a:prstGeom>
            </p:spPr>
          </p:pic>
          <p:grpSp>
            <p:nvGrpSpPr>
              <p:cNvPr id="645" name="Groupe 644">
                <a:extLst>
                  <a:ext uri="{FF2B5EF4-FFF2-40B4-BE49-F238E27FC236}">
                    <a16:creationId xmlns:a16="http://schemas.microsoft.com/office/drawing/2014/main" id="{21CC788E-CA16-4B7D-A947-B974B1093FE5}"/>
                  </a:ext>
                </a:extLst>
              </p:cNvPr>
              <p:cNvGrpSpPr/>
              <p:nvPr/>
            </p:nvGrpSpPr>
            <p:grpSpPr>
              <a:xfrm>
                <a:off x="6244155" y="1590109"/>
                <a:ext cx="1407743" cy="1402937"/>
                <a:chOff x="6212207" y="1466081"/>
                <a:chExt cx="1407743" cy="1402937"/>
              </a:xfrm>
            </p:grpSpPr>
            <p:pic>
              <p:nvPicPr>
                <p:cNvPr id="646" name="Image 645">
                  <a:extLst>
                    <a:ext uri="{FF2B5EF4-FFF2-40B4-BE49-F238E27FC236}">
                      <a16:creationId xmlns:a16="http://schemas.microsoft.com/office/drawing/2014/main" id="{9193A2D9-13F6-46CC-B01E-736E73AF56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652039" y="1948166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647" name="Image 646">
                  <a:extLst>
                    <a:ext uri="{FF2B5EF4-FFF2-40B4-BE49-F238E27FC236}">
                      <a16:creationId xmlns:a16="http://schemas.microsoft.com/office/drawing/2014/main" id="{1D3ADD5B-776F-4008-8F64-B2D1DDEAF3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6425470" y="1571182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648" name="Image 647">
                  <a:extLst>
                    <a:ext uri="{FF2B5EF4-FFF2-40B4-BE49-F238E27FC236}">
                      <a16:creationId xmlns:a16="http://schemas.microsoft.com/office/drawing/2014/main" id="{74586DC4-0646-4158-9555-D496665429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737606" y="1466081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649" name="Image 648">
                  <a:extLst>
                    <a:ext uri="{FF2B5EF4-FFF2-40B4-BE49-F238E27FC236}">
                      <a16:creationId xmlns:a16="http://schemas.microsoft.com/office/drawing/2014/main" id="{7D1F441A-C99F-4CCF-AFA0-7CF5664B57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985300" y="1887058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650" name="Image 649">
                  <a:extLst>
                    <a:ext uri="{FF2B5EF4-FFF2-40B4-BE49-F238E27FC236}">
                      <a16:creationId xmlns:a16="http://schemas.microsoft.com/office/drawing/2014/main" id="{FA3E23F6-CBDE-4BE6-8133-165240948A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693228" y="1638276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651" name="Image 650">
                  <a:extLst>
                    <a:ext uri="{FF2B5EF4-FFF2-40B4-BE49-F238E27FC236}">
                      <a16:creationId xmlns:a16="http://schemas.microsoft.com/office/drawing/2014/main" id="{7E970662-EA5C-4E9B-88EA-A0B9B243A0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732365" y="2255817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652" name="Image 651">
                  <a:extLst>
                    <a:ext uri="{FF2B5EF4-FFF2-40B4-BE49-F238E27FC236}">
                      <a16:creationId xmlns:a16="http://schemas.microsoft.com/office/drawing/2014/main" id="{DD841668-549C-4091-912F-99F14DCBDF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6494870" y="1623871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653" name="Image 652">
                  <a:extLst>
                    <a:ext uri="{FF2B5EF4-FFF2-40B4-BE49-F238E27FC236}">
                      <a16:creationId xmlns:a16="http://schemas.microsoft.com/office/drawing/2014/main" id="{574C57C9-13DF-4C07-B466-01411697D5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6970423" y="1614715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654" name="Image 653">
                  <a:extLst>
                    <a:ext uri="{FF2B5EF4-FFF2-40B4-BE49-F238E27FC236}">
                      <a16:creationId xmlns:a16="http://schemas.microsoft.com/office/drawing/2014/main" id="{92DD10BC-B321-4940-BB62-5BD7C3FA04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386668" y="2255817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655" name="Image 654">
                  <a:extLst>
                    <a:ext uri="{FF2B5EF4-FFF2-40B4-BE49-F238E27FC236}">
                      <a16:creationId xmlns:a16="http://schemas.microsoft.com/office/drawing/2014/main" id="{B35AA3AC-A40B-4857-AAA1-D37CB8160C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999582" y="2158580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656" name="Image 655">
                  <a:extLst>
                    <a:ext uri="{FF2B5EF4-FFF2-40B4-BE49-F238E27FC236}">
                      <a16:creationId xmlns:a16="http://schemas.microsoft.com/office/drawing/2014/main" id="{0BEFCAB5-458E-42F0-9EE6-A6C4F05C40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6915059" y="1987196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657" name="Image 656">
                  <a:extLst>
                    <a:ext uri="{FF2B5EF4-FFF2-40B4-BE49-F238E27FC236}">
                      <a16:creationId xmlns:a16="http://schemas.microsoft.com/office/drawing/2014/main" id="{BDD81F37-7D39-4A34-A6AC-50A88AC645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6881832" y="2335554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658" name="Image 657">
                  <a:extLst>
                    <a:ext uri="{FF2B5EF4-FFF2-40B4-BE49-F238E27FC236}">
                      <a16:creationId xmlns:a16="http://schemas.microsoft.com/office/drawing/2014/main" id="{52218D2D-8BEE-423C-BBC2-BA6A662BB5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6212207" y="1983315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659" name="Image 658">
                  <a:extLst>
                    <a:ext uri="{FF2B5EF4-FFF2-40B4-BE49-F238E27FC236}">
                      <a16:creationId xmlns:a16="http://schemas.microsoft.com/office/drawing/2014/main" id="{75F9981A-BDC9-4C2C-8507-29B275AB83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086486" y="1927410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660" name="Image 659">
                  <a:extLst>
                    <a:ext uri="{FF2B5EF4-FFF2-40B4-BE49-F238E27FC236}">
                      <a16:creationId xmlns:a16="http://schemas.microsoft.com/office/drawing/2014/main" id="{B01E06D2-7AB2-4226-947A-C4E3539BC7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6615100" y="2019135"/>
                  <a:ext cx="533464" cy="533464"/>
                </a:xfrm>
                <a:prstGeom prst="rect">
                  <a:avLst/>
                </a:prstGeom>
              </p:spPr>
            </p:pic>
            <p:pic>
              <p:nvPicPr>
                <p:cNvPr id="661" name="Image 660">
                  <a:extLst>
                    <a:ext uri="{FF2B5EF4-FFF2-40B4-BE49-F238E27FC236}">
                      <a16:creationId xmlns:a16="http://schemas.microsoft.com/office/drawing/2014/main" id="{409CA8F6-964F-448F-A4DE-62AD0534A2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730167" y="1587722"/>
                  <a:ext cx="533464" cy="53346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626" name="Groupe 625">
              <a:extLst>
                <a:ext uri="{FF2B5EF4-FFF2-40B4-BE49-F238E27FC236}">
                  <a16:creationId xmlns:a16="http://schemas.microsoft.com/office/drawing/2014/main" id="{F72A873D-CAB1-4D51-B4D9-BB166A8B7D7A}"/>
                </a:ext>
              </a:extLst>
            </p:cNvPr>
            <p:cNvGrpSpPr/>
            <p:nvPr/>
          </p:nvGrpSpPr>
          <p:grpSpPr>
            <a:xfrm>
              <a:off x="5228775" y="4753652"/>
              <a:ext cx="1136787" cy="1272813"/>
              <a:chOff x="6414563" y="4588896"/>
              <a:chExt cx="1136787" cy="1272813"/>
            </a:xfrm>
          </p:grpSpPr>
          <p:pic>
            <p:nvPicPr>
              <p:cNvPr id="633" name="Image 632">
                <a:extLst>
                  <a:ext uri="{FF2B5EF4-FFF2-40B4-BE49-F238E27FC236}">
                    <a16:creationId xmlns:a16="http://schemas.microsoft.com/office/drawing/2014/main" id="{B2C5F7E1-FC4A-4EE7-A79C-8F3971896B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54239" y="4872623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634" name="Image 633">
                <a:extLst>
                  <a:ext uri="{FF2B5EF4-FFF2-40B4-BE49-F238E27FC236}">
                    <a16:creationId xmlns:a16="http://schemas.microsoft.com/office/drawing/2014/main" id="{6A5D25E4-6250-459F-A96F-DB98528CF0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36458" y="5163315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635" name="Image 634">
                <a:extLst>
                  <a:ext uri="{FF2B5EF4-FFF2-40B4-BE49-F238E27FC236}">
                    <a16:creationId xmlns:a16="http://schemas.microsoft.com/office/drawing/2014/main" id="{E6E86FED-C41E-41A3-9E89-B53B5FBEE2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94290" y="4906614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636" name="Image 635">
                <a:extLst>
                  <a:ext uri="{FF2B5EF4-FFF2-40B4-BE49-F238E27FC236}">
                    <a16:creationId xmlns:a16="http://schemas.microsoft.com/office/drawing/2014/main" id="{9224AEDB-6F8F-4BF9-9BD7-11D10C5F2B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14563" y="5241544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637" name="Image 636">
                <a:extLst>
                  <a:ext uri="{FF2B5EF4-FFF2-40B4-BE49-F238E27FC236}">
                    <a16:creationId xmlns:a16="http://schemas.microsoft.com/office/drawing/2014/main" id="{945921C0-DD81-43BB-B043-796A3A9612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16966" y="4639784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638" name="Image 637">
                <a:extLst>
                  <a:ext uri="{FF2B5EF4-FFF2-40B4-BE49-F238E27FC236}">
                    <a16:creationId xmlns:a16="http://schemas.microsoft.com/office/drawing/2014/main" id="{E23616B6-A2E2-4B30-B912-5C4E041786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18568" y="5328245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639" name="Image 638">
                <a:extLst>
                  <a:ext uri="{FF2B5EF4-FFF2-40B4-BE49-F238E27FC236}">
                    <a16:creationId xmlns:a16="http://schemas.microsoft.com/office/drawing/2014/main" id="{BA1D91D0-26CC-4AF9-9F66-7B17E14C38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7017886" y="5182334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640" name="Image 639">
                <a:extLst>
                  <a:ext uri="{FF2B5EF4-FFF2-40B4-BE49-F238E27FC236}">
                    <a16:creationId xmlns:a16="http://schemas.microsoft.com/office/drawing/2014/main" id="{6838FDCE-37F8-4BB3-ACA8-8C58D6273B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6517480" y="4588896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641" name="Image 640">
                <a:extLst>
                  <a:ext uri="{FF2B5EF4-FFF2-40B4-BE49-F238E27FC236}">
                    <a16:creationId xmlns:a16="http://schemas.microsoft.com/office/drawing/2014/main" id="{AEDA56B1-CA32-4E9C-A541-537AE77976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48378" y="5005348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642" name="Image 641">
                <a:extLst>
                  <a:ext uri="{FF2B5EF4-FFF2-40B4-BE49-F238E27FC236}">
                    <a16:creationId xmlns:a16="http://schemas.microsoft.com/office/drawing/2014/main" id="{FAD9F566-5611-4F06-860A-2240D56221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6854071" y="4764553"/>
                <a:ext cx="533464" cy="533464"/>
              </a:xfrm>
              <a:prstGeom prst="rect">
                <a:avLst/>
              </a:prstGeom>
            </p:spPr>
          </p:pic>
          <p:pic>
            <p:nvPicPr>
              <p:cNvPr id="643" name="Image 642">
                <a:extLst>
                  <a:ext uri="{FF2B5EF4-FFF2-40B4-BE49-F238E27FC236}">
                    <a16:creationId xmlns:a16="http://schemas.microsoft.com/office/drawing/2014/main" id="{5EF6F9D0-82A0-4F3C-B3D0-052E15F0F1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51836" y="4913578"/>
                <a:ext cx="533464" cy="533464"/>
              </a:xfrm>
              <a:prstGeom prst="rect">
                <a:avLst/>
              </a:prstGeom>
            </p:spPr>
          </p:pic>
        </p:grpSp>
        <p:pic>
          <p:nvPicPr>
            <p:cNvPr id="627" name="Image 626">
              <a:extLst>
                <a:ext uri="{FF2B5EF4-FFF2-40B4-BE49-F238E27FC236}">
                  <a16:creationId xmlns:a16="http://schemas.microsoft.com/office/drawing/2014/main" id="{13379025-FA18-4F39-9457-296F75BC8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79804" y="3058444"/>
              <a:ext cx="533464" cy="533464"/>
            </a:xfrm>
            <a:prstGeom prst="rect">
              <a:avLst/>
            </a:prstGeom>
          </p:spPr>
        </p:pic>
        <p:sp>
          <p:nvSpPr>
            <p:cNvPr id="628" name="Flèche : droite 627">
              <a:extLst>
                <a:ext uri="{FF2B5EF4-FFF2-40B4-BE49-F238E27FC236}">
                  <a16:creationId xmlns:a16="http://schemas.microsoft.com/office/drawing/2014/main" id="{04C8134A-193D-4919-AD9C-B18F569F6B48}"/>
                </a:ext>
              </a:extLst>
            </p:cNvPr>
            <p:cNvSpPr/>
            <p:nvPr/>
          </p:nvSpPr>
          <p:spPr>
            <a:xfrm>
              <a:off x="444704" y="3849468"/>
              <a:ext cx="2095113" cy="46232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9" name="Flèche : droite 628">
              <a:extLst>
                <a:ext uri="{FF2B5EF4-FFF2-40B4-BE49-F238E27FC236}">
                  <a16:creationId xmlns:a16="http://schemas.microsoft.com/office/drawing/2014/main" id="{1A254910-B070-4D26-BB3C-4D1334869D99}"/>
                </a:ext>
              </a:extLst>
            </p:cNvPr>
            <p:cNvSpPr/>
            <p:nvPr/>
          </p:nvSpPr>
          <p:spPr>
            <a:xfrm rot="19186607">
              <a:off x="4249903" y="2860693"/>
              <a:ext cx="1087478" cy="462325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0" name="Flèche : droite 629">
              <a:extLst>
                <a:ext uri="{FF2B5EF4-FFF2-40B4-BE49-F238E27FC236}">
                  <a16:creationId xmlns:a16="http://schemas.microsoft.com/office/drawing/2014/main" id="{3FDC5AA8-DC5E-45DC-9450-525BA2EBDA8E}"/>
                </a:ext>
              </a:extLst>
            </p:cNvPr>
            <p:cNvSpPr/>
            <p:nvPr/>
          </p:nvSpPr>
          <p:spPr>
            <a:xfrm rot="2008185">
              <a:off x="4292793" y="4670056"/>
              <a:ext cx="1087478" cy="462325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1" name="Flèche : droite 630">
              <a:extLst>
                <a:ext uri="{FF2B5EF4-FFF2-40B4-BE49-F238E27FC236}">
                  <a16:creationId xmlns:a16="http://schemas.microsoft.com/office/drawing/2014/main" id="{E5F7DA74-C3A8-4C04-83FD-588585472807}"/>
                </a:ext>
              </a:extLst>
            </p:cNvPr>
            <p:cNvSpPr/>
            <p:nvPr/>
          </p:nvSpPr>
          <p:spPr>
            <a:xfrm rot="20869370">
              <a:off x="4555752" y="3519820"/>
              <a:ext cx="2599018" cy="21325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2" name="Flèche : droite 631">
              <a:extLst>
                <a:ext uri="{FF2B5EF4-FFF2-40B4-BE49-F238E27FC236}">
                  <a16:creationId xmlns:a16="http://schemas.microsoft.com/office/drawing/2014/main" id="{4102FBD7-80B9-486E-A18C-9B6C33C57D34}"/>
                </a:ext>
              </a:extLst>
            </p:cNvPr>
            <p:cNvSpPr/>
            <p:nvPr/>
          </p:nvSpPr>
          <p:spPr>
            <a:xfrm rot="507648">
              <a:off x="4576391" y="4314663"/>
              <a:ext cx="2599018" cy="21325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BA946F5-5E8B-48AB-B5DE-C7FD82EB41D2}"/>
              </a:ext>
            </a:extLst>
          </p:cNvPr>
          <p:cNvSpPr/>
          <p:nvPr/>
        </p:nvSpPr>
        <p:spPr>
          <a:xfrm>
            <a:off x="3691169" y="866984"/>
            <a:ext cx="2281064" cy="573239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1" name="Google Shape;2615;p39">
            <a:extLst>
              <a:ext uri="{FF2B5EF4-FFF2-40B4-BE49-F238E27FC236}">
                <a16:creationId xmlns:a16="http://schemas.microsoft.com/office/drawing/2014/main" id="{B14729A3-6EA7-4383-BE32-C38A7AFEB677}"/>
              </a:ext>
            </a:extLst>
          </p:cNvPr>
          <p:cNvSpPr txBox="1"/>
          <p:nvPr/>
        </p:nvSpPr>
        <p:spPr>
          <a:xfrm>
            <a:off x="4238572" y="5753607"/>
            <a:ext cx="1015832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9700" lvl="0" algn="ctr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fr-FR" b="1" baseline="30000" dirty="0">
                <a:solidFill>
                  <a:srgbClr val="FF0000"/>
                </a:solidFill>
                <a:ea typeface="Karla"/>
                <a:cs typeface="Karla"/>
                <a:sym typeface="Karla"/>
              </a:rPr>
              <a:t>102</a:t>
            </a:r>
            <a:r>
              <a:rPr lang="fr-FR" b="1" dirty="0">
                <a:ea typeface="Karla"/>
                <a:cs typeface="Karla"/>
                <a:sym typeface="Karla"/>
              </a:rPr>
              <a:t>Mo</a:t>
            </a:r>
          </a:p>
        </p:txBody>
      </p:sp>
      <p:sp>
        <p:nvSpPr>
          <p:cNvPr id="693" name="Google Shape;2615;p39">
            <a:extLst>
              <a:ext uri="{FF2B5EF4-FFF2-40B4-BE49-F238E27FC236}">
                <a16:creationId xmlns:a16="http://schemas.microsoft.com/office/drawing/2014/main" id="{F432944C-7F02-4BCB-9C27-D2BC44B834EC}"/>
              </a:ext>
            </a:extLst>
          </p:cNvPr>
          <p:cNvSpPr txBox="1"/>
          <p:nvPr/>
        </p:nvSpPr>
        <p:spPr>
          <a:xfrm>
            <a:off x="4118050" y="760353"/>
            <a:ext cx="1015832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9700" lvl="0" algn="ctr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fr-FR" b="1" baseline="30000" dirty="0">
                <a:solidFill>
                  <a:srgbClr val="FF0000"/>
                </a:solidFill>
                <a:ea typeface="Karla"/>
                <a:cs typeface="Karla"/>
                <a:sym typeface="Karla"/>
              </a:rPr>
              <a:t>138</a:t>
            </a:r>
            <a:r>
              <a:rPr lang="fr-FR" b="1" dirty="0">
                <a:ea typeface="Karla"/>
                <a:cs typeface="Karla"/>
                <a:sym typeface="Karla"/>
              </a:rPr>
              <a:t>Xe</a:t>
            </a:r>
          </a:p>
        </p:txBody>
      </p:sp>
      <p:sp>
        <p:nvSpPr>
          <p:cNvPr id="692" name="Espace réservé du contenu 10">
            <a:extLst>
              <a:ext uri="{FF2B5EF4-FFF2-40B4-BE49-F238E27FC236}">
                <a16:creationId xmlns:a16="http://schemas.microsoft.com/office/drawing/2014/main" id="{7C7BAF76-BB03-49E7-B192-C93153914692}"/>
              </a:ext>
            </a:extLst>
          </p:cNvPr>
          <p:cNvSpPr txBox="1">
            <a:spLocks/>
          </p:cNvSpPr>
          <p:nvPr/>
        </p:nvSpPr>
        <p:spPr>
          <a:xfrm>
            <a:off x="54400" y="5839697"/>
            <a:ext cx="3383603" cy="875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fr-FR" sz="2000" b="1" dirty="0"/>
              <a:t>1939</a:t>
            </a:r>
            <a:r>
              <a:rPr lang="fr-FR" sz="2000" dirty="0"/>
              <a:t> : </a:t>
            </a:r>
            <a:r>
              <a:rPr lang="fr-FR" sz="1800" dirty="0"/>
              <a:t>Fission mise en évidence par </a:t>
            </a:r>
            <a:r>
              <a:rPr lang="fr-FR" sz="1800" b="0" i="0" u="none" strike="noStrike" baseline="0" dirty="0" err="1"/>
              <a:t>O.Hahn</a:t>
            </a:r>
            <a:r>
              <a:rPr lang="fr-FR" sz="1800" dirty="0"/>
              <a:t>,</a:t>
            </a:r>
            <a:r>
              <a:rPr lang="fr-FR" sz="1800" b="0" i="0" u="none" strike="noStrike" baseline="0" dirty="0"/>
              <a:t> F. </a:t>
            </a:r>
            <a:r>
              <a:rPr lang="fr-FR" sz="1800" b="0" i="0" u="none" strike="noStrike" baseline="0" dirty="0" err="1"/>
              <a:t>Strassmann</a:t>
            </a:r>
            <a:r>
              <a:rPr lang="fr-FR" sz="1800" b="0" i="0" u="none" strike="noStrike" baseline="0" dirty="0"/>
              <a:t> &amp; L. Meitner</a:t>
            </a:r>
          </a:p>
          <a:p>
            <a:pPr marL="457200" lvl="1" indent="0">
              <a:buNone/>
            </a:pP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55590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0.17864 -0.001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32" y="-9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542 0.24143 L 2.91667E-6 3.7037E-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-1208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643 -0.08913 L -2.70833E-6 4.81481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15" y="4444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643 0.10277 L -2.70833E-6 2.96296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15" y="-513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115 -0.19814 L 3.75E-6 -4.44444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7" y="9907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69" grpId="1"/>
      <p:bldP spid="131" grpId="0"/>
      <p:bldP spid="131" grpId="1"/>
      <p:bldP spid="135" grpId="0"/>
      <p:bldP spid="135" grpId="1"/>
      <p:bldP spid="136" grpId="0"/>
      <p:bldP spid="136" grpId="1"/>
      <p:bldP spid="137" grpId="0"/>
      <p:bldP spid="3" grpId="0" animBg="1"/>
      <p:bldP spid="691" grpId="0"/>
      <p:bldP spid="69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4508E07A-BC54-400B-8AC1-78A0A7ABFE41}"/>
              </a:ext>
            </a:extLst>
          </p:cNvPr>
          <p:cNvSpPr/>
          <p:nvPr/>
        </p:nvSpPr>
        <p:spPr>
          <a:xfrm>
            <a:off x="10055093" y="1126002"/>
            <a:ext cx="1165878" cy="367452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Titre 1">
            <a:extLst>
              <a:ext uri="{FF2B5EF4-FFF2-40B4-BE49-F238E27FC236}">
                <a16:creationId xmlns:a16="http://schemas.microsoft.com/office/drawing/2014/main" id="{65F74A50-2D3A-4208-867F-0E504B2D4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" y="29636"/>
            <a:ext cx="10515600" cy="1325563"/>
          </a:xfrm>
        </p:spPr>
        <p:txBody>
          <a:bodyPr/>
          <a:lstStyle/>
          <a:p>
            <a:r>
              <a:rPr lang="fr-FR" b="1" u="sng" dirty="0"/>
              <a:t>Modèles de fissions</a:t>
            </a:r>
          </a:p>
        </p:txBody>
      </p:sp>
      <p:sp>
        <p:nvSpPr>
          <p:cNvPr id="38" name="Espace réservé du contenu 10">
            <a:extLst>
              <a:ext uri="{FF2B5EF4-FFF2-40B4-BE49-F238E27FC236}">
                <a16:creationId xmlns:a16="http://schemas.microsoft.com/office/drawing/2014/main" id="{A454665A-049D-4F39-9375-86FE4538C2E4}"/>
              </a:ext>
            </a:extLst>
          </p:cNvPr>
          <p:cNvSpPr txBox="1">
            <a:spLocks/>
          </p:cNvSpPr>
          <p:nvPr/>
        </p:nvSpPr>
        <p:spPr>
          <a:xfrm>
            <a:off x="-1" y="1129846"/>
            <a:ext cx="6408113" cy="12018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/>
              <a:t>Premier modèle : </a:t>
            </a:r>
            <a:r>
              <a:rPr lang="fr-FR" sz="1600" b="1" dirty="0"/>
              <a:t>modèle de la goutte liquide </a:t>
            </a:r>
            <a:r>
              <a:rPr lang="fr-FR" sz="1600" dirty="0"/>
              <a:t>(LDM) par  Bohr et Wheeler</a:t>
            </a:r>
          </a:p>
          <a:p>
            <a:pPr marL="0" indent="0" algn="l">
              <a:buNone/>
            </a:pPr>
            <a:r>
              <a:rPr lang="fr-FR" sz="1600" dirty="0"/>
              <a:t>	→ Noyau = fluide de nucléons chargés incompressible 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D5DFE35C-41A6-4A60-957D-666DE41FD521}"/>
              </a:ext>
            </a:extLst>
          </p:cNvPr>
          <p:cNvCxnSpPr/>
          <p:nvPr/>
        </p:nvCxnSpPr>
        <p:spPr>
          <a:xfrm>
            <a:off x="283924" y="5881720"/>
            <a:ext cx="5157250" cy="1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0FE28237-DEEF-4D42-856D-8B1D2F01ED29}"/>
              </a:ext>
            </a:extLst>
          </p:cNvPr>
          <p:cNvSpPr/>
          <p:nvPr/>
        </p:nvSpPr>
        <p:spPr>
          <a:xfrm>
            <a:off x="531687" y="6237956"/>
            <a:ext cx="349910" cy="36512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FAED8357-728C-449E-92D0-6D61C7E83D02}"/>
              </a:ext>
            </a:extLst>
          </p:cNvPr>
          <p:cNvSpPr/>
          <p:nvPr/>
        </p:nvSpPr>
        <p:spPr>
          <a:xfrm>
            <a:off x="1176672" y="6230021"/>
            <a:ext cx="603694" cy="36512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16FD925A-33DE-4EBF-9598-6DC6B151D4D9}"/>
              </a:ext>
            </a:extLst>
          </p:cNvPr>
          <p:cNvGrpSpPr/>
          <p:nvPr/>
        </p:nvGrpSpPr>
        <p:grpSpPr>
          <a:xfrm>
            <a:off x="2235831" y="6209908"/>
            <a:ext cx="931810" cy="395948"/>
            <a:chOff x="2335023" y="1054404"/>
            <a:chExt cx="1444889" cy="504056"/>
          </a:xfrm>
        </p:grpSpPr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1B2B9D61-A4CB-490A-9499-DE48EFFBC91B}"/>
                </a:ext>
              </a:extLst>
            </p:cNvPr>
            <p:cNvSpPr/>
            <p:nvPr/>
          </p:nvSpPr>
          <p:spPr>
            <a:xfrm>
              <a:off x="2335023" y="1054404"/>
              <a:ext cx="936104" cy="50405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83FC7240-8C31-481C-9A92-D1B5943BE883}"/>
                </a:ext>
              </a:extLst>
            </p:cNvPr>
            <p:cNvSpPr/>
            <p:nvPr/>
          </p:nvSpPr>
          <p:spPr>
            <a:xfrm>
              <a:off x="2843808" y="1054404"/>
              <a:ext cx="936104" cy="50405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DBCDA9AB-9546-4F55-B283-DE83F7C53244}"/>
              </a:ext>
            </a:extLst>
          </p:cNvPr>
          <p:cNvGrpSpPr/>
          <p:nvPr/>
        </p:nvGrpSpPr>
        <p:grpSpPr>
          <a:xfrm>
            <a:off x="3438052" y="6230021"/>
            <a:ext cx="1147011" cy="357254"/>
            <a:chOff x="5144162" y="4180772"/>
            <a:chExt cx="1872212" cy="506225"/>
          </a:xfrm>
        </p:grpSpPr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A52A3BB4-73F7-4B12-89EC-B40134F1C812}"/>
                </a:ext>
              </a:extLst>
            </p:cNvPr>
            <p:cNvSpPr/>
            <p:nvPr/>
          </p:nvSpPr>
          <p:spPr>
            <a:xfrm>
              <a:off x="5144162" y="4180772"/>
              <a:ext cx="936106" cy="50405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64420FA7-271A-4667-B815-D67E1506FCAB}"/>
                </a:ext>
              </a:extLst>
            </p:cNvPr>
            <p:cNvSpPr/>
            <p:nvPr/>
          </p:nvSpPr>
          <p:spPr>
            <a:xfrm>
              <a:off x="6080268" y="4182941"/>
              <a:ext cx="936106" cy="50405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Forme libre 17">
            <a:extLst>
              <a:ext uri="{FF2B5EF4-FFF2-40B4-BE49-F238E27FC236}">
                <a16:creationId xmlns:a16="http://schemas.microsoft.com/office/drawing/2014/main" id="{C104AC8C-C69E-4580-8180-9DB464778F4E}"/>
              </a:ext>
            </a:extLst>
          </p:cNvPr>
          <p:cNvSpPr/>
          <p:nvPr/>
        </p:nvSpPr>
        <p:spPr>
          <a:xfrm>
            <a:off x="883604" y="2395205"/>
            <a:ext cx="3943105" cy="3149042"/>
          </a:xfrm>
          <a:custGeom>
            <a:avLst/>
            <a:gdLst>
              <a:gd name="connsiteX0" fmla="*/ 0 w 2998177"/>
              <a:gd name="connsiteY0" fmla="*/ 1154024 h 2121178"/>
              <a:gd name="connsiteX1" fmla="*/ 615462 w 2998177"/>
              <a:gd name="connsiteY1" fmla="*/ 943008 h 2121178"/>
              <a:gd name="connsiteX2" fmla="*/ 1415562 w 2998177"/>
              <a:gd name="connsiteY2" fmla="*/ 2232 h 2121178"/>
              <a:gd name="connsiteX3" fmla="*/ 2206869 w 2998177"/>
              <a:gd name="connsiteY3" fmla="*/ 1241947 h 2121178"/>
              <a:gd name="connsiteX4" fmla="*/ 2998177 w 2998177"/>
              <a:gd name="connsiteY4" fmla="*/ 2121178 h 2121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8177" h="2121178">
                <a:moveTo>
                  <a:pt x="0" y="1154024"/>
                </a:moveTo>
                <a:cubicBezTo>
                  <a:pt x="189767" y="1144498"/>
                  <a:pt x="379535" y="1134973"/>
                  <a:pt x="615462" y="943008"/>
                </a:cubicBezTo>
                <a:cubicBezTo>
                  <a:pt x="851389" y="751043"/>
                  <a:pt x="1150328" y="-47591"/>
                  <a:pt x="1415562" y="2232"/>
                </a:cubicBezTo>
                <a:cubicBezTo>
                  <a:pt x="1680796" y="52055"/>
                  <a:pt x="1943100" y="888789"/>
                  <a:pt x="2206869" y="1241947"/>
                </a:cubicBezTo>
                <a:cubicBezTo>
                  <a:pt x="2470638" y="1595105"/>
                  <a:pt x="2734407" y="1858141"/>
                  <a:pt x="2998177" y="2121178"/>
                </a:cubicBezTo>
              </a:path>
            </a:pathLst>
          </a:cu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10DDAE98-1215-46CF-96F2-B6376CC7E6D3}"/>
              </a:ext>
            </a:extLst>
          </p:cNvPr>
          <p:cNvSpPr txBox="1"/>
          <p:nvPr/>
        </p:nvSpPr>
        <p:spPr>
          <a:xfrm>
            <a:off x="4649381" y="5945840"/>
            <a:ext cx="1147011" cy="3039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70C0"/>
                </a:solidFill>
              </a:rPr>
              <a:t>Elongation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84508C97-1331-4EF4-B3DB-2522035D2F94}"/>
              </a:ext>
            </a:extLst>
          </p:cNvPr>
          <p:cNvSpPr txBox="1"/>
          <p:nvPr/>
        </p:nvSpPr>
        <p:spPr>
          <a:xfrm>
            <a:off x="134427" y="1963457"/>
            <a:ext cx="1790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70C0"/>
                </a:solidFill>
              </a:rPr>
              <a:t>Energie potentielle</a:t>
            </a: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8B90AC4B-B87B-4E02-9996-6138081B95B8}"/>
              </a:ext>
            </a:extLst>
          </p:cNvPr>
          <p:cNvCxnSpPr/>
          <p:nvPr/>
        </p:nvCxnSpPr>
        <p:spPr>
          <a:xfrm flipV="1">
            <a:off x="283924" y="2267362"/>
            <a:ext cx="0" cy="3614359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AA173BB1-F7AE-4FD5-8B84-BE2FDEE2E4EE}"/>
              </a:ext>
            </a:extLst>
          </p:cNvPr>
          <p:cNvSpPr txBox="1"/>
          <p:nvPr/>
        </p:nvSpPr>
        <p:spPr>
          <a:xfrm>
            <a:off x="248307" y="4187012"/>
            <a:ext cx="1291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chemeClr val="accent6">
                    <a:lumMod val="50000"/>
                  </a:schemeClr>
                </a:solidFill>
              </a:rPr>
              <a:t>Etat fondamental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DD891087-4DDD-49E4-BBA4-AF9677B3D664}"/>
              </a:ext>
            </a:extLst>
          </p:cNvPr>
          <p:cNvSpPr txBox="1"/>
          <p:nvPr/>
        </p:nvSpPr>
        <p:spPr>
          <a:xfrm>
            <a:off x="2287152" y="5913124"/>
            <a:ext cx="8476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chemeClr val="accent6">
                    <a:lumMod val="50000"/>
                  </a:schemeClr>
                </a:solidFill>
              </a:rPr>
              <a:t>Point selle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A24DADBA-85EC-4F89-9509-D50C0889FE66}"/>
              </a:ext>
            </a:extLst>
          </p:cNvPr>
          <p:cNvSpPr txBox="1"/>
          <p:nvPr/>
        </p:nvSpPr>
        <p:spPr>
          <a:xfrm>
            <a:off x="3271097" y="5907610"/>
            <a:ext cx="12419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chemeClr val="accent6">
                    <a:lumMod val="50000"/>
                  </a:schemeClr>
                </a:solidFill>
              </a:rPr>
              <a:t>Point de scission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A7B2AA9F-15C7-41CD-838D-BBDAC4F0C84C}"/>
              </a:ext>
            </a:extLst>
          </p:cNvPr>
          <p:cNvCxnSpPr>
            <a:cxnSpLocks/>
          </p:cNvCxnSpPr>
          <p:nvPr/>
        </p:nvCxnSpPr>
        <p:spPr>
          <a:xfrm>
            <a:off x="2710955" y="2398519"/>
            <a:ext cx="13" cy="3483201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718D4082-30C1-4E81-8113-50B471A2A5DE}"/>
              </a:ext>
            </a:extLst>
          </p:cNvPr>
          <p:cNvCxnSpPr>
            <a:cxnSpLocks/>
            <a:stCxn id="35" idx="3"/>
          </p:cNvCxnSpPr>
          <p:nvPr/>
        </p:nvCxnSpPr>
        <p:spPr>
          <a:xfrm>
            <a:off x="3786006" y="4238965"/>
            <a:ext cx="0" cy="164275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F65112F-1BA3-4514-9C81-FA3C38928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782B-C742-4DC9-87C5-393121CB7BDD}" type="slidenum">
              <a:rPr lang="fr-FR" smtClean="0"/>
              <a:t>34</a:t>
            </a:fld>
            <a:endParaRPr lang="fr-FR" dirty="0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7D0979E-F34E-446F-BF6B-39B9653A838B}"/>
              </a:ext>
            </a:extLst>
          </p:cNvPr>
          <p:cNvSpPr/>
          <p:nvPr/>
        </p:nvSpPr>
        <p:spPr>
          <a:xfrm>
            <a:off x="8131019" y="2450701"/>
            <a:ext cx="3345118" cy="31490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0" name="Flèche : droite 59">
            <a:extLst>
              <a:ext uri="{FF2B5EF4-FFF2-40B4-BE49-F238E27FC236}">
                <a16:creationId xmlns:a16="http://schemas.microsoft.com/office/drawing/2014/main" id="{E7813FA7-63A0-43BB-B2DD-A690B56078EC}"/>
              </a:ext>
            </a:extLst>
          </p:cNvPr>
          <p:cNvSpPr/>
          <p:nvPr/>
        </p:nvSpPr>
        <p:spPr>
          <a:xfrm rot="20930786">
            <a:off x="4599144" y="2252691"/>
            <a:ext cx="3613901" cy="78412"/>
          </a:xfrm>
          <a:prstGeom prst="rightArrow">
            <a:avLst>
              <a:gd name="adj1" fmla="val 21096"/>
              <a:gd name="adj2" fmla="val 8153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A9B6D50D-B82B-454F-9C12-C2583E0B6059}"/>
              </a:ext>
            </a:extLst>
          </p:cNvPr>
          <p:cNvSpPr txBox="1"/>
          <p:nvPr/>
        </p:nvSpPr>
        <p:spPr>
          <a:xfrm rot="20914029">
            <a:off x="4684503" y="1993066"/>
            <a:ext cx="35370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Prévision des rendements par le modèle</a:t>
            </a:r>
          </a:p>
        </p:txBody>
      </p:sp>
      <p:sp>
        <p:nvSpPr>
          <p:cNvPr id="63" name="Forme libre : forme 62">
            <a:extLst>
              <a:ext uri="{FF2B5EF4-FFF2-40B4-BE49-F238E27FC236}">
                <a16:creationId xmlns:a16="http://schemas.microsoft.com/office/drawing/2014/main" id="{4E2F2BC4-F898-4CAA-A378-BC0BA187613D}"/>
              </a:ext>
            </a:extLst>
          </p:cNvPr>
          <p:cNvSpPr/>
          <p:nvPr/>
        </p:nvSpPr>
        <p:spPr>
          <a:xfrm>
            <a:off x="7921124" y="4470653"/>
            <a:ext cx="2729037" cy="1718722"/>
          </a:xfrm>
          <a:custGeom>
            <a:avLst/>
            <a:gdLst>
              <a:gd name="connsiteX0" fmla="*/ 0 w 4899004"/>
              <a:gd name="connsiteY0" fmla="*/ 2927032 h 3005755"/>
              <a:gd name="connsiteX1" fmla="*/ 1265627 w 4899004"/>
              <a:gd name="connsiteY1" fmla="*/ 8218 h 3005755"/>
              <a:gd name="connsiteX2" fmla="*/ 2379863 w 4899004"/>
              <a:gd name="connsiteY2" fmla="*/ 1988409 h 3005755"/>
              <a:gd name="connsiteX3" fmla="*/ 3675767 w 4899004"/>
              <a:gd name="connsiteY3" fmla="*/ 56663 h 3005755"/>
              <a:gd name="connsiteX4" fmla="*/ 4899004 w 4899004"/>
              <a:gd name="connsiteY4" fmla="*/ 3005755 h 3005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9004" h="3005755">
                <a:moveTo>
                  <a:pt x="0" y="2927032"/>
                </a:moveTo>
                <a:cubicBezTo>
                  <a:pt x="434491" y="1545843"/>
                  <a:pt x="868983" y="164655"/>
                  <a:pt x="1265627" y="8218"/>
                </a:cubicBezTo>
                <a:cubicBezTo>
                  <a:pt x="1662271" y="-148219"/>
                  <a:pt x="1978173" y="1980335"/>
                  <a:pt x="2379863" y="1988409"/>
                </a:cubicBezTo>
                <a:cubicBezTo>
                  <a:pt x="2781553" y="1996483"/>
                  <a:pt x="3255910" y="-112895"/>
                  <a:pt x="3675767" y="56663"/>
                </a:cubicBezTo>
                <a:cubicBezTo>
                  <a:pt x="4095624" y="226221"/>
                  <a:pt x="4512453" y="2460748"/>
                  <a:pt x="4899004" y="300575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C9B00165-1F72-49CB-8A64-CC55AADC4839}"/>
              </a:ext>
            </a:extLst>
          </p:cNvPr>
          <p:cNvCxnSpPr/>
          <p:nvPr/>
        </p:nvCxnSpPr>
        <p:spPr>
          <a:xfrm flipV="1">
            <a:off x="7750805" y="3153084"/>
            <a:ext cx="0" cy="29890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EE748718-C58D-4569-A089-A02E091A6E15}"/>
              </a:ext>
            </a:extLst>
          </p:cNvPr>
          <p:cNvCxnSpPr>
            <a:cxnSpLocks/>
          </p:cNvCxnSpPr>
          <p:nvPr/>
        </p:nvCxnSpPr>
        <p:spPr>
          <a:xfrm>
            <a:off x="7750805" y="6142117"/>
            <a:ext cx="306338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ZoneTexte 71">
            <a:extLst>
              <a:ext uri="{FF2B5EF4-FFF2-40B4-BE49-F238E27FC236}">
                <a16:creationId xmlns:a16="http://schemas.microsoft.com/office/drawing/2014/main" id="{6F09085A-D3E6-4814-80B8-FE86DD2542AC}"/>
              </a:ext>
            </a:extLst>
          </p:cNvPr>
          <p:cNvSpPr txBox="1"/>
          <p:nvPr/>
        </p:nvSpPr>
        <p:spPr>
          <a:xfrm>
            <a:off x="9606756" y="6266587"/>
            <a:ext cx="8242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/>
              <a:t>140</a:t>
            </a:r>
            <a:endParaRPr lang="fr-FR" sz="1400" dirty="0"/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88C58EFA-41D8-477A-BC37-CE996E5310B5}"/>
              </a:ext>
            </a:extLst>
          </p:cNvPr>
          <p:cNvSpPr txBox="1"/>
          <p:nvPr/>
        </p:nvSpPr>
        <p:spPr>
          <a:xfrm>
            <a:off x="8866537" y="6266587"/>
            <a:ext cx="686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/>
              <a:t>120</a:t>
            </a:r>
            <a:endParaRPr lang="fr-FR" sz="1400" dirty="0"/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888BFE67-13AB-41A2-9564-08B476D27050}"/>
              </a:ext>
            </a:extLst>
          </p:cNvPr>
          <p:cNvSpPr txBox="1"/>
          <p:nvPr/>
        </p:nvSpPr>
        <p:spPr>
          <a:xfrm>
            <a:off x="8040060" y="6266587"/>
            <a:ext cx="7007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/>
              <a:t>100</a:t>
            </a:r>
            <a:endParaRPr lang="fr-FR" sz="1400" dirty="0"/>
          </a:p>
        </p:txBody>
      </p:sp>
      <p:cxnSp>
        <p:nvCxnSpPr>
          <p:cNvPr id="75" name="Connecteur droit 74">
            <a:extLst>
              <a:ext uri="{FF2B5EF4-FFF2-40B4-BE49-F238E27FC236}">
                <a16:creationId xmlns:a16="http://schemas.microsoft.com/office/drawing/2014/main" id="{CF00C8DC-4EC0-4FAA-9F91-D0DD4F3A8095}"/>
              </a:ext>
            </a:extLst>
          </p:cNvPr>
          <p:cNvCxnSpPr>
            <a:cxnSpLocks/>
          </p:cNvCxnSpPr>
          <p:nvPr/>
        </p:nvCxnSpPr>
        <p:spPr>
          <a:xfrm>
            <a:off x="10021132" y="6155537"/>
            <a:ext cx="0" cy="1110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75">
            <a:extLst>
              <a:ext uri="{FF2B5EF4-FFF2-40B4-BE49-F238E27FC236}">
                <a16:creationId xmlns:a16="http://schemas.microsoft.com/office/drawing/2014/main" id="{789D6467-BA81-44FD-B8BB-476352BD742E}"/>
              </a:ext>
            </a:extLst>
          </p:cNvPr>
          <p:cNvCxnSpPr>
            <a:cxnSpLocks/>
          </p:cNvCxnSpPr>
          <p:nvPr/>
        </p:nvCxnSpPr>
        <p:spPr>
          <a:xfrm>
            <a:off x="8360558" y="6155537"/>
            <a:ext cx="0" cy="1110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76">
            <a:extLst>
              <a:ext uri="{FF2B5EF4-FFF2-40B4-BE49-F238E27FC236}">
                <a16:creationId xmlns:a16="http://schemas.microsoft.com/office/drawing/2014/main" id="{2571647E-B5E4-485C-9349-0EC7AA8B6C63}"/>
              </a:ext>
            </a:extLst>
          </p:cNvPr>
          <p:cNvCxnSpPr>
            <a:cxnSpLocks/>
          </p:cNvCxnSpPr>
          <p:nvPr/>
        </p:nvCxnSpPr>
        <p:spPr>
          <a:xfrm>
            <a:off x="9226477" y="6155536"/>
            <a:ext cx="0" cy="1110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ZoneTexte 83">
            <a:extLst>
              <a:ext uri="{FF2B5EF4-FFF2-40B4-BE49-F238E27FC236}">
                <a16:creationId xmlns:a16="http://schemas.microsoft.com/office/drawing/2014/main" id="{1935019F-D60A-4E1F-8BBE-EFAF6D294629}"/>
              </a:ext>
            </a:extLst>
          </p:cNvPr>
          <p:cNvSpPr txBox="1"/>
          <p:nvPr/>
        </p:nvSpPr>
        <p:spPr>
          <a:xfrm>
            <a:off x="10605355" y="6220914"/>
            <a:ext cx="973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Masse (</a:t>
            </a:r>
            <a:r>
              <a:rPr lang="fr-FR" sz="1400" dirty="0" err="1"/>
              <a:t>amu</a:t>
            </a:r>
            <a:r>
              <a:rPr lang="fr-FR" sz="1400" dirty="0"/>
              <a:t>)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A0D253EE-42D4-443F-87D8-9C3BC49DA13B}"/>
              </a:ext>
            </a:extLst>
          </p:cNvPr>
          <p:cNvCxnSpPr/>
          <p:nvPr/>
        </p:nvCxnSpPr>
        <p:spPr>
          <a:xfrm flipV="1">
            <a:off x="9629343" y="160064"/>
            <a:ext cx="0" cy="230093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EF5825A9-F315-44C3-9EF8-08B13F32C599}"/>
              </a:ext>
            </a:extLst>
          </p:cNvPr>
          <p:cNvCxnSpPr>
            <a:cxnSpLocks/>
          </p:cNvCxnSpPr>
          <p:nvPr/>
        </p:nvCxnSpPr>
        <p:spPr>
          <a:xfrm>
            <a:off x="9629343" y="2460994"/>
            <a:ext cx="206760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D64D3B29-02CD-4B5C-A5FD-CE0EDA908CF6}"/>
              </a:ext>
            </a:extLst>
          </p:cNvPr>
          <p:cNvSpPr txBox="1"/>
          <p:nvPr/>
        </p:nvSpPr>
        <p:spPr>
          <a:xfrm>
            <a:off x="8266830" y="237103"/>
            <a:ext cx="1430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Rendements (%)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DA97CC0B-C713-47D4-BAD7-4EA8DBAEA26F}"/>
              </a:ext>
            </a:extLst>
          </p:cNvPr>
          <p:cNvSpPr txBox="1"/>
          <p:nvPr/>
        </p:nvSpPr>
        <p:spPr>
          <a:xfrm>
            <a:off x="10919813" y="2546479"/>
            <a:ext cx="556324" cy="201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/>
              <a:t>140</a:t>
            </a:r>
            <a:endParaRPr lang="fr-FR" sz="1400" dirty="0"/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1E320300-61FD-4842-AC92-3A4E2A3DFA4D}"/>
              </a:ext>
            </a:extLst>
          </p:cNvPr>
          <p:cNvSpPr txBox="1"/>
          <p:nvPr/>
        </p:nvSpPr>
        <p:spPr>
          <a:xfrm>
            <a:off x="10420208" y="2546479"/>
            <a:ext cx="463062" cy="201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/>
              <a:t>120</a:t>
            </a:r>
            <a:endParaRPr lang="fr-FR" sz="1400" dirty="0"/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D720BF53-8B08-443F-93C3-7B4DB272A7EB}"/>
              </a:ext>
            </a:extLst>
          </p:cNvPr>
          <p:cNvSpPr txBox="1"/>
          <p:nvPr/>
        </p:nvSpPr>
        <p:spPr>
          <a:xfrm>
            <a:off x="9862385" y="2546479"/>
            <a:ext cx="472985" cy="201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/>
              <a:t>100</a:t>
            </a:r>
            <a:endParaRPr lang="fr-FR" sz="1400" dirty="0"/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12B5C9BD-A6F0-42E8-BB8C-4044128DAA9A}"/>
              </a:ext>
            </a:extLst>
          </p:cNvPr>
          <p:cNvCxnSpPr>
            <a:cxnSpLocks/>
          </p:cNvCxnSpPr>
          <p:nvPr/>
        </p:nvCxnSpPr>
        <p:spPr>
          <a:xfrm>
            <a:off x="11199492" y="2460994"/>
            <a:ext cx="0" cy="854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D313906A-CFF2-4555-A00C-3C6E210EFD0B}"/>
              </a:ext>
            </a:extLst>
          </p:cNvPr>
          <p:cNvCxnSpPr>
            <a:cxnSpLocks/>
          </p:cNvCxnSpPr>
          <p:nvPr/>
        </p:nvCxnSpPr>
        <p:spPr>
          <a:xfrm>
            <a:off x="10078702" y="2460994"/>
            <a:ext cx="0" cy="854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FF477EB9-AE47-4A38-98FE-B2BCC45F9077}"/>
              </a:ext>
            </a:extLst>
          </p:cNvPr>
          <p:cNvCxnSpPr>
            <a:cxnSpLocks/>
          </p:cNvCxnSpPr>
          <p:nvPr/>
        </p:nvCxnSpPr>
        <p:spPr>
          <a:xfrm>
            <a:off x="10663147" y="2460993"/>
            <a:ext cx="0" cy="854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Espace réservé du contenu 10">
            <a:extLst>
              <a:ext uri="{FF2B5EF4-FFF2-40B4-BE49-F238E27FC236}">
                <a16:creationId xmlns:a16="http://schemas.microsoft.com/office/drawing/2014/main" id="{34689F43-14A6-44B6-A107-053416A348D8}"/>
              </a:ext>
            </a:extLst>
          </p:cNvPr>
          <p:cNvSpPr txBox="1">
            <a:spLocks/>
          </p:cNvSpPr>
          <p:nvPr/>
        </p:nvSpPr>
        <p:spPr>
          <a:xfrm>
            <a:off x="4364823" y="3502406"/>
            <a:ext cx="2722285" cy="65948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/>
              <a:t>Rendement = taux de production des PF par fission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1CD2699E-A8FC-4E0F-A4EB-D289BB53D847}"/>
              </a:ext>
            </a:extLst>
          </p:cNvPr>
          <p:cNvSpPr txBox="1"/>
          <p:nvPr/>
        </p:nvSpPr>
        <p:spPr>
          <a:xfrm>
            <a:off x="11445241" y="2469419"/>
            <a:ext cx="657072" cy="402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Masse (</a:t>
            </a:r>
            <a:r>
              <a:rPr lang="fr-FR" sz="1400" dirty="0" err="1"/>
              <a:t>amu</a:t>
            </a:r>
            <a:r>
              <a:rPr lang="fr-FR" sz="1400" dirty="0"/>
              <a:t>)</a:t>
            </a:r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2903F031-C3E7-45E8-919D-254E29C9D5A7}"/>
              </a:ext>
            </a:extLst>
          </p:cNvPr>
          <p:cNvSpPr txBox="1"/>
          <p:nvPr/>
        </p:nvSpPr>
        <p:spPr>
          <a:xfrm>
            <a:off x="6972714" y="2759037"/>
            <a:ext cx="1430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Rendements (%)</a:t>
            </a:r>
          </a:p>
        </p:txBody>
      </p:sp>
    </p:spTree>
    <p:extLst>
      <p:ext uri="{BB962C8B-B14F-4D97-AF65-F5344CB8AC3E}">
        <p14:creationId xmlns:p14="http://schemas.microsoft.com/office/powerpoint/2010/main" val="277975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0" grpId="0" animBg="1"/>
      <p:bldP spid="61" grpId="0"/>
      <p:bldP spid="63" grpId="0" animBg="1"/>
      <p:bldP spid="72" grpId="0"/>
      <p:bldP spid="73" grpId="0"/>
      <p:bldP spid="74" grpId="0"/>
      <p:bldP spid="84" grpId="0"/>
      <p:bldP spid="9" grpId="0"/>
      <p:bldP spid="56" grpId="0"/>
      <p:bldP spid="55" grpId="0"/>
      <p:bldP spid="57" grpId="0"/>
      <p:bldP spid="62" grpId="0"/>
      <p:bldP spid="37" grpId="0"/>
      <p:bldP spid="8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190A5835-799D-4A62-88F8-857FF581D2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560" y="381838"/>
            <a:ext cx="8914981" cy="5604207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97793BB-DB5C-4E66-9E14-E96C0F46E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782B-C742-4DC9-87C5-393121CB7BDD}" type="slidenum">
              <a:rPr lang="fr-FR" smtClean="0"/>
              <a:t>35</a:t>
            </a:fld>
            <a:endParaRPr lang="fr-FR" dirty="0"/>
          </a:p>
        </p:txBody>
      </p:sp>
      <p:sp>
        <p:nvSpPr>
          <p:cNvPr id="7" name="Espace réservé du contenu 10">
            <a:extLst>
              <a:ext uri="{FF2B5EF4-FFF2-40B4-BE49-F238E27FC236}">
                <a16:creationId xmlns:a16="http://schemas.microsoft.com/office/drawing/2014/main" id="{B620A995-998E-4EAF-84D7-24795D2FDCED}"/>
              </a:ext>
            </a:extLst>
          </p:cNvPr>
          <p:cNvSpPr txBox="1">
            <a:spLocks/>
          </p:cNvSpPr>
          <p:nvPr/>
        </p:nvSpPr>
        <p:spPr>
          <a:xfrm>
            <a:off x="7037223" y="2089366"/>
            <a:ext cx="1880006" cy="3744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b="1" dirty="0">
                <a:solidFill>
                  <a:srgbClr val="FF0000"/>
                </a:solidFill>
              </a:rPr>
              <a:t>FWHM = 327 </a:t>
            </a:r>
            <a:r>
              <a:rPr lang="fr-FR" sz="2000" b="1" dirty="0" err="1">
                <a:solidFill>
                  <a:srgbClr val="FF0000"/>
                </a:solidFill>
              </a:rPr>
              <a:t>ps</a:t>
            </a:r>
            <a:endParaRPr lang="fr-FR" sz="2000" b="1" dirty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4373334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8C14CC-B9C5-4CBD-B19F-FF38D7BA5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888BB0A9-7C48-4C31-A3C9-669E6F538D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740828" cy="5913616"/>
          </a:xfrm>
          <a:ln>
            <a:solidFill>
              <a:schemeClr val="tx1"/>
            </a:solidFill>
          </a:ln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7AE21BF-2803-4705-A4AB-C750F73EB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782B-C742-4DC9-87C5-393121CB7BDD}" type="slidenum">
              <a:rPr lang="fr-FR" smtClean="0"/>
              <a:t>36</a:t>
            </a:fld>
            <a:endParaRPr lang="fr-FR" dirty="0"/>
          </a:p>
        </p:txBody>
      </p:sp>
      <p:sp>
        <p:nvSpPr>
          <p:cNvPr id="7" name="Espace réservé du contenu 10">
            <a:extLst>
              <a:ext uri="{FF2B5EF4-FFF2-40B4-BE49-F238E27FC236}">
                <a16:creationId xmlns:a16="http://schemas.microsoft.com/office/drawing/2014/main" id="{9EE20CC0-13D3-491F-8B21-8FBEE53873D6}"/>
              </a:ext>
            </a:extLst>
          </p:cNvPr>
          <p:cNvSpPr txBox="1">
            <a:spLocks/>
          </p:cNvSpPr>
          <p:nvPr/>
        </p:nvSpPr>
        <p:spPr>
          <a:xfrm>
            <a:off x="7037223" y="2089366"/>
            <a:ext cx="1880006" cy="3744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b="1" dirty="0">
                <a:solidFill>
                  <a:srgbClr val="FF0000"/>
                </a:solidFill>
              </a:rPr>
              <a:t>FWHM = 168 </a:t>
            </a:r>
            <a:r>
              <a:rPr lang="fr-FR" sz="2000" b="1" dirty="0" err="1">
                <a:solidFill>
                  <a:srgbClr val="FF0000"/>
                </a:solidFill>
              </a:rPr>
              <a:t>ps</a:t>
            </a:r>
            <a:endParaRPr lang="fr-FR" sz="2000" b="1" dirty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4062237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EFEBAA54-A84C-46B1-9BC6-F51959ECDC3E}"/>
              </a:ext>
            </a:extLst>
          </p:cNvPr>
          <p:cNvSpPr txBox="1"/>
          <p:nvPr/>
        </p:nvSpPr>
        <p:spPr>
          <a:xfrm>
            <a:off x="5661758" y="5641713"/>
            <a:ext cx="60947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i="0" u="sng" strike="noStrike" baseline="30000" dirty="0"/>
              <a:t>241</a:t>
            </a:r>
            <a:r>
              <a:rPr lang="fr-FR" sz="1400" i="0" u="sng" strike="noStrike" baseline="0" dirty="0"/>
              <a:t>Pu(</a:t>
            </a:r>
            <a:r>
              <a:rPr lang="fr-FR" sz="1400" i="0" u="sng" strike="noStrike" baseline="0" dirty="0" err="1"/>
              <a:t>n</a:t>
            </a:r>
            <a:r>
              <a:rPr lang="fr-FR" sz="1400" i="0" u="sng" strike="noStrike" baseline="-25000" dirty="0" err="1"/>
              <a:t>th</a:t>
            </a:r>
            <a:r>
              <a:rPr lang="fr-FR" sz="1400" i="0" u="sng" strike="noStrike" baseline="0" dirty="0" err="1"/>
              <a:t>,f</a:t>
            </a:r>
            <a:r>
              <a:rPr lang="fr-FR" sz="1400" i="0" u="sng" strike="noStrike" baseline="0" dirty="0"/>
              <a:t>) Rendement en masse – Taux de production des produits</a:t>
            </a:r>
            <a:r>
              <a:rPr lang="fr-FR" sz="1400" u="sng" dirty="0"/>
              <a:t> de fissions</a:t>
            </a:r>
            <a:endParaRPr lang="fr-FR" sz="1400" i="0" u="sng" strike="noStrike" baseline="0" dirty="0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C42BAAE2-5212-42E7-AF89-7CD877BB844E}"/>
              </a:ext>
            </a:extLst>
          </p:cNvPr>
          <p:cNvGrpSpPr>
            <a:grpSpLocks noChangeAspect="1"/>
          </p:cNvGrpSpPr>
          <p:nvPr/>
        </p:nvGrpSpPr>
        <p:grpSpPr>
          <a:xfrm>
            <a:off x="4454136" y="987461"/>
            <a:ext cx="7613264" cy="4700006"/>
            <a:chOff x="4754792" y="1402636"/>
            <a:chExt cx="7135392" cy="4404995"/>
          </a:xfrm>
        </p:grpSpPr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D62527D1-E7E7-4767-BB1A-DBEDD099CEC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754792" y="1402636"/>
              <a:ext cx="7135392" cy="4404995"/>
              <a:chOff x="1188573" y="8603512"/>
              <a:chExt cx="7795914" cy="4812766"/>
            </a:xfrm>
          </p:grpSpPr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F68C7581-CE4E-41AB-AF11-7856997E1A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188573" y="8603512"/>
                <a:ext cx="7795914" cy="48127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090F2CD-AF30-4E03-BDAA-E45C61E3B477}"/>
                  </a:ext>
                </a:extLst>
              </p:cNvPr>
              <p:cNvSpPr/>
              <p:nvPr/>
            </p:nvSpPr>
            <p:spPr>
              <a:xfrm>
                <a:off x="6820070" y="11860285"/>
                <a:ext cx="1761955" cy="8610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3C66D27C-84B6-49FE-940A-AD2CACB941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48866" y="11892295"/>
                <a:ext cx="2317260" cy="677591"/>
              </a:xfrm>
              <a:prstGeom prst="rect">
                <a:avLst/>
              </a:prstGeom>
            </p:spPr>
          </p:pic>
        </p:grp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61745B2B-D124-480F-AF8C-58A65A14808D}"/>
                </a:ext>
              </a:extLst>
            </p:cNvPr>
            <p:cNvSpPr txBox="1"/>
            <p:nvPr/>
          </p:nvSpPr>
          <p:spPr>
            <a:xfrm>
              <a:off x="8085102" y="5592187"/>
              <a:ext cx="105099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FR" sz="1400" b="1" dirty="0">
                  <a:latin typeface="Candara" panose="020E0502030303020204" pitchFamily="34" charset="0"/>
                </a:rPr>
                <a:t>Masse A (u)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9D5BD575-0F6D-4955-A181-86118499FCD8}"/>
                </a:ext>
              </a:extLst>
            </p:cNvPr>
            <p:cNvSpPr txBox="1"/>
            <p:nvPr/>
          </p:nvSpPr>
          <p:spPr>
            <a:xfrm rot="16200000">
              <a:off x="3076206" y="3566228"/>
              <a:ext cx="3582035" cy="2096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FR" sz="1400" b="1" dirty="0">
                  <a:latin typeface="Candara" panose="020E0502030303020204" pitchFamily="34" charset="0"/>
                </a:rPr>
                <a:t>Rendement en masse ( %)</a:t>
              </a:r>
            </a:p>
          </p:txBody>
        </p:sp>
      </p:grpSp>
      <p:sp>
        <p:nvSpPr>
          <p:cNvPr id="30" name="Titre 1">
            <a:extLst>
              <a:ext uri="{FF2B5EF4-FFF2-40B4-BE49-F238E27FC236}">
                <a16:creationId xmlns:a16="http://schemas.microsoft.com/office/drawing/2014/main" id="{65F74A50-2D3A-4208-867F-0E504B2D4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" y="29636"/>
            <a:ext cx="10515600" cy="1325563"/>
          </a:xfrm>
        </p:spPr>
        <p:txBody>
          <a:bodyPr/>
          <a:lstStyle/>
          <a:p>
            <a:r>
              <a:rPr lang="fr-FR" b="1" u="sng" dirty="0"/>
              <a:t>Fission induite par neutrons thermiques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F65112F-1BA3-4514-9C81-FA3C38928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782B-C742-4DC9-87C5-393121CB7BDD}" type="slidenum">
              <a:rPr lang="fr-FR" smtClean="0"/>
              <a:t>4</a:t>
            </a:fld>
            <a:endParaRPr lang="fr-FR" dirty="0"/>
          </a:p>
        </p:txBody>
      </p:sp>
      <p:sp>
        <p:nvSpPr>
          <p:cNvPr id="38" name="Espace réservé du contenu 10">
            <a:extLst>
              <a:ext uri="{FF2B5EF4-FFF2-40B4-BE49-F238E27FC236}">
                <a16:creationId xmlns:a16="http://schemas.microsoft.com/office/drawing/2014/main" id="{A454665A-049D-4F39-9375-86FE4538C2E4}"/>
              </a:ext>
            </a:extLst>
          </p:cNvPr>
          <p:cNvSpPr txBox="1">
            <a:spLocks/>
          </p:cNvSpPr>
          <p:nvPr/>
        </p:nvSpPr>
        <p:spPr>
          <a:xfrm>
            <a:off x="0" y="1244501"/>
            <a:ext cx="4081882" cy="5229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fr-FR" sz="2000" dirty="0"/>
          </a:p>
          <a:p>
            <a:pPr>
              <a:buFontTx/>
              <a:buChar char="-"/>
            </a:pPr>
            <a:r>
              <a:rPr lang="fr-FR" sz="2000" dirty="0"/>
              <a:t>Neutrons </a:t>
            </a:r>
            <a:r>
              <a:rPr lang="fr-FR" sz="2000" b="1" dirty="0"/>
              <a:t>thermiques</a:t>
            </a:r>
            <a:r>
              <a:rPr lang="fr-FR" sz="2000" dirty="0"/>
              <a:t> (&lt; 1 eV)</a:t>
            </a:r>
          </a:p>
          <a:p>
            <a:pPr marL="457200" lvl="1" indent="0">
              <a:buNone/>
            </a:pPr>
            <a:endParaRPr lang="fr-FR" sz="2000" dirty="0"/>
          </a:p>
          <a:p>
            <a:pPr>
              <a:buFontTx/>
              <a:buChar char="-"/>
            </a:pPr>
            <a:r>
              <a:rPr lang="fr-FR" sz="2000" dirty="0"/>
              <a:t>Hauts rendements mieux connus que rendements symétriques mais </a:t>
            </a:r>
            <a:r>
              <a:rPr lang="fr-FR" sz="2000" b="1" dirty="0"/>
              <a:t>incertitudes élevées </a:t>
            </a:r>
            <a:r>
              <a:rPr lang="fr-FR" sz="2000" dirty="0"/>
              <a:t>dans tout les cas</a:t>
            </a:r>
          </a:p>
          <a:p>
            <a:pPr>
              <a:buFontTx/>
              <a:buChar char="-"/>
            </a:pPr>
            <a:endParaRPr lang="fr-FR" sz="2000" b="1" dirty="0"/>
          </a:p>
          <a:p>
            <a:pPr>
              <a:buFontTx/>
              <a:buChar char="-"/>
            </a:pPr>
            <a:r>
              <a:rPr lang="fr-FR" sz="2000" dirty="0"/>
              <a:t>Très peu de données sur les </a:t>
            </a:r>
            <a:r>
              <a:rPr lang="fr-FR" sz="2000" b="1" dirty="0"/>
              <a:t>bas rendements</a:t>
            </a:r>
          </a:p>
          <a:p>
            <a:pPr marL="0" indent="0">
              <a:buNone/>
            </a:pPr>
            <a:endParaRPr lang="fr-FR" sz="2000" b="1" dirty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endParaRPr lang="fr-FR" sz="2000" dirty="0"/>
          </a:p>
          <a:p>
            <a:pPr>
              <a:buFontTx/>
              <a:buChar char="-"/>
            </a:pPr>
            <a:endParaRPr lang="fr-FR" sz="2000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B77DEE4-C684-43B0-AD1E-AA4D64E97C97}"/>
              </a:ext>
            </a:extLst>
          </p:cNvPr>
          <p:cNvSpPr>
            <a:spLocks noChangeAspect="1"/>
          </p:cNvSpPr>
          <p:nvPr/>
        </p:nvSpPr>
        <p:spPr>
          <a:xfrm>
            <a:off x="7448414" y="3095685"/>
            <a:ext cx="1923841" cy="1923841"/>
          </a:xfrm>
          <a:prstGeom prst="ellipse">
            <a:avLst/>
          </a:prstGeom>
          <a:noFill/>
          <a:ln w="349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D668E814-D7A4-4DD8-8662-F6BE18435D0E}"/>
              </a:ext>
            </a:extLst>
          </p:cNvPr>
          <p:cNvCxnSpPr>
            <a:cxnSpLocks/>
          </p:cNvCxnSpPr>
          <p:nvPr/>
        </p:nvCxnSpPr>
        <p:spPr>
          <a:xfrm flipV="1">
            <a:off x="2982638" y="4164278"/>
            <a:ext cx="4465776" cy="1325564"/>
          </a:xfrm>
          <a:prstGeom prst="straightConnector1">
            <a:avLst/>
          </a:prstGeom>
          <a:ln w="349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9178ECE4-3CEC-42B6-A6DD-6AA9496D07FC}"/>
              </a:ext>
            </a:extLst>
          </p:cNvPr>
          <p:cNvSpPr txBox="1"/>
          <p:nvPr/>
        </p:nvSpPr>
        <p:spPr>
          <a:xfrm>
            <a:off x="-75707" y="5266229"/>
            <a:ext cx="911291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2000" dirty="0"/>
              <a:t> Dans la </a:t>
            </a:r>
            <a:r>
              <a:rPr lang="fr-FR" sz="2000" b="1" dirty="0"/>
              <a:t>symétrie</a:t>
            </a:r>
          </a:p>
          <a:p>
            <a:pPr marL="457200" lvl="1" indent="0">
              <a:buNone/>
            </a:pPr>
            <a:r>
              <a:rPr lang="fr-FR" sz="2000" dirty="0"/>
              <a:t>→ Fort désaccord entre les bases de données</a:t>
            </a:r>
            <a:endParaRPr lang="fr-FR" sz="2000" b="1" dirty="0">
              <a:solidFill>
                <a:srgbClr val="FF0000"/>
              </a:solidFill>
            </a:endParaRPr>
          </a:p>
          <a:p>
            <a:pPr lvl="1"/>
            <a:r>
              <a:rPr lang="fr-FR" sz="2000" dirty="0"/>
              <a:t>→Mesures </a:t>
            </a:r>
            <a:r>
              <a:rPr lang="fr-FR" sz="2000" b="1" dirty="0"/>
              <a:t>difficiles</a:t>
            </a:r>
            <a:r>
              <a:rPr lang="fr-FR" sz="2000" dirty="0"/>
              <a:t> (identification des masses , statistique faible…)</a:t>
            </a:r>
          </a:p>
          <a:p>
            <a:pPr lvl="1"/>
            <a:r>
              <a:rPr lang="fr-FR" sz="2000" dirty="0"/>
              <a:t>→Nécessité de </a:t>
            </a:r>
            <a:r>
              <a:rPr lang="fr-FR" sz="2000" b="1" dirty="0"/>
              <a:t>données expérimentales </a:t>
            </a:r>
            <a:r>
              <a:rPr lang="fr-FR" sz="2000" dirty="0"/>
              <a:t>pour tester les </a:t>
            </a:r>
            <a:r>
              <a:rPr lang="fr-FR" sz="2000" b="1" dirty="0"/>
              <a:t>modèles</a:t>
            </a:r>
          </a:p>
          <a:p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075ED2B-78B3-457C-9243-DAB893E89094}"/>
              </a:ext>
            </a:extLst>
          </p:cNvPr>
          <p:cNvSpPr txBox="1"/>
          <p:nvPr/>
        </p:nvSpPr>
        <p:spPr>
          <a:xfrm>
            <a:off x="10625344" y="1170533"/>
            <a:ext cx="1329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i="0" u="sng" strike="noStrike" baseline="30000" dirty="0"/>
              <a:t>241</a:t>
            </a:r>
            <a:r>
              <a:rPr lang="fr-FR" sz="1800" b="1" i="0" u="sng" strike="noStrike" baseline="0" dirty="0"/>
              <a:t>Pu(</a:t>
            </a:r>
            <a:r>
              <a:rPr lang="fr-FR" sz="1800" b="1" i="0" u="sng" strike="noStrike" baseline="0" dirty="0" err="1"/>
              <a:t>n</a:t>
            </a:r>
            <a:r>
              <a:rPr lang="fr-FR" sz="1800" b="1" i="0" u="sng" strike="noStrike" baseline="-25000" dirty="0" err="1"/>
              <a:t>th</a:t>
            </a:r>
            <a:r>
              <a:rPr lang="fr-FR" sz="1800" b="1" i="0" u="sng" strike="noStrike" baseline="0" dirty="0" err="1"/>
              <a:t>,f</a:t>
            </a:r>
            <a:r>
              <a:rPr lang="fr-FR" sz="1800" b="1" i="0" u="sng" strike="noStrike" baseline="0" dirty="0"/>
              <a:t>)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76323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5723E5D-1050-4DC1-94A0-4DBC622DE1FA}"/>
              </a:ext>
            </a:extLst>
          </p:cNvPr>
          <p:cNvSpPr/>
          <p:nvPr/>
        </p:nvSpPr>
        <p:spPr>
          <a:xfrm>
            <a:off x="5067839" y="5228136"/>
            <a:ext cx="1723485" cy="14776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Titre 1">
            <a:extLst>
              <a:ext uri="{FF2B5EF4-FFF2-40B4-BE49-F238E27FC236}">
                <a16:creationId xmlns:a16="http://schemas.microsoft.com/office/drawing/2014/main" id="{65F74A50-2D3A-4208-867F-0E504B2D4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" y="29636"/>
            <a:ext cx="10515600" cy="1325563"/>
          </a:xfrm>
        </p:spPr>
        <p:txBody>
          <a:bodyPr/>
          <a:lstStyle/>
          <a:p>
            <a:r>
              <a:rPr lang="fr-FR" b="1" u="sng" dirty="0"/>
              <a:t>Modèles de fission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F65112F-1BA3-4514-9C81-FA3C38928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782B-C742-4DC9-87C5-393121CB7BDD}" type="slidenum">
              <a:rPr lang="fr-FR" smtClean="0"/>
              <a:t>5</a:t>
            </a:fld>
            <a:endParaRPr lang="fr-FR" dirty="0"/>
          </a:p>
        </p:txBody>
      </p:sp>
      <p:sp>
        <p:nvSpPr>
          <p:cNvPr id="38" name="Espace réservé du contenu 10">
            <a:extLst>
              <a:ext uri="{FF2B5EF4-FFF2-40B4-BE49-F238E27FC236}">
                <a16:creationId xmlns:a16="http://schemas.microsoft.com/office/drawing/2014/main" id="{A454665A-049D-4F39-9375-86FE4538C2E4}"/>
              </a:ext>
            </a:extLst>
          </p:cNvPr>
          <p:cNvSpPr txBox="1">
            <a:spLocks/>
          </p:cNvSpPr>
          <p:nvPr/>
        </p:nvSpPr>
        <p:spPr>
          <a:xfrm>
            <a:off x="-1" y="1148945"/>
            <a:ext cx="6791325" cy="37419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fr-FR" sz="1800" dirty="0"/>
              <a:t>Approche macroscopique</a:t>
            </a:r>
          </a:p>
          <a:p>
            <a:pPr lvl="1">
              <a:buFontTx/>
              <a:buChar char="-"/>
            </a:pPr>
            <a:r>
              <a:rPr lang="fr-FR" sz="1400" dirty="0"/>
              <a:t>Modèle la Goutte Liquide = fluide de nucléons chargés incompressible </a:t>
            </a:r>
          </a:p>
          <a:p>
            <a:pPr lvl="1">
              <a:buFontTx/>
              <a:buChar char="-"/>
            </a:pPr>
            <a:endParaRPr lang="fr-FR" sz="1200" dirty="0"/>
          </a:p>
          <a:p>
            <a:pPr lvl="1">
              <a:buFontTx/>
              <a:buChar char="-"/>
            </a:pPr>
            <a:endParaRPr lang="fr-FR" sz="1200" dirty="0"/>
          </a:p>
          <a:p>
            <a:pPr>
              <a:buFontTx/>
              <a:buChar char="-"/>
            </a:pPr>
            <a:r>
              <a:rPr lang="fr-FR" sz="1800" dirty="0"/>
              <a:t>Approche microscopique</a:t>
            </a:r>
          </a:p>
          <a:p>
            <a:pPr lvl="1">
              <a:buFontTx/>
              <a:buChar char="-"/>
            </a:pPr>
            <a:r>
              <a:rPr lang="fr-FR" sz="1400" dirty="0"/>
              <a:t>Prise en compte des effets de couches et de </a:t>
            </a:r>
            <a:r>
              <a:rPr lang="fr-FR" sz="1400" dirty="0" err="1"/>
              <a:t>pairing</a:t>
            </a:r>
            <a:r>
              <a:rPr lang="fr-FR" sz="1400" dirty="0"/>
              <a:t> des nucléons</a:t>
            </a:r>
          </a:p>
          <a:p>
            <a:pPr lvl="1">
              <a:buFontTx/>
              <a:buChar char="-"/>
            </a:pPr>
            <a:r>
              <a:rPr lang="fr-FR" sz="1400" dirty="0"/>
              <a:t>Prise en compte de la dynamique </a:t>
            </a:r>
          </a:p>
          <a:p>
            <a:pPr marL="457200" lvl="1" indent="0">
              <a:buNone/>
            </a:pPr>
            <a:endParaRPr lang="fr-FR" sz="1800" dirty="0"/>
          </a:p>
          <a:p>
            <a:pPr marL="457200" lvl="1" indent="0">
              <a:buNone/>
            </a:pPr>
            <a:endParaRPr lang="fr-FR" sz="1800" dirty="0"/>
          </a:p>
          <a:p>
            <a:pPr>
              <a:buFontTx/>
              <a:buChar char="-"/>
            </a:pPr>
            <a:r>
              <a:rPr lang="fr-FR" sz="1800" dirty="0"/>
              <a:t>Modèles utilisés dans </a:t>
            </a:r>
            <a:r>
              <a:rPr lang="fr-FR" sz="1800" b="1" dirty="0"/>
              <a:t>les évaluations </a:t>
            </a:r>
            <a:r>
              <a:rPr lang="fr-FR" sz="1800" dirty="0"/>
              <a:t>:</a:t>
            </a:r>
          </a:p>
          <a:p>
            <a:pPr lvl="1">
              <a:buFontTx/>
              <a:buChar char="-"/>
            </a:pPr>
            <a:r>
              <a:rPr lang="fr-FR" sz="1600" dirty="0"/>
              <a:t>Approche phénoménologique </a:t>
            </a:r>
          </a:p>
          <a:p>
            <a:pPr>
              <a:buFontTx/>
              <a:buChar char="-"/>
            </a:pPr>
            <a:endParaRPr lang="fr-FR" sz="1600" dirty="0"/>
          </a:p>
          <a:p>
            <a:pPr>
              <a:buFontTx/>
              <a:buChar char="-"/>
            </a:pPr>
            <a:endParaRPr lang="fr-FR" sz="1600" b="1" dirty="0"/>
          </a:p>
          <a:p>
            <a:pPr lvl="1">
              <a:buFontTx/>
              <a:buChar char="-"/>
            </a:pPr>
            <a:endParaRPr lang="fr-FR" sz="1200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61B78C24-9038-4676-8AB4-E67E8F2A9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324" y="3038722"/>
            <a:ext cx="4177268" cy="368275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311C2174-A72C-49D8-B931-C03812303722}"/>
              </a:ext>
            </a:extLst>
          </p:cNvPr>
          <p:cNvGrpSpPr/>
          <p:nvPr/>
        </p:nvGrpSpPr>
        <p:grpSpPr>
          <a:xfrm>
            <a:off x="5286784" y="5301644"/>
            <a:ext cx="1515811" cy="1289511"/>
            <a:chOff x="10482514" y="2050919"/>
            <a:chExt cx="1515811" cy="1289511"/>
          </a:xfrm>
        </p:grpSpPr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9B2B87A4-E0AC-4A8D-88C3-FE804D51319D}"/>
                </a:ext>
              </a:extLst>
            </p:cNvPr>
            <p:cNvCxnSpPr>
              <a:cxnSpLocks/>
            </p:cNvCxnSpPr>
            <p:nvPr/>
          </p:nvCxnSpPr>
          <p:spPr>
            <a:xfrm>
              <a:off x="10482514" y="2281751"/>
              <a:ext cx="22676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F08B3156-3D0B-4AF6-9985-C9DEA9D3F97D}"/>
                </a:ext>
              </a:extLst>
            </p:cNvPr>
            <p:cNvCxnSpPr>
              <a:cxnSpLocks/>
            </p:cNvCxnSpPr>
            <p:nvPr/>
          </p:nvCxnSpPr>
          <p:spPr>
            <a:xfrm>
              <a:off x="10482514" y="2786577"/>
              <a:ext cx="226761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D569A503-97E8-4AA2-BD58-FFAAA48186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82514" y="3226698"/>
              <a:ext cx="226761" cy="3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1AB107C3-BA51-444C-9529-0C3F562618E3}"/>
                </a:ext>
              </a:extLst>
            </p:cNvPr>
            <p:cNvSpPr txBox="1"/>
            <p:nvPr/>
          </p:nvSpPr>
          <p:spPr>
            <a:xfrm>
              <a:off x="10709275" y="2050919"/>
              <a:ext cx="12890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Données expérimentales</a:t>
              </a: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CE9C7E30-C22A-43C1-8F9B-CEE9731161C5}"/>
                </a:ext>
              </a:extLst>
            </p:cNvPr>
            <p:cNvSpPr txBox="1"/>
            <p:nvPr/>
          </p:nvSpPr>
          <p:spPr>
            <a:xfrm>
              <a:off x="10709275" y="2648077"/>
              <a:ext cx="12890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Sans dynamique</a:t>
              </a:r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CE95607A-0395-4828-BED3-DD2799E07836}"/>
                </a:ext>
              </a:extLst>
            </p:cNvPr>
            <p:cNvSpPr txBox="1"/>
            <p:nvPr/>
          </p:nvSpPr>
          <p:spPr>
            <a:xfrm>
              <a:off x="10709275" y="3063431"/>
              <a:ext cx="12890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Avec dynamique</a:t>
              </a:r>
            </a:p>
          </p:txBody>
        </p:sp>
      </p:grpSp>
      <p:sp>
        <p:nvSpPr>
          <p:cNvPr id="53" name="ZoneTexte 52">
            <a:extLst>
              <a:ext uri="{FF2B5EF4-FFF2-40B4-BE49-F238E27FC236}">
                <a16:creationId xmlns:a16="http://schemas.microsoft.com/office/drawing/2014/main" id="{164102C0-9633-492F-A2D4-CF3B019ED43D}"/>
              </a:ext>
            </a:extLst>
          </p:cNvPr>
          <p:cNvSpPr txBox="1"/>
          <p:nvPr/>
        </p:nvSpPr>
        <p:spPr>
          <a:xfrm>
            <a:off x="7362825" y="2761723"/>
            <a:ext cx="24252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Goutte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Phys. Rev. C 71 (2005)</a:t>
            </a:r>
          </a:p>
        </p:txBody>
      </p:sp>
      <p:pic>
        <p:nvPicPr>
          <p:cNvPr id="55" name="Image 54">
            <a:extLst>
              <a:ext uri="{FF2B5EF4-FFF2-40B4-BE49-F238E27FC236}">
                <a16:creationId xmlns:a16="http://schemas.microsoft.com/office/drawing/2014/main" id="{34363E91-9622-45BB-8C2C-5F1FD85072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470" y="136525"/>
            <a:ext cx="3990975" cy="2382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619143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e 36">
            <a:extLst>
              <a:ext uri="{FF2B5EF4-FFF2-40B4-BE49-F238E27FC236}">
                <a16:creationId xmlns:a16="http://schemas.microsoft.com/office/drawing/2014/main" id="{6FFD4C96-E2B1-4C18-A355-FC0EB9D66CFC}"/>
              </a:ext>
            </a:extLst>
          </p:cNvPr>
          <p:cNvGrpSpPr/>
          <p:nvPr/>
        </p:nvGrpSpPr>
        <p:grpSpPr>
          <a:xfrm>
            <a:off x="7101140" y="335734"/>
            <a:ext cx="2578942" cy="6406923"/>
            <a:chOff x="7101140" y="335734"/>
            <a:chExt cx="2578942" cy="6406923"/>
          </a:xfrm>
        </p:grpSpPr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8953F762-2EE0-44E1-A6C1-F7D74831D239}"/>
                </a:ext>
              </a:extLst>
            </p:cNvPr>
            <p:cNvGrpSpPr/>
            <p:nvPr/>
          </p:nvGrpSpPr>
          <p:grpSpPr>
            <a:xfrm>
              <a:off x="7101140" y="335734"/>
              <a:ext cx="2578942" cy="6406923"/>
              <a:chOff x="6363907" y="368490"/>
              <a:chExt cx="2578942" cy="6406923"/>
            </a:xfrm>
          </p:grpSpPr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0C0EB848-C066-4286-946B-73448DA48A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9040" t="2388" r="3512"/>
              <a:stretch/>
            </p:blipFill>
            <p:spPr>
              <a:xfrm>
                <a:off x="6363907" y="368490"/>
                <a:ext cx="2473018" cy="610702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C4EC6F4D-F50B-47F1-8AFB-11F96E587087}"/>
                  </a:ext>
                </a:extLst>
              </p:cNvPr>
              <p:cNvSpPr txBox="1"/>
              <p:nvPr/>
            </p:nvSpPr>
            <p:spPr>
              <a:xfrm>
                <a:off x="6399460" y="6498414"/>
                <a:ext cx="254338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Brosa</a:t>
                </a:r>
                <a:r>
                  <a:rPr lang="en-US" sz="1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et al</a:t>
                </a:r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Phys. Reports. 197 (1990)</a:t>
                </a:r>
              </a:p>
            </p:txBody>
          </p:sp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CC17879-0361-4D8B-8642-4C0D3C952C9A}"/>
                </a:ext>
              </a:extLst>
            </p:cNvPr>
            <p:cNvSpPr/>
            <p:nvPr/>
          </p:nvSpPr>
          <p:spPr>
            <a:xfrm>
              <a:off x="7533930" y="1936327"/>
              <a:ext cx="925073" cy="161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4E58F6F-8060-480A-970F-B4F468B24A0C}"/>
                </a:ext>
              </a:extLst>
            </p:cNvPr>
            <p:cNvSpPr/>
            <p:nvPr/>
          </p:nvSpPr>
          <p:spPr>
            <a:xfrm>
              <a:off x="7572030" y="3429257"/>
              <a:ext cx="925073" cy="161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C4F3BAB9-C487-432C-8912-CBE87A8B14AD}"/>
                </a:ext>
              </a:extLst>
            </p:cNvPr>
            <p:cNvSpPr txBox="1"/>
            <p:nvPr/>
          </p:nvSpPr>
          <p:spPr>
            <a:xfrm>
              <a:off x="7462362" y="1894351"/>
              <a:ext cx="92507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Standard I</a:t>
              </a: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F63B4D22-EEFB-4D06-B28C-5B9DCE258A01}"/>
                </a:ext>
              </a:extLst>
            </p:cNvPr>
            <p:cNvSpPr txBox="1"/>
            <p:nvPr/>
          </p:nvSpPr>
          <p:spPr>
            <a:xfrm>
              <a:off x="7533929" y="3379201"/>
              <a:ext cx="92507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Standard II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E3438F8-7F2B-4DE6-B718-56DEC9237207}"/>
                </a:ext>
              </a:extLst>
            </p:cNvPr>
            <p:cNvSpPr/>
            <p:nvPr/>
          </p:nvSpPr>
          <p:spPr>
            <a:xfrm>
              <a:off x="7572030" y="4929712"/>
              <a:ext cx="925073" cy="161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ABC0FC65-2835-4CD7-B8C3-E5F0D696F7FF}"/>
                </a:ext>
              </a:extLst>
            </p:cNvPr>
            <p:cNvSpPr txBox="1"/>
            <p:nvPr/>
          </p:nvSpPr>
          <p:spPr>
            <a:xfrm>
              <a:off x="7533928" y="4879656"/>
              <a:ext cx="92507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Super - long</a:t>
              </a:r>
            </a:p>
          </p:txBody>
        </p:sp>
      </p:grpSp>
      <p:sp>
        <p:nvSpPr>
          <p:cNvPr id="30" name="Titre 1">
            <a:extLst>
              <a:ext uri="{FF2B5EF4-FFF2-40B4-BE49-F238E27FC236}">
                <a16:creationId xmlns:a16="http://schemas.microsoft.com/office/drawing/2014/main" id="{65F74A50-2D3A-4208-867F-0E504B2D4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" y="29636"/>
            <a:ext cx="10515600" cy="1325563"/>
          </a:xfrm>
        </p:spPr>
        <p:txBody>
          <a:bodyPr/>
          <a:lstStyle/>
          <a:p>
            <a:r>
              <a:rPr lang="fr-FR" b="1" u="sng" dirty="0"/>
              <a:t>Modèles de fission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F65112F-1BA3-4514-9C81-FA3C38928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782B-C742-4DC9-87C5-393121CB7BDD}" type="slidenum">
              <a:rPr lang="fr-FR" smtClean="0"/>
              <a:t>6</a:t>
            </a:fld>
            <a:endParaRPr lang="fr-FR" dirty="0"/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73E2E7F4-50F4-49AC-BE91-864FA7B8830D}"/>
              </a:ext>
            </a:extLst>
          </p:cNvPr>
          <p:cNvGrpSpPr/>
          <p:nvPr/>
        </p:nvGrpSpPr>
        <p:grpSpPr>
          <a:xfrm>
            <a:off x="5226758" y="494842"/>
            <a:ext cx="7073546" cy="5857463"/>
            <a:chOff x="5118454" y="90396"/>
            <a:chExt cx="7073546" cy="5857463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3F8323BA-5321-4F6C-B948-6DBA6A0DB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1015" y="90396"/>
              <a:ext cx="5199458" cy="536403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92C9E27-5DD2-4794-A3A7-7F4B03EB6C51}"/>
                </a:ext>
              </a:extLst>
            </p:cNvPr>
            <p:cNvSpPr txBox="1"/>
            <p:nvPr/>
          </p:nvSpPr>
          <p:spPr>
            <a:xfrm>
              <a:off x="10323033" y="2504482"/>
              <a:ext cx="16311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rgbClr val="FF0000"/>
                  </a:solidFill>
                </a:rPr>
                <a:t>Super-long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FE96CCA8-917F-4557-8243-1B69FDAE0D93}"/>
                </a:ext>
              </a:extLst>
            </p:cNvPr>
            <p:cNvSpPr txBox="1"/>
            <p:nvPr/>
          </p:nvSpPr>
          <p:spPr>
            <a:xfrm>
              <a:off x="10323033" y="2020673"/>
              <a:ext cx="16311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rgbClr val="6666FF"/>
                  </a:solidFill>
                </a:rPr>
                <a:t>Standard  I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C612462C-A8FA-4A5E-A7F6-2995BD86A66D}"/>
                </a:ext>
              </a:extLst>
            </p:cNvPr>
            <p:cNvSpPr txBox="1"/>
            <p:nvPr/>
          </p:nvSpPr>
          <p:spPr>
            <a:xfrm>
              <a:off x="10340022" y="1458200"/>
              <a:ext cx="16311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rgbClr val="00B050"/>
                  </a:solidFill>
                </a:rPr>
                <a:t>Standard II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876F0F74-8638-475D-97BE-7980E2874A32}"/>
                </a:ext>
              </a:extLst>
            </p:cNvPr>
            <p:cNvSpPr txBox="1"/>
            <p:nvPr/>
          </p:nvSpPr>
          <p:spPr>
            <a:xfrm>
              <a:off x="10323033" y="497240"/>
              <a:ext cx="1844706" cy="817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Rendements totaux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C346E995-688E-4B0B-9631-62814A6F0410}"/>
                </a:ext>
              </a:extLst>
            </p:cNvPr>
            <p:cNvSpPr txBox="1"/>
            <p:nvPr/>
          </p:nvSpPr>
          <p:spPr>
            <a:xfrm>
              <a:off x="10560826" y="109891"/>
              <a:ext cx="1631174" cy="473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Mesures</a:t>
              </a:r>
            </a:p>
          </p:txBody>
        </p: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1418AB4E-05F0-4EF2-8F2D-BA5C56819E48}"/>
                </a:ext>
              </a:extLst>
            </p:cNvPr>
            <p:cNvCxnSpPr>
              <a:cxnSpLocks/>
              <a:stCxn id="27" idx="1"/>
            </p:cNvCxnSpPr>
            <p:nvPr/>
          </p:nvCxnSpPr>
          <p:spPr>
            <a:xfrm flipH="1">
              <a:off x="8512308" y="691356"/>
              <a:ext cx="1810726" cy="214862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8EE144C2-ABED-44F7-8B3C-3A882A6B127F}"/>
                </a:ext>
              </a:extLst>
            </p:cNvPr>
            <p:cNvCxnSpPr>
              <a:stCxn id="26" idx="1"/>
            </p:cNvCxnSpPr>
            <p:nvPr/>
          </p:nvCxnSpPr>
          <p:spPr>
            <a:xfrm flipH="1" flipV="1">
              <a:off x="8514865" y="1136639"/>
              <a:ext cx="1825157" cy="490838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52F59AB2-9E7E-495A-A9A1-6275492D6CDA}"/>
                </a:ext>
              </a:extLst>
            </p:cNvPr>
            <p:cNvCxnSpPr>
              <a:cxnSpLocks/>
              <a:stCxn id="25" idx="1"/>
            </p:cNvCxnSpPr>
            <p:nvPr/>
          </p:nvCxnSpPr>
          <p:spPr>
            <a:xfrm flipH="1">
              <a:off x="8836762" y="2189950"/>
              <a:ext cx="1486271" cy="524699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7986A7EA-A56F-46AF-A41B-5F0B6DFD1669}"/>
                </a:ext>
              </a:extLst>
            </p:cNvPr>
            <p:cNvCxnSpPr>
              <a:stCxn id="14" idx="1"/>
            </p:cNvCxnSpPr>
            <p:nvPr/>
          </p:nvCxnSpPr>
          <p:spPr>
            <a:xfrm flipH="1">
              <a:off x="8269292" y="2673759"/>
              <a:ext cx="2053741" cy="1287236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37E7B9D9-C23A-4B4B-B287-C07929482D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41107" y="233135"/>
              <a:ext cx="119719" cy="119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8992197E-7CA0-469C-986E-1062459160AA}"/>
                </a:ext>
              </a:extLst>
            </p:cNvPr>
            <p:cNvSpPr txBox="1"/>
            <p:nvPr/>
          </p:nvSpPr>
          <p:spPr>
            <a:xfrm>
              <a:off x="5118454" y="5424639"/>
              <a:ext cx="519945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400" u="sng" baseline="30000" dirty="0"/>
                <a:t>238</a:t>
              </a:r>
              <a:r>
                <a:rPr lang="fr-FR" sz="1400" u="sng" dirty="0"/>
                <a:t>U</a:t>
              </a:r>
              <a:r>
                <a:rPr lang="fr-FR" sz="1400" i="0" u="sng" strike="noStrike" baseline="0" dirty="0"/>
                <a:t>(</a:t>
              </a:r>
              <a:r>
                <a:rPr lang="fr-FR" sz="1400" i="0" u="sng" strike="noStrike" baseline="0" dirty="0" err="1"/>
                <a:t>n,f</a:t>
              </a:r>
              <a:r>
                <a:rPr lang="fr-FR" sz="1400" i="0" u="sng" strike="noStrike" baseline="0" dirty="0"/>
                <a:t>) Contribution des différents modes pour les rendements</a:t>
              </a:r>
              <a:r>
                <a:rPr lang="fr-FR" sz="1400" u="sng" baseline="30000" dirty="0"/>
                <a:t> 238</a:t>
              </a:r>
              <a:r>
                <a:rPr lang="fr-FR" sz="1400" u="sng" dirty="0"/>
                <a:t>U</a:t>
              </a:r>
              <a:r>
                <a:rPr lang="fr-FR" sz="1400" i="0" u="sng" strike="noStrike" baseline="0" dirty="0"/>
                <a:t>(</a:t>
              </a:r>
              <a:r>
                <a:rPr lang="fr-FR" sz="1400" i="0" u="sng" strike="noStrike" baseline="0" dirty="0" err="1"/>
                <a:t>n,f</a:t>
              </a:r>
              <a:r>
                <a:rPr lang="fr-FR" sz="1400" i="0" u="sng" strike="noStrike" baseline="0" dirty="0"/>
                <a:t>) induites par des neutrons de 6 MeV </a:t>
              </a:r>
            </a:p>
          </p:txBody>
        </p:sp>
      </p:grpSp>
      <p:sp>
        <p:nvSpPr>
          <p:cNvPr id="38" name="Espace réservé du contenu 10">
            <a:extLst>
              <a:ext uri="{FF2B5EF4-FFF2-40B4-BE49-F238E27FC236}">
                <a16:creationId xmlns:a16="http://schemas.microsoft.com/office/drawing/2014/main" id="{A454665A-049D-4F39-9375-86FE4538C2E4}"/>
              </a:ext>
            </a:extLst>
          </p:cNvPr>
          <p:cNvSpPr txBox="1">
            <a:spLocks/>
          </p:cNvSpPr>
          <p:nvPr/>
        </p:nvSpPr>
        <p:spPr>
          <a:xfrm>
            <a:off x="0" y="925377"/>
            <a:ext cx="5226758" cy="33113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fr-FR" sz="1800" dirty="0"/>
          </a:p>
          <a:p>
            <a:pPr marL="0" indent="0">
              <a:buNone/>
            </a:pPr>
            <a:r>
              <a:rPr lang="fr-FR" sz="1800" dirty="0"/>
              <a:t>Modèle de </a:t>
            </a:r>
            <a:r>
              <a:rPr lang="fr-FR" sz="1800" b="1" dirty="0" err="1"/>
              <a:t>Brosa</a:t>
            </a:r>
            <a:r>
              <a:rPr lang="fr-FR" sz="1800" b="1" dirty="0"/>
              <a:t> </a:t>
            </a:r>
            <a:endParaRPr lang="fr-FR" sz="1600" dirty="0"/>
          </a:p>
          <a:p>
            <a:pPr marL="0" indent="0">
              <a:buNone/>
            </a:pPr>
            <a:r>
              <a:rPr lang="fr-FR" sz="1600" dirty="0"/>
              <a:t>→  </a:t>
            </a:r>
            <a:r>
              <a:rPr lang="fr-FR" sz="1600" b="1" u="sng" dirty="0"/>
              <a:t>Interprétation</a:t>
            </a:r>
            <a:r>
              <a:rPr lang="fr-FR" sz="1600" u="sng" dirty="0"/>
              <a:t> par des </a:t>
            </a:r>
            <a:r>
              <a:rPr lang="fr-FR" sz="1600" b="1" u="sng" dirty="0"/>
              <a:t>modes de fission</a:t>
            </a:r>
          </a:p>
          <a:p>
            <a:pPr lvl="2">
              <a:buFontTx/>
              <a:buChar char="-"/>
            </a:pPr>
            <a:r>
              <a:rPr lang="fr-FR" sz="1200" dirty="0"/>
              <a:t>Configurations géométriques du noyau</a:t>
            </a:r>
            <a:r>
              <a:rPr lang="fr-FR" sz="1200" b="1" u="sng" dirty="0"/>
              <a:t> </a:t>
            </a:r>
          </a:p>
          <a:p>
            <a:pPr lvl="1">
              <a:buFontTx/>
              <a:buChar char="-"/>
            </a:pPr>
            <a:r>
              <a:rPr lang="fr-FR" sz="1600" dirty="0"/>
              <a:t>3 modes de fission</a:t>
            </a:r>
          </a:p>
          <a:p>
            <a:pPr lvl="2">
              <a:buFontTx/>
              <a:buChar char="-"/>
            </a:pPr>
            <a:r>
              <a:rPr lang="fr-FR" sz="1200" dirty="0"/>
              <a:t>Standard I (compact)</a:t>
            </a:r>
          </a:p>
          <a:p>
            <a:pPr lvl="2">
              <a:buFontTx/>
              <a:buChar char="-"/>
            </a:pPr>
            <a:r>
              <a:rPr lang="fr-FR" sz="1200" dirty="0"/>
              <a:t>Standard II (déformé)</a:t>
            </a:r>
          </a:p>
          <a:p>
            <a:pPr lvl="2">
              <a:buFontTx/>
              <a:buChar char="-"/>
            </a:pPr>
            <a:r>
              <a:rPr lang="fr-FR" sz="1200" dirty="0"/>
              <a:t>Super-long (très déformé)</a:t>
            </a:r>
            <a:endParaRPr lang="fr-FR" sz="600" dirty="0"/>
          </a:p>
          <a:p>
            <a:pPr marL="0" indent="0">
              <a:buNone/>
            </a:pPr>
            <a:endParaRPr lang="fr-FR" sz="2400" dirty="0"/>
          </a:p>
          <a:p>
            <a:pPr marL="457200" lvl="1" indent="0">
              <a:buNone/>
            </a:pPr>
            <a:r>
              <a:rPr lang="fr-FR" sz="1600" dirty="0"/>
              <a:t>Si modes de fission existe :</a:t>
            </a:r>
          </a:p>
          <a:p>
            <a:pPr marL="457200" lvl="1" indent="0">
              <a:buNone/>
            </a:pPr>
            <a:r>
              <a:rPr lang="fr-FR" sz="1600" dirty="0"/>
              <a:t>→ caractérisés par </a:t>
            </a:r>
            <a:r>
              <a:rPr lang="fr-FR" sz="1600" b="1" dirty="0"/>
              <a:t>l’énergie cinétique </a:t>
            </a:r>
            <a:r>
              <a:rPr lang="fr-FR" sz="1600" dirty="0"/>
              <a:t>des fragments </a:t>
            </a:r>
          </a:p>
          <a:p>
            <a:pPr marL="457200" lvl="1" indent="0">
              <a:buNone/>
            </a:pPr>
            <a:endParaRPr lang="fr-FR" sz="1000" dirty="0"/>
          </a:p>
          <a:p>
            <a:pPr marL="0" indent="0">
              <a:buNone/>
            </a:pPr>
            <a:r>
              <a:rPr lang="fr-FR" sz="2000" b="1" dirty="0"/>
              <a:t>	</a:t>
            </a:r>
          </a:p>
        </p:txBody>
      </p:sp>
      <p:sp>
        <p:nvSpPr>
          <p:cNvPr id="45" name="Accolade fermante 44">
            <a:extLst>
              <a:ext uri="{FF2B5EF4-FFF2-40B4-BE49-F238E27FC236}">
                <a16:creationId xmlns:a16="http://schemas.microsoft.com/office/drawing/2014/main" id="{F6549A6F-D560-4631-99C7-2B194A27CF07}"/>
              </a:ext>
            </a:extLst>
          </p:cNvPr>
          <p:cNvSpPr/>
          <p:nvPr/>
        </p:nvSpPr>
        <p:spPr>
          <a:xfrm>
            <a:off x="3077473" y="2426866"/>
            <a:ext cx="351130" cy="413540"/>
          </a:xfrm>
          <a:prstGeom prst="rightBrace">
            <a:avLst>
              <a:gd name="adj1" fmla="val 38255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8177C998-C463-4E2A-BF7F-1247B0C9D7EA}"/>
              </a:ext>
            </a:extLst>
          </p:cNvPr>
          <p:cNvSpPr txBox="1"/>
          <p:nvPr/>
        </p:nvSpPr>
        <p:spPr>
          <a:xfrm>
            <a:off x="3470428" y="2426866"/>
            <a:ext cx="1631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Asymétrique</a:t>
            </a:r>
          </a:p>
        </p:txBody>
      </p:sp>
      <p:sp>
        <p:nvSpPr>
          <p:cNvPr id="47" name="Accolade fermante 46">
            <a:extLst>
              <a:ext uri="{FF2B5EF4-FFF2-40B4-BE49-F238E27FC236}">
                <a16:creationId xmlns:a16="http://schemas.microsoft.com/office/drawing/2014/main" id="{6ED602A3-116D-45C4-862E-8B85F28E463A}"/>
              </a:ext>
            </a:extLst>
          </p:cNvPr>
          <p:cNvSpPr/>
          <p:nvPr/>
        </p:nvSpPr>
        <p:spPr>
          <a:xfrm>
            <a:off x="3080033" y="2900072"/>
            <a:ext cx="351130" cy="215214"/>
          </a:xfrm>
          <a:prstGeom prst="rightBrace">
            <a:avLst>
              <a:gd name="adj1" fmla="val 38255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86398613-7989-4456-8C32-1AD5E36558DC}"/>
              </a:ext>
            </a:extLst>
          </p:cNvPr>
          <p:cNvSpPr txBox="1"/>
          <p:nvPr/>
        </p:nvSpPr>
        <p:spPr>
          <a:xfrm>
            <a:off x="3472988" y="2823013"/>
            <a:ext cx="1631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FF0000"/>
                </a:solidFill>
              </a:rPr>
              <a:t>Symétrique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9022A0D0-8801-425D-9237-6E4F925B5BD4}"/>
              </a:ext>
            </a:extLst>
          </p:cNvPr>
          <p:cNvSpPr txBox="1"/>
          <p:nvPr/>
        </p:nvSpPr>
        <p:spPr>
          <a:xfrm>
            <a:off x="9510963" y="6261913"/>
            <a:ext cx="2225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Brosa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Phys. Rev. 59 (1999)</a:t>
            </a:r>
          </a:p>
        </p:txBody>
      </p:sp>
      <p:sp>
        <p:nvSpPr>
          <p:cNvPr id="56" name="Espace réservé du contenu 10">
            <a:extLst>
              <a:ext uri="{FF2B5EF4-FFF2-40B4-BE49-F238E27FC236}">
                <a16:creationId xmlns:a16="http://schemas.microsoft.com/office/drawing/2014/main" id="{780FB9E2-1D68-4DFF-BE48-2F49E983CB9E}"/>
              </a:ext>
            </a:extLst>
          </p:cNvPr>
          <p:cNvSpPr txBox="1">
            <a:spLocks/>
          </p:cNvSpPr>
          <p:nvPr/>
        </p:nvSpPr>
        <p:spPr>
          <a:xfrm>
            <a:off x="66112" y="4246214"/>
            <a:ext cx="5009144" cy="22194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fr-FR" sz="1600" dirty="0"/>
              <a:t>Informations </a:t>
            </a:r>
            <a:r>
              <a:rPr lang="fr-FR" sz="1600" b="1" dirty="0"/>
              <a:t>indirectes</a:t>
            </a:r>
            <a:r>
              <a:rPr lang="fr-FR" sz="1600" dirty="0"/>
              <a:t> de l’existence des modes pour la fission thermique</a:t>
            </a:r>
          </a:p>
          <a:p>
            <a:pPr>
              <a:buFontTx/>
              <a:buChar char="-"/>
            </a:pPr>
            <a:endParaRPr lang="fr-FR" sz="2000" dirty="0"/>
          </a:p>
          <a:p>
            <a:pPr marL="0" indent="0">
              <a:buNone/>
            </a:pPr>
            <a:r>
              <a:rPr lang="fr-FR" sz="1600" dirty="0"/>
              <a:t>Objectif : Signature directe de l’existence des modes de fission induite par neutrons thermiques par la mesure des </a:t>
            </a:r>
            <a:r>
              <a:rPr lang="fr-FR" sz="1600" b="1" dirty="0"/>
              <a:t>spectres en énergie cinétique</a:t>
            </a:r>
            <a:r>
              <a:rPr lang="fr-FR" sz="1600" dirty="0"/>
              <a:t> </a:t>
            </a:r>
          </a:p>
          <a:p>
            <a:pPr marL="0" indent="0">
              <a:buNone/>
            </a:pPr>
            <a:endParaRPr lang="fr-FR" sz="1600" dirty="0"/>
          </a:p>
          <a:p>
            <a:pPr marL="0" indent="0">
              <a:buNone/>
            </a:pPr>
            <a:r>
              <a:rPr lang="fr-FR" sz="1600" b="1" dirty="0"/>
              <a:t>→ </a:t>
            </a:r>
            <a:r>
              <a:rPr lang="fr-FR" sz="1600" b="1" u="sng" dirty="0"/>
              <a:t>Spectrométrie en énergie des produits de fission</a:t>
            </a:r>
          </a:p>
        </p:txBody>
      </p:sp>
    </p:spTree>
    <p:extLst>
      <p:ext uri="{BB962C8B-B14F-4D97-AF65-F5344CB8AC3E}">
        <p14:creationId xmlns:p14="http://schemas.microsoft.com/office/powerpoint/2010/main" val="391629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47" grpId="0" animBg="1"/>
      <p:bldP spid="48" grpId="0"/>
      <p:bldP spid="55" grpId="0"/>
      <p:bldP spid="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2761160-D0C0-422F-8086-BB8F977AD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73" y="3220367"/>
            <a:ext cx="5328048" cy="33881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Google Shape;2617;p39">
            <a:extLst>
              <a:ext uri="{FF2B5EF4-FFF2-40B4-BE49-F238E27FC236}">
                <a16:creationId xmlns:a16="http://schemas.microsoft.com/office/drawing/2014/main" id="{113E7CB1-1A4E-4167-A88E-FF1D82CB913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5923" y="2253594"/>
            <a:ext cx="6004881" cy="40008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Google Shape;2618;p39">
            <a:extLst>
              <a:ext uri="{FF2B5EF4-FFF2-40B4-BE49-F238E27FC236}">
                <a16:creationId xmlns:a16="http://schemas.microsoft.com/office/drawing/2014/main" id="{6E223E1B-A629-45D0-A9D1-B3AD457FB2A5}"/>
              </a:ext>
            </a:extLst>
          </p:cNvPr>
          <p:cNvSpPr/>
          <p:nvPr/>
        </p:nvSpPr>
        <p:spPr>
          <a:xfrm>
            <a:off x="6747081" y="3753713"/>
            <a:ext cx="720000" cy="7200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2619;p39">
            <a:extLst>
              <a:ext uri="{FF2B5EF4-FFF2-40B4-BE49-F238E27FC236}">
                <a16:creationId xmlns:a16="http://schemas.microsoft.com/office/drawing/2014/main" id="{F819DE3A-66E8-4406-944A-AA3571183DF6}"/>
              </a:ext>
            </a:extLst>
          </p:cNvPr>
          <p:cNvSpPr txBox="1"/>
          <p:nvPr/>
        </p:nvSpPr>
        <p:spPr>
          <a:xfrm>
            <a:off x="9522661" y="1653211"/>
            <a:ext cx="1197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b="1" dirty="0">
                <a:solidFill>
                  <a:srgbClr val="FF0000"/>
                </a:solidFill>
                <a:latin typeface="Karla"/>
                <a:ea typeface="Karla"/>
                <a:cs typeface="Karla"/>
                <a:sym typeface="Karla"/>
              </a:rPr>
              <a:t>Réacteur à Haut Flux</a:t>
            </a:r>
            <a:endParaRPr sz="1000" b="1" dirty="0">
              <a:solidFill>
                <a:srgbClr val="FF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cxnSp>
        <p:nvCxnSpPr>
          <p:cNvPr id="10" name="Google Shape;2620;p39">
            <a:extLst>
              <a:ext uri="{FF2B5EF4-FFF2-40B4-BE49-F238E27FC236}">
                <a16:creationId xmlns:a16="http://schemas.microsoft.com/office/drawing/2014/main" id="{C1A7A5D9-AB31-4E6B-87CD-C57AFD15FDD9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7321640" y="1899511"/>
            <a:ext cx="2201021" cy="1909672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Google Shape;2621;p39">
            <a:extLst>
              <a:ext uri="{FF2B5EF4-FFF2-40B4-BE49-F238E27FC236}">
                <a16:creationId xmlns:a16="http://schemas.microsoft.com/office/drawing/2014/main" id="{D4D056EC-9862-4BE9-A862-2F4F9213BEFE}"/>
              </a:ext>
            </a:extLst>
          </p:cNvPr>
          <p:cNvSpPr/>
          <p:nvPr/>
        </p:nvSpPr>
        <p:spPr>
          <a:xfrm>
            <a:off x="1006945" y="5487796"/>
            <a:ext cx="220500" cy="2301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" name="Google Shape;2622;p39">
            <a:extLst>
              <a:ext uri="{FF2B5EF4-FFF2-40B4-BE49-F238E27FC236}">
                <a16:creationId xmlns:a16="http://schemas.microsoft.com/office/drawing/2014/main" id="{C59C5FA5-02C8-47D9-8D74-4A6C73C19793}"/>
              </a:ext>
            </a:extLst>
          </p:cNvPr>
          <p:cNvCxnSpPr>
            <a:cxnSpLocks/>
            <a:stCxn id="11" idx="7"/>
            <a:endCxn id="13" idx="2"/>
          </p:cNvCxnSpPr>
          <p:nvPr/>
        </p:nvCxnSpPr>
        <p:spPr>
          <a:xfrm flipV="1">
            <a:off x="1195154" y="3089731"/>
            <a:ext cx="751003" cy="2431762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Google Shape;2623;p39">
            <a:extLst>
              <a:ext uri="{FF2B5EF4-FFF2-40B4-BE49-F238E27FC236}">
                <a16:creationId xmlns:a16="http://schemas.microsoft.com/office/drawing/2014/main" id="{9503F9DE-865F-4874-A766-D969F5EB033B}"/>
              </a:ext>
            </a:extLst>
          </p:cNvPr>
          <p:cNvSpPr txBox="1"/>
          <p:nvPr/>
        </p:nvSpPr>
        <p:spPr>
          <a:xfrm>
            <a:off x="1073045" y="2751207"/>
            <a:ext cx="1746223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 dirty="0">
                <a:solidFill>
                  <a:srgbClr val="FF0000"/>
                </a:solidFill>
                <a:latin typeface="Karla"/>
                <a:ea typeface="Karla"/>
                <a:cs typeface="Karla"/>
                <a:sym typeface="Karla"/>
              </a:rPr>
              <a:t>S</a:t>
            </a:r>
            <a:r>
              <a:rPr lang="fr" sz="1000" dirty="0">
                <a:solidFill>
                  <a:srgbClr val="FF0000"/>
                </a:solidFill>
                <a:latin typeface="Karla"/>
                <a:ea typeface="Karla"/>
                <a:cs typeface="Karla"/>
                <a:sym typeface="Karla"/>
              </a:rPr>
              <a:t>pectromètre </a:t>
            </a:r>
            <a:r>
              <a:rPr lang="fr" sz="1000" b="1" dirty="0">
                <a:solidFill>
                  <a:srgbClr val="FF0000"/>
                </a:solidFill>
                <a:latin typeface="Karla"/>
                <a:ea typeface="Karla"/>
                <a:cs typeface="Karla"/>
                <a:sym typeface="Karla"/>
              </a:rPr>
              <a:t>LOHENGRIN</a:t>
            </a:r>
            <a:endParaRPr sz="1100" b="1" dirty="0">
              <a:solidFill>
                <a:srgbClr val="FF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B98348A0-DDB0-46FE-B106-C31D5AA95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" y="-8920"/>
            <a:ext cx="10515600" cy="1325563"/>
          </a:xfrm>
        </p:spPr>
        <p:txBody>
          <a:bodyPr/>
          <a:lstStyle/>
          <a:p>
            <a:r>
              <a:rPr lang="fr-FR" b="1" u="sng" dirty="0"/>
              <a:t>Institut Laue Langevin</a:t>
            </a:r>
          </a:p>
        </p:txBody>
      </p:sp>
      <p:sp>
        <p:nvSpPr>
          <p:cNvPr id="14" name="Google Shape;2615;p39">
            <a:extLst>
              <a:ext uri="{FF2B5EF4-FFF2-40B4-BE49-F238E27FC236}">
                <a16:creationId xmlns:a16="http://schemas.microsoft.com/office/drawing/2014/main" id="{11870B84-06E0-4E93-B4EF-579663219D7C}"/>
              </a:ext>
            </a:extLst>
          </p:cNvPr>
          <p:cNvSpPr txBox="1"/>
          <p:nvPr/>
        </p:nvSpPr>
        <p:spPr>
          <a:xfrm>
            <a:off x="439504" y="1050942"/>
            <a:ext cx="9299176" cy="156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25450" lvl="0" indent="-285750" algn="just" rtl="0">
              <a:spcBef>
                <a:spcPts val="0"/>
              </a:spcBef>
              <a:spcAft>
                <a:spcPts val="0"/>
              </a:spcAft>
              <a:buSzPts val="1400"/>
              <a:buFont typeface="Calibri" panose="020F0502020204030204" pitchFamily="34" charset="0"/>
              <a:buChar char="‐"/>
            </a:pPr>
            <a:r>
              <a:rPr lang="fr" dirty="0">
                <a:ea typeface="Karla"/>
                <a:cs typeface="Karla"/>
                <a:sym typeface="Karla"/>
              </a:rPr>
              <a:t>8.57kg d’</a:t>
            </a:r>
            <a:r>
              <a:rPr lang="fr" baseline="30000" dirty="0">
                <a:ea typeface="Karla"/>
                <a:cs typeface="Karla"/>
                <a:sym typeface="Karla"/>
              </a:rPr>
              <a:t>235</a:t>
            </a:r>
            <a:r>
              <a:rPr lang="fr" dirty="0">
                <a:ea typeface="Karla"/>
                <a:cs typeface="Karla"/>
                <a:sym typeface="Karla"/>
              </a:rPr>
              <a:t>U </a:t>
            </a:r>
            <a:endParaRPr dirty="0">
              <a:ea typeface="Karla"/>
              <a:cs typeface="Karla"/>
              <a:sym typeface="Karla"/>
            </a:endParaRP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SzPts val="1400"/>
              <a:buFont typeface="Calibri" panose="020F0502020204030204" pitchFamily="34" charset="0"/>
              <a:buChar char="‐"/>
            </a:pPr>
            <a:r>
              <a:rPr lang="fr" dirty="0">
                <a:ea typeface="Karla"/>
                <a:cs typeface="Karla"/>
                <a:sym typeface="Karla"/>
              </a:rPr>
              <a:t>Modéré à l’</a:t>
            </a:r>
            <a:r>
              <a:rPr lang="fr" b="1" dirty="0">
                <a:ea typeface="Karla"/>
                <a:cs typeface="Karla"/>
                <a:sym typeface="Karla"/>
              </a:rPr>
              <a:t>eau lourde</a:t>
            </a:r>
            <a:endParaRPr b="1" dirty="0">
              <a:ea typeface="Karla"/>
              <a:cs typeface="Karla"/>
              <a:sym typeface="Karla"/>
            </a:endParaRP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SzPts val="1400"/>
              <a:buFont typeface="Calibri" panose="020F0502020204030204" pitchFamily="34" charset="0"/>
              <a:buChar char="‐"/>
            </a:pPr>
            <a:r>
              <a:rPr lang="fr" dirty="0">
                <a:ea typeface="Karla"/>
                <a:cs typeface="Karla"/>
                <a:sym typeface="Karla"/>
              </a:rPr>
              <a:t>Source de neutrons thermiques continue la plus </a:t>
            </a:r>
            <a:r>
              <a:rPr lang="fr" b="1" dirty="0">
                <a:ea typeface="Karla"/>
                <a:cs typeface="Karla"/>
                <a:sym typeface="Karla"/>
              </a:rPr>
              <a:t>puissante au monde </a:t>
            </a:r>
            <a:r>
              <a:rPr lang="fr" dirty="0">
                <a:ea typeface="Karla"/>
                <a:cs typeface="Karla"/>
                <a:sym typeface="Karla"/>
              </a:rPr>
              <a:t>(5.10</a:t>
            </a:r>
            <a:r>
              <a:rPr lang="fr" baseline="30000" dirty="0">
                <a:ea typeface="Karla"/>
                <a:cs typeface="Karla"/>
                <a:sym typeface="Karla"/>
              </a:rPr>
              <a:t>14 </a:t>
            </a:r>
            <a:r>
              <a:rPr lang="fr" dirty="0">
                <a:ea typeface="Karla"/>
                <a:cs typeface="Karla"/>
                <a:sym typeface="Karla"/>
              </a:rPr>
              <a:t>n/s/cm</a:t>
            </a:r>
            <a:r>
              <a:rPr lang="fr" baseline="30000" dirty="0">
                <a:ea typeface="Karla"/>
                <a:cs typeface="Karla"/>
                <a:sym typeface="Karla"/>
              </a:rPr>
              <a:t>2</a:t>
            </a:r>
            <a:r>
              <a:rPr lang="fr" dirty="0">
                <a:ea typeface="Karla"/>
                <a:cs typeface="Karla"/>
                <a:sym typeface="Karla"/>
              </a:rPr>
              <a:t>)</a:t>
            </a:r>
            <a:endParaRPr dirty="0">
              <a:ea typeface="Karla"/>
              <a:cs typeface="Karla"/>
              <a:sym typeface="Karla"/>
            </a:endParaRP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SzPts val="1400"/>
              <a:buFont typeface="Calibri" panose="020F0502020204030204" pitchFamily="34" charset="0"/>
              <a:buChar char="‐"/>
            </a:pPr>
            <a:r>
              <a:rPr lang="fr" dirty="0">
                <a:ea typeface="Karla"/>
                <a:cs typeface="Karla"/>
                <a:sym typeface="Karla"/>
              </a:rPr>
              <a:t>58 MW Thermique</a:t>
            </a:r>
            <a:endParaRPr dirty="0">
              <a:ea typeface="Karla"/>
              <a:cs typeface="Karla"/>
              <a:sym typeface="Karla"/>
            </a:endParaRP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SzPts val="1400"/>
              <a:buFont typeface="Calibri" panose="020F0502020204030204" pitchFamily="34" charset="0"/>
              <a:buChar char="‐"/>
            </a:pPr>
            <a:r>
              <a:rPr lang="fr" dirty="0">
                <a:ea typeface="Karla"/>
                <a:cs typeface="Karla"/>
                <a:sym typeface="Karla"/>
              </a:rPr>
              <a:t>40 instruments autour</a:t>
            </a:r>
            <a:endParaRPr b="1" dirty="0">
              <a:ea typeface="Karla"/>
              <a:cs typeface="Karla"/>
              <a:sym typeface="Karla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11489BA-2CD3-4EAE-9C8E-1719C8264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782B-C742-4DC9-87C5-393121CB7BDD}" type="slidenum">
              <a:rPr lang="fr-FR" smtClean="0"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9769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Flèche : droite 260">
            <a:extLst>
              <a:ext uri="{FF2B5EF4-FFF2-40B4-BE49-F238E27FC236}">
                <a16:creationId xmlns:a16="http://schemas.microsoft.com/office/drawing/2014/main" id="{891ABDED-B31E-4F3E-902E-27B90B7D12F3}"/>
              </a:ext>
            </a:extLst>
          </p:cNvPr>
          <p:cNvSpPr/>
          <p:nvPr/>
        </p:nvSpPr>
        <p:spPr>
          <a:xfrm>
            <a:off x="6036" y="5814634"/>
            <a:ext cx="1314304" cy="17769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D9B09555-4317-4418-A171-179B51A4B323}"/>
              </a:ext>
            </a:extLst>
          </p:cNvPr>
          <p:cNvSpPr/>
          <p:nvPr/>
        </p:nvSpPr>
        <p:spPr>
          <a:xfrm>
            <a:off x="29152" y="3283731"/>
            <a:ext cx="1314304" cy="17769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8" name="Rectangle 337">
            <a:extLst>
              <a:ext uri="{FF2B5EF4-FFF2-40B4-BE49-F238E27FC236}">
                <a16:creationId xmlns:a16="http://schemas.microsoft.com/office/drawing/2014/main" id="{12F39DA0-C5B7-4115-BE62-10FE6C096E77}"/>
              </a:ext>
            </a:extLst>
          </p:cNvPr>
          <p:cNvSpPr/>
          <p:nvPr/>
        </p:nvSpPr>
        <p:spPr>
          <a:xfrm>
            <a:off x="5968870" y="2086527"/>
            <a:ext cx="1806212" cy="4625340"/>
          </a:xfrm>
          <a:prstGeom prst="rect">
            <a:avLst/>
          </a:prstGeom>
          <a:solidFill>
            <a:srgbClr val="FF0000">
              <a:alpha val="10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8" name="Connecteur droit 167">
            <a:extLst>
              <a:ext uri="{FF2B5EF4-FFF2-40B4-BE49-F238E27FC236}">
                <a16:creationId xmlns:a16="http://schemas.microsoft.com/office/drawing/2014/main" id="{B93C3CAD-6B94-4844-932F-ACCE79975F07}"/>
              </a:ext>
            </a:extLst>
          </p:cNvPr>
          <p:cNvCxnSpPr>
            <a:cxnSpLocks/>
          </p:cNvCxnSpPr>
          <p:nvPr/>
        </p:nvCxnSpPr>
        <p:spPr>
          <a:xfrm flipH="1" flipV="1">
            <a:off x="11510963" y="3812948"/>
            <a:ext cx="174880" cy="2304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Titre 1">
            <a:extLst>
              <a:ext uri="{FF2B5EF4-FFF2-40B4-BE49-F238E27FC236}">
                <a16:creationId xmlns:a16="http://schemas.microsoft.com/office/drawing/2014/main" id="{37D664AD-D332-4890-8DB7-D5C3F9FFB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787"/>
            <a:ext cx="10515600" cy="1325563"/>
          </a:xfrm>
        </p:spPr>
        <p:txBody>
          <a:bodyPr/>
          <a:lstStyle/>
          <a:p>
            <a:r>
              <a:rPr lang="fr-FR" b="1" u="sng" dirty="0"/>
              <a:t>Le spectromètre LOHENGRIN</a:t>
            </a:r>
          </a:p>
        </p:txBody>
      </p:sp>
      <p:grpSp>
        <p:nvGrpSpPr>
          <p:cNvPr id="191" name="Groupe 190">
            <a:extLst>
              <a:ext uri="{FF2B5EF4-FFF2-40B4-BE49-F238E27FC236}">
                <a16:creationId xmlns:a16="http://schemas.microsoft.com/office/drawing/2014/main" id="{216A0D3B-AFEB-4AC2-A134-090E5729FABC}"/>
              </a:ext>
            </a:extLst>
          </p:cNvPr>
          <p:cNvGrpSpPr/>
          <p:nvPr/>
        </p:nvGrpSpPr>
        <p:grpSpPr>
          <a:xfrm>
            <a:off x="11129191" y="814544"/>
            <a:ext cx="605702" cy="640151"/>
            <a:chOff x="403928" y="3128679"/>
            <a:chExt cx="605702" cy="640151"/>
          </a:xfrm>
        </p:grpSpPr>
        <p:sp>
          <p:nvSpPr>
            <p:cNvPr id="182" name="Organigramme : Jonction de sommaire 181">
              <a:extLst>
                <a:ext uri="{FF2B5EF4-FFF2-40B4-BE49-F238E27FC236}">
                  <a16:creationId xmlns:a16="http://schemas.microsoft.com/office/drawing/2014/main" id="{FABC77A6-C1EB-4B45-8C90-CE3A430281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184" y="3494674"/>
              <a:ext cx="131445" cy="131445"/>
            </a:xfrm>
            <a:prstGeom prst="flowChartSummingJuncti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4" name="Connecteur droit avec flèche 183">
              <a:extLst>
                <a:ext uri="{FF2B5EF4-FFF2-40B4-BE49-F238E27FC236}">
                  <a16:creationId xmlns:a16="http://schemas.microsoft.com/office/drawing/2014/main" id="{D6908ACF-DDDA-4DE5-B961-860A287E0C8C}"/>
                </a:ext>
              </a:extLst>
            </p:cNvPr>
            <p:cNvCxnSpPr>
              <a:cxnSpLocks/>
              <a:stCxn id="182" idx="0"/>
            </p:cNvCxnSpPr>
            <p:nvPr/>
          </p:nvCxnSpPr>
          <p:spPr>
            <a:xfrm flipV="1">
              <a:off x="583907" y="3134674"/>
              <a:ext cx="1427" cy="3600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necteur droit avec flèche 185">
              <a:extLst>
                <a:ext uri="{FF2B5EF4-FFF2-40B4-BE49-F238E27FC236}">
                  <a16:creationId xmlns:a16="http://schemas.microsoft.com/office/drawing/2014/main" id="{9C6E79DF-7250-44E6-9EDD-21ECD412CE72}"/>
                </a:ext>
              </a:extLst>
            </p:cNvPr>
            <p:cNvCxnSpPr>
              <a:cxnSpLocks/>
              <a:stCxn id="182" idx="6"/>
            </p:cNvCxnSpPr>
            <p:nvPr/>
          </p:nvCxnSpPr>
          <p:spPr>
            <a:xfrm>
              <a:off x="649629" y="3560397"/>
              <a:ext cx="360001" cy="262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8" name="ZoneTexte 187">
              <a:extLst>
                <a:ext uri="{FF2B5EF4-FFF2-40B4-BE49-F238E27FC236}">
                  <a16:creationId xmlns:a16="http://schemas.microsoft.com/office/drawing/2014/main" id="{024FF4D4-08C0-4873-A989-AA8899A87EA7}"/>
                </a:ext>
              </a:extLst>
            </p:cNvPr>
            <p:cNvSpPr txBox="1"/>
            <p:nvPr/>
          </p:nvSpPr>
          <p:spPr>
            <a:xfrm>
              <a:off x="781074" y="3503008"/>
              <a:ext cx="1143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x</a:t>
              </a:r>
              <a:endParaRPr lang="en-US" sz="600" dirty="0"/>
            </a:p>
          </p:txBody>
        </p:sp>
        <p:sp>
          <p:nvSpPr>
            <p:cNvPr id="189" name="ZoneTexte 188">
              <a:extLst>
                <a:ext uri="{FF2B5EF4-FFF2-40B4-BE49-F238E27FC236}">
                  <a16:creationId xmlns:a16="http://schemas.microsoft.com/office/drawing/2014/main" id="{76EC1B12-B5C8-4C9D-87FE-AACF4EFD5108}"/>
                </a:ext>
              </a:extLst>
            </p:cNvPr>
            <p:cNvSpPr txBox="1"/>
            <p:nvPr/>
          </p:nvSpPr>
          <p:spPr>
            <a:xfrm>
              <a:off x="436746" y="3128679"/>
              <a:ext cx="1143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y</a:t>
              </a:r>
              <a:endParaRPr lang="en-US" sz="600" dirty="0"/>
            </a:p>
          </p:txBody>
        </p:sp>
        <p:sp>
          <p:nvSpPr>
            <p:cNvPr id="190" name="ZoneTexte 189">
              <a:extLst>
                <a:ext uri="{FF2B5EF4-FFF2-40B4-BE49-F238E27FC236}">
                  <a16:creationId xmlns:a16="http://schemas.microsoft.com/office/drawing/2014/main" id="{42D6675D-6941-42E7-B0E3-7E616B7BF308}"/>
                </a:ext>
              </a:extLst>
            </p:cNvPr>
            <p:cNvSpPr txBox="1"/>
            <p:nvPr/>
          </p:nvSpPr>
          <p:spPr>
            <a:xfrm>
              <a:off x="403928" y="3522609"/>
              <a:ext cx="1143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z</a:t>
              </a:r>
              <a:endParaRPr lang="en-US" sz="600" dirty="0"/>
            </a:p>
          </p:txBody>
        </p:sp>
      </p:grpSp>
      <p:grpSp>
        <p:nvGrpSpPr>
          <p:cNvPr id="192" name="Groupe 191">
            <a:extLst>
              <a:ext uri="{FF2B5EF4-FFF2-40B4-BE49-F238E27FC236}">
                <a16:creationId xmlns:a16="http://schemas.microsoft.com/office/drawing/2014/main" id="{8D1A03E3-8F72-48B7-8C24-9EEA6DCE3B78}"/>
              </a:ext>
            </a:extLst>
          </p:cNvPr>
          <p:cNvGrpSpPr/>
          <p:nvPr/>
        </p:nvGrpSpPr>
        <p:grpSpPr>
          <a:xfrm>
            <a:off x="11129191" y="5393671"/>
            <a:ext cx="605702" cy="640151"/>
            <a:chOff x="403928" y="3128679"/>
            <a:chExt cx="605702" cy="640151"/>
          </a:xfrm>
        </p:grpSpPr>
        <p:sp>
          <p:nvSpPr>
            <p:cNvPr id="193" name="Organigramme : Jonction de sommaire 192">
              <a:extLst>
                <a:ext uri="{FF2B5EF4-FFF2-40B4-BE49-F238E27FC236}">
                  <a16:creationId xmlns:a16="http://schemas.microsoft.com/office/drawing/2014/main" id="{F4160141-59F0-4A23-9E6D-416719BDCB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184" y="3494674"/>
              <a:ext cx="131445" cy="131445"/>
            </a:xfrm>
            <a:prstGeom prst="flowChartSummingJuncti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4" name="Connecteur droit avec flèche 193">
              <a:extLst>
                <a:ext uri="{FF2B5EF4-FFF2-40B4-BE49-F238E27FC236}">
                  <a16:creationId xmlns:a16="http://schemas.microsoft.com/office/drawing/2014/main" id="{1A9CDC37-34CB-4522-AC07-1C3A702F2332}"/>
                </a:ext>
              </a:extLst>
            </p:cNvPr>
            <p:cNvCxnSpPr>
              <a:cxnSpLocks/>
              <a:stCxn id="193" idx="0"/>
            </p:cNvCxnSpPr>
            <p:nvPr/>
          </p:nvCxnSpPr>
          <p:spPr>
            <a:xfrm flipV="1">
              <a:off x="583907" y="3134674"/>
              <a:ext cx="1427" cy="3600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necteur droit avec flèche 194">
              <a:extLst>
                <a:ext uri="{FF2B5EF4-FFF2-40B4-BE49-F238E27FC236}">
                  <a16:creationId xmlns:a16="http://schemas.microsoft.com/office/drawing/2014/main" id="{53C67A5B-1974-4B29-A853-EB1BDA104D73}"/>
                </a:ext>
              </a:extLst>
            </p:cNvPr>
            <p:cNvCxnSpPr>
              <a:cxnSpLocks/>
              <a:stCxn id="193" idx="6"/>
            </p:cNvCxnSpPr>
            <p:nvPr/>
          </p:nvCxnSpPr>
          <p:spPr>
            <a:xfrm>
              <a:off x="649629" y="3560397"/>
              <a:ext cx="360001" cy="262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6" name="ZoneTexte 195">
              <a:extLst>
                <a:ext uri="{FF2B5EF4-FFF2-40B4-BE49-F238E27FC236}">
                  <a16:creationId xmlns:a16="http://schemas.microsoft.com/office/drawing/2014/main" id="{5C15CA1D-7300-4995-AEFD-5EE0E21BD818}"/>
                </a:ext>
              </a:extLst>
            </p:cNvPr>
            <p:cNvSpPr txBox="1"/>
            <p:nvPr/>
          </p:nvSpPr>
          <p:spPr>
            <a:xfrm>
              <a:off x="781074" y="3503008"/>
              <a:ext cx="1143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x</a:t>
              </a:r>
              <a:endParaRPr lang="en-US" sz="600" dirty="0"/>
            </a:p>
          </p:txBody>
        </p:sp>
        <p:sp>
          <p:nvSpPr>
            <p:cNvPr id="197" name="ZoneTexte 196">
              <a:extLst>
                <a:ext uri="{FF2B5EF4-FFF2-40B4-BE49-F238E27FC236}">
                  <a16:creationId xmlns:a16="http://schemas.microsoft.com/office/drawing/2014/main" id="{85F39DB6-A29C-4DCE-9E6D-E164D1958D56}"/>
                </a:ext>
              </a:extLst>
            </p:cNvPr>
            <p:cNvSpPr txBox="1"/>
            <p:nvPr/>
          </p:nvSpPr>
          <p:spPr>
            <a:xfrm>
              <a:off x="436746" y="3128679"/>
              <a:ext cx="1143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z</a:t>
              </a:r>
              <a:endParaRPr lang="en-US" sz="600" dirty="0"/>
            </a:p>
          </p:txBody>
        </p:sp>
        <p:sp>
          <p:nvSpPr>
            <p:cNvPr id="198" name="ZoneTexte 197">
              <a:extLst>
                <a:ext uri="{FF2B5EF4-FFF2-40B4-BE49-F238E27FC236}">
                  <a16:creationId xmlns:a16="http://schemas.microsoft.com/office/drawing/2014/main" id="{39914952-1669-4BC2-8EC7-03F096DAB467}"/>
                </a:ext>
              </a:extLst>
            </p:cNvPr>
            <p:cNvSpPr txBox="1"/>
            <p:nvPr/>
          </p:nvSpPr>
          <p:spPr>
            <a:xfrm>
              <a:off x="403928" y="3522609"/>
              <a:ext cx="1143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y</a:t>
              </a:r>
              <a:endParaRPr lang="en-US" sz="600" dirty="0"/>
            </a:p>
          </p:txBody>
        </p:sp>
      </p:grpSp>
      <p:grpSp>
        <p:nvGrpSpPr>
          <p:cNvPr id="207" name="Groupe 206">
            <a:extLst>
              <a:ext uri="{FF2B5EF4-FFF2-40B4-BE49-F238E27FC236}">
                <a16:creationId xmlns:a16="http://schemas.microsoft.com/office/drawing/2014/main" id="{673378C6-91AE-4EF8-85BA-052B93616D79}"/>
              </a:ext>
            </a:extLst>
          </p:cNvPr>
          <p:cNvGrpSpPr/>
          <p:nvPr/>
        </p:nvGrpSpPr>
        <p:grpSpPr>
          <a:xfrm>
            <a:off x="1325631" y="104775"/>
            <a:ext cx="9942444" cy="3708173"/>
            <a:chOff x="1325631" y="104775"/>
            <a:chExt cx="9942444" cy="3708173"/>
          </a:xfrm>
        </p:grpSpPr>
        <p:grpSp>
          <p:nvGrpSpPr>
            <p:cNvPr id="204" name="Groupe 203">
              <a:extLst>
                <a:ext uri="{FF2B5EF4-FFF2-40B4-BE49-F238E27FC236}">
                  <a16:creationId xmlns:a16="http://schemas.microsoft.com/office/drawing/2014/main" id="{88200B1D-2A0B-4E6E-9784-076B14826D43}"/>
                </a:ext>
              </a:extLst>
            </p:cNvPr>
            <p:cNvGrpSpPr/>
            <p:nvPr/>
          </p:nvGrpSpPr>
          <p:grpSpPr>
            <a:xfrm>
              <a:off x="1352349" y="104775"/>
              <a:ext cx="9915726" cy="3708173"/>
              <a:chOff x="1352349" y="104775"/>
              <a:chExt cx="9915726" cy="3708173"/>
            </a:xfrm>
          </p:grpSpPr>
          <p:grpSp>
            <p:nvGrpSpPr>
              <p:cNvPr id="161" name="Groupe 160">
                <a:extLst>
                  <a:ext uri="{FF2B5EF4-FFF2-40B4-BE49-F238E27FC236}">
                    <a16:creationId xmlns:a16="http://schemas.microsoft.com/office/drawing/2014/main" id="{C563B9E7-4139-43FA-89AF-621416BA38C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flipH="1">
                <a:off x="1352349" y="598481"/>
                <a:ext cx="9811437" cy="3214467"/>
                <a:chOff x="1174380" y="878057"/>
                <a:chExt cx="9811437" cy="3214467"/>
              </a:xfrm>
            </p:grpSpPr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3CDB3AA5-8471-4275-BE26-1CA1A0E9D9B4}"/>
                    </a:ext>
                  </a:extLst>
                </p:cNvPr>
                <p:cNvSpPr/>
                <p:nvPr/>
              </p:nvSpPr>
              <p:spPr>
                <a:xfrm>
                  <a:off x="6225857" y="3408255"/>
                  <a:ext cx="4759960" cy="49066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B89BA4E6-7031-4371-AF81-F2A29A44DE41}"/>
                    </a:ext>
                  </a:extLst>
                </p:cNvPr>
                <p:cNvSpPr/>
                <p:nvPr/>
              </p:nvSpPr>
              <p:spPr>
                <a:xfrm rot="2328503">
                  <a:off x="3957431" y="2791354"/>
                  <a:ext cx="1029313" cy="47034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CA46E8EA-8D9A-4EE9-9E3F-B570DEB02311}"/>
                    </a:ext>
                  </a:extLst>
                </p:cNvPr>
                <p:cNvSpPr/>
                <p:nvPr/>
              </p:nvSpPr>
              <p:spPr>
                <a:xfrm rot="2328503">
                  <a:off x="2464854" y="1751631"/>
                  <a:ext cx="1778617" cy="806580"/>
                </a:xfrm>
                <a:prstGeom prst="rect">
                  <a:avLst/>
                </a:prstGeom>
                <a:solidFill>
                  <a:srgbClr val="6699FF"/>
                </a:solidFill>
                <a:ln w="38100">
                  <a:solidFill>
                    <a:srgbClr val="66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8A01633E-6622-46D3-B688-0EFA8FCD9F18}"/>
                    </a:ext>
                  </a:extLst>
                </p:cNvPr>
                <p:cNvSpPr/>
                <p:nvPr/>
              </p:nvSpPr>
              <p:spPr>
                <a:xfrm rot="2328503">
                  <a:off x="1174380" y="878057"/>
                  <a:ext cx="1634960" cy="47034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72" name="Flèche : gauche 71">
                  <a:extLst>
                    <a:ext uri="{FF2B5EF4-FFF2-40B4-BE49-F238E27FC236}">
                      <a16:creationId xmlns:a16="http://schemas.microsoft.com/office/drawing/2014/main" id="{6D09B54A-09D7-4EB4-9092-137D90B272B5}"/>
                    </a:ext>
                  </a:extLst>
                </p:cNvPr>
                <p:cNvSpPr/>
                <p:nvPr/>
              </p:nvSpPr>
              <p:spPr>
                <a:xfrm>
                  <a:off x="6221677" y="3562056"/>
                  <a:ext cx="4764140" cy="180000"/>
                </a:xfrm>
                <a:prstGeom prst="leftArrow">
                  <a:avLst/>
                </a:prstGeom>
                <a:gradFill>
                  <a:gsLst>
                    <a:gs pos="33500">
                      <a:srgbClr val="00B050"/>
                    </a:gs>
                    <a:gs pos="21000">
                      <a:srgbClr val="00B0F0"/>
                    </a:gs>
                    <a:gs pos="71000">
                      <a:srgbClr val="FFC000"/>
                    </a:gs>
                    <a:gs pos="84000">
                      <a:srgbClr val="FF0000"/>
                    </a:gs>
                    <a:gs pos="46000">
                      <a:srgbClr val="FFFF00"/>
                    </a:gs>
                    <a:gs pos="0">
                      <a:schemeClr val="accent1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83" name="Forme libre : forme 82">
                  <a:extLst>
                    <a:ext uri="{FF2B5EF4-FFF2-40B4-BE49-F238E27FC236}">
                      <a16:creationId xmlns:a16="http://schemas.microsoft.com/office/drawing/2014/main" id="{C3E6D976-3CD8-4611-861B-7BD252C655BF}"/>
                    </a:ext>
                  </a:extLst>
                </p:cNvPr>
                <p:cNvSpPr/>
                <p:nvPr/>
              </p:nvSpPr>
              <p:spPr>
                <a:xfrm>
                  <a:off x="5016900" y="3144816"/>
                  <a:ext cx="1215693" cy="499736"/>
                </a:xfrm>
                <a:custGeom>
                  <a:avLst/>
                  <a:gdLst>
                    <a:gd name="connsiteX0" fmla="*/ 1283494 w 1283494"/>
                    <a:gd name="connsiteY0" fmla="*/ 395287 h 395287"/>
                    <a:gd name="connsiteX1" fmla="*/ 545307 w 1283494"/>
                    <a:gd name="connsiteY1" fmla="*/ 283369 h 395287"/>
                    <a:gd name="connsiteX2" fmla="*/ 0 w 1283494"/>
                    <a:gd name="connsiteY2" fmla="*/ 0 h 395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83494" h="395287">
                      <a:moveTo>
                        <a:pt x="1283494" y="395287"/>
                      </a:moveTo>
                      <a:cubicBezTo>
                        <a:pt x="1021358" y="372268"/>
                        <a:pt x="759223" y="349250"/>
                        <a:pt x="545307" y="283369"/>
                      </a:cubicBezTo>
                      <a:cubicBezTo>
                        <a:pt x="331391" y="217488"/>
                        <a:pt x="120650" y="85725"/>
                        <a:pt x="0" y="0"/>
                      </a:cubicBezTo>
                    </a:path>
                  </a:pathLst>
                </a:custGeom>
                <a:noFill/>
                <a:ln>
                  <a:solidFill>
                    <a:srgbClr val="FFC000"/>
                  </a:solidFill>
                  <a:tailEnd type="triangl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84" name="Forme libre : forme 83">
                  <a:extLst>
                    <a:ext uri="{FF2B5EF4-FFF2-40B4-BE49-F238E27FC236}">
                      <a16:creationId xmlns:a16="http://schemas.microsoft.com/office/drawing/2014/main" id="{9966F894-EE6F-47A2-AEE0-F7E6449387FB}"/>
                    </a:ext>
                  </a:extLst>
                </p:cNvPr>
                <p:cNvSpPr/>
                <p:nvPr/>
              </p:nvSpPr>
              <p:spPr>
                <a:xfrm>
                  <a:off x="4740438" y="3491746"/>
                  <a:ext cx="1496984" cy="160310"/>
                </a:xfrm>
                <a:custGeom>
                  <a:avLst/>
                  <a:gdLst>
                    <a:gd name="connsiteX0" fmla="*/ 1283494 w 1283494"/>
                    <a:gd name="connsiteY0" fmla="*/ 395287 h 395287"/>
                    <a:gd name="connsiteX1" fmla="*/ 545307 w 1283494"/>
                    <a:gd name="connsiteY1" fmla="*/ 283369 h 395287"/>
                    <a:gd name="connsiteX2" fmla="*/ 0 w 1283494"/>
                    <a:gd name="connsiteY2" fmla="*/ 0 h 395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83494" h="395287">
                      <a:moveTo>
                        <a:pt x="1283494" y="395287"/>
                      </a:moveTo>
                      <a:cubicBezTo>
                        <a:pt x="1021358" y="372268"/>
                        <a:pt x="759223" y="349250"/>
                        <a:pt x="545307" y="283369"/>
                      </a:cubicBezTo>
                      <a:cubicBezTo>
                        <a:pt x="331391" y="217488"/>
                        <a:pt x="120650" y="85725"/>
                        <a:pt x="0" y="0"/>
                      </a:cubicBezTo>
                    </a:path>
                  </a:pathLst>
                </a:custGeom>
                <a:noFill/>
                <a:ln>
                  <a:solidFill>
                    <a:srgbClr val="00B0F0"/>
                  </a:solidFill>
                  <a:tailEnd type="triangl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85" name="Forme libre : forme 84">
                  <a:extLst>
                    <a:ext uri="{FF2B5EF4-FFF2-40B4-BE49-F238E27FC236}">
                      <a16:creationId xmlns:a16="http://schemas.microsoft.com/office/drawing/2014/main" id="{C1FD6205-E18C-484C-9419-5C07FD3555B3}"/>
                    </a:ext>
                  </a:extLst>
                </p:cNvPr>
                <p:cNvSpPr/>
                <p:nvPr/>
              </p:nvSpPr>
              <p:spPr>
                <a:xfrm>
                  <a:off x="5328720" y="3129138"/>
                  <a:ext cx="903873" cy="515414"/>
                </a:xfrm>
                <a:custGeom>
                  <a:avLst/>
                  <a:gdLst>
                    <a:gd name="connsiteX0" fmla="*/ 1283494 w 1283494"/>
                    <a:gd name="connsiteY0" fmla="*/ 395287 h 395287"/>
                    <a:gd name="connsiteX1" fmla="*/ 545307 w 1283494"/>
                    <a:gd name="connsiteY1" fmla="*/ 283369 h 395287"/>
                    <a:gd name="connsiteX2" fmla="*/ 0 w 1283494"/>
                    <a:gd name="connsiteY2" fmla="*/ 0 h 395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83494" h="395287">
                      <a:moveTo>
                        <a:pt x="1283494" y="395287"/>
                      </a:moveTo>
                      <a:cubicBezTo>
                        <a:pt x="1021358" y="372268"/>
                        <a:pt x="759223" y="349250"/>
                        <a:pt x="545307" y="283369"/>
                      </a:cubicBezTo>
                      <a:cubicBezTo>
                        <a:pt x="331391" y="217488"/>
                        <a:pt x="120650" y="85725"/>
                        <a:pt x="0" y="0"/>
                      </a:cubicBezTo>
                    </a:path>
                  </a:pathLst>
                </a:custGeom>
                <a:noFill/>
                <a:ln>
                  <a:solidFill>
                    <a:srgbClr val="C00000"/>
                  </a:solidFill>
                  <a:tailEnd type="triangl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86" name="Forme libre : forme 85">
                  <a:extLst>
                    <a:ext uri="{FF2B5EF4-FFF2-40B4-BE49-F238E27FC236}">
                      <a16:creationId xmlns:a16="http://schemas.microsoft.com/office/drawing/2014/main" id="{3EC010F9-ECA6-4F6A-8384-BE55B87C8FA8}"/>
                    </a:ext>
                  </a:extLst>
                </p:cNvPr>
                <p:cNvSpPr/>
                <p:nvPr/>
              </p:nvSpPr>
              <p:spPr>
                <a:xfrm rot="21002539">
                  <a:off x="4641916" y="3502974"/>
                  <a:ext cx="1582557" cy="287660"/>
                </a:xfrm>
                <a:custGeom>
                  <a:avLst/>
                  <a:gdLst>
                    <a:gd name="connsiteX0" fmla="*/ 1283494 w 1283494"/>
                    <a:gd name="connsiteY0" fmla="*/ 395287 h 395287"/>
                    <a:gd name="connsiteX1" fmla="*/ 545307 w 1283494"/>
                    <a:gd name="connsiteY1" fmla="*/ 283369 h 395287"/>
                    <a:gd name="connsiteX2" fmla="*/ 0 w 1283494"/>
                    <a:gd name="connsiteY2" fmla="*/ 0 h 395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83494" h="395287">
                      <a:moveTo>
                        <a:pt x="1283494" y="395287"/>
                      </a:moveTo>
                      <a:cubicBezTo>
                        <a:pt x="1021358" y="372268"/>
                        <a:pt x="759223" y="349250"/>
                        <a:pt x="545307" y="283369"/>
                      </a:cubicBezTo>
                      <a:cubicBezTo>
                        <a:pt x="331391" y="217488"/>
                        <a:pt x="120650" y="85725"/>
                        <a:pt x="0" y="0"/>
                      </a:cubicBezTo>
                    </a:path>
                  </a:pathLst>
                </a:custGeom>
                <a:noFill/>
                <a:ln>
                  <a:solidFill>
                    <a:schemeClr val="accent1">
                      <a:lumMod val="75000"/>
                    </a:schemeClr>
                  </a:solidFill>
                  <a:tailEnd type="triangl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40" name="Forme libre : forme 139">
                  <a:extLst>
                    <a:ext uri="{FF2B5EF4-FFF2-40B4-BE49-F238E27FC236}">
                      <a16:creationId xmlns:a16="http://schemas.microsoft.com/office/drawing/2014/main" id="{40C6158C-0618-4962-8DDC-E862DEC1C3D0}"/>
                    </a:ext>
                  </a:extLst>
                </p:cNvPr>
                <p:cNvSpPr/>
                <p:nvPr/>
              </p:nvSpPr>
              <p:spPr>
                <a:xfrm>
                  <a:off x="4622755" y="3045654"/>
                  <a:ext cx="1602121" cy="1046870"/>
                </a:xfrm>
                <a:custGeom>
                  <a:avLst/>
                  <a:gdLst>
                    <a:gd name="connsiteX0" fmla="*/ 498943 w 1602121"/>
                    <a:gd name="connsiteY0" fmla="*/ 0 h 1046870"/>
                    <a:gd name="connsiteX1" fmla="*/ 634298 w 1602121"/>
                    <a:gd name="connsiteY1" fmla="*/ 61643 h 1046870"/>
                    <a:gd name="connsiteX2" fmla="*/ 1486403 w 1602121"/>
                    <a:gd name="connsiteY2" fmla="*/ 224279 h 1046870"/>
                    <a:gd name="connsiteX3" fmla="*/ 1602121 w 1602121"/>
                    <a:gd name="connsiteY3" fmla="*/ 218755 h 1046870"/>
                    <a:gd name="connsiteX4" fmla="*/ 1599742 w 1602121"/>
                    <a:gd name="connsiteY4" fmla="*/ 1046635 h 1046870"/>
                    <a:gd name="connsiteX5" fmla="*/ 1590218 w 1602121"/>
                    <a:gd name="connsiteY5" fmla="*/ 1046870 h 1046870"/>
                    <a:gd name="connsiteX6" fmla="*/ 118121 w 1602121"/>
                    <a:gd name="connsiteY6" fmla="*/ 683667 h 1046870"/>
                    <a:gd name="connsiteX7" fmla="*/ 0 w 1602121"/>
                    <a:gd name="connsiteY7" fmla="*/ 613744 h 10468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02121" h="1046870">
                      <a:moveTo>
                        <a:pt x="498943" y="0"/>
                      </a:moveTo>
                      <a:lnTo>
                        <a:pt x="634298" y="61643"/>
                      </a:lnTo>
                      <a:cubicBezTo>
                        <a:pt x="896201" y="166368"/>
                        <a:pt x="1184149" y="224279"/>
                        <a:pt x="1486403" y="224279"/>
                      </a:cubicBezTo>
                      <a:lnTo>
                        <a:pt x="1602121" y="218755"/>
                      </a:lnTo>
                      <a:lnTo>
                        <a:pt x="1599742" y="1046635"/>
                      </a:lnTo>
                      <a:lnTo>
                        <a:pt x="1590218" y="1046870"/>
                      </a:lnTo>
                      <a:cubicBezTo>
                        <a:pt x="1057201" y="1046870"/>
                        <a:pt x="555721" y="915298"/>
                        <a:pt x="118121" y="683667"/>
                      </a:cubicBezTo>
                      <a:lnTo>
                        <a:pt x="0" y="613744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fr-FR" dirty="0"/>
                </a:p>
              </p:txBody>
            </p:sp>
          </p:grpSp>
          <p:sp>
            <p:nvSpPr>
              <p:cNvPr id="178" name="Forme libre : forme 177">
                <a:extLst>
                  <a:ext uri="{FF2B5EF4-FFF2-40B4-BE49-F238E27FC236}">
                    <a16:creationId xmlns:a16="http://schemas.microsoft.com/office/drawing/2014/main" id="{F4DC5CD5-EEF6-4E3C-B5E3-CC4F126F6122}"/>
                  </a:ext>
                </a:extLst>
              </p:cNvPr>
              <p:cNvSpPr/>
              <p:nvPr/>
            </p:nvSpPr>
            <p:spPr>
              <a:xfrm>
                <a:off x="6115050" y="104775"/>
                <a:ext cx="5153025" cy="3273172"/>
              </a:xfrm>
              <a:custGeom>
                <a:avLst/>
                <a:gdLst>
                  <a:gd name="connsiteX0" fmla="*/ 0 w 5153025"/>
                  <a:gd name="connsiteY0" fmla="*/ 3267075 h 3273172"/>
                  <a:gd name="connsiteX1" fmla="*/ 904875 w 5153025"/>
                  <a:gd name="connsiteY1" fmla="*/ 3152775 h 3273172"/>
                  <a:gd name="connsiteX2" fmla="*/ 2057400 w 5153025"/>
                  <a:gd name="connsiteY2" fmla="*/ 2447925 h 3273172"/>
                  <a:gd name="connsiteX3" fmla="*/ 5153025 w 5153025"/>
                  <a:gd name="connsiteY3" fmla="*/ 0 h 327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53025" h="3273172">
                    <a:moveTo>
                      <a:pt x="0" y="3267075"/>
                    </a:moveTo>
                    <a:cubicBezTo>
                      <a:pt x="280987" y="3278187"/>
                      <a:pt x="561975" y="3289300"/>
                      <a:pt x="904875" y="3152775"/>
                    </a:cubicBezTo>
                    <a:cubicBezTo>
                      <a:pt x="1247775" y="3016250"/>
                      <a:pt x="1349375" y="2973388"/>
                      <a:pt x="2057400" y="2447925"/>
                    </a:cubicBezTo>
                    <a:cubicBezTo>
                      <a:pt x="2765425" y="1922462"/>
                      <a:pt x="3959225" y="961231"/>
                      <a:pt x="5153025" y="0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  <a:headEnd type="none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43150F75-B408-430B-A987-4E07465C1847}"/>
                </a:ext>
              </a:extLst>
            </p:cNvPr>
            <p:cNvSpPr/>
            <p:nvPr/>
          </p:nvSpPr>
          <p:spPr>
            <a:xfrm>
              <a:off x="1325631" y="3277346"/>
              <a:ext cx="45719" cy="18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6" name="Groupe 205">
            <a:extLst>
              <a:ext uri="{FF2B5EF4-FFF2-40B4-BE49-F238E27FC236}">
                <a16:creationId xmlns:a16="http://schemas.microsoft.com/office/drawing/2014/main" id="{74FDC072-2A23-4131-A4EA-9B4D768EAD8C}"/>
              </a:ext>
            </a:extLst>
          </p:cNvPr>
          <p:cNvGrpSpPr/>
          <p:nvPr/>
        </p:nvGrpSpPr>
        <p:grpSpPr>
          <a:xfrm>
            <a:off x="1325630" y="3495675"/>
            <a:ext cx="10790170" cy="2799112"/>
            <a:chOff x="1325630" y="3495675"/>
            <a:chExt cx="10790170" cy="2799112"/>
          </a:xfrm>
        </p:grpSpPr>
        <p:grpSp>
          <p:nvGrpSpPr>
            <p:cNvPr id="205" name="Groupe 204">
              <a:extLst>
                <a:ext uri="{FF2B5EF4-FFF2-40B4-BE49-F238E27FC236}">
                  <a16:creationId xmlns:a16="http://schemas.microsoft.com/office/drawing/2014/main" id="{DE10A351-C4A9-420E-92C5-A84158A4D7D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352349" y="3495675"/>
              <a:ext cx="10763451" cy="2799112"/>
              <a:chOff x="1352349" y="3495675"/>
              <a:chExt cx="10763451" cy="2799112"/>
            </a:xfrm>
          </p:grpSpPr>
          <p:grpSp>
            <p:nvGrpSpPr>
              <p:cNvPr id="162" name="Groupe 161">
                <a:extLst>
                  <a:ext uri="{FF2B5EF4-FFF2-40B4-BE49-F238E27FC236}">
                    <a16:creationId xmlns:a16="http://schemas.microsoft.com/office/drawing/2014/main" id="{F1C6EB0B-618C-4AA4-B04A-232DBDC60C12}"/>
                  </a:ext>
                </a:extLst>
              </p:cNvPr>
              <p:cNvGrpSpPr/>
              <p:nvPr/>
            </p:nvGrpSpPr>
            <p:grpSpPr>
              <a:xfrm flipH="1">
                <a:off x="1352349" y="3812948"/>
                <a:ext cx="10333494" cy="2481839"/>
                <a:chOff x="652323" y="4080517"/>
                <a:chExt cx="10333494" cy="2481839"/>
              </a:xfrm>
            </p:grpSpPr>
            <p:sp>
              <p:nvSpPr>
                <p:cNvPr id="133" name="Flèche : gauche 132">
                  <a:extLst>
                    <a:ext uri="{FF2B5EF4-FFF2-40B4-BE49-F238E27FC236}">
                      <a16:creationId xmlns:a16="http://schemas.microsoft.com/office/drawing/2014/main" id="{BAD0D2CE-0451-408C-BE97-AC8C045FD9B9}"/>
                    </a:ext>
                  </a:extLst>
                </p:cNvPr>
                <p:cNvSpPr/>
                <p:nvPr/>
              </p:nvSpPr>
              <p:spPr>
                <a:xfrm>
                  <a:off x="4219575" y="6057675"/>
                  <a:ext cx="6766242" cy="180000"/>
                </a:xfrm>
                <a:prstGeom prst="leftArrow">
                  <a:avLst/>
                </a:prstGeom>
                <a:gradFill>
                  <a:gsLst>
                    <a:gs pos="33500">
                      <a:srgbClr val="00B050"/>
                    </a:gs>
                    <a:gs pos="21000">
                      <a:srgbClr val="00B0F0"/>
                    </a:gs>
                    <a:gs pos="71000">
                      <a:srgbClr val="FFC000"/>
                    </a:gs>
                    <a:gs pos="84000">
                      <a:srgbClr val="FF0000"/>
                    </a:gs>
                    <a:gs pos="53000">
                      <a:srgbClr val="FFFF00"/>
                    </a:gs>
                    <a:gs pos="0">
                      <a:schemeClr val="accent1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12DBCC8A-E915-4ADD-A18E-D905205F2AE9}"/>
                    </a:ext>
                  </a:extLst>
                </p:cNvPr>
                <p:cNvSpPr/>
                <p:nvPr/>
              </p:nvSpPr>
              <p:spPr>
                <a:xfrm flipH="1">
                  <a:off x="6225857" y="5898628"/>
                  <a:ext cx="4759960" cy="49066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78F1FE22-440D-427F-B369-48980CE7A39E}"/>
                    </a:ext>
                  </a:extLst>
                </p:cNvPr>
                <p:cNvSpPr/>
                <p:nvPr/>
              </p:nvSpPr>
              <p:spPr>
                <a:xfrm>
                  <a:off x="4638678" y="5753100"/>
                  <a:ext cx="1595435" cy="805928"/>
                </a:xfrm>
                <a:prstGeom prst="rect">
                  <a:avLst/>
                </a:prstGeom>
                <a:noFill/>
                <a:ln w="254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cxnSp>
              <p:nvCxnSpPr>
                <p:cNvPr id="116" name="Connecteur droit 115">
                  <a:extLst>
                    <a:ext uri="{FF2B5EF4-FFF2-40B4-BE49-F238E27FC236}">
                      <a16:creationId xmlns:a16="http://schemas.microsoft.com/office/drawing/2014/main" id="{7AEAB4D7-342E-406C-AD16-16E569F50D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19575" y="6305291"/>
                  <a:ext cx="42386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Connecteur droit 117">
                  <a:extLst>
                    <a:ext uri="{FF2B5EF4-FFF2-40B4-BE49-F238E27FC236}">
                      <a16:creationId xmlns:a16="http://schemas.microsoft.com/office/drawing/2014/main" id="{CB71F85F-E350-47C3-B39C-539186C629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19575" y="5993606"/>
                  <a:ext cx="42386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Connecteur droit 118">
                  <a:extLst>
                    <a:ext uri="{FF2B5EF4-FFF2-40B4-BE49-F238E27FC236}">
                      <a16:creationId xmlns:a16="http://schemas.microsoft.com/office/drawing/2014/main" id="{B4F04149-EFFA-45C1-9254-90E18C1A51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2323" y="4310932"/>
                  <a:ext cx="1852750" cy="1454074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Connecteur droit 121">
                  <a:extLst>
                    <a:ext uri="{FF2B5EF4-FFF2-40B4-BE49-F238E27FC236}">
                      <a16:creationId xmlns:a16="http://schemas.microsoft.com/office/drawing/2014/main" id="{12F0D805-3868-4642-9ED8-75D07CDC5B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7203" y="4080517"/>
                  <a:ext cx="1882836" cy="143260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1" name="Forme libre : forme 150">
                  <a:extLst>
                    <a:ext uri="{FF2B5EF4-FFF2-40B4-BE49-F238E27FC236}">
                      <a16:creationId xmlns:a16="http://schemas.microsoft.com/office/drawing/2014/main" id="{1A65E85B-4CF0-43EE-9581-653CD2F46D03}"/>
                    </a:ext>
                  </a:extLst>
                </p:cNvPr>
                <p:cNvSpPr/>
                <p:nvPr/>
              </p:nvSpPr>
              <p:spPr>
                <a:xfrm>
                  <a:off x="2319198" y="5759785"/>
                  <a:ext cx="1914414" cy="802571"/>
                </a:xfrm>
                <a:custGeom>
                  <a:avLst/>
                  <a:gdLst>
                    <a:gd name="connsiteX0" fmla="*/ 173784 w 1914414"/>
                    <a:gd name="connsiteY0" fmla="*/ 0 h 802571"/>
                    <a:gd name="connsiteX1" fmla="*/ 193084 w 1914414"/>
                    <a:gd name="connsiteY1" fmla="*/ 20416 h 802571"/>
                    <a:gd name="connsiteX2" fmla="*/ 1911015 w 1914414"/>
                    <a:gd name="connsiteY2" fmla="*/ 541426 h 802571"/>
                    <a:gd name="connsiteX3" fmla="*/ 1914414 w 1914414"/>
                    <a:gd name="connsiteY3" fmla="*/ 541295 h 802571"/>
                    <a:gd name="connsiteX4" fmla="*/ 1913701 w 1914414"/>
                    <a:gd name="connsiteY4" fmla="*/ 799560 h 802571"/>
                    <a:gd name="connsiteX5" fmla="*/ 1788903 w 1914414"/>
                    <a:gd name="connsiteY5" fmla="*/ 802571 h 802571"/>
                    <a:gd name="connsiteX6" fmla="*/ 70972 w 1914414"/>
                    <a:gd name="connsiteY6" fmla="*/ 281561 h 802571"/>
                    <a:gd name="connsiteX7" fmla="*/ 0 w 1914414"/>
                    <a:gd name="connsiteY7" fmla="*/ 206488 h 8025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14414" h="802571">
                      <a:moveTo>
                        <a:pt x="173784" y="0"/>
                      </a:moveTo>
                      <a:lnTo>
                        <a:pt x="193084" y="20416"/>
                      </a:lnTo>
                      <a:cubicBezTo>
                        <a:pt x="523928" y="330753"/>
                        <a:pt x="1169190" y="541426"/>
                        <a:pt x="1911015" y="541426"/>
                      </a:cubicBezTo>
                      <a:lnTo>
                        <a:pt x="1914414" y="541295"/>
                      </a:lnTo>
                      <a:lnTo>
                        <a:pt x="1913701" y="799560"/>
                      </a:lnTo>
                      <a:lnTo>
                        <a:pt x="1788903" y="802571"/>
                      </a:lnTo>
                      <a:cubicBezTo>
                        <a:pt x="1047078" y="802571"/>
                        <a:pt x="401816" y="591898"/>
                        <a:pt x="70972" y="281561"/>
                      </a:cubicBezTo>
                      <a:lnTo>
                        <a:pt x="0" y="206488"/>
                      </a:lnTo>
                      <a:close/>
                    </a:path>
                  </a:pathLst>
                </a:custGeom>
                <a:solidFill>
                  <a:srgbClr val="6699FF"/>
                </a:solidFill>
                <a:ln>
                  <a:solidFill>
                    <a:srgbClr val="66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55" name="Forme libre : forme 154">
                  <a:extLst>
                    <a:ext uri="{FF2B5EF4-FFF2-40B4-BE49-F238E27FC236}">
                      <a16:creationId xmlns:a16="http://schemas.microsoft.com/office/drawing/2014/main" id="{78DA1584-38A9-4FA0-BFFB-8C588260EE5B}"/>
                    </a:ext>
                  </a:extLst>
                </p:cNvPr>
                <p:cNvSpPr/>
                <p:nvPr/>
              </p:nvSpPr>
              <p:spPr>
                <a:xfrm>
                  <a:off x="2710040" y="5307611"/>
                  <a:ext cx="1512009" cy="695753"/>
                </a:xfrm>
                <a:custGeom>
                  <a:avLst/>
                  <a:gdLst>
                    <a:gd name="connsiteX0" fmla="*/ 163721 w 1512009"/>
                    <a:gd name="connsiteY0" fmla="*/ 0 h 695753"/>
                    <a:gd name="connsiteX1" fmla="*/ 359566 w 1512009"/>
                    <a:gd name="connsiteY1" fmla="*/ 143912 h 695753"/>
                    <a:gd name="connsiteX2" fmla="*/ 1352778 w 1512009"/>
                    <a:gd name="connsiteY2" fmla="*/ 430361 h 695753"/>
                    <a:gd name="connsiteX3" fmla="*/ 1509724 w 1512009"/>
                    <a:gd name="connsiteY3" fmla="*/ 435166 h 695753"/>
                    <a:gd name="connsiteX4" fmla="*/ 1512009 w 1512009"/>
                    <a:gd name="connsiteY4" fmla="*/ 695682 h 695753"/>
                    <a:gd name="connsiteX5" fmla="*/ 1509535 w 1512009"/>
                    <a:gd name="connsiteY5" fmla="*/ 695753 h 695753"/>
                    <a:gd name="connsiteX6" fmla="*/ 53970 w 1512009"/>
                    <a:gd name="connsiteY6" fmla="*/ 256826 h 695753"/>
                    <a:gd name="connsiteX7" fmla="*/ 0 w 1512009"/>
                    <a:gd name="connsiteY7" fmla="*/ 200433 h 695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12009" h="695753">
                      <a:moveTo>
                        <a:pt x="163721" y="0"/>
                      </a:moveTo>
                      <a:lnTo>
                        <a:pt x="359566" y="143912"/>
                      </a:lnTo>
                      <a:cubicBezTo>
                        <a:pt x="619574" y="301551"/>
                        <a:pt x="966373" y="406570"/>
                        <a:pt x="1352778" y="430361"/>
                      </a:cubicBezTo>
                      <a:lnTo>
                        <a:pt x="1509724" y="435166"/>
                      </a:lnTo>
                      <a:lnTo>
                        <a:pt x="1512009" y="695682"/>
                      </a:lnTo>
                      <a:lnTo>
                        <a:pt x="1509535" y="695753"/>
                      </a:lnTo>
                      <a:cubicBezTo>
                        <a:pt x="903626" y="695753"/>
                        <a:pt x="369419" y="521643"/>
                        <a:pt x="53970" y="256826"/>
                      </a:cubicBezTo>
                      <a:lnTo>
                        <a:pt x="0" y="200433"/>
                      </a:lnTo>
                      <a:close/>
                    </a:path>
                  </a:pathLst>
                </a:custGeom>
                <a:solidFill>
                  <a:srgbClr val="6699FF"/>
                </a:solidFill>
                <a:ln>
                  <a:solidFill>
                    <a:srgbClr val="6666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57" name="Forme libre : forme 156">
                  <a:extLst>
                    <a:ext uri="{FF2B5EF4-FFF2-40B4-BE49-F238E27FC236}">
                      <a16:creationId xmlns:a16="http://schemas.microsoft.com/office/drawing/2014/main" id="{81017410-204E-41A6-8094-627FF6C1F42C}"/>
                    </a:ext>
                  </a:extLst>
                </p:cNvPr>
                <p:cNvSpPr/>
                <p:nvPr/>
              </p:nvSpPr>
              <p:spPr>
                <a:xfrm>
                  <a:off x="3155950" y="5811355"/>
                  <a:ext cx="1080496" cy="339922"/>
                </a:xfrm>
                <a:custGeom>
                  <a:avLst/>
                  <a:gdLst>
                    <a:gd name="connsiteX0" fmla="*/ 1283494 w 1283494"/>
                    <a:gd name="connsiteY0" fmla="*/ 395287 h 395287"/>
                    <a:gd name="connsiteX1" fmla="*/ 545307 w 1283494"/>
                    <a:gd name="connsiteY1" fmla="*/ 283369 h 395287"/>
                    <a:gd name="connsiteX2" fmla="*/ 0 w 1283494"/>
                    <a:gd name="connsiteY2" fmla="*/ 0 h 395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83494" h="395287">
                      <a:moveTo>
                        <a:pt x="1283494" y="395287"/>
                      </a:moveTo>
                      <a:cubicBezTo>
                        <a:pt x="1021358" y="372268"/>
                        <a:pt x="759223" y="349250"/>
                        <a:pt x="545307" y="283369"/>
                      </a:cubicBezTo>
                      <a:cubicBezTo>
                        <a:pt x="331391" y="217488"/>
                        <a:pt x="120650" y="85725"/>
                        <a:pt x="0" y="0"/>
                      </a:cubicBezTo>
                    </a:path>
                  </a:pathLst>
                </a:custGeom>
                <a:noFill/>
                <a:ln>
                  <a:solidFill>
                    <a:srgbClr val="FFC000"/>
                  </a:solidFill>
                  <a:tailEnd type="triangl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58" name="Forme libre : forme 157">
                  <a:extLst>
                    <a:ext uri="{FF2B5EF4-FFF2-40B4-BE49-F238E27FC236}">
                      <a16:creationId xmlns:a16="http://schemas.microsoft.com/office/drawing/2014/main" id="{83BEA6AD-408C-41D3-A564-91B122781BDF}"/>
                    </a:ext>
                  </a:extLst>
                </p:cNvPr>
                <p:cNvSpPr/>
                <p:nvPr/>
              </p:nvSpPr>
              <p:spPr>
                <a:xfrm>
                  <a:off x="3041650" y="6090607"/>
                  <a:ext cx="1199623" cy="68173"/>
                </a:xfrm>
                <a:custGeom>
                  <a:avLst/>
                  <a:gdLst>
                    <a:gd name="connsiteX0" fmla="*/ 1283494 w 1283494"/>
                    <a:gd name="connsiteY0" fmla="*/ 395287 h 395287"/>
                    <a:gd name="connsiteX1" fmla="*/ 545307 w 1283494"/>
                    <a:gd name="connsiteY1" fmla="*/ 283369 h 395287"/>
                    <a:gd name="connsiteX2" fmla="*/ 0 w 1283494"/>
                    <a:gd name="connsiteY2" fmla="*/ 0 h 395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83494" h="395287">
                      <a:moveTo>
                        <a:pt x="1283494" y="395287"/>
                      </a:moveTo>
                      <a:cubicBezTo>
                        <a:pt x="1021358" y="372268"/>
                        <a:pt x="759223" y="349250"/>
                        <a:pt x="545307" y="283369"/>
                      </a:cubicBezTo>
                      <a:cubicBezTo>
                        <a:pt x="331391" y="217488"/>
                        <a:pt x="120650" y="85725"/>
                        <a:pt x="0" y="0"/>
                      </a:cubicBezTo>
                    </a:path>
                  </a:pathLst>
                </a:custGeom>
                <a:noFill/>
                <a:ln>
                  <a:solidFill>
                    <a:srgbClr val="00B0F0"/>
                  </a:solidFill>
                  <a:tailEnd type="triangl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59" name="Forme libre : forme 158">
                  <a:extLst>
                    <a:ext uri="{FF2B5EF4-FFF2-40B4-BE49-F238E27FC236}">
                      <a16:creationId xmlns:a16="http://schemas.microsoft.com/office/drawing/2014/main" id="{06B3AC14-8AF6-4C04-B02C-9DD467CED83C}"/>
                    </a:ext>
                  </a:extLst>
                </p:cNvPr>
                <p:cNvSpPr/>
                <p:nvPr/>
              </p:nvSpPr>
              <p:spPr>
                <a:xfrm>
                  <a:off x="3552824" y="5936816"/>
                  <a:ext cx="683621" cy="214461"/>
                </a:xfrm>
                <a:custGeom>
                  <a:avLst/>
                  <a:gdLst>
                    <a:gd name="connsiteX0" fmla="*/ 1283494 w 1283494"/>
                    <a:gd name="connsiteY0" fmla="*/ 395287 h 395287"/>
                    <a:gd name="connsiteX1" fmla="*/ 545307 w 1283494"/>
                    <a:gd name="connsiteY1" fmla="*/ 283369 h 395287"/>
                    <a:gd name="connsiteX2" fmla="*/ 0 w 1283494"/>
                    <a:gd name="connsiteY2" fmla="*/ 0 h 395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83494" h="395287">
                      <a:moveTo>
                        <a:pt x="1283494" y="395287"/>
                      </a:moveTo>
                      <a:cubicBezTo>
                        <a:pt x="1021358" y="372268"/>
                        <a:pt x="759223" y="349250"/>
                        <a:pt x="545307" y="283369"/>
                      </a:cubicBezTo>
                      <a:cubicBezTo>
                        <a:pt x="331391" y="217488"/>
                        <a:pt x="120650" y="85725"/>
                        <a:pt x="0" y="0"/>
                      </a:cubicBezTo>
                    </a:path>
                  </a:pathLst>
                </a:custGeom>
                <a:noFill/>
                <a:ln>
                  <a:solidFill>
                    <a:srgbClr val="C00000"/>
                  </a:solidFill>
                  <a:tailEnd type="triangl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60" name="Forme libre : forme 159">
                  <a:extLst>
                    <a:ext uri="{FF2B5EF4-FFF2-40B4-BE49-F238E27FC236}">
                      <a16:creationId xmlns:a16="http://schemas.microsoft.com/office/drawing/2014/main" id="{23BEA868-C3D6-4A9F-9C08-E0928D0FB464}"/>
                    </a:ext>
                  </a:extLst>
                </p:cNvPr>
                <p:cNvSpPr/>
                <p:nvPr/>
              </p:nvSpPr>
              <p:spPr>
                <a:xfrm rot="21002539">
                  <a:off x="3455400" y="6146884"/>
                  <a:ext cx="784876" cy="79943"/>
                </a:xfrm>
                <a:custGeom>
                  <a:avLst/>
                  <a:gdLst>
                    <a:gd name="connsiteX0" fmla="*/ 1283494 w 1283494"/>
                    <a:gd name="connsiteY0" fmla="*/ 395287 h 395287"/>
                    <a:gd name="connsiteX1" fmla="*/ 545307 w 1283494"/>
                    <a:gd name="connsiteY1" fmla="*/ 283369 h 395287"/>
                    <a:gd name="connsiteX2" fmla="*/ 0 w 1283494"/>
                    <a:gd name="connsiteY2" fmla="*/ 0 h 395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83494" h="395287">
                      <a:moveTo>
                        <a:pt x="1283494" y="395287"/>
                      </a:moveTo>
                      <a:cubicBezTo>
                        <a:pt x="1021358" y="372268"/>
                        <a:pt x="759223" y="349250"/>
                        <a:pt x="545307" y="283369"/>
                      </a:cubicBezTo>
                      <a:cubicBezTo>
                        <a:pt x="331391" y="217488"/>
                        <a:pt x="120650" y="85725"/>
                        <a:pt x="0" y="0"/>
                      </a:cubicBezTo>
                    </a:path>
                  </a:pathLst>
                </a:custGeom>
                <a:noFill/>
                <a:ln>
                  <a:solidFill>
                    <a:schemeClr val="accent1">
                      <a:lumMod val="75000"/>
                    </a:schemeClr>
                  </a:solidFill>
                  <a:tailEnd type="triangl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sp>
            <p:nvSpPr>
              <p:cNvPr id="176" name="Forme libre : forme 175">
                <a:extLst>
                  <a:ext uri="{FF2B5EF4-FFF2-40B4-BE49-F238E27FC236}">
                    <a16:creationId xmlns:a16="http://schemas.microsoft.com/office/drawing/2014/main" id="{77884988-3E6A-4971-8BF5-1933FAA42811}"/>
                  </a:ext>
                </a:extLst>
              </p:cNvPr>
              <p:cNvSpPr/>
              <p:nvPr/>
            </p:nvSpPr>
            <p:spPr>
              <a:xfrm>
                <a:off x="8105775" y="3495675"/>
                <a:ext cx="4010025" cy="2400300"/>
              </a:xfrm>
              <a:custGeom>
                <a:avLst/>
                <a:gdLst>
                  <a:gd name="connsiteX0" fmla="*/ 0 w 4010025"/>
                  <a:gd name="connsiteY0" fmla="*/ 2400300 h 2400300"/>
                  <a:gd name="connsiteX1" fmla="*/ 628650 w 4010025"/>
                  <a:gd name="connsiteY1" fmla="*/ 2362200 h 2400300"/>
                  <a:gd name="connsiteX2" fmla="*/ 1133475 w 4010025"/>
                  <a:gd name="connsiteY2" fmla="*/ 2209800 h 2400300"/>
                  <a:gd name="connsiteX3" fmla="*/ 1885950 w 4010025"/>
                  <a:gd name="connsiteY3" fmla="*/ 1733550 h 2400300"/>
                  <a:gd name="connsiteX4" fmla="*/ 2914650 w 4010025"/>
                  <a:gd name="connsiteY4" fmla="*/ 904875 h 2400300"/>
                  <a:gd name="connsiteX5" fmla="*/ 4010025 w 4010025"/>
                  <a:gd name="connsiteY5" fmla="*/ 0 h 2400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10025" h="2400300">
                    <a:moveTo>
                      <a:pt x="0" y="2400300"/>
                    </a:moveTo>
                    <a:cubicBezTo>
                      <a:pt x="219869" y="2397125"/>
                      <a:pt x="439738" y="2393950"/>
                      <a:pt x="628650" y="2362200"/>
                    </a:cubicBezTo>
                    <a:cubicBezTo>
                      <a:pt x="817562" y="2330450"/>
                      <a:pt x="923925" y="2314575"/>
                      <a:pt x="1133475" y="2209800"/>
                    </a:cubicBezTo>
                    <a:cubicBezTo>
                      <a:pt x="1343025" y="2105025"/>
                      <a:pt x="1589088" y="1951037"/>
                      <a:pt x="1885950" y="1733550"/>
                    </a:cubicBezTo>
                    <a:cubicBezTo>
                      <a:pt x="2182812" y="1516063"/>
                      <a:pt x="2914650" y="904875"/>
                      <a:pt x="2914650" y="904875"/>
                    </a:cubicBezTo>
                    <a:lnTo>
                      <a:pt x="4010025" y="0"/>
                    </a:lnTo>
                  </a:path>
                </a:pathLst>
              </a:custGeom>
              <a:noFill/>
              <a:ln w="38100">
                <a:solidFill>
                  <a:srgbClr val="00B050"/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AC9B65DE-6B06-4667-A69D-ED9F853D6C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25630" y="5787467"/>
              <a:ext cx="45719" cy="18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0" name="Image 209">
            <a:extLst>
              <a:ext uri="{FF2B5EF4-FFF2-40B4-BE49-F238E27FC236}">
                <a16:creationId xmlns:a16="http://schemas.microsoft.com/office/drawing/2014/main" id="{4564501C-7936-4D6C-AC65-4DFA22A4B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2" y="3338013"/>
            <a:ext cx="72000" cy="72000"/>
          </a:xfrm>
          <a:prstGeom prst="rect">
            <a:avLst/>
          </a:prstGeom>
        </p:spPr>
      </p:pic>
      <p:pic>
        <p:nvPicPr>
          <p:cNvPr id="213" name="Image 212">
            <a:extLst>
              <a:ext uri="{FF2B5EF4-FFF2-40B4-BE49-F238E27FC236}">
                <a16:creationId xmlns:a16="http://schemas.microsoft.com/office/drawing/2014/main" id="{1FBC53CD-3D43-4A2C-916E-D3CB9A6F4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95" y="5866506"/>
            <a:ext cx="72000" cy="72000"/>
          </a:xfrm>
          <a:prstGeom prst="rect">
            <a:avLst/>
          </a:prstGeom>
        </p:spPr>
      </p:pic>
      <p:sp>
        <p:nvSpPr>
          <p:cNvPr id="222" name="ZoneTexte 221">
            <a:extLst>
              <a:ext uri="{FF2B5EF4-FFF2-40B4-BE49-F238E27FC236}">
                <a16:creationId xmlns:a16="http://schemas.microsoft.com/office/drawing/2014/main" id="{61CEE643-DBC1-4C5B-BA2F-3C68584F6E1A}"/>
              </a:ext>
            </a:extLst>
          </p:cNvPr>
          <p:cNvSpPr txBox="1"/>
          <p:nvPr/>
        </p:nvSpPr>
        <p:spPr>
          <a:xfrm>
            <a:off x="1046643" y="4605921"/>
            <a:ext cx="1330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Cible de matériaux fissile</a:t>
            </a:r>
          </a:p>
        </p:txBody>
      </p:sp>
      <p:cxnSp>
        <p:nvCxnSpPr>
          <p:cNvPr id="223" name="Connecteur droit 222">
            <a:extLst>
              <a:ext uri="{FF2B5EF4-FFF2-40B4-BE49-F238E27FC236}">
                <a16:creationId xmlns:a16="http://schemas.microsoft.com/office/drawing/2014/main" id="{0D373A79-4192-41BE-812E-5A97E836A688}"/>
              </a:ext>
            </a:extLst>
          </p:cNvPr>
          <p:cNvCxnSpPr>
            <a:cxnSpLocks/>
            <a:stCxn id="222" idx="0"/>
            <a:endCxn id="200" idx="2"/>
          </p:cNvCxnSpPr>
          <p:nvPr/>
        </p:nvCxnSpPr>
        <p:spPr>
          <a:xfrm flipH="1" flipV="1">
            <a:off x="1348491" y="3457346"/>
            <a:ext cx="363532" cy="11485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Connecteur droit 223">
            <a:extLst>
              <a:ext uri="{FF2B5EF4-FFF2-40B4-BE49-F238E27FC236}">
                <a16:creationId xmlns:a16="http://schemas.microsoft.com/office/drawing/2014/main" id="{9616F171-501D-4844-BC83-209D6DB31FC2}"/>
              </a:ext>
            </a:extLst>
          </p:cNvPr>
          <p:cNvCxnSpPr>
            <a:cxnSpLocks/>
            <a:stCxn id="201" idx="0"/>
            <a:endCxn id="222" idx="2"/>
          </p:cNvCxnSpPr>
          <p:nvPr/>
        </p:nvCxnSpPr>
        <p:spPr>
          <a:xfrm flipV="1">
            <a:off x="1348490" y="5067586"/>
            <a:ext cx="363533" cy="7198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3" name="Groupe 282">
            <a:extLst>
              <a:ext uri="{FF2B5EF4-FFF2-40B4-BE49-F238E27FC236}">
                <a16:creationId xmlns:a16="http://schemas.microsoft.com/office/drawing/2014/main" id="{E71F2D02-2FA9-4EA3-817B-E51FD27702E6}"/>
              </a:ext>
            </a:extLst>
          </p:cNvPr>
          <p:cNvGrpSpPr>
            <a:grpSpLocks noChangeAspect="1"/>
          </p:cNvGrpSpPr>
          <p:nvPr/>
        </p:nvGrpSpPr>
        <p:grpSpPr>
          <a:xfrm>
            <a:off x="7285093" y="4197493"/>
            <a:ext cx="210408" cy="216000"/>
            <a:chOff x="8937207" y="4144999"/>
            <a:chExt cx="1820423" cy="1868801"/>
          </a:xfrm>
        </p:grpSpPr>
        <p:pic>
          <p:nvPicPr>
            <p:cNvPr id="284" name="Image 283">
              <a:extLst>
                <a:ext uri="{FF2B5EF4-FFF2-40B4-BE49-F238E27FC236}">
                  <a16:creationId xmlns:a16="http://schemas.microsoft.com/office/drawing/2014/main" id="{EA9B94E0-0393-4319-875B-586AA20C5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06144" y="4390521"/>
              <a:ext cx="720000" cy="770021"/>
            </a:xfrm>
            <a:prstGeom prst="rect">
              <a:avLst/>
            </a:prstGeom>
          </p:spPr>
        </p:pic>
        <p:pic>
          <p:nvPicPr>
            <p:cNvPr id="285" name="Image 284">
              <a:extLst>
                <a:ext uri="{FF2B5EF4-FFF2-40B4-BE49-F238E27FC236}">
                  <a16:creationId xmlns:a16="http://schemas.microsoft.com/office/drawing/2014/main" id="{A7C88821-24C0-42F3-A3CC-0F9B69ADC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56596" y="5014507"/>
              <a:ext cx="720000" cy="770021"/>
            </a:xfrm>
            <a:prstGeom prst="rect">
              <a:avLst/>
            </a:prstGeom>
          </p:spPr>
        </p:pic>
        <p:pic>
          <p:nvPicPr>
            <p:cNvPr id="286" name="Image 285">
              <a:extLst>
                <a:ext uri="{FF2B5EF4-FFF2-40B4-BE49-F238E27FC236}">
                  <a16:creationId xmlns:a16="http://schemas.microsoft.com/office/drawing/2014/main" id="{7D161AA2-EA04-4C55-9143-E385708D7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29750" y="4668045"/>
              <a:ext cx="720000" cy="770021"/>
            </a:xfrm>
            <a:prstGeom prst="rect">
              <a:avLst/>
            </a:prstGeom>
          </p:spPr>
        </p:pic>
        <p:pic>
          <p:nvPicPr>
            <p:cNvPr id="287" name="Image 286">
              <a:extLst>
                <a:ext uri="{FF2B5EF4-FFF2-40B4-BE49-F238E27FC236}">
                  <a16:creationId xmlns:a16="http://schemas.microsoft.com/office/drawing/2014/main" id="{49332334-6138-4543-93CB-45770FBF9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87178" y="5120090"/>
              <a:ext cx="720000" cy="770021"/>
            </a:xfrm>
            <a:prstGeom prst="rect">
              <a:avLst/>
            </a:prstGeom>
          </p:spPr>
        </p:pic>
        <p:pic>
          <p:nvPicPr>
            <p:cNvPr id="288" name="Image 287">
              <a:extLst>
                <a:ext uri="{FF2B5EF4-FFF2-40B4-BE49-F238E27FC236}">
                  <a16:creationId xmlns:a16="http://schemas.microsoft.com/office/drawing/2014/main" id="{30080349-FE8C-4B22-8B7D-1015D3003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937207" y="4870779"/>
              <a:ext cx="720000" cy="770021"/>
            </a:xfrm>
            <a:prstGeom prst="rect">
              <a:avLst/>
            </a:prstGeom>
          </p:spPr>
        </p:pic>
        <p:pic>
          <p:nvPicPr>
            <p:cNvPr id="289" name="Image 288">
              <a:extLst>
                <a:ext uri="{FF2B5EF4-FFF2-40B4-BE49-F238E27FC236}">
                  <a16:creationId xmlns:a16="http://schemas.microsoft.com/office/drawing/2014/main" id="{AB82E45D-11AF-4311-B4C3-A1FD18B9A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14736" y="4376369"/>
              <a:ext cx="720000" cy="770021"/>
            </a:xfrm>
            <a:prstGeom prst="rect">
              <a:avLst/>
            </a:prstGeom>
          </p:spPr>
        </p:pic>
        <p:pic>
          <p:nvPicPr>
            <p:cNvPr id="290" name="Image 289">
              <a:extLst>
                <a:ext uri="{FF2B5EF4-FFF2-40B4-BE49-F238E27FC236}">
                  <a16:creationId xmlns:a16="http://schemas.microsoft.com/office/drawing/2014/main" id="{8F70A51D-4991-4362-9D3F-C5003CEE7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24906" y="4144999"/>
              <a:ext cx="720000" cy="770021"/>
            </a:xfrm>
            <a:prstGeom prst="rect">
              <a:avLst/>
            </a:prstGeom>
          </p:spPr>
        </p:pic>
        <p:pic>
          <p:nvPicPr>
            <p:cNvPr id="291" name="Image 290">
              <a:extLst>
                <a:ext uri="{FF2B5EF4-FFF2-40B4-BE49-F238E27FC236}">
                  <a16:creationId xmlns:a16="http://schemas.microsoft.com/office/drawing/2014/main" id="{A75A8608-3968-4268-BA87-EB441681F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870066" y="4327164"/>
              <a:ext cx="720000" cy="770021"/>
            </a:xfrm>
            <a:prstGeom prst="rect">
              <a:avLst/>
            </a:prstGeom>
          </p:spPr>
        </p:pic>
        <p:pic>
          <p:nvPicPr>
            <p:cNvPr id="292" name="Image 291">
              <a:extLst>
                <a:ext uri="{FF2B5EF4-FFF2-40B4-BE49-F238E27FC236}">
                  <a16:creationId xmlns:a16="http://schemas.microsoft.com/office/drawing/2014/main" id="{9AF574A4-DD33-479C-BD2A-496707174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424906" y="5243779"/>
              <a:ext cx="720000" cy="770021"/>
            </a:xfrm>
            <a:prstGeom prst="rect">
              <a:avLst/>
            </a:prstGeom>
          </p:spPr>
        </p:pic>
        <p:pic>
          <p:nvPicPr>
            <p:cNvPr id="293" name="Image 292">
              <a:extLst>
                <a:ext uri="{FF2B5EF4-FFF2-40B4-BE49-F238E27FC236}">
                  <a16:creationId xmlns:a16="http://schemas.microsoft.com/office/drawing/2014/main" id="{FEBB2EDE-DE1A-458B-B5BA-E7CA80DD6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37630" y="4739956"/>
              <a:ext cx="720000" cy="770021"/>
            </a:xfrm>
            <a:prstGeom prst="rect">
              <a:avLst/>
            </a:prstGeom>
          </p:spPr>
        </p:pic>
        <p:pic>
          <p:nvPicPr>
            <p:cNvPr id="294" name="Image 293">
              <a:extLst>
                <a:ext uri="{FF2B5EF4-FFF2-40B4-BE49-F238E27FC236}">
                  <a16:creationId xmlns:a16="http://schemas.microsoft.com/office/drawing/2014/main" id="{EA3754C2-29A0-4B7C-905D-5AED680A0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31193" y="4729420"/>
              <a:ext cx="720000" cy="770021"/>
            </a:xfrm>
            <a:prstGeom prst="rect">
              <a:avLst/>
            </a:prstGeom>
          </p:spPr>
        </p:pic>
      </p:grpSp>
      <p:grpSp>
        <p:nvGrpSpPr>
          <p:cNvPr id="295" name="Groupe 294">
            <a:extLst>
              <a:ext uri="{FF2B5EF4-FFF2-40B4-BE49-F238E27FC236}">
                <a16:creationId xmlns:a16="http://schemas.microsoft.com/office/drawing/2014/main" id="{3C5FB59D-1043-4F40-A4F6-C0600648425E}"/>
              </a:ext>
            </a:extLst>
          </p:cNvPr>
          <p:cNvGrpSpPr>
            <a:grpSpLocks noChangeAspect="1"/>
          </p:cNvGrpSpPr>
          <p:nvPr/>
        </p:nvGrpSpPr>
        <p:grpSpPr>
          <a:xfrm>
            <a:off x="7253701" y="5937917"/>
            <a:ext cx="210408" cy="216000"/>
            <a:chOff x="8937207" y="4144999"/>
            <a:chExt cx="1820423" cy="1868801"/>
          </a:xfrm>
        </p:grpSpPr>
        <p:pic>
          <p:nvPicPr>
            <p:cNvPr id="296" name="Image 295">
              <a:extLst>
                <a:ext uri="{FF2B5EF4-FFF2-40B4-BE49-F238E27FC236}">
                  <a16:creationId xmlns:a16="http://schemas.microsoft.com/office/drawing/2014/main" id="{E445B90D-703B-40E7-B233-D4AF30AD8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06144" y="4390521"/>
              <a:ext cx="720000" cy="770021"/>
            </a:xfrm>
            <a:prstGeom prst="rect">
              <a:avLst/>
            </a:prstGeom>
          </p:spPr>
        </p:pic>
        <p:pic>
          <p:nvPicPr>
            <p:cNvPr id="297" name="Image 296">
              <a:extLst>
                <a:ext uri="{FF2B5EF4-FFF2-40B4-BE49-F238E27FC236}">
                  <a16:creationId xmlns:a16="http://schemas.microsoft.com/office/drawing/2014/main" id="{B40A26D6-8C1E-451B-93FE-DCCCA73BB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56596" y="5014507"/>
              <a:ext cx="720000" cy="770021"/>
            </a:xfrm>
            <a:prstGeom prst="rect">
              <a:avLst/>
            </a:prstGeom>
          </p:spPr>
        </p:pic>
        <p:pic>
          <p:nvPicPr>
            <p:cNvPr id="298" name="Image 297">
              <a:extLst>
                <a:ext uri="{FF2B5EF4-FFF2-40B4-BE49-F238E27FC236}">
                  <a16:creationId xmlns:a16="http://schemas.microsoft.com/office/drawing/2014/main" id="{80A1E96B-5F0D-4EFC-BEB2-553DC6320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29750" y="4668045"/>
              <a:ext cx="720000" cy="770021"/>
            </a:xfrm>
            <a:prstGeom prst="rect">
              <a:avLst/>
            </a:prstGeom>
          </p:spPr>
        </p:pic>
        <p:pic>
          <p:nvPicPr>
            <p:cNvPr id="299" name="Image 298">
              <a:extLst>
                <a:ext uri="{FF2B5EF4-FFF2-40B4-BE49-F238E27FC236}">
                  <a16:creationId xmlns:a16="http://schemas.microsoft.com/office/drawing/2014/main" id="{56964778-9106-49FA-A94A-AD4D42CB9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87178" y="5120090"/>
              <a:ext cx="720000" cy="770021"/>
            </a:xfrm>
            <a:prstGeom prst="rect">
              <a:avLst/>
            </a:prstGeom>
          </p:spPr>
        </p:pic>
        <p:pic>
          <p:nvPicPr>
            <p:cNvPr id="300" name="Image 299">
              <a:extLst>
                <a:ext uri="{FF2B5EF4-FFF2-40B4-BE49-F238E27FC236}">
                  <a16:creationId xmlns:a16="http://schemas.microsoft.com/office/drawing/2014/main" id="{61D38DA3-5DBB-4BD9-8B25-D767C17D8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937207" y="4870779"/>
              <a:ext cx="720000" cy="770021"/>
            </a:xfrm>
            <a:prstGeom prst="rect">
              <a:avLst/>
            </a:prstGeom>
          </p:spPr>
        </p:pic>
        <p:pic>
          <p:nvPicPr>
            <p:cNvPr id="301" name="Image 300">
              <a:extLst>
                <a:ext uri="{FF2B5EF4-FFF2-40B4-BE49-F238E27FC236}">
                  <a16:creationId xmlns:a16="http://schemas.microsoft.com/office/drawing/2014/main" id="{9B517EBE-F36E-4A83-A590-BDBAC0C8B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14736" y="4376369"/>
              <a:ext cx="720000" cy="770021"/>
            </a:xfrm>
            <a:prstGeom prst="rect">
              <a:avLst/>
            </a:prstGeom>
          </p:spPr>
        </p:pic>
        <p:pic>
          <p:nvPicPr>
            <p:cNvPr id="302" name="Image 301">
              <a:extLst>
                <a:ext uri="{FF2B5EF4-FFF2-40B4-BE49-F238E27FC236}">
                  <a16:creationId xmlns:a16="http://schemas.microsoft.com/office/drawing/2014/main" id="{B343686C-FD0C-4A72-AA86-9FB73ED97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24906" y="4144999"/>
              <a:ext cx="720000" cy="770021"/>
            </a:xfrm>
            <a:prstGeom prst="rect">
              <a:avLst/>
            </a:prstGeom>
          </p:spPr>
        </p:pic>
        <p:pic>
          <p:nvPicPr>
            <p:cNvPr id="303" name="Image 302">
              <a:extLst>
                <a:ext uri="{FF2B5EF4-FFF2-40B4-BE49-F238E27FC236}">
                  <a16:creationId xmlns:a16="http://schemas.microsoft.com/office/drawing/2014/main" id="{7BAD2114-1BAC-45A7-ACD3-BC1D3541D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870066" y="4327164"/>
              <a:ext cx="720000" cy="770021"/>
            </a:xfrm>
            <a:prstGeom prst="rect">
              <a:avLst/>
            </a:prstGeom>
          </p:spPr>
        </p:pic>
        <p:pic>
          <p:nvPicPr>
            <p:cNvPr id="304" name="Image 303">
              <a:extLst>
                <a:ext uri="{FF2B5EF4-FFF2-40B4-BE49-F238E27FC236}">
                  <a16:creationId xmlns:a16="http://schemas.microsoft.com/office/drawing/2014/main" id="{0CFCAFDC-17C2-4C8F-918E-A600AF702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424906" y="5243779"/>
              <a:ext cx="720000" cy="770021"/>
            </a:xfrm>
            <a:prstGeom prst="rect">
              <a:avLst/>
            </a:prstGeom>
          </p:spPr>
        </p:pic>
        <p:pic>
          <p:nvPicPr>
            <p:cNvPr id="305" name="Image 304">
              <a:extLst>
                <a:ext uri="{FF2B5EF4-FFF2-40B4-BE49-F238E27FC236}">
                  <a16:creationId xmlns:a16="http://schemas.microsoft.com/office/drawing/2014/main" id="{D0255985-67B7-4F37-AACC-698885D29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37630" y="4739956"/>
              <a:ext cx="720000" cy="770021"/>
            </a:xfrm>
            <a:prstGeom prst="rect">
              <a:avLst/>
            </a:prstGeom>
          </p:spPr>
        </p:pic>
        <p:pic>
          <p:nvPicPr>
            <p:cNvPr id="306" name="Image 305">
              <a:extLst>
                <a:ext uri="{FF2B5EF4-FFF2-40B4-BE49-F238E27FC236}">
                  <a16:creationId xmlns:a16="http://schemas.microsoft.com/office/drawing/2014/main" id="{25D8A9FC-AEA6-49D2-B92B-31CF99B28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31193" y="4729420"/>
              <a:ext cx="720000" cy="770021"/>
            </a:xfrm>
            <a:prstGeom prst="rect">
              <a:avLst/>
            </a:prstGeom>
          </p:spPr>
        </p:pic>
      </p:grpSp>
      <p:sp>
        <p:nvSpPr>
          <p:cNvPr id="339" name="ZoneTexte 338">
            <a:extLst>
              <a:ext uri="{FF2B5EF4-FFF2-40B4-BE49-F238E27FC236}">
                <a16:creationId xmlns:a16="http://schemas.microsoft.com/office/drawing/2014/main" id="{27A03E4F-B33E-4246-9B26-FBFD0188579A}"/>
              </a:ext>
            </a:extLst>
          </p:cNvPr>
          <p:cNvSpPr txBox="1"/>
          <p:nvPr/>
        </p:nvSpPr>
        <p:spPr>
          <a:xfrm>
            <a:off x="5935569" y="1064498"/>
            <a:ext cx="1827333" cy="101566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endParaRPr lang="fr-FR" sz="1200" b="1" dirty="0"/>
          </a:p>
          <a:p>
            <a:pPr algn="ctr"/>
            <a:r>
              <a:rPr lang="fr-FR" sz="2400" b="1" dirty="0">
                <a:solidFill>
                  <a:srgbClr val="FF0000"/>
                </a:solidFill>
              </a:rPr>
              <a:t>A/q séparation</a:t>
            </a:r>
          </a:p>
        </p:txBody>
      </p:sp>
      <p:grpSp>
        <p:nvGrpSpPr>
          <p:cNvPr id="341" name="Groupe 340">
            <a:extLst>
              <a:ext uri="{FF2B5EF4-FFF2-40B4-BE49-F238E27FC236}">
                <a16:creationId xmlns:a16="http://schemas.microsoft.com/office/drawing/2014/main" id="{8C6185FC-463C-4C92-9A01-27380D0AB4AE}"/>
              </a:ext>
            </a:extLst>
          </p:cNvPr>
          <p:cNvGrpSpPr>
            <a:grpSpLocks noChangeAspect="1"/>
          </p:cNvGrpSpPr>
          <p:nvPr/>
        </p:nvGrpSpPr>
        <p:grpSpPr>
          <a:xfrm>
            <a:off x="5989328" y="3266027"/>
            <a:ext cx="210408" cy="216000"/>
            <a:chOff x="8937207" y="4144999"/>
            <a:chExt cx="1820423" cy="1868801"/>
          </a:xfrm>
        </p:grpSpPr>
        <p:pic>
          <p:nvPicPr>
            <p:cNvPr id="342" name="Image 341">
              <a:extLst>
                <a:ext uri="{FF2B5EF4-FFF2-40B4-BE49-F238E27FC236}">
                  <a16:creationId xmlns:a16="http://schemas.microsoft.com/office/drawing/2014/main" id="{A2215C28-7FF3-4A32-976B-305E6D629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06144" y="4390521"/>
              <a:ext cx="720000" cy="770021"/>
            </a:xfrm>
            <a:prstGeom prst="rect">
              <a:avLst/>
            </a:prstGeom>
          </p:spPr>
        </p:pic>
        <p:pic>
          <p:nvPicPr>
            <p:cNvPr id="343" name="Image 342">
              <a:extLst>
                <a:ext uri="{FF2B5EF4-FFF2-40B4-BE49-F238E27FC236}">
                  <a16:creationId xmlns:a16="http://schemas.microsoft.com/office/drawing/2014/main" id="{2ADCA8C0-F142-4D67-A514-43EF2655D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56596" y="5014507"/>
              <a:ext cx="720000" cy="770021"/>
            </a:xfrm>
            <a:prstGeom prst="rect">
              <a:avLst/>
            </a:prstGeom>
          </p:spPr>
        </p:pic>
        <p:pic>
          <p:nvPicPr>
            <p:cNvPr id="344" name="Image 343">
              <a:extLst>
                <a:ext uri="{FF2B5EF4-FFF2-40B4-BE49-F238E27FC236}">
                  <a16:creationId xmlns:a16="http://schemas.microsoft.com/office/drawing/2014/main" id="{A4D10238-DB97-4C12-95D8-894724E4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29750" y="4668045"/>
              <a:ext cx="720000" cy="770021"/>
            </a:xfrm>
            <a:prstGeom prst="rect">
              <a:avLst/>
            </a:prstGeom>
          </p:spPr>
        </p:pic>
        <p:pic>
          <p:nvPicPr>
            <p:cNvPr id="345" name="Image 344">
              <a:extLst>
                <a:ext uri="{FF2B5EF4-FFF2-40B4-BE49-F238E27FC236}">
                  <a16:creationId xmlns:a16="http://schemas.microsoft.com/office/drawing/2014/main" id="{603C7342-1572-4F9C-BC37-0612AE12D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87178" y="5120090"/>
              <a:ext cx="720000" cy="770021"/>
            </a:xfrm>
            <a:prstGeom prst="rect">
              <a:avLst/>
            </a:prstGeom>
          </p:spPr>
        </p:pic>
        <p:pic>
          <p:nvPicPr>
            <p:cNvPr id="346" name="Image 345">
              <a:extLst>
                <a:ext uri="{FF2B5EF4-FFF2-40B4-BE49-F238E27FC236}">
                  <a16:creationId xmlns:a16="http://schemas.microsoft.com/office/drawing/2014/main" id="{A05F9848-9F90-45D0-8E70-E47E38281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937207" y="4870779"/>
              <a:ext cx="720000" cy="770021"/>
            </a:xfrm>
            <a:prstGeom prst="rect">
              <a:avLst/>
            </a:prstGeom>
          </p:spPr>
        </p:pic>
        <p:pic>
          <p:nvPicPr>
            <p:cNvPr id="347" name="Image 346">
              <a:extLst>
                <a:ext uri="{FF2B5EF4-FFF2-40B4-BE49-F238E27FC236}">
                  <a16:creationId xmlns:a16="http://schemas.microsoft.com/office/drawing/2014/main" id="{535A437E-DF4A-41A6-B795-C7F3F48BB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14736" y="4376369"/>
              <a:ext cx="720000" cy="770021"/>
            </a:xfrm>
            <a:prstGeom prst="rect">
              <a:avLst/>
            </a:prstGeom>
          </p:spPr>
        </p:pic>
        <p:pic>
          <p:nvPicPr>
            <p:cNvPr id="348" name="Image 347">
              <a:extLst>
                <a:ext uri="{FF2B5EF4-FFF2-40B4-BE49-F238E27FC236}">
                  <a16:creationId xmlns:a16="http://schemas.microsoft.com/office/drawing/2014/main" id="{8D086C3B-F24C-4FD3-B0D2-67EF514AE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24906" y="4144999"/>
              <a:ext cx="720000" cy="770021"/>
            </a:xfrm>
            <a:prstGeom prst="rect">
              <a:avLst/>
            </a:prstGeom>
          </p:spPr>
        </p:pic>
        <p:pic>
          <p:nvPicPr>
            <p:cNvPr id="349" name="Image 348">
              <a:extLst>
                <a:ext uri="{FF2B5EF4-FFF2-40B4-BE49-F238E27FC236}">
                  <a16:creationId xmlns:a16="http://schemas.microsoft.com/office/drawing/2014/main" id="{E1A8CDDD-6E3C-4571-B310-66CCF7271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870066" y="4327164"/>
              <a:ext cx="720000" cy="770021"/>
            </a:xfrm>
            <a:prstGeom prst="rect">
              <a:avLst/>
            </a:prstGeom>
          </p:spPr>
        </p:pic>
        <p:pic>
          <p:nvPicPr>
            <p:cNvPr id="350" name="Image 349">
              <a:extLst>
                <a:ext uri="{FF2B5EF4-FFF2-40B4-BE49-F238E27FC236}">
                  <a16:creationId xmlns:a16="http://schemas.microsoft.com/office/drawing/2014/main" id="{0AD368A5-2209-4EA8-BB9C-3BE6CFE3C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424906" y="5243779"/>
              <a:ext cx="720000" cy="770021"/>
            </a:xfrm>
            <a:prstGeom prst="rect">
              <a:avLst/>
            </a:prstGeom>
          </p:spPr>
        </p:pic>
        <p:pic>
          <p:nvPicPr>
            <p:cNvPr id="351" name="Image 350">
              <a:extLst>
                <a:ext uri="{FF2B5EF4-FFF2-40B4-BE49-F238E27FC236}">
                  <a16:creationId xmlns:a16="http://schemas.microsoft.com/office/drawing/2014/main" id="{DFC969B0-7255-41BA-A981-007356729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37630" y="4739956"/>
              <a:ext cx="720000" cy="770021"/>
            </a:xfrm>
            <a:prstGeom prst="rect">
              <a:avLst/>
            </a:prstGeom>
          </p:spPr>
        </p:pic>
        <p:pic>
          <p:nvPicPr>
            <p:cNvPr id="352" name="Image 351">
              <a:extLst>
                <a:ext uri="{FF2B5EF4-FFF2-40B4-BE49-F238E27FC236}">
                  <a16:creationId xmlns:a16="http://schemas.microsoft.com/office/drawing/2014/main" id="{A4C00A3E-EBC6-440B-94A1-B67435C6F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31193" y="4729420"/>
              <a:ext cx="720000" cy="770021"/>
            </a:xfrm>
            <a:prstGeom prst="rect">
              <a:avLst/>
            </a:prstGeom>
          </p:spPr>
        </p:pic>
      </p:grpSp>
      <p:grpSp>
        <p:nvGrpSpPr>
          <p:cNvPr id="353" name="Groupe 352">
            <a:extLst>
              <a:ext uri="{FF2B5EF4-FFF2-40B4-BE49-F238E27FC236}">
                <a16:creationId xmlns:a16="http://schemas.microsoft.com/office/drawing/2014/main" id="{2A9757DD-89E4-4796-A093-56B8CED06FCA}"/>
              </a:ext>
            </a:extLst>
          </p:cNvPr>
          <p:cNvGrpSpPr>
            <a:grpSpLocks noChangeAspect="1"/>
          </p:cNvGrpSpPr>
          <p:nvPr/>
        </p:nvGrpSpPr>
        <p:grpSpPr>
          <a:xfrm>
            <a:off x="6045888" y="3120142"/>
            <a:ext cx="210408" cy="216000"/>
            <a:chOff x="8937207" y="4144999"/>
            <a:chExt cx="1820423" cy="1868801"/>
          </a:xfrm>
        </p:grpSpPr>
        <p:pic>
          <p:nvPicPr>
            <p:cNvPr id="354" name="Image 353">
              <a:extLst>
                <a:ext uri="{FF2B5EF4-FFF2-40B4-BE49-F238E27FC236}">
                  <a16:creationId xmlns:a16="http://schemas.microsoft.com/office/drawing/2014/main" id="{F4CFFF25-D80C-4860-88F0-F898D75E2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06144" y="4390521"/>
              <a:ext cx="720000" cy="770021"/>
            </a:xfrm>
            <a:prstGeom prst="rect">
              <a:avLst/>
            </a:prstGeom>
          </p:spPr>
        </p:pic>
        <p:pic>
          <p:nvPicPr>
            <p:cNvPr id="355" name="Image 354">
              <a:extLst>
                <a:ext uri="{FF2B5EF4-FFF2-40B4-BE49-F238E27FC236}">
                  <a16:creationId xmlns:a16="http://schemas.microsoft.com/office/drawing/2014/main" id="{29276BF8-A0B0-4157-8473-A3DDA416A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56596" y="5014507"/>
              <a:ext cx="720000" cy="770021"/>
            </a:xfrm>
            <a:prstGeom prst="rect">
              <a:avLst/>
            </a:prstGeom>
          </p:spPr>
        </p:pic>
        <p:pic>
          <p:nvPicPr>
            <p:cNvPr id="356" name="Image 355">
              <a:extLst>
                <a:ext uri="{FF2B5EF4-FFF2-40B4-BE49-F238E27FC236}">
                  <a16:creationId xmlns:a16="http://schemas.microsoft.com/office/drawing/2014/main" id="{36EFBE92-ED36-447C-AE1B-075C03506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29750" y="4668045"/>
              <a:ext cx="720000" cy="770021"/>
            </a:xfrm>
            <a:prstGeom prst="rect">
              <a:avLst/>
            </a:prstGeom>
          </p:spPr>
        </p:pic>
        <p:pic>
          <p:nvPicPr>
            <p:cNvPr id="357" name="Image 356">
              <a:extLst>
                <a:ext uri="{FF2B5EF4-FFF2-40B4-BE49-F238E27FC236}">
                  <a16:creationId xmlns:a16="http://schemas.microsoft.com/office/drawing/2014/main" id="{4E45A844-C493-4BDD-AB6C-F74CB565D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87178" y="5120090"/>
              <a:ext cx="720000" cy="770021"/>
            </a:xfrm>
            <a:prstGeom prst="rect">
              <a:avLst/>
            </a:prstGeom>
          </p:spPr>
        </p:pic>
        <p:pic>
          <p:nvPicPr>
            <p:cNvPr id="358" name="Image 357">
              <a:extLst>
                <a:ext uri="{FF2B5EF4-FFF2-40B4-BE49-F238E27FC236}">
                  <a16:creationId xmlns:a16="http://schemas.microsoft.com/office/drawing/2014/main" id="{4504C4D9-34E0-45CC-99AD-20BC4F1D4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37207" y="4870779"/>
              <a:ext cx="720000" cy="770021"/>
            </a:xfrm>
            <a:prstGeom prst="rect">
              <a:avLst/>
            </a:prstGeom>
          </p:spPr>
        </p:pic>
        <p:pic>
          <p:nvPicPr>
            <p:cNvPr id="359" name="Image 358">
              <a:extLst>
                <a:ext uri="{FF2B5EF4-FFF2-40B4-BE49-F238E27FC236}">
                  <a16:creationId xmlns:a16="http://schemas.microsoft.com/office/drawing/2014/main" id="{69518426-0218-4D1D-A5CF-EF8C6B7EA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14736" y="4376369"/>
              <a:ext cx="720000" cy="770021"/>
            </a:xfrm>
            <a:prstGeom prst="rect">
              <a:avLst/>
            </a:prstGeom>
          </p:spPr>
        </p:pic>
        <p:pic>
          <p:nvPicPr>
            <p:cNvPr id="360" name="Image 359">
              <a:extLst>
                <a:ext uri="{FF2B5EF4-FFF2-40B4-BE49-F238E27FC236}">
                  <a16:creationId xmlns:a16="http://schemas.microsoft.com/office/drawing/2014/main" id="{0A085638-2B96-4C9B-AF53-064D7214B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24906" y="4144999"/>
              <a:ext cx="720000" cy="770021"/>
            </a:xfrm>
            <a:prstGeom prst="rect">
              <a:avLst/>
            </a:prstGeom>
          </p:spPr>
        </p:pic>
        <p:pic>
          <p:nvPicPr>
            <p:cNvPr id="361" name="Image 360">
              <a:extLst>
                <a:ext uri="{FF2B5EF4-FFF2-40B4-BE49-F238E27FC236}">
                  <a16:creationId xmlns:a16="http://schemas.microsoft.com/office/drawing/2014/main" id="{FE11A97B-A679-4A47-8DAF-5E57F5052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70066" y="4327164"/>
              <a:ext cx="720000" cy="770021"/>
            </a:xfrm>
            <a:prstGeom prst="rect">
              <a:avLst/>
            </a:prstGeom>
          </p:spPr>
        </p:pic>
        <p:pic>
          <p:nvPicPr>
            <p:cNvPr id="362" name="Image 361">
              <a:extLst>
                <a:ext uri="{FF2B5EF4-FFF2-40B4-BE49-F238E27FC236}">
                  <a16:creationId xmlns:a16="http://schemas.microsoft.com/office/drawing/2014/main" id="{E7198B49-B569-4DBF-A6D2-6F5E4F2BF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24906" y="5243779"/>
              <a:ext cx="720000" cy="770021"/>
            </a:xfrm>
            <a:prstGeom prst="rect">
              <a:avLst/>
            </a:prstGeom>
          </p:spPr>
        </p:pic>
        <p:pic>
          <p:nvPicPr>
            <p:cNvPr id="363" name="Image 362">
              <a:extLst>
                <a:ext uri="{FF2B5EF4-FFF2-40B4-BE49-F238E27FC236}">
                  <a16:creationId xmlns:a16="http://schemas.microsoft.com/office/drawing/2014/main" id="{2FC5F0A6-2052-4EF6-B32D-794DCB534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37630" y="4739956"/>
              <a:ext cx="720000" cy="770021"/>
            </a:xfrm>
            <a:prstGeom prst="rect">
              <a:avLst/>
            </a:prstGeom>
          </p:spPr>
        </p:pic>
        <p:pic>
          <p:nvPicPr>
            <p:cNvPr id="364" name="Image 363">
              <a:extLst>
                <a:ext uri="{FF2B5EF4-FFF2-40B4-BE49-F238E27FC236}">
                  <a16:creationId xmlns:a16="http://schemas.microsoft.com/office/drawing/2014/main" id="{0FC768A7-B9FF-4C2D-9E8C-2F85D077F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31193" y="4729420"/>
              <a:ext cx="720000" cy="770021"/>
            </a:xfrm>
            <a:prstGeom prst="rect">
              <a:avLst/>
            </a:prstGeom>
          </p:spPr>
        </p:pic>
      </p:grpSp>
      <p:grpSp>
        <p:nvGrpSpPr>
          <p:cNvPr id="384" name="Groupe 383">
            <a:extLst>
              <a:ext uri="{FF2B5EF4-FFF2-40B4-BE49-F238E27FC236}">
                <a16:creationId xmlns:a16="http://schemas.microsoft.com/office/drawing/2014/main" id="{3C2641B1-C551-4D71-9483-B25FD5F4C78A}"/>
              </a:ext>
            </a:extLst>
          </p:cNvPr>
          <p:cNvGrpSpPr/>
          <p:nvPr/>
        </p:nvGrpSpPr>
        <p:grpSpPr>
          <a:xfrm>
            <a:off x="5984177" y="3266588"/>
            <a:ext cx="213896" cy="204244"/>
            <a:chOff x="3922473" y="4561626"/>
            <a:chExt cx="213896" cy="204244"/>
          </a:xfrm>
        </p:grpSpPr>
        <p:pic>
          <p:nvPicPr>
            <p:cNvPr id="366" name="Image 365">
              <a:extLst>
                <a:ext uri="{FF2B5EF4-FFF2-40B4-BE49-F238E27FC236}">
                  <a16:creationId xmlns:a16="http://schemas.microsoft.com/office/drawing/2014/main" id="{F2E95C84-D5A4-4D17-B237-E41A6AACD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958306" y="4564959"/>
              <a:ext cx="77412" cy="77412"/>
            </a:xfrm>
            <a:prstGeom prst="rect">
              <a:avLst/>
            </a:prstGeom>
          </p:spPr>
        </p:pic>
        <p:pic>
          <p:nvPicPr>
            <p:cNvPr id="368" name="Image 367">
              <a:extLst>
                <a:ext uri="{FF2B5EF4-FFF2-40B4-BE49-F238E27FC236}">
                  <a16:creationId xmlns:a16="http://schemas.microsoft.com/office/drawing/2014/main" id="{CC323D91-1FA8-4F8C-BA07-DF9422ED6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28825" y="4654685"/>
              <a:ext cx="77412" cy="77412"/>
            </a:xfrm>
            <a:prstGeom prst="rect">
              <a:avLst/>
            </a:prstGeom>
          </p:spPr>
        </p:pic>
        <p:pic>
          <p:nvPicPr>
            <p:cNvPr id="369" name="Image 368">
              <a:extLst>
                <a:ext uri="{FF2B5EF4-FFF2-40B4-BE49-F238E27FC236}">
                  <a16:creationId xmlns:a16="http://schemas.microsoft.com/office/drawing/2014/main" id="{E70E68AB-F4D1-4981-807E-0C1905580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86442" y="4618584"/>
              <a:ext cx="77412" cy="77412"/>
            </a:xfrm>
            <a:prstGeom prst="rect">
              <a:avLst/>
            </a:prstGeom>
          </p:spPr>
        </p:pic>
        <p:pic>
          <p:nvPicPr>
            <p:cNvPr id="370" name="Image 369">
              <a:extLst>
                <a:ext uri="{FF2B5EF4-FFF2-40B4-BE49-F238E27FC236}">
                  <a16:creationId xmlns:a16="http://schemas.microsoft.com/office/drawing/2014/main" id="{25483A07-B5D9-4FDD-AB38-05B110501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02981" y="4688458"/>
              <a:ext cx="77412" cy="77412"/>
            </a:xfrm>
            <a:prstGeom prst="rect">
              <a:avLst/>
            </a:prstGeom>
          </p:spPr>
        </p:pic>
        <p:pic>
          <p:nvPicPr>
            <p:cNvPr id="372" name="Image 371">
              <a:extLst>
                <a:ext uri="{FF2B5EF4-FFF2-40B4-BE49-F238E27FC236}">
                  <a16:creationId xmlns:a16="http://schemas.microsoft.com/office/drawing/2014/main" id="{E575FB08-9CAB-439B-80A9-F717E8139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6396" y="4594756"/>
              <a:ext cx="77412" cy="77412"/>
            </a:xfrm>
            <a:prstGeom prst="rect">
              <a:avLst/>
            </a:prstGeom>
          </p:spPr>
        </p:pic>
        <p:pic>
          <p:nvPicPr>
            <p:cNvPr id="374" name="Image 373">
              <a:extLst>
                <a:ext uri="{FF2B5EF4-FFF2-40B4-BE49-F238E27FC236}">
                  <a16:creationId xmlns:a16="http://schemas.microsoft.com/office/drawing/2014/main" id="{94A74C21-F48B-487D-91B4-0954F63C3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957658" y="4616494"/>
              <a:ext cx="77412" cy="77412"/>
            </a:xfrm>
            <a:prstGeom prst="rect">
              <a:avLst/>
            </a:prstGeom>
          </p:spPr>
        </p:pic>
        <p:pic>
          <p:nvPicPr>
            <p:cNvPr id="375" name="Image 374">
              <a:extLst>
                <a:ext uri="{FF2B5EF4-FFF2-40B4-BE49-F238E27FC236}">
                  <a16:creationId xmlns:a16="http://schemas.microsoft.com/office/drawing/2014/main" id="{34058A08-D7D5-401E-B95E-21F946B3D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041687" y="4597354"/>
              <a:ext cx="77412" cy="77412"/>
            </a:xfrm>
            <a:prstGeom prst="rect">
              <a:avLst/>
            </a:prstGeom>
          </p:spPr>
        </p:pic>
        <p:pic>
          <p:nvPicPr>
            <p:cNvPr id="376" name="Image 375">
              <a:extLst>
                <a:ext uri="{FF2B5EF4-FFF2-40B4-BE49-F238E27FC236}">
                  <a16:creationId xmlns:a16="http://schemas.microsoft.com/office/drawing/2014/main" id="{AEC0EAFC-0EBE-4788-A43E-0811D0D95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14342" y="4633049"/>
              <a:ext cx="72379" cy="72379"/>
            </a:xfrm>
            <a:prstGeom prst="rect">
              <a:avLst/>
            </a:prstGeom>
          </p:spPr>
        </p:pic>
        <p:pic>
          <p:nvPicPr>
            <p:cNvPr id="377" name="Image 376">
              <a:extLst>
                <a:ext uri="{FF2B5EF4-FFF2-40B4-BE49-F238E27FC236}">
                  <a16:creationId xmlns:a16="http://schemas.microsoft.com/office/drawing/2014/main" id="{C1294D02-37EF-47E0-8F55-8D34D90C4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2473" y="4641793"/>
              <a:ext cx="80467" cy="80467"/>
            </a:xfrm>
            <a:prstGeom prst="rect">
              <a:avLst/>
            </a:prstGeom>
          </p:spPr>
        </p:pic>
        <p:pic>
          <p:nvPicPr>
            <p:cNvPr id="378" name="Image 377">
              <a:extLst>
                <a:ext uri="{FF2B5EF4-FFF2-40B4-BE49-F238E27FC236}">
                  <a16:creationId xmlns:a16="http://schemas.microsoft.com/office/drawing/2014/main" id="{8C324B49-ED77-41BF-AAAA-F3ED47F8C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025629" y="4660947"/>
              <a:ext cx="91327" cy="91327"/>
            </a:xfrm>
            <a:prstGeom prst="rect">
              <a:avLst/>
            </a:prstGeom>
          </p:spPr>
        </p:pic>
        <p:pic>
          <p:nvPicPr>
            <p:cNvPr id="380" name="Image 379">
              <a:extLst>
                <a:ext uri="{FF2B5EF4-FFF2-40B4-BE49-F238E27FC236}">
                  <a16:creationId xmlns:a16="http://schemas.microsoft.com/office/drawing/2014/main" id="{B533C75F-D13D-44D8-B263-D1964C9CE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62338" y="4684873"/>
              <a:ext cx="77412" cy="77412"/>
            </a:xfrm>
            <a:prstGeom prst="rect">
              <a:avLst/>
            </a:prstGeom>
          </p:spPr>
        </p:pic>
        <p:pic>
          <p:nvPicPr>
            <p:cNvPr id="373" name="Image 372">
              <a:extLst>
                <a:ext uri="{FF2B5EF4-FFF2-40B4-BE49-F238E27FC236}">
                  <a16:creationId xmlns:a16="http://schemas.microsoft.com/office/drawing/2014/main" id="{E5D15345-4E74-4AB7-8133-4D3D3F28E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58957" y="4636108"/>
              <a:ext cx="77412" cy="77412"/>
            </a:xfrm>
            <a:prstGeom prst="rect">
              <a:avLst/>
            </a:prstGeom>
          </p:spPr>
        </p:pic>
        <p:pic>
          <p:nvPicPr>
            <p:cNvPr id="367" name="Image 366">
              <a:extLst>
                <a:ext uri="{FF2B5EF4-FFF2-40B4-BE49-F238E27FC236}">
                  <a16:creationId xmlns:a16="http://schemas.microsoft.com/office/drawing/2014/main" id="{8651E9F4-1313-4C70-8C43-8241E7274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06863" y="4561626"/>
              <a:ext cx="77412" cy="77412"/>
            </a:xfrm>
            <a:prstGeom prst="rect">
              <a:avLst/>
            </a:prstGeom>
          </p:spPr>
        </p:pic>
      </p:grpSp>
      <p:grpSp>
        <p:nvGrpSpPr>
          <p:cNvPr id="385" name="Groupe 384">
            <a:extLst>
              <a:ext uri="{FF2B5EF4-FFF2-40B4-BE49-F238E27FC236}">
                <a16:creationId xmlns:a16="http://schemas.microsoft.com/office/drawing/2014/main" id="{9297737D-5982-4ADC-8230-A32907FE716A}"/>
              </a:ext>
            </a:extLst>
          </p:cNvPr>
          <p:cNvGrpSpPr>
            <a:grpSpLocks noChangeAspect="1"/>
          </p:cNvGrpSpPr>
          <p:nvPr/>
        </p:nvGrpSpPr>
        <p:grpSpPr>
          <a:xfrm>
            <a:off x="8071158" y="6459867"/>
            <a:ext cx="243366" cy="252000"/>
            <a:chOff x="8530931" y="141685"/>
            <a:chExt cx="2263530" cy="2343834"/>
          </a:xfrm>
        </p:grpSpPr>
        <p:pic>
          <p:nvPicPr>
            <p:cNvPr id="386" name="Image 385">
              <a:extLst>
                <a:ext uri="{FF2B5EF4-FFF2-40B4-BE49-F238E27FC236}">
                  <a16:creationId xmlns:a16="http://schemas.microsoft.com/office/drawing/2014/main" id="{BFC559AF-E5F7-41B1-8542-8EC6CEAE8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967977" y="229411"/>
              <a:ext cx="720000" cy="720000"/>
            </a:xfrm>
            <a:prstGeom prst="rect">
              <a:avLst/>
            </a:prstGeom>
          </p:spPr>
        </p:pic>
        <p:pic>
          <p:nvPicPr>
            <p:cNvPr id="387" name="Image 386">
              <a:extLst>
                <a:ext uri="{FF2B5EF4-FFF2-40B4-BE49-F238E27FC236}">
                  <a16:creationId xmlns:a16="http://schemas.microsoft.com/office/drawing/2014/main" id="{4EB58833-8CC2-409E-85F5-140F42E1F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19971" y="141685"/>
              <a:ext cx="720000" cy="720000"/>
            </a:xfrm>
            <a:prstGeom prst="rect">
              <a:avLst/>
            </a:prstGeom>
          </p:spPr>
        </p:pic>
        <p:pic>
          <p:nvPicPr>
            <p:cNvPr id="388" name="Image 387">
              <a:extLst>
                <a:ext uri="{FF2B5EF4-FFF2-40B4-BE49-F238E27FC236}">
                  <a16:creationId xmlns:a16="http://schemas.microsoft.com/office/drawing/2014/main" id="{5C365B23-0C4D-43B3-81D4-27365A47E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23867" y="1063946"/>
              <a:ext cx="720000" cy="720000"/>
            </a:xfrm>
            <a:prstGeom prst="rect">
              <a:avLst/>
            </a:prstGeom>
          </p:spPr>
        </p:pic>
        <p:pic>
          <p:nvPicPr>
            <p:cNvPr id="389" name="Image 388">
              <a:extLst>
                <a:ext uri="{FF2B5EF4-FFF2-40B4-BE49-F238E27FC236}">
                  <a16:creationId xmlns:a16="http://schemas.microsoft.com/office/drawing/2014/main" id="{205B1A0D-5F83-4D65-BCC5-ED694936E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29667" y="728173"/>
              <a:ext cx="720000" cy="720000"/>
            </a:xfrm>
            <a:prstGeom prst="rect">
              <a:avLst/>
            </a:prstGeom>
          </p:spPr>
        </p:pic>
        <p:pic>
          <p:nvPicPr>
            <p:cNvPr id="390" name="Image 389">
              <a:extLst>
                <a:ext uri="{FF2B5EF4-FFF2-40B4-BE49-F238E27FC236}">
                  <a16:creationId xmlns:a16="http://schemas.microsoft.com/office/drawing/2014/main" id="{3B3D14B9-24F4-46EC-A8E8-E40C529CD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3493" y="1378070"/>
              <a:ext cx="720000" cy="720000"/>
            </a:xfrm>
            <a:prstGeom prst="rect">
              <a:avLst/>
            </a:prstGeom>
          </p:spPr>
        </p:pic>
        <p:pic>
          <p:nvPicPr>
            <p:cNvPr id="391" name="Image 390">
              <a:extLst>
                <a:ext uri="{FF2B5EF4-FFF2-40B4-BE49-F238E27FC236}">
                  <a16:creationId xmlns:a16="http://schemas.microsoft.com/office/drawing/2014/main" id="{94913336-A8FD-4016-981B-0F264E8CB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44564" y="1493117"/>
              <a:ext cx="720000" cy="720000"/>
            </a:xfrm>
            <a:prstGeom prst="rect">
              <a:avLst/>
            </a:prstGeom>
          </p:spPr>
        </p:pic>
        <p:pic>
          <p:nvPicPr>
            <p:cNvPr id="392" name="Image 391">
              <a:extLst>
                <a:ext uri="{FF2B5EF4-FFF2-40B4-BE49-F238E27FC236}">
                  <a16:creationId xmlns:a16="http://schemas.microsoft.com/office/drawing/2014/main" id="{1D9B6DAA-DFB0-4F32-8D4D-ABA9D3ADB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71182" y="506551"/>
              <a:ext cx="720000" cy="720000"/>
            </a:xfrm>
            <a:prstGeom prst="rect">
              <a:avLst/>
            </a:prstGeom>
          </p:spPr>
        </p:pic>
        <p:pic>
          <p:nvPicPr>
            <p:cNvPr id="393" name="Image 392">
              <a:extLst>
                <a:ext uri="{FF2B5EF4-FFF2-40B4-BE49-F238E27FC236}">
                  <a16:creationId xmlns:a16="http://schemas.microsoft.com/office/drawing/2014/main" id="{346607B8-0ACC-4B88-B575-B2F84F3FB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74461" y="800089"/>
              <a:ext cx="720000" cy="720000"/>
            </a:xfrm>
            <a:prstGeom prst="rect">
              <a:avLst/>
            </a:prstGeom>
          </p:spPr>
        </p:pic>
        <p:pic>
          <p:nvPicPr>
            <p:cNvPr id="394" name="Image 393">
              <a:extLst>
                <a:ext uri="{FF2B5EF4-FFF2-40B4-BE49-F238E27FC236}">
                  <a16:creationId xmlns:a16="http://schemas.microsoft.com/office/drawing/2014/main" id="{62C553E1-7D82-4103-9400-3BC3DA524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961949" y="708731"/>
              <a:ext cx="720000" cy="720000"/>
            </a:xfrm>
            <a:prstGeom prst="rect">
              <a:avLst/>
            </a:prstGeom>
          </p:spPr>
        </p:pic>
        <p:pic>
          <p:nvPicPr>
            <p:cNvPr id="395" name="Image 394">
              <a:extLst>
                <a:ext uri="{FF2B5EF4-FFF2-40B4-BE49-F238E27FC236}">
                  <a16:creationId xmlns:a16="http://schemas.microsoft.com/office/drawing/2014/main" id="{83F0F62F-24D4-4E4D-B42F-9DE20E782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869815" y="380546"/>
              <a:ext cx="720000" cy="720000"/>
            </a:xfrm>
            <a:prstGeom prst="rect">
              <a:avLst/>
            </a:prstGeom>
          </p:spPr>
        </p:pic>
        <p:pic>
          <p:nvPicPr>
            <p:cNvPr id="396" name="Image 395">
              <a:extLst>
                <a:ext uri="{FF2B5EF4-FFF2-40B4-BE49-F238E27FC236}">
                  <a16:creationId xmlns:a16="http://schemas.microsoft.com/office/drawing/2014/main" id="{7F53D6AE-22C5-4C33-B4EC-8B327DC57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03752" y="701587"/>
              <a:ext cx="720000" cy="720000"/>
            </a:xfrm>
            <a:prstGeom prst="rect">
              <a:avLst/>
            </a:prstGeom>
          </p:spPr>
        </p:pic>
        <p:pic>
          <p:nvPicPr>
            <p:cNvPr id="397" name="Image 396">
              <a:extLst>
                <a:ext uri="{FF2B5EF4-FFF2-40B4-BE49-F238E27FC236}">
                  <a16:creationId xmlns:a16="http://schemas.microsoft.com/office/drawing/2014/main" id="{0A8AB598-FDAF-4432-AB0D-195DF041D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30931" y="960213"/>
              <a:ext cx="720000" cy="720000"/>
            </a:xfrm>
            <a:prstGeom prst="rect">
              <a:avLst/>
            </a:prstGeom>
          </p:spPr>
        </p:pic>
        <p:pic>
          <p:nvPicPr>
            <p:cNvPr id="398" name="Image 397">
              <a:extLst>
                <a:ext uri="{FF2B5EF4-FFF2-40B4-BE49-F238E27FC236}">
                  <a16:creationId xmlns:a16="http://schemas.microsoft.com/office/drawing/2014/main" id="{2373D6F0-BB55-49DF-9DCF-040064679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060952" y="1158787"/>
              <a:ext cx="720000" cy="720000"/>
            </a:xfrm>
            <a:prstGeom prst="rect">
              <a:avLst/>
            </a:prstGeom>
          </p:spPr>
        </p:pic>
        <p:pic>
          <p:nvPicPr>
            <p:cNvPr id="399" name="Image 398">
              <a:extLst>
                <a:ext uri="{FF2B5EF4-FFF2-40B4-BE49-F238E27FC236}">
                  <a16:creationId xmlns:a16="http://schemas.microsoft.com/office/drawing/2014/main" id="{CBBE49AF-022B-4766-8557-164539625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597573" y="1698018"/>
              <a:ext cx="720000" cy="720000"/>
            </a:xfrm>
            <a:prstGeom prst="rect">
              <a:avLst/>
            </a:prstGeom>
          </p:spPr>
        </p:pic>
        <p:pic>
          <p:nvPicPr>
            <p:cNvPr id="400" name="Image 399">
              <a:extLst>
                <a:ext uri="{FF2B5EF4-FFF2-40B4-BE49-F238E27FC236}">
                  <a16:creationId xmlns:a16="http://schemas.microsoft.com/office/drawing/2014/main" id="{018C79C7-C2D6-4791-9373-10D28C27A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23653" y="1457191"/>
              <a:ext cx="720000" cy="720000"/>
            </a:xfrm>
            <a:prstGeom prst="rect">
              <a:avLst/>
            </a:prstGeom>
          </p:spPr>
        </p:pic>
        <p:pic>
          <p:nvPicPr>
            <p:cNvPr id="401" name="Image 400">
              <a:extLst>
                <a:ext uri="{FF2B5EF4-FFF2-40B4-BE49-F238E27FC236}">
                  <a16:creationId xmlns:a16="http://schemas.microsoft.com/office/drawing/2014/main" id="{5C678E4A-74C1-41D3-A643-2A86050AA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131582" y="1765519"/>
              <a:ext cx="720000" cy="720000"/>
            </a:xfrm>
            <a:prstGeom prst="rect">
              <a:avLst/>
            </a:prstGeom>
          </p:spPr>
        </p:pic>
        <p:pic>
          <p:nvPicPr>
            <p:cNvPr id="402" name="Image 401">
              <a:extLst>
                <a:ext uri="{FF2B5EF4-FFF2-40B4-BE49-F238E27FC236}">
                  <a16:creationId xmlns:a16="http://schemas.microsoft.com/office/drawing/2014/main" id="{4AE04BDC-53C2-480F-9896-988819733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887746" y="1304268"/>
              <a:ext cx="720000" cy="720000"/>
            </a:xfrm>
            <a:prstGeom prst="rect">
              <a:avLst/>
            </a:prstGeom>
          </p:spPr>
        </p:pic>
        <p:pic>
          <p:nvPicPr>
            <p:cNvPr id="403" name="Image 402">
              <a:extLst>
                <a:ext uri="{FF2B5EF4-FFF2-40B4-BE49-F238E27FC236}">
                  <a16:creationId xmlns:a16="http://schemas.microsoft.com/office/drawing/2014/main" id="{28A83656-2FD3-45FD-9F91-6CC12E3D2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88649" y="1216095"/>
              <a:ext cx="720000" cy="720000"/>
            </a:xfrm>
            <a:prstGeom prst="rect">
              <a:avLst/>
            </a:prstGeom>
          </p:spPr>
        </p:pic>
      </p:grpSp>
      <p:sp>
        <p:nvSpPr>
          <p:cNvPr id="404" name="Rectangle 403">
            <a:extLst>
              <a:ext uri="{FF2B5EF4-FFF2-40B4-BE49-F238E27FC236}">
                <a16:creationId xmlns:a16="http://schemas.microsoft.com/office/drawing/2014/main" id="{794F44CC-5209-47CB-B210-9D28E02A0F84}"/>
              </a:ext>
            </a:extLst>
          </p:cNvPr>
          <p:cNvSpPr/>
          <p:nvPr/>
        </p:nvSpPr>
        <p:spPr>
          <a:xfrm>
            <a:off x="7985298" y="933291"/>
            <a:ext cx="2033670" cy="5492176"/>
          </a:xfrm>
          <a:prstGeom prst="rect">
            <a:avLst/>
          </a:prstGeom>
          <a:solidFill>
            <a:srgbClr val="6666FF">
              <a:alpha val="10000"/>
            </a:srgbClr>
          </a:solidFill>
          <a:ln w="25400">
            <a:solidFill>
              <a:srgbClr val="66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5" name="ZoneTexte 404">
            <a:extLst>
              <a:ext uri="{FF2B5EF4-FFF2-40B4-BE49-F238E27FC236}">
                <a16:creationId xmlns:a16="http://schemas.microsoft.com/office/drawing/2014/main" id="{E2B24E10-0D23-4225-8F9D-18733CB23399}"/>
              </a:ext>
            </a:extLst>
          </p:cNvPr>
          <p:cNvSpPr txBox="1"/>
          <p:nvPr/>
        </p:nvSpPr>
        <p:spPr>
          <a:xfrm>
            <a:off x="8082122" y="-5588"/>
            <a:ext cx="18662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1200" b="1" dirty="0"/>
          </a:p>
          <a:p>
            <a:pPr algn="ctr"/>
            <a:r>
              <a:rPr lang="fr-FR" sz="2400" b="1" dirty="0">
                <a:solidFill>
                  <a:srgbClr val="6666FF"/>
                </a:solidFill>
              </a:rPr>
              <a:t>E/q séparation</a:t>
            </a:r>
          </a:p>
        </p:txBody>
      </p:sp>
      <p:grpSp>
        <p:nvGrpSpPr>
          <p:cNvPr id="406" name="Groupe 405">
            <a:extLst>
              <a:ext uri="{FF2B5EF4-FFF2-40B4-BE49-F238E27FC236}">
                <a16:creationId xmlns:a16="http://schemas.microsoft.com/office/drawing/2014/main" id="{70CFDFFD-14DD-4494-8F09-18E4D5AFF21E}"/>
              </a:ext>
            </a:extLst>
          </p:cNvPr>
          <p:cNvGrpSpPr>
            <a:grpSpLocks noChangeAspect="1"/>
          </p:cNvGrpSpPr>
          <p:nvPr/>
        </p:nvGrpSpPr>
        <p:grpSpPr>
          <a:xfrm>
            <a:off x="5989161" y="5884689"/>
            <a:ext cx="210408" cy="216000"/>
            <a:chOff x="8937207" y="4144999"/>
            <a:chExt cx="1820423" cy="1868801"/>
          </a:xfrm>
        </p:grpSpPr>
        <p:pic>
          <p:nvPicPr>
            <p:cNvPr id="407" name="Image 406">
              <a:extLst>
                <a:ext uri="{FF2B5EF4-FFF2-40B4-BE49-F238E27FC236}">
                  <a16:creationId xmlns:a16="http://schemas.microsoft.com/office/drawing/2014/main" id="{E3A15490-D25A-476C-88DE-8C88A6AD8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06144" y="4390521"/>
              <a:ext cx="720000" cy="770021"/>
            </a:xfrm>
            <a:prstGeom prst="rect">
              <a:avLst/>
            </a:prstGeom>
          </p:spPr>
        </p:pic>
        <p:pic>
          <p:nvPicPr>
            <p:cNvPr id="408" name="Image 407">
              <a:extLst>
                <a:ext uri="{FF2B5EF4-FFF2-40B4-BE49-F238E27FC236}">
                  <a16:creationId xmlns:a16="http://schemas.microsoft.com/office/drawing/2014/main" id="{403D5974-8A56-4227-BDE9-31F3738DA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56596" y="5014507"/>
              <a:ext cx="720000" cy="770021"/>
            </a:xfrm>
            <a:prstGeom prst="rect">
              <a:avLst/>
            </a:prstGeom>
          </p:spPr>
        </p:pic>
        <p:pic>
          <p:nvPicPr>
            <p:cNvPr id="409" name="Image 408">
              <a:extLst>
                <a:ext uri="{FF2B5EF4-FFF2-40B4-BE49-F238E27FC236}">
                  <a16:creationId xmlns:a16="http://schemas.microsoft.com/office/drawing/2014/main" id="{CCFB6A41-AAC8-4B28-95B0-8C17F42BD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29750" y="4668045"/>
              <a:ext cx="720000" cy="770021"/>
            </a:xfrm>
            <a:prstGeom prst="rect">
              <a:avLst/>
            </a:prstGeom>
          </p:spPr>
        </p:pic>
        <p:pic>
          <p:nvPicPr>
            <p:cNvPr id="410" name="Image 409">
              <a:extLst>
                <a:ext uri="{FF2B5EF4-FFF2-40B4-BE49-F238E27FC236}">
                  <a16:creationId xmlns:a16="http://schemas.microsoft.com/office/drawing/2014/main" id="{0D1AE5BF-68ED-4A14-A3A5-B5465567F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87178" y="5120090"/>
              <a:ext cx="720000" cy="770021"/>
            </a:xfrm>
            <a:prstGeom prst="rect">
              <a:avLst/>
            </a:prstGeom>
          </p:spPr>
        </p:pic>
        <p:pic>
          <p:nvPicPr>
            <p:cNvPr id="411" name="Image 410">
              <a:extLst>
                <a:ext uri="{FF2B5EF4-FFF2-40B4-BE49-F238E27FC236}">
                  <a16:creationId xmlns:a16="http://schemas.microsoft.com/office/drawing/2014/main" id="{CC3EC890-4196-48B1-AB78-DBF0E8416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937207" y="4870779"/>
              <a:ext cx="720000" cy="770021"/>
            </a:xfrm>
            <a:prstGeom prst="rect">
              <a:avLst/>
            </a:prstGeom>
          </p:spPr>
        </p:pic>
        <p:pic>
          <p:nvPicPr>
            <p:cNvPr id="412" name="Image 411">
              <a:extLst>
                <a:ext uri="{FF2B5EF4-FFF2-40B4-BE49-F238E27FC236}">
                  <a16:creationId xmlns:a16="http://schemas.microsoft.com/office/drawing/2014/main" id="{9FB0CEBB-2EC6-4C6B-AAF9-61B9A41B2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14736" y="4376369"/>
              <a:ext cx="720000" cy="770021"/>
            </a:xfrm>
            <a:prstGeom prst="rect">
              <a:avLst/>
            </a:prstGeom>
          </p:spPr>
        </p:pic>
        <p:pic>
          <p:nvPicPr>
            <p:cNvPr id="413" name="Image 412">
              <a:extLst>
                <a:ext uri="{FF2B5EF4-FFF2-40B4-BE49-F238E27FC236}">
                  <a16:creationId xmlns:a16="http://schemas.microsoft.com/office/drawing/2014/main" id="{F2B487A8-E8D9-4C47-BB07-8355D6040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24906" y="4144999"/>
              <a:ext cx="720000" cy="770021"/>
            </a:xfrm>
            <a:prstGeom prst="rect">
              <a:avLst/>
            </a:prstGeom>
          </p:spPr>
        </p:pic>
        <p:pic>
          <p:nvPicPr>
            <p:cNvPr id="414" name="Image 413">
              <a:extLst>
                <a:ext uri="{FF2B5EF4-FFF2-40B4-BE49-F238E27FC236}">
                  <a16:creationId xmlns:a16="http://schemas.microsoft.com/office/drawing/2014/main" id="{A1643CC8-7563-4D6F-BD7C-3398788D6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870066" y="4327164"/>
              <a:ext cx="720000" cy="770021"/>
            </a:xfrm>
            <a:prstGeom prst="rect">
              <a:avLst/>
            </a:prstGeom>
          </p:spPr>
        </p:pic>
        <p:pic>
          <p:nvPicPr>
            <p:cNvPr id="415" name="Image 414">
              <a:extLst>
                <a:ext uri="{FF2B5EF4-FFF2-40B4-BE49-F238E27FC236}">
                  <a16:creationId xmlns:a16="http://schemas.microsoft.com/office/drawing/2014/main" id="{371ED6AF-5EC6-4B63-8258-F9F9D4938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424906" y="5243779"/>
              <a:ext cx="720000" cy="770021"/>
            </a:xfrm>
            <a:prstGeom prst="rect">
              <a:avLst/>
            </a:prstGeom>
          </p:spPr>
        </p:pic>
        <p:pic>
          <p:nvPicPr>
            <p:cNvPr id="416" name="Image 415">
              <a:extLst>
                <a:ext uri="{FF2B5EF4-FFF2-40B4-BE49-F238E27FC236}">
                  <a16:creationId xmlns:a16="http://schemas.microsoft.com/office/drawing/2014/main" id="{E333740C-5ACF-46BF-974A-14A3DD6AD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37630" y="4739956"/>
              <a:ext cx="720000" cy="770021"/>
            </a:xfrm>
            <a:prstGeom prst="rect">
              <a:avLst/>
            </a:prstGeom>
          </p:spPr>
        </p:pic>
        <p:pic>
          <p:nvPicPr>
            <p:cNvPr id="417" name="Image 416">
              <a:extLst>
                <a:ext uri="{FF2B5EF4-FFF2-40B4-BE49-F238E27FC236}">
                  <a16:creationId xmlns:a16="http://schemas.microsoft.com/office/drawing/2014/main" id="{2221F5A3-595A-4802-897D-7118AD869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31193" y="4729420"/>
              <a:ext cx="720000" cy="770021"/>
            </a:xfrm>
            <a:prstGeom prst="rect">
              <a:avLst/>
            </a:prstGeom>
          </p:spPr>
        </p:pic>
      </p:grpSp>
      <p:grpSp>
        <p:nvGrpSpPr>
          <p:cNvPr id="418" name="Groupe 417">
            <a:extLst>
              <a:ext uri="{FF2B5EF4-FFF2-40B4-BE49-F238E27FC236}">
                <a16:creationId xmlns:a16="http://schemas.microsoft.com/office/drawing/2014/main" id="{2875EB29-A602-4AFA-9859-1BCEE9037477}"/>
              </a:ext>
            </a:extLst>
          </p:cNvPr>
          <p:cNvGrpSpPr>
            <a:grpSpLocks noChangeAspect="1"/>
          </p:cNvGrpSpPr>
          <p:nvPr/>
        </p:nvGrpSpPr>
        <p:grpSpPr>
          <a:xfrm>
            <a:off x="7718774" y="2697257"/>
            <a:ext cx="210408" cy="216000"/>
            <a:chOff x="8937207" y="4144999"/>
            <a:chExt cx="1820423" cy="1868801"/>
          </a:xfrm>
        </p:grpSpPr>
        <p:pic>
          <p:nvPicPr>
            <p:cNvPr id="419" name="Image 418">
              <a:extLst>
                <a:ext uri="{FF2B5EF4-FFF2-40B4-BE49-F238E27FC236}">
                  <a16:creationId xmlns:a16="http://schemas.microsoft.com/office/drawing/2014/main" id="{053057EA-924D-47B2-975C-CD4C3ABE5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06144" y="4390521"/>
              <a:ext cx="720000" cy="770021"/>
            </a:xfrm>
            <a:prstGeom prst="rect">
              <a:avLst/>
            </a:prstGeom>
          </p:spPr>
        </p:pic>
        <p:pic>
          <p:nvPicPr>
            <p:cNvPr id="420" name="Image 419">
              <a:extLst>
                <a:ext uri="{FF2B5EF4-FFF2-40B4-BE49-F238E27FC236}">
                  <a16:creationId xmlns:a16="http://schemas.microsoft.com/office/drawing/2014/main" id="{E77980DA-4D36-42D1-B687-F37B9D1BD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56596" y="5014507"/>
              <a:ext cx="720000" cy="770021"/>
            </a:xfrm>
            <a:prstGeom prst="rect">
              <a:avLst/>
            </a:prstGeom>
          </p:spPr>
        </p:pic>
        <p:pic>
          <p:nvPicPr>
            <p:cNvPr id="421" name="Image 420">
              <a:extLst>
                <a:ext uri="{FF2B5EF4-FFF2-40B4-BE49-F238E27FC236}">
                  <a16:creationId xmlns:a16="http://schemas.microsoft.com/office/drawing/2014/main" id="{4A8B3D66-F15A-47FF-84DC-8BBE09889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29750" y="4668045"/>
              <a:ext cx="720000" cy="770021"/>
            </a:xfrm>
            <a:prstGeom prst="rect">
              <a:avLst/>
            </a:prstGeom>
          </p:spPr>
        </p:pic>
        <p:pic>
          <p:nvPicPr>
            <p:cNvPr id="422" name="Image 421">
              <a:extLst>
                <a:ext uri="{FF2B5EF4-FFF2-40B4-BE49-F238E27FC236}">
                  <a16:creationId xmlns:a16="http://schemas.microsoft.com/office/drawing/2014/main" id="{01249D3F-EFB5-4B07-BBC6-8C3A2DADC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87178" y="5120090"/>
              <a:ext cx="720000" cy="770021"/>
            </a:xfrm>
            <a:prstGeom prst="rect">
              <a:avLst/>
            </a:prstGeom>
          </p:spPr>
        </p:pic>
        <p:pic>
          <p:nvPicPr>
            <p:cNvPr id="423" name="Image 422">
              <a:extLst>
                <a:ext uri="{FF2B5EF4-FFF2-40B4-BE49-F238E27FC236}">
                  <a16:creationId xmlns:a16="http://schemas.microsoft.com/office/drawing/2014/main" id="{E8543153-BB02-47F0-AF23-CE73E6A9D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937207" y="4870779"/>
              <a:ext cx="720000" cy="770021"/>
            </a:xfrm>
            <a:prstGeom prst="rect">
              <a:avLst/>
            </a:prstGeom>
          </p:spPr>
        </p:pic>
        <p:pic>
          <p:nvPicPr>
            <p:cNvPr id="424" name="Image 423">
              <a:extLst>
                <a:ext uri="{FF2B5EF4-FFF2-40B4-BE49-F238E27FC236}">
                  <a16:creationId xmlns:a16="http://schemas.microsoft.com/office/drawing/2014/main" id="{3D28E2A0-7DD8-4431-A6B7-5756EA6C9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14736" y="4376369"/>
              <a:ext cx="720000" cy="770021"/>
            </a:xfrm>
            <a:prstGeom prst="rect">
              <a:avLst/>
            </a:prstGeom>
          </p:spPr>
        </p:pic>
        <p:pic>
          <p:nvPicPr>
            <p:cNvPr id="425" name="Image 424">
              <a:extLst>
                <a:ext uri="{FF2B5EF4-FFF2-40B4-BE49-F238E27FC236}">
                  <a16:creationId xmlns:a16="http://schemas.microsoft.com/office/drawing/2014/main" id="{D349A7C1-AB95-4659-AE49-595A923DF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24906" y="4144999"/>
              <a:ext cx="720000" cy="770021"/>
            </a:xfrm>
            <a:prstGeom prst="rect">
              <a:avLst/>
            </a:prstGeom>
          </p:spPr>
        </p:pic>
        <p:pic>
          <p:nvPicPr>
            <p:cNvPr id="426" name="Image 425">
              <a:extLst>
                <a:ext uri="{FF2B5EF4-FFF2-40B4-BE49-F238E27FC236}">
                  <a16:creationId xmlns:a16="http://schemas.microsoft.com/office/drawing/2014/main" id="{7FF158A9-CE5F-46E7-9BF5-2C51CD8CA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870066" y="4327164"/>
              <a:ext cx="720000" cy="770021"/>
            </a:xfrm>
            <a:prstGeom prst="rect">
              <a:avLst/>
            </a:prstGeom>
          </p:spPr>
        </p:pic>
        <p:pic>
          <p:nvPicPr>
            <p:cNvPr id="427" name="Image 426">
              <a:extLst>
                <a:ext uri="{FF2B5EF4-FFF2-40B4-BE49-F238E27FC236}">
                  <a16:creationId xmlns:a16="http://schemas.microsoft.com/office/drawing/2014/main" id="{62EE0AA0-806E-436F-B958-EE7546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424906" y="5243779"/>
              <a:ext cx="720000" cy="770021"/>
            </a:xfrm>
            <a:prstGeom prst="rect">
              <a:avLst/>
            </a:prstGeom>
          </p:spPr>
        </p:pic>
        <p:pic>
          <p:nvPicPr>
            <p:cNvPr id="428" name="Image 427">
              <a:extLst>
                <a:ext uri="{FF2B5EF4-FFF2-40B4-BE49-F238E27FC236}">
                  <a16:creationId xmlns:a16="http://schemas.microsoft.com/office/drawing/2014/main" id="{D19D08E1-5763-41C0-9A85-46D3251E5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37630" y="4739956"/>
              <a:ext cx="720000" cy="770021"/>
            </a:xfrm>
            <a:prstGeom prst="rect">
              <a:avLst/>
            </a:prstGeom>
          </p:spPr>
        </p:pic>
        <p:pic>
          <p:nvPicPr>
            <p:cNvPr id="429" name="Image 428">
              <a:extLst>
                <a:ext uri="{FF2B5EF4-FFF2-40B4-BE49-F238E27FC236}">
                  <a16:creationId xmlns:a16="http://schemas.microsoft.com/office/drawing/2014/main" id="{9DE048EF-66D9-411E-9335-711C858A0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31193" y="4729420"/>
              <a:ext cx="720000" cy="770021"/>
            </a:xfrm>
            <a:prstGeom prst="rect">
              <a:avLst/>
            </a:prstGeom>
          </p:spPr>
        </p:pic>
      </p:grpSp>
      <p:grpSp>
        <p:nvGrpSpPr>
          <p:cNvPr id="454" name="Groupe 453">
            <a:extLst>
              <a:ext uri="{FF2B5EF4-FFF2-40B4-BE49-F238E27FC236}">
                <a16:creationId xmlns:a16="http://schemas.microsoft.com/office/drawing/2014/main" id="{4A94E9C1-48BC-4D3F-993C-B712534DBEAE}"/>
              </a:ext>
            </a:extLst>
          </p:cNvPr>
          <p:cNvGrpSpPr>
            <a:grpSpLocks noChangeAspect="1"/>
          </p:cNvGrpSpPr>
          <p:nvPr/>
        </p:nvGrpSpPr>
        <p:grpSpPr>
          <a:xfrm>
            <a:off x="7927108" y="5685309"/>
            <a:ext cx="210408" cy="216000"/>
            <a:chOff x="8937207" y="4144999"/>
            <a:chExt cx="1820423" cy="1868801"/>
          </a:xfrm>
        </p:grpSpPr>
        <p:pic>
          <p:nvPicPr>
            <p:cNvPr id="455" name="Image 454">
              <a:extLst>
                <a:ext uri="{FF2B5EF4-FFF2-40B4-BE49-F238E27FC236}">
                  <a16:creationId xmlns:a16="http://schemas.microsoft.com/office/drawing/2014/main" id="{A2BFFE7B-4783-49E3-A890-9D921726C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06144" y="4390521"/>
              <a:ext cx="720000" cy="770021"/>
            </a:xfrm>
            <a:prstGeom prst="rect">
              <a:avLst/>
            </a:prstGeom>
          </p:spPr>
        </p:pic>
        <p:pic>
          <p:nvPicPr>
            <p:cNvPr id="456" name="Image 455">
              <a:extLst>
                <a:ext uri="{FF2B5EF4-FFF2-40B4-BE49-F238E27FC236}">
                  <a16:creationId xmlns:a16="http://schemas.microsoft.com/office/drawing/2014/main" id="{31665A2D-8046-4B1F-8B2C-9334B0452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56596" y="5014507"/>
              <a:ext cx="720000" cy="770021"/>
            </a:xfrm>
            <a:prstGeom prst="rect">
              <a:avLst/>
            </a:prstGeom>
          </p:spPr>
        </p:pic>
        <p:pic>
          <p:nvPicPr>
            <p:cNvPr id="457" name="Image 456">
              <a:extLst>
                <a:ext uri="{FF2B5EF4-FFF2-40B4-BE49-F238E27FC236}">
                  <a16:creationId xmlns:a16="http://schemas.microsoft.com/office/drawing/2014/main" id="{FC57FCF2-F37C-40D7-B707-FD779F5FF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29750" y="4668045"/>
              <a:ext cx="720000" cy="770021"/>
            </a:xfrm>
            <a:prstGeom prst="rect">
              <a:avLst/>
            </a:prstGeom>
          </p:spPr>
        </p:pic>
        <p:pic>
          <p:nvPicPr>
            <p:cNvPr id="458" name="Image 457">
              <a:extLst>
                <a:ext uri="{FF2B5EF4-FFF2-40B4-BE49-F238E27FC236}">
                  <a16:creationId xmlns:a16="http://schemas.microsoft.com/office/drawing/2014/main" id="{1F181D4E-2BBB-4696-813A-F394A6270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87178" y="5120090"/>
              <a:ext cx="720000" cy="770021"/>
            </a:xfrm>
            <a:prstGeom prst="rect">
              <a:avLst/>
            </a:prstGeom>
          </p:spPr>
        </p:pic>
        <p:pic>
          <p:nvPicPr>
            <p:cNvPr id="459" name="Image 458">
              <a:extLst>
                <a:ext uri="{FF2B5EF4-FFF2-40B4-BE49-F238E27FC236}">
                  <a16:creationId xmlns:a16="http://schemas.microsoft.com/office/drawing/2014/main" id="{32FE37D0-FBB2-48A6-BB73-A94AB9649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937207" y="4870779"/>
              <a:ext cx="720000" cy="770021"/>
            </a:xfrm>
            <a:prstGeom prst="rect">
              <a:avLst/>
            </a:prstGeom>
          </p:spPr>
        </p:pic>
        <p:pic>
          <p:nvPicPr>
            <p:cNvPr id="460" name="Image 459">
              <a:extLst>
                <a:ext uri="{FF2B5EF4-FFF2-40B4-BE49-F238E27FC236}">
                  <a16:creationId xmlns:a16="http://schemas.microsoft.com/office/drawing/2014/main" id="{F2B1268B-D9BD-4825-9D30-43AA15FD1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14736" y="4376369"/>
              <a:ext cx="720000" cy="770021"/>
            </a:xfrm>
            <a:prstGeom prst="rect">
              <a:avLst/>
            </a:prstGeom>
          </p:spPr>
        </p:pic>
        <p:pic>
          <p:nvPicPr>
            <p:cNvPr id="461" name="Image 460">
              <a:extLst>
                <a:ext uri="{FF2B5EF4-FFF2-40B4-BE49-F238E27FC236}">
                  <a16:creationId xmlns:a16="http://schemas.microsoft.com/office/drawing/2014/main" id="{B10BBEAD-45DE-4D29-ACDF-3552068CA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24906" y="4144999"/>
              <a:ext cx="720000" cy="770021"/>
            </a:xfrm>
            <a:prstGeom prst="rect">
              <a:avLst/>
            </a:prstGeom>
          </p:spPr>
        </p:pic>
        <p:pic>
          <p:nvPicPr>
            <p:cNvPr id="462" name="Image 461">
              <a:extLst>
                <a:ext uri="{FF2B5EF4-FFF2-40B4-BE49-F238E27FC236}">
                  <a16:creationId xmlns:a16="http://schemas.microsoft.com/office/drawing/2014/main" id="{302F9967-A965-43F4-8DFC-78DE74363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870066" y="4327164"/>
              <a:ext cx="720000" cy="770021"/>
            </a:xfrm>
            <a:prstGeom prst="rect">
              <a:avLst/>
            </a:prstGeom>
          </p:spPr>
        </p:pic>
        <p:pic>
          <p:nvPicPr>
            <p:cNvPr id="463" name="Image 462">
              <a:extLst>
                <a:ext uri="{FF2B5EF4-FFF2-40B4-BE49-F238E27FC236}">
                  <a16:creationId xmlns:a16="http://schemas.microsoft.com/office/drawing/2014/main" id="{37E47D56-3502-44AF-94A7-F812EC637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424906" y="5243779"/>
              <a:ext cx="720000" cy="770021"/>
            </a:xfrm>
            <a:prstGeom prst="rect">
              <a:avLst/>
            </a:prstGeom>
          </p:spPr>
        </p:pic>
        <p:pic>
          <p:nvPicPr>
            <p:cNvPr id="464" name="Image 463">
              <a:extLst>
                <a:ext uri="{FF2B5EF4-FFF2-40B4-BE49-F238E27FC236}">
                  <a16:creationId xmlns:a16="http://schemas.microsoft.com/office/drawing/2014/main" id="{B0185515-F27B-4865-A99E-E6BFF9C8F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37630" y="4739956"/>
              <a:ext cx="720000" cy="770021"/>
            </a:xfrm>
            <a:prstGeom prst="rect">
              <a:avLst/>
            </a:prstGeom>
          </p:spPr>
        </p:pic>
        <p:pic>
          <p:nvPicPr>
            <p:cNvPr id="465" name="Image 464">
              <a:extLst>
                <a:ext uri="{FF2B5EF4-FFF2-40B4-BE49-F238E27FC236}">
                  <a16:creationId xmlns:a16="http://schemas.microsoft.com/office/drawing/2014/main" id="{EA264BB2-0764-40A8-B6D0-A0DC5A0F2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31193" y="4729420"/>
              <a:ext cx="720000" cy="770021"/>
            </a:xfrm>
            <a:prstGeom prst="rect">
              <a:avLst/>
            </a:prstGeom>
          </p:spPr>
        </p:pic>
      </p:grpSp>
      <p:grpSp>
        <p:nvGrpSpPr>
          <p:cNvPr id="466" name="Groupe 465">
            <a:extLst>
              <a:ext uri="{FF2B5EF4-FFF2-40B4-BE49-F238E27FC236}">
                <a16:creationId xmlns:a16="http://schemas.microsoft.com/office/drawing/2014/main" id="{1EDA1C55-9497-49B9-9AD9-6EADB82DBB50}"/>
              </a:ext>
            </a:extLst>
          </p:cNvPr>
          <p:cNvGrpSpPr>
            <a:grpSpLocks noChangeAspect="1"/>
          </p:cNvGrpSpPr>
          <p:nvPr/>
        </p:nvGrpSpPr>
        <p:grpSpPr>
          <a:xfrm>
            <a:off x="7855626" y="5823743"/>
            <a:ext cx="210408" cy="216000"/>
            <a:chOff x="8937207" y="4144999"/>
            <a:chExt cx="1820423" cy="1868801"/>
          </a:xfrm>
        </p:grpSpPr>
        <p:pic>
          <p:nvPicPr>
            <p:cNvPr id="467" name="Image 466">
              <a:extLst>
                <a:ext uri="{FF2B5EF4-FFF2-40B4-BE49-F238E27FC236}">
                  <a16:creationId xmlns:a16="http://schemas.microsoft.com/office/drawing/2014/main" id="{14A81D57-F05E-4580-A79A-A3397E750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06144" y="4390521"/>
              <a:ext cx="720000" cy="770021"/>
            </a:xfrm>
            <a:prstGeom prst="rect">
              <a:avLst/>
            </a:prstGeom>
          </p:spPr>
        </p:pic>
        <p:pic>
          <p:nvPicPr>
            <p:cNvPr id="468" name="Image 467">
              <a:extLst>
                <a:ext uri="{FF2B5EF4-FFF2-40B4-BE49-F238E27FC236}">
                  <a16:creationId xmlns:a16="http://schemas.microsoft.com/office/drawing/2014/main" id="{DC49BF40-A5E6-4B94-AB31-384EDF179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56596" y="5014507"/>
              <a:ext cx="720000" cy="770021"/>
            </a:xfrm>
            <a:prstGeom prst="rect">
              <a:avLst/>
            </a:prstGeom>
          </p:spPr>
        </p:pic>
        <p:pic>
          <p:nvPicPr>
            <p:cNvPr id="469" name="Image 468">
              <a:extLst>
                <a:ext uri="{FF2B5EF4-FFF2-40B4-BE49-F238E27FC236}">
                  <a16:creationId xmlns:a16="http://schemas.microsoft.com/office/drawing/2014/main" id="{A801F4AF-013B-4393-A6DF-AE43DE80C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29750" y="4668045"/>
              <a:ext cx="720000" cy="770021"/>
            </a:xfrm>
            <a:prstGeom prst="rect">
              <a:avLst/>
            </a:prstGeom>
          </p:spPr>
        </p:pic>
        <p:pic>
          <p:nvPicPr>
            <p:cNvPr id="470" name="Image 469">
              <a:extLst>
                <a:ext uri="{FF2B5EF4-FFF2-40B4-BE49-F238E27FC236}">
                  <a16:creationId xmlns:a16="http://schemas.microsoft.com/office/drawing/2014/main" id="{B1A79110-50BA-4ECE-A4CE-E2200A42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87178" y="5120090"/>
              <a:ext cx="720000" cy="770021"/>
            </a:xfrm>
            <a:prstGeom prst="rect">
              <a:avLst/>
            </a:prstGeom>
          </p:spPr>
        </p:pic>
        <p:pic>
          <p:nvPicPr>
            <p:cNvPr id="471" name="Image 470">
              <a:extLst>
                <a:ext uri="{FF2B5EF4-FFF2-40B4-BE49-F238E27FC236}">
                  <a16:creationId xmlns:a16="http://schemas.microsoft.com/office/drawing/2014/main" id="{C4675DA4-AB5E-4E6E-B311-A1715AB3D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937207" y="4870779"/>
              <a:ext cx="720000" cy="770021"/>
            </a:xfrm>
            <a:prstGeom prst="rect">
              <a:avLst/>
            </a:prstGeom>
          </p:spPr>
        </p:pic>
        <p:pic>
          <p:nvPicPr>
            <p:cNvPr id="472" name="Image 471">
              <a:extLst>
                <a:ext uri="{FF2B5EF4-FFF2-40B4-BE49-F238E27FC236}">
                  <a16:creationId xmlns:a16="http://schemas.microsoft.com/office/drawing/2014/main" id="{FC9D4652-182B-42BE-9714-DC214A4F5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14736" y="4376369"/>
              <a:ext cx="720000" cy="770021"/>
            </a:xfrm>
            <a:prstGeom prst="rect">
              <a:avLst/>
            </a:prstGeom>
          </p:spPr>
        </p:pic>
        <p:pic>
          <p:nvPicPr>
            <p:cNvPr id="473" name="Image 472">
              <a:extLst>
                <a:ext uri="{FF2B5EF4-FFF2-40B4-BE49-F238E27FC236}">
                  <a16:creationId xmlns:a16="http://schemas.microsoft.com/office/drawing/2014/main" id="{7A8B47CD-34EB-47AB-9C75-DD5AA0F6E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24906" y="4144999"/>
              <a:ext cx="720000" cy="770021"/>
            </a:xfrm>
            <a:prstGeom prst="rect">
              <a:avLst/>
            </a:prstGeom>
          </p:spPr>
        </p:pic>
        <p:pic>
          <p:nvPicPr>
            <p:cNvPr id="474" name="Image 473">
              <a:extLst>
                <a:ext uri="{FF2B5EF4-FFF2-40B4-BE49-F238E27FC236}">
                  <a16:creationId xmlns:a16="http://schemas.microsoft.com/office/drawing/2014/main" id="{96729CC4-18B8-4467-BB4A-D4405F03B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870066" y="4327164"/>
              <a:ext cx="720000" cy="770021"/>
            </a:xfrm>
            <a:prstGeom prst="rect">
              <a:avLst/>
            </a:prstGeom>
          </p:spPr>
        </p:pic>
        <p:pic>
          <p:nvPicPr>
            <p:cNvPr id="475" name="Image 474">
              <a:extLst>
                <a:ext uri="{FF2B5EF4-FFF2-40B4-BE49-F238E27FC236}">
                  <a16:creationId xmlns:a16="http://schemas.microsoft.com/office/drawing/2014/main" id="{3343AAD6-3EAB-40E5-B0BE-C8001FC0E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424906" y="5243779"/>
              <a:ext cx="720000" cy="770021"/>
            </a:xfrm>
            <a:prstGeom prst="rect">
              <a:avLst/>
            </a:prstGeom>
          </p:spPr>
        </p:pic>
        <p:pic>
          <p:nvPicPr>
            <p:cNvPr id="476" name="Image 475">
              <a:extLst>
                <a:ext uri="{FF2B5EF4-FFF2-40B4-BE49-F238E27FC236}">
                  <a16:creationId xmlns:a16="http://schemas.microsoft.com/office/drawing/2014/main" id="{5CDB22E9-B932-4171-AA7C-C3633B99E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37630" y="4739956"/>
              <a:ext cx="720000" cy="770021"/>
            </a:xfrm>
            <a:prstGeom prst="rect">
              <a:avLst/>
            </a:prstGeom>
          </p:spPr>
        </p:pic>
        <p:pic>
          <p:nvPicPr>
            <p:cNvPr id="477" name="Image 476">
              <a:extLst>
                <a:ext uri="{FF2B5EF4-FFF2-40B4-BE49-F238E27FC236}">
                  <a16:creationId xmlns:a16="http://schemas.microsoft.com/office/drawing/2014/main" id="{1EBCA12B-F0EE-42FB-8364-4A2B597D5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31193" y="4729420"/>
              <a:ext cx="720000" cy="770021"/>
            </a:xfrm>
            <a:prstGeom prst="rect">
              <a:avLst/>
            </a:prstGeom>
          </p:spPr>
        </p:pic>
      </p:grpSp>
      <p:grpSp>
        <p:nvGrpSpPr>
          <p:cNvPr id="478" name="Groupe 477">
            <a:extLst>
              <a:ext uri="{FF2B5EF4-FFF2-40B4-BE49-F238E27FC236}">
                <a16:creationId xmlns:a16="http://schemas.microsoft.com/office/drawing/2014/main" id="{249D8C98-8B6F-4D6A-8AD0-A493FC6A96FB}"/>
              </a:ext>
            </a:extLst>
          </p:cNvPr>
          <p:cNvGrpSpPr/>
          <p:nvPr/>
        </p:nvGrpSpPr>
        <p:grpSpPr>
          <a:xfrm>
            <a:off x="7937064" y="5790340"/>
            <a:ext cx="213896" cy="204244"/>
            <a:chOff x="3922473" y="4561626"/>
            <a:chExt cx="213896" cy="204244"/>
          </a:xfrm>
        </p:grpSpPr>
        <p:pic>
          <p:nvPicPr>
            <p:cNvPr id="479" name="Image 478">
              <a:extLst>
                <a:ext uri="{FF2B5EF4-FFF2-40B4-BE49-F238E27FC236}">
                  <a16:creationId xmlns:a16="http://schemas.microsoft.com/office/drawing/2014/main" id="{58CE6C93-4DF5-49F5-B366-4E56CEC0E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958306" y="4564959"/>
              <a:ext cx="77412" cy="77412"/>
            </a:xfrm>
            <a:prstGeom prst="rect">
              <a:avLst/>
            </a:prstGeom>
          </p:spPr>
        </p:pic>
        <p:pic>
          <p:nvPicPr>
            <p:cNvPr id="480" name="Image 479">
              <a:extLst>
                <a:ext uri="{FF2B5EF4-FFF2-40B4-BE49-F238E27FC236}">
                  <a16:creationId xmlns:a16="http://schemas.microsoft.com/office/drawing/2014/main" id="{CEF0CEF6-6DEE-48D9-98E1-E2557DDF0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28825" y="4654685"/>
              <a:ext cx="77412" cy="77412"/>
            </a:xfrm>
            <a:prstGeom prst="rect">
              <a:avLst/>
            </a:prstGeom>
          </p:spPr>
        </p:pic>
        <p:pic>
          <p:nvPicPr>
            <p:cNvPr id="481" name="Image 480">
              <a:extLst>
                <a:ext uri="{FF2B5EF4-FFF2-40B4-BE49-F238E27FC236}">
                  <a16:creationId xmlns:a16="http://schemas.microsoft.com/office/drawing/2014/main" id="{263A1D55-0D44-46C9-B2E7-E7D79ED4B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86442" y="4618584"/>
              <a:ext cx="77412" cy="77412"/>
            </a:xfrm>
            <a:prstGeom prst="rect">
              <a:avLst/>
            </a:prstGeom>
          </p:spPr>
        </p:pic>
        <p:pic>
          <p:nvPicPr>
            <p:cNvPr id="482" name="Image 481">
              <a:extLst>
                <a:ext uri="{FF2B5EF4-FFF2-40B4-BE49-F238E27FC236}">
                  <a16:creationId xmlns:a16="http://schemas.microsoft.com/office/drawing/2014/main" id="{DCE3C67E-E2E4-4959-AFFF-2878C8561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02981" y="4688458"/>
              <a:ext cx="77412" cy="77412"/>
            </a:xfrm>
            <a:prstGeom prst="rect">
              <a:avLst/>
            </a:prstGeom>
          </p:spPr>
        </p:pic>
        <p:pic>
          <p:nvPicPr>
            <p:cNvPr id="483" name="Image 482">
              <a:extLst>
                <a:ext uri="{FF2B5EF4-FFF2-40B4-BE49-F238E27FC236}">
                  <a16:creationId xmlns:a16="http://schemas.microsoft.com/office/drawing/2014/main" id="{BD178164-CE89-41A9-8732-9D02D4BD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6396" y="4594756"/>
              <a:ext cx="77412" cy="77412"/>
            </a:xfrm>
            <a:prstGeom prst="rect">
              <a:avLst/>
            </a:prstGeom>
          </p:spPr>
        </p:pic>
        <p:pic>
          <p:nvPicPr>
            <p:cNvPr id="484" name="Image 483">
              <a:extLst>
                <a:ext uri="{FF2B5EF4-FFF2-40B4-BE49-F238E27FC236}">
                  <a16:creationId xmlns:a16="http://schemas.microsoft.com/office/drawing/2014/main" id="{4EAD5253-A717-4B20-A45C-D2763532B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957658" y="4616494"/>
              <a:ext cx="77412" cy="77412"/>
            </a:xfrm>
            <a:prstGeom prst="rect">
              <a:avLst/>
            </a:prstGeom>
          </p:spPr>
        </p:pic>
        <p:pic>
          <p:nvPicPr>
            <p:cNvPr id="485" name="Image 484">
              <a:extLst>
                <a:ext uri="{FF2B5EF4-FFF2-40B4-BE49-F238E27FC236}">
                  <a16:creationId xmlns:a16="http://schemas.microsoft.com/office/drawing/2014/main" id="{856450E4-9F4A-42B5-A978-5F8DC52D9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041687" y="4597354"/>
              <a:ext cx="77412" cy="77412"/>
            </a:xfrm>
            <a:prstGeom prst="rect">
              <a:avLst/>
            </a:prstGeom>
          </p:spPr>
        </p:pic>
        <p:pic>
          <p:nvPicPr>
            <p:cNvPr id="486" name="Image 485">
              <a:extLst>
                <a:ext uri="{FF2B5EF4-FFF2-40B4-BE49-F238E27FC236}">
                  <a16:creationId xmlns:a16="http://schemas.microsoft.com/office/drawing/2014/main" id="{D6B926E8-8EAF-4183-A347-05371FD3F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14342" y="4633049"/>
              <a:ext cx="72379" cy="72379"/>
            </a:xfrm>
            <a:prstGeom prst="rect">
              <a:avLst/>
            </a:prstGeom>
          </p:spPr>
        </p:pic>
        <p:pic>
          <p:nvPicPr>
            <p:cNvPr id="487" name="Image 486">
              <a:extLst>
                <a:ext uri="{FF2B5EF4-FFF2-40B4-BE49-F238E27FC236}">
                  <a16:creationId xmlns:a16="http://schemas.microsoft.com/office/drawing/2014/main" id="{17BA5810-F194-4ABB-BD0D-845560CA0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2473" y="4641793"/>
              <a:ext cx="80467" cy="80467"/>
            </a:xfrm>
            <a:prstGeom prst="rect">
              <a:avLst/>
            </a:prstGeom>
          </p:spPr>
        </p:pic>
        <p:pic>
          <p:nvPicPr>
            <p:cNvPr id="488" name="Image 487">
              <a:extLst>
                <a:ext uri="{FF2B5EF4-FFF2-40B4-BE49-F238E27FC236}">
                  <a16:creationId xmlns:a16="http://schemas.microsoft.com/office/drawing/2014/main" id="{65ECF91A-3456-47D2-B318-54F6CE2D5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025629" y="4660947"/>
              <a:ext cx="91327" cy="91327"/>
            </a:xfrm>
            <a:prstGeom prst="rect">
              <a:avLst/>
            </a:prstGeom>
          </p:spPr>
        </p:pic>
        <p:pic>
          <p:nvPicPr>
            <p:cNvPr id="489" name="Image 488">
              <a:extLst>
                <a:ext uri="{FF2B5EF4-FFF2-40B4-BE49-F238E27FC236}">
                  <a16:creationId xmlns:a16="http://schemas.microsoft.com/office/drawing/2014/main" id="{0412C977-E02B-4F3D-A8D8-1B580D5D3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62338" y="4684873"/>
              <a:ext cx="77412" cy="77412"/>
            </a:xfrm>
            <a:prstGeom prst="rect">
              <a:avLst/>
            </a:prstGeom>
          </p:spPr>
        </p:pic>
        <p:pic>
          <p:nvPicPr>
            <p:cNvPr id="490" name="Image 489">
              <a:extLst>
                <a:ext uri="{FF2B5EF4-FFF2-40B4-BE49-F238E27FC236}">
                  <a16:creationId xmlns:a16="http://schemas.microsoft.com/office/drawing/2014/main" id="{26790FA1-7FF4-472D-89FF-DCD2ED8AB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58957" y="4636108"/>
              <a:ext cx="77412" cy="77412"/>
            </a:xfrm>
            <a:prstGeom prst="rect">
              <a:avLst/>
            </a:prstGeom>
          </p:spPr>
        </p:pic>
        <p:pic>
          <p:nvPicPr>
            <p:cNvPr id="491" name="Image 490">
              <a:extLst>
                <a:ext uri="{FF2B5EF4-FFF2-40B4-BE49-F238E27FC236}">
                  <a16:creationId xmlns:a16="http://schemas.microsoft.com/office/drawing/2014/main" id="{0CC577A6-B694-4861-A9CB-1D4EA05BA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06863" y="4561626"/>
              <a:ext cx="77412" cy="77412"/>
            </a:xfrm>
            <a:prstGeom prst="rect">
              <a:avLst/>
            </a:prstGeom>
          </p:spPr>
        </p:pic>
      </p:grp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E9933C8-C7D7-4956-B2F1-A1A8A3AF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782B-C742-4DC9-87C5-393121CB7BDD}" type="slidenum">
              <a:rPr lang="fr-FR" smtClean="0"/>
              <a:t>8</a:t>
            </a:fld>
            <a:endParaRPr lang="fr-FR" dirty="0"/>
          </a:p>
        </p:txBody>
      </p:sp>
      <p:sp>
        <p:nvSpPr>
          <p:cNvPr id="260" name="ZoneTexte 259">
            <a:extLst>
              <a:ext uri="{FF2B5EF4-FFF2-40B4-BE49-F238E27FC236}">
                <a16:creationId xmlns:a16="http://schemas.microsoft.com/office/drawing/2014/main" id="{3486B8AC-0F87-4E99-8D1F-85E61B17EC3E}"/>
              </a:ext>
            </a:extLst>
          </p:cNvPr>
          <p:cNvSpPr txBox="1"/>
          <p:nvPr/>
        </p:nvSpPr>
        <p:spPr>
          <a:xfrm>
            <a:off x="297310" y="3088074"/>
            <a:ext cx="852257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bg2">
                    <a:lumMod val="25000"/>
                  </a:schemeClr>
                </a:solidFill>
              </a:rPr>
              <a:t>Neutrons</a:t>
            </a:r>
          </a:p>
        </p:txBody>
      </p:sp>
      <p:sp>
        <p:nvSpPr>
          <p:cNvPr id="307" name="ZoneTexte 306">
            <a:extLst>
              <a:ext uri="{FF2B5EF4-FFF2-40B4-BE49-F238E27FC236}">
                <a16:creationId xmlns:a16="http://schemas.microsoft.com/office/drawing/2014/main" id="{B3CDBB67-343C-4793-92AE-ADFBC02EDC0F}"/>
              </a:ext>
            </a:extLst>
          </p:cNvPr>
          <p:cNvSpPr txBox="1"/>
          <p:nvPr/>
        </p:nvSpPr>
        <p:spPr>
          <a:xfrm>
            <a:off x="277200" y="5642541"/>
            <a:ext cx="852257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bg2">
                    <a:lumMod val="25000"/>
                  </a:schemeClr>
                </a:solidFill>
              </a:rPr>
              <a:t>Neutrons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2AB32F1B-DC79-40EE-9088-420A7D68DC98}"/>
              </a:ext>
            </a:extLst>
          </p:cNvPr>
          <p:cNvCxnSpPr/>
          <p:nvPr/>
        </p:nvCxnSpPr>
        <p:spPr>
          <a:xfrm>
            <a:off x="663188" y="2439674"/>
            <a:ext cx="0" cy="4153124"/>
          </a:xfrm>
          <a:prstGeom prst="line">
            <a:avLst/>
          </a:prstGeom>
          <a:ln w="28575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" name="ZoneTexte 307">
            <a:extLst>
              <a:ext uri="{FF2B5EF4-FFF2-40B4-BE49-F238E27FC236}">
                <a16:creationId xmlns:a16="http://schemas.microsoft.com/office/drawing/2014/main" id="{283B31C5-8B7F-40CE-8613-5B6D5DCF381D}"/>
              </a:ext>
            </a:extLst>
          </p:cNvPr>
          <p:cNvSpPr txBox="1"/>
          <p:nvPr/>
        </p:nvSpPr>
        <p:spPr>
          <a:xfrm>
            <a:off x="-107081" y="2525580"/>
            <a:ext cx="808781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1"/>
                </a:solidFill>
              </a:rPr>
              <a:t>cœur</a:t>
            </a:r>
          </a:p>
        </p:txBody>
      </p:sp>
      <p:cxnSp>
        <p:nvCxnSpPr>
          <p:cNvPr id="250" name="Connecteur droit 249">
            <a:extLst>
              <a:ext uri="{FF2B5EF4-FFF2-40B4-BE49-F238E27FC236}">
                <a16:creationId xmlns:a16="http://schemas.microsoft.com/office/drawing/2014/main" id="{EC8E65D1-6657-47E7-AC6D-EB6C80252244}"/>
              </a:ext>
            </a:extLst>
          </p:cNvPr>
          <p:cNvCxnSpPr>
            <a:cxnSpLocks/>
          </p:cNvCxnSpPr>
          <p:nvPr/>
        </p:nvCxnSpPr>
        <p:spPr>
          <a:xfrm flipH="1">
            <a:off x="6036" y="4545346"/>
            <a:ext cx="7105705" cy="33408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Connecteur droit 251">
            <a:extLst>
              <a:ext uri="{FF2B5EF4-FFF2-40B4-BE49-F238E27FC236}">
                <a16:creationId xmlns:a16="http://schemas.microsoft.com/office/drawing/2014/main" id="{E4207C87-D89A-4B71-8681-C5B27A7C8E9B}"/>
              </a:ext>
            </a:extLst>
          </p:cNvPr>
          <p:cNvCxnSpPr>
            <a:cxnSpLocks/>
            <a:endCxn id="18" idx="2"/>
          </p:cNvCxnSpPr>
          <p:nvPr/>
        </p:nvCxnSpPr>
        <p:spPr>
          <a:xfrm flipH="1">
            <a:off x="9453246" y="1240490"/>
            <a:ext cx="2594632" cy="2205619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C0F1DE1C-5149-472B-86C6-4A42F5213EC8}"/>
              </a:ext>
            </a:extLst>
          </p:cNvPr>
          <p:cNvSpPr/>
          <p:nvPr/>
        </p:nvSpPr>
        <p:spPr>
          <a:xfrm>
            <a:off x="7132319" y="3446109"/>
            <a:ext cx="2320927" cy="1096629"/>
          </a:xfrm>
          <a:custGeom>
            <a:avLst/>
            <a:gdLst>
              <a:gd name="connsiteX0" fmla="*/ 0 w 3694176"/>
              <a:gd name="connsiteY0" fmla="*/ 2245766 h 2245766"/>
              <a:gd name="connsiteX1" fmla="*/ 1836115 w 3694176"/>
              <a:gd name="connsiteY1" fmla="*/ 1726387 h 2245766"/>
              <a:gd name="connsiteX2" fmla="*/ 3694176 w 3694176"/>
              <a:gd name="connsiteY2" fmla="*/ 0 h 2245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94176" h="2245766">
                <a:moveTo>
                  <a:pt x="0" y="2245766"/>
                </a:moveTo>
                <a:cubicBezTo>
                  <a:pt x="610209" y="2173223"/>
                  <a:pt x="1220419" y="2100681"/>
                  <a:pt x="1836115" y="1726387"/>
                </a:cubicBezTo>
                <a:cubicBezTo>
                  <a:pt x="2451811" y="1352093"/>
                  <a:pt x="3315005" y="362102"/>
                  <a:pt x="3694176" y="0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0" name="ZoneTexte 309">
            <a:extLst>
              <a:ext uri="{FF2B5EF4-FFF2-40B4-BE49-F238E27FC236}">
                <a16:creationId xmlns:a16="http://schemas.microsoft.com/office/drawing/2014/main" id="{E2715CD6-638D-443C-AFED-C3FC94841C09}"/>
              </a:ext>
            </a:extLst>
          </p:cNvPr>
          <p:cNvSpPr txBox="1"/>
          <p:nvPr/>
        </p:nvSpPr>
        <p:spPr>
          <a:xfrm>
            <a:off x="2825919" y="1063595"/>
            <a:ext cx="2536656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fr-FR" sz="2800" b="1" u="sng" dirty="0"/>
              <a:t>Vue de dessus</a:t>
            </a:r>
          </a:p>
        </p:txBody>
      </p:sp>
      <p:sp>
        <p:nvSpPr>
          <p:cNvPr id="311" name="ZoneTexte 310">
            <a:extLst>
              <a:ext uri="{FF2B5EF4-FFF2-40B4-BE49-F238E27FC236}">
                <a16:creationId xmlns:a16="http://schemas.microsoft.com/office/drawing/2014/main" id="{7F266337-B97E-4D62-8038-010E8ABD5556}"/>
              </a:ext>
            </a:extLst>
          </p:cNvPr>
          <p:cNvSpPr txBox="1"/>
          <p:nvPr/>
        </p:nvSpPr>
        <p:spPr>
          <a:xfrm>
            <a:off x="2825919" y="4619007"/>
            <a:ext cx="2536656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fr-FR" sz="2800" b="1" u="sng" dirty="0"/>
              <a:t>Vue de côté</a:t>
            </a:r>
          </a:p>
        </p:txBody>
      </p:sp>
      <p:sp>
        <p:nvSpPr>
          <p:cNvPr id="253" name="ZoneTexte 252">
            <a:extLst>
              <a:ext uri="{FF2B5EF4-FFF2-40B4-BE49-F238E27FC236}">
                <a16:creationId xmlns:a16="http://schemas.microsoft.com/office/drawing/2014/main" id="{3460057D-EBB4-421E-AE13-D8DBD2CD162A}"/>
              </a:ext>
            </a:extLst>
          </p:cNvPr>
          <p:cNvSpPr txBox="1"/>
          <p:nvPr/>
        </p:nvSpPr>
        <p:spPr>
          <a:xfrm>
            <a:off x="5956388" y="3808818"/>
            <a:ext cx="1827333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7030A0"/>
                </a:solidFill>
              </a:rPr>
              <a:t>Aimant</a:t>
            </a:r>
          </a:p>
        </p:txBody>
      </p:sp>
      <p:sp>
        <p:nvSpPr>
          <p:cNvPr id="254" name="ZoneTexte 253">
            <a:extLst>
              <a:ext uri="{FF2B5EF4-FFF2-40B4-BE49-F238E27FC236}">
                <a16:creationId xmlns:a16="http://schemas.microsoft.com/office/drawing/2014/main" id="{A3C0DE46-4FA2-4FA3-804E-6489622EA56D}"/>
              </a:ext>
            </a:extLst>
          </p:cNvPr>
          <p:cNvSpPr txBox="1"/>
          <p:nvPr/>
        </p:nvSpPr>
        <p:spPr>
          <a:xfrm rot="19230086">
            <a:off x="8405280" y="2254847"/>
            <a:ext cx="1866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6666FF"/>
                </a:solidFill>
              </a:rPr>
              <a:t>Condensateur</a:t>
            </a:r>
          </a:p>
        </p:txBody>
      </p:sp>
      <p:sp>
        <p:nvSpPr>
          <p:cNvPr id="255" name="ZoneTexte 254">
            <a:extLst>
              <a:ext uri="{FF2B5EF4-FFF2-40B4-BE49-F238E27FC236}">
                <a16:creationId xmlns:a16="http://schemas.microsoft.com/office/drawing/2014/main" id="{78165731-69E2-4738-BDF4-716AB3EDAEB1}"/>
              </a:ext>
            </a:extLst>
          </p:cNvPr>
          <p:cNvSpPr txBox="1"/>
          <p:nvPr/>
        </p:nvSpPr>
        <p:spPr>
          <a:xfrm>
            <a:off x="83227" y="1326462"/>
            <a:ext cx="1314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L = 23 m </a:t>
            </a:r>
          </a:p>
          <a:p>
            <a:r>
              <a:rPr lang="fr-FR" sz="1400" dirty="0"/>
              <a:t>P &lt; 10</a:t>
            </a:r>
            <a:r>
              <a:rPr lang="fr-FR" sz="1400" baseline="30000" dirty="0"/>
              <a:t>-6</a:t>
            </a:r>
            <a:r>
              <a:rPr lang="fr-FR" sz="1400" dirty="0"/>
              <a:t> mbar</a:t>
            </a:r>
            <a:endParaRPr lang="fr-FR" sz="1400" baseline="30000" dirty="0"/>
          </a:p>
        </p:txBody>
      </p:sp>
    </p:spTree>
    <p:extLst>
      <p:ext uri="{BB962C8B-B14F-4D97-AF65-F5344CB8AC3E}">
        <p14:creationId xmlns:p14="http://schemas.microsoft.com/office/powerpoint/2010/main" val="273921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45833E-6 1.85185E-6 L 0.10508 -0.00023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7" y="-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6 1.85185E-6 L 0.1086 -0.0004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-9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4957 -0.13611 L -0.10691 -0.12963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09" y="88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49232 -0.02129 L -0.10078 -0.00972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04 0.02338 L 0.0194 0.01505 L 0.04049 0.00185 L 0.05247 -0.01551 L 0.06666 -0.04467 L 0.06666 -0.04444 " pathEditMode="relative" rAng="0" ptsTypes="AAAAAA">
                                      <p:cBhvr>
                                        <p:cTn id="50" dur="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-3403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accel="50000" decel="50000" fill="hold" nodeType="withEffect">
                                  <p:stCondLst>
                                    <p:cond delay="2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65 0.00625 L 0.02943 0.01088 L 0.07943 0.01528 L 0.12161 0.00532 L 0.12904 0.00486 " pathEditMode="relative" rAng="0" ptsTypes="AAAAA">
                                      <p:cBhvr>
                                        <p:cTn id="52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4" y="37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repeatCount="indefinite" accel="50000" decel="50000" fill="hold" nodeType="withEffect">
                                  <p:stCondLst>
                                    <p:cond delay="4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287 -0.00949 L 0.02344 -0.00902 L 0.05234 -0.01273 L 0.08359 -0.03264 L 0.10755 -0.05301 L 0.12708 -0.07708 L 0.16797 -0.12939 " pathEditMode="relative" rAng="0" ptsTypes="AAAAAAA">
                                      <p:cBhvr>
                                        <p:cTn id="54" dur="1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42" y="-597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6915 -0.08843 L -0.01328 -0.10232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86" y="-694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path" presetSubtype="0" repeatCount="indefinite" accel="50000" decel="50000" fill="hold" nodeType="withEffect">
                                  <p:stCondLst>
                                    <p:cond delay="2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-2.59259E-6 L 0.15716 -0.01018 " pathEditMode="relative" rAng="0" ptsTypes="AA">
                                      <p:cBhvr>
                                        <p:cTn id="62" dur="5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52" y="-50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33333E-6 2.22222E-6 L 0.27773 -0.38172 " pathEditMode="relative" rAng="0" ptsTypes="AA">
                                      <p:cBhvr>
                                        <p:cTn id="84" dur="1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80" y="-1909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03 0.02338 L 0.01941 0.01504 L 0.0405 0.00185 L 0.05248 -0.01551 L 0.06667 -0.04468 L 0.06667 -0.04445 " pathEditMode="relative" rAng="0" ptsTypes="AAAAAA">
                                      <p:cBhvr>
                                        <p:cTn id="88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-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339 -0.00648 L 0.02253 0.00116 L 0.04675 0.01505 L 0.07253 0.02269 " pathEditMode="relative" ptsTypes="AAAA">
                                      <p:cBhvr>
                                        <p:cTn id="92" dur="5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89046E-17 -2.22222E-6 L 0.04505 -2.22222E-6 L 0.06862 -0.0044 L 0.11784 -0.03148 L 0.17174 -0.09583 L 0.22565 -0.17153 L 0.29063 -0.27014 L 0.33346 -0.34653 " pathEditMode="relative" rAng="0" ptsTypes="AAAAAAAA">
                                      <p:cBhvr>
                                        <p:cTn id="96" dur="10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-17338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" grpId="0" animBg="1"/>
      <p:bldP spid="222" grpId="0"/>
      <p:bldP spid="339" grpId="0"/>
      <p:bldP spid="404" grpId="0" animBg="1"/>
      <p:bldP spid="405" grpId="0"/>
      <p:bldP spid="253" grpId="0"/>
      <p:bldP spid="25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F8EDAB1B-5BF4-49C0-804C-0765755D2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fr-FR" b="1" u="sng" dirty="0"/>
              <a:t>Le spectromètre LOHENGRIN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9C092606-8C19-4164-AF2D-00315055A1C6}"/>
                  </a:ext>
                </a:extLst>
              </p:cNvPr>
              <p:cNvSpPr txBox="1"/>
              <p:nvPr/>
            </p:nvSpPr>
            <p:spPr>
              <a:xfrm>
                <a:off x="2417956" y="1877480"/>
                <a:ext cx="2839844" cy="60144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fr-FR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fr-FR" sz="1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i="1" dirty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fr-FR" sz="1600" i="1" dirty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fr-FR" sz="16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95</m:t>
                          </m:r>
                        </m:num>
                        <m:den>
                          <m:r>
                            <a:rPr lang="fr-FR" sz="1600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19</m:t>
                          </m:r>
                        </m:den>
                      </m:f>
                      <m:r>
                        <a:rPr lang="fr-FR" sz="16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fr-FR" sz="1600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lang="fr-FR" sz="16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lang="fr-FR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9C092606-8C19-4164-AF2D-00315055A1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7956" y="1877480"/>
                <a:ext cx="2839844" cy="60144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ZoneTexte 1">
            <a:extLst>
              <a:ext uri="{FF2B5EF4-FFF2-40B4-BE49-F238E27FC236}">
                <a16:creationId xmlns:a16="http://schemas.microsoft.com/office/drawing/2014/main" id="{F1A08484-2351-4680-ABFE-217B3F37A075}"/>
              </a:ext>
            </a:extLst>
          </p:cNvPr>
          <p:cNvSpPr txBox="1"/>
          <p:nvPr/>
        </p:nvSpPr>
        <p:spPr>
          <a:xfrm>
            <a:off x="189570" y="1716539"/>
            <a:ext cx="5538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=</a:t>
            </a:r>
          </a:p>
          <a:p>
            <a:r>
              <a:rPr lang="en-US" dirty="0"/>
              <a:t>q =</a:t>
            </a:r>
          </a:p>
          <a:p>
            <a:r>
              <a:rPr lang="en-US" dirty="0"/>
              <a:t>E =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4B6A7A0-C060-42EC-B4A9-4B85E4C44F9A}"/>
              </a:ext>
            </a:extLst>
          </p:cNvPr>
          <p:cNvSpPr txBox="1"/>
          <p:nvPr/>
        </p:nvSpPr>
        <p:spPr>
          <a:xfrm>
            <a:off x="617034" y="1716539"/>
            <a:ext cx="553845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95</a:t>
            </a:r>
          </a:p>
          <a:p>
            <a:pPr algn="ctr"/>
            <a:r>
              <a:rPr lang="en-US" dirty="0"/>
              <a:t>19</a:t>
            </a:r>
          </a:p>
          <a:p>
            <a:pPr algn="ctr"/>
            <a:r>
              <a:rPr lang="en-US" dirty="0"/>
              <a:t>95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88B003B-F69C-40F1-A6C2-42CBEED49A41}"/>
              </a:ext>
            </a:extLst>
          </p:cNvPr>
          <p:cNvSpPr txBox="1"/>
          <p:nvPr/>
        </p:nvSpPr>
        <p:spPr>
          <a:xfrm>
            <a:off x="1252655" y="1716539"/>
            <a:ext cx="553845" cy="92333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100</a:t>
            </a:r>
          </a:p>
          <a:p>
            <a:pPr algn="ctr"/>
            <a:r>
              <a:rPr lang="en-US" dirty="0"/>
              <a:t>20</a:t>
            </a:r>
          </a:p>
          <a:p>
            <a:pPr algn="ctr"/>
            <a:r>
              <a:rPr lang="en-US" dirty="0"/>
              <a:t>100</a:t>
            </a:r>
          </a:p>
        </p:txBody>
      </p:sp>
      <p:sp>
        <p:nvSpPr>
          <p:cNvPr id="9" name="Google Shape;2615;p39">
            <a:extLst>
              <a:ext uri="{FF2B5EF4-FFF2-40B4-BE49-F238E27FC236}">
                <a16:creationId xmlns:a16="http://schemas.microsoft.com/office/drawing/2014/main" id="{D8A4BF38-ADE9-4B56-9B7E-F90AE4780606}"/>
              </a:ext>
            </a:extLst>
          </p:cNvPr>
          <p:cNvSpPr txBox="1"/>
          <p:nvPr/>
        </p:nvSpPr>
        <p:spPr>
          <a:xfrm>
            <a:off x="23884" y="3199593"/>
            <a:ext cx="9299176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9700" lvl="0" algn="just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fr-FR" b="1" dirty="0">
                <a:ea typeface="Karla"/>
                <a:cs typeface="Karla"/>
                <a:sym typeface="Karla"/>
              </a:rPr>
              <a:t>→ double chambre d’ionisation (mesure Ex</a:t>
            </a:r>
            <a:r>
              <a:rPr lang="el-GR" b="1" dirty="0">
                <a:ea typeface="Karla"/>
                <a:cs typeface="Karla"/>
                <a:sym typeface="Karla"/>
              </a:rPr>
              <a:t>Δ</a:t>
            </a:r>
            <a:r>
              <a:rPr lang="fr-FR" b="1" dirty="0">
                <a:ea typeface="Karla"/>
                <a:cs typeface="Karla"/>
                <a:sym typeface="Karla"/>
              </a:rPr>
              <a:t>E)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5DD5BF5-3F12-4D03-9BC7-760B465E82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34" y="3672615"/>
            <a:ext cx="5133982" cy="315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Google Shape;2615;p39">
            <a:extLst>
              <a:ext uri="{FF2B5EF4-FFF2-40B4-BE49-F238E27FC236}">
                <a16:creationId xmlns:a16="http://schemas.microsoft.com/office/drawing/2014/main" id="{B3C24F55-DE79-4846-8B9B-75491D00FA62}"/>
              </a:ext>
            </a:extLst>
          </p:cNvPr>
          <p:cNvSpPr txBox="1"/>
          <p:nvPr/>
        </p:nvSpPr>
        <p:spPr>
          <a:xfrm>
            <a:off x="6096000" y="5572025"/>
            <a:ext cx="555498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9700" lvl="0" algn="just">
              <a:buSzPts val="1400"/>
            </a:pPr>
            <a:r>
              <a:rPr lang="fr-FR" b="1" dirty="0">
                <a:ea typeface="Karla"/>
                <a:cs typeface="Karla"/>
                <a:sym typeface="Karla"/>
              </a:rPr>
              <a:t>→ </a:t>
            </a:r>
            <a:r>
              <a:rPr lang="fr-FR" dirty="0">
                <a:ea typeface="Karla"/>
                <a:cs typeface="Karla"/>
                <a:sym typeface="Karla"/>
              </a:rPr>
              <a:t>suffisant pour les mesures de masses </a:t>
            </a:r>
            <a:r>
              <a:rPr lang="fr-FR" b="1" dirty="0">
                <a:ea typeface="Karla"/>
                <a:cs typeface="Karla"/>
                <a:sym typeface="Karla"/>
              </a:rPr>
              <a:t>asymétriques </a:t>
            </a:r>
          </a:p>
          <a:p>
            <a:pPr marL="139700" lvl="0" algn="just">
              <a:buSzPts val="1400"/>
            </a:pPr>
            <a:r>
              <a:rPr lang="fr-FR" b="1" dirty="0">
                <a:ea typeface="Karla"/>
                <a:cs typeface="Karla"/>
                <a:sym typeface="Karla"/>
              </a:rPr>
              <a:t>	</a:t>
            </a:r>
            <a:r>
              <a:rPr lang="fr-FR" sz="1100" dirty="0">
                <a:ea typeface="Karla"/>
                <a:cs typeface="Karla"/>
                <a:sym typeface="Karla"/>
              </a:rPr>
              <a:t>(méthode déjà utilisée dans les évaluations)</a:t>
            </a:r>
            <a:endParaRPr lang="fr-FR" b="1" dirty="0">
              <a:ea typeface="Karla"/>
              <a:cs typeface="Karla"/>
              <a:sym typeface="Karla"/>
            </a:endParaRPr>
          </a:p>
        </p:txBody>
      </p:sp>
      <p:pic>
        <p:nvPicPr>
          <p:cNvPr id="13" name="Picture 16">
            <a:extLst>
              <a:ext uri="{FF2B5EF4-FFF2-40B4-BE49-F238E27FC236}">
                <a16:creationId xmlns:a16="http://schemas.microsoft.com/office/drawing/2014/main" id="{E411075B-285E-4378-AFBE-929CD2DA7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472" y="1062886"/>
            <a:ext cx="5574328" cy="315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2C052AD5-9375-440B-96F6-5FA81D544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6650" y="4111965"/>
            <a:ext cx="5137150" cy="155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32657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857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fr-FR" altLang="fr-FR" b="1" dirty="0">
                <a:latin typeface="+mn-lt"/>
                <a:ea typeface="ＭＳ Ｐゴシック" panose="020B0600070205080204" pitchFamily="34" charset="-128"/>
                <a:sym typeface="Karla"/>
              </a:rPr>
              <a:t>→ </a:t>
            </a:r>
            <a:r>
              <a:rPr lang="fr-FR" altLang="fr-FR" dirty="0">
                <a:latin typeface="+mn-lt"/>
                <a:ea typeface="ＭＳ Ｐゴシック" panose="020B0600070205080204" pitchFamily="34" charset="-128"/>
                <a:sym typeface="Karla"/>
              </a:rPr>
              <a:t>i</a:t>
            </a:r>
            <a:r>
              <a:rPr lang="fr-FR" altLang="fr-FR" dirty="0">
                <a:latin typeface="+mn-lt"/>
                <a:ea typeface="ＭＳ Ｐゴシック" panose="020B0600070205080204" pitchFamily="34" charset="-128"/>
              </a:rPr>
              <a:t>dentification de la masse à partir de la mesure des pertes d'énergie ΔE et E</a:t>
            </a:r>
            <a:r>
              <a:rPr lang="fr-FR" altLang="fr-FR" baseline="-25000" dirty="0">
                <a:latin typeface="+mn-lt"/>
                <a:ea typeface="ＭＳ Ｐゴシック" panose="020B0600070205080204" pitchFamily="34" charset="-128"/>
              </a:rPr>
              <a:t>res</a:t>
            </a:r>
            <a:r>
              <a:rPr lang="fr-FR" altLang="fr-FR" dirty="0">
                <a:latin typeface="+mn-lt"/>
                <a:ea typeface="ＭＳ Ｐゴシック" panose="020B0600070205080204" pitchFamily="34" charset="-128"/>
              </a:rPr>
              <a:t> </a:t>
            </a:r>
          </a:p>
          <a:p>
            <a:pPr marL="0" indent="0"/>
            <a:endParaRPr lang="fr-FR" altLang="fr-FR" baseline="-25000" dirty="0"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4CA11A1-0DF4-45AF-BAD2-E1D1BF134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782B-C742-4DC9-87C5-393121CB7BDD}" type="slidenum">
              <a:rPr lang="fr-FR" smtClean="0"/>
              <a:t>9</a:t>
            </a:fld>
            <a:endParaRPr lang="fr-FR" dirty="0"/>
          </a:p>
        </p:txBody>
      </p: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97FA2453-69BB-4F62-8DED-E28F0C44A6BE}"/>
              </a:ext>
            </a:extLst>
          </p:cNvPr>
          <p:cNvSpPr/>
          <p:nvPr/>
        </p:nvSpPr>
        <p:spPr>
          <a:xfrm rot="2995519">
            <a:off x="2573639" y="4598003"/>
            <a:ext cx="540700" cy="302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DE442695-5CF6-4BF3-9D48-0E67C153923A}"/>
              </a:ext>
            </a:extLst>
          </p:cNvPr>
          <p:cNvSpPr/>
          <p:nvPr/>
        </p:nvSpPr>
        <p:spPr>
          <a:xfrm rot="5738369">
            <a:off x="3390493" y="4276545"/>
            <a:ext cx="540700" cy="302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7249ACC-67C4-4029-BCDF-39E0D52DB0EF}"/>
              </a:ext>
            </a:extLst>
          </p:cNvPr>
          <p:cNvSpPr txBox="1"/>
          <p:nvPr/>
        </p:nvSpPr>
        <p:spPr>
          <a:xfrm>
            <a:off x="2231867" y="4143845"/>
            <a:ext cx="783503" cy="2616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FF0000"/>
                </a:solidFill>
              </a:rPr>
              <a:t>95/19/95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FBA2CD0-63B6-489A-A913-2BEBDE7F8B41}"/>
              </a:ext>
            </a:extLst>
          </p:cNvPr>
          <p:cNvSpPr txBox="1"/>
          <p:nvPr/>
        </p:nvSpPr>
        <p:spPr>
          <a:xfrm>
            <a:off x="3229102" y="3850355"/>
            <a:ext cx="947877" cy="26161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accent1"/>
                </a:solidFill>
              </a:rPr>
              <a:t>100/20/100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487B20C-0813-42F4-AB82-BBC62009A935}"/>
              </a:ext>
            </a:extLst>
          </p:cNvPr>
          <p:cNvSpPr txBox="1"/>
          <p:nvPr/>
        </p:nvSpPr>
        <p:spPr>
          <a:xfrm>
            <a:off x="6405886" y="2536240"/>
            <a:ext cx="14000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Produits</a:t>
            </a:r>
          </a:p>
          <a:p>
            <a:r>
              <a:rPr lang="fr-FR" dirty="0">
                <a:solidFill>
                  <a:srgbClr val="FF0000"/>
                </a:solidFill>
              </a:rPr>
              <a:t>de fission</a:t>
            </a:r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2DF4DFF7-4D0F-456B-ADE1-BD4B37FF3024}"/>
              </a:ext>
            </a:extLst>
          </p:cNvPr>
          <p:cNvSpPr/>
          <p:nvPr/>
        </p:nvSpPr>
        <p:spPr>
          <a:xfrm>
            <a:off x="7459230" y="2626170"/>
            <a:ext cx="532562" cy="19616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352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  <p:bldP spid="16" grpId="0" animBg="1"/>
      <p:bldP spid="17" grpId="0" animBg="1"/>
      <p:bldP spid="15" grpId="0" animBg="1"/>
      <p:bldP spid="18" grpId="0" animBg="1"/>
      <p:bldP spid="4" grpId="0" animBg="1"/>
      <p:bldP spid="6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68481</TotalTime>
  <Words>2632</Words>
  <Application>Microsoft Office PowerPoint</Application>
  <PresentationFormat>Grand écran</PresentationFormat>
  <Paragraphs>659</Paragraphs>
  <Slides>36</Slides>
  <Notes>26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6" baseType="lpstr">
      <vt:lpstr>Arial</vt:lpstr>
      <vt:lpstr>Calibri</vt:lpstr>
      <vt:lpstr>Calibri Light</vt:lpstr>
      <vt:lpstr>Cambria Math</vt:lpstr>
      <vt:lpstr>Candara</vt:lpstr>
      <vt:lpstr>Karla</vt:lpstr>
      <vt:lpstr>LM Roman 10</vt:lpstr>
      <vt:lpstr>Segoe UI</vt:lpstr>
      <vt:lpstr>Times New Roman</vt:lpstr>
      <vt:lpstr>Thème Office</vt:lpstr>
      <vt:lpstr>Caractérisation d’une ligne de temps de vol pour l'étude des produits de fission symétriques avec le spectromètre LOHENGRIN à l'ILL</vt:lpstr>
      <vt:lpstr>Fission nucléaire induite par neutrons </vt:lpstr>
      <vt:lpstr>Puissance résiduelle</vt:lpstr>
      <vt:lpstr>Fission induite par neutrons thermiques</vt:lpstr>
      <vt:lpstr>Modèles de fission</vt:lpstr>
      <vt:lpstr>Modèles de fission</vt:lpstr>
      <vt:lpstr>Institut Laue Langevin</vt:lpstr>
      <vt:lpstr>Le spectromètre LOHENGRIN</vt:lpstr>
      <vt:lpstr>Le spectromètre LOHENGRIN</vt:lpstr>
      <vt:lpstr>Spectromètre LOHENGRIN : contamination </vt:lpstr>
      <vt:lpstr>Présentation PowerPoint</vt:lpstr>
      <vt:lpstr>Temps de Vol (ToF)</vt:lpstr>
      <vt:lpstr>Assemblage détecteurs du ToF : deux géométries</vt:lpstr>
      <vt:lpstr>Présentation PowerPoint</vt:lpstr>
      <vt:lpstr>Optimisation de la géométrie à 90°</vt:lpstr>
      <vt:lpstr>Caractérisation de la ligne de temps de vol</vt:lpstr>
      <vt:lpstr>Simulation Geant4 source α</vt:lpstr>
      <vt:lpstr>Mesures de temps de vol</vt:lpstr>
      <vt:lpstr>Mesures de temps de vol</vt:lpstr>
      <vt:lpstr>Mesures de temps de vol</vt:lpstr>
      <vt:lpstr>Présentation PowerPoint</vt:lpstr>
      <vt:lpstr>Merci de votre attention !</vt:lpstr>
      <vt:lpstr>Présentation PowerPoint</vt:lpstr>
      <vt:lpstr>Présentation PowerPoint</vt:lpstr>
      <vt:lpstr>Présentation PowerPoint</vt:lpstr>
      <vt:lpstr>Présentation PowerPoint</vt:lpstr>
      <vt:lpstr>COMSOL Multiphysics – trajectoire des Electrons</vt:lpstr>
      <vt:lpstr>COMSOL Multiphysics – trajectoire des Electrons</vt:lpstr>
      <vt:lpstr>Geant4 – Trajectoire des produits de fission</vt:lpstr>
      <vt:lpstr>Geant4 – Trajectoire des produits de fission</vt:lpstr>
      <vt:lpstr>Présentation PowerPoint</vt:lpstr>
      <vt:lpstr>Présentation PowerPoint</vt:lpstr>
      <vt:lpstr>Fission induite par neutrons</vt:lpstr>
      <vt:lpstr>Modèles de fissions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Simulation de trajectoires d'électrons pour la détections de produits de fissions</dc:title>
  <dc:creator>Adrien VIEVILLE</dc:creator>
  <cp:lastModifiedBy>Adrien VIEVILLE</cp:lastModifiedBy>
  <cp:revision>765</cp:revision>
  <dcterms:created xsi:type="dcterms:W3CDTF">2024-09-30T13:09:21Z</dcterms:created>
  <dcterms:modified xsi:type="dcterms:W3CDTF">2025-04-09T21:31:06Z</dcterms:modified>
</cp:coreProperties>
</file>