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9" r:id="rId2"/>
    <p:sldId id="356" r:id="rId3"/>
    <p:sldId id="257" r:id="rId4"/>
    <p:sldId id="351" r:id="rId5"/>
    <p:sldId id="332" r:id="rId6"/>
    <p:sldId id="290" r:id="rId7"/>
    <p:sldId id="348" r:id="rId8"/>
    <p:sldId id="340" r:id="rId9"/>
    <p:sldId id="320" r:id="rId10"/>
    <p:sldId id="264" r:id="rId11"/>
    <p:sldId id="271" r:id="rId12"/>
    <p:sldId id="274" r:id="rId13"/>
    <p:sldId id="335" r:id="rId14"/>
    <p:sldId id="321" r:id="rId15"/>
    <p:sldId id="349" r:id="rId16"/>
    <p:sldId id="327" r:id="rId17"/>
    <p:sldId id="341" r:id="rId18"/>
    <p:sldId id="347" r:id="rId19"/>
    <p:sldId id="276" r:id="rId20"/>
    <p:sldId id="355" r:id="rId21"/>
    <p:sldId id="323" r:id="rId22"/>
    <p:sldId id="326" r:id="rId23"/>
    <p:sldId id="342" r:id="rId24"/>
    <p:sldId id="352" r:id="rId25"/>
    <p:sldId id="409" r:id="rId26"/>
    <p:sldId id="410" r:id="rId27"/>
    <p:sldId id="408" r:id="rId28"/>
    <p:sldId id="325" r:id="rId29"/>
    <p:sldId id="338" r:id="rId30"/>
    <p:sldId id="268" r:id="rId31"/>
    <p:sldId id="343" r:id="rId32"/>
    <p:sldId id="353" r:id="rId33"/>
    <p:sldId id="354" r:id="rId34"/>
    <p:sldId id="260" r:id="rId35"/>
    <p:sldId id="295" r:id="rId36"/>
    <p:sldId id="296" r:id="rId37"/>
    <p:sldId id="324" r:id="rId38"/>
    <p:sldId id="399" r:id="rId39"/>
    <p:sldId id="273" r:id="rId40"/>
    <p:sldId id="291" r:id="rId41"/>
    <p:sldId id="288" r:id="rId42"/>
    <p:sldId id="314" r:id="rId43"/>
    <p:sldId id="328" r:id="rId44"/>
    <p:sldId id="318" r:id="rId45"/>
    <p:sldId id="279" r:id="rId46"/>
    <p:sldId id="322" r:id="rId47"/>
    <p:sldId id="407" r:id="rId48"/>
    <p:sldId id="272" r:id="rId49"/>
    <p:sldId id="357" r:id="rId50"/>
    <p:sldId id="269" r:id="rId51"/>
    <p:sldId id="358" r:id="rId52"/>
    <p:sldId id="275" r:id="rId53"/>
    <p:sldId id="35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AE3F3"/>
    <a:srgbClr val="7030A0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5" autoAdjust="0"/>
    <p:restoredTop sz="94660"/>
  </p:normalViewPr>
  <p:slideViewPr>
    <p:cSldViewPr snapToGrid="0">
      <p:cViewPr>
        <p:scale>
          <a:sx n="66" d="100"/>
          <a:sy n="66" d="100"/>
        </p:scale>
        <p:origin x="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0F6EA-E44D-42A6-9B22-ED419B6BD81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A34E3-DA52-4626-ADC6-D19879662F8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4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08D18-AC46-4B6B-8E69-A8C2F5C3A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A97046-5361-438E-834D-E05E56041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2B90C4-243C-44E9-8B11-42421777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800E9-1946-4770-AB5B-0164DED77040}" type="datetime1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A80E19-F20D-415B-A175-A79DC9CD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B26CB-ACEF-44D1-9623-16C0F071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F7078-A7DE-4675-8A5B-8B309262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D72EEF-57D0-4B6C-978C-582EE78C4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A7411-32BB-420A-8C2A-05172E4E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7092-B5C7-446D-86C4-B880F3025FAC}" type="datetime1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E14578-8112-4AB7-94C7-52883E9D7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653751-8255-4778-B9DD-5E2CBE6E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3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EE4749-6CC9-41CF-90E2-D146C66BC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21FB91-1719-4E6F-B793-D84081D2B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DBEE05-1CCC-412C-8421-94AF0A0E6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5FF-1FA1-4ECF-B09A-E426EF5BAA17}" type="datetime1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CBAB01-E5F9-4AAF-9C4F-34EA385A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18ECC8-0E06-45DF-B5E9-EF51E515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3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5CE40-8E95-42A9-902B-82F34EFD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FF4322-6723-45F1-98D6-BDD3617C6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B28876-6AC5-4CDE-8919-16FC2258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6F66-4000-4D05-B463-277F9D6E8A19}" type="datetime1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DD5F3B-0AD6-4233-8357-DBCAAB99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466A20-13D8-48EF-B032-58A9010A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06342-9CC5-46A6-91B2-EAD9BB0C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C1418F-EDD1-4AE1-8E53-920C1E46E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779125-9ECE-4A6C-905E-F0524148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34FB-3127-4323-B59E-95D1C53C8F3C}" type="datetime1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BE9F70-6E51-496A-9973-D5616407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ED4E95-6A14-4A46-99A2-7B29066D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5E62A-E8D4-4223-9B70-7FC0A322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1225C0-7BA9-43AA-B568-D6ED3A4D5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4694EA-C660-4CB4-9A81-6D410ADD6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F6A178-5849-47AC-89BA-B0EEB24C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F4970-6ADA-454E-8DA9-2A21F0E83FD7}" type="datetime1">
              <a:rPr lang="en-US" smtClean="0"/>
              <a:t>4/10/2025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FFF4F-481D-43F6-9B80-4F0C8D52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91DDB6-5CD4-4C7C-B69D-81850457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7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EF705-7C36-444A-B5E6-C2563534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83BDB3-3EAB-4F98-9250-76D36B60F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FD9268-C85C-40B5-9A43-D275111CC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57ED24-11AE-4C0A-A84C-96601DFC0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2E398F-24B4-424B-9119-3A5062E7E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15A969-989B-4CE1-9B10-BD729DFC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C4655-E75E-4767-8B84-58E83E84ADB2}" type="datetime1">
              <a:rPr lang="en-US" smtClean="0"/>
              <a:t>4/10/2025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50F6D0-393E-4CD2-BAF3-AC559110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78F4D5-8EF3-4115-AA19-C21EDDBB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6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61C63B-EE5D-411C-9417-9A8C4665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297E3E-CD6D-4AFE-AAE2-AD2CEAFF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D4532-05FE-4298-B19A-D64D6B345EB7}" type="datetime1">
              <a:rPr lang="en-US" smtClean="0"/>
              <a:t>4/10/2025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5FE0BB-F28C-4BD6-B75F-FFF59BA8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288666-98A6-47D4-9B24-501360F3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4BA63-6563-4D46-AD42-5BD63F59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7507-1128-46D5-9503-4DB69F205487}" type="datetime1">
              <a:rPr lang="en-US" smtClean="0"/>
              <a:t>4/10/2025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534DC5-206D-4E56-9C3A-4F14FA47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3D3210-3A6E-4F9D-B467-9EED344D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81053A-4BC3-44C1-9FAE-A9B10489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F5EA0A-D0FB-4E48-8B33-459F9CCA9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968763-FCE3-4AD0-A4C5-44D85D6E9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AC546B-0AFA-4526-829A-F5822AFA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BA40-6373-4C1B-8285-4B721D73C44F}" type="datetime1">
              <a:rPr lang="en-US" smtClean="0"/>
              <a:t>4/10/2025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7BED45-20CD-483B-A0C5-434A295A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68F125-D6C1-49E9-A145-2B166153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1D8BB-E770-407E-91B1-F8B39CE2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87F4F1-ADBA-4B73-8919-09159CCEE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66AF41-3482-4D40-BE1B-5E4A77B8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B350DE-D612-4C37-97F5-86B66750C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9991-FB05-43B7-A0EC-876564564F11}" type="datetime1">
              <a:rPr lang="en-US" smtClean="0"/>
              <a:t>4/10/2025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0E648E-F09A-4706-875B-C999C3CC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A14EE8-EA2E-4C66-90A2-C9134699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8B1D59-69B4-4B93-99C9-863B9985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9965CF-D257-4062-A279-13FCCF415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89D8D9-F4BA-4E10-8FE3-AEF55392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9DA1D-AFEE-400E-8963-FDBFAB49AF2F}" type="datetime1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0A7B12-81DB-4CB0-AF32-BB08A355F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2A167A-A897-41A0-BF3A-297825727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0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8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0.png"/><Relationship Id="rId7" Type="http://schemas.openxmlformats.org/officeDocument/2006/relationships/image" Target="../media/image48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71.png"/><Relationship Id="rId4" Type="http://schemas.openxmlformats.org/officeDocument/2006/relationships/image" Target="../media/image120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51.jpg"/><Relationship Id="rId12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210.png"/><Relationship Id="rId9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51.jpg"/><Relationship Id="rId12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210.png"/><Relationship Id="rId9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51.jpg"/><Relationship Id="rId12" Type="http://schemas.openxmlformats.org/officeDocument/2006/relationships/image" Target="../media/image66.png"/><Relationship Id="rId17" Type="http://schemas.openxmlformats.org/officeDocument/2006/relationships/image" Target="../media/image5.png"/><Relationship Id="rId2" Type="http://schemas.openxmlformats.org/officeDocument/2006/relationships/image" Target="../media/image5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210.png"/><Relationship Id="rId9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56.png"/><Relationship Id="rId5" Type="http://schemas.openxmlformats.org/officeDocument/2006/relationships/image" Target="../media/image60.png"/><Relationship Id="rId10" Type="http://schemas.openxmlformats.org/officeDocument/2006/relationships/image" Target="../media/image5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0.png"/><Relationship Id="rId7" Type="http://schemas.openxmlformats.org/officeDocument/2006/relationships/image" Target="../media/image440.png"/><Relationship Id="rId12" Type="http://schemas.openxmlformats.org/officeDocument/2006/relationships/image" Target="../media/image5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70.png"/><Relationship Id="rId5" Type="http://schemas.openxmlformats.org/officeDocument/2006/relationships/image" Target="../media/image420.png"/><Relationship Id="rId10" Type="http://schemas.openxmlformats.org/officeDocument/2006/relationships/image" Target="../media/image460.png"/><Relationship Id="rId4" Type="http://schemas.openxmlformats.org/officeDocument/2006/relationships/image" Target="../media/image130.png"/><Relationship Id="rId9" Type="http://schemas.openxmlformats.org/officeDocument/2006/relationships/image" Target="../media/image4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5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84.png"/><Relationship Id="rId7" Type="http://schemas.openxmlformats.org/officeDocument/2006/relationships/image" Target="../media/image1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3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EDCBC-6812-49FF-BBCD-D65C132D0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737" y="1122363"/>
            <a:ext cx="10480589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Measuring magnetic fields with mercury vapor </a:t>
            </a:r>
            <a:br>
              <a:rPr lang="en-US" dirty="0"/>
            </a:br>
            <a:r>
              <a:rPr lang="en-US" dirty="0"/>
              <a:t>for the search of the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neutron Electric Dipole Moment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912913-58B4-450F-A9FA-6C1C552BD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305"/>
            <a:ext cx="9144000" cy="1655762"/>
          </a:xfrm>
        </p:spPr>
        <p:txBody>
          <a:bodyPr/>
          <a:lstStyle/>
          <a:p>
            <a:r>
              <a:rPr lang="en-US" dirty="0"/>
              <a:t>Katia </a:t>
            </a:r>
            <a:r>
              <a:rPr lang="en-US" dirty="0" err="1"/>
              <a:t>Michielsen</a:t>
            </a:r>
            <a:r>
              <a:rPr lang="en-US" dirty="0"/>
              <a:t>, LPSC Grenoble, Ultra Cold Neutrons</a:t>
            </a:r>
          </a:p>
          <a:p>
            <a:r>
              <a:rPr lang="en-US" dirty="0"/>
              <a:t>10 April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BBDD33-D313-4EB2-824D-3A363E2F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349FAE-96B5-44D0-8A8A-B4ACC3FA5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7" y="4429919"/>
            <a:ext cx="2650471" cy="18382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2730D7-44F7-4FCF-B916-9D9428BD6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52" y="4436103"/>
            <a:ext cx="2496891" cy="164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A625FD-67B9-463A-AC50-A684AC2C8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99" y="5349067"/>
            <a:ext cx="2110801" cy="10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9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FC3F53-3C7A-4FB1-9B50-1C0B9E32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"/>
            <a:ext cx="12298239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B2EF36F-D79D-4322-AB95-31B73EF1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10</a:t>
            </a:fld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4A1B37-B92B-4D50-A783-1D2FAF2E04F3}"/>
              </a:ext>
            </a:extLst>
          </p:cNvPr>
          <p:cNvSpPr txBox="1"/>
          <p:nvPr/>
        </p:nvSpPr>
        <p:spPr>
          <a:xfrm>
            <a:off x="2016016" y="2453282"/>
            <a:ext cx="128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UCN source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370F1F-B5C1-4BB9-A94C-2CFDFE461E80}"/>
              </a:ext>
            </a:extLst>
          </p:cNvPr>
          <p:cNvSpPr txBox="1"/>
          <p:nvPr/>
        </p:nvSpPr>
        <p:spPr>
          <a:xfrm>
            <a:off x="4912152" y="706000"/>
            <a:ext cx="23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Active magnetic shield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207D2F-9310-48FB-8523-22E074198587}"/>
              </a:ext>
            </a:extLst>
          </p:cNvPr>
          <p:cNvSpPr txBox="1"/>
          <p:nvPr/>
        </p:nvSpPr>
        <p:spPr>
          <a:xfrm>
            <a:off x="7785496" y="890666"/>
            <a:ext cx="238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</a:rPr>
              <a:t>Passive magnetic shield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98DA8F-DA84-436F-99B0-4C0604A1761B}"/>
              </a:ext>
            </a:extLst>
          </p:cNvPr>
          <p:cNvSpPr txBox="1"/>
          <p:nvPr/>
        </p:nvSpPr>
        <p:spPr>
          <a:xfrm>
            <a:off x="8172450" y="1608384"/>
            <a:ext cx="215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</a:rPr>
              <a:t>Vacuum vessel with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</a:rPr>
              <a:t>Precession chambers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99FFEF-1159-46BB-B032-ACE1AE6E2935}"/>
              </a:ext>
            </a:extLst>
          </p:cNvPr>
          <p:cNvSpPr txBox="1"/>
          <p:nvPr/>
        </p:nvSpPr>
        <p:spPr>
          <a:xfrm>
            <a:off x="5312961" y="1931550"/>
            <a:ext cx="1767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Superconducting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 magnet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E442E3-E449-40AB-AB19-ED718E27B37E}"/>
              </a:ext>
            </a:extLst>
          </p:cNvPr>
          <p:cNvSpPr txBox="1"/>
          <p:nvPr/>
        </p:nvSpPr>
        <p:spPr>
          <a:xfrm>
            <a:off x="6096000" y="4231282"/>
            <a:ext cx="19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7C7C7C"/>
                </a:highlight>
              </a:rPr>
              <a:t>UCN spin detectors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5AAFA0-9FC5-4D04-9A60-14F49087F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70" y="100437"/>
            <a:ext cx="1488730" cy="717177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E7CFCF8-CABF-44A1-96C1-640025317D80}"/>
              </a:ext>
            </a:extLst>
          </p:cNvPr>
          <p:cNvCxnSpPr>
            <a:cxnSpLocks/>
          </p:cNvCxnSpPr>
          <p:nvPr/>
        </p:nvCxnSpPr>
        <p:spPr>
          <a:xfrm flipV="1">
            <a:off x="1173480" y="4408963"/>
            <a:ext cx="502920" cy="98599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2AF7FEE-3A49-49B3-ACF6-7BF443340222}"/>
              </a:ext>
            </a:extLst>
          </p:cNvPr>
          <p:cNvSpPr txBox="1"/>
          <p:nvPr/>
        </p:nvSpPr>
        <p:spPr>
          <a:xfrm>
            <a:off x="1642253" y="4736102"/>
            <a:ext cx="14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800000"/>
                </a:highlight>
              </a:rPr>
              <a:t>Proton beam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EEFFBF-19AA-40EB-8590-1B1DFDCFA3AD}"/>
              </a:ext>
            </a:extLst>
          </p:cNvPr>
          <p:cNvSpPr txBox="1"/>
          <p:nvPr/>
        </p:nvSpPr>
        <p:spPr>
          <a:xfrm>
            <a:off x="2137492" y="3751139"/>
            <a:ext cx="10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Pb target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AF03F08-DE9F-42ED-986A-F48884BA09BB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853D581-ECAA-436F-BCED-EFC3BBEEEAD3}"/>
              </a:ext>
            </a:extLst>
          </p:cNvPr>
          <p:cNvSpPr/>
          <p:nvPr/>
        </p:nvSpPr>
        <p:spPr>
          <a:xfrm>
            <a:off x="1888161" y="3816506"/>
            <a:ext cx="185087" cy="18466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558897F-A8F3-4C26-AD93-CBFACBA452A6}"/>
              </a:ext>
            </a:extLst>
          </p:cNvPr>
          <p:cNvSpPr txBox="1"/>
          <p:nvPr/>
        </p:nvSpPr>
        <p:spPr>
          <a:xfrm>
            <a:off x="482740" y="3594692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Deuterium</a:t>
            </a:r>
          </a:p>
        </p:txBody>
      </p:sp>
    </p:spTree>
    <p:extLst>
      <p:ext uri="{BB962C8B-B14F-4D97-AF65-F5344CB8AC3E}">
        <p14:creationId xmlns:p14="http://schemas.microsoft.com/office/powerpoint/2010/main" val="250413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EDDCD7-4B6C-4BA2-BD6D-AFDEA7ED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11</a:t>
            </a:fld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D5E54C-00D1-4546-B75B-FF10D58DFE82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</p:spTree>
    <p:extLst>
      <p:ext uri="{BB962C8B-B14F-4D97-AF65-F5344CB8AC3E}">
        <p14:creationId xmlns:p14="http://schemas.microsoft.com/office/powerpoint/2010/main" val="267248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00" y="19050"/>
            <a:ext cx="9144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71FCEB-1E85-4D25-9945-3C06D0BAE7D0}"/>
              </a:ext>
            </a:extLst>
          </p:cNvPr>
          <p:cNvSpPr txBox="1"/>
          <p:nvPr/>
        </p:nvSpPr>
        <p:spPr>
          <a:xfrm>
            <a:off x="7224395" y="2746382"/>
            <a:ext cx="221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Top ground electrode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200D3BD-4394-4330-90A5-D4C1196CE0A0}"/>
              </a:ext>
            </a:extLst>
          </p:cNvPr>
          <p:cNvSpPr txBox="1"/>
          <p:nvPr/>
        </p:nvSpPr>
        <p:spPr>
          <a:xfrm>
            <a:off x="7274090" y="3882755"/>
            <a:ext cx="259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Bottom ground electrode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0D75A7D-DA5F-4FA1-B427-61D0D0117325}"/>
              </a:ext>
            </a:extLst>
          </p:cNvPr>
          <p:cNvSpPr txBox="1"/>
          <p:nvPr/>
        </p:nvSpPr>
        <p:spPr>
          <a:xfrm>
            <a:off x="7274090" y="3372955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HV electrode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0FA37B-F84D-4DA5-BC14-C2DCA1860E19}"/>
              </a:ext>
            </a:extLst>
          </p:cNvPr>
          <p:cNvSpPr txBox="1"/>
          <p:nvPr/>
        </p:nvSpPr>
        <p:spPr>
          <a:xfrm>
            <a:off x="7274090" y="5592555"/>
            <a:ext cx="155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Vacuum vessel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DD5890-B090-4145-B070-F7FBE069CD4D}"/>
              </a:ext>
            </a:extLst>
          </p:cNvPr>
          <p:cNvSpPr txBox="1"/>
          <p:nvPr/>
        </p:nvSpPr>
        <p:spPr>
          <a:xfrm>
            <a:off x="3343166" y="474563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UCN guide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F2A8C-EC03-4B02-9992-27AD4696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12</a:t>
            </a:fld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BA8F254-42A5-41A0-A4CF-DDB8820E20EF}"/>
              </a:ext>
            </a:extLst>
          </p:cNvPr>
          <p:cNvCxnSpPr/>
          <p:nvPr/>
        </p:nvCxnSpPr>
        <p:spPr>
          <a:xfrm>
            <a:off x="1905802" y="8951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7D9D5B1-EA2A-470B-B747-5F1C527F1166}"/>
              </a:ext>
            </a:extLst>
          </p:cNvPr>
          <p:cNvCxnSpPr/>
          <p:nvPr/>
        </p:nvCxnSpPr>
        <p:spPr>
          <a:xfrm>
            <a:off x="1894571" y="9416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63A91DF-8E14-474D-8AB7-FCBA13466734}"/>
              </a:ext>
            </a:extLst>
          </p:cNvPr>
          <p:cNvCxnSpPr/>
          <p:nvPr/>
        </p:nvCxnSpPr>
        <p:spPr>
          <a:xfrm>
            <a:off x="1883340" y="9881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C1B9DD6-F3EB-4899-B0EF-71D3EAF1FCEA}"/>
              </a:ext>
            </a:extLst>
          </p:cNvPr>
          <p:cNvCxnSpPr/>
          <p:nvPr/>
        </p:nvCxnSpPr>
        <p:spPr>
          <a:xfrm>
            <a:off x="1872109" y="10347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FBCFAE4-C817-4972-9FE2-0544F90FBD3E}"/>
              </a:ext>
            </a:extLst>
          </p:cNvPr>
          <p:cNvCxnSpPr/>
          <p:nvPr/>
        </p:nvCxnSpPr>
        <p:spPr>
          <a:xfrm>
            <a:off x="1860878" y="10812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940DE2C-4883-466B-BE9F-27FBB5AE04EC}"/>
              </a:ext>
            </a:extLst>
          </p:cNvPr>
          <p:cNvCxnSpPr/>
          <p:nvPr/>
        </p:nvCxnSpPr>
        <p:spPr>
          <a:xfrm>
            <a:off x="1849647" y="11277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27B2FB5-3565-4799-91E4-908310FDCC85}"/>
              </a:ext>
            </a:extLst>
          </p:cNvPr>
          <p:cNvCxnSpPr/>
          <p:nvPr/>
        </p:nvCxnSpPr>
        <p:spPr>
          <a:xfrm>
            <a:off x="1838416" y="11742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225D747-961E-4A9C-B542-EFA4F6EDC009}"/>
              </a:ext>
            </a:extLst>
          </p:cNvPr>
          <p:cNvCxnSpPr/>
          <p:nvPr/>
        </p:nvCxnSpPr>
        <p:spPr>
          <a:xfrm>
            <a:off x="1827185" y="12208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444DE07-E768-4B6F-BD16-B6E36A129F9B}"/>
              </a:ext>
            </a:extLst>
          </p:cNvPr>
          <p:cNvCxnSpPr/>
          <p:nvPr/>
        </p:nvCxnSpPr>
        <p:spPr>
          <a:xfrm>
            <a:off x="1815954" y="12673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3E00881-D4BF-432F-A8B5-4BEDB721D6B1}"/>
              </a:ext>
            </a:extLst>
          </p:cNvPr>
          <p:cNvCxnSpPr/>
          <p:nvPr/>
        </p:nvCxnSpPr>
        <p:spPr>
          <a:xfrm>
            <a:off x="1804723" y="13138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7B7AF55-B0FB-4C0B-95DE-E7F972F8AA69}"/>
              </a:ext>
            </a:extLst>
          </p:cNvPr>
          <p:cNvCxnSpPr/>
          <p:nvPr/>
        </p:nvCxnSpPr>
        <p:spPr>
          <a:xfrm>
            <a:off x="1793492" y="13603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7AFBF2F-55DA-4A7A-8F0C-56D892B1FFEB}"/>
              </a:ext>
            </a:extLst>
          </p:cNvPr>
          <p:cNvCxnSpPr/>
          <p:nvPr/>
        </p:nvCxnSpPr>
        <p:spPr>
          <a:xfrm>
            <a:off x="1782261" y="14069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F4C8108-7DCD-4439-9B1C-83DDE9056DB8}"/>
              </a:ext>
            </a:extLst>
          </p:cNvPr>
          <p:cNvSpPr txBox="1"/>
          <p:nvPr/>
        </p:nvSpPr>
        <p:spPr>
          <a:xfrm>
            <a:off x="2391878" y="872544"/>
            <a:ext cx="223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Coil generating B field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630C87C-AF59-408C-BA9E-E374D9E09710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</p:spTree>
    <p:extLst>
      <p:ext uri="{BB962C8B-B14F-4D97-AF65-F5344CB8AC3E}">
        <p14:creationId xmlns:p14="http://schemas.microsoft.com/office/powerpoint/2010/main" val="181589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78" y="19050"/>
            <a:ext cx="9144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71FCEB-1E85-4D25-9945-3C06D0BAE7D0}"/>
              </a:ext>
            </a:extLst>
          </p:cNvPr>
          <p:cNvSpPr txBox="1"/>
          <p:nvPr/>
        </p:nvSpPr>
        <p:spPr>
          <a:xfrm>
            <a:off x="7224395" y="2746382"/>
            <a:ext cx="221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Top ground electrode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200D3BD-4394-4330-90A5-D4C1196CE0A0}"/>
              </a:ext>
            </a:extLst>
          </p:cNvPr>
          <p:cNvSpPr txBox="1"/>
          <p:nvPr/>
        </p:nvSpPr>
        <p:spPr>
          <a:xfrm>
            <a:off x="7274090" y="3882755"/>
            <a:ext cx="259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Bottom ground electrode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0D75A7D-DA5F-4FA1-B427-61D0D0117325}"/>
              </a:ext>
            </a:extLst>
          </p:cNvPr>
          <p:cNvSpPr txBox="1"/>
          <p:nvPr/>
        </p:nvSpPr>
        <p:spPr>
          <a:xfrm>
            <a:off x="7274090" y="3372955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HV electrode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0FA37B-F84D-4DA5-BC14-C2DCA1860E19}"/>
              </a:ext>
            </a:extLst>
          </p:cNvPr>
          <p:cNvSpPr txBox="1"/>
          <p:nvPr/>
        </p:nvSpPr>
        <p:spPr>
          <a:xfrm>
            <a:off x="7274090" y="5592555"/>
            <a:ext cx="155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Vacuum vessel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DD5890-B090-4145-B070-F7FBE069CD4D}"/>
              </a:ext>
            </a:extLst>
          </p:cNvPr>
          <p:cNvSpPr txBox="1"/>
          <p:nvPr/>
        </p:nvSpPr>
        <p:spPr>
          <a:xfrm>
            <a:off x="3343166" y="474563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UCN guide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F2A8C-EC03-4B02-9992-27AD4696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13</a:t>
            </a:fld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BA8F254-42A5-41A0-A4CF-DDB8820E20EF}"/>
              </a:ext>
            </a:extLst>
          </p:cNvPr>
          <p:cNvCxnSpPr/>
          <p:nvPr/>
        </p:nvCxnSpPr>
        <p:spPr>
          <a:xfrm>
            <a:off x="1905802" y="8951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7D9D5B1-EA2A-470B-B747-5F1C527F1166}"/>
              </a:ext>
            </a:extLst>
          </p:cNvPr>
          <p:cNvCxnSpPr/>
          <p:nvPr/>
        </p:nvCxnSpPr>
        <p:spPr>
          <a:xfrm>
            <a:off x="1894571" y="9416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63A91DF-8E14-474D-8AB7-FCBA13466734}"/>
              </a:ext>
            </a:extLst>
          </p:cNvPr>
          <p:cNvCxnSpPr/>
          <p:nvPr/>
        </p:nvCxnSpPr>
        <p:spPr>
          <a:xfrm>
            <a:off x="1883340" y="9881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C1B9DD6-F3EB-4899-B0EF-71D3EAF1FCEA}"/>
              </a:ext>
            </a:extLst>
          </p:cNvPr>
          <p:cNvCxnSpPr/>
          <p:nvPr/>
        </p:nvCxnSpPr>
        <p:spPr>
          <a:xfrm>
            <a:off x="1872109" y="10347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FBCFAE4-C817-4972-9FE2-0544F90FBD3E}"/>
              </a:ext>
            </a:extLst>
          </p:cNvPr>
          <p:cNvCxnSpPr/>
          <p:nvPr/>
        </p:nvCxnSpPr>
        <p:spPr>
          <a:xfrm>
            <a:off x="1860878" y="10812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940DE2C-4883-466B-BE9F-27FBB5AE04EC}"/>
              </a:ext>
            </a:extLst>
          </p:cNvPr>
          <p:cNvCxnSpPr/>
          <p:nvPr/>
        </p:nvCxnSpPr>
        <p:spPr>
          <a:xfrm>
            <a:off x="1849647" y="11277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27B2FB5-3565-4799-91E4-908310FDCC85}"/>
              </a:ext>
            </a:extLst>
          </p:cNvPr>
          <p:cNvCxnSpPr/>
          <p:nvPr/>
        </p:nvCxnSpPr>
        <p:spPr>
          <a:xfrm>
            <a:off x="1838416" y="11742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225D747-961E-4A9C-B542-EFA4F6EDC009}"/>
              </a:ext>
            </a:extLst>
          </p:cNvPr>
          <p:cNvCxnSpPr/>
          <p:nvPr/>
        </p:nvCxnSpPr>
        <p:spPr>
          <a:xfrm>
            <a:off x="1827185" y="12208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444DE07-E768-4B6F-BD16-B6E36A129F9B}"/>
              </a:ext>
            </a:extLst>
          </p:cNvPr>
          <p:cNvCxnSpPr/>
          <p:nvPr/>
        </p:nvCxnSpPr>
        <p:spPr>
          <a:xfrm>
            <a:off x="1815954" y="12673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3E00881-D4BF-432F-A8B5-4BEDB721D6B1}"/>
              </a:ext>
            </a:extLst>
          </p:cNvPr>
          <p:cNvCxnSpPr/>
          <p:nvPr/>
        </p:nvCxnSpPr>
        <p:spPr>
          <a:xfrm>
            <a:off x="1804723" y="13138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7B7AF55-B0FB-4C0B-95DE-E7F972F8AA69}"/>
              </a:ext>
            </a:extLst>
          </p:cNvPr>
          <p:cNvCxnSpPr/>
          <p:nvPr/>
        </p:nvCxnSpPr>
        <p:spPr>
          <a:xfrm>
            <a:off x="1793492" y="13603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7AFBF2F-55DA-4A7A-8F0C-56D892B1FFEB}"/>
              </a:ext>
            </a:extLst>
          </p:cNvPr>
          <p:cNvCxnSpPr/>
          <p:nvPr/>
        </p:nvCxnSpPr>
        <p:spPr>
          <a:xfrm>
            <a:off x="1782261" y="14069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F4C8108-7DCD-4439-9B1C-83DDE9056DB8}"/>
              </a:ext>
            </a:extLst>
          </p:cNvPr>
          <p:cNvSpPr txBox="1"/>
          <p:nvPr/>
        </p:nvSpPr>
        <p:spPr>
          <a:xfrm>
            <a:off x="2391878" y="872544"/>
            <a:ext cx="223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Coil generating B field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487CD18-C11C-4E49-9F04-A57D02D9C20E}"/>
              </a:ext>
            </a:extLst>
          </p:cNvPr>
          <p:cNvCxnSpPr>
            <a:cxnSpLocks/>
          </p:cNvCxnSpPr>
          <p:nvPr/>
        </p:nvCxnSpPr>
        <p:spPr>
          <a:xfrm flipV="1">
            <a:off x="5267739" y="2012950"/>
            <a:ext cx="0" cy="2159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35B9D0C-5FFA-459B-9958-E39C3E57F305}"/>
              </a:ext>
            </a:extLst>
          </p:cNvPr>
          <p:cNvCxnSpPr>
            <a:cxnSpLocks/>
          </p:cNvCxnSpPr>
          <p:nvPr/>
        </p:nvCxnSpPr>
        <p:spPr>
          <a:xfrm flipV="1">
            <a:off x="5623959" y="2374337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07E55AB-8063-45BC-9FFC-3BBB77544D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3959" y="3149793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384623A7-58A0-4EF9-8BE6-11BB7E9F87E1}"/>
              </a:ext>
            </a:extLst>
          </p:cNvPr>
          <p:cNvSpPr txBox="1"/>
          <p:nvPr/>
        </p:nvSpPr>
        <p:spPr>
          <a:xfrm>
            <a:off x="4794614" y="2570112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775C34B-A602-40C4-A90F-53B7A90D1D31}"/>
              </a:ext>
            </a:extLst>
          </p:cNvPr>
          <p:cNvSpPr txBox="1"/>
          <p:nvPr/>
        </p:nvSpPr>
        <p:spPr>
          <a:xfrm>
            <a:off x="5700161" y="2468343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1131CB4-E6DE-4266-8764-2A1566A53869}"/>
              </a:ext>
            </a:extLst>
          </p:cNvPr>
          <p:cNvSpPr txBox="1"/>
          <p:nvPr/>
        </p:nvSpPr>
        <p:spPr>
          <a:xfrm>
            <a:off x="5713413" y="3088354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66962E2-27FB-4716-AC0C-28547D3E116E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BF32D65-7B32-46D6-8C78-F1DF5E1566DC}"/>
              </a:ext>
            </a:extLst>
          </p:cNvPr>
          <p:cNvSpPr txBox="1"/>
          <p:nvPr/>
        </p:nvSpPr>
        <p:spPr>
          <a:xfrm>
            <a:off x="6775265" y="4609752"/>
            <a:ext cx="165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Polarization cell</a:t>
            </a:r>
          </a:p>
        </p:txBody>
      </p:sp>
    </p:spTree>
    <p:extLst>
      <p:ext uri="{BB962C8B-B14F-4D97-AF65-F5344CB8AC3E}">
        <p14:creationId xmlns:p14="http://schemas.microsoft.com/office/powerpoint/2010/main" val="289291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ED9DE-D5E9-44EC-B3ED-7C410759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/>
          <a:lstStyle/>
          <a:p>
            <a:r>
              <a:rPr lang="en-US" dirty="0"/>
              <a:t>Control the magnetic field: </a:t>
            </a:r>
            <a:r>
              <a:rPr lang="en-US" dirty="0">
                <a:solidFill>
                  <a:srgbClr val="7030A0"/>
                </a:solidFill>
              </a:rPr>
              <a:t>quantum co-magnetometry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F6C632-D610-495F-BF1F-31F10F89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9840" cy="4351338"/>
          </a:xfrm>
        </p:spPr>
        <p:txBody>
          <a:bodyPr/>
          <a:lstStyle/>
          <a:p>
            <a:r>
              <a:rPr lang="en-US" dirty="0"/>
              <a:t>Neutrons and mercury are stored in the same volume, at the same time.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Optical (continuous!) reading of the mercury spin precession by 254 nm laser light. </a:t>
            </a:r>
          </a:p>
          <a:p>
            <a:r>
              <a:rPr lang="en-US" dirty="0"/>
              <a:t>Mercury has a better limit on its EDM.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36B3A4-2E2B-49B6-B33D-0DF88218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14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738D7B-761D-466C-AB41-197E34C3E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793" y="913840"/>
            <a:ext cx="3129933" cy="55790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D3F099-9889-4C0D-9840-D438C9DD2D38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D62D75-33C4-480B-9527-11B706442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512"/>
          <a:stretch/>
        </p:blipFill>
        <p:spPr>
          <a:xfrm>
            <a:off x="3676409" y="2873557"/>
            <a:ext cx="1734778" cy="11277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F8838C-BF57-412B-BAB2-583668E09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67"/>
          <a:stretch/>
        </p:blipFill>
        <p:spPr>
          <a:xfrm>
            <a:off x="1491938" y="2806458"/>
            <a:ext cx="1676741" cy="1242969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0D7BC9A-A0AD-44D9-A487-1C38CD7D9A6D}"/>
              </a:ext>
            </a:extLst>
          </p:cNvPr>
          <p:cNvCxnSpPr/>
          <p:nvPr/>
        </p:nvCxnSpPr>
        <p:spPr>
          <a:xfrm flipV="1">
            <a:off x="2667000" y="2934517"/>
            <a:ext cx="0" cy="7230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DD829C0-E263-4B1F-B043-D506189C5810}"/>
                  </a:ext>
                </a:extLst>
              </p:cNvPr>
              <p:cNvSpPr txBox="1"/>
              <p:nvPr/>
            </p:nvSpPr>
            <p:spPr>
              <a:xfrm>
                <a:off x="2633285" y="2934517"/>
                <a:ext cx="3545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DD829C0-E263-4B1F-B043-D506189C5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285" y="2934517"/>
                <a:ext cx="35458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A25BA8E-2200-479A-B2DE-2405B266FD32}"/>
              </a:ext>
            </a:extLst>
          </p:cNvPr>
          <p:cNvSpPr/>
          <p:nvPr/>
        </p:nvSpPr>
        <p:spPr>
          <a:xfrm>
            <a:off x="1468276" y="2859805"/>
            <a:ext cx="1734778" cy="1242969"/>
          </a:xfrm>
          <a:prstGeom prst="roundRect">
            <a:avLst/>
          </a:prstGeom>
          <a:solidFill>
            <a:srgbClr val="E2F0D9">
              <a:alpha val="3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1718528-94FF-4DB1-8249-D59CCD9716F7}"/>
              </a:ext>
            </a:extLst>
          </p:cNvPr>
          <p:cNvSpPr/>
          <p:nvPr/>
        </p:nvSpPr>
        <p:spPr>
          <a:xfrm>
            <a:off x="3676409" y="2873557"/>
            <a:ext cx="1734778" cy="1242969"/>
          </a:xfrm>
          <a:prstGeom prst="roundRect">
            <a:avLst/>
          </a:prstGeom>
          <a:solidFill>
            <a:srgbClr val="7030A0">
              <a:alpha val="1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5A7762-8EB7-455C-A8E3-00B8CC9DE548}"/>
              </a:ext>
            </a:extLst>
          </p:cNvPr>
          <p:cNvSpPr txBox="1"/>
          <p:nvPr/>
        </p:nvSpPr>
        <p:spPr>
          <a:xfrm>
            <a:off x="403362" y="2806458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neutrons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E964A1-8850-48E2-993D-218A30EE64D9}"/>
              </a:ext>
            </a:extLst>
          </p:cNvPr>
          <p:cNvSpPr txBox="1"/>
          <p:nvPr/>
        </p:nvSpPr>
        <p:spPr>
          <a:xfrm>
            <a:off x="5466693" y="2846129"/>
            <a:ext cx="9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mercury</a:t>
            </a:r>
          </a:p>
        </p:txBody>
      </p:sp>
    </p:spTree>
    <p:extLst>
      <p:ext uri="{BB962C8B-B14F-4D97-AF65-F5344CB8AC3E}">
        <p14:creationId xmlns:p14="http://schemas.microsoft.com/office/powerpoint/2010/main" val="1221001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C28DA6-098E-43A0-9E8D-0F774FDA9852}"/>
              </a:ext>
            </a:extLst>
          </p:cNvPr>
          <p:cNvSpPr/>
          <p:nvPr/>
        </p:nvSpPr>
        <p:spPr>
          <a:xfrm>
            <a:off x="1524000" y="0"/>
            <a:ext cx="9259957" cy="68803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59FB5E1-96A6-4360-8B46-BF83090D567F}"/>
              </a:ext>
            </a:extLst>
          </p:cNvPr>
          <p:cNvCxnSpPr>
            <a:cxnSpLocks/>
          </p:cNvCxnSpPr>
          <p:nvPr/>
        </p:nvCxnSpPr>
        <p:spPr>
          <a:xfrm flipV="1">
            <a:off x="5267739" y="2012950"/>
            <a:ext cx="0" cy="2159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5F0AEE8-0E8E-4256-84FE-7AFC555A1295}"/>
              </a:ext>
            </a:extLst>
          </p:cNvPr>
          <p:cNvCxnSpPr>
            <a:cxnSpLocks/>
          </p:cNvCxnSpPr>
          <p:nvPr/>
        </p:nvCxnSpPr>
        <p:spPr>
          <a:xfrm flipV="1">
            <a:off x="5623959" y="2374337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52407C3-9018-4BE1-9A5E-CF84E6E806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3959" y="3149793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A987DF0-8F39-4580-9C26-A0285E732FC0}"/>
              </a:ext>
            </a:extLst>
          </p:cNvPr>
          <p:cNvSpPr txBox="1"/>
          <p:nvPr/>
        </p:nvSpPr>
        <p:spPr>
          <a:xfrm>
            <a:off x="4794614" y="2820365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014E3A-248A-454E-977D-AA0D0EB395D0}"/>
              </a:ext>
            </a:extLst>
          </p:cNvPr>
          <p:cNvSpPr txBox="1"/>
          <p:nvPr/>
        </p:nvSpPr>
        <p:spPr>
          <a:xfrm>
            <a:off x="5700161" y="2468343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12EBD5-D5B8-4A53-BC64-49B7AAD01980}"/>
              </a:ext>
            </a:extLst>
          </p:cNvPr>
          <p:cNvSpPr txBox="1"/>
          <p:nvPr/>
        </p:nvSpPr>
        <p:spPr>
          <a:xfrm>
            <a:off x="5713413" y="3088354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8808F2-030B-4F3C-A2AE-F9CF9808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15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B220E-6C94-4985-833C-A11189E8D843}"/>
              </a:ext>
            </a:extLst>
          </p:cNvPr>
          <p:cNvSpPr/>
          <p:nvPr/>
        </p:nvSpPr>
        <p:spPr>
          <a:xfrm>
            <a:off x="4204583" y="5284029"/>
            <a:ext cx="1082036" cy="4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neutrons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010FF8-041B-427E-8379-28548F7CC33A}"/>
              </a:ext>
            </a:extLst>
          </p:cNvPr>
          <p:cNvSpPr/>
          <p:nvPr/>
        </p:nvSpPr>
        <p:spPr>
          <a:xfrm>
            <a:off x="4231114" y="6050839"/>
            <a:ext cx="1082036" cy="4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mercury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/>
              <p:nvPr/>
            </p:nvSpPr>
            <p:spPr>
              <a:xfrm>
                <a:off x="5808063" y="5960628"/>
                <a:ext cx="1844762" cy="655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𝐻𝑔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063" y="5960628"/>
                <a:ext cx="1844762" cy="655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C3B77779-87CD-4246-BCC3-E6B3BC5DA44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F56E82-53A6-451F-ADCB-12FBA1E9A63B}"/>
                  </a:ext>
                </a:extLst>
              </p:cNvPr>
              <p:cNvSpPr/>
              <p:nvPr/>
            </p:nvSpPr>
            <p:spPr>
              <a:xfrm>
                <a:off x="5765860" y="5207748"/>
                <a:ext cx="2759162" cy="655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F56E82-53A6-451F-ADCB-12FBA1E9A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860" y="5207748"/>
                <a:ext cx="2759162" cy="6552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EDECC416-0FFF-4B15-A545-2774EDAE9B66}"/>
              </a:ext>
            </a:extLst>
          </p:cNvPr>
          <p:cNvSpPr/>
          <p:nvPr/>
        </p:nvSpPr>
        <p:spPr>
          <a:xfrm>
            <a:off x="2792888" y="5625599"/>
            <a:ext cx="1082036" cy="796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Bottom chamber</a:t>
            </a:r>
          </a:p>
        </p:txBody>
      </p:sp>
    </p:spTree>
    <p:extLst>
      <p:ext uri="{BB962C8B-B14F-4D97-AF65-F5344CB8AC3E}">
        <p14:creationId xmlns:p14="http://schemas.microsoft.com/office/powerpoint/2010/main" val="152771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C28DA6-098E-43A0-9E8D-0F774FDA9852}"/>
              </a:ext>
            </a:extLst>
          </p:cNvPr>
          <p:cNvSpPr/>
          <p:nvPr/>
        </p:nvSpPr>
        <p:spPr>
          <a:xfrm>
            <a:off x="1524000" y="-15372"/>
            <a:ext cx="9259957" cy="68803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59FB5E1-96A6-4360-8B46-BF83090D567F}"/>
              </a:ext>
            </a:extLst>
          </p:cNvPr>
          <p:cNvCxnSpPr>
            <a:cxnSpLocks/>
          </p:cNvCxnSpPr>
          <p:nvPr/>
        </p:nvCxnSpPr>
        <p:spPr>
          <a:xfrm flipV="1">
            <a:off x="5267739" y="2012950"/>
            <a:ext cx="0" cy="2159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5F0AEE8-0E8E-4256-84FE-7AFC555A1295}"/>
              </a:ext>
            </a:extLst>
          </p:cNvPr>
          <p:cNvCxnSpPr>
            <a:cxnSpLocks/>
          </p:cNvCxnSpPr>
          <p:nvPr/>
        </p:nvCxnSpPr>
        <p:spPr>
          <a:xfrm flipV="1">
            <a:off x="5623959" y="2374337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52407C3-9018-4BE1-9A5E-CF84E6E806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3959" y="3149793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A987DF0-8F39-4580-9C26-A0285E732FC0}"/>
              </a:ext>
            </a:extLst>
          </p:cNvPr>
          <p:cNvSpPr txBox="1"/>
          <p:nvPr/>
        </p:nvSpPr>
        <p:spPr>
          <a:xfrm>
            <a:off x="4794614" y="2820365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014E3A-248A-454E-977D-AA0D0EB395D0}"/>
              </a:ext>
            </a:extLst>
          </p:cNvPr>
          <p:cNvSpPr txBox="1"/>
          <p:nvPr/>
        </p:nvSpPr>
        <p:spPr>
          <a:xfrm>
            <a:off x="5700161" y="2468343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12EBD5-D5B8-4A53-BC64-49B7AAD01980}"/>
              </a:ext>
            </a:extLst>
          </p:cNvPr>
          <p:cNvSpPr txBox="1"/>
          <p:nvPr/>
        </p:nvSpPr>
        <p:spPr>
          <a:xfrm>
            <a:off x="5713413" y="3088354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8808F2-030B-4F3C-A2AE-F9CF9808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16</a:t>
            </a:fld>
            <a:endParaRPr lang="en-US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65EFFC6-0EF1-45F7-887E-D7943345DD8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5917956" y="3673129"/>
            <a:ext cx="0" cy="155419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5DC44C6-FE8D-4791-A195-395CF2810896}"/>
              </a:ext>
            </a:extLst>
          </p:cNvPr>
          <p:cNvCxnSpPr>
            <a:cxnSpLocks/>
          </p:cNvCxnSpPr>
          <p:nvPr/>
        </p:nvCxnSpPr>
        <p:spPr>
          <a:xfrm>
            <a:off x="6056381" y="2961895"/>
            <a:ext cx="580639" cy="226542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B220E-6C94-4985-833C-A11189E8D843}"/>
              </a:ext>
            </a:extLst>
          </p:cNvPr>
          <p:cNvSpPr/>
          <p:nvPr/>
        </p:nvSpPr>
        <p:spPr>
          <a:xfrm>
            <a:off x="4080374" y="5372100"/>
            <a:ext cx="1082036" cy="1234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neutrons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mercury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/>
              <p:nvPr/>
            </p:nvSpPr>
            <p:spPr>
              <a:xfrm>
                <a:off x="5406127" y="5478822"/>
                <a:ext cx="5749550" cy="9550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𝐻𝑔</m:t>
                            </m:r>
                          </m:sub>
                        </m:sSub>
                      </m:den>
                    </m:f>
                    <m:r>
                      <a:rPr lang="fr-FR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den>
                        </m:f>
                        <m:r>
                          <a:rPr lang="fr-FR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d>
                      <m:dPr>
                        <m:ctrlPr>
                          <a:rPr lang="fr-F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den>
                        </m:f>
                        <m:r>
                          <a:rPr lang="fr-FR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127" y="5478822"/>
                <a:ext cx="5749550" cy="9550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7D0F6B1-75C4-4010-876C-A81535C6543F}"/>
              </a:ext>
            </a:extLst>
          </p:cNvPr>
          <p:cNvCxnSpPr>
            <a:cxnSpLocks/>
          </p:cNvCxnSpPr>
          <p:nvPr/>
        </p:nvCxnSpPr>
        <p:spPr>
          <a:xfrm>
            <a:off x="4183380" y="5986263"/>
            <a:ext cx="910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69603A2-4C74-4CE0-81DF-076B583AE54D}"/>
              </a:ext>
            </a:extLst>
          </p:cNvPr>
          <p:cNvCxnSpPr/>
          <p:nvPr/>
        </p:nvCxnSpPr>
        <p:spPr>
          <a:xfrm flipH="1">
            <a:off x="7399020" y="5615940"/>
            <a:ext cx="1607820" cy="7404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3D3DEE5-0646-4741-A390-F3180CC9BEF7}"/>
              </a:ext>
            </a:extLst>
          </p:cNvPr>
          <p:cNvSpPr/>
          <p:nvPr/>
        </p:nvSpPr>
        <p:spPr>
          <a:xfrm>
            <a:off x="5596728" y="5615939"/>
            <a:ext cx="499272" cy="82336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DD76D91-2101-4141-8F0C-3F2007138094}"/>
              </a:ext>
            </a:extLst>
          </p:cNvPr>
          <p:cNvSpPr/>
          <p:nvPr/>
        </p:nvSpPr>
        <p:spPr>
          <a:xfrm>
            <a:off x="6374767" y="5604714"/>
            <a:ext cx="499272" cy="823361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033AB1-5FE8-4E55-BA26-EE6232A0F995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</p:spTree>
    <p:extLst>
      <p:ext uri="{BB962C8B-B14F-4D97-AF65-F5344CB8AC3E}">
        <p14:creationId xmlns:p14="http://schemas.microsoft.com/office/powerpoint/2010/main" val="959513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6807BCA-D186-4985-B037-2A87E7F3C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512"/>
          <a:stretch/>
        </p:blipFill>
        <p:spPr>
          <a:xfrm>
            <a:off x="902729" y="5007576"/>
            <a:ext cx="1734778" cy="11277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AE762B4-41B7-4417-8028-6A45E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877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III - How to assert the uncertainty of the precession frequency in the mercury co-magnetometer?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7181EA-C63A-4F20-A648-AEBADA89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17</a:t>
            </a:fld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B02DC1-B52C-4B42-8F8B-D4FE841CD060}"/>
              </a:ext>
            </a:extLst>
          </p:cNvPr>
          <p:cNvSpPr txBox="1"/>
          <p:nvPr/>
        </p:nvSpPr>
        <p:spPr>
          <a:xfrm>
            <a:off x="144378" y="89694"/>
            <a:ext cx="444888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Hg magnetometer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ACC15F0-B25E-4003-9783-31462B8367C8}"/>
              </a:ext>
            </a:extLst>
          </p:cNvPr>
          <p:cNvSpPr/>
          <p:nvPr/>
        </p:nvSpPr>
        <p:spPr>
          <a:xfrm>
            <a:off x="902729" y="4992181"/>
            <a:ext cx="1734778" cy="1137164"/>
          </a:xfrm>
          <a:prstGeom prst="roundRect">
            <a:avLst>
              <a:gd name="adj" fmla="val 2330"/>
            </a:avLst>
          </a:prstGeom>
          <a:solidFill>
            <a:srgbClr val="7030A0">
              <a:alpha val="1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12F93D-FBFA-453B-8391-A17F05287DAD}"/>
              </a:ext>
            </a:extLst>
          </p:cNvPr>
          <p:cNvSpPr txBox="1"/>
          <p:nvPr/>
        </p:nvSpPr>
        <p:spPr>
          <a:xfrm>
            <a:off x="2693013" y="4992181"/>
            <a:ext cx="9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mercury</a:t>
            </a:r>
          </a:p>
        </p:txBody>
      </p:sp>
    </p:spTree>
    <p:extLst>
      <p:ext uri="{BB962C8B-B14F-4D97-AF65-F5344CB8AC3E}">
        <p14:creationId xmlns:p14="http://schemas.microsoft.com/office/powerpoint/2010/main" val="4153314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3401C86-7A99-4FF7-A9B7-56AE9AA25210}"/>
              </a:ext>
            </a:extLst>
          </p:cNvPr>
          <p:cNvSpPr/>
          <p:nvPr/>
        </p:nvSpPr>
        <p:spPr>
          <a:xfrm>
            <a:off x="9340602" y="127978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B5D3222B-6F77-444B-98CB-884D59ECB0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Precession signal: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𝐿𝑛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)(1−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</m:sup>
                    </m:sSup>
                  </m:oMath>
                </a14:m>
                <a:br>
                  <a:rPr lang="en-GB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B5D3222B-6F77-444B-98CB-884D59ECB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CDB2B57-8CE5-4ED3-AA14-B98C2622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276" y="2092392"/>
            <a:ext cx="9521878" cy="47013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D04E5D-832A-4FEC-AFF4-2B1CCDC50C8B}"/>
              </a:ext>
            </a:extLst>
          </p:cNvPr>
          <p:cNvSpPr/>
          <p:nvPr/>
        </p:nvSpPr>
        <p:spPr>
          <a:xfrm>
            <a:off x="838200" y="2408809"/>
            <a:ext cx="4312118" cy="3850105"/>
          </a:xfrm>
          <a:prstGeom prst="rect">
            <a:avLst/>
          </a:prstGeom>
          <a:solidFill>
            <a:srgbClr val="7C7C7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Hg in the polarization chamber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48F99-9C45-4E3D-A624-E9D5AAC1CB99}"/>
              </a:ext>
            </a:extLst>
          </p:cNvPr>
          <p:cNvSpPr/>
          <p:nvPr/>
        </p:nvSpPr>
        <p:spPr>
          <a:xfrm>
            <a:off x="5254323" y="2408809"/>
            <a:ext cx="169333" cy="3850105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FF02B-6DF4-4303-AF88-8E239C7E888D}"/>
              </a:ext>
            </a:extLst>
          </p:cNvPr>
          <p:cNvSpPr/>
          <p:nvPr/>
        </p:nvSpPr>
        <p:spPr>
          <a:xfrm>
            <a:off x="5423656" y="2408809"/>
            <a:ext cx="2912624" cy="3850105"/>
          </a:xfrm>
          <a:prstGeom prst="rect">
            <a:avLst/>
          </a:prstGeom>
          <a:solidFill>
            <a:srgbClr val="ED7D3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Precession 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D167E-7F05-4F95-A49B-C5741A64B233}"/>
              </a:ext>
            </a:extLst>
          </p:cNvPr>
          <p:cNvSpPr/>
          <p:nvPr/>
        </p:nvSpPr>
        <p:spPr>
          <a:xfrm>
            <a:off x="8336280" y="2408809"/>
            <a:ext cx="269507" cy="3850105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08E5C5-76A0-4015-A345-524E59CF94CF}"/>
              </a:ext>
            </a:extLst>
          </p:cNvPr>
          <p:cNvSpPr txBox="1"/>
          <p:nvPr/>
        </p:nvSpPr>
        <p:spPr>
          <a:xfrm>
            <a:off x="4931343" y="4443071"/>
            <a:ext cx="123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Spin flip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C02BCD-24F6-404D-AD69-5DE1A8ED6C89}"/>
              </a:ext>
            </a:extLst>
          </p:cNvPr>
          <p:cNvSpPr txBox="1"/>
          <p:nvPr/>
        </p:nvSpPr>
        <p:spPr>
          <a:xfrm>
            <a:off x="7890309" y="2576698"/>
            <a:ext cx="123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Emptying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D022221-4B69-4F1A-A031-9A0495B4BE4C}"/>
              </a:ext>
            </a:extLst>
          </p:cNvPr>
          <p:cNvGrpSpPr/>
          <p:nvPr/>
        </p:nvGrpSpPr>
        <p:grpSpPr>
          <a:xfrm>
            <a:off x="4724130" y="831716"/>
            <a:ext cx="9218264" cy="738606"/>
            <a:chOff x="2687986" y="3344949"/>
            <a:chExt cx="9218264" cy="738606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762C163-A1A4-4DB8-9C31-FF993D32EA52}"/>
                </a:ext>
              </a:extLst>
            </p:cNvPr>
            <p:cNvSpPr txBox="1"/>
            <p:nvPr/>
          </p:nvSpPr>
          <p:spPr>
            <a:xfrm>
              <a:off x="8172450" y="3539628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A9B747A-D850-4E4D-BE87-B82E7C7B9922}"/>
                </a:ext>
              </a:extLst>
            </p:cNvPr>
            <p:cNvSpPr txBox="1"/>
            <p:nvPr/>
          </p:nvSpPr>
          <p:spPr>
            <a:xfrm>
              <a:off x="2687986" y="3525905"/>
              <a:ext cx="1562100" cy="37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Hg </a:t>
              </a:r>
              <a:r>
                <a:rPr lang="fr-FR" dirty="0" err="1"/>
                <a:t>density</a:t>
              </a:r>
              <a:endParaRPr lang="en-GB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43B1D5B-841B-46A1-BD0F-6213B90CCE9C}"/>
                </a:ext>
              </a:extLst>
            </p:cNvPr>
            <p:cNvSpPr txBox="1"/>
            <p:nvPr/>
          </p:nvSpPr>
          <p:spPr>
            <a:xfrm>
              <a:off x="4311953" y="3437224"/>
              <a:ext cx="2812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Vapour</a:t>
              </a:r>
              <a:r>
                <a:rPr lang="fr-FR" dirty="0"/>
                <a:t> spin polarisation </a:t>
              </a:r>
              <a:r>
                <a:rPr lang="fr-FR" dirty="0" err="1"/>
                <a:t>along</a:t>
              </a:r>
              <a:r>
                <a:rPr lang="fr-FR" dirty="0"/>
                <a:t> light propagation axis</a:t>
              </a:r>
              <a:endParaRPr lang="en-GB" dirty="0"/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AA97400A-239D-4746-8BEE-FF7E84535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4298" y="3344949"/>
              <a:ext cx="751307" cy="2538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0F880C9-770F-41D0-8D36-DD9A20ED1F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6283" y="3355710"/>
              <a:ext cx="10283" cy="1804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743DE6B-4C21-4B41-94A3-993F5A98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1308" y="6364896"/>
            <a:ext cx="2743200" cy="365125"/>
          </a:xfrm>
        </p:spPr>
        <p:txBody>
          <a:bodyPr/>
          <a:lstStyle/>
          <a:p>
            <a:fld id="{187EF8EF-C966-47AF-997A-EAFB1AEA4B3C}" type="slidenum">
              <a:rPr lang="en-US" smtClean="0"/>
              <a:t>18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7F1995-0C78-49A8-A90E-5423382BB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607" y="3614641"/>
            <a:ext cx="1045230" cy="5793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ABB111E-4150-41F1-AD7F-2D4131687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607" y="5253532"/>
            <a:ext cx="1014932" cy="935352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846100E-6FB3-4D78-83F1-1BA3EA962EF2}"/>
              </a:ext>
            </a:extLst>
          </p:cNvPr>
          <p:cNvSpPr/>
          <p:nvPr/>
        </p:nvSpPr>
        <p:spPr>
          <a:xfrm>
            <a:off x="5508630" y="3526638"/>
            <a:ext cx="134754" cy="653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932FC4-3164-4A23-8B74-B3FD57D2E6C6}"/>
              </a:ext>
            </a:extLst>
          </p:cNvPr>
          <p:cNvSpPr/>
          <p:nvPr/>
        </p:nvSpPr>
        <p:spPr>
          <a:xfrm>
            <a:off x="5525612" y="5075103"/>
            <a:ext cx="117772" cy="10506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F7EFDC8-F409-4E73-861F-DD983F54A504}"/>
              </a:ext>
            </a:extLst>
          </p:cNvPr>
          <p:cNvCxnSpPr>
            <a:stCxn id="14" idx="2"/>
          </p:cNvCxnSpPr>
          <p:nvPr/>
        </p:nvCxnSpPr>
        <p:spPr>
          <a:xfrm>
            <a:off x="5576007" y="4180372"/>
            <a:ext cx="386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C0ED6ED-0B62-44A2-9264-08C62647BB98}"/>
              </a:ext>
            </a:extLst>
          </p:cNvPr>
          <p:cNvCxnSpPr/>
          <p:nvPr/>
        </p:nvCxnSpPr>
        <p:spPr>
          <a:xfrm>
            <a:off x="5643738" y="6119243"/>
            <a:ext cx="386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72AC5AC-EABC-40CD-8198-3CB500AE15D5}"/>
              </a:ext>
            </a:extLst>
          </p:cNvPr>
          <p:cNvSpPr txBox="1"/>
          <p:nvPr/>
        </p:nvSpPr>
        <p:spPr>
          <a:xfrm>
            <a:off x="9376387" y="4149195"/>
            <a:ext cx="118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Zoomed in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E2531E-7BFA-4387-B15D-48F04E941BB0}"/>
              </a:ext>
            </a:extLst>
          </p:cNvPr>
          <p:cNvSpPr txBox="1"/>
          <p:nvPr/>
        </p:nvSpPr>
        <p:spPr>
          <a:xfrm>
            <a:off x="9361238" y="6111765"/>
            <a:ext cx="118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Zoomed in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C2AAFD6-15B3-4EF6-808B-BF0FB26F3CEC}"/>
              </a:ext>
            </a:extLst>
          </p:cNvPr>
          <p:cNvSpPr txBox="1"/>
          <p:nvPr/>
        </p:nvSpPr>
        <p:spPr>
          <a:xfrm>
            <a:off x="144378" y="89694"/>
            <a:ext cx="621832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Hg magnetometer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C730CD3-DD22-4562-AB49-34B075D945A3}"/>
              </a:ext>
            </a:extLst>
          </p:cNvPr>
          <p:cNvGrpSpPr/>
          <p:nvPr/>
        </p:nvGrpSpPr>
        <p:grpSpPr>
          <a:xfrm>
            <a:off x="10638486" y="921668"/>
            <a:ext cx="1437008" cy="1994760"/>
            <a:chOff x="8904611" y="1987621"/>
            <a:chExt cx="3068066" cy="3432983"/>
          </a:xfrm>
        </p:grpSpPr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584F0B8E-CE3F-4766-BFCC-8213C87156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6D65639B-7544-4CD6-ABAD-6761B772C951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6F0A9DBA-C1DF-4DA2-9B22-D5EBD56488FA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7ADF686-D8B1-4973-AE77-0627EC1D2C71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78D5B01A-1874-4D09-A4F7-5F73F74F47E3}"/>
              </a:ext>
            </a:extLst>
          </p:cNvPr>
          <p:cNvSpPr/>
          <p:nvPr/>
        </p:nvSpPr>
        <p:spPr>
          <a:xfrm>
            <a:off x="11263385" y="63823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7FFDDF47-B7BE-43D5-8F01-79861654441F}"/>
              </a:ext>
            </a:extLst>
          </p:cNvPr>
          <p:cNvSpPr/>
          <p:nvPr/>
        </p:nvSpPr>
        <p:spPr>
          <a:xfrm>
            <a:off x="11255592" y="2529943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2785B854-7D2B-4208-9425-964E96B6A944}"/>
              </a:ext>
            </a:extLst>
          </p:cNvPr>
          <p:cNvSpPr/>
          <p:nvPr/>
        </p:nvSpPr>
        <p:spPr>
          <a:xfrm>
            <a:off x="10652780" y="253015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999BA1BA-A11E-4010-A310-F80E930A88A9}"/>
              </a:ext>
            </a:extLst>
          </p:cNvPr>
          <p:cNvSpPr/>
          <p:nvPr/>
        </p:nvSpPr>
        <p:spPr>
          <a:xfrm>
            <a:off x="10670559" y="643377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8011D559-BD28-456E-83D7-CD8CC7E23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058" y="1359034"/>
            <a:ext cx="832875" cy="281757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2724C736-1BF4-4252-90FF-D4DBFE453C64}"/>
              </a:ext>
            </a:extLst>
          </p:cNvPr>
          <p:cNvSpPr txBox="1"/>
          <p:nvPr/>
        </p:nvSpPr>
        <p:spPr>
          <a:xfrm>
            <a:off x="9927605" y="1630783"/>
            <a:ext cx="588081" cy="318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 1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1AAC5B8-C95C-4A86-AE7F-458E8C83A9C5}"/>
              </a:ext>
            </a:extLst>
          </p:cNvPr>
          <p:cNvSpPr txBox="1"/>
          <p:nvPr/>
        </p:nvSpPr>
        <p:spPr>
          <a:xfrm>
            <a:off x="9647855" y="610627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6E3C7A4-9772-4020-B0CF-27935751FC9E}"/>
              </a:ext>
            </a:extLst>
          </p:cNvPr>
          <p:cNvSpPr txBox="1"/>
          <p:nvPr/>
        </p:nvSpPr>
        <p:spPr>
          <a:xfrm>
            <a:off x="9682801" y="2421906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17A2BD8-3639-44B9-AD8A-56A215B2D5D2}"/>
              </a:ext>
            </a:extLst>
          </p:cNvPr>
          <p:cNvSpPr/>
          <p:nvPr/>
        </p:nvSpPr>
        <p:spPr>
          <a:xfrm>
            <a:off x="9624995" y="3635028"/>
            <a:ext cx="45719" cy="5347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56562D0-A895-4ABA-B816-38A94B8A8CAD}"/>
              </a:ext>
            </a:extLst>
          </p:cNvPr>
          <p:cNvSpPr/>
          <p:nvPr/>
        </p:nvSpPr>
        <p:spPr>
          <a:xfrm>
            <a:off x="9624995" y="5288409"/>
            <a:ext cx="45719" cy="5347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BFCC2EF6-BF08-4266-A7A9-447199DDF040}"/>
              </a:ext>
            </a:extLst>
          </p:cNvPr>
          <p:cNvGrpSpPr/>
          <p:nvPr/>
        </p:nvGrpSpPr>
        <p:grpSpPr>
          <a:xfrm flipH="1">
            <a:off x="10738798" y="2821927"/>
            <a:ext cx="983300" cy="416077"/>
            <a:chOff x="6912864" y="4115436"/>
            <a:chExt cx="2298192" cy="743712"/>
          </a:xfrm>
        </p:grpSpPr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88F36D6A-37D0-4709-AA36-8AE2F3660327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DC38C2F-028F-4A88-A638-B3D5F514624B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18A1ADD7-C4AB-489D-8CC0-46A2193A6DEA}"/>
                  </a:ext>
                </a:extLst>
              </p:cNvPr>
              <p:cNvSpPr txBox="1"/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spin during precession</a:t>
                </a:r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18A1ADD7-C4AB-489D-8CC0-46A2193A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AB254A3-9374-494E-9EE5-D40F13A8CD63}"/>
                  </a:ext>
                </a:extLst>
              </p:cNvPr>
              <p:cNvSpPr txBox="1"/>
              <p:nvPr/>
            </p:nvSpPr>
            <p:spPr>
              <a:xfrm>
                <a:off x="793399" y="1620466"/>
                <a:ext cx="819166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oscillates at Larmor frequency, so does the transmitted power.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AB254A3-9374-494E-9EE5-D40F13A8C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99" y="1620466"/>
                <a:ext cx="8191666" cy="738664"/>
              </a:xfrm>
              <a:prstGeom prst="rect">
                <a:avLst/>
              </a:prstGeom>
              <a:blipFill>
                <a:blip r:embed="rId8"/>
                <a:stretch>
                  <a:fillRect l="-223" t="-6612" r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757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3401C86-7A99-4FF7-A9B7-56AE9AA25210}"/>
              </a:ext>
            </a:extLst>
          </p:cNvPr>
          <p:cNvSpPr/>
          <p:nvPr/>
        </p:nvSpPr>
        <p:spPr>
          <a:xfrm>
            <a:off x="9340602" y="127978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B5D3222B-6F77-444B-98CB-884D59ECB0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Precession signal: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𝐿𝑛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)(1−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</m:sup>
                    </m:sSup>
                  </m:oMath>
                </a14:m>
                <a:br>
                  <a:rPr lang="en-GB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B5D3222B-6F77-444B-98CB-884D59ECB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CDB2B57-8CE5-4ED3-AA14-B98C2622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276" y="2092392"/>
            <a:ext cx="9521878" cy="47013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D04E5D-832A-4FEC-AFF4-2B1CCDC50C8B}"/>
              </a:ext>
            </a:extLst>
          </p:cNvPr>
          <p:cNvSpPr/>
          <p:nvPr/>
        </p:nvSpPr>
        <p:spPr>
          <a:xfrm>
            <a:off x="838200" y="2408809"/>
            <a:ext cx="4312118" cy="3850105"/>
          </a:xfrm>
          <a:prstGeom prst="rect">
            <a:avLst/>
          </a:prstGeom>
          <a:solidFill>
            <a:srgbClr val="7C7C7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Hg in the polarization chamber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48F99-9C45-4E3D-A624-E9D5AAC1CB99}"/>
              </a:ext>
            </a:extLst>
          </p:cNvPr>
          <p:cNvSpPr/>
          <p:nvPr/>
        </p:nvSpPr>
        <p:spPr>
          <a:xfrm>
            <a:off x="5254323" y="2408809"/>
            <a:ext cx="169333" cy="3850105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FF02B-6DF4-4303-AF88-8E239C7E888D}"/>
              </a:ext>
            </a:extLst>
          </p:cNvPr>
          <p:cNvSpPr/>
          <p:nvPr/>
        </p:nvSpPr>
        <p:spPr>
          <a:xfrm>
            <a:off x="5423656" y="2408809"/>
            <a:ext cx="2912624" cy="3850105"/>
          </a:xfrm>
          <a:prstGeom prst="rect">
            <a:avLst/>
          </a:prstGeom>
          <a:solidFill>
            <a:srgbClr val="ED7D3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Precession 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D167E-7F05-4F95-A49B-C5741A64B233}"/>
              </a:ext>
            </a:extLst>
          </p:cNvPr>
          <p:cNvSpPr/>
          <p:nvPr/>
        </p:nvSpPr>
        <p:spPr>
          <a:xfrm>
            <a:off x="8336280" y="2408809"/>
            <a:ext cx="269507" cy="3850105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08E5C5-76A0-4015-A345-524E59CF94CF}"/>
              </a:ext>
            </a:extLst>
          </p:cNvPr>
          <p:cNvSpPr txBox="1"/>
          <p:nvPr/>
        </p:nvSpPr>
        <p:spPr>
          <a:xfrm>
            <a:off x="4931343" y="4443071"/>
            <a:ext cx="123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Spin flip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C02BCD-24F6-404D-AD69-5DE1A8ED6C89}"/>
              </a:ext>
            </a:extLst>
          </p:cNvPr>
          <p:cNvSpPr txBox="1"/>
          <p:nvPr/>
        </p:nvSpPr>
        <p:spPr>
          <a:xfrm>
            <a:off x="7890309" y="2576698"/>
            <a:ext cx="123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Emptying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62C163-A1A4-4DB8-9C31-FF993D32EA52}"/>
              </a:ext>
            </a:extLst>
          </p:cNvPr>
          <p:cNvSpPr txBox="1"/>
          <p:nvPr/>
        </p:nvSpPr>
        <p:spPr>
          <a:xfrm>
            <a:off x="10208594" y="102639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743DE6B-4C21-4B41-94A3-993F5A98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1308" y="6364896"/>
            <a:ext cx="2743200" cy="365125"/>
          </a:xfrm>
        </p:spPr>
        <p:txBody>
          <a:bodyPr/>
          <a:lstStyle/>
          <a:p>
            <a:fld id="{187EF8EF-C966-47AF-997A-EAFB1AEA4B3C}" type="slidenum">
              <a:rPr lang="en-US" smtClean="0"/>
              <a:t>19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7F1995-0C78-49A8-A90E-5423382BB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607" y="3614641"/>
            <a:ext cx="1045230" cy="5793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ABB111E-4150-41F1-AD7F-2D4131687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607" y="5253532"/>
            <a:ext cx="1014932" cy="935352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846100E-6FB3-4D78-83F1-1BA3EA962EF2}"/>
              </a:ext>
            </a:extLst>
          </p:cNvPr>
          <p:cNvSpPr/>
          <p:nvPr/>
        </p:nvSpPr>
        <p:spPr>
          <a:xfrm>
            <a:off x="5508630" y="3526638"/>
            <a:ext cx="134754" cy="653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932FC4-3164-4A23-8B74-B3FD57D2E6C6}"/>
              </a:ext>
            </a:extLst>
          </p:cNvPr>
          <p:cNvSpPr/>
          <p:nvPr/>
        </p:nvSpPr>
        <p:spPr>
          <a:xfrm>
            <a:off x="5525612" y="5075103"/>
            <a:ext cx="117772" cy="10506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F7EFDC8-F409-4E73-861F-DD983F54A504}"/>
              </a:ext>
            </a:extLst>
          </p:cNvPr>
          <p:cNvCxnSpPr>
            <a:stCxn id="14" idx="2"/>
          </p:cNvCxnSpPr>
          <p:nvPr/>
        </p:nvCxnSpPr>
        <p:spPr>
          <a:xfrm>
            <a:off x="5576007" y="4180372"/>
            <a:ext cx="386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C0ED6ED-0B62-44A2-9264-08C62647BB98}"/>
              </a:ext>
            </a:extLst>
          </p:cNvPr>
          <p:cNvCxnSpPr/>
          <p:nvPr/>
        </p:nvCxnSpPr>
        <p:spPr>
          <a:xfrm>
            <a:off x="5643738" y="6119243"/>
            <a:ext cx="386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72AC5AC-EABC-40CD-8198-3CB500AE15D5}"/>
              </a:ext>
            </a:extLst>
          </p:cNvPr>
          <p:cNvSpPr txBox="1"/>
          <p:nvPr/>
        </p:nvSpPr>
        <p:spPr>
          <a:xfrm>
            <a:off x="9376387" y="4149195"/>
            <a:ext cx="118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Zoomed in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E2531E-7BFA-4387-B15D-48F04E941BB0}"/>
              </a:ext>
            </a:extLst>
          </p:cNvPr>
          <p:cNvSpPr txBox="1"/>
          <p:nvPr/>
        </p:nvSpPr>
        <p:spPr>
          <a:xfrm>
            <a:off x="9361238" y="6111765"/>
            <a:ext cx="118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Zoomed in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C2AAFD6-15B3-4EF6-808B-BF0FB26F3CEC}"/>
              </a:ext>
            </a:extLst>
          </p:cNvPr>
          <p:cNvSpPr txBox="1"/>
          <p:nvPr/>
        </p:nvSpPr>
        <p:spPr>
          <a:xfrm>
            <a:off x="144378" y="89694"/>
            <a:ext cx="621832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Hg magnetometer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C730CD3-DD22-4562-AB49-34B075D945A3}"/>
              </a:ext>
            </a:extLst>
          </p:cNvPr>
          <p:cNvGrpSpPr/>
          <p:nvPr/>
        </p:nvGrpSpPr>
        <p:grpSpPr>
          <a:xfrm>
            <a:off x="10638486" y="921668"/>
            <a:ext cx="1437008" cy="1994760"/>
            <a:chOff x="8904611" y="1987621"/>
            <a:chExt cx="3068066" cy="3432983"/>
          </a:xfrm>
        </p:grpSpPr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584F0B8E-CE3F-4766-BFCC-8213C87156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6D65639B-7544-4CD6-ABAD-6761B772C951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6F0A9DBA-C1DF-4DA2-9B22-D5EBD56488FA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7ADF686-D8B1-4973-AE77-0627EC1D2C71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78D5B01A-1874-4D09-A4F7-5F73F74F47E3}"/>
              </a:ext>
            </a:extLst>
          </p:cNvPr>
          <p:cNvSpPr/>
          <p:nvPr/>
        </p:nvSpPr>
        <p:spPr>
          <a:xfrm>
            <a:off x="11263385" y="63823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7FFDDF47-B7BE-43D5-8F01-79861654441F}"/>
              </a:ext>
            </a:extLst>
          </p:cNvPr>
          <p:cNvSpPr/>
          <p:nvPr/>
        </p:nvSpPr>
        <p:spPr>
          <a:xfrm>
            <a:off x="11255592" y="2529943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2785B854-7D2B-4208-9425-964E96B6A944}"/>
              </a:ext>
            </a:extLst>
          </p:cNvPr>
          <p:cNvSpPr/>
          <p:nvPr/>
        </p:nvSpPr>
        <p:spPr>
          <a:xfrm>
            <a:off x="10652780" y="253015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999BA1BA-A11E-4010-A310-F80E930A88A9}"/>
              </a:ext>
            </a:extLst>
          </p:cNvPr>
          <p:cNvSpPr/>
          <p:nvPr/>
        </p:nvSpPr>
        <p:spPr>
          <a:xfrm>
            <a:off x="10670559" y="643377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8011D559-BD28-456E-83D7-CD8CC7E23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058" y="1359034"/>
            <a:ext cx="832875" cy="281757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2724C736-1BF4-4252-90FF-D4DBFE453C64}"/>
              </a:ext>
            </a:extLst>
          </p:cNvPr>
          <p:cNvSpPr txBox="1"/>
          <p:nvPr/>
        </p:nvSpPr>
        <p:spPr>
          <a:xfrm>
            <a:off x="9927605" y="1630783"/>
            <a:ext cx="588081" cy="318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 1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1AAC5B8-C95C-4A86-AE7F-458E8C83A9C5}"/>
              </a:ext>
            </a:extLst>
          </p:cNvPr>
          <p:cNvSpPr txBox="1"/>
          <p:nvPr/>
        </p:nvSpPr>
        <p:spPr>
          <a:xfrm>
            <a:off x="9647855" y="610627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6E3C7A4-9772-4020-B0CF-27935751FC9E}"/>
              </a:ext>
            </a:extLst>
          </p:cNvPr>
          <p:cNvSpPr txBox="1"/>
          <p:nvPr/>
        </p:nvSpPr>
        <p:spPr>
          <a:xfrm>
            <a:off x="9682801" y="2421906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17A2BD8-3639-44B9-AD8A-56A215B2D5D2}"/>
              </a:ext>
            </a:extLst>
          </p:cNvPr>
          <p:cNvSpPr/>
          <p:nvPr/>
        </p:nvSpPr>
        <p:spPr>
          <a:xfrm>
            <a:off x="9624995" y="3635028"/>
            <a:ext cx="45719" cy="5347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56562D0-A895-4ABA-B816-38A94B8A8CAD}"/>
              </a:ext>
            </a:extLst>
          </p:cNvPr>
          <p:cNvSpPr/>
          <p:nvPr/>
        </p:nvSpPr>
        <p:spPr>
          <a:xfrm>
            <a:off x="9624995" y="5288409"/>
            <a:ext cx="45719" cy="5347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BFCC2EF6-BF08-4266-A7A9-447199DDF040}"/>
              </a:ext>
            </a:extLst>
          </p:cNvPr>
          <p:cNvGrpSpPr/>
          <p:nvPr/>
        </p:nvGrpSpPr>
        <p:grpSpPr>
          <a:xfrm flipH="1">
            <a:off x="10738798" y="2821927"/>
            <a:ext cx="983300" cy="416077"/>
            <a:chOff x="6912864" y="4115436"/>
            <a:chExt cx="2298192" cy="743712"/>
          </a:xfrm>
        </p:grpSpPr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88F36D6A-37D0-4709-AA36-8AE2F3660327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DC38C2F-028F-4A88-A638-B3D5F514624B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18A1ADD7-C4AB-489D-8CC0-46A2193A6DEA}"/>
                  </a:ext>
                </a:extLst>
              </p:cNvPr>
              <p:cNvSpPr txBox="1"/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spin during precession</a:t>
                </a:r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18A1ADD7-C4AB-489D-8CC0-46A2193A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203613D0-A5B0-4121-B35B-BE13932E1790}"/>
                  </a:ext>
                </a:extLst>
              </p:cNvPr>
              <p:cNvSpPr txBox="1"/>
              <p:nvPr/>
            </p:nvSpPr>
            <p:spPr>
              <a:xfrm>
                <a:off x="793399" y="1620466"/>
                <a:ext cx="819166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oscillates at Larmor frequency, so does the transmitted power.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203613D0-A5B0-4121-B35B-BE13932E1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99" y="1620466"/>
                <a:ext cx="8191666" cy="738664"/>
              </a:xfrm>
              <a:prstGeom prst="rect">
                <a:avLst/>
              </a:prstGeom>
              <a:blipFill>
                <a:blip r:embed="rId8"/>
                <a:stretch>
                  <a:fillRect l="-223" t="-6612" r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ZoneTexte 82">
            <a:extLst>
              <a:ext uri="{FF2B5EF4-FFF2-40B4-BE49-F238E27FC236}">
                <a16:creationId xmlns:a16="http://schemas.microsoft.com/office/drawing/2014/main" id="{319F712D-E854-4EE6-95D8-7CCA495220C1}"/>
              </a:ext>
            </a:extLst>
          </p:cNvPr>
          <p:cNvSpPr txBox="1"/>
          <p:nvPr/>
        </p:nvSpPr>
        <p:spPr>
          <a:xfrm>
            <a:off x="4724130" y="1012672"/>
            <a:ext cx="1562100" cy="379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Hg </a:t>
            </a:r>
            <a:r>
              <a:rPr lang="fr-FR" dirty="0" err="1"/>
              <a:t>density</a:t>
            </a:r>
            <a:endParaRPr lang="en-GB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4A7CB29-0B5B-4013-A543-A289376F2EA3}"/>
              </a:ext>
            </a:extLst>
          </p:cNvPr>
          <p:cNvSpPr txBox="1"/>
          <p:nvPr/>
        </p:nvSpPr>
        <p:spPr>
          <a:xfrm>
            <a:off x="6348097" y="923991"/>
            <a:ext cx="290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Vapour</a:t>
            </a:r>
            <a:r>
              <a:rPr lang="fr-FR" dirty="0"/>
              <a:t> spin polarisation </a:t>
            </a:r>
            <a:r>
              <a:rPr lang="fr-FR" dirty="0" err="1"/>
              <a:t>along</a:t>
            </a:r>
            <a:r>
              <a:rPr lang="fr-FR" dirty="0"/>
              <a:t> light propagation axis</a:t>
            </a:r>
            <a:endParaRPr lang="en-GB" dirty="0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BD16F56E-AAB2-4666-95F9-3E6421F45FFC}"/>
              </a:ext>
            </a:extLst>
          </p:cNvPr>
          <p:cNvCxnSpPr>
            <a:cxnSpLocks/>
          </p:cNvCxnSpPr>
          <p:nvPr/>
        </p:nvCxnSpPr>
        <p:spPr>
          <a:xfrm flipV="1">
            <a:off x="5790442" y="831716"/>
            <a:ext cx="751307" cy="2538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1AA25A49-8FDF-4C81-A920-5F0AF0C405BC}"/>
              </a:ext>
            </a:extLst>
          </p:cNvPr>
          <p:cNvCxnSpPr>
            <a:cxnSpLocks/>
          </p:cNvCxnSpPr>
          <p:nvPr/>
        </p:nvCxnSpPr>
        <p:spPr>
          <a:xfrm flipH="1" flipV="1">
            <a:off x="7792427" y="842477"/>
            <a:ext cx="10283" cy="180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7" presetClass="emph" presetSubtype="0" repeatCount="600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600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00065 3.7037E-6 L 0.0039 0.00995 L 0.00468 0.02129 L 0.00625 0.03773 L 0.00651 0.04537 L 0.0082 0.05764 L 0.01015 0.06713 L 0.01132 0.07106 L 0.01458 0.0662 L 0.01614 0.05185 L 0.0177 0.03541 L 0.01927 0.01574 L 0.02122 0.00347 L 0.02356 -0.00047 L 0.02552 0.0074 L 0.02851 0.02893 L 0.0302 0.05 L 0.03229 0.06134 L 0.03307 0.06875 L 0.03541 0.07037 L 0.03776 0.05879 L 0.0388 0.04606 L 0.04153 0.02384 L 0.0431 0.01157 L 0.04414 0.00324 L 0.04635 -0.00047 L 0.04765 0.00879 L 0.05078 0.02824 L 0.05156 0.04213 L 0.05364 0.05625 L 0.05599 0.06944 L 0.05937 0.07222 L 0.05937 0.07222 L 0.05859 0.07152 " pathEditMode="relative" ptsTypes="AAAAAAAAAAAAAAAAAAAAAAAAAAAAAAAAAA">
                                      <p:cBhvr>
                                        <p:cTn id="21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00052 -0.00069 L 0.00208 0.0081 L 0.00312 0.01968 L 0.00416 0.03449 L 0.00494 0.04884 L 0.00546 0.06412 L 0.00677 0.07894 L 0.00781 0.09329 L 0.00859 0.1044 L 0.01015 0.11319 L 0.01145 0.1169 L 0.01328 0.11458 L 0.01406 0.10625 L 0.0151 0.09097 L 0.01588 0.07755 L 0.01744 0.05532 L 0.01796 0.03912 L 0.01849 0.02431 L 0.01979 0.01181 L 0.02109 -0.00023 L 0.02239 -0.00301 L 0.02317 -0.00301 L 0.02395 0.00486 L 0.02474 0.00949 L 0.02604 0.02431 L 0.02682 0.03912 L 0.0276 0.05394 L 0.02838 0.0706 L 0.02994 0.08681 L 0.03046 0.10116 L 0.03229 0.11227 L 0.03359 0.11713 L 0.03541 0.11412 L 0.03671 0.09745 L 0.03776 0.07708 L 0.03958 0.05486 L 0.04036 0.03032 L 0.04192 0.01273 L 0.04296 0.00255 L 0.04479 -0.00255 L 0.04661 0.0044 L 0.04791 0.02014 L 0.04869 0.03449 L 0.04974 0.05486 L 0.0513 0.07153 L 0.05156 0.08403 L 0.05312 0.10208 L 0.05442 0.11227 L 0.0552 0.11551 L 0.05664 0.11505 L 0.05651 0.11458 L 0.05651 0.11458 " pathEditMode="relative" ptsTypes="AAAAAAAAAAAAAAAAAAAAAAAAAAAAAAAAAAAAAAAAAAAAAAAAAAAA">
                                      <p:cBhvr>
                                        <p:cTn id="23" dur="1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15" grpId="0" animBg="1"/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9CE8E-B048-48D4-9CD1-4F80DBAF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EA409-2A1D-436E-941C-152DD3AEC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>
                <a:solidFill>
                  <a:srgbClr val="FF0000"/>
                </a:solidFill>
              </a:rPr>
              <a:t>Context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>
                <a:solidFill>
                  <a:srgbClr val="FF0000"/>
                </a:solidFill>
              </a:rPr>
              <a:t>Overview of the n2EDM experiment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>
                <a:solidFill>
                  <a:srgbClr val="7030A0"/>
                </a:solidFill>
              </a:rPr>
              <a:t>Deriving the precession frequency and its precision (PSI)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>
                <a:solidFill>
                  <a:srgbClr val="7030A0"/>
                </a:solidFill>
              </a:rPr>
              <a:t>Understanding the mercury-light interaction more deeply (LPSC)</a:t>
            </a:r>
          </a:p>
          <a:p>
            <a:pPr marL="571500" indent="-571500">
              <a:buFont typeface="+mj-lt"/>
              <a:buAutoNum type="romanUcPeriod"/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1C58CA-2C9A-4CA6-9B4E-D66C1B99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5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4F48E-FFFD-47F3-8947-271E6947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polarization over the full precession time (minutes!)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0DA6C7-918A-46BB-9675-A21BB73B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20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D04886-2CDA-4790-80E7-D1E1AEFF2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3" y="2066474"/>
            <a:ext cx="4391820" cy="3914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3D4516B-F647-4D81-AF89-CAA503A2F58E}"/>
                  </a:ext>
                </a:extLst>
              </p:cNvPr>
              <p:cNvSpPr txBox="1"/>
              <p:nvPr/>
            </p:nvSpPr>
            <p:spPr>
              <a:xfrm>
                <a:off x="3638500" y="1801060"/>
                <a:ext cx="3577846" cy="4535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)(1−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Derive and fit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fr-FR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fr-F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⁡(2</m:t>
                    </m:r>
                    <m:r>
                      <a:rPr lang="fr-F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Output of my analysis code:</a:t>
                </a:r>
              </a:p>
              <a:p>
                <a:r>
                  <a:rPr lang="en-US" dirty="0"/>
                  <a:t>-&gt; tightness of chambers</a:t>
                </a:r>
              </a:p>
              <a:p>
                <a:r>
                  <a:rPr lang="en-US" dirty="0"/>
                  <a:t>-&gt; mercury density</a:t>
                </a:r>
              </a:p>
              <a:p>
                <a:r>
                  <a:rPr lang="en-US" dirty="0"/>
                  <a:t>-&gt; initial polarization of mercury</a:t>
                </a:r>
              </a:p>
              <a:p>
                <a:r>
                  <a:rPr lang="en-US" dirty="0"/>
                  <a:t>-&gt; depolarization time of mercury</a:t>
                </a:r>
              </a:p>
              <a:p>
                <a:r>
                  <a:rPr lang="en-US" dirty="0"/>
                  <a:t>-&gt; noise level</a:t>
                </a:r>
              </a:p>
              <a:p>
                <a:r>
                  <a:rPr lang="en-US" dirty="0"/>
                  <a:t>-&gt; </a:t>
                </a:r>
                <a:r>
                  <a:rPr lang="en-US" b="1" dirty="0"/>
                  <a:t>precession frequency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Combine two signals oscillating out of phase to cancel the common noise. 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3D4516B-F647-4D81-AF89-CAA503A2F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500" y="1801060"/>
                <a:ext cx="3577846" cy="4535793"/>
              </a:xfrm>
              <a:prstGeom prst="rect">
                <a:avLst/>
              </a:prstGeom>
              <a:blipFill>
                <a:blip r:embed="rId3"/>
                <a:stretch>
                  <a:fillRect l="-1533" b="-1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D9F2A3FD-6717-47D6-810C-B1D53630E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6" y="1674725"/>
            <a:ext cx="2681417" cy="2423373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E9EA398-4E41-4EFA-A44B-90010EBBA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04555"/>
            <a:ext cx="2748814" cy="24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8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C1D46A-9F52-415F-A353-2084B098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09460" cy="1325563"/>
          </a:xfrm>
        </p:spPr>
        <p:txBody>
          <a:bodyPr/>
          <a:lstStyle/>
          <a:p>
            <a:r>
              <a:rPr lang="en-US" dirty="0"/>
              <a:t>What is the precision of the frequency measurement?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3E5A6EB-FFEB-42F2-83F5-CBCB9D1E70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7662146" cy="475165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Data = exponentially damped oscillation. </a:t>
                </a:r>
              </a:p>
              <a:p>
                <a:r>
                  <a:rPr lang="en-US" dirty="0"/>
                  <a:t>Estimator = frequency ~ 7 Hz</a:t>
                </a:r>
              </a:p>
              <a:p>
                <a:endParaRPr lang="en-US" dirty="0"/>
              </a:p>
              <a:p>
                <a:r>
                  <a:rPr lang="en-US" dirty="0"/>
                  <a:t>Fit is minimizing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𝑝𝑎𝑟𝑎𝑚𝑠</m:t>
                                        </m:r>
                                      </m:e>
                                    </m:d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𝑑𝑎𝑡𝑎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𝑑𝑎𝑡𝑎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assuming </a:t>
                </a:r>
                <a:r>
                  <a:rPr lang="en-US" dirty="0">
                    <a:solidFill>
                      <a:srgbClr val="7030A0"/>
                    </a:solidFill>
                  </a:rPr>
                  <a:t>white noise</a:t>
                </a:r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Defining the </a:t>
                </a:r>
                <a:r>
                  <a:rPr lang="en-US" dirty="0">
                    <a:solidFill>
                      <a:srgbClr val="7030A0"/>
                    </a:solidFill>
                  </a:rPr>
                  <a:t>effective white noise = </a:t>
                </a:r>
                <a:r>
                  <a:rPr lang="en-US" dirty="0"/>
                  <a:t>Power Spectral Density around 7 Hz, uncertainty is in agreement with the theoretical limit (Cramer Rao Lower Bound)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Status today: uncertainty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𝝈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𝑯𝒈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𝑯𝒈</m:t>
                            </m:r>
                          </m:sub>
                        </m:sSub>
                      </m:den>
                    </m:f>
                    <m:r>
                      <a:rPr lang="fr-FR" b="1" i="1">
                        <a:latin typeface="Cambria Math" panose="02040503050406030204" pitchFamily="18" charset="0"/>
                      </a:rPr>
                      <m:t> ~</m:t>
                    </m:r>
                    <m:sSup>
                      <m:sSup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fr-FR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4 times too large…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3E5A6EB-FFEB-42F2-83F5-CBCB9D1E70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7662146" cy="4751653"/>
              </a:xfrm>
              <a:blipFill>
                <a:blip r:embed="rId2"/>
                <a:stretch>
                  <a:fillRect l="-1035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28199E-E91E-47B7-A6DC-716114DD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21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889F41-D6D6-4CB3-9770-54398756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-284566"/>
            <a:ext cx="2960551" cy="6726907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18E5E9D-5FE9-40C5-80F0-C6F2819F9C12}"/>
              </a:ext>
            </a:extLst>
          </p:cNvPr>
          <p:cNvCxnSpPr>
            <a:cxnSpLocks/>
          </p:cNvCxnSpPr>
          <p:nvPr/>
        </p:nvCxnSpPr>
        <p:spPr>
          <a:xfrm>
            <a:off x="8098899" y="4800074"/>
            <a:ext cx="1991975" cy="40946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4FD485E0-9ED3-439D-8564-7B544D084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557" y="348718"/>
            <a:ext cx="954056" cy="528796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68C098A-3D10-4BBE-998E-6345C9013349}"/>
              </a:ext>
            </a:extLst>
          </p:cNvPr>
          <p:cNvCxnSpPr>
            <a:cxnSpLocks/>
          </p:cNvCxnSpPr>
          <p:nvPr/>
        </p:nvCxnSpPr>
        <p:spPr>
          <a:xfrm>
            <a:off x="10232185" y="877514"/>
            <a:ext cx="0" cy="417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B29CF4C5-C3EC-46FB-B9D1-35C2FDBC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58" y="3342656"/>
            <a:ext cx="526214" cy="46043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659D212-6DE4-47F8-93E8-93971E7C310E}"/>
              </a:ext>
            </a:extLst>
          </p:cNvPr>
          <p:cNvSpPr txBox="1"/>
          <p:nvPr/>
        </p:nvSpPr>
        <p:spPr>
          <a:xfrm>
            <a:off x="9734237" y="2433790"/>
            <a:ext cx="18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392D269-FD62-46EC-9226-496577EBA9A0}"/>
              </a:ext>
            </a:extLst>
          </p:cNvPr>
          <p:cNvSpPr txBox="1"/>
          <p:nvPr/>
        </p:nvSpPr>
        <p:spPr>
          <a:xfrm>
            <a:off x="9153671" y="4430742"/>
            <a:ext cx="246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Fourier transform, zoom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966F97-EC61-41E0-B39E-91737D616EFE}"/>
              </a:ext>
            </a:extLst>
          </p:cNvPr>
          <p:cNvSpPr/>
          <p:nvPr/>
        </p:nvSpPr>
        <p:spPr>
          <a:xfrm>
            <a:off x="9080912" y="2557502"/>
            <a:ext cx="72759" cy="1085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1698FF-EB30-45EA-9E79-B30828DE6835}"/>
              </a:ext>
            </a:extLst>
          </p:cNvPr>
          <p:cNvSpPr/>
          <p:nvPr/>
        </p:nvSpPr>
        <p:spPr>
          <a:xfrm>
            <a:off x="8995454" y="4508501"/>
            <a:ext cx="2532972" cy="1668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D8B454E-60C7-45B4-94D4-14594B394E8F}"/>
              </a:ext>
            </a:extLst>
          </p:cNvPr>
          <p:cNvCxnSpPr>
            <a:cxnSpLocks/>
          </p:cNvCxnSpPr>
          <p:nvPr/>
        </p:nvCxnSpPr>
        <p:spPr>
          <a:xfrm flipV="1">
            <a:off x="8995453" y="3655377"/>
            <a:ext cx="85458" cy="853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B5A9C83-E269-4934-9E9A-1141CBB0A241}"/>
              </a:ext>
            </a:extLst>
          </p:cNvPr>
          <p:cNvCxnSpPr>
            <a:cxnSpLocks/>
          </p:cNvCxnSpPr>
          <p:nvPr/>
        </p:nvCxnSpPr>
        <p:spPr>
          <a:xfrm flipH="1" flipV="1">
            <a:off x="9153671" y="3642894"/>
            <a:ext cx="2374755" cy="8656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CDF9CA2-F91E-459B-844D-0F26F67F4DA6}"/>
              </a:ext>
            </a:extLst>
          </p:cNvPr>
          <p:cNvCxnSpPr/>
          <p:nvPr/>
        </p:nvCxnSpPr>
        <p:spPr>
          <a:xfrm>
            <a:off x="9734237" y="5265020"/>
            <a:ext cx="94980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F95F6E37-C705-4C02-B564-AAEAD945B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044" y="4933265"/>
            <a:ext cx="409467" cy="409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2229D92-EFAC-4649-87A7-895024CA3D33}"/>
                  </a:ext>
                </a:extLst>
              </p:cNvPr>
              <p:cNvSpPr txBox="1"/>
              <p:nvPr/>
            </p:nvSpPr>
            <p:spPr>
              <a:xfrm>
                <a:off x="8098899" y="1128750"/>
                <a:ext cx="577850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2229D92-EFAC-4649-87A7-895024CA3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99" y="1128750"/>
                <a:ext cx="577850" cy="391902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01E0D9A4-78B3-4604-BEA2-52EFB359F6F7}"/>
              </a:ext>
            </a:extLst>
          </p:cNvPr>
          <p:cNvSpPr txBox="1"/>
          <p:nvPr/>
        </p:nvSpPr>
        <p:spPr>
          <a:xfrm>
            <a:off x="144378" y="89694"/>
            <a:ext cx="621832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Hg magnetometer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E9A719-05C3-403B-8044-2829458B4F1B}"/>
              </a:ext>
            </a:extLst>
          </p:cNvPr>
          <p:cNvSpPr/>
          <p:nvPr/>
        </p:nvSpPr>
        <p:spPr>
          <a:xfrm>
            <a:off x="6504032" y="3356308"/>
            <a:ext cx="1876926" cy="37538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Noise is not white</a:t>
            </a:r>
          </a:p>
        </p:txBody>
      </p:sp>
    </p:spTree>
    <p:extLst>
      <p:ext uri="{BB962C8B-B14F-4D97-AF65-F5344CB8AC3E}">
        <p14:creationId xmlns:p14="http://schemas.microsoft.com/office/powerpoint/2010/main" val="3604971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C2DFF-954E-4A58-BD0C-1597A41B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can we measure the earth rotation?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134B1C1-3534-4261-93C2-6146998B0D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4194" y="1966119"/>
                <a:ext cx="7598343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lab referential is rotating because earth is rotating. </a:t>
                </a:r>
              </a:p>
              <a:p>
                <a:r>
                  <a:rPr lang="en-US" dirty="0"/>
                  <a:t>Neutron spins </a:t>
                </a:r>
                <a:r>
                  <a:rPr lang="en-US" dirty="0" err="1"/>
                  <a:t>precess</a:t>
                </a:r>
                <a:r>
                  <a:rPr lang="en-US" dirty="0"/>
                  <a:t> in the opposite direction than mercury spins: one frequency is enhanced, the other one is diminished.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𝐻𝑔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=|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𝐻𝑔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|(1±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𝐻𝑔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Measured period: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24±1</m:t>
                    </m:r>
                  </m:oMath>
                </a14:m>
                <a:r>
                  <a:rPr lang="en-US" dirty="0"/>
                  <a:t> hour. 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134B1C1-3534-4261-93C2-6146998B0D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4194" y="1966119"/>
                <a:ext cx="7598343" cy="4351338"/>
              </a:xfrm>
              <a:blipFill>
                <a:blip r:embed="rId2"/>
                <a:stretch>
                  <a:fillRect l="-1604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00BA33-845C-4F2B-AEBE-C08EA118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2516" y="5557455"/>
            <a:ext cx="2743200" cy="365125"/>
          </a:xfrm>
        </p:spPr>
        <p:txBody>
          <a:bodyPr/>
          <a:lstStyle/>
          <a:p>
            <a:fld id="{AD2128DC-CCA0-4DDE-A575-98EA455ABF9F}" type="slidenum">
              <a:rPr lang="en-US" smtClean="0"/>
              <a:t>22</a:t>
            </a:fld>
            <a:endParaRPr lang="en-US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4F1EA83-6DDE-47B9-8CD2-250A1C789538}"/>
              </a:ext>
            </a:extLst>
          </p:cNvPr>
          <p:cNvCxnSpPr>
            <a:cxnSpLocks/>
          </p:cNvCxnSpPr>
          <p:nvPr/>
        </p:nvCxnSpPr>
        <p:spPr>
          <a:xfrm flipV="1">
            <a:off x="9741567" y="3053617"/>
            <a:ext cx="1183105" cy="292735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B1514F54-EF3F-4734-9AAF-5B9AF8E0A026}"/>
              </a:ext>
            </a:extLst>
          </p:cNvPr>
          <p:cNvSpPr/>
          <p:nvPr/>
        </p:nvSpPr>
        <p:spPr>
          <a:xfrm rot="12250812">
            <a:off x="9219776" y="5417388"/>
            <a:ext cx="1328286" cy="295927"/>
          </a:xfrm>
          <a:prstGeom prst="curvedDownArrow">
            <a:avLst>
              <a:gd name="adj1" fmla="val 25000"/>
              <a:gd name="adj2" fmla="val 100323"/>
              <a:gd name="adj3" fmla="val 25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92482BB-6C1B-4180-B0AE-CCA8AE5164AA}"/>
              </a:ext>
            </a:extLst>
          </p:cNvPr>
          <p:cNvSpPr/>
          <p:nvPr/>
        </p:nvSpPr>
        <p:spPr>
          <a:xfrm>
            <a:off x="9457621" y="3769430"/>
            <a:ext cx="1684421" cy="16074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3EBB901-37ED-4A52-AD8C-9FE57AC04F09}"/>
              </a:ext>
            </a:extLst>
          </p:cNvPr>
          <p:cNvCxnSpPr>
            <a:cxnSpLocks/>
          </p:cNvCxnSpPr>
          <p:nvPr/>
        </p:nvCxnSpPr>
        <p:spPr>
          <a:xfrm flipV="1">
            <a:off x="11098729" y="4148264"/>
            <a:ext cx="327259" cy="136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FA927CD-A04C-4C9D-A163-1F69FA204E40}"/>
                  </a:ext>
                </a:extLst>
              </p:cNvPr>
              <p:cNvSpPr txBox="1"/>
              <p:nvPr/>
            </p:nvSpPr>
            <p:spPr>
              <a:xfrm>
                <a:off x="11130875" y="4299221"/>
                <a:ext cx="1351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in the lab!</a:t>
                </a: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FA927CD-A04C-4C9D-A163-1F69FA204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875" y="4299221"/>
                <a:ext cx="1351460" cy="369332"/>
              </a:xfrm>
              <a:prstGeom prst="rect">
                <a:avLst/>
              </a:prstGeom>
              <a:blipFill>
                <a:blip r:embed="rId3"/>
                <a:stretch>
                  <a:fillRect t="-8197" r="-270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D9BB86F3-3892-496A-BF95-8D3E686E276D}"/>
              </a:ext>
            </a:extLst>
          </p:cNvPr>
          <p:cNvSpPr txBox="1"/>
          <p:nvPr/>
        </p:nvSpPr>
        <p:spPr>
          <a:xfrm>
            <a:off x="8023537" y="4780404"/>
            <a:ext cx="148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Earth rotation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2541FC-17C6-430C-A7C7-8764D405FE65}"/>
              </a:ext>
            </a:extLst>
          </p:cNvPr>
          <p:cNvSpPr txBox="1"/>
          <p:nvPr/>
        </p:nvSpPr>
        <p:spPr>
          <a:xfrm>
            <a:off x="144378" y="89694"/>
            <a:ext cx="621832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Hg magnetometer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B335622-B46F-4664-83BA-FFF36B276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512"/>
          <a:stretch/>
        </p:blipFill>
        <p:spPr>
          <a:xfrm>
            <a:off x="10343909" y="1054282"/>
            <a:ext cx="1734778" cy="11277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403457-61C9-4CEC-A3E2-D33A3D66A0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67"/>
          <a:stretch/>
        </p:blipFill>
        <p:spPr>
          <a:xfrm>
            <a:off x="8159438" y="987183"/>
            <a:ext cx="1676741" cy="124296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9583A712-0906-4929-AD3F-5C93735D5910}"/>
              </a:ext>
            </a:extLst>
          </p:cNvPr>
          <p:cNvGrpSpPr/>
          <p:nvPr/>
        </p:nvGrpSpPr>
        <p:grpSpPr>
          <a:xfrm>
            <a:off x="9105349" y="1078711"/>
            <a:ext cx="114300" cy="784225"/>
            <a:chOff x="9465188" y="1078711"/>
            <a:chExt cx="114300" cy="78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D98A2F-1114-41B6-83F3-95F58384990E}"/>
                </a:ext>
              </a:extLst>
            </p:cNvPr>
            <p:cNvSpPr/>
            <p:nvPr/>
          </p:nvSpPr>
          <p:spPr>
            <a:xfrm>
              <a:off x="9465188" y="1078711"/>
              <a:ext cx="114300" cy="784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01BD8473-F8CA-454E-A33A-8AF60E481F32}"/>
                </a:ext>
              </a:extLst>
            </p:cNvPr>
            <p:cNvCxnSpPr/>
            <p:nvPr/>
          </p:nvCxnSpPr>
          <p:spPr>
            <a:xfrm flipV="1">
              <a:off x="9530804" y="1109281"/>
              <a:ext cx="0" cy="72308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35887E2-3046-4F36-B758-F25516E89130}"/>
                  </a:ext>
                </a:extLst>
              </p:cNvPr>
              <p:cNvSpPr txBox="1"/>
              <p:nvPr/>
            </p:nvSpPr>
            <p:spPr>
              <a:xfrm>
                <a:off x="8816381" y="1125284"/>
                <a:ext cx="3545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dirty="0" smtClean="0">
                          <a:solidFill>
                            <a:schemeClr val="accent1"/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>
                  <a:highlight>
                    <a:srgbClr val="FFFFFF"/>
                  </a:highlight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35887E2-3046-4F36-B758-F25516E89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381" y="1125284"/>
                <a:ext cx="35458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8ADD834-8DD3-4430-9B21-27CFDF9796B7}"/>
              </a:ext>
            </a:extLst>
          </p:cNvPr>
          <p:cNvSpPr/>
          <p:nvPr/>
        </p:nvSpPr>
        <p:spPr>
          <a:xfrm>
            <a:off x="8161797" y="1035603"/>
            <a:ext cx="1734778" cy="1242969"/>
          </a:xfrm>
          <a:prstGeom prst="roundRect">
            <a:avLst/>
          </a:prstGeom>
          <a:solidFill>
            <a:srgbClr val="E2F0D9">
              <a:alpha val="3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197C7F0-B6B1-4B0A-8E9C-1B01A1DA3CCD}"/>
              </a:ext>
            </a:extLst>
          </p:cNvPr>
          <p:cNvSpPr/>
          <p:nvPr/>
        </p:nvSpPr>
        <p:spPr>
          <a:xfrm>
            <a:off x="10343909" y="1054282"/>
            <a:ext cx="1734778" cy="1242969"/>
          </a:xfrm>
          <a:prstGeom prst="roundRect">
            <a:avLst/>
          </a:prstGeom>
          <a:solidFill>
            <a:srgbClr val="7030A0">
              <a:alpha val="1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58222C0-5C35-437C-9A19-79581D60591A}"/>
              </a:ext>
            </a:extLst>
          </p:cNvPr>
          <p:cNvSpPr txBox="1"/>
          <p:nvPr/>
        </p:nvSpPr>
        <p:spPr>
          <a:xfrm>
            <a:off x="8543213" y="2220466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neutrons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BE4D4E-6E6D-427A-B53A-DF8781F8FD9D}"/>
              </a:ext>
            </a:extLst>
          </p:cNvPr>
          <p:cNvSpPr txBox="1"/>
          <p:nvPr/>
        </p:nvSpPr>
        <p:spPr>
          <a:xfrm>
            <a:off x="10728153" y="2210258"/>
            <a:ext cx="9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mercury</a:t>
            </a:r>
          </a:p>
        </p:txBody>
      </p:sp>
    </p:spTree>
    <p:extLst>
      <p:ext uri="{BB962C8B-B14F-4D97-AF65-F5344CB8AC3E}">
        <p14:creationId xmlns:p14="http://schemas.microsoft.com/office/powerpoint/2010/main" val="2988929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D8E10-860E-4BE2-899F-9E89B3AD1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IV - Deeper understanding of the mercury-light absorption</a:t>
            </a:r>
            <a:br>
              <a:rPr lang="en-US" dirty="0"/>
            </a:br>
            <a:r>
              <a:rPr lang="en-US" dirty="0"/>
              <a:t>at L4M, LPSC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5A096E-24AF-4BAA-B066-09866DB54B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D1F7D9-3FC5-4FA4-A444-8795263E5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23</a:t>
            </a:fld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DC0C8B-83C9-42DF-B9E5-DDB564E122E7}"/>
              </a:ext>
            </a:extLst>
          </p:cNvPr>
          <p:cNvSpPr txBox="1"/>
          <p:nvPr/>
        </p:nvSpPr>
        <p:spPr>
          <a:xfrm>
            <a:off x="144378" y="89694"/>
            <a:ext cx="671716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III- Hg magnetometer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 – Hg-light interaction  </a:t>
            </a:r>
          </a:p>
        </p:txBody>
      </p:sp>
    </p:spTree>
    <p:extLst>
      <p:ext uri="{BB962C8B-B14F-4D97-AF65-F5344CB8AC3E}">
        <p14:creationId xmlns:p14="http://schemas.microsoft.com/office/powerpoint/2010/main" val="92604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ylindre 23">
            <a:extLst>
              <a:ext uri="{FF2B5EF4-FFF2-40B4-BE49-F238E27FC236}">
                <a16:creationId xmlns:a16="http://schemas.microsoft.com/office/drawing/2014/main" id="{173F5C86-F7C3-416D-AD4C-493419164B54}"/>
              </a:ext>
            </a:extLst>
          </p:cNvPr>
          <p:cNvSpPr/>
          <p:nvPr/>
        </p:nvSpPr>
        <p:spPr>
          <a:xfrm rot="5400000">
            <a:off x="1583218" y="4171951"/>
            <a:ext cx="2004695" cy="2005330"/>
          </a:xfrm>
          <a:prstGeom prst="can">
            <a:avLst>
              <a:gd name="adj" fmla="val 47493"/>
            </a:avLst>
          </a:prstGeom>
          <a:solidFill>
            <a:srgbClr val="DAE3F3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B36C681-3A66-40CB-BDBD-77A8E75308B2}"/>
              </a:ext>
            </a:extLst>
          </p:cNvPr>
          <p:cNvSpPr/>
          <p:nvPr/>
        </p:nvSpPr>
        <p:spPr>
          <a:xfrm>
            <a:off x="2585565" y="4518978"/>
            <a:ext cx="51435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ylindre 25">
            <a:extLst>
              <a:ext uri="{FF2B5EF4-FFF2-40B4-BE49-F238E27FC236}">
                <a16:creationId xmlns:a16="http://schemas.microsoft.com/office/drawing/2014/main" id="{64470885-AB3F-439F-8C59-5FF025F415A9}"/>
              </a:ext>
            </a:extLst>
          </p:cNvPr>
          <p:cNvSpPr/>
          <p:nvPr/>
        </p:nvSpPr>
        <p:spPr>
          <a:xfrm rot="5400000">
            <a:off x="1889132" y="4005580"/>
            <a:ext cx="64450" cy="2338072"/>
          </a:xfrm>
          <a:prstGeom prst="can">
            <a:avLst>
              <a:gd name="adj" fmla="val 47493"/>
            </a:avLst>
          </a:prstGeom>
          <a:solidFill>
            <a:srgbClr val="00B0F0"/>
          </a:solidFill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07919C-B7FD-411E-9033-C0E347B8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Atom-light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6A5A00B-5990-44F2-9CB0-E32D7309F0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)(1−</m:t>
                          </m:r>
                          <m: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With constant unpolarized cross section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, but…</a:t>
                </a:r>
              </a:p>
              <a:p>
                <a:pPr lvl="1"/>
                <a:r>
                  <a:rPr lang="en-US" dirty="0"/>
                  <a:t>Affected by light intensity (saturated absorption)</a:t>
                </a:r>
              </a:p>
              <a:p>
                <a:pPr lvl="1"/>
                <a:r>
                  <a:rPr lang="en-US" dirty="0"/>
                  <a:t>Affected by the laser beam diameter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6A5A00B-5990-44F2-9CB0-E32D7309F0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BC9A66-76FB-4912-A7EB-A91DBAED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24</a:t>
            </a:fld>
            <a:endParaRPr lang="en-US" dirty="0"/>
          </a:p>
        </p:txBody>
      </p:sp>
      <p:sp>
        <p:nvSpPr>
          <p:cNvPr id="25" name="Cylindre 24">
            <a:extLst>
              <a:ext uri="{FF2B5EF4-FFF2-40B4-BE49-F238E27FC236}">
                <a16:creationId xmlns:a16="http://schemas.microsoft.com/office/drawing/2014/main" id="{279071B0-C060-4835-A841-D747A0CFCA9A}"/>
              </a:ext>
            </a:extLst>
          </p:cNvPr>
          <p:cNvSpPr/>
          <p:nvPr/>
        </p:nvSpPr>
        <p:spPr>
          <a:xfrm rot="5400000">
            <a:off x="3645542" y="4549142"/>
            <a:ext cx="64450" cy="1250948"/>
          </a:xfrm>
          <a:prstGeom prst="can">
            <a:avLst>
              <a:gd name="adj" fmla="val 47493"/>
            </a:avLst>
          </a:prstGeom>
          <a:solidFill>
            <a:srgbClr val="00B0F0"/>
          </a:solidFill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B96E558-3FE1-48D1-AF90-76A45AF391FC}"/>
              </a:ext>
            </a:extLst>
          </p:cNvPr>
          <p:cNvGrpSpPr/>
          <p:nvPr/>
        </p:nvGrpSpPr>
        <p:grpSpPr>
          <a:xfrm>
            <a:off x="5178198" y="4180029"/>
            <a:ext cx="2359937" cy="2086628"/>
            <a:chOff x="7267693" y="3214408"/>
            <a:chExt cx="3179741" cy="3219748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CD4834BE-9821-4225-8990-3F09E80DD702}"/>
                </a:ext>
              </a:extLst>
            </p:cNvPr>
            <p:cNvGrpSpPr/>
            <p:nvPr/>
          </p:nvGrpSpPr>
          <p:grpSpPr>
            <a:xfrm>
              <a:off x="7948274" y="3701544"/>
              <a:ext cx="2499160" cy="2606188"/>
              <a:chOff x="8019721" y="1553714"/>
              <a:chExt cx="3952956" cy="3866890"/>
            </a:xfrm>
          </p:grpSpPr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E8998E73-7046-44AB-99AF-3D6C5B782D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29977" y="1553714"/>
                <a:ext cx="1269993" cy="31348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C0C5B92B-05CA-4092-A863-1A21196FE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3471" y="1695776"/>
                <a:ext cx="8644" cy="30202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228F7D51-171C-49A1-87A2-21C0109C9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3087" y="4937757"/>
                <a:ext cx="9671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78534934-9EE9-489F-9A58-6CAFE2634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0463" y="4932424"/>
                <a:ext cx="9671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ZoneTexte 33">
                    <a:extLst>
                      <a:ext uri="{FF2B5EF4-FFF2-40B4-BE49-F238E27FC236}">
                        <a16:creationId xmlns:a16="http://schemas.microsoft.com/office/drawing/2014/main" id="{DC9281CB-483B-4028-9626-C47EFD62FAC4}"/>
                      </a:ext>
                    </a:extLst>
                  </p:cNvPr>
                  <p:cNvSpPr txBox="1"/>
                  <p:nvPr/>
                </p:nvSpPr>
                <p:spPr>
                  <a:xfrm>
                    <a:off x="10430127" y="2186120"/>
                    <a:ext cx="527815" cy="3545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 i="1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C1E42412-9BE5-482A-AF62-EDD5F73E94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30127" y="2186120"/>
                    <a:ext cx="527815" cy="3545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ZoneTexte 34">
                    <a:extLst>
                      <a:ext uri="{FF2B5EF4-FFF2-40B4-BE49-F238E27FC236}">
                        <a16:creationId xmlns:a16="http://schemas.microsoft.com/office/drawing/2014/main" id="{D16E0C1D-1E58-4256-9B1C-DA1CC492DCBF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6986" y="2999392"/>
                    <a:ext cx="917957" cy="5455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95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953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fr-FR" sz="953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13" name="ZoneTexte 12">
                    <a:extLst>
                      <a:ext uri="{FF2B5EF4-FFF2-40B4-BE49-F238E27FC236}">
                        <a16:creationId xmlns:a16="http://schemas.microsoft.com/office/drawing/2014/main" id="{C7C79876-CFE9-4BC0-BB40-45F0493B44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6986" y="2999392"/>
                    <a:ext cx="917957" cy="545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ZoneTexte 35">
                    <a:extLst>
                      <a:ext uri="{FF2B5EF4-FFF2-40B4-BE49-F238E27FC236}">
                        <a16:creationId xmlns:a16="http://schemas.microsoft.com/office/drawing/2014/main" id="{EFC7D52D-E7F5-4288-8065-A8CBB2F29F2F}"/>
                      </a:ext>
                    </a:extLst>
                  </p:cNvPr>
                  <p:cNvSpPr txBox="1"/>
                  <p:nvPr/>
                </p:nvSpPr>
                <p:spPr>
                  <a:xfrm>
                    <a:off x="8019721" y="3701568"/>
                    <a:ext cx="1557017" cy="5464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95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953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953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 i="1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36" name="ZoneTexte 35">
                    <a:extLst>
                      <a:ext uri="{FF2B5EF4-FFF2-40B4-BE49-F238E27FC236}">
                        <a16:creationId xmlns:a16="http://schemas.microsoft.com/office/drawing/2014/main" id="{EFC7D52D-E7F5-4288-8065-A8CBB2F29F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19721" y="3701568"/>
                    <a:ext cx="1557017" cy="54646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7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29F4E9E-E620-4EEA-A88C-98FB31059A94}"/>
                  </a:ext>
                </a:extLst>
              </p:cNvPr>
              <p:cNvSpPr txBox="1"/>
              <p:nvPr/>
            </p:nvSpPr>
            <p:spPr>
              <a:xfrm>
                <a:off x="8904611" y="5066027"/>
                <a:ext cx="3068066" cy="354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953" dirty="0"/>
              </a:p>
            </p:txBody>
          </p:sp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244BF766-813C-49C8-8169-4066BCBC2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54217" y="1592109"/>
                <a:ext cx="1245272" cy="31081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65B42610-90E2-4D48-BEF3-501AF24559D6}"/>
                </a:ext>
              </a:extLst>
            </p:cNvPr>
            <p:cNvSpPr/>
            <p:nvPr/>
          </p:nvSpPr>
          <p:spPr>
            <a:xfrm>
              <a:off x="9351228" y="3395077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20A4F735-CB8D-410C-9BF1-8FA95CEBF694}"/>
                </a:ext>
              </a:extLst>
            </p:cNvPr>
            <p:cNvSpPr/>
            <p:nvPr/>
          </p:nvSpPr>
          <p:spPr>
            <a:xfrm>
              <a:off x="9340709" y="5859443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32EB01CC-8E77-43F0-8C1A-6E0BAB9A7001}"/>
                </a:ext>
              </a:extLst>
            </p:cNvPr>
            <p:cNvSpPr/>
            <p:nvPr/>
          </p:nvSpPr>
          <p:spPr>
            <a:xfrm>
              <a:off x="8527019" y="5859694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F8E29193-1B61-4A57-AE16-1964A59F23DC}"/>
                </a:ext>
              </a:extLst>
            </p:cNvPr>
            <p:cNvSpPr/>
            <p:nvPr/>
          </p:nvSpPr>
          <p:spPr>
            <a:xfrm>
              <a:off x="8551017" y="3401037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C7DB568-B314-435A-AB18-DE263DF3D309}"/>
                </a:ext>
              </a:extLst>
            </p:cNvPr>
            <p:cNvSpPr txBox="1"/>
            <p:nvPr/>
          </p:nvSpPr>
          <p:spPr>
            <a:xfrm>
              <a:off x="7576290" y="5626807"/>
              <a:ext cx="989368" cy="80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Ground states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EC51C75-7969-4309-AC3E-01EEAE527E3B}"/>
                </a:ext>
              </a:extLst>
            </p:cNvPr>
            <p:cNvSpPr txBox="1"/>
            <p:nvPr/>
          </p:nvSpPr>
          <p:spPr>
            <a:xfrm>
              <a:off x="7447241" y="3214408"/>
              <a:ext cx="1106277" cy="80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accent3"/>
                  </a:solidFill>
                </a:rPr>
                <a:t>Excited</a:t>
              </a:r>
              <a:r>
                <a:rPr lang="fr-FR" sz="1400" dirty="0">
                  <a:solidFill>
                    <a:schemeClr val="accent3"/>
                  </a:solidFill>
                </a:rPr>
                <a:t> states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41B4B122-B427-4AC1-AE82-9E709CBA1672}"/>
                </a:ext>
              </a:extLst>
            </p:cNvPr>
            <p:cNvGrpSpPr/>
            <p:nvPr/>
          </p:nvGrpSpPr>
          <p:grpSpPr>
            <a:xfrm>
              <a:off x="7267693" y="4490079"/>
              <a:ext cx="1124236" cy="790116"/>
              <a:chOff x="7206126" y="4488264"/>
              <a:chExt cx="1124236" cy="790116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97086DFA-0094-4C17-9ABB-0BCF620D3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06126" y="4488264"/>
                <a:ext cx="1124236" cy="326813"/>
              </a:xfrm>
              <a:prstGeom prst="rect">
                <a:avLst/>
              </a:prstGeom>
            </p:spPr>
          </p:pic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5267D44-41E7-4CF7-8867-D02428353AC1}"/>
                  </a:ext>
                </a:extLst>
              </p:cNvPr>
              <p:cNvSpPr txBox="1"/>
              <p:nvPr/>
            </p:nvSpPr>
            <p:spPr>
              <a:xfrm>
                <a:off x="7309452" y="4803468"/>
                <a:ext cx="885975" cy="474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spin 1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6A4BBE2-645D-4748-90D8-B669FC89BB75}"/>
                  </a:ext>
                </a:extLst>
              </p:cNvPr>
              <p:cNvSpPr txBox="1"/>
              <p:nvPr/>
            </p:nvSpPr>
            <p:spPr>
              <a:xfrm>
                <a:off x="8127017" y="4191806"/>
                <a:ext cx="32339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Three time constants: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Lifetime of the excited state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(Excitation rate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  <m:sup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Beam crossing time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  <a:p>
                <a:r>
                  <a:rPr lang="en-US" dirty="0"/>
                  <a:t>6 regimes...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6A4BBE2-645D-4748-90D8-B669FC8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017" y="4191806"/>
                <a:ext cx="3233971" cy="1754326"/>
              </a:xfrm>
              <a:prstGeom prst="rect">
                <a:avLst/>
              </a:prstGeom>
              <a:blipFill>
                <a:blip r:embed="rId7"/>
                <a:stretch>
                  <a:fillRect l="-1507" t="-2091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ZoneTexte 52">
            <a:extLst>
              <a:ext uri="{FF2B5EF4-FFF2-40B4-BE49-F238E27FC236}">
                <a16:creationId xmlns:a16="http://schemas.microsoft.com/office/drawing/2014/main" id="{DAED5875-D5F4-46CB-8FE1-4755632DB67B}"/>
              </a:ext>
            </a:extLst>
          </p:cNvPr>
          <p:cNvSpPr txBox="1"/>
          <p:nvPr/>
        </p:nvSpPr>
        <p:spPr>
          <a:xfrm>
            <a:off x="824484" y="6211220"/>
            <a:ext cx="362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Quarz</a:t>
            </a:r>
            <a:r>
              <a:rPr lang="en-US" dirty="0">
                <a:solidFill>
                  <a:schemeClr val="accent3"/>
                </a:solidFill>
              </a:rPr>
              <a:t> cell containing </a:t>
            </a:r>
            <a:r>
              <a:rPr lang="en-US" dirty="0">
                <a:solidFill>
                  <a:srgbClr val="7030A0"/>
                </a:solidFill>
              </a:rPr>
              <a:t>mercury vapor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A2C8FA0-AD5F-4D81-9BDB-9F8E894ED234}"/>
              </a:ext>
            </a:extLst>
          </p:cNvPr>
          <p:cNvSpPr txBox="1"/>
          <p:nvPr/>
        </p:nvSpPr>
        <p:spPr>
          <a:xfrm>
            <a:off x="3543849" y="5191289"/>
            <a:ext cx="130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Laser beam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9F9DF1A-1F10-49DF-AB98-EC4BE28180D1}"/>
              </a:ext>
            </a:extLst>
          </p:cNvPr>
          <p:cNvSpPr txBox="1"/>
          <p:nvPr/>
        </p:nvSpPr>
        <p:spPr>
          <a:xfrm>
            <a:off x="144378" y="89694"/>
            <a:ext cx="793121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III- Hg magnetometer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 – Hg-light interaction  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8A33F0A1-60DD-42E5-888B-511156F85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32" y="801784"/>
            <a:ext cx="3169508" cy="2233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CC002B70-449D-4823-971F-B569CD3D9718}"/>
                  </a:ext>
                </a:extLst>
              </p:cNvPr>
              <p:cNvSpPr txBox="1"/>
              <p:nvPr/>
            </p:nvSpPr>
            <p:spPr>
              <a:xfrm>
                <a:off x="8292549" y="2948469"/>
                <a:ext cx="40128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[1] observation by Benoit Clement while measuring the 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at L4M</a:t>
                </a:r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CC002B70-449D-4823-971F-B569CD3D9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549" y="2948469"/>
                <a:ext cx="4012873" cy="584775"/>
              </a:xfrm>
              <a:prstGeom prst="rect">
                <a:avLst/>
              </a:prstGeom>
              <a:blipFill>
                <a:blip r:embed="rId9"/>
                <a:stretch>
                  <a:fillRect l="-759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ZoneTexte 57">
            <a:extLst>
              <a:ext uri="{FF2B5EF4-FFF2-40B4-BE49-F238E27FC236}">
                <a16:creationId xmlns:a16="http://schemas.microsoft.com/office/drawing/2014/main" id="{8DE29610-3282-4828-BCC5-0462D99D0D9E}"/>
              </a:ext>
            </a:extLst>
          </p:cNvPr>
          <p:cNvSpPr txBox="1"/>
          <p:nvPr/>
        </p:nvSpPr>
        <p:spPr>
          <a:xfrm>
            <a:off x="6403273" y="6165654"/>
            <a:ext cx="113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Dark state</a:t>
            </a:r>
          </a:p>
        </p:txBody>
      </p:sp>
    </p:spTree>
    <p:extLst>
      <p:ext uri="{BB962C8B-B14F-4D97-AF65-F5344CB8AC3E}">
        <p14:creationId xmlns:p14="http://schemas.microsoft.com/office/powerpoint/2010/main" val="4248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139 L -0.01653 0.2375 L -0.04883 -0.03403 L -0.06797 -0.00602 L 0.00235 0.19375 L 0.02162 0.15162 L -0.01875 0.0412 L -0.01875 0.04143 L -0.01875 0.0412 " pathEditMode="relative" rAng="0" ptsTypes="AAAAAAAAA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828813-6578-411B-8B4D-C4E8F62A0F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fr-FR" dirty="0"/>
                  <a:t>Experimental setup:</a:t>
                </a:r>
                <a:r>
                  <a:rPr lang="en-US" sz="3100" dirty="0"/>
                  <a:t>We look for absorption as a function of power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100" b="0" i="0" smtClean="0"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fr-FR" sz="3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1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3100" dirty="0"/>
                  <a:t> with a focused or unfocused light beam</a:t>
                </a:r>
                <a:br>
                  <a:rPr lang="en-US" sz="3100" dirty="0"/>
                </a:br>
                <a:endParaRPr lang="en-GB" sz="31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828813-6578-411B-8B4D-C4E8F62A0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t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0DAF9D-007F-46A8-B54A-22E8E9559B2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1933575" y="2500292"/>
            <a:ext cx="8286750" cy="38122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0591069-5CE4-4E24-99EF-A2283FC27D4D}"/>
              </a:ext>
            </a:extLst>
          </p:cNvPr>
          <p:cNvSpPr/>
          <p:nvPr/>
        </p:nvSpPr>
        <p:spPr>
          <a:xfrm>
            <a:off x="10220325" y="2095500"/>
            <a:ext cx="790575" cy="8095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PD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6C641B-8060-4A0B-8524-11C7010FC6C2}"/>
              </a:ext>
            </a:extLst>
          </p:cNvPr>
          <p:cNvSpPr txBox="1"/>
          <p:nvPr/>
        </p:nvSpPr>
        <p:spPr>
          <a:xfrm>
            <a:off x="416004" y="2345304"/>
            <a:ext cx="152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Polarised</a:t>
            </a:r>
            <a:r>
              <a:rPr lang="fr-FR" dirty="0">
                <a:solidFill>
                  <a:schemeClr val="accent1"/>
                </a:solidFill>
              </a:rPr>
              <a:t> light</a:t>
            </a:r>
          </a:p>
          <a:p>
            <a:endParaRPr lang="en-GB" dirty="0"/>
          </a:p>
        </p:txBody>
      </p:sp>
      <p:sp>
        <p:nvSpPr>
          <p:cNvPr id="25" name="Cadre 24">
            <a:extLst>
              <a:ext uri="{FF2B5EF4-FFF2-40B4-BE49-F238E27FC236}">
                <a16:creationId xmlns:a16="http://schemas.microsoft.com/office/drawing/2014/main" id="{42D5D1FC-1A59-4EDA-A28B-537BF96D7F23}"/>
              </a:ext>
            </a:extLst>
          </p:cNvPr>
          <p:cNvSpPr/>
          <p:nvPr/>
        </p:nvSpPr>
        <p:spPr>
          <a:xfrm>
            <a:off x="5227144" y="2286017"/>
            <a:ext cx="190500" cy="4476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11D76F-C3B3-4EA7-B4E3-070099E3C727}"/>
              </a:ext>
            </a:extLst>
          </p:cNvPr>
          <p:cNvSpPr txBox="1"/>
          <p:nvPr/>
        </p:nvSpPr>
        <p:spPr>
          <a:xfrm>
            <a:off x="4775779" y="276267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199Hg </a:t>
            </a:r>
            <a:r>
              <a:rPr lang="fr-FR" dirty="0" err="1"/>
              <a:t>cell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2FA7A98-9992-47DF-8928-0E8D4696DCCC}"/>
                  </a:ext>
                </a:extLst>
              </p:cNvPr>
              <p:cNvSpPr txBox="1"/>
              <p:nvPr/>
            </p:nvSpPr>
            <p:spPr>
              <a:xfrm>
                <a:off x="9545473" y="1620628"/>
                <a:ext cx="2025170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0  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2FA7A98-9992-47DF-8928-0E8D4696D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473" y="1620628"/>
                <a:ext cx="2025170" cy="380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4E2F8B-5481-4DF1-97AE-FCBB706C1079}"/>
                  </a:ext>
                </a:extLst>
              </p:cNvPr>
              <p:cNvSpPr txBox="1"/>
              <p:nvPr/>
            </p:nvSpPr>
            <p:spPr>
              <a:xfrm>
                <a:off x="4788335" y="2120102"/>
                <a:ext cx="446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4E2F8B-5481-4DF1-97AE-FCBB706C1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335" y="2120102"/>
                <a:ext cx="44666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99CA9AEE-0ECE-407F-9A5D-7289A9DB56FB}"/>
              </a:ext>
            </a:extLst>
          </p:cNvPr>
          <p:cNvSpPr txBox="1"/>
          <p:nvPr/>
        </p:nvSpPr>
        <p:spPr>
          <a:xfrm>
            <a:off x="3334331" y="2806969"/>
            <a:ext cx="80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Lens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F00CAF8-DF04-44F5-948B-C5C491DF0B11}"/>
              </a:ext>
            </a:extLst>
          </p:cNvPr>
          <p:cNvCxnSpPr/>
          <p:nvPr/>
        </p:nvCxnSpPr>
        <p:spPr>
          <a:xfrm>
            <a:off x="3629025" y="2190758"/>
            <a:ext cx="0" cy="619066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4141C77-FAA7-495A-86C8-2E9B39FF0040}"/>
              </a:ext>
            </a:extLst>
          </p:cNvPr>
          <p:cNvSpPr/>
          <p:nvPr/>
        </p:nvSpPr>
        <p:spPr>
          <a:xfrm>
            <a:off x="2228850" y="2200321"/>
            <a:ext cx="174506" cy="628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95C777E-77A1-4B3B-8BD6-E64C9DC21FFA}"/>
              </a:ext>
            </a:extLst>
          </p:cNvPr>
          <p:cNvSpPr txBox="1"/>
          <p:nvPr/>
        </p:nvSpPr>
        <p:spPr>
          <a:xfrm>
            <a:off x="1641070" y="2831741"/>
            <a:ext cx="152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Variable light </a:t>
            </a:r>
            <a:r>
              <a:rPr lang="fr-FR" dirty="0" err="1"/>
              <a:t>attenuation</a:t>
            </a:r>
            <a:endParaRPr lang="en-GB" dirty="0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4DE930A7-1958-4C74-A7BF-943709AA371F}"/>
              </a:ext>
            </a:extLst>
          </p:cNvPr>
          <p:cNvSpPr/>
          <p:nvPr/>
        </p:nvSpPr>
        <p:spPr>
          <a:xfrm>
            <a:off x="4736587" y="1715614"/>
            <a:ext cx="1630425" cy="1689636"/>
          </a:xfrm>
          <a:prstGeom prst="cub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7825BBD-D3E4-421D-8BA9-6F349592DE5B}"/>
                  </a:ext>
                </a:extLst>
              </p:cNvPr>
              <p:cNvSpPr txBox="1"/>
              <p:nvPr/>
            </p:nvSpPr>
            <p:spPr>
              <a:xfrm>
                <a:off x="6467382" y="2682589"/>
                <a:ext cx="3023574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Coils.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dirty="0"/>
                  <a:t> field</a:t>
                </a:r>
                <a:endParaRPr lang="en-GB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7825BBD-D3E4-421D-8BA9-6F349592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82" y="2682589"/>
                <a:ext cx="3023574" cy="668260"/>
              </a:xfrm>
              <a:prstGeom prst="rect">
                <a:avLst/>
              </a:prstGeom>
              <a:blipFill>
                <a:blip r:embed="rId5"/>
                <a:stretch>
                  <a:fillRect l="-1815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7DBF124-B5B3-47AC-BA32-F9FE040BFF7F}"/>
              </a:ext>
            </a:extLst>
          </p:cNvPr>
          <p:cNvSpPr/>
          <p:nvPr/>
        </p:nvSpPr>
        <p:spPr>
          <a:xfrm rot="7890741">
            <a:off x="6167324" y="3166926"/>
            <a:ext cx="381000" cy="16205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B4E23E-5C75-4210-82A7-0BF71261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7C70-9462-4098-A42F-EAB7D6ECF6DF}" type="slidenum">
              <a:rPr lang="en-US" smtClean="0"/>
              <a:t>25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F3014B-9D1F-458C-B414-8BA4F4C412C8}"/>
              </a:ext>
            </a:extLst>
          </p:cNvPr>
          <p:cNvSpPr txBox="1"/>
          <p:nvPr/>
        </p:nvSpPr>
        <p:spPr>
          <a:xfrm>
            <a:off x="7718272" y="2133815"/>
            <a:ext cx="240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x axis, light propagation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BB1632-5B8B-4B1E-97C4-0627D0C47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15" y="3771399"/>
            <a:ext cx="2365755" cy="1774316"/>
          </a:xfrm>
          <a:prstGeom prst="rect">
            <a:avLst/>
          </a:prstGeom>
        </p:spPr>
      </p:pic>
      <p:pic>
        <p:nvPicPr>
          <p:cNvPr id="28" name="Espace réservé du contenu 5">
            <a:extLst>
              <a:ext uri="{FF2B5EF4-FFF2-40B4-BE49-F238E27FC236}">
                <a16:creationId xmlns:a16="http://schemas.microsoft.com/office/drawing/2014/main" id="{53C4A850-7305-43B6-9395-A3CCB8E4F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" y="3771399"/>
            <a:ext cx="2364345" cy="1774316"/>
          </a:xfr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F1F075F4-13C7-4D20-A540-6B061C2FE871}"/>
              </a:ext>
            </a:extLst>
          </p:cNvPr>
          <p:cNvGrpSpPr/>
          <p:nvPr/>
        </p:nvGrpSpPr>
        <p:grpSpPr>
          <a:xfrm>
            <a:off x="6325435" y="3301088"/>
            <a:ext cx="5866565" cy="2616615"/>
            <a:chOff x="410154" y="1637626"/>
            <a:chExt cx="10693677" cy="577967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436D555E-792D-49F1-8C57-85C84D8616B1}"/>
                </a:ext>
              </a:extLst>
            </p:cNvPr>
            <p:cNvGrpSpPr/>
            <p:nvPr/>
          </p:nvGrpSpPr>
          <p:grpSpPr>
            <a:xfrm>
              <a:off x="894632" y="1637626"/>
              <a:ext cx="10015662" cy="4677032"/>
              <a:chOff x="691979" y="644943"/>
              <a:chExt cx="10639679" cy="5434581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FBC2F365-939A-40BE-9757-B7906D824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1979" y="644943"/>
                <a:ext cx="10639679" cy="54345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2C90AD00-2DA5-4490-A802-FB924D620297}"/>
                      </a:ext>
                    </a:extLst>
                  </p:cNvPr>
                  <p:cNvSpPr txBox="1"/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latin typeface="Cambria Math" panose="02040503050406030204" pitchFamily="18" charset="0"/>
                            </a:rPr>
                            <m:t>204</m:t>
                          </m:r>
                        </m:oMath>
                      </m:oMathPara>
                    </a14:m>
                    <a:endParaRPr lang="en-US" sz="12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201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𝟏𝟗𝟗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2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2C90AD00-2DA5-4490-A802-FB924D6202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D2585D7A-0A5D-44C7-AB7B-B3E52450E01A}"/>
                      </a:ext>
                    </a:extLst>
                  </p:cNvPr>
                  <p:cNvSpPr txBox="1"/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D2585D7A-0A5D-44C7-AB7B-B3E52450E0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46FA2DBD-780A-400A-AA2D-E06F4727E5F2}"/>
                      </a:ext>
                    </a:extLst>
                  </p:cNvPr>
                  <p:cNvSpPr txBox="1"/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46FA2DBD-780A-400A-AA2D-E06F4727E5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DBB119-7288-47B8-9F2B-2C1DA1E668FF}"/>
                      </a:ext>
                    </a:extLst>
                  </p:cNvPr>
                  <p:cNvSpPr txBox="1"/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198</m:t>
                          </m:r>
                        </m:oMath>
                      </m:oMathPara>
                    </a14:m>
                    <a:endParaRPr lang="en-US" sz="1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DBB119-7288-47B8-9F2B-2C1DA1E668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1C154F44-22F8-40AB-83FD-90513938DFF3}"/>
                      </a:ext>
                    </a:extLst>
                  </p:cNvPr>
                  <p:cNvSpPr txBox="1"/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199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1C154F44-22F8-40AB-83FD-90513938DF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102F5BF5-5A8E-446F-B890-64E9D53E233B}"/>
                      </a:ext>
                    </a:extLst>
                  </p:cNvPr>
                  <p:cNvSpPr txBox="1"/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96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102F5BF5-5A8E-446F-B890-64E9D53E23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F5748341-46B0-4E47-9A81-C7B4272315E3}"/>
                    </a:ext>
                  </a:extLst>
                </p:cNvPr>
                <p:cNvSpPr txBox="1"/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 sz="1400" dirty="0"/>
                    <a:t> (GHz), frequency difference to the resonance frequency of the transition </a:t>
                  </a:r>
                  <a14:m>
                    <m:oMath xmlns:m="http://schemas.openxmlformats.org/officeDocument/2006/math">
                      <m:r>
                        <a:rPr lang="en-US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𝟏𝟗𝟗</m:t>
                      </m:r>
                      <m:r>
                        <a:rPr lang="fr-FR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F5748341-46B0-4E47-9A81-C7B427231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blipFill>
                  <a:blip r:embed="rId15"/>
                  <a:stretch>
                    <a:fillRect l="-333" t="-2326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458B285-0DA5-4297-A405-3238F3937BDF}"/>
                </a:ext>
              </a:extLst>
            </p:cNvPr>
            <p:cNvSpPr txBox="1"/>
            <p:nvPr/>
          </p:nvSpPr>
          <p:spPr>
            <a:xfrm rot="16200000">
              <a:off x="-977185" y="3557725"/>
              <a:ext cx="3728414" cy="953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Relative </a:t>
              </a:r>
              <a:r>
                <a:rPr lang="fr-FR" sz="1400" dirty="0" err="1"/>
                <a:t>transmitted</a:t>
              </a:r>
              <a:r>
                <a:rPr lang="fr-FR" sz="1400" dirty="0"/>
                <a:t> light</a:t>
              </a:r>
              <a:endParaRPr lang="en-US" sz="14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F6DBE360-DCED-40E4-8D7D-6FBB1CA288D9}"/>
              </a:ext>
            </a:extLst>
          </p:cNvPr>
          <p:cNvSpPr txBox="1"/>
          <p:nvPr/>
        </p:nvSpPr>
        <p:spPr>
          <a:xfrm>
            <a:off x="58023" y="5545715"/>
            <a:ext cx="293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UV laser, scanning </a:t>
            </a:r>
            <a:r>
              <a:rPr lang="fr-FR" dirty="0" err="1"/>
              <a:t>frequency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705B09E-B696-4616-A39B-FFEEEC9BA5F2}"/>
              </a:ext>
            </a:extLst>
          </p:cNvPr>
          <p:cNvSpPr txBox="1"/>
          <p:nvPr/>
        </p:nvSpPr>
        <p:spPr>
          <a:xfrm>
            <a:off x="3052525" y="5545715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Lens and Hg </a:t>
            </a:r>
            <a:r>
              <a:rPr lang="fr-FR" dirty="0" err="1"/>
              <a:t>cell</a:t>
            </a:r>
            <a:endParaRPr lang="en-US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A436BEA-D655-4CFC-9B63-4F08BBDB0B36}"/>
              </a:ext>
            </a:extLst>
          </p:cNvPr>
          <p:cNvCxnSpPr>
            <a:cxnSpLocks/>
          </p:cNvCxnSpPr>
          <p:nvPr/>
        </p:nvCxnSpPr>
        <p:spPr>
          <a:xfrm flipH="1">
            <a:off x="7051899" y="2895961"/>
            <a:ext cx="3239316" cy="53303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F7A1CD2-C7AA-4DF7-8DE6-E54A3954A74F}"/>
              </a:ext>
            </a:extLst>
          </p:cNvPr>
          <p:cNvCxnSpPr>
            <a:cxnSpLocks/>
          </p:cNvCxnSpPr>
          <p:nvPr/>
        </p:nvCxnSpPr>
        <p:spPr>
          <a:xfrm>
            <a:off x="10905212" y="2905083"/>
            <a:ext cx="944060" cy="53922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5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828813-6578-411B-8B4D-C4E8F62A0F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fr-FR" dirty="0"/>
                  <a:t>Experimental setup:</a:t>
                </a:r>
                <a:r>
                  <a:rPr lang="en-US" sz="3100" dirty="0"/>
                  <a:t>We look for absorption as a function of power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100" b="0" i="0" smtClean="0"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fr-FR" sz="3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1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3100" dirty="0"/>
                  <a:t> with a focused or unfocused light beam</a:t>
                </a:r>
                <a:br>
                  <a:rPr lang="en-US" sz="3100" dirty="0"/>
                </a:br>
                <a:endParaRPr lang="en-GB" sz="31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828813-6578-411B-8B4D-C4E8F62A0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t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0DAF9D-007F-46A8-B54A-22E8E9559B2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1933575" y="2500292"/>
            <a:ext cx="8286750" cy="38122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0591069-5CE4-4E24-99EF-A2283FC27D4D}"/>
              </a:ext>
            </a:extLst>
          </p:cNvPr>
          <p:cNvSpPr/>
          <p:nvPr/>
        </p:nvSpPr>
        <p:spPr>
          <a:xfrm>
            <a:off x="10220325" y="2095500"/>
            <a:ext cx="790575" cy="8095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PD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6C641B-8060-4A0B-8524-11C7010FC6C2}"/>
              </a:ext>
            </a:extLst>
          </p:cNvPr>
          <p:cNvSpPr txBox="1"/>
          <p:nvPr/>
        </p:nvSpPr>
        <p:spPr>
          <a:xfrm>
            <a:off x="416004" y="2345304"/>
            <a:ext cx="152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Polarised</a:t>
            </a:r>
            <a:r>
              <a:rPr lang="fr-FR" dirty="0">
                <a:solidFill>
                  <a:schemeClr val="accent1"/>
                </a:solidFill>
              </a:rPr>
              <a:t> light</a:t>
            </a:r>
          </a:p>
          <a:p>
            <a:endParaRPr lang="en-GB" dirty="0"/>
          </a:p>
        </p:txBody>
      </p:sp>
      <p:sp>
        <p:nvSpPr>
          <p:cNvPr id="25" name="Cadre 24">
            <a:extLst>
              <a:ext uri="{FF2B5EF4-FFF2-40B4-BE49-F238E27FC236}">
                <a16:creationId xmlns:a16="http://schemas.microsoft.com/office/drawing/2014/main" id="{42D5D1FC-1A59-4EDA-A28B-537BF96D7F23}"/>
              </a:ext>
            </a:extLst>
          </p:cNvPr>
          <p:cNvSpPr/>
          <p:nvPr/>
        </p:nvSpPr>
        <p:spPr>
          <a:xfrm>
            <a:off x="5227144" y="2286017"/>
            <a:ext cx="190500" cy="4476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11D76F-C3B3-4EA7-B4E3-070099E3C727}"/>
              </a:ext>
            </a:extLst>
          </p:cNvPr>
          <p:cNvSpPr txBox="1"/>
          <p:nvPr/>
        </p:nvSpPr>
        <p:spPr>
          <a:xfrm>
            <a:off x="4775779" y="276267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199Hg </a:t>
            </a:r>
            <a:r>
              <a:rPr lang="fr-FR" dirty="0" err="1"/>
              <a:t>cell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2FA7A98-9992-47DF-8928-0E8D4696DCCC}"/>
                  </a:ext>
                </a:extLst>
              </p:cNvPr>
              <p:cNvSpPr txBox="1"/>
              <p:nvPr/>
            </p:nvSpPr>
            <p:spPr>
              <a:xfrm>
                <a:off x="9545473" y="1620628"/>
                <a:ext cx="2025170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0  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2FA7A98-9992-47DF-8928-0E8D4696D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473" y="1620628"/>
                <a:ext cx="2025170" cy="380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4E2F8B-5481-4DF1-97AE-FCBB706C1079}"/>
                  </a:ext>
                </a:extLst>
              </p:cNvPr>
              <p:cNvSpPr txBox="1"/>
              <p:nvPr/>
            </p:nvSpPr>
            <p:spPr>
              <a:xfrm>
                <a:off x="4788335" y="2120102"/>
                <a:ext cx="446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4E2F8B-5481-4DF1-97AE-FCBB706C1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335" y="2120102"/>
                <a:ext cx="44666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99CA9AEE-0ECE-407F-9A5D-7289A9DB56FB}"/>
              </a:ext>
            </a:extLst>
          </p:cNvPr>
          <p:cNvSpPr txBox="1"/>
          <p:nvPr/>
        </p:nvSpPr>
        <p:spPr>
          <a:xfrm>
            <a:off x="3334331" y="2806969"/>
            <a:ext cx="80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Lens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F00CAF8-DF04-44F5-948B-C5C491DF0B11}"/>
              </a:ext>
            </a:extLst>
          </p:cNvPr>
          <p:cNvCxnSpPr/>
          <p:nvPr/>
        </p:nvCxnSpPr>
        <p:spPr>
          <a:xfrm>
            <a:off x="3629025" y="2190758"/>
            <a:ext cx="0" cy="619066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4141C77-FAA7-495A-86C8-2E9B39FF0040}"/>
              </a:ext>
            </a:extLst>
          </p:cNvPr>
          <p:cNvSpPr/>
          <p:nvPr/>
        </p:nvSpPr>
        <p:spPr>
          <a:xfrm>
            <a:off x="2228850" y="2200321"/>
            <a:ext cx="174506" cy="628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95C777E-77A1-4B3B-8BD6-E64C9DC21FFA}"/>
              </a:ext>
            </a:extLst>
          </p:cNvPr>
          <p:cNvSpPr txBox="1"/>
          <p:nvPr/>
        </p:nvSpPr>
        <p:spPr>
          <a:xfrm>
            <a:off x="1641070" y="2831741"/>
            <a:ext cx="152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Variable light </a:t>
            </a:r>
            <a:r>
              <a:rPr lang="fr-FR" dirty="0" err="1"/>
              <a:t>attenuation</a:t>
            </a:r>
            <a:endParaRPr lang="en-GB" dirty="0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4DE930A7-1958-4C74-A7BF-943709AA371F}"/>
              </a:ext>
            </a:extLst>
          </p:cNvPr>
          <p:cNvSpPr/>
          <p:nvPr/>
        </p:nvSpPr>
        <p:spPr>
          <a:xfrm>
            <a:off x="4736587" y="1715614"/>
            <a:ext cx="1630425" cy="1689636"/>
          </a:xfrm>
          <a:prstGeom prst="cub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7825BBD-D3E4-421D-8BA9-6F349592DE5B}"/>
                  </a:ext>
                </a:extLst>
              </p:cNvPr>
              <p:cNvSpPr txBox="1"/>
              <p:nvPr/>
            </p:nvSpPr>
            <p:spPr>
              <a:xfrm>
                <a:off x="6467382" y="2682589"/>
                <a:ext cx="3023574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Coils.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dirty="0"/>
                  <a:t> field</a:t>
                </a:r>
                <a:endParaRPr lang="en-GB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7825BBD-D3E4-421D-8BA9-6F349592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82" y="2682589"/>
                <a:ext cx="3023574" cy="668260"/>
              </a:xfrm>
              <a:prstGeom prst="rect">
                <a:avLst/>
              </a:prstGeom>
              <a:blipFill>
                <a:blip r:embed="rId5"/>
                <a:stretch>
                  <a:fillRect l="-1815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7DBF124-B5B3-47AC-BA32-F9FE040BFF7F}"/>
              </a:ext>
            </a:extLst>
          </p:cNvPr>
          <p:cNvSpPr/>
          <p:nvPr/>
        </p:nvSpPr>
        <p:spPr>
          <a:xfrm rot="7890741">
            <a:off x="6167324" y="3166926"/>
            <a:ext cx="381000" cy="16205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B4E23E-5C75-4210-82A7-0BF71261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7C70-9462-4098-A42F-EAB7D6ECF6DF}" type="slidenum">
              <a:rPr lang="en-US" smtClean="0"/>
              <a:t>26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F3014B-9D1F-458C-B414-8BA4F4C412C8}"/>
              </a:ext>
            </a:extLst>
          </p:cNvPr>
          <p:cNvSpPr txBox="1"/>
          <p:nvPr/>
        </p:nvSpPr>
        <p:spPr>
          <a:xfrm>
            <a:off x="7718272" y="2133815"/>
            <a:ext cx="240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x axis, light propagation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BB1632-5B8B-4B1E-97C4-0627D0C47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15" y="3771399"/>
            <a:ext cx="2365755" cy="1774316"/>
          </a:xfrm>
          <a:prstGeom prst="rect">
            <a:avLst/>
          </a:prstGeom>
        </p:spPr>
      </p:pic>
      <p:pic>
        <p:nvPicPr>
          <p:cNvPr id="28" name="Espace réservé du contenu 5">
            <a:extLst>
              <a:ext uri="{FF2B5EF4-FFF2-40B4-BE49-F238E27FC236}">
                <a16:creationId xmlns:a16="http://schemas.microsoft.com/office/drawing/2014/main" id="{53C4A850-7305-43B6-9395-A3CCB8E4F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" y="3771399"/>
            <a:ext cx="2364345" cy="1774316"/>
          </a:xfr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F1F075F4-13C7-4D20-A540-6B061C2FE871}"/>
              </a:ext>
            </a:extLst>
          </p:cNvPr>
          <p:cNvGrpSpPr/>
          <p:nvPr/>
        </p:nvGrpSpPr>
        <p:grpSpPr>
          <a:xfrm>
            <a:off x="6325435" y="3301088"/>
            <a:ext cx="5866565" cy="2616615"/>
            <a:chOff x="410154" y="1637626"/>
            <a:chExt cx="10693677" cy="577967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436D555E-792D-49F1-8C57-85C84D8616B1}"/>
                </a:ext>
              </a:extLst>
            </p:cNvPr>
            <p:cNvGrpSpPr/>
            <p:nvPr/>
          </p:nvGrpSpPr>
          <p:grpSpPr>
            <a:xfrm>
              <a:off x="894632" y="1637626"/>
              <a:ext cx="10015662" cy="4677032"/>
              <a:chOff x="691979" y="644943"/>
              <a:chExt cx="10639679" cy="5434581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FBC2F365-939A-40BE-9757-B7906D824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1979" y="644943"/>
                <a:ext cx="10639679" cy="54345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2C90AD00-2DA5-4490-A802-FB924D620297}"/>
                      </a:ext>
                    </a:extLst>
                  </p:cNvPr>
                  <p:cNvSpPr txBox="1"/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latin typeface="Cambria Math" panose="02040503050406030204" pitchFamily="18" charset="0"/>
                            </a:rPr>
                            <m:t>204</m:t>
                          </m:r>
                        </m:oMath>
                      </m:oMathPara>
                    </a14:m>
                    <a:endParaRPr lang="en-US" sz="12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201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𝟏𝟗𝟗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2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2C90AD00-2DA5-4490-A802-FB924D6202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D2585D7A-0A5D-44C7-AB7B-B3E52450E01A}"/>
                      </a:ext>
                    </a:extLst>
                  </p:cNvPr>
                  <p:cNvSpPr txBox="1"/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D2585D7A-0A5D-44C7-AB7B-B3E52450E0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46FA2DBD-780A-400A-AA2D-E06F4727E5F2}"/>
                      </a:ext>
                    </a:extLst>
                  </p:cNvPr>
                  <p:cNvSpPr txBox="1"/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46FA2DBD-780A-400A-AA2D-E06F4727E5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DBB119-7288-47B8-9F2B-2C1DA1E668FF}"/>
                      </a:ext>
                    </a:extLst>
                  </p:cNvPr>
                  <p:cNvSpPr txBox="1"/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198</m:t>
                          </m:r>
                        </m:oMath>
                      </m:oMathPara>
                    </a14:m>
                    <a:endParaRPr lang="en-US" sz="1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DBB119-7288-47B8-9F2B-2C1DA1E668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1C154F44-22F8-40AB-83FD-90513938DFF3}"/>
                      </a:ext>
                    </a:extLst>
                  </p:cNvPr>
                  <p:cNvSpPr txBox="1"/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199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1C154F44-22F8-40AB-83FD-90513938DF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102F5BF5-5A8E-446F-B890-64E9D53E233B}"/>
                      </a:ext>
                    </a:extLst>
                  </p:cNvPr>
                  <p:cNvSpPr txBox="1"/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96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102F5BF5-5A8E-446F-B890-64E9D53E23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F5748341-46B0-4E47-9A81-C7B4272315E3}"/>
                    </a:ext>
                  </a:extLst>
                </p:cNvPr>
                <p:cNvSpPr txBox="1"/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 sz="1400" dirty="0"/>
                    <a:t> (GHz), frequency difference to the resonance frequency of the transition </a:t>
                  </a:r>
                  <a14:m>
                    <m:oMath xmlns:m="http://schemas.openxmlformats.org/officeDocument/2006/math">
                      <m:r>
                        <a:rPr lang="en-US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𝟏𝟗𝟗</m:t>
                      </m:r>
                      <m:r>
                        <a:rPr lang="fr-FR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F5748341-46B0-4E47-9A81-C7B427231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blipFill>
                  <a:blip r:embed="rId15"/>
                  <a:stretch>
                    <a:fillRect l="-333" t="-2326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458B285-0DA5-4297-A405-3238F3937BDF}"/>
                </a:ext>
              </a:extLst>
            </p:cNvPr>
            <p:cNvSpPr txBox="1"/>
            <p:nvPr/>
          </p:nvSpPr>
          <p:spPr>
            <a:xfrm rot="16200000">
              <a:off x="-977185" y="3557725"/>
              <a:ext cx="3728414" cy="953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Relative </a:t>
              </a:r>
              <a:r>
                <a:rPr lang="fr-FR" sz="1400" dirty="0" err="1"/>
                <a:t>transmitted</a:t>
              </a:r>
              <a:r>
                <a:rPr lang="fr-FR" sz="1400" dirty="0"/>
                <a:t> light</a:t>
              </a:r>
              <a:endParaRPr lang="en-US" sz="14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F6DBE360-DCED-40E4-8D7D-6FBB1CA288D9}"/>
              </a:ext>
            </a:extLst>
          </p:cNvPr>
          <p:cNvSpPr txBox="1"/>
          <p:nvPr/>
        </p:nvSpPr>
        <p:spPr>
          <a:xfrm>
            <a:off x="58023" y="5545715"/>
            <a:ext cx="293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UV laser, scanning </a:t>
            </a:r>
            <a:r>
              <a:rPr lang="fr-FR" dirty="0" err="1"/>
              <a:t>frequency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705B09E-B696-4616-A39B-FFEEEC9BA5F2}"/>
              </a:ext>
            </a:extLst>
          </p:cNvPr>
          <p:cNvSpPr txBox="1"/>
          <p:nvPr/>
        </p:nvSpPr>
        <p:spPr>
          <a:xfrm>
            <a:off x="3052525" y="5545715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Lens and Hg </a:t>
            </a:r>
            <a:r>
              <a:rPr lang="fr-FR" dirty="0" err="1"/>
              <a:t>cell</a:t>
            </a:r>
            <a:endParaRPr lang="en-US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A436BEA-D655-4CFC-9B63-4F08BBDB0B36}"/>
              </a:ext>
            </a:extLst>
          </p:cNvPr>
          <p:cNvCxnSpPr>
            <a:cxnSpLocks/>
          </p:cNvCxnSpPr>
          <p:nvPr/>
        </p:nvCxnSpPr>
        <p:spPr>
          <a:xfrm flipH="1">
            <a:off x="7051899" y="2895961"/>
            <a:ext cx="3239316" cy="53303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F7A1CD2-C7AA-4DF7-8DE6-E54A3954A74F}"/>
              </a:ext>
            </a:extLst>
          </p:cNvPr>
          <p:cNvCxnSpPr>
            <a:cxnSpLocks/>
          </p:cNvCxnSpPr>
          <p:nvPr/>
        </p:nvCxnSpPr>
        <p:spPr>
          <a:xfrm>
            <a:off x="10905212" y="2905083"/>
            <a:ext cx="944060" cy="53922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DA7A655F-7055-4C44-BAAC-B4C9EE1C6C2D}"/>
              </a:ext>
            </a:extLst>
          </p:cNvPr>
          <p:cNvSpPr/>
          <p:nvPr/>
        </p:nvSpPr>
        <p:spPr>
          <a:xfrm>
            <a:off x="8349609" y="3274654"/>
            <a:ext cx="552417" cy="211741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857582F-0942-4E3B-910B-EDA2DE907E6C}"/>
              </a:ext>
            </a:extLst>
          </p:cNvPr>
          <p:cNvSpPr/>
          <p:nvPr/>
        </p:nvSpPr>
        <p:spPr>
          <a:xfrm>
            <a:off x="9644642" y="3274788"/>
            <a:ext cx="552417" cy="211741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94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828813-6578-411B-8B4D-C4E8F62A0F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fr-FR" dirty="0"/>
                  <a:t>Experimental setup:</a:t>
                </a:r>
                <a:r>
                  <a:rPr lang="en-US" sz="3100" dirty="0"/>
                  <a:t>We look for absorption as a function of power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100" b="0" i="0" smtClean="0"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fr-FR" sz="3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1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3100" dirty="0"/>
                  <a:t> with a focused or unfocused light beam</a:t>
                </a:r>
                <a:br>
                  <a:rPr lang="en-US" sz="3100" dirty="0"/>
                </a:br>
                <a:endParaRPr lang="en-GB" sz="310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D828813-6578-411B-8B4D-C4E8F62A0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t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0DAF9D-007F-46A8-B54A-22E8E9559B2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1933575" y="2500292"/>
            <a:ext cx="8286750" cy="38122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0591069-5CE4-4E24-99EF-A2283FC27D4D}"/>
              </a:ext>
            </a:extLst>
          </p:cNvPr>
          <p:cNvSpPr/>
          <p:nvPr/>
        </p:nvSpPr>
        <p:spPr>
          <a:xfrm>
            <a:off x="10220325" y="2095500"/>
            <a:ext cx="790575" cy="8095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PD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6C641B-8060-4A0B-8524-11C7010FC6C2}"/>
              </a:ext>
            </a:extLst>
          </p:cNvPr>
          <p:cNvSpPr txBox="1"/>
          <p:nvPr/>
        </p:nvSpPr>
        <p:spPr>
          <a:xfrm>
            <a:off x="416004" y="2345304"/>
            <a:ext cx="152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Polarised</a:t>
            </a:r>
            <a:r>
              <a:rPr lang="fr-FR" dirty="0">
                <a:solidFill>
                  <a:schemeClr val="accent1"/>
                </a:solidFill>
              </a:rPr>
              <a:t> light</a:t>
            </a:r>
          </a:p>
          <a:p>
            <a:endParaRPr lang="en-GB" dirty="0"/>
          </a:p>
        </p:txBody>
      </p:sp>
      <p:sp>
        <p:nvSpPr>
          <p:cNvPr id="25" name="Cadre 24">
            <a:extLst>
              <a:ext uri="{FF2B5EF4-FFF2-40B4-BE49-F238E27FC236}">
                <a16:creationId xmlns:a16="http://schemas.microsoft.com/office/drawing/2014/main" id="{42D5D1FC-1A59-4EDA-A28B-537BF96D7F23}"/>
              </a:ext>
            </a:extLst>
          </p:cNvPr>
          <p:cNvSpPr/>
          <p:nvPr/>
        </p:nvSpPr>
        <p:spPr>
          <a:xfrm>
            <a:off x="5227144" y="2286017"/>
            <a:ext cx="190500" cy="4476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11D76F-C3B3-4EA7-B4E3-070099E3C727}"/>
              </a:ext>
            </a:extLst>
          </p:cNvPr>
          <p:cNvSpPr txBox="1"/>
          <p:nvPr/>
        </p:nvSpPr>
        <p:spPr>
          <a:xfrm>
            <a:off x="4775779" y="276267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199Hg </a:t>
            </a:r>
            <a:r>
              <a:rPr lang="fr-FR" dirty="0" err="1"/>
              <a:t>cell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2FA7A98-9992-47DF-8928-0E8D4696DCCC}"/>
                  </a:ext>
                </a:extLst>
              </p:cNvPr>
              <p:cNvSpPr txBox="1"/>
              <p:nvPr/>
            </p:nvSpPr>
            <p:spPr>
              <a:xfrm>
                <a:off x="9545473" y="1620628"/>
                <a:ext cx="2025170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0  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2FA7A98-9992-47DF-8928-0E8D4696D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473" y="1620628"/>
                <a:ext cx="2025170" cy="380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4E2F8B-5481-4DF1-97AE-FCBB706C1079}"/>
                  </a:ext>
                </a:extLst>
              </p:cNvPr>
              <p:cNvSpPr txBox="1"/>
              <p:nvPr/>
            </p:nvSpPr>
            <p:spPr>
              <a:xfrm>
                <a:off x="4788335" y="2120102"/>
                <a:ext cx="446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4E2F8B-5481-4DF1-97AE-FCBB706C1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335" y="2120102"/>
                <a:ext cx="44666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99CA9AEE-0ECE-407F-9A5D-7289A9DB56FB}"/>
              </a:ext>
            </a:extLst>
          </p:cNvPr>
          <p:cNvSpPr txBox="1"/>
          <p:nvPr/>
        </p:nvSpPr>
        <p:spPr>
          <a:xfrm>
            <a:off x="3334331" y="2806969"/>
            <a:ext cx="80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Lens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F00CAF8-DF04-44F5-948B-C5C491DF0B11}"/>
              </a:ext>
            </a:extLst>
          </p:cNvPr>
          <p:cNvCxnSpPr/>
          <p:nvPr/>
        </p:nvCxnSpPr>
        <p:spPr>
          <a:xfrm>
            <a:off x="3629025" y="2190758"/>
            <a:ext cx="0" cy="619066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4141C77-FAA7-495A-86C8-2E9B39FF0040}"/>
              </a:ext>
            </a:extLst>
          </p:cNvPr>
          <p:cNvSpPr/>
          <p:nvPr/>
        </p:nvSpPr>
        <p:spPr>
          <a:xfrm>
            <a:off x="2228850" y="2200321"/>
            <a:ext cx="174506" cy="628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95C777E-77A1-4B3B-8BD6-E64C9DC21FFA}"/>
              </a:ext>
            </a:extLst>
          </p:cNvPr>
          <p:cNvSpPr txBox="1"/>
          <p:nvPr/>
        </p:nvSpPr>
        <p:spPr>
          <a:xfrm>
            <a:off x="1641070" y="2831741"/>
            <a:ext cx="152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Variable light </a:t>
            </a:r>
            <a:r>
              <a:rPr lang="fr-FR" dirty="0" err="1"/>
              <a:t>attenuation</a:t>
            </a:r>
            <a:endParaRPr lang="en-GB" dirty="0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4DE930A7-1958-4C74-A7BF-943709AA371F}"/>
              </a:ext>
            </a:extLst>
          </p:cNvPr>
          <p:cNvSpPr/>
          <p:nvPr/>
        </p:nvSpPr>
        <p:spPr>
          <a:xfrm>
            <a:off x="4736587" y="1715614"/>
            <a:ext cx="1630425" cy="1689636"/>
          </a:xfrm>
          <a:prstGeom prst="cub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7825BBD-D3E4-421D-8BA9-6F349592DE5B}"/>
                  </a:ext>
                </a:extLst>
              </p:cNvPr>
              <p:cNvSpPr txBox="1"/>
              <p:nvPr/>
            </p:nvSpPr>
            <p:spPr>
              <a:xfrm>
                <a:off x="6467382" y="2682589"/>
                <a:ext cx="3023574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Coils.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dirty="0"/>
                  <a:t> field</a:t>
                </a:r>
                <a:endParaRPr lang="en-GB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7825BBD-D3E4-421D-8BA9-6F349592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82" y="2682589"/>
                <a:ext cx="3023574" cy="668260"/>
              </a:xfrm>
              <a:prstGeom prst="rect">
                <a:avLst/>
              </a:prstGeom>
              <a:blipFill>
                <a:blip r:embed="rId5"/>
                <a:stretch>
                  <a:fillRect l="-1815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7DBF124-B5B3-47AC-BA32-F9FE040BFF7F}"/>
              </a:ext>
            </a:extLst>
          </p:cNvPr>
          <p:cNvSpPr/>
          <p:nvPr/>
        </p:nvSpPr>
        <p:spPr>
          <a:xfrm rot="7890741">
            <a:off x="6167324" y="3166926"/>
            <a:ext cx="381000" cy="16205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B4E23E-5C75-4210-82A7-0BF71261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7C70-9462-4098-A42F-EAB7D6ECF6DF}" type="slidenum">
              <a:rPr lang="en-US" smtClean="0"/>
              <a:t>27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F3014B-9D1F-458C-B414-8BA4F4C412C8}"/>
              </a:ext>
            </a:extLst>
          </p:cNvPr>
          <p:cNvSpPr txBox="1"/>
          <p:nvPr/>
        </p:nvSpPr>
        <p:spPr>
          <a:xfrm>
            <a:off x="7718272" y="2133815"/>
            <a:ext cx="240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x axis, light propagation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BB1632-5B8B-4B1E-97C4-0627D0C47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15" y="3771399"/>
            <a:ext cx="2365755" cy="1774316"/>
          </a:xfrm>
          <a:prstGeom prst="rect">
            <a:avLst/>
          </a:prstGeom>
        </p:spPr>
      </p:pic>
      <p:pic>
        <p:nvPicPr>
          <p:cNvPr id="28" name="Espace réservé du contenu 5">
            <a:extLst>
              <a:ext uri="{FF2B5EF4-FFF2-40B4-BE49-F238E27FC236}">
                <a16:creationId xmlns:a16="http://schemas.microsoft.com/office/drawing/2014/main" id="{53C4A850-7305-43B6-9395-A3CCB8E4F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" y="3771399"/>
            <a:ext cx="2364345" cy="1774316"/>
          </a:xfr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F1F075F4-13C7-4D20-A540-6B061C2FE871}"/>
              </a:ext>
            </a:extLst>
          </p:cNvPr>
          <p:cNvGrpSpPr/>
          <p:nvPr/>
        </p:nvGrpSpPr>
        <p:grpSpPr>
          <a:xfrm>
            <a:off x="6325435" y="3301088"/>
            <a:ext cx="5866565" cy="2616615"/>
            <a:chOff x="410154" y="1637626"/>
            <a:chExt cx="10693677" cy="577967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436D555E-792D-49F1-8C57-85C84D8616B1}"/>
                </a:ext>
              </a:extLst>
            </p:cNvPr>
            <p:cNvGrpSpPr/>
            <p:nvPr/>
          </p:nvGrpSpPr>
          <p:grpSpPr>
            <a:xfrm>
              <a:off x="894632" y="1637626"/>
              <a:ext cx="10015662" cy="4677032"/>
              <a:chOff x="691979" y="644943"/>
              <a:chExt cx="10639679" cy="5434581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FBC2F365-939A-40BE-9757-B7906D824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1979" y="644943"/>
                <a:ext cx="10639679" cy="54345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2C90AD00-2DA5-4490-A802-FB924D620297}"/>
                      </a:ext>
                    </a:extLst>
                  </p:cNvPr>
                  <p:cNvSpPr txBox="1"/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latin typeface="Cambria Math" panose="02040503050406030204" pitchFamily="18" charset="0"/>
                            </a:rPr>
                            <m:t>204</m:t>
                          </m:r>
                        </m:oMath>
                      </m:oMathPara>
                    </a14:m>
                    <a:endParaRPr lang="en-US" sz="12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201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𝟏𝟗𝟗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2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2C90AD00-2DA5-4490-A802-FB924D6202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D2585D7A-0A5D-44C7-AB7B-B3E52450E01A}"/>
                      </a:ext>
                    </a:extLst>
                  </p:cNvPr>
                  <p:cNvSpPr txBox="1"/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D2585D7A-0A5D-44C7-AB7B-B3E52450E0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46FA2DBD-780A-400A-AA2D-E06F4727E5F2}"/>
                      </a:ext>
                    </a:extLst>
                  </p:cNvPr>
                  <p:cNvSpPr txBox="1"/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46FA2DBD-780A-400A-AA2D-E06F4727E5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DBB119-7288-47B8-9F2B-2C1DA1E668FF}"/>
                      </a:ext>
                    </a:extLst>
                  </p:cNvPr>
                  <p:cNvSpPr txBox="1"/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198</m:t>
                          </m:r>
                        </m:oMath>
                      </m:oMathPara>
                    </a14:m>
                    <a:endParaRPr lang="en-US" sz="1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DBB119-7288-47B8-9F2B-2C1DA1E668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1C154F44-22F8-40AB-83FD-90513938DFF3}"/>
                      </a:ext>
                    </a:extLst>
                  </p:cNvPr>
                  <p:cNvSpPr txBox="1"/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199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1C154F44-22F8-40AB-83FD-90513938DF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102F5BF5-5A8E-446F-B890-64E9D53E233B}"/>
                      </a:ext>
                    </a:extLst>
                  </p:cNvPr>
                  <p:cNvSpPr txBox="1"/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96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102F5BF5-5A8E-446F-B890-64E9D53E23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F5748341-46B0-4E47-9A81-C7B4272315E3}"/>
                    </a:ext>
                  </a:extLst>
                </p:cNvPr>
                <p:cNvSpPr txBox="1"/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 sz="1400" dirty="0"/>
                    <a:t> (GHz), frequency difference to the resonance frequency of the transition </a:t>
                  </a:r>
                  <a14:m>
                    <m:oMath xmlns:m="http://schemas.openxmlformats.org/officeDocument/2006/math">
                      <m:r>
                        <a:rPr lang="en-US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𝟏𝟗𝟗</m:t>
                      </m:r>
                      <m:r>
                        <a:rPr lang="fr-FR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F5748341-46B0-4E47-9A81-C7B427231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blipFill>
                  <a:blip r:embed="rId15"/>
                  <a:stretch>
                    <a:fillRect l="-333" t="-2326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458B285-0DA5-4297-A405-3238F3937BDF}"/>
                </a:ext>
              </a:extLst>
            </p:cNvPr>
            <p:cNvSpPr txBox="1"/>
            <p:nvPr/>
          </p:nvSpPr>
          <p:spPr>
            <a:xfrm rot="16200000">
              <a:off x="-977185" y="3557725"/>
              <a:ext cx="3728414" cy="953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Relative </a:t>
              </a:r>
              <a:r>
                <a:rPr lang="fr-FR" sz="1400" dirty="0" err="1"/>
                <a:t>transmitted</a:t>
              </a:r>
              <a:r>
                <a:rPr lang="fr-FR" sz="1400" dirty="0"/>
                <a:t> light</a:t>
              </a:r>
              <a:endParaRPr lang="en-US" sz="14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F6DBE360-DCED-40E4-8D7D-6FBB1CA288D9}"/>
              </a:ext>
            </a:extLst>
          </p:cNvPr>
          <p:cNvSpPr txBox="1"/>
          <p:nvPr/>
        </p:nvSpPr>
        <p:spPr>
          <a:xfrm>
            <a:off x="58023" y="5545715"/>
            <a:ext cx="293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UV laser, scanning </a:t>
            </a:r>
            <a:r>
              <a:rPr lang="fr-FR" dirty="0" err="1"/>
              <a:t>frequency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705B09E-B696-4616-A39B-FFEEEC9BA5F2}"/>
              </a:ext>
            </a:extLst>
          </p:cNvPr>
          <p:cNvSpPr txBox="1"/>
          <p:nvPr/>
        </p:nvSpPr>
        <p:spPr>
          <a:xfrm>
            <a:off x="3052525" y="5545715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Lens and Hg </a:t>
            </a:r>
            <a:r>
              <a:rPr lang="fr-FR" dirty="0" err="1"/>
              <a:t>cell</a:t>
            </a:r>
            <a:endParaRPr lang="en-US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A436BEA-D655-4CFC-9B63-4F08BBDB0B36}"/>
              </a:ext>
            </a:extLst>
          </p:cNvPr>
          <p:cNvCxnSpPr>
            <a:cxnSpLocks/>
          </p:cNvCxnSpPr>
          <p:nvPr/>
        </p:nvCxnSpPr>
        <p:spPr>
          <a:xfrm flipH="1">
            <a:off x="7051899" y="2895961"/>
            <a:ext cx="3239316" cy="53303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F7A1CD2-C7AA-4DF7-8DE6-E54A3954A74F}"/>
              </a:ext>
            </a:extLst>
          </p:cNvPr>
          <p:cNvCxnSpPr>
            <a:cxnSpLocks/>
          </p:cNvCxnSpPr>
          <p:nvPr/>
        </p:nvCxnSpPr>
        <p:spPr>
          <a:xfrm>
            <a:off x="10905212" y="2905083"/>
            <a:ext cx="944060" cy="53922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DA7A655F-7055-4C44-BAAC-B4C9EE1C6C2D}"/>
              </a:ext>
            </a:extLst>
          </p:cNvPr>
          <p:cNvSpPr/>
          <p:nvPr/>
        </p:nvSpPr>
        <p:spPr>
          <a:xfrm>
            <a:off x="8349609" y="3274654"/>
            <a:ext cx="552417" cy="211741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857582F-0942-4E3B-910B-EDA2DE907E6C}"/>
              </a:ext>
            </a:extLst>
          </p:cNvPr>
          <p:cNvSpPr/>
          <p:nvPr/>
        </p:nvSpPr>
        <p:spPr>
          <a:xfrm>
            <a:off x="9644642" y="3274788"/>
            <a:ext cx="552417" cy="211741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Espace réservé du contenu 3">
            <a:extLst>
              <a:ext uri="{FF2B5EF4-FFF2-40B4-BE49-F238E27FC236}">
                <a16:creationId xmlns:a16="http://schemas.microsoft.com/office/drawing/2014/main" id="{1BD46E74-7776-47D3-A5B0-D314B6A444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3954" t="5041" r="35201" b="47818"/>
          <a:stretch/>
        </p:blipFill>
        <p:spPr>
          <a:xfrm>
            <a:off x="6681099" y="4894902"/>
            <a:ext cx="2300915" cy="1895543"/>
          </a:xfrm>
          <a:prstGeom prst="rect">
            <a:avLst/>
          </a:prstGeom>
        </p:spPr>
      </p:pic>
      <p:pic>
        <p:nvPicPr>
          <p:cNvPr id="48" name="Espace réservé du contenu 3">
            <a:extLst>
              <a:ext uri="{FF2B5EF4-FFF2-40B4-BE49-F238E27FC236}">
                <a16:creationId xmlns:a16="http://schemas.microsoft.com/office/drawing/2014/main" id="{4A8E314E-6F21-4E58-BD80-45925439707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2860" r="68752"/>
          <a:stretch/>
        </p:blipFill>
        <p:spPr>
          <a:xfrm>
            <a:off x="9076000" y="4927634"/>
            <a:ext cx="2330888" cy="1895544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E37B248D-E61E-4264-BB1E-776949F4E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82" y="5172513"/>
            <a:ext cx="621098" cy="5434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4009C3-AE44-409D-986E-187A5EADB01E}"/>
              </a:ext>
            </a:extLst>
          </p:cNvPr>
          <p:cNvSpPr/>
          <p:nvPr/>
        </p:nvSpPr>
        <p:spPr>
          <a:xfrm>
            <a:off x="1109903" y="6051182"/>
            <a:ext cx="5587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Need a better understanding of saturated absorption: analytical computation.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70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55">
            <a:extLst>
              <a:ext uri="{FF2B5EF4-FFF2-40B4-BE49-F238E27FC236}">
                <a16:creationId xmlns:a16="http://schemas.microsoft.com/office/drawing/2014/main" id="{DCB8C0F3-5B51-4EB0-B937-B77694FE1654}"/>
              </a:ext>
            </a:extLst>
          </p:cNvPr>
          <p:cNvSpPr txBox="1"/>
          <p:nvPr/>
        </p:nvSpPr>
        <p:spPr>
          <a:xfrm>
            <a:off x="696872" y="1598797"/>
            <a:ext cx="7822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Link the population evolution of Hg atoms to the absorption of light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Take into account the intrinsic absorption cross section, the Doppler shift due to the atoms’ velocity, the beam crossing history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Derive with respect to power…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35A5AE-7D12-48B7-96F8-0421548B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absorption…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9DAFD2-02E5-4476-9D5C-0B2200E7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28</a:t>
            </a:fld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041F573-0AFD-44FE-8A78-4C0A2452C4C5}"/>
              </a:ext>
            </a:extLst>
          </p:cNvPr>
          <p:cNvGrpSpPr/>
          <p:nvPr/>
        </p:nvGrpSpPr>
        <p:grpSpPr>
          <a:xfrm>
            <a:off x="6971223" y="2877454"/>
            <a:ext cx="826346" cy="1171631"/>
            <a:chOff x="10597996" y="2621701"/>
            <a:chExt cx="1124236" cy="1551946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95F88C88-3440-4DE1-AE8C-2DD7D5710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97996" y="2621701"/>
              <a:ext cx="1124236" cy="326813"/>
            </a:xfrm>
            <a:prstGeom prst="rect">
              <a:avLst/>
            </a:prstGeom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20DD9AE-A4A7-4E34-9F7B-5DA2D55241FB}"/>
                </a:ext>
              </a:extLst>
            </p:cNvPr>
            <p:cNvSpPr txBox="1"/>
            <p:nvPr/>
          </p:nvSpPr>
          <p:spPr>
            <a:xfrm>
              <a:off x="10701321" y="2936906"/>
              <a:ext cx="894593" cy="407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spin 1 </a:t>
              </a:r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F01C6215-C77D-494E-96D1-18A81742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97996" y="3450760"/>
              <a:ext cx="1124236" cy="326813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CAC846D-B372-4446-94B6-203BCD4EF08B}"/>
                </a:ext>
              </a:extLst>
            </p:cNvPr>
            <p:cNvSpPr txBox="1"/>
            <p:nvPr/>
          </p:nvSpPr>
          <p:spPr>
            <a:xfrm>
              <a:off x="10701321" y="3765965"/>
              <a:ext cx="894593" cy="407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spin 1 </a:t>
              </a: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41D394ED-BD3C-414E-897E-E05717257486}"/>
              </a:ext>
            </a:extLst>
          </p:cNvPr>
          <p:cNvSpPr txBox="1"/>
          <p:nvPr/>
        </p:nvSpPr>
        <p:spPr>
          <a:xfrm>
            <a:off x="3728397" y="3121830"/>
            <a:ext cx="71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A138DE72-84D7-4ED1-9F90-69C5C45520EE}"/>
              </a:ext>
            </a:extLst>
          </p:cNvPr>
          <p:cNvSpPr/>
          <p:nvPr/>
        </p:nvSpPr>
        <p:spPr>
          <a:xfrm>
            <a:off x="988696" y="2311976"/>
            <a:ext cx="2408613" cy="21449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58AC086-0C97-47C8-9CB2-B63AC1FF5718}"/>
              </a:ext>
            </a:extLst>
          </p:cNvPr>
          <p:cNvSpPr txBox="1"/>
          <p:nvPr/>
        </p:nvSpPr>
        <p:spPr>
          <a:xfrm>
            <a:off x="144378" y="89694"/>
            <a:ext cx="793121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III- Hg magnetometer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 – Hg-light interaction  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24222DB-4977-4D6F-A9DB-69DFA5D9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611" y="4976298"/>
            <a:ext cx="5327047" cy="797564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2346A172-C2A1-4508-8713-855E6B72991C}"/>
              </a:ext>
            </a:extLst>
          </p:cNvPr>
          <p:cNvGrpSpPr/>
          <p:nvPr/>
        </p:nvGrpSpPr>
        <p:grpSpPr>
          <a:xfrm>
            <a:off x="1042925" y="2342456"/>
            <a:ext cx="2359937" cy="2086628"/>
            <a:chOff x="7267693" y="3214408"/>
            <a:chExt cx="3179741" cy="3219748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872BEC5F-8E21-4E3B-B245-3F2C981D0E45}"/>
                </a:ext>
              </a:extLst>
            </p:cNvPr>
            <p:cNvGrpSpPr/>
            <p:nvPr/>
          </p:nvGrpSpPr>
          <p:grpSpPr>
            <a:xfrm>
              <a:off x="7948274" y="3701544"/>
              <a:ext cx="2499160" cy="2606188"/>
              <a:chOff x="8019721" y="1553714"/>
              <a:chExt cx="3952956" cy="3866890"/>
            </a:xfrm>
          </p:grpSpPr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2D8A7814-9526-4836-A656-2A79E4760F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29977" y="1553714"/>
                <a:ext cx="1269993" cy="31348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avec flèche 72">
                <a:extLst>
                  <a:ext uri="{FF2B5EF4-FFF2-40B4-BE49-F238E27FC236}">
                    <a16:creationId xmlns:a16="http://schemas.microsoft.com/office/drawing/2014/main" id="{338393C0-4093-41A7-B3FF-5C7EECB1A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3471" y="1695776"/>
                <a:ext cx="8644" cy="30202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2BAF3C40-1AAA-447A-84AB-E246698A88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3087" y="4937757"/>
                <a:ext cx="9671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8C6B6521-A1BD-4735-A5EF-967E8B98EC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0463" y="4932424"/>
                <a:ext cx="9671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ZoneTexte 75">
                    <a:extLst>
                      <a:ext uri="{FF2B5EF4-FFF2-40B4-BE49-F238E27FC236}">
                        <a16:creationId xmlns:a16="http://schemas.microsoft.com/office/drawing/2014/main" id="{00CF7008-C8D2-41E8-A940-4DB405FF4E33}"/>
                      </a:ext>
                    </a:extLst>
                  </p:cNvPr>
                  <p:cNvSpPr txBox="1"/>
                  <p:nvPr/>
                </p:nvSpPr>
                <p:spPr>
                  <a:xfrm>
                    <a:off x="10430127" y="2186120"/>
                    <a:ext cx="527815" cy="3545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 i="1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C1E42412-9BE5-482A-AF62-EDD5F73E94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30127" y="2186120"/>
                    <a:ext cx="527815" cy="3545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ZoneTexte 76">
                    <a:extLst>
                      <a:ext uri="{FF2B5EF4-FFF2-40B4-BE49-F238E27FC236}">
                        <a16:creationId xmlns:a16="http://schemas.microsoft.com/office/drawing/2014/main" id="{4312CE1B-24E5-47F3-A844-C895A484EA13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6986" y="2999392"/>
                    <a:ext cx="917957" cy="5455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95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953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fr-FR" sz="953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13" name="ZoneTexte 12">
                    <a:extLst>
                      <a:ext uri="{FF2B5EF4-FFF2-40B4-BE49-F238E27FC236}">
                        <a16:creationId xmlns:a16="http://schemas.microsoft.com/office/drawing/2014/main" id="{C7C79876-CFE9-4BC0-BB40-45F0493B44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6986" y="2999392"/>
                    <a:ext cx="917957" cy="54551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164F8574-9E97-4D5D-A394-2B5A8BA2235A}"/>
                      </a:ext>
                    </a:extLst>
                  </p:cNvPr>
                  <p:cNvSpPr txBox="1"/>
                  <p:nvPr/>
                </p:nvSpPr>
                <p:spPr>
                  <a:xfrm>
                    <a:off x="8019721" y="3701568"/>
                    <a:ext cx="1557017" cy="5464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95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953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953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 i="1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164F8574-9E97-4D5D-A394-2B5A8BA223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19721" y="3701568"/>
                    <a:ext cx="1557017" cy="54646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487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86904FE4-32DB-4AE4-A4AA-7C4697A72525}"/>
                  </a:ext>
                </a:extLst>
              </p:cNvPr>
              <p:cNvSpPr txBox="1"/>
              <p:nvPr/>
            </p:nvSpPr>
            <p:spPr>
              <a:xfrm>
                <a:off x="8904611" y="5066027"/>
                <a:ext cx="3068066" cy="354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953" dirty="0"/>
              </a:p>
            </p:txBody>
          </p: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36CBAA98-6B14-4D25-9567-110DE6378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54217" y="1592109"/>
                <a:ext cx="1245272" cy="31081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9EEEC432-38CA-4591-A25A-0F6F4EB1CC07}"/>
                </a:ext>
              </a:extLst>
            </p:cNvPr>
            <p:cNvSpPr/>
            <p:nvPr/>
          </p:nvSpPr>
          <p:spPr>
            <a:xfrm>
              <a:off x="9351228" y="3395077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id="{4F456E5D-3E71-46CD-AC41-576103D798B5}"/>
                </a:ext>
              </a:extLst>
            </p:cNvPr>
            <p:cNvSpPr/>
            <p:nvPr/>
          </p:nvSpPr>
          <p:spPr>
            <a:xfrm>
              <a:off x="9340709" y="5859443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A69C8347-27AF-4DFA-A88F-2ACC69D4A271}"/>
                </a:ext>
              </a:extLst>
            </p:cNvPr>
            <p:cNvSpPr/>
            <p:nvPr/>
          </p:nvSpPr>
          <p:spPr>
            <a:xfrm>
              <a:off x="8527019" y="5859694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12134DBD-00CE-4154-9ED0-29B442BCDF48}"/>
                </a:ext>
              </a:extLst>
            </p:cNvPr>
            <p:cNvSpPr/>
            <p:nvPr/>
          </p:nvSpPr>
          <p:spPr>
            <a:xfrm>
              <a:off x="8551017" y="3401037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E2C247A-F523-48CD-B052-059D258D1FC0}"/>
                </a:ext>
              </a:extLst>
            </p:cNvPr>
            <p:cNvSpPr txBox="1"/>
            <p:nvPr/>
          </p:nvSpPr>
          <p:spPr>
            <a:xfrm>
              <a:off x="7576290" y="5626807"/>
              <a:ext cx="989368" cy="80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Ground states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49B6D5CC-3F52-42B3-999C-FE6CABDF0AB4}"/>
                </a:ext>
              </a:extLst>
            </p:cNvPr>
            <p:cNvSpPr txBox="1"/>
            <p:nvPr/>
          </p:nvSpPr>
          <p:spPr>
            <a:xfrm>
              <a:off x="7447241" y="3214408"/>
              <a:ext cx="1106277" cy="80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accent3"/>
                  </a:solidFill>
                </a:rPr>
                <a:t>Excited</a:t>
              </a:r>
              <a:r>
                <a:rPr lang="fr-FR" sz="1400" dirty="0">
                  <a:solidFill>
                    <a:schemeClr val="accent3"/>
                  </a:solidFill>
                </a:rPr>
                <a:t> states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73A55DFC-3C95-43E4-B3DB-AA577DAE3D63}"/>
                </a:ext>
              </a:extLst>
            </p:cNvPr>
            <p:cNvGrpSpPr/>
            <p:nvPr/>
          </p:nvGrpSpPr>
          <p:grpSpPr>
            <a:xfrm>
              <a:off x="7267693" y="4490079"/>
              <a:ext cx="1124236" cy="790116"/>
              <a:chOff x="7206126" y="4488264"/>
              <a:chExt cx="1124236" cy="790116"/>
            </a:xfrm>
          </p:grpSpPr>
          <p:pic>
            <p:nvPicPr>
              <p:cNvPr id="70" name="Image 69">
                <a:extLst>
                  <a:ext uri="{FF2B5EF4-FFF2-40B4-BE49-F238E27FC236}">
                    <a16:creationId xmlns:a16="http://schemas.microsoft.com/office/drawing/2014/main" id="{71F4B28C-3939-4E72-87FA-A39807F9D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06126" y="4488264"/>
                <a:ext cx="1124236" cy="326813"/>
              </a:xfrm>
              <a:prstGeom prst="rect">
                <a:avLst/>
              </a:prstGeom>
            </p:spPr>
          </p:pic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86063F4-1EED-436A-B5DD-C07A8C1F5D88}"/>
                  </a:ext>
                </a:extLst>
              </p:cNvPr>
              <p:cNvSpPr txBox="1"/>
              <p:nvPr/>
            </p:nvSpPr>
            <p:spPr>
              <a:xfrm>
                <a:off x="7309452" y="4803468"/>
                <a:ext cx="885975" cy="474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spin 1 </a:t>
                </a:r>
              </a:p>
            </p:txBody>
          </p:sp>
        </p:grpSp>
      </p:grp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47AC96B4-A4C8-45ED-A055-68FC79F1AD3A}"/>
              </a:ext>
            </a:extLst>
          </p:cNvPr>
          <p:cNvSpPr/>
          <p:nvPr/>
        </p:nvSpPr>
        <p:spPr>
          <a:xfrm>
            <a:off x="4542664" y="2281494"/>
            <a:ext cx="3430904" cy="21449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E68E7761-C4CE-452B-A3EC-FDDCFEFAA667}"/>
              </a:ext>
            </a:extLst>
          </p:cNvPr>
          <p:cNvGrpSpPr/>
          <p:nvPr/>
        </p:nvGrpSpPr>
        <p:grpSpPr>
          <a:xfrm>
            <a:off x="4596893" y="2311976"/>
            <a:ext cx="2359937" cy="2086628"/>
            <a:chOff x="7267693" y="3214408"/>
            <a:chExt cx="3179741" cy="3219748"/>
          </a:xfrm>
        </p:grpSpPr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12E50919-CFE2-4167-9CAB-8829C8E61F86}"/>
                </a:ext>
              </a:extLst>
            </p:cNvPr>
            <p:cNvGrpSpPr/>
            <p:nvPr/>
          </p:nvGrpSpPr>
          <p:grpSpPr>
            <a:xfrm>
              <a:off x="7948274" y="3701544"/>
              <a:ext cx="2499160" cy="2606188"/>
              <a:chOff x="8019721" y="1553714"/>
              <a:chExt cx="3952956" cy="3866890"/>
            </a:xfrm>
          </p:grpSpPr>
          <p:cxnSp>
            <p:nvCxnSpPr>
              <p:cNvPr id="94" name="Connecteur droit avec flèche 93">
                <a:extLst>
                  <a:ext uri="{FF2B5EF4-FFF2-40B4-BE49-F238E27FC236}">
                    <a16:creationId xmlns:a16="http://schemas.microsoft.com/office/drawing/2014/main" id="{129B346B-04F5-4F3F-8673-665CC0D57A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29977" y="1553714"/>
                <a:ext cx="1269993" cy="31348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avec flèche 94">
                <a:extLst>
                  <a:ext uri="{FF2B5EF4-FFF2-40B4-BE49-F238E27FC236}">
                    <a16:creationId xmlns:a16="http://schemas.microsoft.com/office/drawing/2014/main" id="{5506EFA8-AFA7-4156-8D99-523AF73539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3471" y="1695776"/>
                <a:ext cx="8644" cy="30202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303F195E-F176-4AC3-8018-CE23032CE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3087" y="4937757"/>
                <a:ext cx="9671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6EAF8F68-667F-4038-AA84-83AD7E4EC5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0463" y="4932424"/>
                <a:ext cx="9671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ZoneTexte 97">
                    <a:extLst>
                      <a:ext uri="{FF2B5EF4-FFF2-40B4-BE49-F238E27FC236}">
                        <a16:creationId xmlns:a16="http://schemas.microsoft.com/office/drawing/2014/main" id="{B68FFFD3-FA0A-4B7A-91A4-74BA6AC147B5}"/>
                      </a:ext>
                    </a:extLst>
                  </p:cNvPr>
                  <p:cNvSpPr txBox="1"/>
                  <p:nvPr/>
                </p:nvSpPr>
                <p:spPr>
                  <a:xfrm>
                    <a:off x="10430127" y="2186120"/>
                    <a:ext cx="527815" cy="3545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 i="1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C1E42412-9BE5-482A-AF62-EDD5F73E94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30127" y="2186120"/>
                    <a:ext cx="527815" cy="3545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ZoneTexte 98">
                    <a:extLst>
                      <a:ext uri="{FF2B5EF4-FFF2-40B4-BE49-F238E27FC236}">
                        <a16:creationId xmlns:a16="http://schemas.microsoft.com/office/drawing/2014/main" id="{E1B9F218-D108-4184-9B67-6195708D0C31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6986" y="2999392"/>
                    <a:ext cx="917957" cy="5455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95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sz="953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fr-FR" sz="953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13" name="ZoneTexte 12">
                    <a:extLst>
                      <a:ext uri="{FF2B5EF4-FFF2-40B4-BE49-F238E27FC236}">
                        <a16:creationId xmlns:a16="http://schemas.microsoft.com/office/drawing/2014/main" id="{C7C79876-CFE9-4BC0-BB40-45F0493B44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6986" y="2999392"/>
                    <a:ext cx="917957" cy="54551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F8B77CFB-2D60-4E07-8AC6-688BE002980B}"/>
                      </a:ext>
                    </a:extLst>
                  </p:cNvPr>
                  <p:cNvSpPr txBox="1"/>
                  <p:nvPr/>
                </p:nvSpPr>
                <p:spPr>
                  <a:xfrm>
                    <a:off x="8019721" y="3701568"/>
                    <a:ext cx="1557017" cy="5464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953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953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953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953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953" i="1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GB" sz="953" dirty="0"/>
                  </a:p>
                </p:txBody>
              </p:sp>
            </mc:Choice>
            <mc:Fallback xmlns=""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F8B77CFB-2D60-4E07-8AC6-688BE00298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19721" y="3701568"/>
                    <a:ext cx="1557017" cy="54646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487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A7845207-6D12-4576-B3B2-C2D9909BD39F}"/>
                  </a:ext>
                </a:extLst>
              </p:cNvPr>
              <p:cNvSpPr txBox="1"/>
              <p:nvPr/>
            </p:nvSpPr>
            <p:spPr>
              <a:xfrm>
                <a:off x="8904611" y="5066027"/>
                <a:ext cx="3068066" cy="354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953" dirty="0"/>
              </a:p>
            </p:txBody>
          </p:sp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8EBE74B7-93E6-40A0-8AC8-C241899817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54217" y="1592109"/>
                <a:ext cx="1245272" cy="310812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Rectangle : coins arrondis 84">
              <a:extLst>
                <a:ext uri="{FF2B5EF4-FFF2-40B4-BE49-F238E27FC236}">
                  <a16:creationId xmlns:a16="http://schemas.microsoft.com/office/drawing/2014/main" id="{3993FFAE-53A6-4AB9-AE84-3F9070F80426}"/>
                </a:ext>
              </a:extLst>
            </p:cNvPr>
            <p:cNvSpPr/>
            <p:nvPr/>
          </p:nvSpPr>
          <p:spPr>
            <a:xfrm>
              <a:off x="9351228" y="3395077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87A1CF12-85EF-4588-9379-D46999C5F1B8}"/>
                </a:ext>
              </a:extLst>
            </p:cNvPr>
            <p:cNvSpPr/>
            <p:nvPr/>
          </p:nvSpPr>
          <p:spPr>
            <a:xfrm>
              <a:off x="9340709" y="5859443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87" name="Rectangle : coins arrondis 86">
              <a:extLst>
                <a:ext uri="{FF2B5EF4-FFF2-40B4-BE49-F238E27FC236}">
                  <a16:creationId xmlns:a16="http://schemas.microsoft.com/office/drawing/2014/main" id="{EA967BBF-F605-401C-9D70-C2B53B1E3D58}"/>
                </a:ext>
              </a:extLst>
            </p:cNvPr>
            <p:cNvSpPr/>
            <p:nvPr/>
          </p:nvSpPr>
          <p:spPr>
            <a:xfrm>
              <a:off x="8527019" y="5859694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88" name="Rectangle : coins arrondis 87">
              <a:extLst>
                <a:ext uri="{FF2B5EF4-FFF2-40B4-BE49-F238E27FC236}">
                  <a16:creationId xmlns:a16="http://schemas.microsoft.com/office/drawing/2014/main" id="{DB6C9974-1F5C-4ED5-8FF3-A01CF9A024CA}"/>
                </a:ext>
              </a:extLst>
            </p:cNvPr>
            <p:cNvSpPr/>
            <p:nvPr/>
          </p:nvSpPr>
          <p:spPr>
            <a:xfrm>
              <a:off x="8551017" y="3401037"/>
              <a:ext cx="633066" cy="24230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53" dirty="0">
                  <a:solidFill>
                    <a:schemeClr val="tx1"/>
                  </a:solidFill>
                </a:rPr>
                <a:t>-1/2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E60460AA-B5D6-4D2E-9062-9466D91ED097}"/>
                </a:ext>
              </a:extLst>
            </p:cNvPr>
            <p:cNvSpPr txBox="1"/>
            <p:nvPr/>
          </p:nvSpPr>
          <p:spPr>
            <a:xfrm>
              <a:off x="7576290" y="5626807"/>
              <a:ext cx="989368" cy="80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Ground states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334EF3AB-4BC0-47DE-95AB-865A9F3BA5FB}"/>
                </a:ext>
              </a:extLst>
            </p:cNvPr>
            <p:cNvSpPr txBox="1"/>
            <p:nvPr/>
          </p:nvSpPr>
          <p:spPr>
            <a:xfrm>
              <a:off x="7447241" y="3214408"/>
              <a:ext cx="1106277" cy="80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accent3"/>
                  </a:solidFill>
                </a:rPr>
                <a:t>Excited</a:t>
              </a:r>
              <a:r>
                <a:rPr lang="fr-FR" sz="1400" dirty="0">
                  <a:solidFill>
                    <a:schemeClr val="accent3"/>
                  </a:solidFill>
                </a:rPr>
                <a:t> states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AD69B9B6-373B-4602-9464-9EA296269919}"/>
                </a:ext>
              </a:extLst>
            </p:cNvPr>
            <p:cNvGrpSpPr/>
            <p:nvPr/>
          </p:nvGrpSpPr>
          <p:grpSpPr>
            <a:xfrm>
              <a:off x="7267693" y="4490079"/>
              <a:ext cx="1124236" cy="790116"/>
              <a:chOff x="7206126" y="4488264"/>
              <a:chExt cx="1124236" cy="790116"/>
            </a:xfrm>
          </p:grpSpPr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id="{095FAFC2-5DEB-48BD-9F74-5982266E0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06126" y="4488264"/>
                <a:ext cx="1124236" cy="326813"/>
              </a:xfrm>
              <a:prstGeom prst="rect">
                <a:avLst/>
              </a:prstGeom>
            </p:spPr>
          </p:pic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46A82304-934A-4D08-B0AD-D8CAC8B4F623}"/>
                  </a:ext>
                </a:extLst>
              </p:cNvPr>
              <p:cNvSpPr txBox="1"/>
              <p:nvPr/>
            </p:nvSpPr>
            <p:spPr>
              <a:xfrm>
                <a:off x="7309452" y="4803468"/>
                <a:ext cx="885975" cy="474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spin 1 </a:t>
                </a: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E0208A15-B364-4175-BA28-78DC0E78E83F}"/>
              </a:ext>
            </a:extLst>
          </p:cNvPr>
          <p:cNvSpPr txBox="1"/>
          <p:nvPr/>
        </p:nvSpPr>
        <p:spPr>
          <a:xfrm>
            <a:off x="1176182" y="2026479"/>
            <a:ext cx="194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Stimulated excitation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86DACEC7-AB33-4FF0-A91E-71470EA82A04}"/>
              </a:ext>
            </a:extLst>
          </p:cNvPr>
          <p:cNvSpPr txBox="1"/>
          <p:nvPr/>
        </p:nvSpPr>
        <p:spPr>
          <a:xfrm>
            <a:off x="5151178" y="2002200"/>
            <a:ext cx="221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Stimulated de-excitation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B84779E-8719-437D-BE92-E99D75E62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268" y="2136835"/>
            <a:ext cx="3270504" cy="2490213"/>
          </a:xfrm>
          <a:prstGeom prst="rect">
            <a:avLst/>
          </a:prstGeom>
        </p:spPr>
      </p:pic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FE2961F5-34B0-4E10-AEB0-024A466D39D3}"/>
              </a:ext>
            </a:extLst>
          </p:cNvPr>
          <p:cNvCxnSpPr>
            <a:cxnSpLocks/>
          </p:cNvCxnSpPr>
          <p:nvPr/>
        </p:nvCxnSpPr>
        <p:spPr>
          <a:xfrm flipH="1" flipV="1">
            <a:off x="8820912" y="3750071"/>
            <a:ext cx="219947" cy="1573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51AFDA9E-544C-4BC9-9981-D3273505150B}"/>
              </a:ext>
            </a:extLst>
          </p:cNvPr>
          <p:cNvCxnSpPr>
            <a:cxnSpLocks/>
          </p:cNvCxnSpPr>
          <p:nvPr/>
        </p:nvCxnSpPr>
        <p:spPr>
          <a:xfrm flipV="1">
            <a:off x="9791395" y="3596305"/>
            <a:ext cx="1193232" cy="16097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66AC2E88-08E2-4DA5-B379-70C7F21F59AF}"/>
                  </a:ext>
                </a:extLst>
              </p:cNvPr>
              <p:cNvSpPr txBox="1"/>
              <p:nvPr/>
            </p:nvSpPr>
            <p:spPr>
              <a:xfrm>
                <a:off x="8660596" y="1551459"/>
                <a:ext cx="3197478" cy="84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Population evolution for the isotope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fr-FR" sz="10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sz="10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000" dirty="0"/>
                  <a:t> to </a:t>
                </a:r>
                <a14:m>
                  <m:oMath xmlns:m="http://schemas.openxmlformats.org/officeDocument/2006/math">
                    <m:r>
                      <a:rPr lang="fr-FR" sz="10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sz="10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600" dirty="0"/>
              </a:p>
              <a:p>
                <a:r>
                  <a:rPr lang="en-US" sz="1600" dirty="0"/>
                  <a:t>while crossing the laser beam.</a:t>
                </a:r>
              </a:p>
            </p:txBody>
          </p:sp>
        </mc:Choice>
        <mc:Fallback xmlns="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66AC2E88-08E2-4DA5-B379-70C7F21F5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596" y="1551459"/>
                <a:ext cx="3197478" cy="845552"/>
              </a:xfrm>
              <a:prstGeom prst="rect">
                <a:avLst/>
              </a:prstGeom>
              <a:blipFill>
                <a:blip r:embed="rId8"/>
                <a:stretch>
                  <a:fillRect l="-1145" t="-2174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569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A869F-FDA6-4993-910E-3B1DA05B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ongoing work </a:t>
            </a:r>
            <a:r>
              <a:rPr lang="en-US" dirty="0"/>
              <a:t>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perspectives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7C4FF2F-D05E-4A08-8B5A-9B046B9ED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Mercury precession frequency </a:t>
                </a:r>
                <a:r>
                  <a:rPr lang="en-US" dirty="0">
                    <a:solidFill>
                      <a:srgbClr val="92D050"/>
                    </a:solidFill>
                  </a:rPr>
                  <a:t>(n2EDM experiment at PSI)</a:t>
                </a:r>
              </a:p>
              <a:p>
                <a:pPr lvl="1"/>
                <a:r>
                  <a:rPr lang="en-US" dirty="0"/>
                  <a:t>Developed a precession frequency analysis. Relative precision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fr-FR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Comparison of two different analyses (other PhD student at PSI), study of the biases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Exploit the frequency ratios as a function of magnetic gradients (energy spectrum of the neutrons, residual gradients), Morgan Ferry</a:t>
                </a:r>
              </a:p>
              <a:p>
                <a:r>
                  <a:rPr lang="en-US" dirty="0"/>
                  <a:t>Mercury – light interaction </a:t>
                </a:r>
                <a:r>
                  <a:rPr lang="en-US" dirty="0">
                    <a:solidFill>
                      <a:srgbClr val="7030A0"/>
                    </a:solidFill>
                  </a:rPr>
                  <a:t>(L4M at LPSC) 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Effect of the laser beam size on the cross section: odd and even isotopes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Effect of the incoming light polarization on saturated absorption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7C4FF2F-D05E-4A08-8B5A-9B046B9ED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F3E878-E5A6-4D39-8FA3-BCE1EDCA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29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CEF8BA-77E0-4189-93DC-125D7CCE67D9}"/>
              </a:ext>
            </a:extLst>
          </p:cNvPr>
          <p:cNvSpPr txBox="1"/>
          <p:nvPr/>
        </p:nvSpPr>
        <p:spPr>
          <a:xfrm>
            <a:off x="144378" y="89694"/>
            <a:ext cx="793121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 – Context  II – n2EDM  III- Hg magnetometer  IV – Hg-light interaction  </a:t>
            </a:r>
          </a:p>
        </p:txBody>
      </p:sp>
    </p:spTree>
    <p:extLst>
      <p:ext uri="{BB962C8B-B14F-4D97-AF65-F5344CB8AC3E}">
        <p14:creationId xmlns:p14="http://schemas.microsoft.com/office/powerpoint/2010/main" val="340216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2E3EEF-919A-41E9-B1F1-58B01F64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- Context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10F0B6-25D4-4B03-8E10-9BA81251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919"/>
            <a:ext cx="9188450" cy="4725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Particle physicists have come up with “</a:t>
            </a:r>
            <a:r>
              <a:rPr lang="en-US" b="1" dirty="0"/>
              <a:t>the Standard Model</a:t>
            </a:r>
            <a:r>
              <a:rPr lang="en-US" dirty="0"/>
              <a:t>”.</a:t>
            </a:r>
          </a:p>
          <a:p>
            <a:r>
              <a:rPr lang="en-US" dirty="0"/>
              <a:t>very successful!!</a:t>
            </a:r>
          </a:p>
          <a:p>
            <a:r>
              <a:rPr lang="en-US" dirty="0"/>
              <a:t>but flaws  (gravity, 5% of the energy density of the universe , matter-antimatter asymmetry)</a:t>
            </a:r>
          </a:p>
          <a:p>
            <a:pPr marL="0" indent="0">
              <a:buNone/>
            </a:pPr>
            <a:r>
              <a:rPr lang="en-US" dirty="0"/>
              <a:t>-&gt; There is new physics. </a:t>
            </a:r>
            <a:r>
              <a:rPr lang="en-US" b="1" dirty="0"/>
              <a:t>Beyond Standard Model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Physicists pushing the high </a:t>
            </a:r>
            <a:r>
              <a:rPr lang="en-US" b="1" dirty="0"/>
              <a:t>energy</a:t>
            </a:r>
            <a:r>
              <a:rPr lang="en-US" dirty="0"/>
              <a:t> frontier</a:t>
            </a:r>
          </a:p>
          <a:p>
            <a:r>
              <a:rPr lang="en-US" dirty="0"/>
              <a:t>Physicists pushing the </a:t>
            </a:r>
            <a:r>
              <a:rPr lang="en-US" b="1" dirty="0"/>
              <a:t>precision</a:t>
            </a:r>
            <a:r>
              <a:rPr lang="en-US" dirty="0"/>
              <a:t> frontier at low energy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AA2718-1946-45E0-BC04-7CD75932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7"/>
          <a:stretch/>
        </p:blipFill>
        <p:spPr>
          <a:xfrm>
            <a:off x="8235950" y="2972360"/>
            <a:ext cx="3309552" cy="2073323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3A0BB3-E479-4633-8FF0-E6B530A4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ABAED6-63D4-4D9F-BA5E-F1C6A854BB2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81DEA1-E013-470E-A06C-C9D18596286F}"/>
              </a:ext>
            </a:extLst>
          </p:cNvPr>
          <p:cNvSpPr txBox="1"/>
          <p:nvPr/>
        </p:nvSpPr>
        <p:spPr>
          <a:xfrm>
            <a:off x="91107" y="6599794"/>
            <a:ext cx="31854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[1] https://wmap.gsfc.nasa.gov/universe/uni_matter.html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96866D-D851-4606-AE0F-80045FED0E7D}"/>
              </a:ext>
            </a:extLst>
          </p:cNvPr>
          <p:cNvSpPr txBox="1"/>
          <p:nvPr/>
        </p:nvSpPr>
        <p:spPr>
          <a:xfrm>
            <a:off x="8235950" y="4911152"/>
            <a:ext cx="366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Energy density content of the universe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6D4C3C4-C4F9-4747-99E0-FD0607124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2885539"/>
            <a:ext cx="621098" cy="5434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BE2EDD-D1CD-4557-B86C-43739E3FF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0" y="1959768"/>
            <a:ext cx="391674" cy="391674"/>
          </a:xfrm>
          <a:prstGeom prst="rect">
            <a:avLst/>
          </a:prstGeom>
        </p:spPr>
      </p:pic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5300A695-1BF0-476C-8F4F-3232638A0DCB}"/>
              </a:ext>
            </a:extLst>
          </p:cNvPr>
          <p:cNvCxnSpPr>
            <a:cxnSpLocks/>
          </p:cNvCxnSpPr>
          <p:nvPr/>
        </p:nvCxnSpPr>
        <p:spPr>
          <a:xfrm>
            <a:off x="5023104" y="5882640"/>
            <a:ext cx="902208" cy="294323"/>
          </a:xfrm>
          <a:prstGeom prst="bentConnector3">
            <a:avLst>
              <a:gd name="adj1" fmla="val 6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871EF01-F157-4886-A036-FCA702EBB53F}"/>
              </a:ext>
            </a:extLst>
          </p:cNvPr>
          <p:cNvSpPr txBox="1"/>
          <p:nvPr/>
        </p:nvSpPr>
        <p:spPr>
          <a:xfrm>
            <a:off x="5962049" y="5958023"/>
            <a:ext cx="397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Electric Dipole Moment (</a:t>
            </a:r>
            <a:r>
              <a:rPr lang="en-US" dirty="0" err="1"/>
              <a:t>nEDM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1562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0A85C1-2B19-49F7-A151-43602CDC6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0" b="18746"/>
          <a:stretch/>
        </p:blipFill>
        <p:spPr>
          <a:xfrm>
            <a:off x="0" y="0"/>
            <a:ext cx="12124331" cy="5496953"/>
          </a:xfrm>
          <a:effectLst>
            <a:innerShdw blurRad="647700" dist="1854200" dir="5400000">
              <a:schemeClr val="bg1">
                <a:alpha val="81000"/>
              </a:schemeClr>
            </a:innerShdw>
            <a:softEdge rad="0"/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4C46D8-723A-46C4-8931-10362984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B08BF4-759B-4113-9D8C-813B848F199B}"/>
              </a:ext>
            </a:extLst>
          </p:cNvPr>
          <p:cNvSpPr/>
          <p:nvPr/>
        </p:nvSpPr>
        <p:spPr>
          <a:xfrm>
            <a:off x="-11897" y="3701668"/>
            <a:ext cx="12124331" cy="255591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Thank you for your attention!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Questions?  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Many thanks to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Francis </a:t>
            </a:r>
            <a:r>
              <a:rPr lang="en-US" sz="2000" dirty="0" err="1">
                <a:solidFill>
                  <a:schemeClr val="tx1"/>
                </a:solidFill>
              </a:rPr>
              <a:t>Vezzu</a:t>
            </a:r>
            <a:r>
              <a:rPr lang="en-US" sz="2000" dirty="0">
                <a:solidFill>
                  <a:schemeClr val="tx1"/>
                </a:solidFill>
              </a:rPr>
              <a:t>, Johann Menu, Julien </a:t>
            </a:r>
            <a:r>
              <a:rPr lang="en-US" sz="2000" dirty="0" err="1">
                <a:solidFill>
                  <a:schemeClr val="tx1"/>
                </a:solidFill>
              </a:rPr>
              <a:t>Marpaud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Jérome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Fulachier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Stéphanie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Roccia</a:t>
            </a:r>
            <a:r>
              <a:rPr lang="en-US" sz="2000" dirty="0">
                <a:solidFill>
                  <a:schemeClr val="tx1"/>
                </a:solidFill>
              </a:rPr>
              <a:t>, Benoit Clément, Dominique </a:t>
            </a:r>
            <a:r>
              <a:rPr lang="en-US" sz="2000" dirty="0" err="1">
                <a:solidFill>
                  <a:schemeClr val="tx1"/>
                </a:solidFill>
              </a:rPr>
              <a:t>Rebreyand</a:t>
            </a:r>
            <a:r>
              <a:rPr lang="en-US" sz="2000" dirty="0">
                <a:solidFill>
                  <a:schemeClr val="tx1"/>
                </a:solidFill>
              </a:rPr>
              <a:t>, Guillaume </a:t>
            </a:r>
            <a:r>
              <a:rPr lang="en-US" sz="2000" dirty="0" err="1">
                <a:solidFill>
                  <a:schemeClr val="tx1"/>
                </a:solidFill>
              </a:rPr>
              <a:t>Pignol</a:t>
            </a:r>
            <a:r>
              <a:rPr lang="en-US" sz="2000" dirty="0">
                <a:solidFill>
                  <a:schemeClr val="tx1"/>
                </a:solidFill>
              </a:rPr>
              <a:t>, Valentin </a:t>
            </a:r>
            <a:r>
              <a:rPr lang="en-US" sz="2000" dirty="0" err="1">
                <a:solidFill>
                  <a:schemeClr val="tx1"/>
                </a:solidFill>
              </a:rPr>
              <a:t>Czalmer</a:t>
            </a:r>
            <a:r>
              <a:rPr lang="en-US" sz="2000" dirty="0">
                <a:solidFill>
                  <a:schemeClr val="tx1"/>
                </a:solidFill>
              </a:rPr>
              <a:t> and Morgan Ferry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F3263E-8F5C-4AED-AFC6-B8CA01A13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795" y="3924469"/>
            <a:ext cx="1407135" cy="97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1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6165C-1DDB-4224-A1A4-7D0BC15C16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54A8B0-9003-451F-8F0F-0880F8468D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644321-BE27-44A8-B403-4F3768A5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5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A1E4F-55F3-4C65-842E-9E56DD04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investigation at L4M (LPSC)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20D327-69D3-4161-B7B6-E790E17E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499E072-A75A-4CAF-9E4B-35C1828CE341}"/>
              </a:ext>
            </a:extLst>
          </p:cNvPr>
          <p:cNvGrpSpPr/>
          <p:nvPr/>
        </p:nvGrpSpPr>
        <p:grpSpPr>
          <a:xfrm>
            <a:off x="285042" y="1690688"/>
            <a:ext cx="5866565" cy="2616615"/>
            <a:chOff x="410154" y="1637626"/>
            <a:chExt cx="10693677" cy="577967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1398D23-DB4D-4F32-B677-9F2BBA4179AF}"/>
                </a:ext>
              </a:extLst>
            </p:cNvPr>
            <p:cNvGrpSpPr/>
            <p:nvPr/>
          </p:nvGrpSpPr>
          <p:grpSpPr>
            <a:xfrm>
              <a:off x="894631" y="1637626"/>
              <a:ext cx="10015662" cy="4677032"/>
              <a:chOff x="691978" y="644943"/>
              <a:chExt cx="10639679" cy="5434581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D3E0DBD9-4F46-42D8-A500-9BB37DC47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1978" y="644943"/>
                <a:ext cx="10639679" cy="54345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ZoneTexte 6">
                    <a:extLst>
                      <a:ext uri="{FF2B5EF4-FFF2-40B4-BE49-F238E27FC236}">
                        <a16:creationId xmlns:a16="http://schemas.microsoft.com/office/drawing/2014/main" id="{EFFAA226-F349-4A93-BFCB-1AA4F437B5A0}"/>
                      </a:ext>
                    </a:extLst>
                  </p:cNvPr>
                  <p:cNvSpPr txBox="1"/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latin typeface="Cambria Math" panose="02040503050406030204" pitchFamily="18" charset="0"/>
                            </a:rPr>
                            <m:t>204</m:t>
                          </m:r>
                        </m:oMath>
                      </m:oMathPara>
                    </a14:m>
                    <a:endParaRPr lang="en-US" sz="12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201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𝟏𝟗𝟗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2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ZoneTexte 6">
                    <a:extLst>
                      <a:ext uri="{FF2B5EF4-FFF2-40B4-BE49-F238E27FC236}">
                        <a16:creationId xmlns:a16="http://schemas.microsoft.com/office/drawing/2014/main" id="{EFFAA226-F349-4A93-BFCB-1AA4F437B5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89323" y="3364207"/>
                    <a:ext cx="2502241" cy="165887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ZoneTexte 7">
                    <a:extLst>
                      <a:ext uri="{FF2B5EF4-FFF2-40B4-BE49-F238E27FC236}">
                        <a16:creationId xmlns:a16="http://schemas.microsoft.com/office/drawing/2014/main" id="{681415E5-E94C-41D1-BE59-063628C5B320}"/>
                      </a:ext>
                    </a:extLst>
                  </p:cNvPr>
                  <p:cNvSpPr txBox="1"/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8" name="ZoneTexte 7">
                    <a:extLst>
                      <a:ext uri="{FF2B5EF4-FFF2-40B4-BE49-F238E27FC236}">
                        <a16:creationId xmlns:a16="http://schemas.microsoft.com/office/drawing/2014/main" id="{681415E5-E94C-41D1-BE59-063628C5B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1647" y="4231169"/>
                    <a:ext cx="2502241" cy="7899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ZoneTexte 8">
                    <a:extLst>
                      <a:ext uri="{FF2B5EF4-FFF2-40B4-BE49-F238E27FC236}">
                        <a16:creationId xmlns:a16="http://schemas.microsoft.com/office/drawing/2014/main" id="{6B4256F6-1581-4118-AB6C-77AD98EFB956}"/>
                      </a:ext>
                    </a:extLst>
                  </p:cNvPr>
                  <p:cNvSpPr txBox="1"/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" name="ZoneTexte 8">
                    <a:extLst>
                      <a:ext uri="{FF2B5EF4-FFF2-40B4-BE49-F238E27FC236}">
                        <a16:creationId xmlns:a16="http://schemas.microsoft.com/office/drawing/2014/main" id="{6B4256F6-1581-4118-AB6C-77AD98EFB9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2692" y="4328684"/>
                    <a:ext cx="2502241" cy="7899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384BE754-FD86-4944-AF1C-45E6D9A70525}"/>
                      </a:ext>
                    </a:extLst>
                  </p:cNvPr>
                  <p:cNvSpPr txBox="1"/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198</m:t>
                          </m:r>
                        </m:oMath>
                      </m:oMathPara>
                    </a14:m>
                    <a:endParaRPr lang="en-US" sz="1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384BE754-FD86-4944-AF1C-45E6D9A705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7830" y="3088500"/>
                    <a:ext cx="2502241" cy="13429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E150A5F0-3364-4EF7-B2B4-2AEE383874AE}"/>
                      </a:ext>
                    </a:extLst>
                  </p:cNvPr>
                  <p:cNvSpPr txBox="1"/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𝟐𝟎𝟏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en-US" sz="1400" b="1" dirty="0">
                      <a:solidFill>
                        <a:schemeClr val="accent1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199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E150A5F0-3364-4EF7-B2B4-2AEE383874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3093" y="3206425"/>
                    <a:ext cx="2502241" cy="13429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E567A8B4-214B-4C2C-B1D1-3D0944FDB3DC}"/>
                      </a:ext>
                    </a:extLst>
                  </p:cNvPr>
                  <p:cNvSpPr txBox="1"/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  <m:t>96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E567A8B4-214B-4C2C-B1D1-3D0944FDB3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2555" y="1444919"/>
                    <a:ext cx="2502241" cy="7899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913ED86-F226-45D0-9833-38EC10204298}"/>
                    </a:ext>
                  </a:extLst>
                </p:cNvPr>
                <p:cNvSpPr txBox="1"/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en-US" sz="1400" dirty="0"/>
                    <a:t> (GHz), frequency difference to the resonance frequency of the transition </a:t>
                  </a:r>
                  <a14:m>
                    <m:oMath xmlns:m="http://schemas.openxmlformats.org/officeDocument/2006/math">
                      <m:r>
                        <a:rPr lang="en-US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𝟏𝟗𝟗</m:t>
                      </m:r>
                      <m:r>
                        <a:rPr lang="fr-FR" sz="1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913ED86-F226-45D0-9833-38EC10204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171" y="6261595"/>
                  <a:ext cx="10015660" cy="1155708"/>
                </a:xfrm>
                <a:prstGeom prst="rect">
                  <a:avLst/>
                </a:prstGeom>
                <a:blipFill>
                  <a:blip r:embed="rId9"/>
                  <a:stretch>
                    <a:fillRect l="-333" t="-2326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196A852-2512-429E-9E54-129E21FE7F64}"/>
                </a:ext>
              </a:extLst>
            </p:cNvPr>
            <p:cNvSpPr txBox="1"/>
            <p:nvPr/>
          </p:nvSpPr>
          <p:spPr>
            <a:xfrm rot="16200000">
              <a:off x="-977185" y="3557725"/>
              <a:ext cx="3728414" cy="953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Relative </a:t>
              </a:r>
              <a:r>
                <a:rPr lang="fr-FR" sz="1400" dirty="0" err="1"/>
                <a:t>transmitted</a:t>
              </a:r>
              <a:r>
                <a:rPr lang="fr-FR" sz="1400" dirty="0"/>
                <a:t> light</a:t>
              </a:r>
              <a:endParaRPr lang="en-US" sz="1400" dirty="0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64DD312C-8D91-4A0E-A219-6B5025B98D01}"/>
              </a:ext>
            </a:extLst>
          </p:cNvPr>
          <p:cNvSpPr txBox="1"/>
          <p:nvPr/>
        </p:nvSpPr>
        <p:spPr>
          <a:xfrm>
            <a:off x="6897876" y="1620141"/>
            <a:ext cx="576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Absorption as a function of power, regular beam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E6D1861-332A-4B47-98D7-D0D02028C1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32" y="4464150"/>
            <a:ext cx="621098" cy="543461"/>
          </a:xfrm>
          <a:prstGeom prst="rect">
            <a:avLst/>
          </a:prstGeom>
        </p:spPr>
      </p:pic>
      <p:pic>
        <p:nvPicPr>
          <p:cNvPr id="21" name="Espace réservé du contenu 3">
            <a:extLst>
              <a:ext uri="{FF2B5EF4-FFF2-40B4-BE49-F238E27FC236}">
                <a16:creationId xmlns:a16="http://schemas.microsoft.com/office/drawing/2014/main" id="{A8FBC55C-CCC2-4CC6-A77D-D20A4BAEA17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507" t="52860"/>
          <a:stretch/>
        </p:blipFill>
        <p:spPr>
          <a:xfrm>
            <a:off x="8109082" y="3857925"/>
            <a:ext cx="2413556" cy="1831197"/>
          </a:xfrm>
          <a:prstGeom prst="rect">
            <a:avLst/>
          </a:prstGeom>
        </p:spPr>
      </p:pic>
      <p:pic>
        <p:nvPicPr>
          <p:cNvPr id="22" name="Espace réservé du contenu 3">
            <a:extLst>
              <a:ext uri="{FF2B5EF4-FFF2-40B4-BE49-F238E27FC236}">
                <a16:creationId xmlns:a16="http://schemas.microsoft.com/office/drawing/2014/main" id="{B690C374-9E29-4729-9EB1-D950D16954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2860" r="68752"/>
          <a:stretch/>
        </p:blipFill>
        <p:spPr>
          <a:xfrm>
            <a:off x="9304966" y="2023438"/>
            <a:ext cx="2330888" cy="1895544"/>
          </a:xfrm>
          <a:prstGeom prst="rect">
            <a:avLst/>
          </a:prstGeom>
        </p:spPr>
      </p:pic>
      <p:pic>
        <p:nvPicPr>
          <p:cNvPr id="23" name="Espace réservé du contenu 3">
            <a:extLst>
              <a:ext uri="{FF2B5EF4-FFF2-40B4-BE49-F238E27FC236}">
                <a16:creationId xmlns:a16="http://schemas.microsoft.com/office/drawing/2014/main" id="{DA0A71F1-8ABE-4C5F-8B0D-864433B53E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954" t="5041" r="35201" b="47818"/>
          <a:stretch/>
        </p:blipFill>
        <p:spPr>
          <a:xfrm>
            <a:off x="6897876" y="2039656"/>
            <a:ext cx="2300915" cy="1895543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886066B2-A40E-4603-8B7E-615100812424}"/>
              </a:ext>
            </a:extLst>
          </p:cNvPr>
          <p:cNvSpPr/>
          <p:nvPr/>
        </p:nvSpPr>
        <p:spPr>
          <a:xfrm>
            <a:off x="2299630" y="1620141"/>
            <a:ext cx="552417" cy="211741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980D6E8-DDBB-4723-B11E-8EACA217080D}"/>
              </a:ext>
            </a:extLst>
          </p:cNvPr>
          <p:cNvSpPr/>
          <p:nvPr/>
        </p:nvSpPr>
        <p:spPr>
          <a:xfrm>
            <a:off x="3559558" y="1629982"/>
            <a:ext cx="552417" cy="211741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943D5A6-1422-4497-8E51-A4C566BB6166}"/>
              </a:ext>
            </a:extLst>
          </p:cNvPr>
          <p:cNvGrpSpPr/>
          <p:nvPr/>
        </p:nvGrpSpPr>
        <p:grpSpPr>
          <a:xfrm>
            <a:off x="657955" y="4558767"/>
            <a:ext cx="6662928" cy="2308324"/>
            <a:chOff x="657955" y="4668495"/>
            <a:chExt cx="6662928" cy="2308324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2C8118B-DF47-4443-B372-66D5CF5B2731}"/>
                </a:ext>
              </a:extLst>
            </p:cNvPr>
            <p:cNvSpPr txBox="1"/>
            <p:nvPr/>
          </p:nvSpPr>
          <p:spPr>
            <a:xfrm>
              <a:off x="657955" y="4668495"/>
              <a:ext cx="666292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Looking two different peaks, with and without a dark state,</a:t>
              </a:r>
            </a:p>
            <a:p>
              <a:r>
                <a:rPr lang="en-US" b="1" dirty="0"/>
                <a:t>effect of the dark state on the absorption? </a:t>
              </a:r>
              <a:r>
                <a:rPr lang="en-US" dirty="0"/>
                <a:t>(expected stronger effect for smaller laser beam).</a:t>
              </a:r>
            </a:p>
            <a:p>
              <a:endParaRPr lang="en-US" dirty="0"/>
            </a:p>
            <a:p>
              <a:r>
                <a:rPr lang="en-US" dirty="0"/>
                <a:t>Nothing clear… But we noticed that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The power dependence is different for different beam diameters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We will not get rid of </a:t>
              </a:r>
              <a:r>
                <a:rPr lang="en-US" dirty="0">
                  <a:highlight>
                    <a:srgbClr val="FFFF00"/>
                  </a:highlight>
                </a:rPr>
                <a:t>saturated absorption</a:t>
              </a:r>
            </a:p>
            <a:p>
              <a:endParaRPr lang="en-US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5B7C782A-4CAF-4C24-8509-E1B4E2405CC0}"/>
                </a:ext>
              </a:extLst>
            </p:cNvPr>
            <p:cNvSpPr/>
            <p:nvPr/>
          </p:nvSpPr>
          <p:spPr>
            <a:xfrm>
              <a:off x="1481328" y="4682643"/>
              <a:ext cx="1859279" cy="32593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E0823609-B3BD-4F52-8E6D-8111DB448755}"/>
              </a:ext>
            </a:extLst>
          </p:cNvPr>
          <p:cNvSpPr txBox="1"/>
          <p:nvPr/>
        </p:nvSpPr>
        <p:spPr>
          <a:xfrm>
            <a:off x="8356436" y="2216455"/>
            <a:ext cx="747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Linear </a:t>
            </a:r>
          </a:p>
          <a:p>
            <a:r>
              <a:rPr lang="en-US" sz="1000" dirty="0">
                <a:solidFill>
                  <a:srgbClr val="92D050"/>
                </a:solidFill>
              </a:rPr>
              <a:t>Circular +</a:t>
            </a:r>
          </a:p>
          <a:p>
            <a:r>
              <a:rPr lang="en-US" sz="1000" dirty="0"/>
              <a:t>Circular -</a:t>
            </a:r>
          </a:p>
        </p:txBody>
      </p:sp>
      <p:sp>
        <p:nvSpPr>
          <p:cNvPr id="34" name="Accolade ouvrante 33">
            <a:extLst>
              <a:ext uri="{FF2B5EF4-FFF2-40B4-BE49-F238E27FC236}">
                <a16:creationId xmlns:a16="http://schemas.microsoft.com/office/drawing/2014/main" id="{5CC5C7FF-69B2-4CC1-AAAC-FC2F6F387428}"/>
              </a:ext>
            </a:extLst>
          </p:cNvPr>
          <p:cNvSpPr/>
          <p:nvPr/>
        </p:nvSpPr>
        <p:spPr>
          <a:xfrm rot="10800000">
            <a:off x="7193279" y="5858889"/>
            <a:ext cx="127603" cy="718693"/>
          </a:xfrm>
          <a:prstGeom prst="leftBrace">
            <a:avLst>
              <a:gd name="adj1" fmla="val 2625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0A43CE0-90CC-442C-ACBB-173C380C2A3F}"/>
              </a:ext>
            </a:extLst>
          </p:cNvPr>
          <p:cNvSpPr txBox="1"/>
          <p:nvPr/>
        </p:nvSpPr>
        <p:spPr>
          <a:xfrm>
            <a:off x="7437978" y="5911996"/>
            <a:ext cx="3730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Computed the analytical expression for saturated absorption</a:t>
            </a:r>
          </a:p>
        </p:txBody>
      </p:sp>
    </p:spTree>
    <p:extLst>
      <p:ext uri="{BB962C8B-B14F-4D97-AF65-F5344CB8AC3E}">
        <p14:creationId xmlns:p14="http://schemas.microsoft.com/office/powerpoint/2010/main" val="2696562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5A5AE-7D12-48B7-96F8-0421548B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absorption…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9DAFD2-02E5-4476-9D5C-0B2200E7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4149F87-86C4-41F5-AA43-33C007DCCC8B}"/>
              </a:ext>
            </a:extLst>
          </p:cNvPr>
          <p:cNvGrpSpPr/>
          <p:nvPr/>
        </p:nvGrpSpPr>
        <p:grpSpPr>
          <a:xfrm>
            <a:off x="2149994" y="2311407"/>
            <a:ext cx="2329110" cy="2606188"/>
            <a:chOff x="8288692" y="1553714"/>
            <a:chExt cx="3683985" cy="3866890"/>
          </a:xfrm>
        </p:grpSpPr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21059E9C-D5C7-4B9C-8AB7-3AC061B6E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7" y="1553714"/>
              <a:ext cx="1269993" cy="3134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163497DD-6A8D-4599-A014-049692FFC75C}"/>
                </a:ext>
              </a:extLst>
            </p:cNvPr>
            <p:cNvCxnSpPr>
              <a:cxnSpLocks/>
            </p:cNvCxnSpPr>
            <p:nvPr/>
          </p:nvCxnSpPr>
          <p:spPr>
            <a:xfrm>
              <a:off x="11123471" y="1695776"/>
              <a:ext cx="8644" cy="3020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FB362D2B-EB5C-419D-83BD-491775CF363B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98A4505-D095-4BB2-B0E5-CFFC0CF4C99F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3C571B80-9A39-4041-BB14-73AA7B0DA331}"/>
                    </a:ext>
                  </a:extLst>
                </p:cNvPr>
                <p:cNvSpPr txBox="1"/>
                <p:nvPr/>
              </p:nvSpPr>
              <p:spPr>
                <a:xfrm>
                  <a:off x="10430127" y="2186120"/>
                  <a:ext cx="527815" cy="354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953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fr-FR" sz="953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GB" sz="953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C1E42412-9BE5-482A-AF62-EDD5F73E9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0127" y="2186120"/>
                  <a:ext cx="527815" cy="3545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FC07AF7E-7A3E-4DD1-BC9D-9AEE4A244D1D}"/>
                    </a:ext>
                  </a:extLst>
                </p:cNvPr>
                <p:cNvSpPr txBox="1"/>
                <p:nvPr/>
              </p:nvSpPr>
              <p:spPr>
                <a:xfrm>
                  <a:off x="10886986" y="2999392"/>
                  <a:ext cx="917957" cy="545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953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sz="953">
                                <a:latin typeface="Cambria Math" panose="02040503050406030204" pitchFamily="18" charset="0"/>
                              </a:rPr>
                              <m:t>Γ</m:t>
                            </m:r>
                          </m:num>
                          <m:den>
                            <m:r>
                              <a:rPr lang="fr-FR" sz="953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953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7C79876-CFE9-4BC0-BB40-45F0493B44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6986" y="2999392"/>
                  <a:ext cx="917957" cy="5455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51DD1BF-22E1-4157-8857-917E1A4CE229}"/>
                    </a:ext>
                  </a:extLst>
                </p:cNvPr>
                <p:cNvSpPr txBox="1"/>
                <p:nvPr/>
              </p:nvSpPr>
              <p:spPr>
                <a:xfrm>
                  <a:off x="8288692" y="3630730"/>
                  <a:ext cx="1557017" cy="546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953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953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953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fr-FR" sz="953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fr-FR" sz="953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953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fr-FR" sz="953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GB" sz="953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9C3A23D1-6CCA-4358-8AC5-607158DAB9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8692" y="3630730"/>
                  <a:ext cx="1557017" cy="5464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921DB03-61A2-4D74-8E00-77B1C18C3724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7AA0DBBA-6B0C-4B34-B0EB-0CF9B92B17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4217" y="1592109"/>
              <a:ext cx="1245272" cy="31081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9E3C7F2-1B20-489F-9DEF-3B24BD6C98E2}"/>
              </a:ext>
            </a:extLst>
          </p:cNvPr>
          <p:cNvSpPr/>
          <p:nvPr/>
        </p:nvSpPr>
        <p:spPr>
          <a:xfrm>
            <a:off x="3382897" y="2004940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8C0D2FC-3030-49E6-A79D-8304AA7BDFAC}"/>
              </a:ext>
            </a:extLst>
          </p:cNvPr>
          <p:cNvSpPr/>
          <p:nvPr/>
        </p:nvSpPr>
        <p:spPr>
          <a:xfrm>
            <a:off x="3372378" y="4469306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43C9303-B83B-4254-96F4-B8F420FB27A6}"/>
              </a:ext>
            </a:extLst>
          </p:cNvPr>
          <p:cNvSpPr/>
          <p:nvPr/>
        </p:nvSpPr>
        <p:spPr>
          <a:xfrm>
            <a:off x="2558688" y="4469557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C666747-B9B6-4D3B-8811-209D219B333E}"/>
              </a:ext>
            </a:extLst>
          </p:cNvPr>
          <p:cNvSpPr/>
          <p:nvPr/>
        </p:nvSpPr>
        <p:spPr>
          <a:xfrm>
            <a:off x="2582686" y="2010900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AF4A87A-43D2-4965-8561-0AB9A13114D8}"/>
                  </a:ext>
                </a:extLst>
              </p:cNvPr>
              <p:cNvSpPr txBox="1"/>
              <p:nvPr/>
            </p:nvSpPr>
            <p:spPr>
              <a:xfrm>
                <a:off x="840760" y="4970410"/>
                <a:ext cx="5341620" cy="76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Energy levels of one transition contributing to the absorption at 253.7 nm.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AF4A87A-43D2-4965-8561-0AB9A1311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60" y="4970410"/>
                <a:ext cx="5341620" cy="760465"/>
              </a:xfrm>
              <a:prstGeom prst="rect">
                <a:avLst/>
              </a:prstGeom>
              <a:blipFill>
                <a:blip r:embed="rId5"/>
                <a:stretch>
                  <a:fillRect l="-1027" t="-4000" b="-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A7F508F-1D4E-4C07-8D16-CDECEFAD2929}"/>
                  </a:ext>
                </a:extLst>
              </p:cNvPr>
              <p:cNvSpPr txBox="1"/>
              <p:nvPr/>
            </p:nvSpPr>
            <p:spPr>
              <a:xfrm>
                <a:off x="738028" y="1876274"/>
                <a:ext cx="1218219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A7F508F-1D4E-4C07-8D16-CDECEFAD2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28" y="1876274"/>
                <a:ext cx="1218219" cy="483466"/>
              </a:xfrm>
              <a:prstGeom prst="rect">
                <a:avLst/>
              </a:prstGeom>
              <a:blipFill>
                <a:blip r:embed="rId6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8534A3A-1BB5-49EA-958B-CB7BE35FF14C}"/>
                  </a:ext>
                </a:extLst>
              </p:cNvPr>
              <p:cNvSpPr txBox="1"/>
              <p:nvPr/>
            </p:nvSpPr>
            <p:spPr>
              <a:xfrm>
                <a:off x="747929" y="4342092"/>
                <a:ext cx="1265346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8534A3A-1BB5-49EA-958B-CB7BE35FF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29" y="4342092"/>
                <a:ext cx="1265346" cy="483466"/>
              </a:xfrm>
              <a:prstGeom prst="rect">
                <a:avLst/>
              </a:prstGeom>
              <a:blipFill>
                <a:blip r:embed="rId7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 24">
            <a:extLst>
              <a:ext uri="{FF2B5EF4-FFF2-40B4-BE49-F238E27FC236}">
                <a16:creationId xmlns:a16="http://schemas.microsoft.com/office/drawing/2014/main" id="{AA8156E1-EE37-45B4-BB2D-1684704A4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875" y="3098127"/>
            <a:ext cx="1124236" cy="32681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E8292EE-840A-468F-B968-7BC65EA03DF1}"/>
              </a:ext>
            </a:extLst>
          </p:cNvPr>
          <p:cNvSpPr txBox="1"/>
          <p:nvPr/>
        </p:nvSpPr>
        <p:spPr>
          <a:xfrm>
            <a:off x="838200" y="341333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 1 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0C44731-660C-41A9-81DC-340B7CB0CC60}"/>
              </a:ext>
            </a:extLst>
          </p:cNvPr>
          <p:cNvGrpSpPr/>
          <p:nvPr/>
        </p:nvGrpSpPr>
        <p:grpSpPr>
          <a:xfrm>
            <a:off x="8230754" y="2227587"/>
            <a:ext cx="2329110" cy="2606188"/>
            <a:chOff x="8288692" y="1553714"/>
            <a:chExt cx="3683985" cy="3866890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E8022D67-6899-4179-9606-BCC45A9C41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7" y="1553714"/>
              <a:ext cx="1269993" cy="31348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44A4F8C9-0A46-40A8-A622-784098DDD195}"/>
                </a:ext>
              </a:extLst>
            </p:cNvPr>
            <p:cNvCxnSpPr>
              <a:cxnSpLocks/>
            </p:cNvCxnSpPr>
            <p:nvPr/>
          </p:nvCxnSpPr>
          <p:spPr>
            <a:xfrm>
              <a:off x="11123471" y="1695776"/>
              <a:ext cx="8644" cy="3020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94E85A19-61BB-4A1F-95DF-653263E876B3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3811475E-6D66-496F-B60D-CF983E9586C6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E79D0839-7CBA-4E55-944B-1C678906EE7B}"/>
                    </a:ext>
                  </a:extLst>
                </p:cNvPr>
                <p:cNvSpPr txBox="1"/>
                <p:nvPr/>
              </p:nvSpPr>
              <p:spPr>
                <a:xfrm>
                  <a:off x="10430127" y="2186120"/>
                  <a:ext cx="527815" cy="354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953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fr-FR" sz="953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GB" sz="953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C1E42412-9BE5-482A-AF62-EDD5F73E9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0127" y="2186120"/>
                  <a:ext cx="527815" cy="3545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82C1B36C-809A-4A76-A51D-5922CB2517DC}"/>
                    </a:ext>
                  </a:extLst>
                </p:cNvPr>
                <p:cNvSpPr txBox="1"/>
                <p:nvPr/>
              </p:nvSpPr>
              <p:spPr>
                <a:xfrm>
                  <a:off x="10886986" y="2999392"/>
                  <a:ext cx="917957" cy="545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953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sz="953">
                                <a:latin typeface="Cambria Math" panose="02040503050406030204" pitchFamily="18" charset="0"/>
                              </a:rPr>
                              <m:t>Γ</m:t>
                            </m:r>
                          </m:num>
                          <m:den>
                            <m:r>
                              <a:rPr lang="fr-FR" sz="953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953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7C79876-CFE9-4BC0-BB40-45F0493B44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6986" y="2999392"/>
                  <a:ext cx="917957" cy="5455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2F9DA97E-CEE9-4E7B-AC93-378F3582CAB3}"/>
                    </a:ext>
                  </a:extLst>
                </p:cNvPr>
                <p:cNvSpPr txBox="1"/>
                <p:nvPr/>
              </p:nvSpPr>
              <p:spPr>
                <a:xfrm>
                  <a:off x="8288692" y="3630730"/>
                  <a:ext cx="1557017" cy="546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953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953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953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fr-FR" sz="953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fr-FR" sz="953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953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fr-FR" sz="953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GB" sz="953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9C3A23D1-6CCA-4358-8AC5-607158DAB9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8692" y="3630730"/>
                  <a:ext cx="1557017" cy="5464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3191D6B-3FCC-41DA-9A2C-DB8F3AD5CEC3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89606183-C4DB-408B-A667-BC843CB408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4217" y="1592109"/>
              <a:ext cx="1245272" cy="31081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487166EB-B75F-42D0-B7B7-92AF0B787C4E}"/>
              </a:ext>
            </a:extLst>
          </p:cNvPr>
          <p:cNvSpPr/>
          <p:nvPr/>
        </p:nvSpPr>
        <p:spPr>
          <a:xfrm>
            <a:off x="9463657" y="1921120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A26C58D3-9E15-4768-930D-255F346A5C58}"/>
              </a:ext>
            </a:extLst>
          </p:cNvPr>
          <p:cNvSpPr/>
          <p:nvPr/>
        </p:nvSpPr>
        <p:spPr>
          <a:xfrm>
            <a:off x="9453138" y="4385486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4F883F39-1986-4036-A921-31957C03FB28}"/>
              </a:ext>
            </a:extLst>
          </p:cNvPr>
          <p:cNvSpPr/>
          <p:nvPr/>
        </p:nvSpPr>
        <p:spPr>
          <a:xfrm>
            <a:off x="8639448" y="4385737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EE0E9DB1-AD30-4A5E-B820-0986D38DD4E9}"/>
              </a:ext>
            </a:extLst>
          </p:cNvPr>
          <p:cNvSpPr/>
          <p:nvPr/>
        </p:nvSpPr>
        <p:spPr>
          <a:xfrm>
            <a:off x="8663446" y="1927080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CF60D19-54E7-40C8-92E7-09E3279EC6B6}"/>
                  </a:ext>
                </a:extLst>
              </p:cNvPr>
              <p:cNvSpPr txBox="1"/>
              <p:nvPr/>
            </p:nvSpPr>
            <p:spPr>
              <a:xfrm>
                <a:off x="6818788" y="1792454"/>
                <a:ext cx="1269515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CF60D19-54E7-40C8-92E7-09E3279EC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788" y="1792454"/>
                <a:ext cx="1269515" cy="483466"/>
              </a:xfrm>
              <a:prstGeom prst="rect">
                <a:avLst/>
              </a:prstGeom>
              <a:blipFill>
                <a:blip r:embed="rId9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33D1717D-1B67-4B4D-81BF-B0490F2DED25}"/>
                  </a:ext>
                </a:extLst>
              </p:cNvPr>
              <p:cNvSpPr txBox="1"/>
              <p:nvPr/>
            </p:nvSpPr>
            <p:spPr>
              <a:xfrm>
                <a:off x="6828689" y="4258272"/>
                <a:ext cx="1265346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33D1717D-1B67-4B4D-81BF-B0490F2DE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689" y="4258272"/>
                <a:ext cx="1265346" cy="483466"/>
              </a:xfrm>
              <a:prstGeom prst="rect">
                <a:avLst/>
              </a:prstGeom>
              <a:blipFill>
                <a:blip r:embed="rId10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age 42">
            <a:extLst>
              <a:ext uri="{FF2B5EF4-FFF2-40B4-BE49-F238E27FC236}">
                <a16:creationId xmlns:a16="http://schemas.microsoft.com/office/drawing/2014/main" id="{92D7750E-9934-43E1-A4A0-574BDF921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5635" y="3014307"/>
            <a:ext cx="1124236" cy="326813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DBDC5592-BC90-46FD-AACD-81AEA8B47933}"/>
              </a:ext>
            </a:extLst>
          </p:cNvPr>
          <p:cNvSpPr txBox="1"/>
          <p:nvPr/>
        </p:nvSpPr>
        <p:spPr>
          <a:xfrm>
            <a:off x="6918960" y="332951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A90E3E4-D26E-4A19-8CC6-95091B464568}"/>
                  </a:ext>
                </a:extLst>
              </p:cNvPr>
              <p:cNvSpPr txBox="1"/>
              <p:nvPr/>
            </p:nvSpPr>
            <p:spPr>
              <a:xfrm>
                <a:off x="6344716" y="4970410"/>
                <a:ext cx="5341620" cy="76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Energy levels of one transition contributing to the absorption at 253.7 nm.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A90E3E4-D26E-4A19-8CC6-95091B464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716" y="4970410"/>
                <a:ext cx="5341620" cy="760465"/>
              </a:xfrm>
              <a:prstGeom prst="rect">
                <a:avLst/>
              </a:prstGeom>
              <a:blipFill>
                <a:blip r:embed="rId11"/>
                <a:stretch>
                  <a:fillRect l="-1027" t="-4000" b="-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age 45">
            <a:extLst>
              <a:ext uri="{FF2B5EF4-FFF2-40B4-BE49-F238E27FC236}">
                <a16:creationId xmlns:a16="http://schemas.microsoft.com/office/drawing/2014/main" id="{95F88C88-3440-4DE1-AE8C-2DD7D5710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7996" y="2621701"/>
            <a:ext cx="1124236" cy="326813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E20DD9AE-A4A7-4E34-9F7B-5DA2D55241FB}"/>
              </a:ext>
            </a:extLst>
          </p:cNvPr>
          <p:cNvSpPr txBox="1"/>
          <p:nvPr/>
        </p:nvSpPr>
        <p:spPr>
          <a:xfrm>
            <a:off x="10701321" y="293690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 1 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F01C6215-C77D-494E-96D1-18A817420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7996" y="3450760"/>
            <a:ext cx="1124236" cy="326813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8CAC846D-B372-4446-94B6-203BCD4EF08B}"/>
              </a:ext>
            </a:extLst>
          </p:cNvPr>
          <p:cNvSpPr txBox="1"/>
          <p:nvPr/>
        </p:nvSpPr>
        <p:spPr>
          <a:xfrm>
            <a:off x="10701321" y="376596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 1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1D394ED-BD3C-414E-897E-E05717257486}"/>
              </a:ext>
            </a:extLst>
          </p:cNvPr>
          <p:cNvSpPr txBox="1"/>
          <p:nvPr/>
        </p:nvSpPr>
        <p:spPr>
          <a:xfrm>
            <a:off x="5776319" y="3048407"/>
            <a:ext cx="71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A138DE72-84D7-4ED1-9F90-69C5C45520EE}"/>
              </a:ext>
            </a:extLst>
          </p:cNvPr>
          <p:cNvSpPr/>
          <p:nvPr/>
        </p:nvSpPr>
        <p:spPr>
          <a:xfrm>
            <a:off x="613656" y="1422996"/>
            <a:ext cx="5149838" cy="474679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9FD6978C-C50D-4AA9-A998-C9D5FAB22BF4}"/>
              </a:ext>
            </a:extLst>
          </p:cNvPr>
          <p:cNvSpPr/>
          <p:nvPr/>
        </p:nvSpPr>
        <p:spPr>
          <a:xfrm>
            <a:off x="6237394" y="1461548"/>
            <a:ext cx="5663613" cy="474679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58AC086-0C97-47C8-9CB2-B63AC1FF5718}"/>
              </a:ext>
            </a:extLst>
          </p:cNvPr>
          <p:cNvSpPr txBox="1"/>
          <p:nvPr/>
        </p:nvSpPr>
        <p:spPr>
          <a:xfrm>
            <a:off x="144378" y="89694"/>
            <a:ext cx="793121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III- Hg magnetometer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 – Hg-light interaction  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24222DB-4977-4D6F-A9DB-69DFA5D9C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4446" y="511390"/>
            <a:ext cx="5327047" cy="7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88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0C776-74BA-4958-B578-7B7E48F6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also one of the most sensitive probes to new physics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0197422-E78B-4488-B01B-D3634813BB32}"/>
              </a:ext>
            </a:extLst>
          </p:cNvPr>
          <p:cNvGrpSpPr/>
          <p:nvPr/>
        </p:nvGrpSpPr>
        <p:grpSpPr>
          <a:xfrm>
            <a:off x="995399" y="2983835"/>
            <a:ext cx="5602251" cy="3178382"/>
            <a:chOff x="1585949" y="1467947"/>
            <a:chExt cx="8315252" cy="46826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ABF6DE-1A8C-4560-8698-6052B387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5949" y="1467947"/>
              <a:ext cx="8315252" cy="4530958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E9070DA-EC66-4CF1-8EB9-10993A0418F9}"/>
                </a:ext>
              </a:extLst>
            </p:cNvPr>
            <p:cNvSpPr txBox="1"/>
            <p:nvPr/>
          </p:nvSpPr>
          <p:spPr>
            <a:xfrm>
              <a:off x="1727392" y="5504236"/>
              <a:ext cx="5614037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r>
                <a:rPr lang="fr-FR" dirty="0"/>
                <a:t>Figure by Adam </a:t>
              </a:r>
              <a:r>
                <a:rPr lang="fr-FR" dirty="0" err="1"/>
                <a:t>Falkowski</a:t>
              </a:r>
              <a:r>
                <a:rPr lang="fr-FR" dirty="0"/>
                <a:t>, </a:t>
              </a:r>
              <a:r>
                <a:rPr lang="fr-FR" b="1" i="1" dirty="0"/>
                <a:t>Lectures on SMEFT </a:t>
              </a:r>
              <a:r>
                <a:rPr lang="fr-FR" dirty="0"/>
                <a:t>EPJC (2023)</a:t>
              </a:r>
              <a:endParaRPr lang="en-US" dirty="0"/>
            </a:p>
          </p:txBody>
        </p:sp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011DAC-F104-4823-B21D-1A0074D3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34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E13558-014F-4968-AFF4-B1F888E8B0AF}"/>
              </a:ext>
            </a:extLst>
          </p:cNvPr>
          <p:cNvSpPr txBox="1"/>
          <p:nvPr/>
        </p:nvSpPr>
        <p:spPr>
          <a:xfrm>
            <a:off x="895350" y="1835596"/>
            <a:ext cx="1038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Comparison of the sensitivity of different observables with the Standard Model Effective Field Theory: all coupling constants to one.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31649CC-B01E-4B13-A002-9A24247C82E1}"/>
                  </a:ext>
                </a:extLst>
              </p:cNvPr>
              <p:cNvSpPr txBox="1"/>
              <p:nvPr/>
            </p:nvSpPr>
            <p:spPr>
              <a:xfrm>
                <a:off x="7150100" y="2983835"/>
                <a:ext cx="4046501" cy="1871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Example: dimension 6 operators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(6)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31649CC-B01E-4B13-A002-9A24247C8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100" y="2983835"/>
                <a:ext cx="4046501" cy="1871090"/>
              </a:xfrm>
              <a:prstGeom prst="rect">
                <a:avLst/>
              </a:prstGeom>
              <a:blipFill>
                <a:blip r:embed="rId3"/>
                <a:stretch>
                  <a:fillRect l="-1355" t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D604B3E-9CA3-4F96-AF76-511E34BCBD0D}"/>
              </a:ext>
            </a:extLst>
          </p:cNvPr>
          <p:cNvCxnSpPr>
            <a:cxnSpLocks/>
          </p:cNvCxnSpPr>
          <p:nvPr/>
        </p:nvCxnSpPr>
        <p:spPr>
          <a:xfrm>
            <a:off x="9055100" y="3784600"/>
            <a:ext cx="0" cy="3683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786C8C2-28B2-44BE-AE49-6146A5000713}"/>
              </a:ext>
            </a:extLst>
          </p:cNvPr>
          <p:cNvCxnSpPr/>
          <p:nvPr/>
        </p:nvCxnSpPr>
        <p:spPr>
          <a:xfrm flipV="1">
            <a:off x="9055100" y="4749800"/>
            <a:ext cx="0" cy="48895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921542C9-DBDB-4836-984D-DFAA67B0FCFA}"/>
              </a:ext>
            </a:extLst>
          </p:cNvPr>
          <p:cNvSpPr txBox="1"/>
          <p:nvPr/>
        </p:nvSpPr>
        <p:spPr>
          <a:xfrm>
            <a:off x="8655050" y="3447534"/>
            <a:ext cx="90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Set to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9FA54F-BD64-4B06-9D11-B5891C005529}"/>
              </a:ext>
            </a:extLst>
          </p:cNvPr>
          <p:cNvSpPr txBox="1"/>
          <p:nvPr/>
        </p:nvSpPr>
        <p:spPr>
          <a:xfrm>
            <a:off x="8610600" y="5189288"/>
            <a:ext cx="89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derived</a:t>
            </a:r>
          </a:p>
        </p:txBody>
      </p:sp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CA68D7E4-1133-4767-B004-CB962FD273E4}"/>
              </a:ext>
            </a:extLst>
          </p:cNvPr>
          <p:cNvSpPr/>
          <p:nvPr/>
        </p:nvSpPr>
        <p:spPr>
          <a:xfrm rot="1474767">
            <a:off x="6676857" y="4760388"/>
            <a:ext cx="1810409" cy="26855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9B925B-1EAC-433A-A6C4-A167228E95F4}"/>
              </a:ext>
            </a:extLst>
          </p:cNvPr>
          <p:cNvSpPr/>
          <p:nvPr/>
        </p:nvSpPr>
        <p:spPr>
          <a:xfrm>
            <a:off x="3822700" y="4578350"/>
            <a:ext cx="393700" cy="1238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B5BE66B-85F9-46C3-B4D7-42BCF24469C0}"/>
              </a:ext>
            </a:extLst>
          </p:cNvPr>
          <p:cNvSpPr/>
          <p:nvPr/>
        </p:nvSpPr>
        <p:spPr>
          <a:xfrm>
            <a:off x="8870950" y="4095750"/>
            <a:ext cx="900952" cy="698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6D2318A-88D7-466E-9DAA-FE32099D3EF9}"/>
              </a:ext>
            </a:extLst>
          </p:cNvPr>
          <p:cNvSpPr txBox="1"/>
          <p:nvPr/>
        </p:nvSpPr>
        <p:spPr>
          <a:xfrm>
            <a:off x="9804400" y="4235450"/>
            <a:ext cx="112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2463433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0EDCB-79E3-4F28-92B2-9BC05B2D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most sensitive measurement: </a:t>
            </a:r>
            <a:r>
              <a:rPr lang="en-US" dirty="0" err="1"/>
              <a:t>nEDM</a:t>
            </a:r>
            <a:r>
              <a:rPr lang="en-US" dirty="0"/>
              <a:t> at PSI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CB9FBD0-0667-480D-85FD-8AD95DF721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837014" cy="435133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GB" i="1" u="sng" dirty="0">
                    <a:solidFill>
                      <a:srgbClr val="002060"/>
                    </a:solidFill>
                  </a:rPr>
                  <a:t>Measurement of the Permanent Electric Dipole Moment of the Neutron, </a:t>
                </a:r>
                <a:r>
                  <a:rPr lang="en-GB" i="1" u="sng" dirty="0" err="1">
                    <a:solidFill>
                      <a:srgbClr val="002060"/>
                    </a:solidFill>
                  </a:rPr>
                  <a:t>nEDM</a:t>
                </a:r>
                <a:r>
                  <a:rPr lang="en-GB" i="1" u="sng" dirty="0">
                    <a:solidFill>
                      <a:srgbClr val="002060"/>
                    </a:solidFill>
                  </a:rPr>
                  <a:t> collaboration, 2020</a:t>
                </a: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0.0±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1.1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𝑠𝑡𝑎𝑡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𝑠𝑦𝑠𝑡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n2EDM: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Increase </a:t>
                </a:r>
                <a:r>
                  <a:rPr lang="en-US" dirty="0" err="1">
                    <a:solidFill>
                      <a:srgbClr val="00B050"/>
                    </a:solidFill>
                  </a:rPr>
                  <a:t>satistics</a:t>
                </a:r>
                <a:r>
                  <a:rPr lang="en-US" dirty="0">
                    <a:solidFill>
                      <a:srgbClr val="00B050"/>
                    </a:solidFill>
                  </a:rPr>
                  <a:t> in larger volume </a:t>
                </a:r>
                <a:r>
                  <a:rPr lang="en-US" dirty="0"/>
                  <a:t>with a </a:t>
                </a:r>
                <a:r>
                  <a:rPr lang="en-US" dirty="0">
                    <a:solidFill>
                      <a:schemeClr val="accent1"/>
                    </a:solidFill>
                  </a:rPr>
                  <a:t>better controlled magnetic field</a:t>
                </a:r>
                <a:r>
                  <a:rPr lang="en-US" dirty="0"/>
                  <a:t>: </a:t>
                </a:r>
                <a:r>
                  <a:rPr lang="en-US" b="1" dirty="0"/>
                  <a:t>simultaneous measure is two chambers </a:t>
                </a:r>
                <a:r>
                  <a:rPr lang="en-US" dirty="0"/>
                  <a:t>for both electric polarities.</a:t>
                </a:r>
              </a:p>
              <a:p>
                <a:r>
                  <a:rPr lang="en-US" dirty="0"/>
                  <a:t>Same principle of </a:t>
                </a:r>
                <a:r>
                  <a:rPr lang="en-US" dirty="0">
                    <a:solidFill>
                      <a:schemeClr val="accent1"/>
                    </a:solidFill>
                  </a:rPr>
                  <a:t>co-magnetometry: Hg and Cs</a:t>
                </a:r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CB9FBD0-0667-480D-85FD-8AD95DF721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837014" cy="4351338"/>
              </a:xfrm>
              <a:blipFill>
                <a:blip r:embed="rId2"/>
                <a:stretch>
                  <a:fillRect l="-1427" t="-2661" r="-1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9CD0D9-60D8-43B4-B200-8F743ACC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228190-6B25-42B7-ADBC-8F57311D0B1C}"/>
              </a:ext>
            </a:extLst>
          </p:cNvPr>
          <p:cNvSpPr txBox="1"/>
          <p:nvPr/>
        </p:nvSpPr>
        <p:spPr>
          <a:xfrm>
            <a:off x="4045818" y="3283455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Homogeneity of 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EA7E25-FE52-4326-81EB-53380FFDE361}"/>
              </a:ext>
            </a:extLst>
          </p:cNvPr>
          <p:cNvSpPr txBox="1"/>
          <p:nvPr/>
        </p:nvSpPr>
        <p:spPr>
          <a:xfrm>
            <a:off x="1676400" y="3254580"/>
            <a:ext cx="230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Number of neutrons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89DD74F-32A1-4935-9D6E-05D6D7BCD475}"/>
              </a:ext>
            </a:extLst>
          </p:cNvPr>
          <p:cNvCxnSpPr>
            <a:cxnSpLocks/>
          </p:cNvCxnSpPr>
          <p:nvPr/>
        </p:nvCxnSpPr>
        <p:spPr>
          <a:xfrm flipV="1">
            <a:off x="2830630" y="3038016"/>
            <a:ext cx="567088" cy="2707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27D14E7-78DF-4F88-BFD4-0C3CD7AA0E84}"/>
              </a:ext>
            </a:extLst>
          </p:cNvPr>
          <p:cNvCxnSpPr>
            <a:cxnSpLocks/>
          </p:cNvCxnSpPr>
          <p:nvPr/>
        </p:nvCxnSpPr>
        <p:spPr>
          <a:xfrm flipH="1" flipV="1">
            <a:off x="4851133" y="3044789"/>
            <a:ext cx="219776" cy="299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81325D5-59DE-4A14-A3DF-0F12F4918CA1}"/>
              </a:ext>
            </a:extLst>
          </p:cNvPr>
          <p:cNvGrpSpPr/>
          <p:nvPr/>
        </p:nvGrpSpPr>
        <p:grpSpPr>
          <a:xfrm>
            <a:off x="7855454" y="1350210"/>
            <a:ext cx="3126971" cy="2583846"/>
            <a:chOff x="7855454" y="2331989"/>
            <a:chExt cx="3126971" cy="258384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011FE8C-8B0F-48B1-A16B-D28A1FCDC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7490" y="2331989"/>
              <a:ext cx="2684935" cy="2583846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884189B-01F5-4FD2-ABF4-009EBE5AF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0444" y="2923329"/>
              <a:ext cx="0" cy="1401166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E15A4862-C679-49A9-A042-63771B1DA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3723" y="3173235"/>
              <a:ext cx="0" cy="58755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3DE4A27-0519-463C-ABEC-D00E24FA33AF}"/>
                </a:ext>
              </a:extLst>
            </p:cNvPr>
            <p:cNvSpPr txBox="1"/>
            <p:nvPr/>
          </p:nvSpPr>
          <p:spPr>
            <a:xfrm>
              <a:off x="10329925" y="3267241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CFEFC96-2E75-4210-BA1E-4F008F2DEF7E}"/>
                </a:ext>
              </a:extLst>
            </p:cNvPr>
            <p:cNvSpPr txBox="1"/>
            <p:nvPr/>
          </p:nvSpPr>
          <p:spPr>
            <a:xfrm>
              <a:off x="7855454" y="3243876"/>
              <a:ext cx="428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B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9DE6C42-C6C7-41B3-8AC8-357F07346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43" y="4332670"/>
            <a:ext cx="2743181" cy="193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07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3A669DF-2AD8-46F7-A05A-099B4E35B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520" y="1700730"/>
            <a:ext cx="8392848" cy="4792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Ramsey method of oscillatory fields, counting spin up and down to derive the </a:t>
            </a:r>
            <a:r>
              <a:rPr lang="en-US" dirty="0">
                <a:solidFill>
                  <a:srgbClr val="7030A0"/>
                </a:solidFill>
              </a:rPr>
              <a:t>precession frequency: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EC55720-9FBB-4E76-9BEB-F9BBB7BC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spin gymnastics: Ramsey.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49308B-6F6E-406D-BA83-7EC7BF04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2" y="1606498"/>
            <a:ext cx="3437888" cy="3522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E2D2661-FF5E-4465-9C80-C4740EE137CB}"/>
                  </a:ext>
                </a:extLst>
              </p:cNvPr>
              <p:cNvSpPr txBox="1"/>
              <p:nvPr/>
            </p:nvSpPr>
            <p:spPr>
              <a:xfrm>
                <a:off x="2989870" y="3048944"/>
                <a:ext cx="6042552" cy="20467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R="493790" algn="just">
                  <a:lnSpc>
                    <a:spcPts val="4000"/>
                  </a:lnSpc>
                  <a:spcBef>
                    <a:spcPts val="1800"/>
                  </a:spcBef>
                </a:pPr>
                <a:endParaRPr lang="fr-FR" spc="8" dirty="0">
                  <a:solidFill>
                    <a:srgbClr val="231F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R="493790" algn="just">
                  <a:lnSpc>
                    <a:spcPts val="4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𝑢𝑝</m:t>
                                  </m:r>
                                </m:sub>
                              </m:sSub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𝑑𝑜𝑤𝑛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𝑢𝑝</m:t>
                              </m:r>
                            </m:sub>
                          </m:sSub>
                          <m:r>
                            <a:rPr lang="fr-FR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𝑑𝑜𝑤𝑛</m:t>
                              </m:r>
                            </m:sub>
                          </m:sSub>
                        </m:den>
                      </m:f>
                      <m:r>
                        <a:rPr lang="fr-FR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fr-FR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fr-FR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fr-FR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⁡[</m:t>
                      </m:r>
                      <m:r>
                        <a:rPr lang="fr-FR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𝜋</m:t>
                      </m:r>
                      <m:d>
                        <m:dPr>
                          <m:ctrlPr>
                            <a:rPr lang="fr-FR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pc="8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i="1" spc="8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i="1" spc="8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b="1" i="1" spc="8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𝒇</m:t>
                          </m:r>
                        </m:e>
                      </m:d>
                      <m:d>
                        <m:dPr>
                          <m:ctrlPr>
                            <a:rPr lang="fr-FR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fr-FR" b="1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𝑻</m:t>
                          </m:r>
                          <m:r>
                            <a:rPr lang="fr-FR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  <m:r>
                                <a:rPr lang="fr-FR" b="0" i="1" spc="8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fr-FR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fr-FR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fr-FR" spc="8" dirty="0">
                  <a:solidFill>
                    <a:srgbClr val="231F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R="493790" algn="just">
                  <a:lnSpc>
                    <a:spcPts val="4000"/>
                  </a:lnSpc>
                  <a:spcBef>
                    <a:spcPts val="1800"/>
                  </a:spcBef>
                </a:pPr>
                <a:endParaRPr lang="fr-FR" spc="8" dirty="0">
                  <a:solidFill>
                    <a:srgbClr val="231F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E2D2661-FF5E-4465-9C80-C4740EE13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870" y="3048944"/>
                <a:ext cx="6042552" cy="20467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81BD829-B22B-41B6-B59A-6EFE1174C863}"/>
                  </a:ext>
                </a:extLst>
              </p:cNvPr>
              <p:cNvSpPr txBox="1"/>
              <p:nvPr/>
            </p:nvSpPr>
            <p:spPr>
              <a:xfrm>
                <a:off x="8982727" y="5519291"/>
                <a:ext cx="1984326" cy="854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𝑻</m:t>
                          </m:r>
                          <m:rad>
                            <m:radPr>
                              <m:degHide m:val="on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81BD829-B22B-41B6-B59A-6EFE1174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727" y="5519291"/>
                <a:ext cx="1984326" cy="8547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941A15-D233-4BAC-84F9-20CC9950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36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C6309A-384E-4A32-AE72-446B0057E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82" y="2728965"/>
            <a:ext cx="3191439" cy="23998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7874ED-4676-4236-85B4-DB8DC873EA16}"/>
              </a:ext>
            </a:extLst>
          </p:cNvPr>
          <p:cNvSpPr txBox="1"/>
          <p:nvPr/>
        </p:nvSpPr>
        <p:spPr>
          <a:xfrm>
            <a:off x="764685" y="5509083"/>
            <a:ext cx="79423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nEDM</a:t>
            </a:r>
            <a:r>
              <a:rPr lang="en-US" sz="2800" dirty="0"/>
              <a:t> is derived from the frequency difference in opposite electric fields.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24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BBB206-0667-4B9C-B795-775C3512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precision VS performances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F2D41F83-BB96-4ECF-AA2D-6083C74335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Mercury frequency error should not impact the </a:t>
                </a:r>
                <a:r>
                  <a:rPr lang="en-US" dirty="0" err="1"/>
                  <a:t>nEDM</a:t>
                </a:r>
                <a:r>
                  <a:rPr lang="en-US" dirty="0"/>
                  <a:t> error more than 2 percent: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𝐻𝑔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&lt;0,05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, precession time T = 180s and number of neutrons ~30000 gives</a:t>
                </a:r>
              </a:p>
              <a:p>
                <a:endParaRPr lang="en-US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𝐻𝑔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0,3 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Relative error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𝐻𝑔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𝐻𝑔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 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4×10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F2D41F83-BB96-4ECF-AA2D-6083C74335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759932-F6E4-4857-B092-CEFF1C7A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37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C47081-3F12-4BA8-B8DE-BE1FC9D36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3683530"/>
            <a:ext cx="3611360" cy="31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56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B6DD5EE-B45C-4FA2-A5F0-B91A56BC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Photographs of the L4M setup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51AE42-8851-4471-ADA9-0D90DBAF0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93" y="3429001"/>
            <a:ext cx="3833707" cy="28752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82D8FB-72D2-475A-A14F-ABA21260F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3429000"/>
            <a:ext cx="3833708" cy="28752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0661D8-7DDE-4498-9C3C-9E23CB519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73" y="1398586"/>
            <a:ext cx="3833706" cy="287527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2A19E4-C5B4-469D-96CF-F315CBFA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7C70-9462-4098-A42F-EAB7D6ECF6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26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C28DA6-098E-43A0-9E8D-0F774FDA9852}"/>
              </a:ext>
            </a:extLst>
          </p:cNvPr>
          <p:cNvSpPr/>
          <p:nvPr/>
        </p:nvSpPr>
        <p:spPr>
          <a:xfrm>
            <a:off x="1524000" y="-15372"/>
            <a:ext cx="9259957" cy="68803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59FB5E1-96A6-4360-8B46-BF83090D567F}"/>
              </a:ext>
            </a:extLst>
          </p:cNvPr>
          <p:cNvCxnSpPr>
            <a:cxnSpLocks/>
          </p:cNvCxnSpPr>
          <p:nvPr/>
        </p:nvCxnSpPr>
        <p:spPr>
          <a:xfrm flipV="1">
            <a:off x="5267739" y="2012950"/>
            <a:ext cx="0" cy="2159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5F0AEE8-0E8E-4256-84FE-7AFC555A1295}"/>
              </a:ext>
            </a:extLst>
          </p:cNvPr>
          <p:cNvCxnSpPr>
            <a:cxnSpLocks/>
          </p:cNvCxnSpPr>
          <p:nvPr/>
        </p:nvCxnSpPr>
        <p:spPr>
          <a:xfrm flipV="1">
            <a:off x="5623959" y="2374337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52407C3-9018-4BE1-9A5E-CF84E6E806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3959" y="3149793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A987DF0-8F39-4580-9C26-A0285E732FC0}"/>
              </a:ext>
            </a:extLst>
          </p:cNvPr>
          <p:cNvSpPr txBox="1"/>
          <p:nvPr/>
        </p:nvSpPr>
        <p:spPr>
          <a:xfrm>
            <a:off x="4794614" y="2820365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014E3A-248A-454E-977D-AA0D0EB395D0}"/>
              </a:ext>
            </a:extLst>
          </p:cNvPr>
          <p:cNvSpPr txBox="1"/>
          <p:nvPr/>
        </p:nvSpPr>
        <p:spPr>
          <a:xfrm>
            <a:off x="5700161" y="2468343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12EBD5-D5B8-4A53-BC64-49B7AAD01980}"/>
              </a:ext>
            </a:extLst>
          </p:cNvPr>
          <p:cNvSpPr txBox="1"/>
          <p:nvPr/>
        </p:nvSpPr>
        <p:spPr>
          <a:xfrm>
            <a:off x="5713413" y="3088354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8808F2-030B-4F3C-A2AE-F9CF9808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39</a:t>
            </a:fld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26E750-D694-47BD-A952-2AB0197C1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499" y="5156317"/>
            <a:ext cx="4883401" cy="730288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65EFFC6-0EF1-45F7-887E-D7943345DD8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5917956" y="3673129"/>
            <a:ext cx="0" cy="155419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5DC44C6-FE8D-4791-A195-395CF2810896}"/>
              </a:ext>
            </a:extLst>
          </p:cNvPr>
          <p:cNvCxnSpPr>
            <a:cxnSpLocks/>
          </p:cNvCxnSpPr>
          <p:nvPr/>
        </p:nvCxnSpPr>
        <p:spPr>
          <a:xfrm>
            <a:off x="6056381" y="2961895"/>
            <a:ext cx="580639" cy="226542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B220E-6C94-4985-833C-A11189E8D843}"/>
              </a:ext>
            </a:extLst>
          </p:cNvPr>
          <p:cNvSpPr/>
          <p:nvPr/>
        </p:nvSpPr>
        <p:spPr>
          <a:xfrm>
            <a:off x="4204583" y="5284029"/>
            <a:ext cx="1082036" cy="4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neutrons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010FF8-041B-427E-8379-28548F7CC33A}"/>
              </a:ext>
            </a:extLst>
          </p:cNvPr>
          <p:cNvSpPr/>
          <p:nvPr/>
        </p:nvSpPr>
        <p:spPr>
          <a:xfrm>
            <a:off x="4231114" y="6050839"/>
            <a:ext cx="1082036" cy="4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mercury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/>
              <p:nvPr/>
            </p:nvSpPr>
            <p:spPr>
              <a:xfrm>
                <a:off x="5746499" y="5960628"/>
                <a:ext cx="3275582" cy="655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𝐻𝑔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lang="fr-FR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  <m:r>
                                <a:rPr lang="fr-FR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lang="fr-FR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  <m:r>
                                <a:rPr lang="fr-FR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499" y="5960628"/>
                <a:ext cx="3275582" cy="6552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8546FBB-20F7-4CAC-98E9-ED826BA58C90}"/>
              </a:ext>
            </a:extLst>
          </p:cNvPr>
          <p:cNvSpPr/>
          <p:nvPr/>
        </p:nvSpPr>
        <p:spPr>
          <a:xfrm>
            <a:off x="5798820" y="6050839"/>
            <a:ext cx="441234" cy="532392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32001D2D-8F17-48C4-B399-B1E149A9F9F3}"/>
              </a:ext>
            </a:extLst>
          </p:cNvPr>
          <p:cNvSpPr/>
          <p:nvPr/>
        </p:nvSpPr>
        <p:spPr>
          <a:xfrm>
            <a:off x="6452786" y="6062591"/>
            <a:ext cx="441234" cy="532392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3B77779-87CD-4246-BCC3-E6B3BC5DA44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</p:spTree>
    <p:extLst>
      <p:ext uri="{BB962C8B-B14F-4D97-AF65-F5344CB8AC3E}">
        <p14:creationId xmlns:p14="http://schemas.microsoft.com/office/powerpoint/2010/main" val="301384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0EEA776-97D8-447A-BC50-782FC2D2D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512"/>
          <a:stretch/>
        </p:blipFill>
        <p:spPr>
          <a:xfrm>
            <a:off x="312201" y="4377735"/>
            <a:ext cx="2320830" cy="15087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262A86-372D-436E-8AB5-3240AA95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dirty="0">
                <a:solidFill>
                  <a:schemeClr val="accent1"/>
                </a:solidFill>
              </a:rPr>
              <a:t>magnetic moment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866C15A1-BDC9-455A-ADDC-D020765EF4F1}"/>
                  </a:ext>
                </a:extLst>
              </p:cNvPr>
              <p:cNvSpPr/>
              <p:nvPr/>
            </p:nvSpPr>
            <p:spPr>
              <a:xfrm>
                <a:off x="2942029" y="2952114"/>
                <a:ext cx="6307941" cy="23209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Non-relativistic limit of the fermion-photon interaction: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F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dirty="0"/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Results is a “torque” on the spin, resulting in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Larmor precession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acc>
                        <m:accPr>
                          <m:chr m:val="⃗"/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866C15A1-BDC9-455A-ADDC-D020765EF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029" y="2952114"/>
                <a:ext cx="6307941" cy="232092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7C8D6-9ECD-4200-97F8-DA678FF9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4</a:t>
            </a:fld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3A537A-720F-45C8-B48B-95441FE4AFB8}"/>
              </a:ext>
            </a:extLst>
          </p:cNvPr>
          <p:cNvSpPr txBox="1"/>
          <p:nvPr/>
        </p:nvSpPr>
        <p:spPr>
          <a:xfrm>
            <a:off x="640580" y="5987018"/>
            <a:ext cx="454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Larmor precession of a spin in a magnetic field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48C7A4-12C5-474C-8444-313B85609429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A1C936-E011-401D-8ACC-092EF1F7DB8F}"/>
              </a:ext>
            </a:extLst>
          </p:cNvPr>
          <p:cNvSpPr txBox="1"/>
          <p:nvPr/>
        </p:nvSpPr>
        <p:spPr>
          <a:xfrm>
            <a:off x="-81116" y="6642556"/>
            <a:ext cx="9417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[1] </a:t>
            </a:r>
            <a:r>
              <a:rPr lang="en-US" sz="1100" u="sng" dirty="0">
                <a:solidFill>
                  <a:srgbClr val="0070C0"/>
                </a:solidFill>
              </a:rPr>
              <a:t>https://physicsworld.com/a/how-the-stern-gerlach-experiment-made-physicists-believe-in-quantum-mechanics/</a:t>
            </a:r>
          </a:p>
          <a:p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space réservé du contenu 15">
                <a:extLst>
                  <a:ext uri="{FF2B5EF4-FFF2-40B4-BE49-F238E27FC236}">
                    <a16:creationId xmlns:a16="http://schemas.microsoft.com/office/drawing/2014/main" id="{7179D7EE-535C-441E-A1B6-E41C758399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1" y="1825625"/>
                <a:ext cx="4560456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Spins couple to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magnetic fields</a:t>
                </a:r>
                <a:r>
                  <a:rPr lang="en-US" sz="2400" dirty="0"/>
                  <a:t> with strength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Espace réservé du contenu 15">
                <a:extLst>
                  <a:ext uri="{FF2B5EF4-FFF2-40B4-BE49-F238E27FC236}">
                    <a16:creationId xmlns:a16="http://schemas.microsoft.com/office/drawing/2014/main" id="{7179D7EE-535C-441E-A1B6-E41C75839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1825625"/>
                <a:ext cx="4560456" cy="4351338"/>
              </a:xfrm>
              <a:prstGeom prst="rect">
                <a:avLst/>
              </a:prstGeom>
              <a:blipFill>
                <a:blip r:embed="rId4"/>
                <a:stretch>
                  <a:fillRect l="-187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760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A66F9E-BA22-43C5-A165-6EA5F89C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measurements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5451C8-FCBD-478D-92A4-37812E497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Classes of magnetometers:</a:t>
            </a:r>
          </a:p>
          <a:p>
            <a:r>
              <a:rPr lang="en-US" dirty="0"/>
              <a:t>Need something that interacts with the magnetic field: pick-up coils, resistance (Hall effect)</a:t>
            </a:r>
          </a:p>
          <a:p>
            <a:r>
              <a:rPr lang="en-US" dirty="0"/>
              <a:t>-&gt; charge, ferromagnetic materials, spins </a:t>
            </a:r>
          </a:p>
          <a:p>
            <a:endParaRPr lang="en-US" dirty="0"/>
          </a:p>
          <a:p>
            <a:r>
              <a:rPr lang="en-US" dirty="0"/>
              <a:t>Atoms, polarize their spins. Observe their Larmor precession.</a:t>
            </a:r>
          </a:p>
          <a:p>
            <a:r>
              <a:rPr lang="en-US" dirty="0"/>
              <a:t>Atom-Light interaction spin dependent.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87A1FF-9A27-454A-B598-9B155D6D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08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61E3E-851C-4849-B806-B6B3AD82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measure the magnetic field: mercury precession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5BD338A-90FB-491F-BCAD-75C369F45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77" y="1284463"/>
            <a:ext cx="3812410" cy="2861012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1D498B-EE0C-42F4-A4EA-66020DAA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41</a:t>
            </a:fld>
            <a:endParaRPr lang="en-US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F1481F1A-2136-4F3F-B424-E2DA69B5AABA}"/>
              </a:ext>
            </a:extLst>
          </p:cNvPr>
          <p:cNvSpPr/>
          <p:nvPr/>
        </p:nvSpPr>
        <p:spPr>
          <a:xfrm rot="10800000">
            <a:off x="2758560" y="5735562"/>
            <a:ext cx="924340" cy="32799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156DBB29-EDA1-4CA9-A350-E717145802AB}"/>
              </a:ext>
            </a:extLst>
          </p:cNvPr>
          <p:cNvSpPr/>
          <p:nvPr/>
        </p:nvSpPr>
        <p:spPr>
          <a:xfrm>
            <a:off x="1325217" y="4750899"/>
            <a:ext cx="543340" cy="3279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0E9768F-46F0-4426-98C8-5BDA8ED8EFB2}"/>
              </a:ext>
            </a:extLst>
          </p:cNvPr>
          <p:cNvSpPr/>
          <p:nvPr/>
        </p:nvSpPr>
        <p:spPr>
          <a:xfrm>
            <a:off x="3682900" y="4750899"/>
            <a:ext cx="924340" cy="32799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84CE6F1-0834-419B-A2C8-825B3E656C21}"/>
              </a:ext>
            </a:extLst>
          </p:cNvPr>
          <p:cNvSpPr/>
          <p:nvPr/>
        </p:nvSpPr>
        <p:spPr>
          <a:xfrm>
            <a:off x="1325217" y="5767521"/>
            <a:ext cx="543340" cy="3279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C702462-E5A0-4EBB-963D-C4B1A27A828A}"/>
              </a:ext>
            </a:extLst>
          </p:cNvPr>
          <p:cNvSpPr/>
          <p:nvPr/>
        </p:nvSpPr>
        <p:spPr>
          <a:xfrm>
            <a:off x="2758560" y="4621005"/>
            <a:ext cx="1887736" cy="6361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6A14417-C58A-4B37-B570-10521DA9A95D}"/>
              </a:ext>
            </a:extLst>
          </p:cNvPr>
          <p:cNvSpPr/>
          <p:nvPr/>
        </p:nvSpPr>
        <p:spPr>
          <a:xfrm>
            <a:off x="2758560" y="5593317"/>
            <a:ext cx="1887736" cy="6361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1873524-8612-4FD3-AF6E-86A1FF15E190}"/>
              </a:ext>
            </a:extLst>
          </p:cNvPr>
          <p:cNvCxnSpPr/>
          <p:nvPr/>
        </p:nvCxnSpPr>
        <p:spPr>
          <a:xfrm flipH="1">
            <a:off x="3428998" y="5247860"/>
            <a:ext cx="1325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5ED4D2F-387E-4DDF-A1A1-95AFFF9BEC06}"/>
              </a:ext>
            </a:extLst>
          </p:cNvPr>
          <p:cNvCxnSpPr/>
          <p:nvPr/>
        </p:nvCxnSpPr>
        <p:spPr>
          <a:xfrm flipH="1">
            <a:off x="3551581" y="6235150"/>
            <a:ext cx="1325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124479D6-88CF-4672-A39B-792A62855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3" y="1584896"/>
            <a:ext cx="1282283" cy="247737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C3BD95D-A58E-453E-B9AC-BF010D738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20" y="2620142"/>
            <a:ext cx="2638105" cy="12049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B59C9C7-324E-4DF4-998C-A209D18F27FA}"/>
              </a:ext>
            </a:extLst>
          </p:cNvPr>
          <p:cNvSpPr txBox="1"/>
          <p:nvPr/>
        </p:nvSpPr>
        <p:spPr>
          <a:xfrm>
            <a:off x="6096000" y="4413151"/>
            <a:ext cx="6081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UV light at 254 nm.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Transmission is affected by the spin orientation.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Intensity is oscillating if the spin </a:t>
            </a:r>
            <a:r>
              <a:rPr lang="en-US" sz="2400" dirty="0" err="1"/>
              <a:t>precesses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frequency is proportional to the magnetic field.</a:t>
            </a:r>
          </a:p>
        </p:txBody>
      </p:sp>
    </p:spTree>
    <p:extLst>
      <p:ext uri="{BB962C8B-B14F-4D97-AF65-F5344CB8AC3E}">
        <p14:creationId xmlns:p14="http://schemas.microsoft.com/office/powerpoint/2010/main" val="1850412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7A653-BB4A-4698-ACDB-8B4BD4A3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frequency measurement: magnetic field stability.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1C4A4363-1C71-4BB4-93A0-94CE10F40A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78211"/>
                <a:ext cx="692404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  <m:r>
                          <a:rPr lang="fr-F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e>
                    </m:d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  <m:r>
                          <a:rPr lang="fr-F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Co-magnetometry technique to correct for </a:t>
                </a:r>
                <a:r>
                  <a:rPr lang="en-US" b="1" dirty="0"/>
                  <a:t>magnetic field fluctuations</a:t>
                </a:r>
                <a:r>
                  <a:rPr lang="en-US" dirty="0"/>
                  <a:t>, mercury.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Neutron: </a:t>
                </a:r>
                <a:r>
                  <a:rPr lang="en-US" b="1" dirty="0"/>
                  <a:t>destructive</a:t>
                </a:r>
                <a:r>
                  <a:rPr lang="en-US" dirty="0"/>
                  <a:t> spin measurement.</a:t>
                </a:r>
              </a:p>
              <a:p>
                <a:pPr marL="0" indent="0">
                  <a:buNone/>
                </a:pPr>
                <a:r>
                  <a:rPr lang="en-US" dirty="0"/>
                  <a:t>Mercury: non destructive spin measurement. 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1C4A4363-1C71-4BB4-93A0-94CE10F40A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78211"/>
                <a:ext cx="6924040" cy="4351338"/>
              </a:xfrm>
              <a:blipFill>
                <a:blip r:embed="rId2"/>
                <a:stretch>
                  <a:fillRect l="-1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9E1026-152F-480E-AF59-0C9D11FE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42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CB0A4B-FBE0-405A-B96F-726C39A53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447" y="1161086"/>
            <a:ext cx="2479353" cy="17011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70C689-1774-4469-891C-6D7EE4748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15" t="-269" r="19590" b="51133"/>
          <a:stretch/>
        </p:blipFill>
        <p:spPr>
          <a:xfrm>
            <a:off x="9607803" y="1221548"/>
            <a:ext cx="190780" cy="5557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9F4A38-E012-4DD6-8AC7-3D787E69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658" y="1267660"/>
            <a:ext cx="190780" cy="1136388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B20861D-7557-407F-96B3-E6B1FE056023}"/>
              </a:ext>
            </a:extLst>
          </p:cNvPr>
          <p:cNvCxnSpPr/>
          <p:nvPr/>
        </p:nvCxnSpPr>
        <p:spPr>
          <a:xfrm flipV="1">
            <a:off x="4253653" y="2377440"/>
            <a:ext cx="0" cy="605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29B78876-C3DE-4C98-98DE-5F785CAEF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09" y="2758373"/>
            <a:ext cx="4227547" cy="337117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8135851-F333-4CDA-92DB-545F628B4E53}"/>
              </a:ext>
            </a:extLst>
          </p:cNvPr>
          <p:cNvSpPr/>
          <p:nvPr/>
        </p:nvSpPr>
        <p:spPr>
          <a:xfrm>
            <a:off x="1075571" y="1814519"/>
            <a:ext cx="543873" cy="68631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FCBED41-3085-4E7A-9719-836B4BA9EFA9}"/>
              </a:ext>
            </a:extLst>
          </p:cNvPr>
          <p:cNvSpPr/>
          <p:nvPr/>
        </p:nvSpPr>
        <p:spPr>
          <a:xfrm>
            <a:off x="1988135" y="1801664"/>
            <a:ext cx="543873" cy="686310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62B5DF-76DB-4AFD-99A7-3F605421C041}"/>
              </a:ext>
            </a:extLst>
          </p:cNvPr>
          <p:cNvSpPr txBox="1"/>
          <p:nvPr/>
        </p:nvSpPr>
        <p:spPr>
          <a:xfrm>
            <a:off x="8515816" y="6138802"/>
            <a:ext cx="36761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/>
              <a:t>Measurement of the Permanent EDM of the Neutron, 2020</a:t>
            </a:r>
            <a:endParaRPr lang="fr-FR" sz="1400" i="1" dirty="0">
              <a:latin typeface="Cambria Math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57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08E0D-5CB2-4557-B67C-E4466F24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Cramer Rao Lower Bound vs fitted uncertainty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DF1E3F4-DF30-4831-9799-B0970FFE9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91" y="1816852"/>
            <a:ext cx="4389044" cy="4375627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A1B97D-2B9D-4910-9F21-31AD5A37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10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5EE2E4-857D-4551-B47D-8414713F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 of matter in the early universe: the mystery of </a:t>
            </a:r>
            <a:r>
              <a:rPr lang="en-US" b="1" dirty="0"/>
              <a:t>baryon asymmetry</a:t>
            </a:r>
            <a:r>
              <a:rPr lang="en-US" dirty="0"/>
              <a:t>.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393FFD-69F2-4130-ACFE-1BB9F4BA4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Our surrounding environment is made of matter. Charged particles have associated anti-matter particles with opposite charge (same mass, spin </a:t>
            </a:r>
            <a:r>
              <a:rPr lang="en-US" dirty="0" err="1"/>
              <a:t>etc</a:t>
            </a:r>
            <a:r>
              <a:rPr lang="en-US" dirty="0"/>
              <a:t>…).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Sakharov conditions</a:t>
            </a:r>
          </a:p>
          <a:p>
            <a:r>
              <a:rPr lang="en-US" dirty="0"/>
              <a:t>Baryon number violation</a:t>
            </a:r>
          </a:p>
          <a:p>
            <a:r>
              <a:rPr lang="en-US" dirty="0"/>
              <a:t>C violation and </a:t>
            </a:r>
            <a:r>
              <a:rPr lang="en-US" b="1" dirty="0">
                <a:solidFill>
                  <a:srgbClr val="FF0000"/>
                </a:solidFill>
              </a:rPr>
              <a:t>CP violation</a:t>
            </a:r>
          </a:p>
          <a:p>
            <a:r>
              <a:rPr lang="en-US" dirty="0"/>
              <a:t>Out of thermal equilibrium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 non-zero EDM would also be a source of CP violation.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AB66A2-FBAA-42D2-903D-C3A2DFBE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44</a:t>
            </a:fld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59C6CB-FCC7-4711-86C3-A10AB7398580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  <p:sp>
        <p:nvSpPr>
          <p:cNvPr id="6" name="Phylactère : pensées 5">
            <a:extLst>
              <a:ext uri="{FF2B5EF4-FFF2-40B4-BE49-F238E27FC236}">
                <a16:creationId xmlns:a16="http://schemas.microsoft.com/office/drawing/2014/main" id="{7F7C6C4E-4EB6-4FB5-BB30-D273991434E2}"/>
              </a:ext>
            </a:extLst>
          </p:cNvPr>
          <p:cNvSpPr/>
          <p:nvPr/>
        </p:nvSpPr>
        <p:spPr>
          <a:xfrm>
            <a:off x="6970799" y="2780972"/>
            <a:ext cx="4383001" cy="204480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Subatomic physics AND cosmology?!</a:t>
            </a:r>
          </a:p>
        </p:txBody>
      </p:sp>
    </p:spTree>
    <p:extLst>
      <p:ext uri="{BB962C8B-B14F-4D97-AF65-F5344CB8AC3E}">
        <p14:creationId xmlns:p14="http://schemas.microsoft.com/office/powerpoint/2010/main" val="2271649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974ED-4CD2-479C-A411-6815EA71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precession signals in the </a:t>
            </a:r>
            <a:r>
              <a:rPr lang="en-US" dirty="0">
                <a:solidFill>
                  <a:srgbClr val="FFC000"/>
                </a:solidFill>
              </a:rPr>
              <a:t>top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bottom</a:t>
            </a:r>
            <a:r>
              <a:rPr lang="en-US" dirty="0"/>
              <a:t> storage chambers.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BEA324-DBFA-471A-9071-B2B295F85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0156"/>
            <a:ext cx="10036864" cy="4822400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3114BE-9D51-4918-B314-40521433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39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C27F0-D7A4-47A2-8C2F-50BAC64A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Spin-dependent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6479479-0024-41C9-90CC-5900EFEA4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353300" cy="435133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𝑛𝐿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cross section is characteristic of the atom-light interaction.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 circularly polarized light, and an atomic </a:t>
                </a:r>
                <a:r>
                  <a:rPr lang="en-US" dirty="0" err="1"/>
                  <a:t>vapour</a:t>
                </a:r>
                <a:r>
                  <a:rPr lang="en-US" dirty="0"/>
                  <a:t> with </a:t>
                </a:r>
                <a:r>
                  <a:rPr lang="en-US" dirty="0">
                    <a:solidFill>
                      <a:srgbClr val="0070C0"/>
                    </a:solidFill>
                  </a:rPr>
                  <a:t>polarized</a:t>
                </a:r>
                <a:r>
                  <a:rPr lang="en-US" dirty="0"/>
                  <a:t> spins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the unpolarized cross-section.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Larmor precession: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oscillates at Larmor frequency, so does the transmitted power.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6479479-0024-41C9-90CC-5900EFEA48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353300" cy="4351338"/>
              </a:xfrm>
              <a:blipFill>
                <a:blip r:embed="rId2"/>
                <a:stretch>
                  <a:fillRect l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57740D-E5BD-45EE-BD82-35392234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46</a:t>
            </a:fld>
            <a:endParaRPr lang="en-US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78E83A6-9D34-4D0F-B286-7A064BD00E5D}"/>
              </a:ext>
            </a:extLst>
          </p:cNvPr>
          <p:cNvGrpSpPr/>
          <p:nvPr/>
        </p:nvGrpSpPr>
        <p:grpSpPr>
          <a:xfrm>
            <a:off x="10133745" y="2311407"/>
            <a:ext cx="1939710" cy="2606188"/>
            <a:chOff x="8904611" y="1553714"/>
            <a:chExt cx="3068066" cy="3866890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325C229C-24E1-43A4-8353-3DFCAE1900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7" y="1553714"/>
              <a:ext cx="1269993" cy="3134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3D80A6E-3EFE-49F2-B73B-0F735C0E72F7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282592E-514C-44AB-B900-4515F494D0A4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803D281-93DB-484A-A646-24E4D111CA12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6A26B43-74BD-419D-A201-D76EA249CFDC}"/>
              </a:ext>
            </a:extLst>
          </p:cNvPr>
          <p:cNvSpPr/>
          <p:nvPr/>
        </p:nvSpPr>
        <p:spPr>
          <a:xfrm>
            <a:off x="10977249" y="2004940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E14AF0D-7C91-4538-BF11-F7156C9B1D63}"/>
              </a:ext>
            </a:extLst>
          </p:cNvPr>
          <p:cNvSpPr/>
          <p:nvPr/>
        </p:nvSpPr>
        <p:spPr>
          <a:xfrm>
            <a:off x="10966730" y="4469306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8A9FDD3-0EB5-4558-ACE8-D006886602D2}"/>
              </a:ext>
            </a:extLst>
          </p:cNvPr>
          <p:cNvSpPr/>
          <p:nvPr/>
        </p:nvSpPr>
        <p:spPr>
          <a:xfrm>
            <a:off x="10153040" y="4469557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2C01317-A25C-4323-828C-364D0916A1DA}"/>
              </a:ext>
            </a:extLst>
          </p:cNvPr>
          <p:cNvSpPr/>
          <p:nvPr/>
        </p:nvSpPr>
        <p:spPr>
          <a:xfrm>
            <a:off x="10177038" y="2010900"/>
            <a:ext cx="633066" cy="2423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C981457-616D-4527-A0E7-AB71BA05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227" y="3098127"/>
            <a:ext cx="1124236" cy="32681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38FDF64-C2AA-4F6F-B883-95EA1565BF16}"/>
              </a:ext>
            </a:extLst>
          </p:cNvPr>
          <p:cNvSpPr txBox="1"/>
          <p:nvPr/>
        </p:nvSpPr>
        <p:spPr>
          <a:xfrm>
            <a:off x="8432552" y="341333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E7CD217-3BFD-4CD2-965E-087178B89901}"/>
                  </a:ext>
                </a:extLst>
              </p:cNvPr>
              <p:cNvSpPr txBox="1"/>
              <p:nvPr/>
            </p:nvSpPr>
            <p:spPr>
              <a:xfrm>
                <a:off x="8473979" y="4933117"/>
                <a:ext cx="3599477" cy="1428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Energy levels of one transition contributing to the absorption at 253.7 nm.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. 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E7CD217-3BFD-4CD2-965E-087178B89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79" y="4933117"/>
                <a:ext cx="3599477" cy="1428596"/>
              </a:xfrm>
              <a:prstGeom prst="rect">
                <a:avLst/>
              </a:prstGeom>
              <a:blipFill>
                <a:blip r:embed="rId4"/>
                <a:stretch>
                  <a:fillRect l="-1354" t="-2128" b="-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5A2561E2-DF87-4BDB-A4A2-787147D504BC}"/>
              </a:ext>
            </a:extLst>
          </p:cNvPr>
          <p:cNvSpPr txBox="1"/>
          <p:nvPr/>
        </p:nvSpPr>
        <p:spPr>
          <a:xfrm>
            <a:off x="8482016" y="1959351"/>
            <a:ext cx="167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E8420C2-8D24-4780-AF3D-FBF48AEFF0A8}"/>
              </a:ext>
            </a:extLst>
          </p:cNvPr>
          <p:cNvSpPr txBox="1"/>
          <p:nvPr/>
        </p:nvSpPr>
        <p:spPr>
          <a:xfrm>
            <a:off x="8595234" y="4379050"/>
            <a:ext cx="167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A49E540-6686-446E-91B8-A74962E081EC}"/>
              </a:ext>
            </a:extLst>
          </p:cNvPr>
          <p:cNvSpPr txBox="1"/>
          <p:nvPr/>
        </p:nvSpPr>
        <p:spPr>
          <a:xfrm>
            <a:off x="144378" y="89694"/>
            <a:ext cx="621832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bg2"/>
                </a:solidFill>
              </a:rPr>
              <a:t>II – n2EDM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Hg magnetometer</a:t>
            </a:r>
          </a:p>
        </p:txBody>
      </p:sp>
    </p:spTree>
    <p:extLst>
      <p:ext uri="{BB962C8B-B14F-4D97-AF65-F5344CB8AC3E}">
        <p14:creationId xmlns:p14="http://schemas.microsoft.com/office/powerpoint/2010/main" val="15554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9D0F78-4599-4BE6-84FB-E2AAD9B88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4" y="24547"/>
            <a:ext cx="9111270" cy="6833453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D8A366-7142-41F9-A550-1A72988EA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354" y="3568878"/>
            <a:ext cx="3499023" cy="2624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DA604BA-B452-4D2F-A8CF-52B14717EF2D}"/>
                  </a:ext>
                </a:extLst>
              </p:cNvPr>
              <p:cNvSpPr txBox="1"/>
              <p:nvPr/>
            </p:nvSpPr>
            <p:spPr>
              <a:xfrm>
                <a:off x="8833580" y="4307782"/>
                <a:ext cx="182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&lt;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DA604BA-B452-4D2F-A8CF-52B14717E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580" y="4307782"/>
                <a:ext cx="182958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E1D6BFD-1FFF-4D0A-90AF-F5060A0ED90D}"/>
                  </a:ext>
                </a:extLst>
              </p:cNvPr>
              <p:cNvSpPr txBox="1"/>
              <p:nvPr/>
            </p:nvSpPr>
            <p:spPr>
              <a:xfrm>
                <a:off x="6343650" y="5238750"/>
                <a:ext cx="1429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E1D6BFD-1FFF-4D0A-90AF-F5060A0ED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650" y="5238750"/>
                <a:ext cx="14295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076D491-8BF7-4884-B53F-CD02732A958F}"/>
                  </a:ext>
                </a:extLst>
              </p:cNvPr>
              <p:cNvSpPr txBox="1"/>
              <p:nvPr/>
            </p:nvSpPr>
            <p:spPr>
              <a:xfrm>
                <a:off x="4149810" y="3697288"/>
                <a:ext cx="1473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076D491-8BF7-4884-B53F-CD02732A9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810" y="3697288"/>
                <a:ext cx="147341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D906A27-29C3-4ECB-863D-9E8862BED83A}"/>
                  </a:ext>
                </a:extLst>
              </p:cNvPr>
              <p:cNvSpPr txBox="1"/>
              <p:nvPr/>
            </p:nvSpPr>
            <p:spPr>
              <a:xfrm>
                <a:off x="1425660" y="1249363"/>
                <a:ext cx="1473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D906A27-29C3-4ECB-863D-9E8862BED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660" y="1249363"/>
                <a:ext cx="147341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E18249F-AA9C-4266-A16C-1888632EAF9F}"/>
                  </a:ext>
                </a:extLst>
              </p:cNvPr>
              <p:cNvSpPr txBox="1"/>
              <p:nvPr/>
            </p:nvSpPr>
            <p:spPr>
              <a:xfrm>
                <a:off x="9237660" y="5514033"/>
                <a:ext cx="182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&lt;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E18249F-AA9C-4266-A16C-1888632EA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660" y="5514033"/>
                <a:ext cx="182958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204AB5A-DA1C-4DF3-BE7A-D83BD6460111}"/>
                  </a:ext>
                </a:extLst>
              </p:cNvPr>
              <p:cNvSpPr txBox="1"/>
              <p:nvPr/>
            </p:nvSpPr>
            <p:spPr>
              <a:xfrm>
                <a:off x="8915007" y="5144701"/>
                <a:ext cx="182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&lt;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204AB5A-DA1C-4DF3-BE7A-D83BD6460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007" y="5144701"/>
                <a:ext cx="182958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719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9F3FF-4621-4CC3-8F4E-D45BFF90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beam (no lens)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DB4721-7340-4DF2-A2E5-B053EDFAA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592: power-meter range 54 </a:t>
            </a:r>
            <a:r>
              <a:rPr lang="en-US" dirty="0" err="1"/>
              <a:t>uW</a:t>
            </a:r>
            <a:r>
              <a:rPr lang="en-US" dirty="0"/>
              <a:t>. (fixed wheel at 240 degrees)</a:t>
            </a:r>
          </a:p>
          <a:p>
            <a:r>
              <a:rPr lang="en-US" dirty="0"/>
              <a:t>594: power-meter range 540 </a:t>
            </a:r>
            <a:r>
              <a:rPr lang="en-US" dirty="0" err="1"/>
              <a:t>uW</a:t>
            </a:r>
            <a:r>
              <a:rPr lang="en-US" dirty="0"/>
              <a:t>. (fixed wheel at 300 degrees)</a:t>
            </a:r>
          </a:p>
          <a:p>
            <a:r>
              <a:rPr lang="en-US" dirty="0"/>
              <a:t>595: power-meter range 540 </a:t>
            </a:r>
            <a:r>
              <a:rPr lang="en-US" dirty="0" err="1"/>
              <a:t>uW</a:t>
            </a:r>
            <a:r>
              <a:rPr lang="en-US" dirty="0"/>
              <a:t>. (fixed wheel at 0 degrees)</a:t>
            </a:r>
          </a:p>
          <a:p>
            <a:r>
              <a:rPr lang="en-US" dirty="0"/>
              <a:t>596: same, with Sigma+ </a:t>
            </a:r>
            <a:r>
              <a:rPr lang="en-US" dirty="0" err="1"/>
              <a:t>additionnally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18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B3BC-30B1-4FFE-A7F0-1C3AF105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Sigma-, Pi. Run 592, 30/09/24 Regular.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79BDA3-F75A-4041-944B-789D0C33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90688"/>
            <a:ext cx="9429750" cy="50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0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3491DEFF-19EF-4930-AE09-91318BD11FA6}"/>
              </a:ext>
            </a:extLst>
          </p:cNvPr>
          <p:cNvGrpSpPr/>
          <p:nvPr/>
        </p:nvGrpSpPr>
        <p:grpSpPr>
          <a:xfrm>
            <a:off x="312201" y="4214176"/>
            <a:ext cx="8457227" cy="1727836"/>
            <a:chOff x="312201" y="4976176"/>
            <a:chExt cx="8457227" cy="172783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DBE8EBF-DE19-4D01-B062-CEA02DAEC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6898"/>
            <a:stretch/>
          </p:blipFill>
          <p:spPr>
            <a:xfrm>
              <a:off x="6362184" y="4976176"/>
              <a:ext cx="2407244" cy="172783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0EEA776-97D8-447A-BC50-782FC2D2D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512"/>
            <a:stretch/>
          </p:blipFill>
          <p:spPr>
            <a:xfrm>
              <a:off x="312201" y="5139735"/>
              <a:ext cx="2320830" cy="150871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5262A86-372D-436E-8AB5-3240AA95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</a:t>
            </a:r>
            <a:r>
              <a:rPr lang="en-US" dirty="0">
                <a:solidFill>
                  <a:srgbClr val="FF0000"/>
                </a:solidFill>
              </a:rPr>
              <a:t>Electric Dipole Moment</a:t>
            </a:r>
            <a:r>
              <a:rPr lang="en-US" dirty="0"/>
              <a:t>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B87936-7AFB-4C4A-AB18-6E1AFAC626F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690688"/>
            <a:ext cx="0" cy="49577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579D0B80-48E0-451A-AEFA-51FDF718BD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8881" y="1825625"/>
                <a:ext cx="516253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Spins could couple to </a:t>
                </a:r>
                <a:r>
                  <a:rPr lang="en-US" sz="2400" dirty="0">
                    <a:solidFill>
                      <a:srgbClr val="FF0000"/>
                    </a:solidFill>
                  </a:rPr>
                  <a:t>electric fields</a:t>
                </a:r>
                <a:r>
                  <a:rPr lang="en-US" sz="2400" dirty="0"/>
                  <a:t>. The electric dipole moment (EDM) is this coupling strength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579D0B80-48E0-451A-AEFA-51FDF718B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881" y="1825625"/>
                <a:ext cx="5162539" cy="4351338"/>
              </a:xfrm>
              <a:prstGeom prst="rect">
                <a:avLst/>
              </a:prstGeom>
              <a:blipFill>
                <a:blip r:embed="rId5"/>
                <a:stretch>
                  <a:fillRect l="-153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F58E77EF-9BFE-43D5-B35D-20483F46BC66}"/>
              </a:ext>
            </a:extLst>
          </p:cNvPr>
          <p:cNvGrpSpPr/>
          <p:nvPr/>
        </p:nvGrpSpPr>
        <p:grpSpPr>
          <a:xfrm>
            <a:off x="2942029" y="2952114"/>
            <a:ext cx="6307941" cy="1325563"/>
            <a:chOff x="2942029" y="3791355"/>
            <a:chExt cx="6307941" cy="132556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66C15A1-BDC9-455A-ADDC-D020765EF4F1}"/>
                </a:ext>
              </a:extLst>
            </p:cNvPr>
            <p:cNvSpPr/>
            <p:nvPr/>
          </p:nvSpPr>
          <p:spPr>
            <a:xfrm>
              <a:off x="2942029" y="3791355"/>
              <a:ext cx="6307941" cy="13255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Non-relativistic limit of the fermion-photon interaction: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25F83ABA-E582-4CF7-8D7B-312F8B2A7A5C}"/>
                    </a:ext>
                  </a:extLst>
                </p:cNvPr>
                <p:cNvSpPr txBox="1"/>
                <p:nvPr/>
              </p:nvSpPr>
              <p:spPr>
                <a:xfrm>
                  <a:off x="4472030" y="4481606"/>
                  <a:ext cx="334743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fr-F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25F83ABA-E582-4CF7-8D7B-312F8B2A7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2030" y="4481606"/>
                  <a:ext cx="334743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7C8D6-9ECD-4200-97F8-DA678FF9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5</a:t>
            </a:fld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3A537A-720F-45C8-B48B-95441FE4AFB8}"/>
              </a:ext>
            </a:extLst>
          </p:cNvPr>
          <p:cNvSpPr txBox="1"/>
          <p:nvPr/>
        </p:nvSpPr>
        <p:spPr>
          <a:xfrm>
            <a:off x="640580" y="5987018"/>
            <a:ext cx="454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Larmor precession of a spin in a magnetic field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5DB9CF-0B72-4449-AB1A-548E21E5B264}"/>
              </a:ext>
            </a:extLst>
          </p:cNvPr>
          <p:cNvSpPr txBox="1"/>
          <p:nvPr/>
        </p:nvSpPr>
        <p:spPr>
          <a:xfrm>
            <a:off x="6699047" y="5997153"/>
            <a:ext cx="386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Precession of a spin in an electric field?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15">
                <a:extLst>
                  <a:ext uri="{FF2B5EF4-FFF2-40B4-BE49-F238E27FC236}">
                    <a16:creationId xmlns:a16="http://schemas.microsoft.com/office/drawing/2014/main" id="{3C2249C4-CB8F-4CAC-90F0-DF7AEB7E38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4560456" cy="4351338"/>
              </a:xfrm>
            </p:spPr>
            <p:txBody>
              <a:bodyPr/>
              <a:lstStyle/>
              <a:p>
                <a:r>
                  <a:rPr lang="en-US" sz="2400" dirty="0"/>
                  <a:t>Spins couple to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magnetic fields</a:t>
                </a:r>
                <a:r>
                  <a:rPr lang="en-US" sz="2400" dirty="0"/>
                  <a:t> with strength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Espace réservé du contenu 15">
                <a:extLst>
                  <a:ext uri="{FF2B5EF4-FFF2-40B4-BE49-F238E27FC236}">
                    <a16:creationId xmlns:a16="http://schemas.microsoft.com/office/drawing/2014/main" id="{3C2249C4-CB8F-4CAC-90F0-DF7AEB7E3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4560456" cy="4351338"/>
              </a:xfrm>
              <a:blipFill>
                <a:blip r:embed="rId7"/>
                <a:stretch>
                  <a:fillRect l="-187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0C48C7A4-12C5-474C-8444-313B85609429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</p:spTree>
    <p:extLst>
      <p:ext uri="{BB962C8B-B14F-4D97-AF65-F5344CB8AC3E}">
        <p14:creationId xmlns:p14="http://schemas.microsoft.com/office/powerpoint/2010/main" val="22061816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B3BC-30B1-4FFE-A7F0-1C3AF105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Sigma-, Pi and Sigma+ Run 596, 30/09/24, Regular.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0416EA-72CF-4DF6-8DB9-BAE4EE60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560015"/>
            <a:ext cx="9563100" cy="51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6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9F3FF-4621-4CC3-8F4E-D45BFF90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beam (lens, 300 mm focal length)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DB4721-7340-4DF2-A2E5-B053EDFAA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591: power-meter range 54 </a:t>
            </a:r>
            <a:r>
              <a:rPr lang="en-US" dirty="0" err="1"/>
              <a:t>uW</a:t>
            </a:r>
            <a:r>
              <a:rPr lang="en-US" dirty="0"/>
              <a:t>. (fixed wheel at 240 degrees)</a:t>
            </a:r>
          </a:p>
          <a:p>
            <a:r>
              <a:rPr lang="en-US" dirty="0"/>
              <a:t>597: power-meter range 540 </a:t>
            </a:r>
            <a:r>
              <a:rPr lang="en-US" dirty="0" err="1"/>
              <a:t>uW</a:t>
            </a:r>
            <a:r>
              <a:rPr lang="en-US" dirty="0"/>
              <a:t>. (fixed wheel at 300 degrees)</a:t>
            </a:r>
          </a:p>
        </p:txBody>
      </p:sp>
    </p:spTree>
    <p:extLst>
      <p:ext uri="{BB962C8B-B14F-4D97-AF65-F5344CB8AC3E}">
        <p14:creationId xmlns:p14="http://schemas.microsoft.com/office/powerpoint/2010/main" val="453377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6EAE4-0A29-47CC-8109-F2114656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Sigma-, Pi Run 591, 26/09/24 Focused.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C896F3-D88B-4791-9ADA-E5450C0B4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91C0E9-3272-4002-A7DC-857136D7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553393"/>
            <a:ext cx="9610725" cy="518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92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6EAE4-0A29-47CC-8109-F2114656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Sigma-, Pi , Sigma+ Run 597, 01/10/24, Focused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C896F3-D88B-4791-9ADA-E5450C0B4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2DFDAB-0429-44A1-99DF-B61DC073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67" y="1690688"/>
            <a:ext cx="9430265" cy="50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3491DEFF-19EF-4930-AE09-91318BD11FA6}"/>
              </a:ext>
            </a:extLst>
          </p:cNvPr>
          <p:cNvGrpSpPr/>
          <p:nvPr/>
        </p:nvGrpSpPr>
        <p:grpSpPr>
          <a:xfrm>
            <a:off x="312202" y="2263465"/>
            <a:ext cx="11635055" cy="1727836"/>
            <a:chOff x="312201" y="4976176"/>
            <a:chExt cx="11635055" cy="172783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DBE8EBF-DE19-4D01-B062-CEA02DAEC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2183" y="4976176"/>
              <a:ext cx="5585073" cy="172783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0EEA776-97D8-447A-BC50-782FC2D2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201" y="5139735"/>
              <a:ext cx="5336642" cy="150871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5262A86-372D-436E-8AB5-3240AA95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EDM</a:t>
            </a:r>
            <a:r>
              <a:rPr lang="en-US" dirty="0"/>
              <a:t> violates time reversal symmetry.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B87936-7AFB-4C4A-AB18-6E1AFAC626F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690688"/>
            <a:ext cx="0" cy="49577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66C15A1-BDC9-455A-ADDC-D020765EF4F1}"/>
              </a:ext>
            </a:extLst>
          </p:cNvPr>
          <p:cNvSpPr/>
          <p:nvPr/>
        </p:nvSpPr>
        <p:spPr>
          <a:xfrm>
            <a:off x="2273626" y="1597183"/>
            <a:ext cx="7952761" cy="7558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CPT symmetry: Lorentz invariance of the theory (imposed).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T violation  &lt;-&gt; CP violation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90A8BD6-4EA6-4537-AB05-046AFEF551AF}"/>
              </a:ext>
            </a:extLst>
          </p:cNvPr>
          <p:cNvGrpSpPr/>
          <p:nvPr/>
        </p:nvGrpSpPr>
        <p:grpSpPr>
          <a:xfrm>
            <a:off x="2324339" y="4935002"/>
            <a:ext cx="1434160" cy="369332"/>
            <a:chOff x="2358189" y="5936173"/>
            <a:chExt cx="1434160" cy="369332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67C3474-3DF5-46D3-B21F-210B80699F02}"/>
                </a:ext>
              </a:extLst>
            </p:cNvPr>
            <p:cNvSpPr/>
            <p:nvPr/>
          </p:nvSpPr>
          <p:spPr>
            <a:xfrm>
              <a:off x="2358189" y="5936173"/>
              <a:ext cx="1434160" cy="3693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DA27502-6CBB-44C8-BA8E-2E38CE5CBC9F}"/>
                </a:ext>
              </a:extLst>
            </p:cNvPr>
            <p:cNvSpPr txBox="1"/>
            <p:nvPr/>
          </p:nvSpPr>
          <p:spPr>
            <a:xfrm>
              <a:off x="2531596" y="5936173"/>
              <a:ext cx="1190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T-invariant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7D66D9B-67E7-47D1-B57C-2808B9ED9AA7}"/>
              </a:ext>
            </a:extLst>
          </p:cNvPr>
          <p:cNvGrpSpPr/>
          <p:nvPr/>
        </p:nvGrpSpPr>
        <p:grpSpPr>
          <a:xfrm>
            <a:off x="8470399" y="4984159"/>
            <a:ext cx="1605107" cy="369332"/>
            <a:chOff x="8426614" y="5936173"/>
            <a:chExt cx="1605107" cy="369332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BE0E97C1-DC4A-4240-9708-E23D959FA9A2}"/>
                </a:ext>
              </a:extLst>
            </p:cNvPr>
            <p:cNvSpPr/>
            <p:nvPr/>
          </p:nvSpPr>
          <p:spPr>
            <a:xfrm>
              <a:off x="8426614" y="5961596"/>
              <a:ext cx="1605101" cy="34390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B80EA01-ACC3-4E40-98A6-2CC029D5D1C0}"/>
                </a:ext>
              </a:extLst>
            </p:cNvPr>
            <p:cNvSpPr txBox="1"/>
            <p:nvPr/>
          </p:nvSpPr>
          <p:spPr>
            <a:xfrm>
              <a:off x="8468216" y="5936173"/>
              <a:ext cx="1563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 T-invariant</a:t>
              </a: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7C8D6-9ECD-4200-97F8-DA678FF9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533BA39-ECCB-4653-A30A-4324107D92A2}"/>
              </a:ext>
            </a:extLst>
          </p:cNvPr>
          <p:cNvGrpSpPr/>
          <p:nvPr/>
        </p:nvGrpSpPr>
        <p:grpSpPr>
          <a:xfrm>
            <a:off x="1139373" y="3996932"/>
            <a:ext cx="3974452" cy="939023"/>
            <a:chOff x="1146339" y="4796790"/>
            <a:chExt cx="3974452" cy="9390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974CF407-56D1-4117-816B-9D8CE92F62CA}"/>
                    </a:ext>
                  </a:extLst>
                </p:cNvPr>
                <p:cNvSpPr txBox="1"/>
                <p:nvPr/>
              </p:nvSpPr>
              <p:spPr>
                <a:xfrm>
                  <a:off x="1473422" y="4796790"/>
                  <a:ext cx="34295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Observable = magnetic moment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974CF407-56D1-4117-816B-9D8CE92F6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422" y="4796790"/>
                  <a:ext cx="3429593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601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F997E6F7-72A2-4E5E-859F-9506A9693133}"/>
                    </a:ext>
                  </a:extLst>
                </p:cNvPr>
                <p:cNvSpPr txBox="1"/>
                <p:nvPr/>
              </p:nvSpPr>
              <p:spPr>
                <a:xfrm>
                  <a:off x="1146339" y="5366481"/>
                  <a:ext cx="800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F997E6F7-72A2-4E5E-859F-9506A96931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9" y="5366481"/>
                  <a:ext cx="800027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5ECC787-C5EF-4251-8402-3F3F5CA413BC}"/>
                    </a:ext>
                  </a:extLst>
                </p:cNvPr>
                <p:cNvSpPr txBox="1"/>
                <p:nvPr/>
              </p:nvSpPr>
              <p:spPr>
                <a:xfrm>
                  <a:off x="4320764" y="5366481"/>
                  <a:ext cx="800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5ECC787-C5EF-4251-8402-3F3F5CA413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0764" y="5366481"/>
                  <a:ext cx="80002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847544B-57DC-44FA-9FB8-9BDB7DC1699D}"/>
              </a:ext>
            </a:extLst>
          </p:cNvPr>
          <p:cNvGrpSpPr/>
          <p:nvPr/>
        </p:nvGrpSpPr>
        <p:grpSpPr>
          <a:xfrm>
            <a:off x="7295952" y="4042146"/>
            <a:ext cx="3972896" cy="893972"/>
            <a:chOff x="7262509" y="4796790"/>
            <a:chExt cx="3972896" cy="89397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8179746-EFEB-4E43-8CD9-E033C1BE42CE}"/>
                </a:ext>
              </a:extLst>
            </p:cNvPr>
            <p:cNvSpPr txBox="1"/>
            <p:nvPr/>
          </p:nvSpPr>
          <p:spPr>
            <a:xfrm>
              <a:off x="7596792" y="4796790"/>
              <a:ext cx="3240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Observable = electric moment </a:t>
              </a:r>
              <a:r>
                <a:rPr lang="en-US" dirty="0">
                  <a:solidFill>
                    <a:srgbClr val="FF0000"/>
                  </a:solidFill>
                </a:rPr>
                <a:t>d</a:t>
              </a:r>
              <a:r>
                <a:rPr lang="en-US" dirty="0"/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154AD82-8C8D-462D-8246-C50FB859AE68}"/>
                    </a:ext>
                  </a:extLst>
                </p:cNvPr>
                <p:cNvSpPr txBox="1"/>
                <p:nvPr/>
              </p:nvSpPr>
              <p:spPr>
                <a:xfrm>
                  <a:off x="7262509" y="5413763"/>
                  <a:ext cx="622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154AD82-8C8D-462D-8246-C50FB859AE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2509" y="5413763"/>
                  <a:ext cx="62286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8824" r="-8824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DBD85339-432F-495C-96C7-FB068D814F2D}"/>
                    </a:ext>
                  </a:extLst>
                </p:cNvPr>
                <p:cNvSpPr txBox="1"/>
                <p:nvPr/>
              </p:nvSpPr>
              <p:spPr>
                <a:xfrm>
                  <a:off x="10612542" y="5412647"/>
                  <a:ext cx="622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DBD85339-432F-495C-96C7-FB068D814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2542" y="5412647"/>
                  <a:ext cx="62286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8738" r="-8738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B1F3907-995C-4735-84A9-A088021AD0BD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D9BAA08-CEBA-4D21-BB3E-47BE990610B8}"/>
              </a:ext>
            </a:extLst>
          </p:cNvPr>
          <p:cNvSpPr/>
          <p:nvPr/>
        </p:nvSpPr>
        <p:spPr>
          <a:xfrm>
            <a:off x="2122739" y="5641769"/>
            <a:ext cx="7952761" cy="7558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CP violation is one of the Sakharov criteria for matter anti-matter asymmetry  during baryogenesis.</a:t>
            </a:r>
          </a:p>
        </p:txBody>
      </p:sp>
    </p:spTree>
    <p:extLst>
      <p:ext uri="{BB962C8B-B14F-4D97-AF65-F5344CB8AC3E}">
        <p14:creationId xmlns:p14="http://schemas.microsoft.com/office/powerpoint/2010/main" val="418412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9143056-7214-4250-BA51-647A20438696}"/>
              </a:ext>
            </a:extLst>
          </p:cNvPr>
          <p:cNvSpPr/>
          <p:nvPr/>
        </p:nvSpPr>
        <p:spPr>
          <a:xfrm>
            <a:off x="6473586" y="2522911"/>
            <a:ext cx="2958007" cy="5816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766FBA7-D137-48DD-959E-96182B66D0EA}"/>
              </a:ext>
            </a:extLst>
          </p:cNvPr>
          <p:cNvSpPr/>
          <p:nvPr/>
        </p:nvSpPr>
        <p:spPr>
          <a:xfrm>
            <a:off x="838201" y="2531626"/>
            <a:ext cx="4132000" cy="57290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9F0A5C-79E2-4913-9392-F0783246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Scenarii</a:t>
            </a:r>
            <a:r>
              <a:rPr lang="en-US" dirty="0"/>
              <a:t> for the </a:t>
            </a:r>
            <a:r>
              <a:rPr lang="en-US" dirty="0" err="1"/>
              <a:t>nEDM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3305FEC-BF34-4A07-9F18-5373DE9873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90548"/>
                <a:ext cx="10515600" cy="48249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From the Standard Model we expect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sup>
                    </m:s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 +   </m:t>
                    </m:r>
                    <m:acc>
                      <m:accPr>
                        <m:chr m:val="̅"/>
                        <m:ctrlPr>
                          <a:rPr lang="fr-FR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fr-FR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fr-FR" sz="2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FR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fr-FR" sz="2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fr-FR" sz="2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2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  <m:r>
                      <a:rPr lang="fr-FR" sz="24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3305FEC-BF34-4A07-9F18-5373DE9873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90548"/>
                <a:ext cx="10515600" cy="482497"/>
              </a:xfrm>
              <a:blipFill>
                <a:blip r:embed="rId2"/>
                <a:stretch>
                  <a:fillRect l="-928" t="-16456"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11B729-C8FB-40C3-B5F4-13F809D8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269F6E-8D92-4D6A-B0DB-C49F09EDE02F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DF13725-9252-4A1D-A8DE-BA077B73409F}"/>
              </a:ext>
            </a:extLst>
          </p:cNvPr>
          <p:cNvCxnSpPr>
            <a:cxnSpLocks/>
          </p:cNvCxnSpPr>
          <p:nvPr/>
        </p:nvCxnSpPr>
        <p:spPr>
          <a:xfrm>
            <a:off x="6114904" y="2531626"/>
            <a:ext cx="0" cy="41013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9BE7223-E089-4AE4-A68E-C3BA461C48F9}"/>
                  </a:ext>
                </a:extLst>
              </p:cNvPr>
              <p:cNvSpPr txBox="1"/>
              <p:nvPr/>
            </p:nvSpPr>
            <p:spPr>
              <a:xfrm>
                <a:off x="890032" y="2611252"/>
                <a:ext cx="5224872" cy="4096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Measurement compatible with zero:</a:t>
                </a:r>
              </a:p>
              <a:p>
                <a:endParaRPr lang="en-US" sz="2000" dirty="0"/>
              </a:p>
              <a:p>
                <a:r>
                  <a:rPr lang="fr-FR" sz="2000" b="0" dirty="0"/>
                  <a:t>[1]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0.0 ± 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1.1</m:t>
                        </m:r>
                      </m:e>
                      <m:sub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𝑠𝑡𝑎𝑡</m:t>
                        </m:r>
                      </m:sub>
                    </m:sSub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± 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0.2</m:t>
                        </m:r>
                      </m:e>
                      <m:sub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) </m:t>
                    </m:r>
                    <m:sSup>
                      <m:sSup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−26</m:t>
                        </m:r>
                      </m:sup>
                    </m:sSup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sensitive probe to </a:t>
                </a:r>
                <a:r>
                  <a:rPr lang="en-US" sz="2000" b="1" dirty="0"/>
                  <a:t>new physics</a:t>
                </a:r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The better the sensitivity, the higher the mass scale (EFT).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−26</m:t>
                        </m:r>
                      </m:sup>
                    </m:sSup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probes mass scales of &gt;1 </a:t>
                </a:r>
                <a:r>
                  <a:rPr lang="en-US" sz="2000" dirty="0" err="1"/>
                  <a:t>PeV</a:t>
                </a:r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Constrains the </a:t>
                </a:r>
                <a:r>
                  <a:rPr lang="en-US" sz="2000" b="1" dirty="0"/>
                  <a:t>CP violation </a:t>
                </a:r>
                <a:r>
                  <a:rPr lang="en-US" sz="2000" dirty="0"/>
                  <a:t>in the strong sector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20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fr-FR" sz="20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</a:rPr>
                  <a:t>  “strong CP problem”</a:t>
                </a:r>
              </a:p>
              <a:p>
                <a:r>
                  <a:rPr lang="en-US" sz="2000" dirty="0"/>
                  <a:t>Could be explained by the axion, also a good candidate for dark matter.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9BE7223-E089-4AE4-A68E-C3BA461C4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32" y="2611252"/>
                <a:ext cx="5224872" cy="4096378"/>
              </a:xfrm>
              <a:prstGeom prst="rect">
                <a:avLst/>
              </a:prstGeom>
              <a:blipFill>
                <a:blip r:embed="rId3"/>
                <a:stretch>
                  <a:fillRect l="-1167" t="-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12A8564-F304-45D6-903C-C044CF680D40}"/>
                  </a:ext>
                </a:extLst>
              </p:cNvPr>
              <p:cNvSpPr txBox="1"/>
              <p:nvPr/>
            </p:nvSpPr>
            <p:spPr>
              <a:xfrm>
                <a:off x="6574309" y="2611252"/>
                <a:ext cx="5342387" cy="3758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Non-zero measurement: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new physics</a:t>
                </a:r>
                <a:r>
                  <a:rPr lang="en-US" sz="2000" dirty="0"/>
                  <a:t>!</a:t>
                </a:r>
              </a:p>
              <a:p>
                <a:r>
                  <a:rPr lang="en-US" sz="2000" dirty="0"/>
                  <a:t>At a mass scale depending on its size.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CP-violating interaction</a:t>
                </a:r>
                <a:r>
                  <a:rPr lang="en-US" sz="2000" dirty="0"/>
                  <a:t>!</a:t>
                </a:r>
              </a:p>
              <a:p>
                <a:r>
                  <a:rPr lang="en-US" sz="2000" dirty="0"/>
                  <a:t> Would explain part of matter-antimatter asymmetry during baryogenesis.</a:t>
                </a: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000" dirty="0"/>
                  <a:t> might still be zero.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12A8564-F304-45D6-903C-C044CF680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309" y="2611252"/>
                <a:ext cx="5342387" cy="3758208"/>
              </a:xfrm>
              <a:prstGeom prst="rect">
                <a:avLst/>
              </a:prstGeom>
              <a:blipFill>
                <a:blip r:embed="rId4"/>
                <a:stretch>
                  <a:fillRect l="-1140" t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CD8FF0C1-BF33-4B34-8C86-0ACFDAEF2B91}"/>
              </a:ext>
            </a:extLst>
          </p:cNvPr>
          <p:cNvSpPr txBox="1"/>
          <p:nvPr/>
        </p:nvSpPr>
        <p:spPr>
          <a:xfrm>
            <a:off x="6005064" y="1873045"/>
            <a:ext cx="175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weak interaction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7512FD9-0E49-4813-BE5D-62AF80F9379B}"/>
              </a:ext>
            </a:extLst>
          </p:cNvPr>
          <p:cNvSpPr txBox="1"/>
          <p:nvPr/>
        </p:nvSpPr>
        <p:spPr>
          <a:xfrm>
            <a:off x="7932434" y="1864059"/>
            <a:ext cx="21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strong interaction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13FD8B-93D5-44FE-AB29-1AF780A7CCC7}"/>
              </a:ext>
            </a:extLst>
          </p:cNvPr>
          <p:cNvSpPr txBox="1"/>
          <p:nvPr/>
        </p:nvSpPr>
        <p:spPr>
          <a:xfrm>
            <a:off x="9982200" y="1879044"/>
            <a:ext cx="21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physics?</a:t>
            </a: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90ECF5BE-7618-45FB-9581-9AF428DB804F}"/>
              </a:ext>
            </a:extLst>
          </p:cNvPr>
          <p:cNvSpPr/>
          <p:nvPr/>
        </p:nvSpPr>
        <p:spPr>
          <a:xfrm rot="5400000">
            <a:off x="10579164" y="1385620"/>
            <a:ext cx="140340" cy="816538"/>
          </a:xfrm>
          <a:prstGeom prst="rightBrace">
            <a:avLst>
              <a:gd name="adj1" fmla="val 54256"/>
              <a:gd name="adj2" fmla="val 5090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3F9606-9BA9-46AF-84AC-FB26C2970F5E}"/>
              </a:ext>
            </a:extLst>
          </p:cNvPr>
          <p:cNvSpPr txBox="1"/>
          <p:nvPr/>
        </p:nvSpPr>
        <p:spPr>
          <a:xfrm>
            <a:off x="0" y="6595177"/>
            <a:ext cx="6517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>
                <a:solidFill>
                  <a:srgbClr val="002060"/>
                </a:solidFill>
              </a:rPr>
              <a:t>[1] Measurement of the Permanent Electric Dipole Moment of the Neutron, </a:t>
            </a:r>
            <a:r>
              <a:rPr lang="en-GB" sz="1200" i="1" u="sng" dirty="0" err="1">
                <a:solidFill>
                  <a:srgbClr val="002060"/>
                </a:solidFill>
              </a:rPr>
              <a:t>nEDM</a:t>
            </a:r>
            <a:r>
              <a:rPr lang="en-GB" sz="1200" i="1" u="sng" dirty="0">
                <a:solidFill>
                  <a:srgbClr val="002060"/>
                </a:solidFill>
              </a:rPr>
              <a:t> collaboration, 2020</a:t>
            </a:r>
            <a:endParaRPr lang="fr-FR" sz="1200" i="1" dirty="0">
              <a:latin typeface="Cambria Math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8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762B4-41B7-4417-8028-6A45EBBCB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II- How do we measure the neutron EDM at            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7F8791-2EFF-4368-8569-A7695D6F8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7181EA-C63A-4F20-A648-AEBADA89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8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AF4051-FBC4-40AF-85B0-DF48B34F2B07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E0F38D-5868-40EB-ACC2-98CD2A66B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19" y="2646672"/>
            <a:ext cx="1967581" cy="7012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437B7D-2E09-4205-9F23-866817240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5" y="3602038"/>
            <a:ext cx="4697442" cy="3033764"/>
          </a:xfrm>
          <a:prstGeom prst="rect">
            <a:avLst/>
          </a:prstGeom>
        </p:spPr>
      </p:pic>
      <p:sp>
        <p:nvSpPr>
          <p:cNvPr id="12" name="Larme 11">
            <a:extLst>
              <a:ext uri="{FF2B5EF4-FFF2-40B4-BE49-F238E27FC236}">
                <a16:creationId xmlns:a16="http://schemas.microsoft.com/office/drawing/2014/main" id="{5941D4C5-C6C5-49C3-B0CC-7CC217E6FFD4}"/>
              </a:ext>
            </a:extLst>
          </p:cNvPr>
          <p:cNvSpPr/>
          <p:nvPr/>
        </p:nvSpPr>
        <p:spPr>
          <a:xfrm rot="8048575">
            <a:off x="2612812" y="3802561"/>
            <a:ext cx="103467" cy="100891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4E930D-D5AE-4E89-9682-B37710D4F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22" y="4718785"/>
            <a:ext cx="2110801" cy="10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5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BF775-0566-49A0-8566-1A7A4208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49366" cy="1325563"/>
          </a:xfrm>
        </p:spPr>
        <p:txBody>
          <a:bodyPr/>
          <a:lstStyle/>
          <a:p>
            <a:r>
              <a:rPr lang="en-US" dirty="0"/>
              <a:t>How do you measure the coupling of the spin to the electric field?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109213A1-B462-4BFB-8D80-4DD90EE275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7220" y="4586500"/>
                <a:ext cx="4541876" cy="26098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Ultra Cold Neutrons </a:t>
                </a:r>
                <a:r>
                  <a:rPr lang="en-US" dirty="0">
                    <a:solidFill>
                      <a:schemeClr val="accent6"/>
                    </a:solidFill>
                  </a:rPr>
                  <a:t>(UCN)</a:t>
                </a: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fr-FR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𝑛𝑒𝑉</m:t>
                    </m:r>
                  </m:oMath>
                </a14:m>
                <a:r>
                  <a:rPr lang="fr-FR" sz="2000" dirty="0">
                    <a:ea typeface="Cambria Math" panose="02040503050406030204" pitchFamily="18" charset="0"/>
                  </a:rPr>
                  <a:t>, </a:t>
                </a:r>
                <a:r>
                  <a:rPr lang="fr-FR" sz="2000" dirty="0" err="1">
                    <a:ea typeface="Cambria Math" panose="02040503050406030204" pitchFamily="18" charset="0"/>
                  </a:rPr>
                  <a:t>affected</a:t>
                </a:r>
                <a:r>
                  <a:rPr lang="fr-FR" sz="2000" dirty="0">
                    <a:ea typeface="Cambria Math" panose="02040503050406030204" pitchFamily="18" charset="0"/>
                  </a:rPr>
                  <a:t> by </a:t>
                </a:r>
                <a:r>
                  <a:rPr lang="fr-FR" sz="2000" dirty="0" err="1">
                    <a:ea typeface="Cambria Math" panose="02040503050406030204" pitchFamily="18" charset="0"/>
                  </a:rPr>
                  <a:t>gravity</a:t>
                </a:r>
                <a:r>
                  <a:rPr lang="fr-FR" sz="2000" dirty="0">
                    <a:ea typeface="Cambria Math" panose="02040503050406030204" pitchFamily="18" charset="0"/>
                  </a:rPr>
                  <a:t> and </a:t>
                </a:r>
                <a:r>
                  <a:rPr lang="fr-FR" sz="2000" dirty="0" err="1">
                    <a:ea typeface="Cambria Math" panose="02040503050406030204" pitchFamily="18" charset="0"/>
                  </a:rPr>
                  <a:t>storable</a:t>
                </a:r>
                <a:r>
                  <a:rPr lang="fr-FR" sz="2000" dirty="0">
                    <a:ea typeface="Cambria Math" panose="02040503050406030204" pitchFamily="18" charset="0"/>
                  </a:rPr>
                  <a:t>!)</a:t>
                </a:r>
              </a:p>
              <a:p>
                <a:pPr marL="0" indent="0">
                  <a:buNone/>
                </a:pPr>
                <a:r>
                  <a:rPr lang="en-US" sz="2000" dirty="0"/>
                  <a:t>Long </a:t>
                </a:r>
                <a:r>
                  <a:rPr lang="en-US" sz="2000" b="1" dirty="0"/>
                  <a:t>interaction time</a:t>
                </a:r>
                <a:r>
                  <a:rPr lang="en-US" sz="2000" dirty="0"/>
                  <a:t>: minutes.  </a:t>
                </a:r>
              </a:p>
              <a:p>
                <a:pPr marL="0" indent="0">
                  <a:buNone/>
                </a:pPr>
                <a:r>
                  <a:rPr lang="en-US" sz="2000" dirty="0"/>
                  <a:t>Small 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neutron density</a:t>
                </a:r>
                <a:r>
                  <a:rPr lang="en-US" sz="200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109213A1-B462-4BFB-8D80-4DD90EE27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220" y="4586500"/>
                <a:ext cx="4541876" cy="2609804"/>
              </a:xfrm>
              <a:prstGeom prst="rect">
                <a:avLst/>
              </a:prstGeom>
              <a:blipFill>
                <a:blip r:embed="rId2"/>
                <a:stretch>
                  <a:fillRect l="-2685" t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C5C5519-5CEC-4D13-BFE8-E6F78E6352E7}"/>
              </a:ext>
            </a:extLst>
          </p:cNvPr>
          <p:cNvSpPr txBox="1"/>
          <p:nvPr/>
        </p:nvSpPr>
        <p:spPr>
          <a:xfrm>
            <a:off x="777263" y="2035379"/>
            <a:ext cx="77199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Larmor precession frequency </a:t>
            </a:r>
            <a:r>
              <a:rPr lang="en-US" sz="2800" dirty="0"/>
              <a:t>measurement. </a:t>
            </a:r>
          </a:p>
          <a:p>
            <a:r>
              <a:rPr lang="en-US" sz="2800" dirty="0"/>
              <a:t>in a </a:t>
            </a:r>
            <a:r>
              <a:rPr lang="en-US" sz="2800" i="1" dirty="0">
                <a:solidFill>
                  <a:schemeClr val="accent1"/>
                </a:solidFill>
              </a:rPr>
              <a:t>known</a:t>
            </a:r>
            <a:r>
              <a:rPr lang="en-US" sz="2800" dirty="0">
                <a:solidFill>
                  <a:schemeClr val="accent1"/>
                </a:solidFill>
              </a:rPr>
              <a:t> magnetic field </a:t>
            </a:r>
            <a:r>
              <a:rPr lang="en-US" sz="2800" dirty="0"/>
              <a:t>and </a:t>
            </a:r>
            <a:r>
              <a:rPr lang="en-US" sz="2800" i="1" dirty="0">
                <a:solidFill>
                  <a:srgbClr val="FF0000"/>
                </a:solidFill>
              </a:rPr>
              <a:t>strong</a:t>
            </a:r>
            <a:r>
              <a:rPr lang="en-US" sz="2800" dirty="0">
                <a:solidFill>
                  <a:srgbClr val="FF0000"/>
                </a:solidFill>
              </a:rPr>
              <a:t> electric field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Ramsey method of oscillatory </a:t>
            </a:r>
            <a:r>
              <a:rPr lang="en-US" sz="2800" dirty="0"/>
              <a:t>fields to count the number of spin up or down after precession.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AF7B1DC-3D80-4473-8BE6-6B1541A1BB10}"/>
              </a:ext>
            </a:extLst>
          </p:cNvPr>
          <p:cNvGrpSpPr/>
          <p:nvPr/>
        </p:nvGrpSpPr>
        <p:grpSpPr>
          <a:xfrm>
            <a:off x="9187566" y="350278"/>
            <a:ext cx="2847975" cy="1954052"/>
            <a:chOff x="8220075" y="1306227"/>
            <a:chExt cx="2847975" cy="195405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3DC102-CD63-4A42-BECD-387CE05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0075" y="1306227"/>
              <a:ext cx="2847975" cy="195405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C46979A-773A-4900-8C69-F1BFAE04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215" t="-269" r="19590" b="51133"/>
            <a:stretch/>
          </p:blipFill>
          <p:spPr>
            <a:xfrm>
              <a:off x="8953430" y="1366689"/>
              <a:ext cx="219145" cy="63832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A41968-404D-4532-8FD2-3F450B44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4285" y="1412801"/>
              <a:ext cx="219145" cy="1305342"/>
            </a:xfrm>
            <a:prstGeom prst="rect">
              <a:avLst/>
            </a:prstGeom>
          </p:spPr>
        </p:pic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D967E8-624E-4A23-8907-03376277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7EF8EF-C966-47AF-997A-EAFB1AEA4B3C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3BB9D3A-15E1-4742-8663-AFF8031798B6}"/>
                  </a:ext>
                </a:extLst>
              </p:cNvPr>
              <p:cNvSpPr txBox="1"/>
              <p:nvPr/>
            </p:nvSpPr>
            <p:spPr>
              <a:xfrm>
                <a:off x="9182454" y="3575410"/>
                <a:ext cx="2045688" cy="10399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b="1" i="1">
                              <a:latin typeface="Cambria Math" panose="02040503050406030204" pitchFamily="18" charset="0"/>
                            </a:rPr>
                            <m:t>𝑻</m:t>
                          </m:r>
                          <m:rad>
                            <m:radPr>
                              <m:degHide m:val="on"/>
                              <m:ctrlPr>
                                <a:rPr lang="fr-FR" sz="24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3BB9D3A-15E1-4742-8663-AFF803179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454" y="3575410"/>
                <a:ext cx="2045688" cy="10399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/>
              <p:nvPr/>
            </p:nvSpPr>
            <p:spPr>
              <a:xfrm>
                <a:off x="8892916" y="2350442"/>
                <a:ext cx="2678362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916" y="2350442"/>
                <a:ext cx="2678362" cy="7935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F61F4863-AC94-4350-BC97-461E8AD5E3A5}"/>
              </a:ext>
            </a:extLst>
          </p:cNvPr>
          <p:cNvSpPr/>
          <p:nvPr/>
        </p:nvSpPr>
        <p:spPr>
          <a:xfrm>
            <a:off x="1750106" y="2977550"/>
            <a:ext cx="5191906" cy="45894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Requires control of the magnetic field !!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9417DDA-66D6-4692-8EFF-1FD761DE1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63" y="4692377"/>
            <a:ext cx="7010006" cy="1637374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3AEE46C-9B22-4D66-A03E-F02F02CECF39}"/>
              </a:ext>
            </a:extLst>
          </p:cNvPr>
          <p:cNvCxnSpPr/>
          <p:nvPr/>
        </p:nvCxnSpPr>
        <p:spPr>
          <a:xfrm>
            <a:off x="3282215" y="6497051"/>
            <a:ext cx="2213810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9B01504-74D7-4A3E-A427-E4F05F3B4858}"/>
                  </a:ext>
                </a:extLst>
              </p:cNvPr>
              <p:cNvSpPr txBox="1"/>
              <p:nvPr/>
            </p:nvSpPr>
            <p:spPr>
              <a:xfrm>
                <a:off x="4197621" y="6430239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9B01504-74D7-4A3E-A427-E4F05F3B4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621" y="6430239"/>
                <a:ext cx="38183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32DFE861-8F2F-40BC-B7AC-860898C0E1F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81286E4-55BB-4437-8966-20A60C9FA4D0}"/>
              </a:ext>
            </a:extLst>
          </p:cNvPr>
          <p:cNvCxnSpPr/>
          <p:nvPr/>
        </p:nvCxnSpPr>
        <p:spPr>
          <a:xfrm flipV="1">
            <a:off x="693420" y="5034351"/>
            <a:ext cx="0" cy="1295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F72EA61-7AA9-44A4-B3AD-206DBB70DB57}"/>
                  </a:ext>
                </a:extLst>
              </p:cNvPr>
              <p:cNvSpPr txBox="1"/>
              <p:nvPr/>
            </p:nvSpPr>
            <p:spPr>
              <a:xfrm>
                <a:off x="312517" y="5511064"/>
                <a:ext cx="404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F72EA61-7AA9-44A4-B3AD-206DBB70D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7" y="5511064"/>
                <a:ext cx="40427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040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2943</Words>
  <Application>Microsoft Office PowerPoint</Application>
  <PresentationFormat>Grand écran</PresentationFormat>
  <Paragraphs>650</Paragraphs>
  <Slides>53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0" baseType="lpstr">
      <vt:lpstr>Arial</vt:lpstr>
      <vt:lpstr>Arial Narrow</vt:lpstr>
      <vt:lpstr>Calibri</vt:lpstr>
      <vt:lpstr>Calibri Light</vt:lpstr>
      <vt:lpstr>Cambria Math</vt:lpstr>
      <vt:lpstr>Verdana</vt:lpstr>
      <vt:lpstr>Thème Office</vt:lpstr>
      <vt:lpstr>Measuring magnetic fields with mercury vapor  for the search of the  neutron Electric Dipole Moment </vt:lpstr>
      <vt:lpstr>Outline</vt:lpstr>
      <vt:lpstr>I - Context</vt:lpstr>
      <vt:lpstr>What is the magnetic moment?</vt:lpstr>
      <vt:lpstr>What is an Electric Dipole Moment?</vt:lpstr>
      <vt:lpstr>An EDM violates time reversal symmetry.</vt:lpstr>
      <vt:lpstr>Scenarii for the nEDM</vt:lpstr>
      <vt:lpstr>II- How do we measure the neutron EDM at             </vt:lpstr>
      <vt:lpstr>How do you measure the coupling of the spin to the electric field? </vt:lpstr>
      <vt:lpstr>Présentation PowerPoint</vt:lpstr>
      <vt:lpstr>Présentation PowerPoint</vt:lpstr>
      <vt:lpstr>Présentation PowerPoint</vt:lpstr>
      <vt:lpstr>Présentation PowerPoint</vt:lpstr>
      <vt:lpstr>Control the magnetic field: quantum co-magnetometry</vt:lpstr>
      <vt:lpstr>Présentation PowerPoint</vt:lpstr>
      <vt:lpstr>Présentation PowerPoint</vt:lpstr>
      <vt:lpstr>III - How to assert the uncertainty of the precession frequency in the mercury co-magnetometer? </vt:lpstr>
      <vt:lpstr>Precession signal:    s_0 e^(-σLn(t)(1-p(t))) </vt:lpstr>
      <vt:lpstr>Precession signal:    s_0 e^(-σLn(t)(1-p(t))) </vt:lpstr>
      <vt:lpstr>Fitting the polarization over the full precession time (minutes!)</vt:lpstr>
      <vt:lpstr>What is the precision of the frequency measurement? </vt:lpstr>
      <vt:lpstr>Challenge: can we measure the earth rotation?</vt:lpstr>
      <vt:lpstr>IV - Deeper understanding of the mercury-light absorption at L4M, LPSC</vt:lpstr>
      <vt:lpstr>Atom-light interaction</vt:lpstr>
      <vt:lpstr>Experimental setup:We look for absorption as a function of power A(P) with a focused or unfocused light beam </vt:lpstr>
      <vt:lpstr>Experimental setup:We look for absorption as a function of power A(P) with a focused or unfocused light beam </vt:lpstr>
      <vt:lpstr>Experimental setup:We look for absorption as a function of power A(P) with a focused or unfocused light beam </vt:lpstr>
      <vt:lpstr>Saturated absorption…</vt:lpstr>
      <vt:lpstr>Summary, ongoing work and perspectives</vt:lpstr>
      <vt:lpstr>Présentation PowerPoint</vt:lpstr>
      <vt:lpstr>Additional slides</vt:lpstr>
      <vt:lpstr>Experimental investigation at L4M (LPSC)</vt:lpstr>
      <vt:lpstr>Saturated absorption…</vt:lpstr>
      <vt:lpstr>But also one of the most sensitive probes to new physics</vt:lpstr>
      <vt:lpstr>Current most sensitive measurement: nEDM at PSI</vt:lpstr>
      <vt:lpstr>Neutron spin gymnastics: Ramsey.</vt:lpstr>
      <vt:lpstr>Goal precision VS performances</vt:lpstr>
      <vt:lpstr>Photographs of the L4M setup</vt:lpstr>
      <vt:lpstr>Présentation PowerPoint</vt:lpstr>
      <vt:lpstr>Magnetic field measurements</vt:lpstr>
      <vt:lpstr>How to measure the magnetic field: mercury precession</vt:lpstr>
      <vt:lpstr>Neutron frequency measurement: magnetic field stability.</vt:lpstr>
      <vt:lpstr>Cramer Rao Lower Bound vs fitted uncertainty</vt:lpstr>
      <vt:lpstr>Formation of matter in the early universe: the mystery of baryon asymmetry. </vt:lpstr>
      <vt:lpstr>Simultaneous precession signals in the top and bottom storage chambers.</vt:lpstr>
      <vt:lpstr>Spin-dependent absorption</vt:lpstr>
      <vt:lpstr>Présentation PowerPoint</vt:lpstr>
      <vt:lpstr>Regular beam (no lens)</vt:lpstr>
      <vt:lpstr>Sigma-, Pi. Run 592, 30/09/24 Regular.</vt:lpstr>
      <vt:lpstr>Sigma-, Pi and Sigma+ Run 596, 30/09/24, Regular.</vt:lpstr>
      <vt:lpstr>Focused beam (lens, 300 mm focal length)</vt:lpstr>
      <vt:lpstr>Sigma-, Pi Run 591, 26/09/24 Focused.</vt:lpstr>
      <vt:lpstr>Sigma-, Pi , Sigma+ Run 597, 01/10/24, Focused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Precise measurement of the magnetic field with  mercury vapour</dc:title>
  <dc:creator>Katia MICHIELSEN</dc:creator>
  <cp:lastModifiedBy>Katia MICHIELSEN</cp:lastModifiedBy>
  <cp:revision>149</cp:revision>
  <dcterms:created xsi:type="dcterms:W3CDTF">2025-03-18T15:58:56Z</dcterms:created>
  <dcterms:modified xsi:type="dcterms:W3CDTF">2025-04-10T07:56:11Z</dcterms:modified>
</cp:coreProperties>
</file>