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61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5"/>
  </p:normalViewPr>
  <p:slideViewPr>
    <p:cSldViewPr snapToGrid="0">
      <p:cViewPr varScale="1">
        <p:scale>
          <a:sx n="107" d="100"/>
          <a:sy n="107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A42450-BC83-C40C-B386-0CD19D4DC4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6C2DDCF-7D79-CB0A-B23F-2DC4A5AB63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75AF61-55CC-72B7-E3BC-1D3E88367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B657-F7E0-2642-9CB0-15621886DEBE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D06999-9261-6EB4-81C0-17E8A6A1A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DE6FC38-4739-91B9-03DC-CE3E5B106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CEF48-FB81-A44C-A833-79971FD9EC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3851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9BC383-EB94-4BC8-DC51-7634957DC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B9DA7F9-4309-7B5A-6EEC-5F4F0E7198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6FEF10-0064-C9AA-34EB-16BF4A1F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B657-F7E0-2642-9CB0-15621886DEBE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2DBDB4-2B7D-F44F-403B-177F5827B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13D2AF-DF88-10D6-39CB-642E6AD4D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CEF48-FB81-A44C-A833-79971FD9EC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3972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613D110-DB7F-1D84-3DF0-11E9849A40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B17269C-8060-01EC-F82B-048B99A99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47E2A4-26C6-A808-D542-2FBBE82AB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B657-F7E0-2642-9CB0-15621886DEBE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380BEA7-5A65-3900-5C7D-7DE481CB9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64DDE0-94B6-E5C2-3E6C-B4974E925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CEF48-FB81-A44C-A833-79971FD9EC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0730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D5E4AD-03EB-CF20-C49B-3CF4E85F3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9D7BAA-FF96-8D4A-92E7-A62E0C0BF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458744-CB7F-09DB-F716-43060E861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B657-F7E0-2642-9CB0-15621886DEBE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0D9426-111E-3410-A92C-F6E0613C0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5034F6-0EC3-60A0-82E3-096475183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CEF48-FB81-A44C-A833-79971FD9EC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702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2F207D-E963-8592-3361-ABFF3935D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D988A91-0B4B-2EDC-B44D-9FE2E19B5E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243D9F0-C789-45A5-DF2A-C09D93BAD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B657-F7E0-2642-9CB0-15621886DEBE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8C4BE8-851D-8A5D-B2B3-ACEB814D9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B4C877-2C46-1086-98DD-A324F8CD1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CEF48-FB81-A44C-A833-79971FD9EC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6134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222DA8-C9A9-4F80-943F-8B3D95934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C0CDE3-C6B3-8313-E740-0D9799FB29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82FD8EA-DFB5-F3F7-A268-0B6233049B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F49FB32-188E-2071-C2AE-FF99D9480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B657-F7E0-2642-9CB0-15621886DEBE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24D82FE-5937-E0FF-ACFC-FD6C65C1C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9AD4064-D2A6-1AD9-7342-3897EDBBA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CEF48-FB81-A44C-A833-79971FD9EC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999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C02A2E-75A3-DD81-63B5-805DD1F06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F8E1FBB-4475-BDFA-ED7B-0CE816988C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3734BC0-A31B-10D7-A39D-E28F7BAD4A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8D5FEB-AD36-C3C6-5357-DDB48D5D6C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B59E58B-F481-73A0-5FF7-0D3D2A2409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3130B9D-54EA-37A7-C144-F332F664D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B657-F7E0-2642-9CB0-15621886DEBE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FDE8DE5-0AA2-6944-F014-9890AF116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C8265BD-D950-DE9A-FBA7-EBFB03E8B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CEF48-FB81-A44C-A833-79971FD9EC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8734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796498-E69A-A437-13F4-78D83C27E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EB8D4D6-512D-CA88-1E6D-BF3B3AE90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B657-F7E0-2642-9CB0-15621886DEBE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A5F87AB-2895-8D26-3184-02E4A7715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F10DDB8-2034-86E1-2A03-6F4836659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CEF48-FB81-A44C-A833-79971FD9EC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448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CDE703A-95EC-E833-1E4A-DB13CC7F9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B657-F7E0-2642-9CB0-15621886DEBE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E418BFB-2FF5-7639-08D5-F98B478AE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43CA170-5C67-6938-EE21-C8656FBD9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CEF48-FB81-A44C-A833-79971FD9EC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3175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A25A31-9BBA-982D-24FD-BE954946B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8F14FF7-8546-9F1C-9B19-09D1CC0DC0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8A2027F-81BB-0944-04D8-49C42C0EC9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54BB844-B320-3608-FEEE-A1A167FE0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B657-F7E0-2642-9CB0-15621886DEBE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59C5CD9-6420-9DBA-D873-18B2F3895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3578CEB-CDF7-8AE9-C4A0-F4FC8A824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CEF48-FB81-A44C-A833-79971FD9EC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8218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87513A-810F-A10B-5002-F64903ABF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7CA930D-6D00-B631-580D-FDC1B02E85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64D2E5A-CCAD-D1DB-2066-0732867598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AE18FC8-1AF0-8DCC-CDB7-C9D53DC23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B657-F7E0-2642-9CB0-15621886DEBE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21251A4-D3D0-0D15-1C7E-6C49B4F2E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BD5DC86-640A-475A-0400-91C22829F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CEF48-FB81-A44C-A833-79971FD9EC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6156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D3605CC-2513-F99F-AD38-ACB71BB47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639E954-D694-C626-287B-DBDDC285B9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F16EB0-B1DC-FDB2-5519-AFD52DDD49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FB657-F7E0-2642-9CB0-15621886DEBE}" type="datetimeFigureOut">
              <a:rPr lang="fr-FR" smtClean="0"/>
              <a:t>19/03/2025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7ACDDD-711E-2488-E484-B31E5FAE6E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194A6B9-DFE0-3245-A88C-FCE5DED57F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CEF48-FB81-A44C-A833-79971FD9EC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159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BB021D93-9533-550C-7DF1-6FD60A86A446}"/>
              </a:ext>
            </a:extLst>
          </p:cNvPr>
          <p:cNvCxnSpPr>
            <a:cxnSpLocks/>
          </p:cNvCxnSpPr>
          <p:nvPr/>
        </p:nvCxnSpPr>
        <p:spPr>
          <a:xfrm>
            <a:off x="1588" y="953408"/>
            <a:ext cx="12190412" cy="0"/>
          </a:xfrm>
          <a:prstGeom prst="line">
            <a:avLst/>
          </a:prstGeom>
          <a:ln w="19050">
            <a:solidFill>
              <a:srgbClr val="E7511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>
            <a:extLst>
              <a:ext uri="{FF2B5EF4-FFF2-40B4-BE49-F238E27FC236}">
                <a16:creationId xmlns:a16="http://schemas.microsoft.com/office/drawing/2014/main" id="{AAB51B80-7388-1F99-D363-85A17035DA6F}"/>
              </a:ext>
            </a:extLst>
          </p:cNvPr>
          <p:cNvSpPr txBox="1"/>
          <p:nvPr/>
        </p:nvSpPr>
        <p:spPr>
          <a:xfrm>
            <a:off x="380010" y="1318168"/>
            <a:ext cx="11127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fr-FR" b="1" dirty="0">
                <a:solidFill>
                  <a:srgbClr val="00B050"/>
                </a:solidFill>
              </a:rPr>
              <a:t>Thérapies combinées innovantes et tests compagnons contre le glioblastome et le cancer du pancréas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B553A34-CC5E-2618-B581-EC545B03EB4C}"/>
              </a:ext>
            </a:extLst>
          </p:cNvPr>
          <p:cNvSpPr txBox="1"/>
          <p:nvPr/>
        </p:nvSpPr>
        <p:spPr>
          <a:xfrm>
            <a:off x="1733797" y="303914"/>
            <a:ext cx="11127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Développements </a:t>
            </a:r>
            <a:r>
              <a:rPr lang="fr-FR" b="0" i="0" u="none" strike="noStrike" dirty="0">
                <a:solidFill>
                  <a:srgbClr val="FF0000"/>
                </a:solidFill>
                <a:effectLst/>
                <a:latin typeface="Helvetica" pitchFamily="2" charset="0"/>
              </a:rPr>
              <a:t>instrumentaux et méthodologiques 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pour le </a:t>
            </a:r>
            <a:r>
              <a:rPr lang="fr-FR" b="0" i="0" u="none" strike="noStrike" dirty="0" err="1">
                <a:solidFill>
                  <a:srgbClr val="00B050"/>
                </a:solidFill>
                <a:effectLst/>
                <a:latin typeface="Helvetica" pitchFamily="2" charset="0"/>
              </a:rPr>
              <a:t>théranostiques</a:t>
            </a:r>
            <a:r>
              <a:rPr lang="fr-FR" b="0" i="0" u="none" strike="noStrike" dirty="0">
                <a:solidFill>
                  <a:srgbClr val="00B050"/>
                </a:solidFill>
                <a:effectLst/>
                <a:latin typeface="Helvetica" pitchFamily="2" charset="0"/>
              </a:rPr>
              <a:t> pré-clinique</a:t>
            </a: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C5AB0FF-0EDF-E4AD-2385-160C4CD5AAFD}"/>
              </a:ext>
            </a:extLst>
          </p:cNvPr>
          <p:cNvSpPr txBox="1"/>
          <p:nvPr/>
        </p:nvSpPr>
        <p:spPr>
          <a:xfrm>
            <a:off x="868877" y="2129604"/>
            <a:ext cx="10638313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fr-FR" dirty="0"/>
              <a:t>Infections par virus </a:t>
            </a:r>
            <a:r>
              <a:rPr lang="fr-FR" dirty="0" err="1"/>
              <a:t>oncolytiques</a:t>
            </a:r>
            <a:r>
              <a:rPr lang="fr-FR" dirty="0"/>
              <a:t> (</a:t>
            </a:r>
            <a:r>
              <a:rPr lang="fr-FR" dirty="0" err="1"/>
              <a:t>wild</a:t>
            </a:r>
            <a:r>
              <a:rPr lang="fr-FR" dirty="0"/>
              <a:t>-type et mutants) + irradiation par faisceaux de particules (proton, X)</a:t>
            </a:r>
          </a:p>
          <a:p>
            <a:pPr marL="800100" lvl="1" indent="-342900" algn="just">
              <a:buFont typeface="+mj-lt"/>
              <a:buAutoNum type="alphaLcPeriod"/>
            </a:pPr>
            <a:r>
              <a:rPr lang="fr-FR" dirty="0"/>
              <a:t>Fin 2025 : validation de la synergie entre virus </a:t>
            </a:r>
            <a:r>
              <a:rPr lang="fr-FR" dirty="0" err="1"/>
              <a:t>wildtype</a:t>
            </a:r>
            <a:r>
              <a:rPr lang="fr-FR" dirty="0"/>
              <a:t> et protons</a:t>
            </a:r>
          </a:p>
          <a:p>
            <a:pPr marL="800100" lvl="1" indent="-342900" algn="just">
              <a:buFont typeface="+mj-lt"/>
              <a:buAutoNum type="alphaLcPeriod"/>
            </a:pPr>
            <a:r>
              <a:rPr lang="fr-FR" dirty="0"/>
              <a:t>3 ans : validation de la synergie entre virus mutants et protons</a:t>
            </a:r>
          </a:p>
          <a:p>
            <a:pPr marL="800100" lvl="1" indent="-342900" algn="just">
              <a:buFont typeface="+mj-lt"/>
              <a:buAutoNum type="alphaLcPeriod"/>
            </a:pPr>
            <a:r>
              <a:rPr lang="fr-FR" dirty="0"/>
              <a:t>5 ans et + : Transfert clinique</a:t>
            </a:r>
          </a:p>
          <a:p>
            <a:pPr marL="800100" lvl="1" indent="-342900" algn="just">
              <a:buFont typeface="+mj-lt"/>
              <a:buAutoNum type="alphaLcPeriod"/>
            </a:pPr>
            <a:endParaRPr lang="fr-FR" sz="800" dirty="0"/>
          </a:p>
          <a:p>
            <a:pPr marL="342900" indent="-342900" algn="just">
              <a:buFont typeface="+mj-lt"/>
              <a:buAutoNum type="arabicPeriod"/>
            </a:pPr>
            <a:r>
              <a:rPr lang="fr-FR" dirty="0"/>
              <a:t>Molécules d’activation (nanoparticules, chimiothérapie) + irradiation par faisceaux de protons</a:t>
            </a:r>
          </a:p>
          <a:p>
            <a:pPr marL="800100" lvl="1" indent="-342900" algn="just">
              <a:buFont typeface="+mj-lt"/>
              <a:buAutoNum type="alphaLcPeriod"/>
            </a:pPr>
            <a:r>
              <a:rPr lang="fr-FR" dirty="0"/>
              <a:t>Fin 2025 : validation chimio/protons</a:t>
            </a:r>
          </a:p>
          <a:p>
            <a:pPr marL="800100" lvl="1" indent="-342900" algn="just">
              <a:buFont typeface="+mj-lt"/>
              <a:buAutoNum type="alphaLcPeriod"/>
            </a:pPr>
            <a:r>
              <a:rPr lang="fr-FR" dirty="0"/>
              <a:t>3 ans : validation nanoparticules/protons</a:t>
            </a:r>
          </a:p>
          <a:p>
            <a:pPr marL="800100" lvl="1" indent="-342900" algn="just">
              <a:buFont typeface="+mj-lt"/>
              <a:buAutoNum type="arabicPeriod"/>
            </a:pPr>
            <a:endParaRPr lang="fr-FR" dirty="0"/>
          </a:p>
          <a:p>
            <a:pPr marL="342900" indent="-342900" algn="just">
              <a:buFont typeface="+mj-lt"/>
              <a:buAutoNum type="arabicPeriod"/>
            </a:pPr>
            <a:r>
              <a:rPr lang="fr-FR" dirty="0"/>
              <a:t>Molécules d’activation (nanoparticules, chimiothérapie) + RIV</a:t>
            </a:r>
          </a:p>
          <a:p>
            <a:pPr marL="800100" lvl="1" indent="-342900" algn="just">
              <a:buFont typeface="+mj-lt"/>
              <a:buAutoNum type="alphaLcPeriod"/>
            </a:pPr>
            <a:r>
              <a:rPr lang="fr-FR" dirty="0"/>
              <a:t>Fin 2025 : premiers tests 67Cu</a:t>
            </a:r>
          </a:p>
          <a:p>
            <a:pPr marL="800100" lvl="1" indent="-342900" algn="just">
              <a:buFont typeface="+mj-lt"/>
              <a:buAutoNum type="alphaLcPeriod"/>
            </a:pPr>
            <a:r>
              <a:rPr lang="fr-FR" dirty="0"/>
              <a:t>3 à 5 ans : couple </a:t>
            </a:r>
            <a:r>
              <a:rPr lang="fr-FR" dirty="0" err="1"/>
              <a:t>théranostique</a:t>
            </a:r>
            <a:r>
              <a:rPr lang="fr-FR" dirty="0"/>
              <a:t> 64Cu/67Cu + chimio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0793689D-5F72-53F3-7942-AAAAB4B8AE8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2997" y="6180436"/>
            <a:ext cx="1469036" cy="529169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AEFD11A0-A015-5591-F3B3-6E4F4292F7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2504" y="5956300"/>
            <a:ext cx="1109663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Image 9">
            <a:extLst>
              <a:ext uri="{FF2B5EF4-FFF2-40B4-BE49-F238E27FC236}">
                <a16:creationId xmlns:a16="http://schemas.microsoft.com/office/drawing/2014/main" id="{A8D49369-F46C-EEC3-E8CE-E51177292B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496" t="13289" r="38739" b="6978"/>
          <a:stretch>
            <a:fillRect/>
          </a:stretch>
        </p:blipFill>
        <p:spPr bwMode="auto">
          <a:xfrm>
            <a:off x="11152033" y="6092825"/>
            <a:ext cx="710314" cy="672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1218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eur droit 1">
            <a:extLst>
              <a:ext uri="{FF2B5EF4-FFF2-40B4-BE49-F238E27FC236}">
                <a16:creationId xmlns:a16="http://schemas.microsoft.com/office/drawing/2014/main" id="{BB021D93-9533-550C-7DF1-6FD60A86A446}"/>
              </a:ext>
            </a:extLst>
          </p:cNvPr>
          <p:cNvCxnSpPr>
            <a:cxnSpLocks/>
          </p:cNvCxnSpPr>
          <p:nvPr/>
        </p:nvCxnSpPr>
        <p:spPr>
          <a:xfrm>
            <a:off x="1588" y="953408"/>
            <a:ext cx="12190412" cy="0"/>
          </a:xfrm>
          <a:prstGeom prst="line">
            <a:avLst/>
          </a:prstGeom>
          <a:ln w="19050">
            <a:solidFill>
              <a:srgbClr val="E7511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E7F6B5CE-FC7F-1C30-A526-C11FBF1A67DC}"/>
              </a:ext>
            </a:extLst>
          </p:cNvPr>
          <p:cNvSpPr txBox="1"/>
          <p:nvPr/>
        </p:nvSpPr>
        <p:spPr>
          <a:xfrm>
            <a:off x="3044924" y="5002341"/>
            <a:ext cx="84266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fr-FR" dirty="0"/>
              <a:t>IPHC (DSA, DEPE, </a:t>
            </a:r>
            <a:r>
              <a:rPr lang="fr-FR" dirty="0" err="1"/>
              <a:t>Cyrcé</a:t>
            </a:r>
            <a:r>
              <a:rPr lang="fr-FR" dirty="0"/>
              <a:t>),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fr-FR" dirty="0" err="1"/>
              <a:t>ICANs</a:t>
            </a:r>
            <a:r>
              <a:rPr lang="fr-FR" dirty="0"/>
              <a:t>, Institut du Médicament de Strasbourg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fr-FR" dirty="0"/>
              <a:t>NCT et DKFZ (Allemagne)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fr-FR" dirty="0" err="1"/>
              <a:t>Inviscan</a:t>
            </a:r>
            <a:r>
              <a:rPr lang="fr-FR" dirty="0"/>
              <a:t> SA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fr-FR" dirty="0"/>
              <a:t>Discussions en cours: LPC Caen, </a:t>
            </a:r>
            <a:r>
              <a:rPr lang="fr-FR" dirty="0" err="1"/>
              <a:t>Cinam</a:t>
            </a:r>
            <a:r>
              <a:rPr lang="fr-FR" dirty="0"/>
              <a:t>, </a:t>
            </a:r>
            <a:r>
              <a:rPr lang="fr-FR" dirty="0" err="1"/>
              <a:t>Arronax</a:t>
            </a:r>
            <a:r>
              <a:rPr lang="fr-FR" dirty="0"/>
              <a:t>, </a:t>
            </a:r>
            <a:r>
              <a:rPr lang="fr-FR" dirty="0" err="1"/>
              <a:t>LaTim</a:t>
            </a:r>
            <a:endParaRPr lang="fr-FR" dirty="0"/>
          </a:p>
          <a:p>
            <a:pPr marL="285750" indent="-285750">
              <a:buFont typeface="Wingdings" pitchFamily="2" charset="2"/>
              <a:buChar char="Ø"/>
            </a:pP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F5E8FE8-0A90-D149-02CA-250F7BE02CD9}"/>
              </a:ext>
            </a:extLst>
          </p:cNvPr>
          <p:cNvSpPr txBox="1"/>
          <p:nvPr/>
        </p:nvSpPr>
        <p:spPr>
          <a:xfrm>
            <a:off x="1272637" y="2052259"/>
            <a:ext cx="1002079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r-FR" dirty="0"/>
              <a:t>Optimisation de la </a:t>
            </a:r>
            <a:r>
              <a:rPr lang="fr-FR" b="1" dirty="0"/>
              <a:t>délivrance de dose </a:t>
            </a:r>
            <a:r>
              <a:rPr lang="fr-FR" dirty="0"/>
              <a:t>(hypo-fractionnement, flash)</a:t>
            </a:r>
          </a:p>
          <a:p>
            <a:pPr marL="800100" lvl="1" indent="-342900">
              <a:buFont typeface="+mj-lt"/>
              <a:buAutoNum type="alphaLcPeriod"/>
            </a:pPr>
            <a:r>
              <a:rPr lang="fr-FR" dirty="0"/>
              <a:t>Etude de dose et de débit de dose proton</a:t>
            </a:r>
          </a:p>
          <a:p>
            <a:pPr marL="800100" lvl="1" indent="-342900">
              <a:buFont typeface="+mj-lt"/>
              <a:buAutoNum type="alphaLcPeriod"/>
            </a:pPr>
            <a:r>
              <a:rPr lang="fr-FR" dirty="0"/>
              <a:t>Impact du TEL sur les résultats biologiques</a:t>
            </a:r>
          </a:p>
          <a:p>
            <a:pPr marL="800100" lvl="1" indent="-342900">
              <a:buFont typeface="+mj-lt"/>
              <a:buAutoNum type="alphaLcPeriod"/>
            </a:pPr>
            <a:endParaRPr lang="fr-FR" dirty="0"/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Instrumentation préclinique dédiée</a:t>
            </a:r>
          </a:p>
          <a:p>
            <a:pPr marL="800100" lvl="1" indent="-342900">
              <a:buFont typeface="+mj-lt"/>
              <a:buAutoNum type="alphaLcPeriod"/>
            </a:pPr>
            <a:r>
              <a:rPr lang="fr-FR" dirty="0"/>
              <a:t>TEP souris corps entier et TEP cerveau souris</a:t>
            </a:r>
          </a:p>
          <a:p>
            <a:pPr marL="800100" lvl="1" indent="-342900">
              <a:buFont typeface="+mj-lt"/>
              <a:buAutoNum type="alphaLcPeriod"/>
            </a:pPr>
            <a:r>
              <a:rPr lang="fr-FR" dirty="0"/>
              <a:t>TEMP souris haute efficacité</a:t>
            </a:r>
          </a:p>
          <a:p>
            <a:pPr marL="800100" lvl="1" indent="-342900">
              <a:buFont typeface="+mj-lt"/>
              <a:buAutoNum type="alphaLcPeriod"/>
            </a:pPr>
            <a:endParaRPr lang="fr-FR" dirty="0"/>
          </a:p>
          <a:p>
            <a:pPr marL="342900" indent="-342900">
              <a:buFont typeface="+mj-lt"/>
              <a:buAutoNum type="arabicPeriod"/>
            </a:pPr>
            <a:r>
              <a:rPr lang="fr-FR" dirty="0"/>
              <a:t>Algorithmes de reconstruction et quantification dédiés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257DEC8-8FA2-6E01-6002-AA161B8422C8}"/>
              </a:ext>
            </a:extLst>
          </p:cNvPr>
          <p:cNvSpPr txBox="1"/>
          <p:nvPr/>
        </p:nvSpPr>
        <p:spPr>
          <a:xfrm>
            <a:off x="1733797" y="303914"/>
            <a:ext cx="11127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Développements </a:t>
            </a:r>
            <a:r>
              <a:rPr lang="fr-FR" b="0" i="0" u="none" strike="noStrike" dirty="0">
                <a:solidFill>
                  <a:srgbClr val="FF0000"/>
                </a:solidFill>
                <a:effectLst/>
                <a:latin typeface="Helvetica" pitchFamily="2" charset="0"/>
              </a:rPr>
              <a:t>instrumentaux et méthodologiques 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pour le </a:t>
            </a:r>
            <a:r>
              <a:rPr lang="fr-FR" b="0" i="0" u="none" strike="noStrike" dirty="0" err="1">
                <a:solidFill>
                  <a:srgbClr val="00B050"/>
                </a:solidFill>
                <a:effectLst/>
                <a:latin typeface="Helvetica" pitchFamily="2" charset="0"/>
              </a:rPr>
              <a:t>théranostiques</a:t>
            </a:r>
            <a:r>
              <a:rPr lang="fr-FR" b="0" i="0" u="none" strike="noStrike" dirty="0">
                <a:solidFill>
                  <a:srgbClr val="00B050"/>
                </a:solidFill>
                <a:effectLst/>
                <a:latin typeface="Helvetica" pitchFamily="2" charset="0"/>
              </a:rPr>
              <a:t> pré-clinique</a:t>
            </a: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39DCD8C-6D6E-AABA-D536-111103D41EB9}"/>
              </a:ext>
            </a:extLst>
          </p:cNvPr>
          <p:cNvSpPr txBox="1"/>
          <p:nvPr/>
        </p:nvSpPr>
        <p:spPr>
          <a:xfrm>
            <a:off x="380010" y="1318168"/>
            <a:ext cx="11127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fr-FR" b="1" dirty="0">
                <a:solidFill>
                  <a:srgbClr val="FF0000"/>
                </a:solidFill>
              </a:rPr>
              <a:t>Développements méthodologiques et instrumentaux dédiés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3C6B14E-47DB-E73D-4F24-618A53791293}"/>
              </a:ext>
            </a:extLst>
          </p:cNvPr>
          <p:cNvSpPr txBox="1"/>
          <p:nvPr/>
        </p:nvSpPr>
        <p:spPr>
          <a:xfrm>
            <a:off x="1720491" y="4966716"/>
            <a:ext cx="1309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Partenaires: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1595144B-BD37-ECA0-8E2F-5995CB5CD9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2997" y="6180436"/>
            <a:ext cx="1469036" cy="529169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D6F6DA16-9FD5-1CA0-AB2A-653B415211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2504" y="5956300"/>
            <a:ext cx="1109663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Image 9">
            <a:extLst>
              <a:ext uri="{FF2B5EF4-FFF2-40B4-BE49-F238E27FC236}">
                <a16:creationId xmlns:a16="http://schemas.microsoft.com/office/drawing/2014/main" id="{CA516702-43AB-C3A7-5967-94EB478F16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496" t="13289" r="38739" b="6978"/>
          <a:stretch>
            <a:fillRect/>
          </a:stretch>
        </p:blipFill>
        <p:spPr bwMode="auto">
          <a:xfrm>
            <a:off x="11152033" y="6092825"/>
            <a:ext cx="710314" cy="672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866049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1514</TotalTime>
  <Words>225</Words>
  <Application>Microsoft Macintosh PowerPoint</Application>
  <PresentationFormat>Grand écran</PresentationFormat>
  <Paragraphs>31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Helvetica</vt:lpstr>
      <vt:lpstr>Wingdings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boisson</dc:creator>
  <cp:lastModifiedBy>boisson</cp:lastModifiedBy>
  <cp:revision>20</cp:revision>
  <dcterms:created xsi:type="dcterms:W3CDTF">2025-03-12T07:35:54Z</dcterms:created>
  <dcterms:modified xsi:type="dcterms:W3CDTF">2025-03-20T08:21:42Z</dcterms:modified>
</cp:coreProperties>
</file>