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56" r:id="rId2"/>
    <p:sldId id="262" r:id="rId3"/>
    <p:sldId id="258" r:id="rId4"/>
    <p:sldId id="259" r:id="rId5"/>
    <p:sldId id="260" r:id="rId6"/>
    <p:sldId id="261" r:id="rId7"/>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7"/>
  </p:normalViewPr>
  <p:slideViewPr>
    <p:cSldViewPr snapToGrid="0">
      <p:cViewPr varScale="1">
        <p:scale>
          <a:sx n="108" d="100"/>
          <a:sy n="108" d="100"/>
        </p:scale>
        <p:origin x="6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020C45-F6A6-2B4C-885E-98A723F2A188}" type="datetimeFigureOut">
              <a:rPr lang="en-FR" smtClean="0"/>
              <a:t>20/03/2025</a:t>
            </a:fld>
            <a:endParaRPr lang="en-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A7FCEF-326A-0D40-9C7C-941F46999AB6}" type="slidenum">
              <a:rPr lang="en-FR" smtClean="0"/>
              <a:t>‹#›</a:t>
            </a:fld>
            <a:endParaRPr lang="en-FR"/>
          </a:p>
        </p:txBody>
      </p:sp>
    </p:spTree>
    <p:extLst>
      <p:ext uri="{BB962C8B-B14F-4D97-AF65-F5344CB8AC3E}">
        <p14:creationId xmlns:p14="http://schemas.microsoft.com/office/powerpoint/2010/main" val="1816792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DB7F2-1A61-9112-04AC-5A8DBC12C8E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R"/>
          </a:p>
        </p:txBody>
      </p:sp>
      <p:sp>
        <p:nvSpPr>
          <p:cNvPr id="3" name="Subtitle 2">
            <a:extLst>
              <a:ext uri="{FF2B5EF4-FFF2-40B4-BE49-F238E27FC236}">
                <a16:creationId xmlns:a16="http://schemas.microsoft.com/office/drawing/2014/main" id="{7DB71D8C-3A6D-B8A6-0256-43D7F1D34B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R"/>
          </a:p>
        </p:txBody>
      </p:sp>
      <p:sp>
        <p:nvSpPr>
          <p:cNvPr id="4" name="Date Placeholder 3">
            <a:extLst>
              <a:ext uri="{FF2B5EF4-FFF2-40B4-BE49-F238E27FC236}">
                <a16:creationId xmlns:a16="http://schemas.microsoft.com/office/drawing/2014/main" id="{EC133C29-CFF5-18B9-AFC7-4164E1BEA508}"/>
              </a:ext>
            </a:extLst>
          </p:cNvPr>
          <p:cNvSpPr>
            <a:spLocks noGrp="1"/>
          </p:cNvSpPr>
          <p:nvPr>
            <p:ph type="dt" sz="half" idx="10"/>
          </p:nvPr>
        </p:nvSpPr>
        <p:spPr/>
        <p:txBody>
          <a:bodyPr/>
          <a:lstStyle/>
          <a:p>
            <a:fld id="{9E1ED629-A94F-B742-9BC9-0D7E8692F461}" type="datetime1">
              <a:rPr lang="fr-FR" smtClean="0"/>
              <a:t>20/03/2025</a:t>
            </a:fld>
            <a:endParaRPr lang="en-FR"/>
          </a:p>
        </p:txBody>
      </p:sp>
      <p:sp>
        <p:nvSpPr>
          <p:cNvPr id="5" name="Footer Placeholder 4">
            <a:extLst>
              <a:ext uri="{FF2B5EF4-FFF2-40B4-BE49-F238E27FC236}">
                <a16:creationId xmlns:a16="http://schemas.microsoft.com/office/drawing/2014/main" id="{8CDFE6C7-19BF-6BB2-0E6C-F9BF9BB88232}"/>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4752DE5E-54D6-3A40-82B8-FBE1825752A8}"/>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534276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BB02C-D6FD-94E1-557B-58C832692703}"/>
              </a:ext>
            </a:extLst>
          </p:cNvPr>
          <p:cNvSpPr>
            <a:spLocks noGrp="1"/>
          </p:cNvSpPr>
          <p:nvPr>
            <p:ph type="title"/>
          </p:nvPr>
        </p:nvSpPr>
        <p:spPr/>
        <p:txBody>
          <a:bodyPr/>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88FE3E61-F230-F3E6-5C59-023C8E42FFB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2DDDB9A9-8872-BAD0-A75C-F15C767340C2}"/>
              </a:ext>
            </a:extLst>
          </p:cNvPr>
          <p:cNvSpPr>
            <a:spLocks noGrp="1"/>
          </p:cNvSpPr>
          <p:nvPr>
            <p:ph type="dt" sz="half" idx="10"/>
          </p:nvPr>
        </p:nvSpPr>
        <p:spPr/>
        <p:txBody>
          <a:bodyPr/>
          <a:lstStyle/>
          <a:p>
            <a:fld id="{0B50E7BC-FE83-E34C-A05A-652A0BC4B94E}" type="datetime1">
              <a:rPr lang="fr-FR" smtClean="0"/>
              <a:t>20/03/2025</a:t>
            </a:fld>
            <a:endParaRPr lang="en-FR"/>
          </a:p>
        </p:txBody>
      </p:sp>
      <p:sp>
        <p:nvSpPr>
          <p:cNvPr id="5" name="Footer Placeholder 4">
            <a:extLst>
              <a:ext uri="{FF2B5EF4-FFF2-40B4-BE49-F238E27FC236}">
                <a16:creationId xmlns:a16="http://schemas.microsoft.com/office/drawing/2014/main" id="{AAECED63-5128-DAF3-EB73-0307AB3BAE2C}"/>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C4163CE2-4144-1A2A-AFEC-4E1F19FDAABC}"/>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3068979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F806C2-3F83-A750-54DA-86E752EE465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A804F76C-08A7-CAC7-98F5-3ABCC729A1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0AD8D4B0-C462-66F9-B8FD-58D4CF5F1169}"/>
              </a:ext>
            </a:extLst>
          </p:cNvPr>
          <p:cNvSpPr>
            <a:spLocks noGrp="1"/>
          </p:cNvSpPr>
          <p:nvPr>
            <p:ph type="dt" sz="half" idx="10"/>
          </p:nvPr>
        </p:nvSpPr>
        <p:spPr/>
        <p:txBody>
          <a:bodyPr/>
          <a:lstStyle/>
          <a:p>
            <a:fld id="{60551F15-77E4-6348-9648-9AB0D351A817}" type="datetime1">
              <a:rPr lang="fr-FR" smtClean="0"/>
              <a:t>20/03/2025</a:t>
            </a:fld>
            <a:endParaRPr lang="en-FR"/>
          </a:p>
        </p:txBody>
      </p:sp>
      <p:sp>
        <p:nvSpPr>
          <p:cNvPr id="5" name="Footer Placeholder 4">
            <a:extLst>
              <a:ext uri="{FF2B5EF4-FFF2-40B4-BE49-F238E27FC236}">
                <a16:creationId xmlns:a16="http://schemas.microsoft.com/office/drawing/2014/main" id="{8CA9BF01-36F6-999F-5243-B5A988360B28}"/>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DDE10B8F-DF58-1A3E-9D17-9CB3D9916749}"/>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1861981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5B631-3A16-CA38-8C72-FBED43C1AEB9}"/>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9702C58E-99D9-AE04-0289-337D8B2B768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E6AF42F4-CC23-3304-FA7F-7F43384AFE2D}"/>
              </a:ext>
            </a:extLst>
          </p:cNvPr>
          <p:cNvSpPr>
            <a:spLocks noGrp="1"/>
          </p:cNvSpPr>
          <p:nvPr>
            <p:ph type="dt" sz="half" idx="10"/>
          </p:nvPr>
        </p:nvSpPr>
        <p:spPr/>
        <p:txBody>
          <a:bodyPr/>
          <a:lstStyle/>
          <a:p>
            <a:fld id="{B870DBE6-4938-E94A-9BAD-999EB2A9C3A4}" type="datetime1">
              <a:rPr lang="fr-FR" smtClean="0"/>
              <a:t>20/03/2025</a:t>
            </a:fld>
            <a:endParaRPr lang="en-FR"/>
          </a:p>
        </p:txBody>
      </p:sp>
      <p:sp>
        <p:nvSpPr>
          <p:cNvPr id="5" name="Footer Placeholder 4">
            <a:extLst>
              <a:ext uri="{FF2B5EF4-FFF2-40B4-BE49-F238E27FC236}">
                <a16:creationId xmlns:a16="http://schemas.microsoft.com/office/drawing/2014/main" id="{FB2C4EE7-5A6F-6E9F-F1C6-4081487CEF60}"/>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EAA28FA3-FF1F-6EAE-7BC1-8F616BD45F3D}"/>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242840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36F97-0E38-0E8B-4FBF-7C83A14AE1E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R"/>
          </a:p>
        </p:txBody>
      </p:sp>
      <p:sp>
        <p:nvSpPr>
          <p:cNvPr id="3" name="Text Placeholder 2">
            <a:extLst>
              <a:ext uri="{FF2B5EF4-FFF2-40B4-BE49-F238E27FC236}">
                <a16:creationId xmlns:a16="http://schemas.microsoft.com/office/drawing/2014/main" id="{385A940B-88DC-8589-7D5B-75CEC4897B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946E7D9-9EA3-9187-E2E6-F30396A4874B}"/>
              </a:ext>
            </a:extLst>
          </p:cNvPr>
          <p:cNvSpPr>
            <a:spLocks noGrp="1"/>
          </p:cNvSpPr>
          <p:nvPr>
            <p:ph type="dt" sz="half" idx="10"/>
          </p:nvPr>
        </p:nvSpPr>
        <p:spPr/>
        <p:txBody>
          <a:bodyPr/>
          <a:lstStyle/>
          <a:p>
            <a:fld id="{3679BC9E-D3A2-054F-934E-47457B0A512D}" type="datetime1">
              <a:rPr lang="fr-FR" smtClean="0"/>
              <a:t>20/03/2025</a:t>
            </a:fld>
            <a:endParaRPr lang="en-FR"/>
          </a:p>
        </p:txBody>
      </p:sp>
      <p:sp>
        <p:nvSpPr>
          <p:cNvPr id="5" name="Footer Placeholder 4">
            <a:extLst>
              <a:ext uri="{FF2B5EF4-FFF2-40B4-BE49-F238E27FC236}">
                <a16:creationId xmlns:a16="http://schemas.microsoft.com/office/drawing/2014/main" id="{4675B0C6-1E95-26A6-B378-E759F75472C8}"/>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A9F55FB8-994E-9E6B-3888-12A1DD0D9BE0}"/>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1028081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7EF5-6857-DB75-28E5-FC39AED4A887}"/>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68A6C649-8B4C-2E06-7EE5-13C47E9AA67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Content Placeholder 3">
            <a:extLst>
              <a:ext uri="{FF2B5EF4-FFF2-40B4-BE49-F238E27FC236}">
                <a16:creationId xmlns:a16="http://schemas.microsoft.com/office/drawing/2014/main" id="{1ECAB3B1-306B-88CC-82A6-8CB1ECD50FE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Date Placeholder 4">
            <a:extLst>
              <a:ext uri="{FF2B5EF4-FFF2-40B4-BE49-F238E27FC236}">
                <a16:creationId xmlns:a16="http://schemas.microsoft.com/office/drawing/2014/main" id="{AD569DD3-357B-2DE6-1C6C-7DFD99D600A5}"/>
              </a:ext>
            </a:extLst>
          </p:cNvPr>
          <p:cNvSpPr>
            <a:spLocks noGrp="1"/>
          </p:cNvSpPr>
          <p:nvPr>
            <p:ph type="dt" sz="half" idx="10"/>
          </p:nvPr>
        </p:nvSpPr>
        <p:spPr/>
        <p:txBody>
          <a:bodyPr/>
          <a:lstStyle/>
          <a:p>
            <a:fld id="{EBDDE5CC-C1A7-C145-902D-B0D0C2BCD3BB}" type="datetime1">
              <a:rPr lang="fr-FR" smtClean="0"/>
              <a:t>20/03/2025</a:t>
            </a:fld>
            <a:endParaRPr lang="en-FR"/>
          </a:p>
        </p:txBody>
      </p:sp>
      <p:sp>
        <p:nvSpPr>
          <p:cNvPr id="6" name="Footer Placeholder 5">
            <a:extLst>
              <a:ext uri="{FF2B5EF4-FFF2-40B4-BE49-F238E27FC236}">
                <a16:creationId xmlns:a16="http://schemas.microsoft.com/office/drawing/2014/main" id="{847E555D-7E22-9997-0B35-2A97A923E000}"/>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C5704063-9661-1F08-7942-5606FF3B8F19}"/>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219049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91CE9-DEBD-4EF9-814A-9F45F54E30E1}"/>
              </a:ext>
            </a:extLst>
          </p:cNvPr>
          <p:cNvSpPr>
            <a:spLocks noGrp="1"/>
          </p:cNvSpPr>
          <p:nvPr>
            <p:ph type="title"/>
          </p:nvPr>
        </p:nvSpPr>
        <p:spPr>
          <a:xfrm>
            <a:off x="839788" y="365125"/>
            <a:ext cx="10515600" cy="1325563"/>
          </a:xfrm>
        </p:spPr>
        <p:txBody>
          <a:bodyPr/>
          <a:lstStyle/>
          <a:p>
            <a:r>
              <a:rPr lang="en-GB"/>
              <a:t>Click to edit Master title style</a:t>
            </a:r>
            <a:endParaRPr lang="en-FR"/>
          </a:p>
        </p:txBody>
      </p:sp>
      <p:sp>
        <p:nvSpPr>
          <p:cNvPr id="3" name="Text Placeholder 2">
            <a:extLst>
              <a:ext uri="{FF2B5EF4-FFF2-40B4-BE49-F238E27FC236}">
                <a16:creationId xmlns:a16="http://schemas.microsoft.com/office/drawing/2014/main" id="{05976880-B491-53EE-733B-1ED244CAAA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B619D136-56CE-8185-788E-D805A88C613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Text Placeholder 4">
            <a:extLst>
              <a:ext uri="{FF2B5EF4-FFF2-40B4-BE49-F238E27FC236}">
                <a16:creationId xmlns:a16="http://schemas.microsoft.com/office/drawing/2014/main" id="{FBF0E680-0A43-DF64-BB4D-07E8CDB15C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0FADA9D-E5ED-9C57-3C60-42BF0F490F1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7" name="Date Placeholder 6">
            <a:extLst>
              <a:ext uri="{FF2B5EF4-FFF2-40B4-BE49-F238E27FC236}">
                <a16:creationId xmlns:a16="http://schemas.microsoft.com/office/drawing/2014/main" id="{293CF635-863D-1A65-638E-07960D53FD38}"/>
              </a:ext>
            </a:extLst>
          </p:cNvPr>
          <p:cNvSpPr>
            <a:spLocks noGrp="1"/>
          </p:cNvSpPr>
          <p:nvPr>
            <p:ph type="dt" sz="half" idx="10"/>
          </p:nvPr>
        </p:nvSpPr>
        <p:spPr/>
        <p:txBody>
          <a:bodyPr/>
          <a:lstStyle/>
          <a:p>
            <a:fld id="{854AF488-7306-ED41-A3BF-B2EDEDF76AE2}" type="datetime1">
              <a:rPr lang="fr-FR" smtClean="0"/>
              <a:t>20/03/2025</a:t>
            </a:fld>
            <a:endParaRPr lang="en-FR"/>
          </a:p>
        </p:txBody>
      </p:sp>
      <p:sp>
        <p:nvSpPr>
          <p:cNvPr id="8" name="Footer Placeholder 7">
            <a:extLst>
              <a:ext uri="{FF2B5EF4-FFF2-40B4-BE49-F238E27FC236}">
                <a16:creationId xmlns:a16="http://schemas.microsoft.com/office/drawing/2014/main" id="{1732601D-2C66-26BD-30CA-2FAC4D9FA0CD}"/>
              </a:ext>
            </a:extLst>
          </p:cNvPr>
          <p:cNvSpPr>
            <a:spLocks noGrp="1"/>
          </p:cNvSpPr>
          <p:nvPr>
            <p:ph type="ftr" sz="quarter" idx="11"/>
          </p:nvPr>
        </p:nvSpPr>
        <p:spPr/>
        <p:txBody>
          <a:bodyPr/>
          <a:lstStyle/>
          <a:p>
            <a:endParaRPr lang="en-FR"/>
          </a:p>
        </p:txBody>
      </p:sp>
      <p:sp>
        <p:nvSpPr>
          <p:cNvPr id="9" name="Slide Number Placeholder 8">
            <a:extLst>
              <a:ext uri="{FF2B5EF4-FFF2-40B4-BE49-F238E27FC236}">
                <a16:creationId xmlns:a16="http://schemas.microsoft.com/office/drawing/2014/main" id="{CECB56A8-FE9E-1093-FAA7-2046ACE60D64}"/>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600710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06B39-54FD-B1A8-B867-9322A0C0A3AB}"/>
              </a:ext>
            </a:extLst>
          </p:cNvPr>
          <p:cNvSpPr>
            <a:spLocks noGrp="1"/>
          </p:cNvSpPr>
          <p:nvPr>
            <p:ph type="title"/>
          </p:nvPr>
        </p:nvSpPr>
        <p:spPr/>
        <p:txBody>
          <a:bodyPr/>
          <a:lstStyle/>
          <a:p>
            <a:r>
              <a:rPr lang="en-GB"/>
              <a:t>Click to edit Master title style</a:t>
            </a:r>
            <a:endParaRPr lang="en-FR"/>
          </a:p>
        </p:txBody>
      </p:sp>
      <p:sp>
        <p:nvSpPr>
          <p:cNvPr id="3" name="Date Placeholder 2">
            <a:extLst>
              <a:ext uri="{FF2B5EF4-FFF2-40B4-BE49-F238E27FC236}">
                <a16:creationId xmlns:a16="http://schemas.microsoft.com/office/drawing/2014/main" id="{901F5D04-9CB6-43E2-9442-1C11D826C0C5}"/>
              </a:ext>
            </a:extLst>
          </p:cNvPr>
          <p:cNvSpPr>
            <a:spLocks noGrp="1"/>
          </p:cNvSpPr>
          <p:nvPr>
            <p:ph type="dt" sz="half" idx="10"/>
          </p:nvPr>
        </p:nvSpPr>
        <p:spPr/>
        <p:txBody>
          <a:bodyPr/>
          <a:lstStyle/>
          <a:p>
            <a:fld id="{10E31843-113D-794C-94FB-C79FCE413045}" type="datetime1">
              <a:rPr lang="fr-FR" smtClean="0"/>
              <a:t>20/03/2025</a:t>
            </a:fld>
            <a:endParaRPr lang="en-FR"/>
          </a:p>
        </p:txBody>
      </p:sp>
      <p:sp>
        <p:nvSpPr>
          <p:cNvPr id="4" name="Footer Placeholder 3">
            <a:extLst>
              <a:ext uri="{FF2B5EF4-FFF2-40B4-BE49-F238E27FC236}">
                <a16:creationId xmlns:a16="http://schemas.microsoft.com/office/drawing/2014/main" id="{DBACCFD4-ABBC-656F-75EF-79B5D5789BDB}"/>
              </a:ext>
            </a:extLst>
          </p:cNvPr>
          <p:cNvSpPr>
            <a:spLocks noGrp="1"/>
          </p:cNvSpPr>
          <p:nvPr>
            <p:ph type="ftr" sz="quarter" idx="11"/>
          </p:nvPr>
        </p:nvSpPr>
        <p:spPr/>
        <p:txBody>
          <a:bodyPr/>
          <a:lstStyle/>
          <a:p>
            <a:endParaRPr lang="en-FR"/>
          </a:p>
        </p:txBody>
      </p:sp>
      <p:sp>
        <p:nvSpPr>
          <p:cNvPr id="5" name="Slide Number Placeholder 4">
            <a:extLst>
              <a:ext uri="{FF2B5EF4-FFF2-40B4-BE49-F238E27FC236}">
                <a16:creationId xmlns:a16="http://schemas.microsoft.com/office/drawing/2014/main" id="{8C65B5EB-C825-B315-B502-30DD939B41C7}"/>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3193241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B2BE96-B311-71EF-3B54-5CE939F2DD34}"/>
              </a:ext>
            </a:extLst>
          </p:cNvPr>
          <p:cNvSpPr>
            <a:spLocks noGrp="1"/>
          </p:cNvSpPr>
          <p:nvPr>
            <p:ph type="dt" sz="half" idx="10"/>
          </p:nvPr>
        </p:nvSpPr>
        <p:spPr/>
        <p:txBody>
          <a:bodyPr/>
          <a:lstStyle/>
          <a:p>
            <a:fld id="{EC63045E-D474-FA4C-8F0B-AFF5EF68C52A}" type="datetime1">
              <a:rPr lang="fr-FR" smtClean="0"/>
              <a:t>20/03/2025</a:t>
            </a:fld>
            <a:endParaRPr lang="en-FR"/>
          </a:p>
        </p:txBody>
      </p:sp>
      <p:sp>
        <p:nvSpPr>
          <p:cNvPr id="3" name="Footer Placeholder 2">
            <a:extLst>
              <a:ext uri="{FF2B5EF4-FFF2-40B4-BE49-F238E27FC236}">
                <a16:creationId xmlns:a16="http://schemas.microsoft.com/office/drawing/2014/main" id="{B5E6A86F-2CBA-E46A-BD30-06BE801D1E75}"/>
              </a:ext>
            </a:extLst>
          </p:cNvPr>
          <p:cNvSpPr>
            <a:spLocks noGrp="1"/>
          </p:cNvSpPr>
          <p:nvPr>
            <p:ph type="ftr" sz="quarter" idx="11"/>
          </p:nvPr>
        </p:nvSpPr>
        <p:spPr/>
        <p:txBody>
          <a:bodyPr/>
          <a:lstStyle/>
          <a:p>
            <a:endParaRPr lang="en-FR"/>
          </a:p>
        </p:txBody>
      </p:sp>
      <p:sp>
        <p:nvSpPr>
          <p:cNvPr id="4" name="Slide Number Placeholder 3">
            <a:extLst>
              <a:ext uri="{FF2B5EF4-FFF2-40B4-BE49-F238E27FC236}">
                <a16:creationId xmlns:a16="http://schemas.microsoft.com/office/drawing/2014/main" id="{8954AAB5-6B08-9091-7A4C-7B8299C5FDF0}"/>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1048599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EC96A-61A6-549C-CA56-10893E78FA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Content Placeholder 2">
            <a:extLst>
              <a:ext uri="{FF2B5EF4-FFF2-40B4-BE49-F238E27FC236}">
                <a16:creationId xmlns:a16="http://schemas.microsoft.com/office/drawing/2014/main" id="{6EC3C317-F06C-4A43-1DD2-2776D636C2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Text Placeholder 3">
            <a:extLst>
              <a:ext uri="{FF2B5EF4-FFF2-40B4-BE49-F238E27FC236}">
                <a16:creationId xmlns:a16="http://schemas.microsoft.com/office/drawing/2014/main" id="{9B10E364-1CD3-32EE-FE7F-55B39715E3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763EC4F-7AE8-78A0-56C4-7DBFB4E102E7}"/>
              </a:ext>
            </a:extLst>
          </p:cNvPr>
          <p:cNvSpPr>
            <a:spLocks noGrp="1"/>
          </p:cNvSpPr>
          <p:nvPr>
            <p:ph type="dt" sz="half" idx="10"/>
          </p:nvPr>
        </p:nvSpPr>
        <p:spPr/>
        <p:txBody>
          <a:bodyPr/>
          <a:lstStyle/>
          <a:p>
            <a:fld id="{ED7AFB9E-2A17-4E4B-89FD-440BAECC8EB1}" type="datetime1">
              <a:rPr lang="fr-FR" smtClean="0"/>
              <a:t>20/03/2025</a:t>
            </a:fld>
            <a:endParaRPr lang="en-FR"/>
          </a:p>
        </p:txBody>
      </p:sp>
      <p:sp>
        <p:nvSpPr>
          <p:cNvPr id="6" name="Footer Placeholder 5">
            <a:extLst>
              <a:ext uri="{FF2B5EF4-FFF2-40B4-BE49-F238E27FC236}">
                <a16:creationId xmlns:a16="http://schemas.microsoft.com/office/drawing/2014/main" id="{E70B6081-CD8F-6DAB-53F9-1BFD16F6FE1A}"/>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5DD8333C-6537-E957-78ED-79352A6D4852}"/>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3714485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BA1B1-4515-254C-01BE-B269D4C1978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Picture Placeholder 2">
            <a:extLst>
              <a:ext uri="{FF2B5EF4-FFF2-40B4-BE49-F238E27FC236}">
                <a16:creationId xmlns:a16="http://schemas.microsoft.com/office/drawing/2014/main" id="{5ABBEABE-A074-DB17-EFE7-B4424AE580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4" name="Text Placeholder 3">
            <a:extLst>
              <a:ext uri="{FF2B5EF4-FFF2-40B4-BE49-F238E27FC236}">
                <a16:creationId xmlns:a16="http://schemas.microsoft.com/office/drawing/2014/main" id="{33338684-10A1-17FD-B9CD-5325F98BC2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6BFDACF-A2B3-4DF7-DBA4-F6A190BC46FC}"/>
              </a:ext>
            </a:extLst>
          </p:cNvPr>
          <p:cNvSpPr>
            <a:spLocks noGrp="1"/>
          </p:cNvSpPr>
          <p:nvPr>
            <p:ph type="dt" sz="half" idx="10"/>
          </p:nvPr>
        </p:nvSpPr>
        <p:spPr/>
        <p:txBody>
          <a:bodyPr/>
          <a:lstStyle/>
          <a:p>
            <a:fld id="{F440C224-D832-3545-953F-DEB008F0D519}" type="datetime1">
              <a:rPr lang="fr-FR" smtClean="0"/>
              <a:t>20/03/2025</a:t>
            </a:fld>
            <a:endParaRPr lang="en-FR"/>
          </a:p>
        </p:txBody>
      </p:sp>
      <p:sp>
        <p:nvSpPr>
          <p:cNvPr id="6" name="Footer Placeholder 5">
            <a:extLst>
              <a:ext uri="{FF2B5EF4-FFF2-40B4-BE49-F238E27FC236}">
                <a16:creationId xmlns:a16="http://schemas.microsoft.com/office/drawing/2014/main" id="{F14EE0AB-76AE-9088-2B1E-5C84DE9D8289}"/>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E9F50A5E-7E13-0533-1E02-89854006021D}"/>
              </a:ext>
            </a:extLst>
          </p:cNvPr>
          <p:cNvSpPr>
            <a:spLocks noGrp="1"/>
          </p:cNvSpPr>
          <p:nvPr>
            <p:ph type="sldNum" sz="quarter" idx="12"/>
          </p:nvPr>
        </p:nvSpPr>
        <p:spPr/>
        <p:txBody>
          <a:bodyPr/>
          <a:lstStyle/>
          <a:p>
            <a:fld id="{F2D18CAA-5ABF-6E4B-8ED3-1F94DC35267E}" type="slidenum">
              <a:rPr lang="en-FR" smtClean="0"/>
              <a:t>‹#›</a:t>
            </a:fld>
            <a:endParaRPr lang="en-FR"/>
          </a:p>
        </p:txBody>
      </p:sp>
    </p:spTree>
    <p:extLst>
      <p:ext uri="{BB962C8B-B14F-4D97-AF65-F5344CB8AC3E}">
        <p14:creationId xmlns:p14="http://schemas.microsoft.com/office/powerpoint/2010/main" val="398766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42FAD1-6AD6-2686-1DDC-B474515F92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R"/>
          </a:p>
        </p:txBody>
      </p:sp>
      <p:sp>
        <p:nvSpPr>
          <p:cNvPr id="3" name="Text Placeholder 2">
            <a:extLst>
              <a:ext uri="{FF2B5EF4-FFF2-40B4-BE49-F238E27FC236}">
                <a16:creationId xmlns:a16="http://schemas.microsoft.com/office/drawing/2014/main" id="{2BE31DFD-2BF9-174D-DDE2-D00E36A363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DCC58DA7-0944-809E-0717-9A7E5653C6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45936-2103-D246-89E1-2F03448EFF37}" type="datetime1">
              <a:rPr lang="fr-FR" smtClean="0"/>
              <a:t>20/03/2025</a:t>
            </a:fld>
            <a:endParaRPr lang="en-FR"/>
          </a:p>
        </p:txBody>
      </p:sp>
      <p:sp>
        <p:nvSpPr>
          <p:cNvPr id="5" name="Footer Placeholder 4">
            <a:extLst>
              <a:ext uri="{FF2B5EF4-FFF2-40B4-BE49-F238E27FC236}">
                <a16:creationId xmlns:a16="http://schemas.microsoft.com/office/drawing/2014/main" id="{8056EAE5-C35D-6560-123F-4450D3720C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R"/>
          </a:p>
        </p:txBody>
      </p:sp>
      <p:sp>
        <p:nvSpPr>
          <p:cNvPr id="6" name="Slide Number Placeholder 5">
            <a:extLst>
              <a:ext uri="{FF2B5EF4-FFF2-40B4-BE49-F238E27FC236}">
                <a16:creationId xmlns:a16="http://schemas.microsoft.com/office/drawing/2014/main" id="{241D250F-9860-FF36-CE06-806097BA6E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18CAA-5ABF-6E4B-8ED3-1F94DC35267E}" type="slidenum">
              <a:rPr lang="en-FR" smtClean="0"/>
              <a:t>‹#›</a:t>
            </a:fld>
            <a:endParaRPr lang="en-FR"/>
          </a:p>
        </p:txBody>
      </p:sp>
    </p:spTree>
    <p:extLst>
      <p:ext uri="{BB962C8B-B14F-4D97-AF65-F5344CB8AC3E}">
        <p14:creationId xmlns:p14="http://schemas.microsoft.com/office/powerpoint/2010/main" val="2927074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11B2F67-230C-9CAE-906B-64B985FF6E3F}"/>
              </a:ext>
            </a:extLst>
          </p:cNvPr>
          <p:cNvSpPr txBox="1"/>
          <p:nvPr/>
        </p:nvSpPr>
        <p:spPr>
          <a:xfrm>
            <a:off x="2558143" y="2754086"/>
            <a:ext cx="5932265" cy="677108"/>
          </a:xfrm>
          <a:prstGeom prst="rect">
            <a:avLst/>
          </a:prstGeom>
          <a:noFill/>
        </p:spPr>
        <p:txBody>
          <a:bodyPr wrap="none" rtlCol="0">
            <a:spAutoFit/>
          </a:bodyPr>
          <a:lstStyle/>
          <a:p>
            <a:r>
              <a:rPr lang="en-FR" sz="2000" b="1" dirty="0"/>
              <a:t>Master projet: interactions métabolisme et irradiation</a:t>
            </a:r>
          </a:p>
          <a:p>
            <a:pPr algn="ctr"/>
            <a:r>
              <a:rPr lang="en-FR" dirty="0"/>
              <a:t>Porteurs: Mathilde Badoual et Patrick Vernet</a:t>
            </a:r>
          </a:p>
        </p:txBody>
      </p:sp>
      <p:sp>
        <p:nvSpPr>
          <p:cNvPr id="6" name="TextBox 5">
            <a:extLst>
              <a:ext uri="{FF2B5EF4-FFF2-40B4-BE49-F238E27FC236}">
                <a16:creationId xmlns:a16="http://schemas.microsoft.com/office/drawing/2014/main" id="{32E74956-D85E-F53E-69A1-96A4CB0836C1}"/>
              </a:ext>
            </a:extLst>
          </p:cNvPr>
          <p:cNvSpPr txBox="1"/>
          <p:nvPr/>
        </p:nvSpPr>
        <p:spPr>
          <a:xfrm>
            <a:off x="2726647" y="6360664"/>
            <a:ext cx="6738706" cy="369332"/>
          </a:xfrm>
          <a:prstGeom prst="rect">
            <a:avLst/>
          </a:prstGeom>
          <a:noFill/>
        </p:spPr>
        <p:txBody>
          <a:bodyPr wrap="square">
            <a:spAutoFit/>
          </a:bodyPr>
          <a:lstStyle/>
          <a:p>
            <a:r>
              <a:rPr lang="en-GB" i="1" u="none" strike="noStrike" dirty="0">
                <a:solidFill>
                  <a:schemeClr val="bg1">
                    <a:lumMod val="75000"/>
                  </a:schemeClr>
                </a:solidFill>
                <a:effectLst/>
                <a:latin typeface="Segoe UI" panose="020F0502020204030204" pitchFamily="34" charset="0"/>
              </a:rPr>
              <a:t>workshop Master </a:t>
            </a:r>
            <a:r>
              <a:rPr lang="en-GB" i="1" u="none" strike="noStrike" dirty="0" err="1">
                <a:solidFill>
                  <a:schemeClr val="bg1">
                    <a:lumMod val="75000"/>
                  </a:schemeClr>
                </a:solidFill>
                <a:effectLst/>
                <a:latin typeface="Segoe UI" panose="020F0502020204030204" pitchFamily="34" charset="0"/>
              </a:rPr>
              <a:t>Projet</a:t>
            </a:r>
            <a:r>
              <a:rPr lang="en-GB" i="1" u="none" strike="noStrike" dirty="0">
                <a:solidFill>
                  <a:schemeClr val="bg1">
                    <a:lumMod val="75000"/>
                  </a:schemeClr>
                </a:solidFill>
                <a:effectLst/>
                <a:latin typeface="Segoe UI" panose="020F0502020204030204" pitchFamily="34" charset="0"/>
              </a:rPr>
              <a:t> du GDR MI2B, </a:t>
            </a:r>
            <a:r>
              <a:rPr lang="en-GB" i="1" u="none" strike="noStrike" dirty="0" err="1">
                <a:solidFill>
                  <a:schemeClr val="bg1">
                    <a:lumMod val="75000"/>
                  </a:schemeClr>
                </a:solidFill>
                <a:effectLst/>
                <a:latin typeface="Segoe UI" panose="020F0502020204030204" pitchFamily="34" charset="0"/>
              </a:rPr>
              <a:t>jeudi</a:t>
            </a:r>
            <a:r>
              <a:rPr lang="en-GB" i="1" u="none" strike="noStrike" dirty="0">
                <a:solidFill>
                  <a:schemeClr val="bg1">
                    <a:lumMod val="75000"/>
                  </a:schemeClr>
                </a:solidFill>
                <a:effectLst/>
                <a:latin typeface="Segoe UI" panose="020F0502020204030204" pitchFamily="34" charset="0"/>
              </a:rPr>
              <a:t> 20 mars 2025</a:t>
            </a:r>
            <a:endParaRPr lang="en-FR" i="1" dirty="0">
              <a:solidFill>
                <a:schemeClr val="bg1">
                  <a:lumMod val="75000"/>
                </a:schemeClr>
              </a:solidFill>
            </a:endParaRPr>
          </a:p>
        </p:txBody>
      </p:sp>
      <p:sp>
        <p:nvSpPr>
          <p:cNvPr id="7" name="Slide Number Placeholder 6">
            <a:extLst>
              <a:ext uri="{FF2B5EF4-FFF2-40B4-BE49-F238E27FC236}">
                <a16:creationId xmlns:a16="http://schemas.microsoft.com/office/drawing/2014/main" id="{2122E7AA-26AB-E8F1-EFF1-3DB44E7949FF}"/>
              </a:ext>
            </a:extLst>
          </p:cNvPr>
          <p:cNvSpPr>
            <a:spLocks noGrp="1"/>
          </p:cNvSpPr>
          <p:nvPr>
            <p:ph type="sldNum" sz="quarter" idx="12"/>
          </p:nvPr>
        </p:nvSpPr>
        <p:spPr/>
        <p:txBody>
          <a:bodyPr/>
          <a:lstStyle/>
          <a:p>
            <a:fld id="{F2D18CAA-5ABF-6E4B-8ED3-1F94DC35267E}" type="slidenum">
              <a:rPr lang="en-FR" smtClean="0"/>
              <a:t>1</a:t>
            </a:fld>
            <a:endParaRPr lang="en-FR"/>
          </a:p>
        </p:txBody>
      </p:sp>
    </p:spTree>
    <p:extLst>
      <p:ext uri="{BB962C8B-B14F-4D97-AF65-F5344CB8AC3E}">
        <p14:creationId xmlns:p14="http://schemas.microsoft.com/office/powerpoint/2010/main" val="361190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2122E7AA-26AB-E8F1-EFF1-3DB44E7949FF}"/>
              </a:ext>
            </a:extLst>
          </p:cNvPr>
          <p:cNvSpPr>
            <a:spLocks noGrp="1"/>
          </p:cNvSpPr>
          <p:nvPr>
            <p:ph type="sldNum" sz="quarter" idx="12"/>
          </p:nvPr>
        </p:nvSpPr>
        <p:spPr/>
        <p:txBody>
          <a:bodyPr/>
          <a:lstStyle/>
          <a:p>
            <a:fld id="{F2D18CAA-5ABF-6E4B-8ED3-1F94DC35267E}" type="slidenum">
              <a:rPr lang="en-FR" smtClean="0"/>
              <a:t>2</a:t>
            </a:fld>
            <a:endParaRPr lang="en-FR"/>
          </a:p>
        </p:txBody>
      </p:sp>
      <p:sp>
        <p:nvSpPr>
          <p:cNvPr id="3" name="TextBox 2">
            <a:extLst>
              <a:ext uri="{FF2B5EF4-FFF2-40B4-BE49-F238E27FC236}">
                <a16:creationId xmlns:a16="http://schemas.microsoft.com/office/drawing/2014/main" id="{8C65B4BC-37F1-6C94-3BC0-BF8A21781FBE}"/>
              </a:ext>
            </a:extLst>
          </p:cNvPr>
          <p:cNvSpPr txBox="1"/>
          <p:nvPr/>
        </p:nvSpPr>
        <p:spPr>
          <a:xfrm>
            <a:off x="762428" y="1547654"/>
            <a:ext cx="10667144" cy="4105098"/>
          </a:xfrm>
          <a:prstGeom prst="rect">
            <a:avLst/>
          </a:prstGeom>
          <a:noFill/>
        </p:spPr>
        <p:txBody>
          <a:bodyPr wrap="square">
            <a:spAutoFit/>
          </a:bodyPr>
          <a:lstStyle/>
          <a:p>
            <a:pPr lvl="0" algn="just">
              <a:lnSpc>
                <a:spcPct val="107000"/>
              </a:lnSpc>
              <a:spcAft>
                <a:spcPts val="800"/>
              </a:spcAft>
              <a:buSzPts val="1000"/>
              <a:tabLst>
                <a:tab pos="457200" algn="l"/>
              </a:tabLst>
            </a:pPr>
            <a:endParaRPr lang="fr-FR" sz="1400" u="sng" dirty="0">
              <a:solidFill>
                <a:srgbClr val="000000"/>
              </a:solidFill>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Thème du MP</a:t>
            </a:r>
            <a:r>
              <a:rPr lang="fr-FR" sz="1400" dirty="0">
                <a:solidFill>
                  <a:srgbClr val="000000"/>
                </a:solidFill>
                <a:effectLst/>
                <a:ea typeface="Times New Roman" panose="02020603050405020304" pitchFamily="18" charset="0"/>
              </a:rPr>
              <a:t> : modulation des effets des irradiations par l’</a:t>
            </a:r>
            <a:r>
              <a:rPr lang="fr-FR" sz="1400" dirty="0">
                <a:solidFill>
                  <a:srgbClr val="000000"/>
                </a:solidFill>
                <a:ea typeface="Times New Roman" panose="02020603050405020304" pitchFamily="18" charset="0"/>
              </a:rPr>
              <a:t>é</a:t>
            </a:r>
            <a:r>
              <a:rPr lang="fr-FR" sz="1400" dirty="0">
                <a:solidFill>
                  <a:srgbClr val="000000"/>
                </a:solidFill>
                <a:effectLst/>
                <a:ea typeface="Times New Roman" panose="02020603050405020304" pitchFamily="18" charset="0"/>
              </a:rPr>
              <a:t>tat métabolique cellulaire, de l’échelle subcellulaire à la tumeur: </a:t>
            </a:r>
            <a:r>
              <a:rPr lang="fr-FR" sz="1400" dirty="0">
                <a:solidFill>
                  <a:srgbClr val="000000"/>
                </a:solidFill>
                <a:ea typeface="Times New Roman" panose="02020603050405020304" pitchFamily="18" charset="0"/>
              </a:rPr>
              <a:t>é</a:t>
            </a:r>
            <a:r>
              <a:rPr lang="fr-FR" sz="1400" dirty="0">
                <a:solidFill>
                  <a:srgbClr val="000000"/>
                </a:solidFill>
                <a:effectLst/>
                <a:ea typeface="Times New Roman" panose="02020603050405020304" pitchFamily="18" charset="0"/>
              </a:rPr>
              <a:t>tude expérimentale et théorique </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Durée</a:t>
            </a:r>
            <a:r>
              <a:rPr lang="fr-FR" sz="1400" dirty="0">
                <a:solidFill>
                  <a:srgbClr val="000000"/>
                </a:solidFill>
                <a:effectLst/>
                <a:ea typeface="Times New Roman" panose="02020603050405020304" pitchFamily="18" charset="0"/>
              </a:rPr>
              <a:t> : 5 ans</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Objectifs :</a:t>
            </a:r>
          </a:p>
          <a:p>
            <a:pPr>
              <a:lnSpc>
                <a:spcPct val="107000"/>
              </a:lnSpc>
              <a:spcAft>
                <a:spcPts val="800"/>
              </a:spcAft>
            </a:pPr>
            <a:r>
              <a:rPr lang="fr-FR" sz="1400" dirty="0">
                <a:solidFill>
                  <a:srgbClr val="000000"/>
                </a:solidFill>
                <a:ea typeface="Times New Roman" panose="02020603050405020304" pitchFamily="18" charset="0"/>
              </a:rPr>
              <a:t>Court et moyen terme: </a:t>
            </a:r>
          </a:p>
          <a:p>
            <a:pPr>
              <a:lnSpc>
                <a:spcPct val="107000"/>
              </a:lnSpc>
              <a:spcAft>
                <a:spcPts val="800"/>
              </a:spcAft>
            </a:pPr>
            <a:r>
              <a:rPr lang="fr-FR" sz="1400" dirty="0">
                <a:solidFill>
                  <a:srgbClr val="000000"/>
                </a:solidFill>
                <a:effectLst/>
                <a:ea typeface="Times New Roman" panose="02020603050405020304" pitchFamily="18" charset="0"/>
              </a:rPr>
              <a:t>- Etude des relations entre l’irradiation, l’oxygénation, l’activité mitochondriale, des tissus tumoraux et sains sur modèles 2D, 3D et </a:t>
            </a:r>
            <a:r>
              <a:rPr lang="fr-FR" sz="1400" dirty="0" err="1">
                <a:solidFill>
                  <a:srgbClr val="000000"/>
                </a:solidFill>
                <a:effectLst/>
                <a:ea typeface="Times New Roman" panose="02020603050405020304" pitchFamily="18" charset="0"/>
              </a:rPr>
              <a:t>tumoroïdes</a:t>
            </a:r>
            <a:r>
              <a:rPr lang="fr-FR" sz="1400" dirty="0">
                <a:solidFill>
                  <a:srgbClr val="000000"/>
                </a:solidFill>
                <a:effectLst/>
                <a:ea typeface="Times New Roman" panose="02020603050405020304" pitchFamily="18" charset="0"/>
              </a:rPr>
              <a:t>.</a:t>
            </a:r>
            <a:endParaRPr lang="fr-FR" sz="1400" dirty="0">
              <a:solidFill>
                <a:srgbClr val="000000"/>
              </a:solidFill>
              <a:ea typeface="Times New Roman" panose="02020603050405020304" pitchFamily="18" charset="0"/>
              <a:cs typeface="Times New Roman" panose="02020603050405020304" pitchFamily="18" charset="0"/>
            </a:endParaRPr>
          </a:p>
          <a:p>
            <a:pPr>
              <a:lnSpc>
                <a:spcPct val="107000"/>
              </a:lnSpc>
              <a:spcAft>
                <a:spcPts val="800"/>
              </a:spcAft>
            </a:pPr>
            <a:r>
              <a:rPr lang="fr-FR" sz="1400" dirty="0">
                <a:solidFill>
                  <a:srgbClr val="000000"/>
                </a:solidFill>
                <a:effectLst/>
                <a:ea typeface="Calibri" panose="020F0502020204030204" pitchFamily="34" charset="0"/>
                <a:cs typeface="Times New Roman" panose="02020603050405020304" pitchFamily="18" charset="0"/>
              </a:rPr>
              <a:t>- C</a:t>
            </a:r>
            <a:r>
              <a:rPr lang="fr-FR" sz="1400" dirty="0">
                <a:effectLst/>
                <a:ea typeface="Calibri" panose="020F0502020204030204" pitchFamily="34" charset="0"/>
                <a:cs typeface="Times New Roman" panose="02020603050405020304" pitchFamily="18" charset="0"/>
              </a:rPr>
              <a:t>orrélations entre les données d’IRM quantitative/</a:t>
            </a:r>
            <a:r>
              <a:rPr lang="fr-FR" sz="1400" dirty="0" err="1">
                <a:effectLst/>
                <a:ea typeface="Calibri" panose="020F0502020204030204" pitchFamily="34" charset="0"/>
                <a:cs typeface="Times New Roman" panose="02020603050405020304" pitchFamily="18" charset="0"/>
              </a:rPr>
              <a:t>radiomique</a:t>
            </a:r>
            <a:r>
              <a:rPr lang="fr-FR" sz="1400" dirty="0">
                <a:effectLst/>
                <a:ea typeface="Calibri" panose="020F0502020204030204" pitchFamily="34" charset="0"/>
                <a:cs typeface="Times New Roman" panose="02020603050405020304" pitchFamily="18" charset="0"/>
              </a:rPr>
              <a:t> et les données biologiques spatiales afin de déterminer des paramètres IRM fiables et quantitatifs permettant de caractériser la tumeur en termes de zones de radiorésistance et de suivre leur évolution. </a:t>
            </a:r>
          </a:p>
          <a:p>
            <a:pPr>
              <a:lnSpc>
                <a:spcPct val="107000"/>
              </a:lnSpc>
              <a:spcAft>
                <a:spcPts val="800"/>
              </a:spcAft>
            </a:pPr>
            <a:r>
              <a:rPr lang="fr-FR" sz="1400" dirty="0">
                <a:solidFill>
                  <a:srgbClr val="000000"/>
                </a:solidFill>
                <a:ea typeface="Times New Roman" panose="02020603050405020304" pitchFamily="18" charset="0"/>
                <a:cs typeface="Times New Roman" panose="02020603050405020304" pitchFamily="18" charset="0"/>
              </a:rPr>
              <a:t>- </a:t>
            </a:r>
            <a:r>
              <a:rPr lang="fr-FR" sz="1400" dirty="0">
                <a:solidFill>
                  <a:srgbClr val="000000"/>
                </a:solidFill>
                <a:effectLst/>
                <a:ea typeface="Times New Roman" panose="02020603050405020304" pitchFamily="18" charset="0"/>
              </a:rPr>
              <a:t>Développement de modèles mathématiques à l’échelle subcellulaire et de populations cellulaires</a:t>
            </a:r>
            <a:endParaRPr lang="en-FR" sz="1400" dirty="0">
              <a:effectLst/>
              <a:ea typeface="Times New Roman" panose="02020603050405020304" pitchFamily="18" charset="0"/>
            </a:endParaRPr>
          </a:p>
          <a:p>
            <a:pPr>
              <a:lnSpc>
                <a:spcPct val="107000"/>
              </a:lnSpc>
              <a:spcAft>
                <a:spcPts val="800"/>
              </a:spcAft>
            </a:pPr>
            <a:r>
              <a:rPr lang="fr-FR" sz="1400" dirty="0">
                <a:solidFill>
                  <a:srgbClr val="000000"/>
                </a:solidFill>
                <a:ea typeface="Times New Roman" panose="02020603050405020304" pitchFamily="18" charset="0"/>
              </a:rPr>
              <a:t>Long terme: applications à des patients: IRM et hypoxie/radiorésistance, modèles mathématiques et prédictions d’évolution</a:t>
            </a:r>
            <a:endParaRPr lang="en-FR" sz="1400" dirty="0">
              <a:effectLst/>
              <a:ea typeface="Times New Roman" panose="02020603050405020304" pitchFamily="18" charset="0"/>
            </a:endParaRPr>
          </a:p>
          <a:p>
            <a:pPr lvl="0" algn="just">
              <a:lnSpc>
                <a:spcPct val="107000"/>
              </a:lnSpc>
              <a:spcAft>
                <a:spcPts val="800"/>
              </a:spcAft>
              <a:buSzPts val="1000"/>
              <a:tabLst>
                <a:tab pos="457200" algn="l"/>
              </a:tabLst>
            </a:pPr>
            <a:endParaRPr lang="en-FR" sz="1400" dirty="0">
              <a:effectLst/>
              <a:ea typeface="Times New Roman" panose="02020603050405020304" pitchFamily="18" charset="0"/>
            </a:endParaRPr>
          </a:p>
          <a:p>
            <a:pPr lvl="0" algn="just">
              <a:lnSpc>
                <a:spcPct val="107000"/>
              </a:lnSpc>
              <a:spcAft>
                <a:spcPts val="800"/>
              </a:spcAft>
              <a:buSzPts val="1000"/>
              <a:tabLst>
                <a:tab pos="457200" algn="l"/>
              </a:tabLst>
            </a:pPr>
            <a:r>
              <a:rPr lang="en-FR" sz="1400" b="1" dirty="0">
                <a:ea typeface="Times New Roman" panose="02020603050405020304" pitchFamily="18" charset="0"/>
              </a:rPr>
              <a:t>⟹ Un nouveau projet transverse, entre biologie et physique</a:t>
            </a:r>
            <a:endParaRPr lang="en-FR" sz="1400" b="1" dirty="0">
              <a:effectLst/>
              <a:ea typeface="Times New Roman" panose="02020603050405020304" pitchFamily="18" charset="0"/>
            </a:endParaRPr>
          </a:p>
        </p:txBody>
      </p:sp>
    </p:spTree>
    <p:extLst>
      <p:ext uri="{BB962C8B-B14F-4D97-AF65-F5344CB8AC3E}">
        <p14:creationId xmlns:p14="http://schemas.microsoft.com/office/powerpoint/2010/main" val="1837663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E0D3E55-8DBD-C473-758D-869C28932FD1}"/>
              </a:ext>
            </a:extLst>
          </p:cNvPr>
          <p:cNvSpPr txBox="1"/>
          <p:nvPr/>
        </p:nvSpPr>
        <p:spPr>
          <a:xfrm>
            <a:off x="457199" y="1078078"/>
            <a:ext cx="10787743" cy="5151090"/>
          </a:xfrm>
          <a:prstGeom prst="rect">
            <a:avLst/>
          </a:prstGeom>
          <a:noFill/>
        </p:spPr>
        <p:txBody>
          <a:bodyPr wrap="square">
            <a:spAutoFit/>
          </a:bodyPr>
          <a:lstStyle/>
          <a:p>
            <a:r>
              <a:rPr lang="fr-FR" sz="1600" b="1" dirty="0">
                <a:solidFill>
                  <a:schemeClr val="accent1">
                    <a:lumMod val="75000"/>
                  </a:schemeClr>
                </a:solidFill>
                <a:effectLst/>
                <a:ea typeface="Times New Roman" panose="02020603050405020304" pitchFamily="18" charset="0"/>
              </a:rPr>
              <a:t>WP1 : Modélisation et suivi métabolique</a:t>
            </a:r>
            <a:endParaRPr lang="fr-FR" sz="1400" dirty="0">
              <a:solidFill>
                <a:srgbClr val="000000"/>
              </a:solidFill>
              <a:effectLst/>
              <a:ea typeface="Times New Roman" panose="02020603050405020304" pitchFamily="18" charset="0"/>
            </a:endParaRPr>
          </a:p>
          <a:p>
            <a:endParaRPr lang="en-FR" sz="1400" dirty="0">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Thème</a:t>
            </a:r>
            <a:r>
              <a:rPr lang="fr-FR" sz="1400" dirty="0">
                <a:solidFill>
                  <a:srgbClr val="000000"/>
                </a:solidFill>
                <a:effectLst/>
                <a:ea typeface="Times New Roman" panose="02020603050405020304" pitchFamily="18" charset="0"/>
              </a:rPr>
              <a:t> : Développement de modèles mathématiques de l’effet des irradiations, de l’échelle subcellulaire à l’échelle de la tumeur</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Durée</a:t>
            </a:r>
            <a:r>
              <a:rPr lang="fr-FR" sz="1400" dirty="0">
                <a:solidFill>
                  <a:srgbClr val="000000"/>
                </a:solidFill>
                <a:effectLst/>
                <a:ea typeface="Times New Roman" panose="02020603050405020304" pitchFamily="18" charset="0"/>
              </a:rPr>
              <a:t> : 5 ans</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Objectifs :</a:t>
            </a:r>
          </a:p>
          <a:p>
            <a:pPr>
              <a:lnSpc>
                <a:spcPct val="107000"/>
              </a:lnSpc>
              <a:spcAft>
                <a:spcPts val="800"/>
              </a:spcAft>
            </a:pPr>
            <a:r>
              <a:rPr lang="fr-FR" sz="1400" dirty="0">
                <a:solidFill>
                  <a:srgbClr val="000000"/>
                </a:solidFill>
                <a:ea typeface="Times New Roman" panose="02020603050405020304" pitchFamily="18" charset="0"/>
              </a:rPr>
              <a:t>Court terme terme: Evolution du modèle </a:t>
            </a:r>
            <a:r>
              <a:rPr lang="fr-FR" sz="1400" dirty="0" err="1">
                <a:solidFill>
                  <a:srgbClr val="000000"/>
                </a:solidFill>
                <a:ea typeface="Times New Roman" panose="02020603050405020304" pitchFamily="18" charset="0"/>
              </a:rPr>
              <a:t>Nanox</a:t>
            </a:r>
            <a:r>
              <a:rPr lang="fr-FR" sz="1400" dirty="0">
                <a:solidFill>
                  <a:srgbClr val="000000"/>
                </a:solidFill>
                <a:ea typeface="Times New Roman" panose="02020603050405020304" pitchFamily="18" charset="0"/>
              </a:rPr>
              <a:t> : mesures de section efficaces d’interaction entre ions et cellules. Modèle biophysique: Suivi de populations de cellules irradiées en 2D: </a:t>
            </a:r>
            <a:r>
              <a:rPr lang="en-FR" sz="1400" dirty="0">
                <a:effectLst/>
                <a:ea typeface="Times New Roman" panose="02020603050405020304" pitchFamily="18" charset="0"/>
              </a:rPr>
              <a:t>différentes lignées, différents types d’irradiation, différents états métaboliques (hypoxie ou non) </a:t>
            </a:r>
            <a:endParaRPr lang="fr-FR" sz="1400" dirty="0">
              <a:solidFill>
                <a:srgbClr val="000000"/>
              </a:solidFill>
              <a:ea typeface="Times New Roman" panose="02020603050405020304" pitchFamily="18" charset="0"/>
            </a:endParaRPr>
          </a:p>
          <a:p>
            <a:pPr>
              <a:lnSpc>
                <a:spcPct val="107000"/>
              </a:lnSpc>
              <a:spcAft>
                <a:spcPts val="800"/>
              </a:spcAft>
            </a:pPr>
            <a:r>
              <a:rPr lang="fr-FR" sz="1400" dirty="0">
                <a:solidFill>
                  <a:srgbClr val="000000"/>
                </a:solidFill>
                <a:ea typeface="Times New Roman" panose="02020603050405020304" pitchFamily="18" charset="0"/>
              </a:rPr>
              <a:t>Moyen terme: corrélation du modèle </a:t>
            </a:r>
            <a:r>
              <a:rPr lang="fr-FR" sz="1400" dirty="0" err="1">
                <a:solidFill>
                  <a:srgbClr val="000000"/>
                </a:solidFill>
                <a:ea typeface="Times New Roman" panose="02020603050405020304" pitchFamily="18" charset="0"/>
              </a:rPr>
              <a:t>Nanox</a:t>
            </a:r>
            <a:r>
              <a:rPr lang="fr-FR" sz="1400" dirty="0">
                <a:solidFill>
                  <a:srgbClr val="000000"/>
                </a:solidFill>
                <a:ea typeface="Times New Roman" panose="02020603050405020304" pitchFamily="18" charset="0"/>
              </a:rPr>
              <a:t> avec des observables biologiques, comme les cassures double brins; ajout d’un second volume sensible, en plus du noyau. Données expérimentales de survie cellulaire de différentes lignées, types d’irradiations, environnement. Modèle biophysique sur des organoïdes (3D)</a:t>
            </a:r>
          </a:p>
          <a:p>
            <a:pPr algn="just">
              <a:lnSpc>
                <a:spcPct val="107000"/>
              </a:lnSpc>
              <a:spcAft>
                <a:spcPts val="800"/>
              </a:spcAft>
              <a:buSzPts val="1000"/>
              <a:tabLst>
                <a:tab pos="457200" algn="l"/>
              </a:tabLst>
            </a:pPr>
            <a:r>
              <a:rPr lang="fr-FR" sz="1400" dirty="0">
                <a:solidFill>
                  <a:srgbClr val="000000"/>
                </a:solidFill>
                <a:ea typeface="Times New Roman" panose="02020603050405020304" pitchFamily="18" charset="0"/>
              </a:rPr>
              <a:t>Long terme: Développement de modèles multi-échelles pour prédire la survie et l’évolution tumorale</a:t>
            </a:r>
            <a:endParaRPr lang="en-FR" sz="1400" dirty="0">
              <a:effectLst/>
              <a:ea typeface="Times New Roman" panose="02020603050405020304" pitchFamily="18" charset="0"/>
            </a:endParaRPr>
          </a:p>
          <a:p>
            <a:pPr lvl="0" algn="just">
              <a:lnSpc>
                <a:spcPct val="107000"/>
              </a:lnSpc>
              <a:spcAft>
                <a:spcPts val="800"/>
              </a:spcAft>
              <a:buSzPts val="1000"/>
              <a:tabLst>
                <a:tab pos="457200" algn="l"/>
              </a:tabLst>
            </a:pP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Partenaires IN2P3</a:t>
            </a:r>
            <a:r>
              <a:rPr lang="fr-FR" sz="1400" b="1" u="sng" dirty="0">
                <a:solidFill>
                  <a:srgbClr val="000000"/>
                </a:solidFill>
                <a:effectLst/>
                <a:ea typeface="Times New Roman" panose="02020603050405020304" pitchFamily="18" charset="0"/>
              </a:rPr>
              <a:t> ET</a:t>
            </a:r>
            <a:r>
              <a:rPr lang="fr-FR" sz="1400" u="sng" dirty="0">
                <a:solidFill>
                  <a:srgbClr val="000000"/>
                </a:solidFill>
                <a:effectLst/>
                <a:ea typeface="Times New Roman" panose="02020603050405020304" pitchFamily="18" charset="0"/>
              </a:rPr>
              <a:t> hors IN2P3 (autres instituts - étranger)</a:t>
            </a:r>
            <a:r>
              <a:rPr lang="fr-FR" sz="1400" dirty="0">
                <a:solidFill>
                  <a:srgbClr val="000000"/>
                </a:solidFill>
                <a:effectLst/>
                <a:ea typeface="Times New Roman" panose="02020603050405020304" pitchFamily="18" charset="0"/>
              </a:rPr>
              <a:t> : LP2I Lyon, </a:t>
            </a:r>
            <a:r>
              <a:rPr lang="fr-FR" sz="1400" dirty="0" err="1">
                <a:solidFill>
                  <a:srgbClr val="000000"/>
                </a:solidFill>
                <a:effectLst/>
                <a:ea typeface="Times New Roman" panose="02020603050405020304" pitchFamily="18" charset="0"/>
              </a:rPr>
              <a:t>IJCLab</a:t>
            </a:r>
            <a:r>
              <a:rPr lang="fr-FR" sz="1400" dirty="0">
                <a:solidFill>
                  <a:srgbClr val="000000"/>
                </a:solidFill>
                <a:effectLst/>
                <a:ea typeface="Times New Roman" panose="02020603050405020304" pitchFamily="18" charset="0"/>
              </a:rPr>
              <a:t>, TIMC</a:t>
            </a:r>
            <a:r>
              <a:rPr lang="fr-FR" sz="1400" dirty="0">
                <a:solidFill>
                  <a:srgbClr val="FF0000"/>
                </a:solidFill>
                <a:effectLst/>
                <a:ea typeface="Times New Roman" panose="02020603050405020304" pitchFamily="18" charset="0"/>
              </a:rPr>
              <a:t>, LPCA (Lydia à confirmer?)</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Stratégie à long terme et les délivrables à 3 à 5 ans</a:t>
            </a:r>
            <a:r>
              <a:rPr lang="fr-FR" sz="1400" dirty="0">
                <a:solidFill>
                  <a:srgbClr val="000000"/>
                </a:solidFill>
                <a:effectLst/>
                <a:ea typeface="Times New Roman" panose="02020603050405020304" pitchFamily="18" charset="0"/>
              </a:rPr>
              <a:t> : utilisation de données expérimentales de survie et d’évolution de populations cellulaires pour améliorer les modèles d’effet des irradiations sur les cellules.</a:t>
            </a:r>
            <a:endParaRPr lang="en-FR" sz="1400" dirty="0">
              <a:effectLst/>
              <a:ea typeface="Times New Roman" panose="02020603050405020304" pitchFamily="18" charset="0"/>
            </a:endParaRPr>
          </a:p>
          <a:p>
            <a:endParaRPr lang="en-FR" sz="1400" dirty="0">
              <a:ea typeface="Times New Roman" panose="02020603050405020304" pitchFamily="18" charset="0"/>
            </a:endParaRPr>
          </a:p>
          <a:p>
            <a:r>
              <a:rPr lang="fr-FR" sz="1600" b="1" dirty="0">
                <a:solidFill>
                  <a:schemeClr val="accent1">
                    <a:lumMod val="75000"/>
                  </a:schemeClr>
                </a:solidFill>
                <a:effectLst/>
                <a:ea typeface="Times New Roman" panose="02020603050405020304" pitchFamily="18" charset="0"/>
              </a:rPr>
              <a:t>WP2 : Les acteurs moléculaires du métabolisme dans un contexte de rayonnement : Radiolyse de biomolécules (IPHC ?)</a:t>
            </a:r>
            <a:endParaRPr lang="en-FR" sz="1600" b="1" dirty="0">
              <a:solidFill>
                <a:schemeClr val="accent1">
                  <a:lumMod val="75000"/>
                </a:schemeClr>
              </a:solidFill>
              <a:effectLst/>
              <a:ea typeface="Times New Roman" panose="02020603050405020304" pitchFamily="18" charset="0"/>
            </a:endParaRPr>
          </a:p>
          <a:p>
            <a:r>
              <a:rPr lang="en-FR" sz="1400" dirty="0">
                <a:effectLst/>
                <a:ea typeface="Times New Roman" panose="02020603050405020304" pitchFamily="18" charset="0"/>
              </a:rPr>
              <a:t>Pas de contact pour l’instant</a:t>
            </a:r>
          </a:p>
        </p:txBody>
      </p:sp>
      <p:sp>
        <p:nvSpPr>
          <p:cNvPr id="5" name="TextBox 4">
            <a:extLst>
              <a:ext uri="{FF2B5EF4-FFF2-40B4-BE49-F238E27FC236}">
                <a16:creationId xmlns:a16="http://schemas.microsoft.com/office/drawing/2014/main" id="{4A66AB14-9B82-17AA-D3E0-DE1783829864}"/>
              </a:ext>
            </a:extLst>
          </p:cNvPr>
          <p:cNvSpPr txBox="1"/>
          <p:nvPr/>
        </p:nvSpPr>
        <p:spPr>
          <a:xfrm>
            <a:off x="4474029" y="304800"/>
            <a:ext cx="2128788" cy="369332"/>
          </a:xfrm>
          <a:prstGeom prst="rect">
            <a:avLst/>
          </a:prstGeom>
          <a:noFill/>
        </p:spPr>
        <p:txBody>
          <a:bodyPr wrap="none" rtlCol="0">
            <a:spAutoFit/>
          </a:bodyPr>
          <a:lstStyle/>
          <a:p>
            <a:r>
              <a:rPr lang="en-FR" dirty="0"/>
              <a:t>Organisation en WPs</a:t>
            </a:r>
          </a:p>
        </p:txBody>
      </p:sp>
      <p:sp>
        <p:nvSpPr>
          <p:cNvPr id="6" name="Slide Number Placeholder 5">
            <a:extLst>
              <a:ext uri="{FF2B5EF4-FFF2-40B4-BE49-F238E27FC236}">
                <a16:creationId xmlns:a16="http://schemas.microsoft.com/office/drawing/2014/main" id="{6F763BCF-E19B-07A4-AE3E-720F7232B22D}"/>
              </a:ext>
            </a:extLst>
          </p:cNvPr>
          <p:cNvSpPr>
            <a:spLocks noGrp="1"/>
          </p:cNvSpPr>
          <p:nvPr>
            <p:ph type="sldNum" sz="quarter" idx="12"/>
          </p:nvPr>
        </p:nvSpPr>
        <p:spPr/>
        <p:txBody>
          <a:bodyPr/>
          <a:lstStyle/>
          <a:p>
            <a:fld id="{F2D18CAA-5ABF-6E4B-8ED3-1F94DC35267E}" type="slidenum">
              <a:rPr lang="en-FR" smtClean="0"/>
              <a:t>3</a:t>
            </a:fld>
            <a:endParaRPr lang="en-FR"/>
          </a:p>
        </p:txBody>
      </p:sp>
    </p:spTree>
    <p:extLst>
      <p:ext uri="{BB962C8B-B14F-4D97-AF65-F5344CB8AC3E}">
        <p14:creationId xmlns:p14="http://schemas.microsoft.com/office/powerpoint/2010/main" val="2160558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65ED80-10F1-F970-3765-403C4C6EBF4A}"/>
              </a:ext>
            </a:extLst>
          </p:cNvPr>
          <p:cNvSpPr txBox="1"/>
          <p:nvPr/>
        </p:nvSpPr>
        <p:spPr>
          <a:xfrm>
            <a:off x="598715" y="1041653"/>
            <a:ext cx="10442121" cy="5283819"/>
          </a:xfrm>
          <a:prstGeom prst="rect">
            <a:avLst/>
          </a:prstGeom>
          <a:noFill/>
        </p:spPr>
        <p:txBody>
          <a:bodyPr wrap="square">
            <a:spAutoFit/>
          </a:bodyPr>
          <a:lstStyle/>
          <a:p>
            <a:r>
              <a:rPr lang="fr-FR" sz="1600" b="1" dirty="0">
                <a:solidFill>
                  <a:schemeClr val="accent1">
                    <a:lumMod val="75000"/>
                  </a:schemeClr>
                </a:solidFill>
                <a:effectLst/>
                <a:ea typeface="Times New Roman" panose="02020603050405020304" pitchFamily="18" charset="0"/>
              </a:rPr>
              <a:t>WP3 : Imagerie des effets métaboliques : suivi métabolique des irradiations (IP2I)</a:t>
            </a:r>
          </a:p>
          <a:p>
            <a:endParaRPr lang="en-FR" sz="1400" dirty="0">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cs typeface="Calibri" panose="020F0502020204030204" pitchFamily="34" charset="0"/>
              </a:rPr>
              <a:t>Thème</a:t>
            </a:r>
            <a:r>
              <a:rPr lang="fr-FR" sz="1400" dirty="0">
                <a:solidFill>
                  <a:srgbClr val="000000"/>
                </a:solidFill>
                <a:effectLst/>
                <a:ea typeface="Times New Roman" panose="02020603050405020304" pitchFamily="18" charset="0"/>
                <a:cs typeface="Calibri" panose="020F0502020204030204" pitchFamily="34" charset="0"/>
              </a:rPr>
              <a:t> : IRM-Linac</a:t>
            </a:r>
            <a:endParaRPr lang="en-FR" sz="1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cs typeface="Calibri" panose="020F0502020204030204" pitchFamily="34" charset="0"/>
              </a:rPr>
              <a:t>Durée</a:t>
            </a:r>
            <a:r>
              <a:rPr lang="fr-FR" sz="1400" dirty="0">
                <a:solidFill>
                  <a:srgbClr val="000000"/>
                </a:solidFill>
                <a:effectLst/>
                <a:ea typeface="Times New Roman" panose="02020603050405020304" pitchFamily="18" charset="0"/>
                <a:cs typeface="Calibri" panose="020F0502020204030204" pitchFamily="34" charset="0"/>
              </a:rPr>
              <a:t> : 5 ans</a:t>
            </a:r>
            <a:endParaRPr lang="en-FR" sz="1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cs typeface="Calibri" panose="020F0502020204030204" pitchFamily="34" charset="0"/>
              </a:rPr>
              <a:t>Objectifs</a:t>
            </a:r>
            <a:r>
              <a:rPr lang="fr-FR" sz="1400" dirty="0">
                <a:solidFill>
                  <a:srgbClr val="000000"/>
                </a:solidFill>
                <a:effectLst/>
                <a:ea typeface="Times New Roman" panose="02020603050405020304" pitchFamily="18" charset="0"/>
                <a:cs typeface="Calibri" panose="020F0502020204030204" pitchFamily="34" charset="0"/>
              </a:rPr>
              <a:t>: </a:t>
            </a:r>
            <a:endParaRPr lang="en-FR" sz="1400" dirty="0">
              <a:effectLst/>
              <a:ea typeface="Calibri" panose="020F0502020204030204" pitchFamily="34" charset="0"/>
              <a:cs typeface="Times New Roman" panose="02020603050405020304" pitchFamily="18" charset="0"/>
            </a:endParaRPr>
          </a:p>
          <a:p>
            <a:pPr marL="457200">
              <a:lnSpc>
                <a:spcPct val="107000"/>
              </a:lnSpc>
              <a:spcAft>
                <a:spcPts val="800"/>
              </a:spcAft>
            </a:pPr>
            <a:r>
              <a:rPr lang="fr-FR" sz="1400" dirty="0">
                <a:effectLst/>
                <a:ea typeface="Calibri" panose="020F0502020204030204" pitchFamily="34" charset="0"/>
                <a:cs typeface="Times New Roman" panose="02020603050405020304" pitchFamily="18" charset="0"/>
              </a:rPr>
              <a:t>A court terme, il s’agira d’établir des corrélations entre les données d’IRM quantitative/</a:t>
            </a:r>
            <a:r>
              <a:rPr lang="fr-FR" sz="1400" dirty="0" err="1">
                <a:effectLst/>
                <a:ea typeface="Calibri" panose="020F0502020204030204" pitchFamily="34" charset="0"/>
                <a:cs typeface="Times New Roman" panose="02020603050405020304" pitchFamily="18" charset="0"/>
              </a:rPr>
              <a:t>radiomique</a:t>
            </a:r>
            <a:r>
              <a:rPr lang="fr-FR" sz="1400" dirty="0">
                <a:effectLst/>
                <a:ea typeface="Calibri" panose="020F0502020204030204" pitchFamily="34" charset="0"/>
                <a:cs typeface="Times New Roman" panose="02020603050405020304" pitchFamily="18" charset="0"/>
              </a:rPr>
              <a:t> et les données biologiques spatiales afin de déterminer des paramètres IRM fiables et quantitatifs permettant de caractériser la tumeur en termes de zones de radiorésistance et de suivre leur évolution. </a:t>
            </a:r>
          </a:p>
          <a:p>
            <a:pPr marL="457200">
              <a:lnSpc>
                <a:spcPct val="107000"/>
              </a:lnSpc>
              <a:spcAft>
                <a:spcPts val="800"/>
              </a:spcAft>
            </a:pPr>
            <a:r>
              <a:rPr lang="fr-FR" sz="1400" dirty="0">
                <a:effectLst/>
                <a:ea typeface="Calibri" panose="020F0502020204030204" pitchFamily="34" charset="0"/>
                <a:cs typeface="Times New Roman" panose="02020603050405020304" pitchFamily="18" charset="0"/>
              </a:rPr>
              <a:t>A moyen terme, il s’agira d’établir un modèle de prédiction du contrôle tumoral. </a:t>
            </a:r>
            <a:endParaRPr lang="en-FR" sz="1400" dirty="0">
              <a:effectLst/>
              <a:ea typeface="Calibri" panose="020F0502020204030204" pitchFamily="34" charset="0"/>
              <a:cs typeface="Times New Roman" panose="02020603050405020304" pitchFamily="18" charset="0"/>
            </a:endParaRPr>
          </a:p>
          <a:p>
            <a:pPr marL="449580">
              <a:lnSpc>
                <a:spcPct val="107000"/>
              </a:lnSpc>
              <a:spcAft>
                <a:spcPts val="800"/>
              </a:spcAft>
            </a:pPr>
            <a:r>
              <a:rPr lang="fr-FR" sz="1400" dirty="0">
                <a:effectLst/>
                <a:ea typeface="Calibri" panose="020F0502020204030204" pitchFamily="34" charset="0"/>
                <a:cs typeface="Times New Roman" panose="02020603050405020304" pitchFamily="18" charset="0"/>
              </a:rPr>
              <a:t>A long terme, il s’agira de réaliser une étude clinique rétrospective en appliquant nos paramètres IRM à une base de données « patients » atteints d’un cancer de l’oropharynx et traités sur IRM-Linac. </a:t>
            </a:r>
            <a:endParaRPr lang="en-FR" sz="14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cs typeface="Calibri" panose="020F0502020204030204" pitchFamily="34" charset="0"/>
              </a:rPr>
              <a:t>Partenaires IN2P3</a:t>
            </a:r>
            <a:r>
              <a:rPr lang="fr-FR" sz="1400" b="1" u="sng" dirty="0">
                <a:solidFill>
                  <a:srgbClr val="000000"/>
                </a:solidFill>
                <a:effectLst/>
                <a:ea typeface="Times New Roman" panose="02020603050405020304" pitchFamily="18" charset="0"/>
                <a:cs typeface="Calibri" panose="020F0502020204030204" pitchFamily="34" charset="0"/>
              </a:rPr>
              <a:t> ET</a:t>
            </a:r>
            <a:r>
              <a:rPr lang="fr-FR" sz="1400" u="sng" dirty="0">
                <a:solidFill>
                  <a:srgbClr val="000000"/>
                </a:solidFill>
                <a:effectLst/>
                <a:ea typeface="Times New Roman" panose="02020603050405020304" pitchFamily="18" charset="0"/>
                <a:cs typeface="Calibri" panose="020F0502020204030204" pitchFamily="34" charset="0"/>
              </a:rPr>
              <a:t> hors IN2P3 (autres instituts - étranger)</a:t>
            </a:r>
            <a:r>
              <a:rPr lang="fr-FR" sz="1400" dirty="0">
                <a:solidFill>
                  <a:srgbClr val="000000"/>
                </a:solidFill>
                <a:effectLst/>
                <a:ea typeface="Times New Roman" panose="02020603050405020304" pitchFamily="18" charset="0"/>
                <a:cs typeface="Calibri" panose="020F0502020204030204" pitchFamily="34" charset="0"/>
              </a:rPr>
              <a:t> : Hospices Civils de Lyon, </a:t>
            </a:r>
            <a:r>
              <a:rPr lang="fr-FR" sz="1400" dirty="0" err="1">
                <a:solidFill>
                  <a:srgbClr val="000000"/>
                </a:solidFill>
                <a:effectLst/>
                <a:ea typeface="Times New Roman" panose="02020603050405020304" pitchFamily="18" charset="0"/>
                <a:cs typeface="Calibri" panose="020F0502020204030204" pitchFamily="34" charset="0"/>
              </a:rPr>
              <a:t>Créatis</a:t>
            </a:r>
            <a:r>
              <a:rPr lang="fr-FR" sz="1400" dirty="0">
                <a:solidFill>
                  <a:srgbClr val="000000"/>
                </a:solidFill>
                <a:effectLst/>
                <a:ea typeface="Times New Roman" panose="02020603050405020304" pitchFamily="18" charset="0"/>
                <a:cs typeface="Calibri" panose="020F0502020204030204" pitchFamily="34" charset="0"/>
              </a:rPr>
              <a:t>, CRCL</a:t>
            </a:r>
            <a:endParaRPr lang="en-FR" sz="1400" dirty="0">
              <a:solidFill>
                <a:srgbClr val="000000"/>
              </a:solidFill>
              <a:effectLst/>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cs typeface="Calibri" panose="020F0502020204030204" pitchFamily="34" charset="0"/>
              </a:rPr>
              <a:t>Stratégie à long terme et les délivrables à 3 à 5 ans</a:t>
            </a:r>
            <a:r>
              <a:rPr lang="fr-FR" sz="1400" dirty="0">
                <a:effectLst/>
                <a:ea typeface="Calibri" panose="020F0502020204030204" pitchFamily="34" charset="0"/>
                <a:cs typeface="Times New Roman" panose="02020603050405020304" pitchFamily="18" charset="0"/>
              </a:rPr>
              <a:t> : La finalité du projet est ainsi d’établir un </a:t>
            </a:r>
            <a:r>
              <a:rPr lang="fr-FR" sz="1400" b="1" dirty="0">
                <a:effectLst/>
                <a:ea typeface="Calibri" panose="020F0502020204030204" pitchFamily="34" charset="0"/>
                <a:cs typeface="Times New Roman" panose="02020603050405020304" pitchFamily="18" charset="0"/>
              </a:rPr>
              <a:t>traitement personnalisé par adaptation quotidienne de la dose délivrée à la tumeur</a:t>
            </a:r>
            <a:r>
              <a:rPr lang="fr-FR" sz="1400" dirty="0">
                <a:effectLst/>
                <a:ea typeface="Calibri" panose="020F0502020204030204" pitchFamily="34" charset="0"/>
                <a:cs typeface="Times New Roman" panose="02020603050405020304" pitchFamily="18" charset="0"/>
              </a:rPr>
              <a:t>, conduisant à un </a:t>
            </a:r>
            <a:r>
              <a:rPr lang="fr-FR" sz="1400" b="1" dirty="0">
                <a:effectLst/>
                <a:ea typeface="Calibri" panose="020F0502020204030204" pitchFamily="34" charset="0"/>
                <a:cs typeface="Times New Roman" panose="02020603050405020304" pitchFamily="18" charset="0"/>
              </a:rPr>
              <a:t>meilleur contrôle tumoral</a:t>
            </a:r>
            <a:r>
              <a:rPr lang="fr-FR" sz="1400" dirty="0">
                <a:effectLst/>
                <a:ea typeface="Calibri" panose="020F0502020204030204" pitchFamily="34" charset="0"/>
                <a:cs typeface="Times New Roman" panose="02020603050405020304" pitchFamily="18" charset="0"/>
              </a:rPr>
              <a:t>, une </a:t>
            </a:r>
            <a:r>
              <a:rPr lang="fr-FR" sz="1400" b="1" dirty="0">
                <a:effectLst/>
                <a:ea typeface="Calibri" panose="020F0502020204030204" pitchFamily="34" charset="0"/>
                <a:cs typeface="Times New Roman" panose="02020603050405020304" pitchFamily="18" charset="0"/>
              </a:rPr>
              <a:t>réduction des toxicités radio-induites</a:t>
            </a:r>
            <a:r>
              <a:rPr lang="fr-FR" sz="1400" dirty="0">
                <a:effectLst/>
                <a:ea typeface="Calibri" panose="020F0502020204030204" pitchFamily="34" charset="0"/>
                <a:cs typeface="Times New Roman" panose="02020603050405020304" pitchFamily="18" charset="0"/>
              </a:rPr>
              <a:t> et une </a:t>
            </a:r>
            <a:r>
              <a:rPr lang="fr-FR" sz="1400" b="1" dirty="0">
                <a:effectLst/>
                <a:ea typeface="Calibri" panose="020F0502020204030204" pitchFamily="34" charset="0"/>
                <a:cs typeface="Times New Roman" panose="02020603050405020304" pitchFamily="18" charset="0"/>
              </a:rPr>
              <a:t>meilleure qualité de vie</a:t>
            </a:r>
            <a:r>
              <a:rPr lang="fr-FR" sz="1400" dirty="0">
                <a:effectLst/>
                <a:ea typeface="Calibri" panose="020F0502020204030204" pitchFamily="34" charset="0"/>
                <a:cs typeface="Times New Roman" panose="02020603050405020304" pitchFamily="18" charset="0"/>
              </a:rPr>
              <a:t> pour les patients</a:t>
            </a:r>
            <a:r>
              <a:rPr lang="fr-FR" sz="1400" dirty="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itchFamily="2" charset="2"/>
              <a:buChar char=""/>
              <a:tabLst>
                <a:tab pos="457200" algn="l"/>
              </a:tabLst>
            </a:pPr>
            <a:endParaRPr lang="fr-FR" sz="1400" dirty="0">
              <a:effectLst/>
              <a:ea typeface="Times New Roman" panose="02020603050405020304" pitchFamily="18" charset="0"/>
              <a:cs typeface="Times New Roman" panose="02020603050405020304" pitchFamily="18" charset="0"/>
            </a:endParaRPr>
          </a:p>
          <a:p>
            <a:r>
              <a:rPr lang="fr-FR" sz="1600" b="1" dirty="0">
                <a:solidFill>
                  <a:schemeClr val="accent1">
                    <a:lumMod val="75000"/>
                  </a:schemeClr>
                </a:solidFill>
                <a:effectLst/>
                <a:ea typeface="Times New Roman" panose="02020603050405020304" pitchFamily="18" charset="0"/>
              </a:rPr>
              <a:t>WP4 : Développement et validation de nouvelles sondes métaboliques (</a:t>
            </a:r>
            <a:r>
              <a:rPr lang="fr-FR" sz="1600" b="1" dirty="0" err="1">
                <a:solidFill>
                  <a:schemeClr val="accent1">
                    <a:lumMod val="75000"/>
                  </a:schemeClr>
                </a:solidFill>
                <a:effectLst/>
                <a:ea typeface="Times New Roman" panose="02020603050405020304" pitchFamily="18" charset="0"/>
              </a:rPr>
              <a:t>Arronax</a:t>
            </a:r>
            <a:r>
              <a:rPr lang="fr-FR" sz="1600" b="1" dirty="0">
                <a:solidFill>
                  <a:schemeClr val="accent1">
                    <a:lumMod val="75000"/>
                  </a:schemeClr>
                </a:solidFill>
                <a:effectLst/>
                <a:ea typeface="Times New Roman" panose="02020603050405020304" pitchFamily="18" charset="0"/>
              </a:rPr>
              <a:t> ?)</a:t>
            </a:r>
          </a:p>
          <a:p>
            <a:r>
              <a:rPr lang="fr-FR" sz="1400" dirty="0">
                <a:solidFill>
                  <a:srgbClr val="000000"/>
                </a:solidFill>
                <a:effectLst/>
                <a:ea typeface="Times New Roman" panose="02020603050405020304" pitchFamily="18" charset="0"/>
              </a:rPr>
              <a:t>Pas de contact pour l’instant</a:t>
            </a:r>
          </a:p>
          <a:p>
            <a:pPr lvl="0">
              <a:lnSpc>
                <a:spcPct val="107000"/>
              </a:lnSpc>
              <a:spcAft>
                <a:spcPts val="800"/>
              </a:spcAft>
              <a:buSzPts val="1000"/>
              <a:tabLst>
                <a:tab pos="457200" algn="l"/>
              </a:tabLst>
            </a:pPr>
            <a:endParaRPr lang="en-FR" sz="1400" dirty="0">
              <a:effectLst/>
              <a:ea typeface="Times New Roman" panose="02020603050405020304" pitchFamily="18" charset="0"/>
            </a:endParaRPr>
          </a:p>
        </p:txBody>
      </p:sp>
      <p:sp>
        <p:nvSpPr>
          <p:cNvPr id="6" name="Slide Number Placeholder 5">
            <a:extLst>
              <a:ext uri="{FF2B5EF4-FFF2-40B4-BE49-F238E27FC236}">
                <a16:creationId xmlns:a16="http://schemas.microsoft.com/office/drawing/2014/main" id="{6FA50551-1DD6-18AD-AB6A-EF049E203265}"/>
              </a:ext>
            </a:extLst>
          </p:cNvPr>
          <p:cNvSpPr>
            <a:spLocks noGrp="1"/>
          </p:cNvSpPr>
          <p:nvPr>
            <p:ph type="sldNum" sz="quarter" idx="12"/>
          </p:nvPr>
        </p:nvSpPr>
        <p:spPr/>
        <p:txBody>
          <a:bodyPr/>
          <a:lstStyle/>
          <a:p>
            <a:fld id="{F2D18CAA-5ABF-6E4B-8ED3-1F94DC35267E}" type="slidenum">
              <a:rPr lang="en-FR" smtClean="0"/>
              <a:t>4</a:t>
            </a:fld>
            <a:endParaRPr lang="en-FR"/>
          </a:p>
        </p:txBody>
      </p:sp>
    </p:spTree>
    <p:extLst>
      <p:ext uri="{BB962C8B-B14F-4D97-AF65-F5344CB8AC3E}">
        <p14:creationId xmlns:p14="http://schemas.microsoft.com/office/powerpoint/2010/main" val="1565213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65ED80-10F1-F970-3765-403C4C6EBF4A}"/>
              </a:ext>
            </a:extLst>
          </p:cNvPr>
          <p:cNvSpPr txBox="1"/>
          <p:nvPr/>
        </p:nvSpPr>
        <p:spPr>
          <a:xfrm>
            <a:off x="348343" y="1053830"/>
            <a:ext cx="11669485" cy="4980915"/>
          </a:xfrm>
          <a:prstGeom prst="rect">
            <a:avLst/>
          </a:prstGeom>
          <a:noFill/>
        </p:spPr>
        <p:txBody>
          <a:bodyPr wrap="square">
            <a:spAutoFit/>
          </a:bodyPr>
          <a:lstStyle/>
          <a:p>
            <a:r>
              <a:rPr lang="fr-FR" sz="1600" b="1" dirty="0">
                <a:solidFill>
                  <a:schemeClr val="accent1">
                    <a:lumMod val="75000"/>
                  </a:schemeClr>
                </a:solidFill>
                <a:effectLst/>
                <a:ea typeface="Times New Roman" panose="02020603050405020304" pitchFamily="18" charset="0"/>
              </a:rPr>
              <a:t>WP5 : Un carrefour métabolique, la mitochondrie : effets des différents types d’irradiations et d’énergie (LPCA, IP2I, LP2I, ISTCT Caen) </a:t>
            </a:r>
          </a:p>
          <a:p>
            <a:endParaRPr lang="en-FR" sz="1600" b="1" dirty="0">
              <a:solidFill>
                <a:schemeClr val="accent1">
                  <a:lumMod val="75000"/>
                </a:schemeClr>
              </a:solidFill>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Thème</a:t>
            </a:r>
            <a:r>
              <a:rPr lang="fr-FR" sz="1400" dirty="0">
                <a:solidFill>
                  <a:srgbClr val="000000"/>
                </a:solidFill>
                <a:effectLst/>
                <a:ea typeface="Times New Roman" panose="02020603050405020304" pitchFamily="18" charset="0"/>
              </a:rPr>
              <a:t> : Mitochondrie &amp; ADN-cytosolique mitochondrial</a:t>
            </a:r>
            <a:endParaRPr lang="en-FR" sz="1400" dirty="0">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Durée</a:t>
            </a:r>
            <a:r>
              <a:rPr lang="fr-FR" sz="1400" dirty="0">
                <a:solidFill>
                  <a:srgbClr val="000000"/>
                </a:solidFill>
                <a:effectLst/>
                <a:ea typeface="Times New Roman" panose="02020603050405020304" pitchFamily="18" charset="0"/>
              </a:rPr>
              <a:t> : 3 ans</a:t>
            </a:r>
            <a:endParaRPr lang="en-FR" sz="1400" dirty="0">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Objectifs</a:t>
            </a:r>
            <a:r>
              <a:rPr lang="fr-FR" sz="1400" dirty="0">
                <a:solidFill>
                  <a:srgbClr val="000000"/>
                </a:solidFill>
                <a:effectLst/>
                <a:ea typeface="Times New Roman" panose="02020603050405020304" pitchFamily="18" charset="0"/>
              </a:rPr>
              <a:t> :</a:t>
            </a:r>
            <a:endParaRPr lang="en-FR" sz="1400" dirty="0">
              <a:effectLst/>
              <a:ea typeface="Times New Roman" panose="02020603050405020304" pitchFamily="18" charset="0"/>
            </a:endParaRPr>
          </a:p>
          <a:p>
            <a:pPr marL="228600" algn="just">
              <a:lnSpc>
                <a:spcPct val="107000"/>
              </a:lnSpc>
              <a:spcAft>
                <a:spcPts val="800"/>
              </a:spcAft>
            </a:pPr>
            <a:r>
              <a:rPr lang="fr-FR" sz="1400" dirty="0">
                <a:solidFill>
                  <a:srgbClr val="000000"/>
                </a:solidFill>
                <a:effectLst/>
                <a:ea typeface="Times New Roman" panose="02020603050405020304" pitchFamily="18" charset="0"/>
              </a:rPr>
              <a:t>A court terme, il s’agit d’une part de caractériser la production </a:t>
            </a:r>
            <a:r>
              <a:rPr lang="fr-FR" sz="1400" dirty="0">
                <a:effectLst/>
                <a:ea typeface="Times New Roman" panose="02020603050405020304" pitchFamily="18" charset="0"/>
              </a:rPr>
              <a:t>d’ADN cytosolique </a:t>
            </a:r>
            <a:r>
              <a:rPr lang="fr-FR" sz="1400" dirty="0">
                <a:solidFill>
                  <a:srgbClr val="000000"/>
                </a:solidFill>
                <a:effectLst/>
                <a:ea typeface="Times New Roman" panose="02020603050405020304" pitchFamily="18" charset="0"/>
              </a:rPr>
              <a:t>suite à différentes modalités d’irradiation (photon, proton, carbone) et à différentes énergies dans des modèles in vitro (lignées tumorales des cancers tête et cou) ; et d’autre part de déterminer le rôle de l’ADN cytosolique dans l’activation de la voie immunitaire C-Gas-Sting.</a:t>
            </a:r>
            <a:endParaRPr lang="en-FR" sz="1400" dirty="0">
              <a:effectLst/>
              <a:ea typeface="Times New Roman" panose="02020603050405020304" pitchFamily="18" charset="0"/>
            </a:endParaRPr>
          </a:p>
          <a:p>
            <a:pPr marL="228600" algn="just">
              <a:lnSpc>
                <a:spcPct val="107000"/>
              </a:lnSpc>
              <a:spcAft>
                <a:spcPts val="800"/>
              </a:spcAft>
            </a:pPr>
            <a:r>
              <a:rPr lang="fr-FR" sz="1400" dirty="0">
                <a:solidFill>
                  <a:srgbClr val="000000"/>
                </a:solidFill>
                <a:effectLst/>
                <a:ea typeface="Times New Roman" panose="02020603050405020304" pitchFamily="18" charset="0"/>
              </a:rPr>
              <a:t>Etude du lien entre mitochondries et métabolisme cellulaire sur des cellules saines (culture de différents types du cerveau) exposées à différentes modalités d’irradiation (photon, proton, carbone) : évaluation des voies métaboliques, mitophagie, chaine respiratoire et statut redox (voir si possibilité d’étudier l’ADN cytosolique mitochondrial sur les cellules saines ?); </a:t>
            </a:r>
            <a:r>
              <a:rPr lang="fr-FR" sz="1400" dirty="0">
                <a:effectLst/>
                <a:ea typeface="Times New Roman" panose="02020603050405020304" pitchFamily="18" charset="0"/>
              </a:rPr>
              <a:t>effet </a:t>
            </a:r>
            <a:r>
              <a:rPr lang="fr-FR" sz="1400" dirty="0" err="1">
                <a:effectLst/>
                <a:ea typeface="Times New Roman" panose="02020603050405020304" pitchFamily="18" charset="0"/>
              </a:rPr>
              <a:t>bystander</a:t>
            </a:r>
            <a:r>
              <a:rPr lang="fr-FR" sz="1400" dirty="0">
                <a:effectLst/>
                <a:ea typeface="Times New Roman" panose="02020603050405020304" pitchFamily="18" charset="0"/>
              </a:rPr>
              <a:t> médié par ADN cytosolique (dans des contextes d’irradiation différents: énergie et rayonnement)</a:t>
            </a:r>
            <a:endParaRPr lang="en-FR" sz="1400" dirty="0">
              <a:effectLst/>
              <a:ea typeface="Times New Roman" panose="02020603050405020304" pitchFamily="18" charset="0"/>
            </a:endParaRPr>
          </a:p>
          <a:p>
            <a:pPr marL="228600" algn="just">
              <a:lnSpc>
                <a:spcPct val="107000"/>
              </a:lnSpc>
              <a:spcAft>
                <a:spcPts val="800"/>
              </a:spcAft>
            </a:pPr>
            <a:r>
              <a:rPr lang="fr-FR" sz="1400" u="sng" dirty="0">
                <a:solidFill>
                  <a:srgbClr val="000000"/>
                </a:solidFill>
                <a:effectLst/>
                <a:ea typeface="Times New Roman" panose="02020603050405020304" pitchFamily="18" charset="0"/>
              </a:rPr>
              <a:t>A moyen et long terme</a:t>
            </a:r>
            <a:r>
              <a:rPr lang="fr-FR" sz="1400" dirty="0">
                <a:solidFill>
                  <a:srgbClr val="000000"/>
                </a:solidFill>
                <a:effectLst/>
                <a:ea typeface="Times New Roman" panose="02020603050405020304" pitchFamily="18" charset="0"/>
              </a:rPr>
              <a:t>, cette étude sera transposée sur un modèle </a:t>
            </a:r>
            <a:r>
              <a:rPr lang="fr-FR" sz="1400" i="1" dirty="0">
                <a:solidFill>
                  <a:srgbClr val="000000"/>
                </a:solidFill>
                <a:effectLst/>
                <a:ea typeface="Times New Roman" panose="02020603050405020304" pitchFamily="18" charset="0"/>
              </a:rPr>
              <a:t>in ovo</a:t>
            </a:r>
            <a:r>
              <a:rPr lang="fr-FR" sz="1400" dirty="0">
                <a:solidFill>
                  <a:srgbClr val="000000"/>
                </a:solidFill>
                <a:effectLst/>
                <a:ea typeface="Times New Roman" panose="02020603050405020304" pitchFamily="18" charset="0"/>
              </a:rPr>
              <a:t>. Pour cela, nous avons développé un modèle in ovo d’implantation tumorale offrant un environnement 3D vascularisé plus proche des conditions in vivo qu’un modèle 2D. Des cellules tumorales greffées sur la membrane </a:t>
            </a:r>
            <a:r>
              <a:rPr lang="fr-FR" sz="1400" dirty="0" err="1">
                <a:solidFill>
                  <a:srgbClr val="000000"/>
                </a:solidFill>
                <a:effectLst/>
                <a:ea typeface="Times New Roman" panose="02020603050405020304" pitchFamily="18" charset="0"/>
              </a:rPr>
              <a:t>chorio</a:t>
            </a:r>
            <a:r>
              <a:rPr lang="fr-FR" sz="1400" dirty="0">
                <a:solidFill>
                  <a:srgbClr val="000000"/>
                </a:solidFill>
                <a:effectLst/>
                <a:ea typeface="Times New Roman" panose="02020603050405020304" pitchFamily="18" charset="0"/>
              </a:rPr>
              <a:t>-allantoïdienne d’un œuf fécondé seront irradiées puis analysées sur les plans moléculaire et cellulaire.</a:t>
            </a:r>
            <a:endParaRPr lang="en-FR" sz="1400" dirty="0">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Partenaires IN2P3</a:t>
            </a:r>
            <a:r>
              <a:rPr lang="fr-FR" sz="1400" b="1" u="sng" dirty="0">
                <a:solidFill>
                  <a:srgbClr val="000000"/>
                </a:solidFill>
                <a:effectLst/>
                <a:ea typeface="Times New Roman" panose="02020603050405020304" pitchFamily="18" charset="0"/>
              </a:rPr>
              <a:t> ET</a:t>
            </a:r>
            <a:r>
              <a:rPr lang="fr-FR" sz="1400" u="sng" dirty="0">
                <a:solidFill>
                  <a:srgbClr val="000000"/>
                </a:solidFill>
                <a:effectLst/>
                <a:ea typeface="Times New Roman" panose="02020603050405020304" pitchFamily="18" charset="0"/>
              </a:rPr>
              <a:t> hors IN2P3 (autres instituts - étranger) </a:t>
            </a:r>
            <a:r>
              <a:rPr lang="fr-FR" sz="1400" dirty="0">
                <a:solidFill>
                  <a:srgbClr val="000000"/>
                </a:solidFill>
                <a:effectLst/>
                <a:ea typeface="Times New Roman" panose="02020603050405020304" pitchFamily="18" charset="0"/>
              </a:rPr>
              <a:t>: CNAO (Dr. Marco </a:t>
            </a:r>
            <a:r>
              <a:rPr lang="fr-FR" sz="1400" dirty="0" err="1">
                <a:solidFill>
                  <a:srgbClr val="000000"/>
                </a:solidFill>
                <a:effectLst/>
                <a:ea typeface="Times New Roman" panose="02020603050405020304" pitchFamily="18" charset="0"/>
              </a:rPr>
              <a:t>Pullia</a:t>
            </a:r>
            <a:r>
              <a:rPr lang="fr-FR" sz="1400" dirty="0">
                <a:solidFill>
                  <a:srgbClr val="000000"/>
                </a:solidFill>
                <a:effectLst/>
                <a:ea typeface="Times New Roman" panose="02020603050405020304" pitchFamily="18" charset="0"/>
              </a:rPr>
              <a:t>, Dr. Angelica Facoetti), IAB (L. Sancey), GANIL, CYCLHAD, </a:t>
            </a:r>
            <a:r>
              <a:rPr lang="fr-FR" sz="1400" dirty="0">
                <a:effectLst/>
                <a:ea typeface="Times New Roman" panose="02020603050405020304" pitchFamily="18" charset="0"/>
              </a:rPr>
              <a:t>LPCA</a:t>
            </a:r>
            <a:endParaRPr lang="en-FR" sz="1400" dirty="0">
              <a:effectLst/>
              <a:ea typeface="Times New Roman" panose="02020603050405020304" pitchFamily="18" charset="0"/>
            </a:endParaRPr>
          </a:p>
          <a:p>
            <a:pPr marL="342900" lvl="0" indent="-342900">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Stratégie à long terme et les délivrables à 3 à 5 ans</a:t>
            </a:r>
            <a:r>
              <a:rPr lang="fr-FR" sz="1400" dirty="0">
                <a:solidFill>
                  <a:srgbClr val="000000"/>
                </a:solidFill>
                <a:effectLst/>
                <a:ea typeface="Times New Roman" panose="02020603050405020304" pitchFamily="18" charset="0"/>
              </a:rPr>
              <a:t> : cibler la voir c-</a:t>
            </a:r>
            <a:r>
              <a:rPr lang="fr-FR" sz="1400" dirty="0" err="1">
                <a:solidFill>
                  <a:srgbClr val="000000"/>
                </a:solidFill>
                <a:effectLst/>
                <a:ea typeface="Times New Roman" panose="02020603050405020304" pitchFamily="18" charset="0"/>
              </a:rPr>
              <a:t>gas</a:t>
            </a:r>
            <a:r>
              <a:rPr lang="fr-FR" sz="1400" dirty="0">
                <a:solidFill>
                  <a:srgbClr val="000000"/>
                </a:solidFill>
                <a:effectLst/>
                <a:ea typeface="Times New Roman" panose="02020603050405020304" pitchFamily="18" charset="0"/>
              </a:rPr>
              <a:t>-STING pour améliorer la réponse tumorale / identifier des cibles moléculaires pour protéger le tissu sain lors de la radiothérapie  </a:t>
            </a:r>
            <a:endParaRPr lang="en-FR" sz="1400" dirty="0">
              <a:effectLst/>
              <a:ea typeface="Times New Roman" panose="02020603050405020304" pitchFamily="18" charset="0"/>
            </a:endParaRPr>
          </a:p>
        </p:txBody>
      </p:sp>
      <p:sp>
        <p:nvSpPr>
          <p:cNvPr id="2" name="Slide Number Placeholder 1">
            <a:extLst>
              <a:ext uri="{FF2B5EF4-FFF2-40B4-BE49-F238E27FC236}">
                <a16:creationId xmlns:a16="http://schemas.microsoft.com/office/drawing/2014/main" id="{892F8FD7-3DF6-FF47-C544-2A1E3677AF74}"/>
              </a:ext>
            </a:extLst>
          </p:cNvPr>
          <p:cNvSpPr>
            <a:spLocks noGrp="1"/>
          </p:cNvSpPr>
          <p:nvPr>
            <p:ph type="sldNum" sz="quarter" idx="12"/>
          </p:nvPr>
        </p:nvSpPr>
        <p:spPr/>
        <p:txBody>
          <a:bodyPr/>
          <a:lstStyle/>
          <a:p>
            <a:fld id="{F2D18CAA-5ABF-6E4B-8ED3-1F94DC35267E}" type="slidenum">
              <a:rPr lang="en-FR" smtClean="0"/>
              <a:t>5</a:t>
            </a:fld>
            <a:endParaRPr lang="en-FR"/>
          </a:p>
        </p:txBody>
      </p:sp>
    </p:spTree>
    <p:extLst>
      <p:ext uri="{BB962C8B-B14F-4D97-AF65-F5344CB8AC3E}">
        <p14:creationId xmlns:p14="http://schemas.microsoft.com/office/powerpoint/2010/main" val="447138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65ED80-10F1-F970-3765-403C4C6EBF4A}"/>
              </a:ext>
            </a:extLst>
          </p:cNvPr>
          <p:cNvSpPr txBox="1"/>
          <p:nvPr/>
        </p:nvSpPr>
        <p:spPr>
          <a:xfrm>
            <a:off x="707571" y="1215826"/>
            <a:ext cx="10450286" cy="4346062"/>
          </a:xfrm>
          <a:prstGeom prst="rect">
            <a:avLst/>
          </a:prstGeom>
          <a:noFill/>
        </p:spPr>
        <p:txBody>
          <a:bodyPr wrap="square">
            <a:spAutoFit/>
          </a:bodyPr>
          <a:lstStyle/>
          <a:p>
            <a:r>
              <a:rPr lang="fr-FR" sz="1400" b="1" dirty="0">
                <a:solidFill>
                  <a:srgbClr val="212121"/>
                </a:solidFill>
                <a:effectLst/>
                <a:ea typeface="Times New Roman" panose="02020603050405020304" pitchFamily="18" charset="0"/>
              </a:rPr>
              <a:t> </a:t>
            </a:r>
            <a:r>
              <a:rPr lang="fr-FR" sz="1600" b="1" dirty="0">
                <a:solidFill>
                  <a:schemeClr val="accent1">
                    <a:lumMod val="75000"/>
                  </a:schemeClr>
                </a:solidFill>
                <a:effectLst/>
                <a:ea typeface="Times New Roman" panose="02020603050405020304" pitchFamily="18" charset="0"/>
              </a:rPr>
              <a:t>WP6 : Réponses métaboliques aux irradiations dans un contexte hypoxique (ISTCT Caen, IP2I)</a:t>
            </a:r>
          </a:p>
          <a:p>
            <a:pPr algn="just"/>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a:solidFill>
                  <a:srgbClr val="000000"/>
                </a:solidFill>
                <a:effectLst/>
                <a:ea typeface="Times New Roman" panose="02020603050405020304" pitchFamily="18" charset="0"/>
              </a:rPr>
              <a:t>Thème</a:t>
            </a:r>
            <a:r>
              <a:rPr lang="fr-FR" sz="1400">
                <a:solidFill>
                  <a:srgbClr val="000000"/>
                </a:solidFill>
                <a:effectLst/>
                <a:ea typeface="Times New Roman" panose="02020603050405020304" pitchFamily="18" charset="0"/>
              </a:rPr>
              <a:t> </a:t>
            </a:r>
            <a:r>
              <a:rPr lang="fr-FR" sz="1400" dirty="0">
                <a:solidFill>
                  <a:srgbClr val="000000"/>
                </a:solidFill>
                <a:effectLst/>
                <a:ea typeface="Times New Roman" panose="02020603050405020304" pitchFamily="18" charset="0"/>
              </a:rPr>
              <a:t>: </a:t>
            </a:r>
            <a:r>
              <a:rPr lang="fr-FR" sz="1400" dirty="0" err="1">
                <a:solidFill>
                  <a:srgbClr val="000000"/>
                </a:solidFill>
                <a:effectLst/>
                <a:ea typeface="Times New Roman" panose="02020603050405020304" pitchFamily="18" charset="0"/>
              </a:rPr>
              <a:t>Aérotaxie</a:t>
            </a:r>
            <a:r>
              <a:rPr lang="fr-FR" sz="1400" dirty="0">
                <a:solidFill>
                  <a:srgbClr val="000000"/>
                </a:solidFill>
                <a:effectLst/>
                <a:ea typeface="Times New Roman" panose="02020603050405020304" pitchFamily="18" charset="0"/>
              </a:rPr>
              <a:t> et irradiation</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Durée</a:t>
            </a:r>
            <a:r>
              <a:rPr lang="fr-FR" sz="1400" dirty="0">
                <a:solidFill>
                  <a:srgbClr val="000000"/>
                </a:solidFill>
                <a:effectLst/>
                <a:ea typeface="Times New Roman" panose="02020603050405020304" pitchFamily="18" charset="0"/>
              </a:rPr>
              <a:t> : 3 ans</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Objectifs :</a:t>
            </a:r>
            <a:endParaRPr lang="en-FR" sz="1400" dirty="0">
              <a:effectLst/>
              <a:ea typeface="Times New Roman" panose="02020603050405020304" pitchFamily="18" charset="0"/>
            </a:endParaRPr>
          </a:p>
          <a:p>
            <a:pPr marL="457200" algn="just">
              <a:lnSpc>
                <a:spcPct val="107000"/>
              </a:lnSpc>
              <a:spcAft>
                <a:spcPts val="800"/>
              </a:spcAft>
            </a:pPr>
            <a:r>
              <a:rPr lang="fr-FR" sz="1400" dirty="0">
                <a:solidFill>
                  <a:srgbClr val="000000"/>
                </a:solidFill>
                <a:effectLst/>
                <a:ea typeface="Times New Roman" panose="02020603050405020304" pitchFamily="18" charset="0"/>
              </a:rPr>
              <a:t>A court terme : étude de différentes modalités d’irradiation sur l’</a:t>
            </a:r>
            <a:r>
              <a:rPr lang="fr-FR" sz="1400" dirty="0" err="1">
                <a:solidFill>
                  <a:srgbClr val="000000"/>
                </a:solidFill>
                <a:effectLst/>
                <a:ea typeface="Times New Roman" panose="02020603050405020304" pitchFamily="18" charset="0"/>
              </a:rPr>
              <a:t>aérotaxie</a:t>
            </a:r>
            <a:r>
              <a:rPr lang="fr-FR" sz="1400" dirty="0">
                <a:solidFill>
                  <a:srgbClr val="000000"/>
                </a:solidFill>
                <a:effectLst/>
                <a:ea typeface="Times New Roman" panose="02020603050405020304" pitchFamily="18" charset="0"/>
              </a:rPr>
              <a:t> des cellules cancéreuses in vitro. </a:t>
            </a:r>
            <a:endParaRPr lang="en-FR" sz="1400" dirty="0">
              <a:effectLst/>
              <a:ea typeface="Times New Roman" panose="02020603050405020304" pitchFamily="18" charset="0"/>
            </a:endParaRPr>
          </a:p>
          <a:p>
            <a:pPr marL="457200" algn="just">
              <a:lnSpc>
                <a:spcPct val="107000"/>
              </a:lnSpc>
              <a:spcAft>
                <a:spcPts val="800"/>
              </a:spcAft>
            </a:pPr>
            <a:r>
              <a:rPr lang="fr-FR" sz="1400" dirty="0">
                <a:solidFill>
                  <a:srgbClr val="000000"/>
                </a:solidFill>
                <a:effectLst/>
                <a:ea typeface="Times New Roman" panose="02020603050405020304" pitchFamily="18" charset="0"/>
              </a:rPr>
              <a:t>Etude des relations entre en irradiation / oxygénation / activité mitochondriale et statut redox (espèces radicalaires et enzymes antioxydantes) sur modèles 2D, 3D et </a:t>
            </a:r>
            <a:r>
              <a:rPr lang="fr-FR" sz="1400" dirty="0" err="1">
                <a:solidFill>
                  <a:srgbClr val="000000"/>
                </a:solidFill>
                <a:effectLst/>
                <a:ea typeface="Times New Roman" panose="02020603050405020304" pitchFamily="18" charset="0"/>
              </a:rPr>
              <a:t>tumoroides</a:t>
            </a:r>
            <a:r>
              <a:rPr lang="fr-FR" sz="1400" dirty="0">
                <a:solidFill>
                  <a:srgbClr val="000000"/>
                </a:solidFill>
                <a:effectLst/>
                <a:ea typeface="Times New Roman" panose="02020603050405020304" pitchFamily="18" charset="0"/>
              </a:rPr>
              <a:t>.</a:t>
            </a:r>
            <a:endParaRPr lang="en-FR" sz="1400" dirty="0">
              <a:effectLst/>
              <a:ea typeface="Times New Roman" panose="02020603050405020304" pitchFamily="18" charset="0"/>
            </a:endParaRPr>
          </a:p>
          <a:p>
            <a:pPr marL="457200" algn="just">
              <a:lnSpc>
                <a:spcPct val="107000"/>
              </a:lnSpc>
              <a:spcAft>
                <a:spcPts val="800"/>
              </a:spcAft>
            </a:pPr>
            <a:r>
              <a:rPr lang="fr-FR" sz="1400" dirty="0">
                <a:solidFill>
                  <a:srgbClr val="000000"/>
                </a:solidFill>
                <a:effectLst/>
                <a:ea typeface="Times New Roman" panose="02020603050405020304" pitchFamily="18" charset="0"/>
              </a:rPr>
              <a:t>A moyen terme, réalisation d’une étude clinique pour déterminer le rôle de l’</a:t>
            </a:r>
            <a:r>
              <a:rPr lang="fr-FR" sz="1400" dirty="0" err="1">
                <a:solidFill>
                  <a:srgbClr val="000000"/>
                </a:solidFill>
                <a:effectLst/>
                <a:ea typeface="Times New Roman" panose="02020603050405020304" pitchFamily="18" charset="0"/>
              </a:rPr>
              <a:t>aérotaxie</a:t>
            </a:r>
            <a:r>
              <a:rPr lang="fr-FR" sz="1400" dirty="0">
                <a:solidFill>
                  <a:srgbClr val="000000"/>
                </a:solidFill>
                <a:effectLst/>
                <a:ea typeface="Times New Roman" panose="02020603050405020304" pitchFamily="18" charset="0"/>
              </a:rPr>
              <a:t> dans la réponse à la radiothérapie sur Cellules tumorales circulantes de patients.</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Partenaires IN2P3</a:t>
            </a:r>
            <a:r>
              <a:rPr lang="fr-FR" sz="1400" b="1" u="sng" dirty="0">
                <a:solidFill>
                  <a:srgbClr val="000000"/>
                </a:solidFill>
                <a:effectLst/>
                <a:ea typeface="Times New Roman" panose="02020603050405020304" pitchFamily="18" charset="0"/>
              </a:rPr>
              <a:t> ET</a:t>
            </a:r>
            <a:r>
              <a:rPr lang="fr-FR" sz="1400" u="sng" dirty="0">
                <a:solidFill>
                  <a:srgbClr val="000000"/>
                </a:solidFill>
                <a:effectLst/>
                <a:ea typeface="Times New Roman" panose="02020603050405020304" pitchFamily="18" charset="0"/>
              </a:rPr>
              <a:t> hors IN2P3 (autres instituts - étranger)</a:t>
            </a:r>
            <a:r>
              <a:rPr lang="fr-FR" sz="1400" dirty="0">
                <a:solidFill>
                  <a:srgbClr val="000000"/>
                </a:solidFill>
                <a:effectLst/>
                <a:ea typeface="Times New Roman" panose="02020603050405020304" pitchFamily="18" charset="0"/>
              </a:rPr>
              <a:t> : GANIL, CNAO, NIRS, Hospices Civils de Lyon, Université de Catane, CYCLHAD</a:t>
            </a:r>
            <a:endParaRPr lang="en-FR" sz="1400" dirty="0">
              <a:effectLst/>
              <a:ea typeface="Times New Roman" panose="02020603050405020304" pitchFamily="18" charset="0"/>
            </a:endParaRPr>
          </a:p>
          <a:p>
            <a:pPr marL="342900" lvl="0" indent="-342900" algn="just">
              <a:lnSpc>
                <a:spcPct val="107000"/>
              </a:lnSpc>
              <a:spcAft>
                <a:spcPts val="800"/>
              </a:spcAft>
              <a:buSzPts val="1000"/>
              <a:buFont typeface="Symbol" pitchFamily="2" charset="2"/>
              <a:buChar char=""/>
              <a:tabLst>
                <a:tab pos="457200" algn="l"/>
              </a:tabLst>
            </a:pPr>
            <a:r>
              <a:rPr lang="fr-FR" sz="1400" u="sng" dirty="0">
                <a:solidFill>
                  <a:srgbClr val="000000"/>
                </a:solidFill>
                <a:effectLst/>
                <a:ea typeface="Times New Roman" panose="02020603050405020304" pitchFamily="18" charset="0"/>
              </a:rPr>
              <a:t>Stratégie à long terme et les délivrables à 3 à 5 ans</a:t>
            </a:r>
            <a:r>
              <a:rPr lang="fr-FR" sz="1400" dirty="0">
                <a:solidFill>
                  <a:srgbClr val="000000"/>
                </a:solidFill>
                <a:effectLst/>
                <a:ea typeface="Times New Roman" panose="02020603050405020304" pitchFamily="18" charset="0"/>
              </a:rPr>
              <a:t> : mise en évidence de nouveaux mécanismes moléculaires (transition </a:t>
            </a:r>
            <a:r>
              <a:rPr lang="fr-FR" sz="1400" dirty="0" err="1">
                <a:solidFill>
                  <a:srgbClr val="000000"/>
                </a:solidFill>
                <a:effectLst/>
                <a:ea typeface="Times New Roman" panose="02020603050405020304" pitchFamily="18" charset="0"/>
              </a:rPr>
              <a:t>épithélio</a:t>
            </a:r>
            <a:r>
              <a:rPr lang="fr-FR" sz="1400" dirty="0">
                <a:solidFill>
                  <a:srgbClr val="000000"/>
                </a:solidFill>
                <a:effectLst/>
                <a:ea typeface="Times New Roman" panose="02020603050405020304" pitchFamily="18" charset="0"/>
              </a:rPr>
              <a:t>-mésenchymateuse, HIF1a, NRF2, caractère souche), en réponses à différentes modalités d’irradiation et à différentes énergies </a:t>
            </a:r>
            <a:endParaRPr lang="en-FR" sz="1400" dirty="0">
              <a:effectLst/>
              <a:ea typeface="Times New Roman" panose="02020603050405020304" pitchFamily="18" charset="0"/>
            </a:endParaRPr>
          </a:p>
          <a:p>
            <a:r>
              <a:rPr lang="fr-FR" sz="1400" dirty="0">
                <a:solidFill>
                  <a:srgbClr val="212121"/>
                </a:solidFill>
                <a:effectLst/>
                <a:ea typeface="Times New Roman" panose="02020603050405020304" pitchFamily="18" charset="0"/>
              </a:rPr>
              <a:t> </a:t>
            </a:r>
            <a:endParaRPr lang="en-FR" sz="1400" dirty="0">
              <a:effectLst/>
              <a:ea typeface="Times New Roman" panose="02020603050405020304" pitchFamily="18" charset="0"/>
            </a:endParaRPr>
          </a:p>
          <a:p>
            <a:pPr>
              <a:lnSpc>
                <a:spcPct val="107000"/>
              </a:lnSpc>
              <a:spcAft>
                <a:spcPts val="800"/>
              </a:spcAft>
            </a:pPr>
            <a:r>
              <a:rPr lang="fr-FR" sz="1400" dirty="0">
                <a:effectLst/>
                <a:ea typeface="Calibri" panose="020F0502020204030204" pitchFamily="34" charset="0"/>
                <a:cs typeface="Times New Roman" panose="02020603050405020304" pitchFamily="18" charset="0"/>
              </a:rPr>
              <a:t> </a:t>
            </a:r>
            <a:endParaRPr lang="en-FR" sz="1400" dirty="0">
              <a:effectLst/>
              <a:ea typeface="Calibri" panose="020F0502020204030204" pitchFamily="34"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53067CF1-F881-E613-A5D8-69251449F51A}"/>
              </a:ext>
            </a:extLst>
          </p:cNvPr>
          <p:cNvSpPr>
            <a:spLocks noGrp="1"/>
          </p:cNvSpPr>
          <p:nvPr>
            <p:ph type="sldNum" sz="quarter" idx="12"/>
          </p:nvPr>
        </p:nvSpPr>
        <p:spPr/>
        <p:txBody>
          <a:bodyPr/>
          <a:lstStyle/>
          <a:p>
            <a:fld id="{F2D18CAA-5ABF-6E4B-8ED3-1F94DC35267E}" type="slidenum">
              <a:rPr lang="en-FR" smtClean="0"/>
              <a:t>6</a:t>
            </a:fld>
            <a:endParaRPr lang="en-FR"/>
          </a:p>
        </p:txBody>
      </p:sp>
    </p:spTree>
    <p:extLst>
      <p:ext uri="{BB962C8B-B14F-4D97-AF65-F5344CB8AC3E}">
        <p14:creationId xmlns:p14="http://schemas.microsoft.com/office/powerpoint/2010/main" val="18442905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1099</Words>
  <Application>Microsoft Macintosh PowerPoint</Application>
  <PresentationFormat>Widescreen</PresentationFormat>
  <Paragraphs>70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Segoe UI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16</cp:revision>
  <dcterms:created xsi:type="dcterms:W3CDTF">2025-03-19T14:28:08Z</dcterms:created>
  <dcterms:modified xsi:type="dcterms:W3CDTF">2025-03-20T09:56:44Z</dcterms:modified>
</cp:coreProperties>
</file>