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28" r:id="rId3"/>
    <p:sldId id="266" r:id="rId4"/>
    <p:sldId id="268" r:id="rId5"/>
    <p:sldId id="269" r:id="rId6"/>
    <p:sldId id="270"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DFD66B-ED40-4E2E-A26D-6402A2079D3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1ACEF18-8A63-4081-9C86-B8A7D82D30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C324BF1-8A1F-47E7-8BBA-230062C23DE7}"/>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5" name="Espace réservé du pied de page 4">
            <a:extLst>
              <a:ext uri="{FF2B5EF4-FFF2-40B4-BE49-F238E27FC236}">
                <a16:creationId xmlns:a16="http://schemas.microsoft.com/office/drawing/2014/main" id="{E7ED6772-9C41-4E46-BD43-21E31330FB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71093CA-1771-4E60-B035-9EB3AEA11661}"/>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1746103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4C0C2C-82A0-4D78-AEE4-BD921D91139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78F271B-88CA-472D-B1AE-6D4AB2D7395D}"/>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794EF8C-4F11-4C6D-A7C8-9FBBF335B99C}"/>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5" name="Espace réservé du pied de page 4">
            <a:extLst>
              <a:ext uri="{FF2B5EF4-FFF2-40B4-BE49-F238E27FC236}">
                <a16:creationId xmlns:a16="http://schemas.microsoft.com/office/drawing/2014/main" id="{873B34FD-B1B1-4DFC-B886-0E635EF2C65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B232F30-2142-4760-B666-C488C83A049E}"/>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3136840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160A6DB-CFCE-4E55-BB5A-CE609BF45C5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CD5E153-3F9A-4957-9672-143BAFD5EDED}"/>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0EE034F-2A40-4233-BF4F-ED9F7C2395CF}"/>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5" name="Espace réservé du pied de page 4">
            <a:extLst>
              <a:ext uri="{FF2B5EF4-FFF2-40B4-BE49-F238E27FC236}">
                <a16:creationId xmlns:a16="http://schemas.microsoft.com/office/drawing/2014/main" id="{FA49C951-0FA9-4EC4-86AC-CE92E30D63C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73BC9F-5B3D-4ED6-99DD-BD584EE69E55}"/>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800122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A3A15A-C527-8A4A-B171-C3B7E5D21512}"/>
              </a:ext>
            </a:extLst>
          </p:cNvPr>
          <p:cNvSpPr>
            <a:spLocks noGrp="1"/>
          </p:cNvSpPr>
          <p:nvPr>
            <p:ph type="ctrTitle"/>
          </p:nvPr>
        </p:nvSpPr>
        <p:spPr>
          <a:xfrm>
            <a:off x="1697811" y="2760146"/>
            <a:ext cx="9144000" cy="1627124"/>
          </a:xfrm>
        </p:spPr>
        <p:txBody>
          <a:bodyPr anchor="b"/>
          <a:lstStyle>
            <a:lvl1pPr algn="ctr">
              <a:defRPr sz="6000" b="1">
                <a:solidFill>
                  <a:schemeClr val="accent1">
                    <a:lumMod val="50000"/>
                  </a:schemeClr>
                </a:solidFill>
              </a:defRPr>
            </a:lvl1pPr>
          </a:lstStyle>
          <a:p>
            <a:r>
              <a:rPr lang="fr-FR" dirty="0"/>
              <a:t>Modifiez le style du titre</a:t>
            </a:r>
          </a:p>
        </p:txBody>
      </p:sp>
      <p:sp>
        <p:nvSpPr>
          <p:cNvPr id="3" name="Sous-titre 2">
            <a:extLst>
              <a:ext uri="{FF2B5EF4-FFF2-40B4-BE49-F238E27FC236}">
                <a16:creationId xmlns:a16="http://schemas.microsoft.com/office/drawing/2014/main" id="{C2815F74-179F-6C4A-9E5F-2D191E8DD48F}"/>
              </a:ext>
            </a:extLst>
          </p:cNvPr>
          <p:cNvSpPr>
            <a:spLocks noGrp="1"/>
          </p:cNvSpPr>
          <p:nvPr>
            <p:ph type="subTitle" idx="1"/>
          </p:nvPr>
        </p:nvSpPr>
        <p:spPr>
          <a:xfrm>
            <a:off x="1697811" y="4433308"/>
            <a:ext cx="9144000" cy="1655762"/>
          </a:xfrm>
        </p:spPr>
        <p:txBody>
          <a:bodyPr/>
          <a:lstStyle>
            <a:lvl1pPr marL="0" indent="0" algn="ctr">
              <a:buNone/>
              <a:defRPr sz="2400">
                <a:solidFill>
                  <a:schemeClr val="accent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pic>
        <p:nvPicPr>
          <p:cNvPr id="7" name="Image 6">
            <a:extLst>
              <a:ext uri="{FF2B5EF4-FFF2-40B4-BE49-F238E27FC236}">
                <a16:creationId xmlns:a16="http://schemas.microsoft.com/office/drawing/2014/main" id="{385A238D-4D75-3B4C-8F10-EB12364C55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3569" y="768930"/>
            <a:ext cx="5282184" cy="1520952"/>
          </a:xfrm>
          <a:prstGeom prst="rect">
            <a:avLst/>
          </a:prstGeom>
        </p:spPr>
      </p:pic>
      <p:sp>
        <p:nvSpPr>
          <p:cNvPr id="8" name="Rectangle 7">
            <a:extLst>
              <a:ext uri="{FF2B5EF4-FFF2-40B4-BE49-F238E27FC236}">
                <a16:creationId xmlns:a16="http://schemas.microsoft.com/office/drawing/2014/main" id="{0B9E5600-45BA-7949-A63B-D654D1C4E08D}"/>
              </a:ext>
            </a:extLst>
          </p:cNvPr>
          <p:cNvSpPr/>
          <p:nvPr userDrawn="1"/>
        </p:nvSpPr>
        <p:spPr>
          <a:xfrm>
            <a:off x="203201" y="217504"/>
            <a:ext cx="11795494" cy="6456346"/>
          </a:xfrm>
          <a:prstGeom prst="rect">
            <a:avLst/>
          </a:prstGeom>
          <a:noFill/>
          <a:ln w="38100" cmpd="dbl">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725270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CD2303-56FE-9E4A-9E96-91A75E10230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1C0B720-B446-6147-8372-30C9EA6CD00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B01775AC-0DBC-044E-AEDD-7D6AFDDDD63A}"/>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BCCC1B58-54DA-8A4B-A983-22BE8F439F54}"/>
              </a:ext>
            </a:extLst>
          </p:cNvPr>
          <p:cNvSpPr>
            <a:spLocks noGrp="1"/>
          </p:cNvSpPr>
          <p:nvPr>
            <p:ph type="sldNum" sz="quarter" idx="12"/>
          </p:nvPr>
        </p:nvSpPr>
        <p:spPr/>
        <p:txBody>
          <a:bodyPr/>
          <a:lstStyle/>
          <a:p>
            <a:fld id="{7D0977DE-9D8F-45A8-91F0-433BC110BEDF}" type="slidenum">
              <a:rPr lang="fr-FR" smtClean="0"/>
              <a:t>‹N°›</a:t>
            </a:fld>
            <a:endParaRPr lang="fr-FR"/>
          </a:p>
        </p:txBody>
      </p:sp>
      <p:cxnSp>
        <p:nvCxnSpPr>
          <p:cNvPr id="8" name="Connecteur droit 7">
            <a:extLst>
              <a:ext uri="{FF2B5EF4-FFF2-40B4-BE49-F238E27FC236}">
                <a16:creationId xmlns:a16="http://schemas.microsoft.com/office/drawing/2014/main" id="{6E5FF1EE-C0FE-5A4E-90A9-BE815CDAD9FB}"/>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DA1587D4-F6C6-C346-9CAA-C1F121DE2F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28771122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F5D59B-6EF9-FC49-B0F3-C8CAAA9DBE4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92AA102-C55D-B141-8BC8-6595FA03A0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16BB0E48-D3B5-234D-B4EF-FBF1A9F1F96E}"/>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A5EC0F83-01A7-7A4F-AD5C-80167C609CF8}"/>
              </a:ext>
            </a:extLst>
          </p:cNvPr>
          <p:cNvSpPr>
            <a:spLocks noGrp="1"/>
          </p:cNvSpPr>
          <p:nvPr>
            <p:ph type="sldNum" sz="quarter" idx="12"/>
          </p:nvPr>
        </p:nvSpPr>
        <p:spPr/>
        <p:txBody>
          <a:bodyPr/>
          <a:lstStyle/>
          <a:p>
            <a:fld id="{0C0787C0-B73E-DC48-82B5-9FC77957C862}" type="slidenum">
              <a:rPr lang="fr-FR" smtClean="0"/>
              <a:t>‹N°›</a:t>
            </a:fld>
            <a:endParaRPr lang="fr-FR"/>
          </a:p>
        </p:txBody>
      </p:sp>
      <p:pic>
        <p:nvPicPr>
          <p:cNvPr id="7" name="Image 6">
            <a:extLst>
              <a:ext uri="{FF2B5EF4-FFF2-40B4-BE49-F238E27FC236}">
                <a16:creationId xmlns:a16="http://schemas.microsoft.com/office/drawing/2014/main" id="{0FEC9B0A-E077-7A4C-81F7-F61AD46F67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1088776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D33685-28AB-8448-B960-3F64173C3A2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5D6BA06-6171-CA4E-886D-9288B7F1C81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A66D87F-5F2D-6E49-AC39-443AB9FB5A0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a:extLst>
              <a:ext uri="{FF2B5EF4-FFF2-40B4-BE49-F238E27FC236}">
                <a16:creationId xmlns:a16="http://schemas.microsoft.com/office/drawing/2014/main" id="{E0E5096F-E352-DD43-BFB3-6223DFD61666}"/>
              </a:ext>
            </a:extLst>
          </p:cNvPr>
          <p:cNvSpPr>
            <a:spLocks noGrp="1"/>
          </p:cNvSpPr>
          <p:nvPr>
            <p:ph type="ftr" sz="quarter" idx="11"/>
          </p:nvPr>
        </p:nvSpPr>
        <p:spPr/>
        <p:txBody>
          <a:bodyPr/>
          <a:lstStyle/>
          <a:p>
            <a:r>
              <a:rPr lang="fr-FR"/>
              <a:t>GDR MI2B</a:t>
            </a:r>
            <a:endParaRPr lang="fr-FR" dirty="0"/>
          </a:p>
        </p:txBody>
      </p:sp>
      <p:sp>
        <p:nvSpPr>
          <p:cNvPr id="7" name="Espace réservé du numéro de diapositive 6">
            <a:extLst>
              <a:ext uri="{FF2B5EF4-FFF2-40B4-BE49-F238E27FC236}">
                <a16:creationId xmlns:a16="http://schemas.microsoft.com/office/drawing/2014/main" id="{B3487EFA-E524-5745-9E60-8D37C3B67A20}"/>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8" name="Connecteur droit 7">
            <a:extLst>
              <a:ext uri="{FF2B5EF4-FFF2-40B4-BE49-F238E27FC236}">
                <a16:creationId xmlns:a16="http://schemas.microsoft.com/office/drawing/2014/main" id="{0CA4FA49-C910-8141-9905-D1118A49A4D6}"/>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2B1B429D-79B9-B143-A476-8EE3100FC7D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963404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9FD0CA-10B1-A145-BE2D-E98BF7AB65AE}"/>
              </a:ext>
            </a:extLst>
          </p:cNvPr>
          <p:cNvSpPr>
            <a:spLocks noGrp="1"/>
          </p:cNvSpPr>
          <p:nvPr>
            <p:ph type="title"/>
          </p:nvPr>
        </p:nvSpPr>
        <p:spPr>
          <a:xfrm>
            <a:off x="484609" y="365126"/>
            <a:ext cx="10515600" cy="928244"/>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530D242-7E61-2F4C-92A5-B7A36FD63FAE}"/>
              </a:ext>
            </a:extLst>
          </p:cNvPr>
          <p:cNvSpPr>
            <a:spLocks noGrp="1"/>
          </p:cNvSpPr>
          <p:nvPr>
            <p:ph type="body" idx="1"/>
          </p:nvPr>
        </p:nvSpPr>
        <p:spPr>
          <a:xfrm>
            <a:off x="484610" y="1420721"/>
            <a:ext cx="5512966" cy="10843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8DCF853-5D3E-C948-8B1E-BF2B7235B0BB}"/>
              </a:ext>
            </a:extLst>
          </p:cNvPr>
          <p:cNvSpPr>
            <a:spLocks noGrp="1"/>
          </p:cNvSpPr>
          <p:nvPr>
            <p:ph sz="half" idx="2"/>
          </p:nvPr>
        </p:nvSpPr>
        <p:spPr>
          <a:xfrm>
            <a:off x="484610" y="2505075"/>
            <a:ext cx="5512966"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E07D2F7-C51B-D04E-90E9-E7A55754B266}"/>
              </a:ext>
            </a:extLst>
          </p:cNvPr>
          <p:cNvSpPr>
            <a:spLocks noGrp="1"/>
          </p:cNvSpPr>
          <p:nvPr>
            <p:ph type="body" sz="quarter" idx="3"/>
          </p:nvPr>
        </p:nvSpPr>
        <p:spPr>
          <a:xfrm>
            <a:off x="6172199" y="1420721"/>
            <a:ext cx="5535189" cy="10843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6" name="Espace réservé du contenu 5">
            <a:extLst>
              <a:ext uri="{FF2B5EF4-FFF2-40B4-BE49-F238E27FC236}">
                <a16:creationId xmlns:a16="http://schemas.microsoft.com/office/drawing/2014/main" id="{9B995B85-E45B-9F44-BEDA-C45AFB116C4D}"/>
              </a:ext>
            </a:extLst>
          </p:cNvPr>
          <p:cNvSpPr>
            <a:spLocks noGrp="1"/>
          </p:cNvSpPr>
          <p:nvPr>
            <p:ph sz="quarter" idx="4"/>
          </p:nvPr>
        </p:nvSpPr>
        <p:spPr>
          <a:xfrm>
            <a:off x="6172200" y="2505075"/>
            <a:ext cx="553519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u pied de page 7">
            <a:extLst>
              <a:ext uri="{FF2B5EF4-FFF2-40B4-BE49-F238E27FC236}">
                <a16:creationId xmlns:a16="http://schemas.microsoft.com/office/drawing/2014/main" id="{925E708F-8D77-4544-B7C0-BACE1CB3E2B4}"/>
              </a:ext>
            </a:extLst>
          </p:cNvPr>
          <p:cNvSpPr>
            <a:spLocks noGrp="1"/>
          </p:cNvSpPr>
          <p:nvPr>
            <p:ph type="ftr" sz="quarter" idx="11"/>
          </p:nvPr>
        </p:nvSpPr>
        <p:spPr/>
        <p:txBody>
          <a:bodyPr/>
          <a:lstStyle/>
          <a:p>
            <a:r>
              <a:rPr lang="fr-FR"/>
              <a:t>GDR MI2B</a:t>
            </a:r>
            <a:endParaRPr lang="fr-FR" dirty="0"/>
          </a:p>
        </p:txBody>
      </p:sp>
      <p:sp>
        <p:nvSpPr>
          <p:cNvPr id="9" name="Espace réservé du numéro de diapositive 8">
            <a:extLst>
              <a:ext uri="{FF2B5EF4-FFF2-40B4-BE49-F238E27FC236}">
                <a16:creationId xmlns:a16="http://schemas.microsoft.com/office/drawing/2014/main" id="{AF26E547-9372-ED48-B10C-07231D55951C}"/>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10" name="Connecteur droit 9">
            <a:extLst>
              <a:ext uri="{FF2B5EF4-FFF2-40B4-BE49-F238E27FC236}">
                <a16:creationId xmlns:a16="http://schemas.microsoft.com/office/drawing/2014/main" id="{4E8F5DD6-BFA5-7F41-92DE-46F990628DBE}"/>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Image 10">
            <a:extLst>
              <a:ext uri="{FF2B5EF4-FFF2-40B4-BE49-F238E27FC236}">
                <a16:creationId xmlns:a16="http://schemas.microsoft.com/office/drawing/2014/main" id="{EEB4D498-2D6E-9145-8199-7F69633364C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42841013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F57C2A-0062-0A4B-A053-EF535F681816}"/>
              </a:ext>
            </a:extLst>
          </p:cNvPr>
          <p:cNvSpPr>
            <a:spLocks noGrp="1"/>
          </p:cNvSpPr>
          <p:nvPr>
            <p:ph type="title"/>
          </p:nvPr>
        </p:nvSpPr>
        <p:spPr/>
        <p:txBody>
          <a:bodyPr/>
          <a:lstStyle/>
          <a:p>
            <a:r>
              <a:rPr lang="fr-FR"/>
              <a:t>Modifiez le style du titre</a:t>
            </a:r>
          </a:p>
        </p:txBody>
      </p:sp>
      <p:sp>
        <p:nvSpPr>
          <p:cNvPr id="4" name="Espace réservé du pied de page 3">
            <a:extLst>
              <a:ext uri="{FF2B5EF4-FFF2-40B4-BE49-F238E27FC236}">
                <a16:creationId xmlns:a16="http://schemas.microsoft.com/office/drawing/2014/main" id="{C4265649-E3CB-0648-93AF-149009042142}"/>
              </a:ext>
            </a:extLst>
          </p:cNvPr>
          <p:cNvSpPr>
            <a:spLocks noGrp="1"/>
          </p:cNvSpPr>
          <p:nvPr>
            <p:ph type="ftr" sz="quarter" idx="11"/>
          </p:nvPr>
        </p:nvSpPr>
        <p:spPr/>
        <p:txBody>
          <a:bodyPr/>
          <a:lstStyle/>
          <a:p>
            <a:r>
              <a:rPr lang="fr-FR"/>
              <a:t>GDR MI2B</a:t>
            </a:r>
          </a:p>
        </p:txBody>
      </p:sp>
      <p:sp>
        <p:nvSpPr>
          <p:cNvPr id="5" name="Espace réservé du numéro de diapositive 4">
            <a:extLst>
              <a:ext uri="{FF2B5EF4-FFF2-40B4-BE49-F238E27FC236}">
                <a16:creationId xmlns:a16="http://schemas.microsoft.com/office/drawing/2014/main" id="{289817F3-DC79-5740-9533-0EE4886135F9}"/>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6" name="Connecteur droit 5">
            <a:extLst>
              <a:ext uri="{FF2B5EF4-FFF2-40B4-BE49-F238E27FC236}">
                <a16:creationId xmlns:a16="http://schemas.microsoft.com/office/drawing/2014/main" id="{D329A5D2-5826-A74C-897F-5099733EE999}"/>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8187DB7E-C378-714B-8DE8-4F97DDC86A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16882616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83E33104-D443-F64B-A67D-0DD057042CCC}"/>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EB6DC953-C488-3744-8C9E-8F582F1F24D2}"/>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5" name="Connecteur droit 4">
            <a:extLst>
              <a:ext uri="{FF2B5EF4-FFF2-40B4-BE49-F238E27FC236}">
                <a16:creationId xmlns:a16="http://schemas.microsoft.com/office/drawing/2014/main" id="{63CE0E07-4E27-5048-B1D1-A2BB618685B9}"/>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6" name="Image 5">
            <a:extLst>
              <a:ext uri="{FF2B5EF4-FFF2-40B4-BE49-F238E27FC236}">
                <a16:creationId xmlns:a16="http://schemas.microsoft.com/office/drawing/2014/main" id="{F98B44A6-068E-2049-A876-D03FA760A3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4056658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976E8B-CF84-EC4C-B083-B678706EC9B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9663B63-FB71-F244-8ECF-5B3404369E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59527CF-DE4C-6B49-8DF3-A2A7B8077E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6" name="Espace réservé du pied de page 5">
            <a:extLst>
              <a:ext uri="{FF2B5EF4-FFF2-40B4-BE49-F238E27FC236}">
                <a16:creationId xmlns:a16="http://schemas.microsoft.com/office/drawing/2014/main" id="{7C976393-629B-4647-8D14-389A1993200E}"/>
              </a:ext>
            </a:extLst>
          </p:cNvPr>
          <p:cNvSpPr>
            <a:spLocks noGrp="1"/>
          </p:cNvSpPr>
          <p:nvPr>
            <p:ph type="ftr" sz="quarter" idx="11"/>
          </p:nvPr>
        </p:nvSpPr>
        <p:spPr/>
        <p:txBody>
          <a:bodyPr/>
          <a:lstStyle/>
          <a:p>
            <a:r>
              <a:rPr lang="fr-FR"/>
              <a:t>GDR MI2B</a:t>
            </a:r>
          </a:p>
        </p:txBody>
      </p:sp>
      <p:sp>
        <p:nvSpPr>
          <p:cNvPr id="7" name="Espace réservé du numéro de diapositive 6">
            <a:extLst>
              <a:ext uri="{FF2B5EF4-FFF2-40B4-BE49-F238E27FC236}">
                <a16:creationId xmlns:a16="http://schemas.microsoft.com/office/drawing/2014/main" id="{DADB8CC9-E0F1-184C-8AF2-63961B10151E}"/>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8" name="Connecteur droit 7">
            <a:extLst>
              <a:ext uri="{FF2B5EF4-FFF2-40B4-BE49-F238E27FC236}">
                <a16:creationId xmlns:a16="http://schemas.microsoft.com/office/drawing/2014/main" id="{BA07FD78-35D2-ED4F-8BBC-AE3C7AF5C2F5}"/>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5BB3C8C7-B1FC-BB46-954A-D98C2E2A9F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3086165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17114B-5FEA-460A-B323-425D35524F9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77B836B-135D-4876-8C8B-7ED0562D1A46}"/>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990BA53-7594-470E-9625-FB950BB199C8}"/>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5" name="Espace réservé du pied de page 4">
            <a:extLst>
              <a:ext uri="{FF2B5EF4-FFF2-40B4-BE49-F238E27FC236}">
                <a16:creationId xmlns:a16="http://schemas.microsoft.com/office/drawing/2014/main" id="{6C539AE2-91B6-41FA-8A9C-B5C3BDE143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558082-08CA-4AAA-ADA1-240D2AF5E774}"/>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11352185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179E18-50F5-164A-B1CA-17AE89A53E6E}"/>
              </a:ext>
            </a:extLst>
          </p:cNvPr>
          <p:cNvSpPr>
            <a:spLocks noGrp="1"/>
          </p:cNvSpPr>
          <p:nvPr>
            <p:ph type="title"/>
          </p:nvPr>
        </p:nvSpPr>
        <p:spPr>
          <a:xfrm>
            <a:off x="585788" y="247487"/>
            <a:ext cx="10298112" cy="736159"/>
          </a:xfrm>
        </p:spPr>
        <p:txBody>
          <a:bodyPr anchor="b"/>
          <a:lstStyle>
            <a:lvl1pPr>
              <a:defRPr sz="3200"/>
            </a:lvl1pPr>
          </a:lstStyle>
          <a:p>
            <a:r>
              <a:rPr lang="fr-FR" dirty="0"/>
              <a:t>Modifiez le style du titre</a:t>
            </a:r>
          </a:p>
        </p:txBody>
      </p:sp>
      <p:sp>
        <p:nvSpPr>
          <p:cNvPr id="3" name="Espace réservé pour une image  2">
            <a:extLst>
              <a:ext uri="{FF2B5EF4-FFF2-40B4-BE49-F238E27FC236}">
                <a16:creationId xmlns:a16="http://schemas.microsoft.com/office/drawing/2014/main" id="{E3AF0797-28B5-4642-9623-67094AFCCF60}"/>
              </a:ext>
            </a:extLst>
          </p:cNvPr>
          <p:cNvSpPr>
            <a:spLocks noGrp="1"/>
          </p:cNvSpPr>
          <p:nvPr>
            <p:ph type="pic" idx="1"/>
          </p:nvPr>
        </p:nvSpPr>
        <p:spPr>
          <a:xfrm>
            <a:off x="5183188" y="1512507"/>
            <a:ext cx="6172200" cy="4348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4670D4E-3DB8-1947-9A73-BFCCC733B1A3}"/>
              </a:ext>
            </a:extLst>
          </p:cNvPr>
          <p:cNvSpPr>
            <a:spLocks noGrp="1"/>
          </p:cNvSpPr>
          <p:nvPr>
            <p:ph type="body" sz="half" idx="2"/>
          </p:nvPr>
        </p:nvSpPr>
        <p:spPr>
          <a:xfrm>
            <a:off x="839788" y="1512507"/>
            <a:ext cx="3932237" cy="43564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6" name="Espace réservé du pied de page 5">
            <a:extLst>
              <a:ext uri="{FF2B5EF4-FFF2-40B4-BE49-F238E27FC236}">
                <a16:creationId xmlns:a16="http://schemas.microsoft.com/office/drawing/2014/main" id="{2AD2C220-2697-3848-8234-A110F5FB6030}"/>
              </a:ext>
            </a:extLst>
          </p:cNvPr>
          <p:cNvSpPr>
            <a:spLocks noGrp="1"/>
          </p:cNvSpPr>
          <p:nvPr>
            <p:ph type="ftr" sz="quarter" idx="11"/>
          </p:nvPr>
        </p:nvSpPr>
        <p:spPr/>
        <p:txBody>
          <a:bodyPr/>
          <a:lstStyle/>
          <a:p>
            <a:r>
              <a:rPr lang="fr-FR"/>
              <a:t>GDR MI2B</a:t>
            </a:r>
          </a:p>
        </p:txBody>
      </p:sp>
      <p:sp>
        <p:nvSpPr>
          <p:cNvPr id="7" name="Espace réservé du numéro de diapositive 6">
            <a:extLst>
              <a:ext uri="{FF2B5EF4-FFF2-40B4-BE49-F238E27FC236}">
                <a16:creationId xmlns:a16="http://schemas.microsoft.com/office/drawing/2014/main" id="{54D56086-4D05-D84E-8CBF-5619796D3499}"/>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8" name="Connecteur droit 7">
            <a:extLst>
              <a:ext uri="{FF2B5EF4-FFF2-40B4-BE49-F238E27FC236}">
                <a16:creationId xmlns:a16="http://schemas.microsoft.com/office/drawing/2014/main" id="{2737F78E-6697-1A46-9AE7-3EA0800333B3}"/>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E31988B2-D876-CD41-B46C-4DCF84115C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16801341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2BF58D-2545-D04C-8822-791C786BA98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EBEA995-742A-A745-ABD0-88B6E778AF2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37A06996-0686-2046-8298-40069C7ECD2B}"/>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AD0BF90B-150B-374A-98D1-34427DAEE205}"/>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7" name="Connecteur droit 6">
            <a:extLst>
              <a:ext uri="{FF2B5EF4-FFF2-40B4-BE49-F238E27FC236}">
                <a16:creationId xmlns:a16="http://schemas.microsoft.com/office/drawing/2014/main" id="{7A3EB799-394D-C248-83AB-F27BE0858A22}"/>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Image 7">
            <a:extLst>
              <a:ext uri="{FF2B5EF4-FFF2-40B4-BE49-F238E27FC236}">
                <a16:creationId xmlns:a16="http://schemas.microsoft.com/office/drawing/2014/main" id="{554EA063-0D27-F34C-8BA9-CE036787F7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6496554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5999850-72C4-9849-BC5D-1D7585FAA584}"/>
              </a:ext>
            </a:extLst>
          </p:cNvPr>
          <p:cNvSpPr>
            <a:spLocks noGrp="1"/>
          </p:cNvSpPr>
          <p:nvPr>
            <p:ph type="title" orient="vert"/>
          </p:nvPr>
        </p:nvSpPr>
        <p:spPr>
          <a:xfrm>
            <a:off x="8724900" y="1278761"/>
            <a:ext cx="2628900" cy="4898201"/>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05948EE-B926-1648-A8C4-7BD093700879}"/>
              </a:ext>
            </a:extLst>
          </p:cNvPr>
          <p:cNvSpPr>
            <a:spLocks noGrp="1"/>
          </p:cNvSpPr>
          <p:nvPr>
            <p:ph type="body" orient="vert" idx="1"/>
          </p:nvPr>
        </p:nvSpPr>
        <p:spPr>
          <a:xfrm>
            <a:off x="838200" y="1271205"/>
            <a:ext cx="7734300" cy="490575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C628EE0E-E1DA-9E4B-9728-7EC03E9005B8}"/>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7E6797A4-5807-9F4F-844F-03A4AFD32BDB}"/>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7" name="Connecteur droit 6">
            <a:extLst>
              <a:ext uri="{FF2B5EF4-FFF2-40B4-BE49-F238E27FC236}">
                <a16:creationId xmlns:a16="http://schemas.microsoft.com/office/drawing/2014/main" id="{97FA7E8D-55C4-9B45-810D-E968E13EE43C}"/>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Image 7">
            <a:extLst>
              <a:ext uri="{FF2B5EF4-FFF2-40B4-BE49-F238E27FC236}">
                <a16:creationId xmlns:a16="http://schemas.microsoft.com/office/drawing/2014/main" id="{4C85E48C-ECE0-5B4A-8B16-8A3C154190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627923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37810B-ADA4-4CB3-B84E-190C682A76E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FF70E9-2A62-4C66-8C31-866FCAC446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CBFE818A-3EC7-43EA-AD77-FF9DCF20BB24}"/>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5" name="Espace réservé du pied de page 4">
            <a:extLst>
              <a:ext uri="{FF2B5EF4-FFF2-40B4-BE49-F238E27FC236}">
                <a16:creationId xmlns:a16="http://schemas.microsoft.com/office/drawing/2014/main" id="{3AADFA1C-2F47-4B3B-B63D-F2C824FEEF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58F1C1D-20FE-4C3B-A15A-6EAFCAD9A8B2}"/>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665227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68A3B-F3E0-4F96-80A3-4453B687DD3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7BC205D-A757-4669-B7FC-8A56CE1F81D4}"/>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BC86009-E153-4A8E-8FB3-88FFCC6134D0}"/>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BA6FEE4-3A01-4FD9-BFB9-1FB4A7079F44}"/>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6" name="Espace réservé du pied de page 5">
            <a:extLst>
              <a:ext uri="{FF2B5EF4-FFF2-40B4-BE49-F238E27FC236}">
                <a16:creationId xmlns:a16="http://schemas.microsoft.com/office/drawing/2014/main" id="{137B4DF1-5488-4B9B-8A97-E30D4DF6923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869E89B-2F0C-476F-B1B0-6CC22D1506F6}"/>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4172173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8FEEE4-4581-4D7A-BDAF-FA4A2D73D5E3}"/>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AD94238-4518-4DAE-BD9B-97D7E6C7C9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12EEAFD0-A285-47EE-AAE7-E8206042A8F6}"/>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EC2867E-6F60-45C3-952A-D8CDC57DF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588D6BF4-EDB0-476F-B1AD-7FEC68C02865}"/>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92410C3-3F79-47E3-9EAC-B442A20192F2}"/>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8" name="Espace réservé du pied de page 7">
            <a:extLst>
              <a:ext uri="{FF2B5EF4-FFF2-40B4-BE49-F238E27FC236}">
                <a16:creationId xmlns:a16="http://schemas.microsoft.com/office/drawing/2014/main" id="{51E557C4-FF66-4F99-8FE1-27F9D0FDA21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C050EB0-BB4A-405E-B89F-21A37E3D3EC9}"/>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323826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7AC1C8-0C8D-46DF-A40D-51310DE105F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562C5BA-FA1D-4936-926C-E9C85DC662E7}"/>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4" name="Espace réservé du pied de page 3">
            <a:extLst>
              <a:ext uri="{FF2B5EF4-FFF2-40B4-BE49-F238E27FC236}">
                <a16:creationId xmlns:a16="http://schemas.microsoft.com/office/drawing/2014/main" id="{16925400-FD90-4602-80C6-789B02BB959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AC13D27-BBCA-44D2-A899-41D935A561B7}"/>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70155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52D6C6C-CAEA-4391-9C77-9418E96B2A2F}"/>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3" name="Espace réservé du pied de page 2">
            <a:extLst>
              <a:ext uri="{FF2B5EF4-FFF2-40B4-BE49-F238E27FC236}">
                <a16:creationId xmlns:a16="http://schemas.microsoft.com/office/drawing/2014/main" id="{079C54CC-7A26-492F-8085-76D6293ED68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AC7C382-F9B0-47DF-A10D-AE64DCE82817}"/>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408451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1F00E8-C0D0-487B-8D89-C463EFEC335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5ABF352-2265-437E-952A-D4CCD0D010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8BA04C8-62DC-48A4-A401-69153CB6DD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E49F63FD-6894-4EE4-813E-95DD001B9724}"/>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6" name="Espace réservé du pied de page 5">
            <a:extLst>
              <a:ext uri="{FF2B5EF4-FFF2-40B4-BE49-F238E27FC236}">
                <a16:creationId xmlns:a16="http://schemas.microsoft.com/office/drawing/2014/main" id="{2800173F-3CFD-4F70-A7DB-34AC3008DE5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428D041-BC5F-4A27-B73C-7158F4F7C334}"/>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22864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90F0D7-560E-406C-96A1-E8A8B1C7C5D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93C93C1-7D12-4C7E-BD6F-40971160BD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4AE4383-B823-40DE-9CBF-F750CDBE0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CDA68F62-A5BE-4CE4-9A68-D71333461920}"/>
              </a:ext>
            </a:extLst>
          </p:cNvPr>
          <p:cNvSpPr>
            <a:spLocks noGrp="1"/>
          </p:cNvSpPr>
          <p:nvPr>
            <p:ph type="dt" sz="half" idx="10"/>
          </p:nvPr>
        </p:nvSpPr>
        <p:spPr/>
        <p:txBody>
          <a:bodyPr/>
          <a:lstStyle/>
          <a:p>
            <a:fld id="{EC551926-23CE-4C43-B9B1-888EB05DC246}" type="datetimeFigureOut">
              <a:rPr lang="fr-FR" smtClean="0"/>
              <a:t>20/03/2025</a:t>
            </a:fld>
            <a:endParaRPr lang="fr-FR"/>
          </a:p>
        </p:txBody>
      </p:sp>
      <p:sp>
        <p:nvSpPr>
          <p:cNvPr id="6" name="Espace réservé du pied de page 5">
            <a:extLst>
              <a:ext uri="{FF2B5EF4-FFF2-40B4-BE49-F238E27FC236}">
                <a16:creationId xmlns:a16="http://schemas.microsoft.com/office/drawing/2014/main" id="{E92367A1-131F-47CA-BCE5-6687765F507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260B6EF-B316-4B35-99C7-85886CC4E857}"/>
              </a:ext>
            </a:extLst>
          </p:cNvPr>
          <p:cNvSpPr>
            <a:spLocks noGrp="1"/>
          </p:cNvSpPr>
          <p:nvPr>
            <p:ph type="sldNum" sz="quarter" idx="12"/>
          </p:nvPr>
        </p:nvSpPr>
        <p:spPr/>
        <p:txBody>
          <a:bodyPr/>
          <a:lstStyle/>
          <a:p>
            <a:fld id="{2519D33D-1E8B-4AA7-9A7E-CE2D33FE790A}" type="slidenum">
              <a:rPr lang="fr-FR" smtClean="0"/>
              <a:t>‹N°›</a:t>
            </a:fld>
            <a:endParaRPr lang="fr-FR"/>
          </a:p>
        </p:txBody>
      </p:sp>
    </p:spTree>
    <p:extLst>
      <p:ext uri="{BB962C8B-B14F-4D97-AF65-F5344CB8AC3E}">
        <p14:creationId xmlns:p14="http://schemas.microsoft.com/office/powerpoint/2010/main" val="2666840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FDD2361-0295-4C9C-A8AE-99C88CB4A4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181B1DA-88A8-4FA7-802B-E1951D4119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2A7BC43-289B-488E-A5F4-95F083AB6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551926-23CE-4C43-B9B1-888EB05DC246}" type="datetimeFigureOut">
              <a:rPr lang="fr-FR" smtClean="0"/>
              <a:t>20/03/2025</a:t>
            </a:fld>
            <a:endParaRPr lang="fr-FR"/>
          </a:p>
        </p:txBody>
      </p:sp>
      <p:sp>
        <p:nvSpPr>
          <p:cNvPr id="5" name="Espace réservé du pied de page 4">
            <a:extLst>
              <a:ext uri="{FF2B5EF4-FFF2-40B4-BE49-F238E27FC236}">
                <a16:creationId xmlns:a16="http://schemas.microsoft.com/office/drawing/2014/main" id="{A4DAD021-4A82-4B61-B035-50C14AEAEB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D15494E-6095-4D47-83B5-F144E483DE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9D33D-1E8B-4AA7-9A7E-CE2D33FE790A}" type="slidenum">
              <a:rPr lang="fr-FR" smtClean="0"/>
              <a:t>‹N°›</a:t>
            </a:fld>
            <a:endParaRPr lang="fr-FR"/>
          </a:p>
        </p:txBody>
      </p:sp>
    </p:spTree>
    <p:extLst>
      <p:ext uri="{BB962C8B-B14F-4D97-AF65-F5344CB8AC3E}">
        <p14:creationId xmlns:p14="http://schemas.microsoft.com/office/powerpoint/2010/main" val="1218760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F193487-F6F1-6A4A-8A90-77A70B4FF373}"/>
              </a:ext>
            </a:extLst>
          </p:cNvPr>
          <p:cNvSpPr>
            <a:spLocks noGrp="1"/>
          </p:cNvSpPr>
          <p:nvPr>
            <p:ph type="title"/>
          </p:nvPr>
        </p:nvSpPr>
        <p:spPr>
          <a:xfrm>
            <a:off x="475462" y="136525"/>
            <a:ext cx="11358837"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1F94230F-D7D5-6149-9820-E01187CE49E1}"/>
              </a:ext>
            </a:extLst>
          </p:cNvPr>
          <p:cNvSpPr>
            <a:spLocks noGrp="1"/>
          </p:cNvSpPr>
          <p:nvPr>
            <p:ph type="body" idx="1"/>
          </p:nvPr>
        </p:nvSpPr>
        <p:spPr>
          <a:xfrm>
            <a:off x="475463" y="1462088"/>
            <a:ext cx="11358838" cy="472710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a:extLst>
              <a:ext uri="{FF2B5EF4-FFF2-40B4-BE49-F238E27FC236}">
                <a16:creationId xmlns:a16="http://schemas.microsoft.com/office/drawing/2014/main" id="{491780F6-CD3E-694E-8B9C-F811110713F3}"/>
              </a:ext>
            </a:extLst>
          </p:cNvPr>
          <p:cNvSpPr>
            <a:spLocks noGrp="1"/>
          </p:cNvSpPr>
          <p:nvPr>
            <p:ph type="ftr" sz="quarter" idx="3"/>
          </p:nvPr>
        </p:nvSpPr>
        <p:spPr>
          <a:xfrm>
            <a:off x="475462" y="6447034"/>
            <a:ext cx="10920530" cy="365125"/>
          </a:xfrm>
          <a:prstGeom prst="rect">
            <a:avLst/>
          </a:prstGeom>
        </p:spPr>
        <p:txBody>
          <a:bodyPr vert="horz" lIns="91440" tIns="45720" rIns="91440" bIns="45720" rtlCol="0" anchor="ctr"/>
          <a:lstStyle>
            <a:lvl1pPr algn="l">
              <a:defRPr sz="1200">
                <a:solidFill>
                  <a:schemeClr val="accent2"/>
                </a:solidFill>
              </a:defRPr>
            </a:lvl1pPr>
          </a:lstStyle>
          <a:p>
            <a:r>
              <a:rPr lang="fr-FR"/>
              <a:t>GDR MI2B</a:t>
            </a:r>
          </a:p>
        </p:txBody>
      </p:sp>
      <p:sp>
        <p:nvSpPr>
          <p:cNvPr id="6" name="Espace réservé du numéro de diapositive 5">
            <a:extLst>
              <a:ext uri="{FF2B5EF4-FFF2-40B4-BE49-F238E27FC236}">
                <a16:creationId xmlns:a16="http://schemas.microsoft.com/office/drawing/2014/main" id="{2CD68480-EA0B-D646-ABE3-8441C4D98D63}"/>
              </a:ext>
            </a:extLst>
          </p:cNvPr>
          <p:cNvSpPr>
            <a:spLocks noGrp="1"/>
          </p:cNvSpPr>
          <p:nvPr>
            <p:ph type="sldNum" sz="quarter" idx="4"/>
          </p:nvPr>
        </p:nvSpPr>
        <p:spPr>
          <a:xfrm>
            <a:off x="11473139" y="6439477"/>
            <a:ext cx="486798" cy="365125"/>
          </a:xfrm>
          <a:prstGeom prst="rect">
            <a:avLst/>
          </a:prstGeom>
        </p:spPr>
        <p:txBody>
          <a:bodyPr vert="horz" lIns="91440" tIns="45720" rIns="91440" bIns="45720" rtlCol="0" anchor="ctr"/>
          <a:lstStyle>
            <a:lvl1pPr algn="r">
              <a:defRPr sz="1200">
                <a:solidFill>
                  <a:schemeClr val="accent2"/>
                </a:solidFill>
              </a:defRPr>
            </a:lvl1pPr>
          </a:lstStyle>
          <a:p>
            <a:fld id="{0C0787C0-B73E-DC48-82B5-9FC77957C862}" type="slidenum">
              <a:rPr lang="fr-FR" smtClean="0"/>
              <a:pPr/>
              <a:t>‹N°›</a:t>
            </a:fld>
            <a:endParaRPr lang="fr-FR"/>
          </a:p>
        </p:txBody>
      </p:sp>
      <p:cxnSp>
        <p:nvCxnSpPr>
          <p:cNvPr id="11" name="Connecteur droit 10">
            <a:extLst>
              <a:ext uri="{FF2B5EF4-FFF2-40B4-BE49-F238E27FC236}">
                <a16:creationId xmlns:a16="http://schemas.microsoft.com/office/drawing/2014/main" id="{EBA0F46B-3C01-E84D-95E6-D8D58BC11BDE}"/>
              </a:ext>
            </a:extLst>
          </p:cNvPr>
          <p:cNvCxnSpPr>
            <a:cxnSpLocks/>
          </p:cNvCxnSpPr>
          <p:nvPr userDrawn="1"/>
        </p:nvCxnSpPr>
        <p:spPr>
          <a:xfrm>
            <a:off x="581890" y="1095769"/>
            <a:ext cx="11252409" cy="0"/>
          </a:xfrm>
          <a:prstGeom prst="line">
            <a:avLst/>
          </a:prstGeom>
          <a:ln w="38100" cmpd="thickThi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381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lang="fr-FR" sz="4000" b="1" kern="1200" dirty="0" smtClean="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Courier New" panose="02070309020205020404" pitchFamily="49" charset="0"/>
        <a:buChar char="o"/>
        <a:defRPr sz="28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Courier New" panose="02070309020205020404" pitchFamily="49" charset="0"/>
        <a:buChar char="o"/>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Courier New" panose="02070309020205020404" pitchFamily="49" charset="0"/>
        <a:buChar char="o"/>
        <a:defRPr sz="20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Courier New" panose="02070309020205020404" pitchFamily="49" charset="0"/>
        <a:buChar char="o"/>
        <a:defRPr sz="18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Courier New" panose="02070309020205020404" pitchFamily="49" charset="0"/>
        <a:buChar char="o"/>
        <a:defRPr sz="18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BC510D-B5F2-4427-B9D1-5835AF7DCAB1}"/>
              </a:ext>
            </a:extLst>
          </p:cNvPr>
          <p:cNvSpPr>
            <a:spLocks noGrp="1"/>
          </p:cNvSpPr>
          <p:nvPr>
            <p:ph type="ctrTitle"/>
          </p:nvPr>
        </p:nvSpPr>
        <p:spPr>
          <a:xfrm>
            <a:off x="1604677" y="2167480"/>
            <a:ext cx="9144000" cy="1627124"/>
          </a:xfrm>
        </p:spPr>
        <p:txBody>
          <a:bodyPr>
            <a:normAutofit fontScale="90000"/>
          </a:bodyPr>
          <a:lstStyle/>
          <a:p>
            <a:r>
              <a:rPr lang="fr-FR" dirty="0"/>
              <a:t>Workshop Master Projets IN2P3</a:t>
            </a:r>
          </a:p>
        </p:txBody>
      </p:sp>
      <p:sp>
        <p:nvSpPr>
          <p:cNvPr id="3" name="Sous-titre 2">
            <a:extLst>
              <a:ext uri="{FF2B5EF4-FFF2-40B4-BE49-F238E27FC236}">
                <a16:creationId xmlns:a16="http://schemas.microsoft.com/office/drawing/2014/main" id="{D020CA49-2403-48A3-A6E2-50CF2689372E}"/>
              </a:ext>
            </a:extLst>
          </p:cNvPr>
          <p:cNvSpPr>
            <a:spLocks noGrp="1"/>
          </p:cNvSpPr>
          <p:nvPr>
            <p:ph type="subTitle" idx="1"/>
          </p:nvPr>
        </p:nvSpPr>
        <p:spPr>
          <a:xfrm>
            <a:off x="1604677" y="3794604"/>
            <a:ext cx="9144000" cy="1655762"/>
          </a:xfrm>
        </p:spPr>
        <p:txBody>
          <a:bodyPr>
            <a:normAutofit fontScale="92500" lnSpcReduction="20000"/>
          </a:bodyPr>
          <a:lstStyle/>
          <a:p>
            <a:endParaRPr lang="fr-FR" sz="3600" dirty="0"/>
          </a:p>
          <a:p>
            <a:r>
              <a:rPr lang="fr-FR" dirty="0"/>
              <a:t>ML Gallin-Martel LPSC Grenoble</a:t>
            </a:r>
          </a:p>
          <a:p>
            <a:r>
              <a:rPr lang="fr-FR" dirty="0"/>
              <a:t>20 mars 2025</a:t>
            </a:r>
          </a:p>
          <a:p>
            <a:r>
              <a:rPr lang="fr-FR" dirty="0"/>
              <a:t>zoom</a:t>
            </a:r>
          </a:p>
        </p:txBody>
      </p:sp>
    </p:spTree>
    <p:extLst>
      <p:ext uri="{BB962C8B-B14F-4D97-AF65-F5344CB8AC3E}">
        <p14:creationId xmlns:p14="http://schemas.microsoft.com/office/powerpoint/2010/main" val="2821806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8EDBBD14-95C6-4DB0-8401-3C3317402050}"/>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rPr>
              <a:t>GDR MI2B</a:t>
            </a:r>
          </a:p>
        </p:txBody>
      </p:sp>
      <p:sp>
        <p:nvSpPr>
          <p:cNvPr id="4" name="Espace réservé du numéro de diapositive 3">
            <a:extLst>
              <a:ext uri="{FF2B5EF4-FFF2-40B4-BE49-F238E27FC236}">
                <a16:creationId xmlns:a16="http://schemas.microsoft.com/office/drawing/2014/main" id="{80C11F1F-BB33-4FD7-A1B9-22B93ED7CF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A2A8DC-3136-4BAC-B321-344B41AA9509}" type="slidenum">
              <a:rPr kumimoji="0" lang="fr-FR" sz="1200" b="0"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2E4A8DC3-71D9-4AD0-8B89-015B2EAADD00}"/>
              </a:ext>
            </a:extLst>
          </p:cNvPr>
          <p:cNvSpPr/>
          <p:nvPr/>
        </p:nvSpPr>
        <p:spPr>
          <a:xfrm>
            <a:off x="609771" y="915379"/>
            <a:ext cx="11636188" cy="563231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Nous aimerions, au sein du GDR,  pouvoir </a:t>
            </a:r>
            <a:r>
              <a:rPr kumimoji="0" 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recenser des axes ou des actions structurantes qui pourraient servir de  squelettes à la construction de Master Projets au sens IN2P3 du terme</a:t>
            </a: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(ce qui n'exclut nullement les collaborateurs extérieurs). C'est à dire, des projets scientifiques courts (&lt; 5 ans) avec un objectif, des enjeux et une stratégie bien définis. Ces master projets peuvent être organisés en Work Packages, chacun spécialisé sur un objet plus spécifique et donc avec des compétences complémentaires.</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Ce recensement passe dans un 1er temps par la connaissance des axes (ou actions) structurants qui auraient donc une masse critique suffisante (plusieurs équipes ou groupes).</a:t>
            </a:r>
            <a:endParaRPr kumimoji="0" lang="fr-FR"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Pouvez-vous donc dans cette 1ère phase nous faire un retour sur les 3 questions suivantes :</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thématique d'intérêt à structurer ?</a:t>
            </a:r>
            <a:endParaRPr kumimoji="0" lang="fr-FR"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partenariat déjà installé ou à mettre en place </a:t>
            </a: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(précisions de noms de laboratoires ou plutôt de groupes IN2P3 sur ces approches avec lesquelles vous avez, ou aimeriez avoir, des liens)</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fr-FR" sz="12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seriez vous prêts à participer à la construction d'un master projet autour de cette thématique ?</a:t>
            </a:r>
            <a:endParaRPr kumimoji="0" lang="fr-FR"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fr-FR"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Dans un 2nd temps, le COPIL du GDR sera en charge de synthétiser ces réponses et vous proposer une journée axée sur la construction de ces Masters Projets qui aura lieu en zoom fin mars (les 20 et/ou 21).</a:t>
            </a:r>
            <a:br>
              <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fr-FR"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Merci de nous faire un retour d'ici le 7 mars.</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br>
              <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8" name="ZoneTexte 7">
            <a:extLst>
              <a:ext uri="{FF2B5EF4-FFF2-40B4-BE49-F238E27FC236}">
                <a16:creationId xmlns:a16="http://schemas.microsoft.com/office/drawing/2014/main" id="{E18C2248-C384-4B9A-9EDB-717CA6E65C01}"/>
              </a:ext>
            </a:extLst>
          </p:cNvPr>
          <p:cNvSpPr txBox="1"/>
          <p:nvPr/>
        </p:nvSpPr>
        <p:spPr>
          <a:xfrm>
            <a:off x="475462" y="226457"/>
            <a:ext cx="7526997"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002060"/>
                </a:solidFill>
                <a:effectLst/>
                <a:uLnTx/>
                <a:uFillTx/>
                <a:latin typeface="Calibri" panose="020F0502020204030204"/>
                <a:ea typeface="+mn-ea"/>
                <a:cs typeface="+mn-cs"/>
              </a:rPr>
              <a:t>Message adressé au GDR MI2B le 23/02/25</a:t>
            </a:r>
          </a:p>
        </p:txBody>
      </p:sp>
    </p:spTree>
    <p:extLst>
      <p:ext uri="{BB962C8B-B14F-4D97-AF65-F5344CB8AC3E}">
        <p14:creationId xmlns:p14="http://schemas.microsoft.com/office/powerpoint/2010/main" val="319248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rP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A2A8DC-3136-4BAC-B321-344B41AA9509}" type="slidenum">
              <a:rPr kumimoji="0" lang="fr-FR" sz="1200" b="0"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Hadronthérapie</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FLASH - Etude pluridisciplinaire des effets du débit de dose sur la radiolyse</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err="1">
                <a:ln>
                  <a:noFill/>
                </a:ln>
                <a:solidFill>
                  <a:prstClr val="black"/>
                </a:solidFill>
                <a:effectLst/>
                <a:uLnTx/>
                <a:uFillTx/>
                <a:latin typeface="Calibri" panose="020F0502020204030204"/>
                <a:ea typeface="+mn-ea"/>
                <a:cs typeface="+mn-cs"/>
              </a:rPr>
              <a:t>Biodose</a:t>
            </a: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 acteurs pour les radiothérapies innovantes </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Tomographie par émission de positons (TEP)</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Caméra Compton pour l’imagerie médicale et le </a:t>
            </a:r>
            <a:r>
              <a:rPr kumimoji="0" lang="fr-FR" sz="1800" b="1" i="0" u="none" strike="noStrike" kern="1200" cap="none" spc="0" normalizeH="0" baseline="0" noProof="0" dirty="0" err="1">
                <a:ln>
                  <a:noFill/>
                </a:ln>
                <a:solidFill>
                  <a:prstClr val="black"/>
                </a:solidFill>
                <a:effectLst/>
                <a:uLnTx/>
                <a:uFillTx/>
                <a:latin typeface="Calibri" panose="020F0502020204030204"/>
                <a:ea typeface="+mn-ea"/>
                <a:cs typeface="+mn-cs"/>
              </a:rPr>
              <a:t>démentèlement</a:t>
            </a: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 / surveillance du territoire </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RESPLANDIR (C. </a:t>
            </a:r>
            <a:r>
              <a:rPr kumimoji="0" lang="fr-FR" sz="1800" b="1" i="0" u="none" strike="noStrike" kern="1200" cap="none" spc="0" normalizeH="0" baseline="0" noProof="0" dirty="0" err="1">
                <a:ln>
                  <a:noFill/>
                </a:ln>
                <a:solidFill>
                  <a:prstClr val="black"/>
                </a:solidFill>
                <a:effectLst/>
                <a:uLnTx/>
                <a:uFillTx/>
                <a:latin typeface="Calibri" panose="020F0502020204030204"/>
                <a:ea typeface="+mn-ea"/>
                <a:cs typeface="+mn-cs"/>
              </a:rPr>
              <a:t>Koumeir</a:t>
            </a: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 M. Rousseau)</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Programme scientifique autour du C400</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Radiothérapie interne  (RIV au sens large + BNCT) </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Radioéléments pour la thérapie et le diagnostic</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Production de Radionucléides et Ligand pour la dosimétrie et l’Imagerie </a:t>
            </a:r>
            <a:r>
              <a:rPr kumimoji="0" lang="fr-FR" sz="1800" b="1" i="0" u="none" strike="noStrike" kern="1200" cap="none" spc="0" normalizeH="0" baseline="0" noProof="0" dirty="0" err="1">
                <a:ln>
                  <a:noFill/>
                </a:ln>
                <a:solidFill>
                  <a:prstClr val="black"/>
                </a:solidFill>
                <a:effectLst/>
                <a:uLnTx/>
                <a:uFillTx/>
                <a:latin typeface="Calibri" panose="020F0502020204030204"/>
                <a:ea typeface="+mn-ea"/>
                <a:cs typeface="+mn-cs"/>
              </a:rPr>
              <a:t>NucléairE</a:t>
            </a: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Approches </a:t>
            </a:r>
            <a:r>
              <a:rPr kumimoji="0" lang="fr-FR" sz="1800" b="1" i="0" u="none" strike="noStrike" kern="1200" cap="none" spc="0" normalizeH="0" baseline="0" noProof="0" dirty="0" err="1">
                <a:ln>
                  <a:noFill/>
                </a:ln>
                <a:solidFill>
                  <a:prstClr val="black"/>
                </a:solidFill>
                <a:effectLst/>
                <a:uLnTx/>
                <a:uFillTx/>
                <a:latin typeface="Calibri" panose="020F0502020204030204"/>
                <a:ea typeface="+mn-ea"/>
                <a:cs typeface="+mn-cs"/>
              </a:rPr>
              <a:t>théranostiques</a:t>
            </a: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 incluant des développements instrumentaux et technologiques au niveau préclinique </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Métabolisme cellulaire et irradiation</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rPr>
              <a:t>Imagerie des métaux en neurosciences </a:t>
            </a:r>
          </a:p>
        </p:txBody>
      </p:sp>
      <p:sp>
        <p:nvSpPr>
          <p:cNvPr id="6" name="ZoneTexte 5">
            <a:extLst>
              <a:ext uri="{FF2B5EF4-FFF2-40B4-BE49-F238E27FC236}">
                <a16:creationId xmlns:a16="http://schemas.microsoft.com/office/drawing/2014/main" id="{C52B2990-944A-419B-BF46-15295E539FEB}"/>
              </a:ext>
            </a:extLst>
          </p:cNvPr>
          <p:cNvSpPr txBox="1"/>
          <p:nvPr/>
        </p:nvSpPr>
        <p:spPr>
          <a:xfrm>
            <a:off x="735106" y="277906"/>
            <a:ext cx="2950038"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002060"/>
                </a:solidFill>
                <a:effectLst/>
                <a:uLnTx/>
                <a:uFillTx/>
                <a:latin typeface="Calibri" panose="020F0502020204030204"/>
                <a:ea typeface="+mn-ea"/>
                <a:cs typeface="+mn-cs"/>
              </a:rPr>
              <a:t>…. Et le 7 mars : </a:t>
            </a:r>
          </a:p>
        </p:txBody>
      </p:sp>
    </p:spTree>
    <p:extLst>
      <p:ext uri="{BB962C8B-B14F-4D97-AF65-F5344CB8AC3E}">
        <p14:creationId xmlns:p14="http://schemas.microsoft.com/office/powerpoint/2010/main" val="425303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8EC73880-7906-410E-AEC8-B84EAA77D3D7}"/>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rPr>
              <a:t>GDR MI2B</a:t>
            </a:r>
            <a:endParaRPr kumimoji="0" lang="fr-FR" sz="1200" b="0"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4" name="Espace réservé du numéro de diapositive 3">
            <a:extLst>
              <a:ext uri="{FF2B5EF4-FFF2-40B4-BE49-F238E27FC236}">
                <a16:creationId xmlns:a16="http://schemas.microsoft.com/office/drawing/2014/main" id="{125F297D-0BF2-4D5F-98A7-45F1396E29D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A2A8DC-3136-4BAC-B321-344B41AA9509}" type="slidenum">
              <a:rPr kumimoji="0" lang="fr-FR" sz="1200" b="0"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90FB1AC7-65CC-46BA-9898-C2EF1885AC38}"/>
              </a:ext>
            </a:extLst>
          </p:cNvPr>
          <p:cNvSpPr/>
          <p:nvPr/>
        </p:nvSpPr>
        <p:spPr>
          <a:xfrm>
            <a:off x="143435" y="1211108"/>
            <a:ext cx="12048565" cy="5200911"/>
          </a:xfrm>
          <a:prstGeom prst="rect">
            <a:avLst/>
          </a:prstGeom>
        </p:spPr>
        <p:txBody>
          <a:bodyPr wrap="square">
            <a:spAutoFit/>
          </a:bodyPr>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Nous avons reçus  </a:t>
            </a: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13 propositions de Master Projets</a:t>
            </a: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br>
              <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r>
              <a:rPr kumimoji="0" lang="fr-FR" sz="1800" b="1" i="0" u="none" strike="noStrike" kern="1200" cap="none" spc="0" normalizeH="0" baseline="0" noProof="0" dirty="0">
                <a:ln>
                  <a:noFill/>
                </a:ln>
                <a:solidFill>
                  <a:srgbClr val="2B2BFF"/>
                </a:solidFill>
                <a:effectLst/>
                <a:uLnTx/>
                <a:uFillTx/>
                <a:latin typeface="calibri" panose="020F0502020204030204" pitchFamily="34" charset="0"/>
                <a:ea typeface="+mn-ea"/>
                <a:cs typeface="+mn-cs"/>
              </a:rPr>
              <a:t>Les  échanges récents entre le GDR et  la direction de l’IN2P3 montrent que cette organisation en Master Projets doit "reposer sur des axes structurants  et stratégiques  de  nos activités en Santé (</a:t>
            </a:r>
            <a:r>
              <a:rPr kumimoji="0" lang="fr-FR" sz="1800" b="1" i="0" u="none" strike="noStrike" kern="1200" cap="none" spc="0" normalizeH="0" baseline="0" noProof="0" dirty="0">
                <a:ln>
                  <a:noFill/>
                </a:ln>
                <a:solidFill>
                  <a:srgbClr val="0000FF"/>
                </a:solidFill>
                <a:effectLst/>
                <a:uLnTx/>
                <a:uFillTx/>
                <a:latin typeface="calibri" panose="020F0502020204030204" pitchFamily="34" charset="0"/>
                <a:ea typeface="+mn-ea"/>
                <a:cs typeface="+mn-cs"/>
              </a:rPr>
              <a:t>quatre thèmes que nous devons définir ensemble) afin de permettre l’attribution future de moyens financiers et humains." </a:t>
            </a:r>
            <a:br>
              <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Nous devons donc travailler à regrouper, dans la mesure du possible, vos 13 propositions.</a:t>
            </a:r>
            <a:br>
              <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Nous entamons maintenant la seconde phase de réflexion. </a:t>
            </a: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Ainsi, nous vous proposons d’intervenir le 20 mars  avec le format suivant :  10 mn maximum de présentation + 3 mn de questions  (pour rappel une session de 2h sera entièrement dédiée aux échanges à l'issue de vos présentations)</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ts val="25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Afin que nous puissions ensuite nous coordonner, nous vous remercions par avance de faire apparaître dans votre présentation, même si votre projet  n’est pas complètement figé,  les éléments suivants :</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286000" marR="0" lvl="5" indent="0" algn="l" defTabSz="914400" rtl="0" eaLnBrk="1" fontAlgn="auto" latinLnBrk="0" hangingPunct="1">
              <a:lnSpc>
                <a:spcPts val="2500"/>
              </a:lnSpc>
              <a:spcBef>
                <a:spcPts val="0"/>
              </a:spcBef>
              <a:spcAft>
                <a:spcPts val="0"/>
              </a:spcAft>
              <a:buClrTx/>
              <a:buSzTx/>
              <a:buFont typeface="Arial" panose="020B0604020202020204" pitchFamily="34" charset="0"/>
              <a:buChar char="•"/>
              <a:tabLst/>
              <a:defRPr/>
            </a:pP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Thème</a:t>
            </a:r>
            <a:endParaRPr kumimoji="0" lang="fr-FR"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286000" marR="0" lvl="5" indent="0" algn="l" defTabSz="914400" rtl="0" eaLnBrk="1" fontAlgn="auto" latinLnBrk="0" hangingPunct="1">
              <a:lnSpc>
                <a:spcPts val="2500"/>
              </a:lnSpc>
              <a:spcBef>
                <a:spcPts val="0"/>
              </a:spcBef>
              <a:spcAft>
                <a:spcPts val="0"/>
              </a:spcAft>
              <a:buClrTx/>
              <a:buSzTx/>
              <a:buFont typeface="Arial" panose="020B0604020202020204" pitchFamily="34" charset="0"/>
              <a:buChar char="•"/>
              <a:tabLst/>
              <a:defRPr/>
            </a:pP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Durée</a:t>
            </a:r>
            <a:endParaRPr kumimoji="0" lang="fr-FR"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286000" marR="0" lvl="5" indent="0" algn="l" defTabSz="914400" rtl="0" eaLnBrk="1" fontAlgn="auto" latinLnBrk="0" hangingPunct="1">
              <a:lnSpc>
                <a:spcPts val="2500"/>
              </a:lnSpc>
              <a:spcBef>
                <a:spcPts val="0"/>
              </a:spcBef>
              <a:spcAft>
                <a:spcPts val="0"/>
              </a:spcAft>
              <a:buClrTx/>
              <a:buSzTx/>
              <a:buFont typeface="Arial" panose="020B0604020202020204" pitchFamily="34" charset="0"/>
              <a:buChar char="•"/>
              <a:tabLst/>
              <a:defRPr/>
            </a:pP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Objectifs</a:t>
            </a: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(court, moyen et long terme)</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286000" marR="0" lvl="5" indent="0" algn="l" defTabSz="914400" rtl="0" eaLnBrk="1" fontAlgn="auto" latinLnBrk="0" hangingPunct="1">
              <a:lnSpc>
                <a:spcPts val="2500"/>
              </a:lnSpc>
              <a:spcBef>
                <a:spcPts val="0"/>
              </a:spcBef>
              <a:spcAft>
                <a:spcPts val="0"/>
              </a:spcAft>
              <a:buClrTx/>
              <a:buSzTx/>
              <a:buFont typeface="Arial" panose="020B0604020202020204" pitchFamily="34" charset="0"/>
              <a:buChar char="•"/>
              <a:tabLst/>
              <a:defRPr/>
            </a:pP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Partenaires</a:t>
            </a: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IN2P3</a:t>
            </a: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ET</a:t>
            </a: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hors IN2P3 (autres instituts - étranger)</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286000" marR="0" lvl="5" indent="0" algn="l" defTabSz="914400" rtl="0" eaLnBrk="1" fontAlgn="auto" latinLnBrk="0" hangingPunct="1">
              <a:lnSpc>
                <a:spcPts val="2500"/>
              </a:lnSpc>
              <a:spcBef>
                <a:spcPts val="0"/>
              </a:spcBef>
              <a:spcAft>
                <a:spcPts val="0"/>
              </a:spcAft>
              <a:buClrTx/>
              <a:buSzTx/>
              <a:buFont typeface="Arial" panose="020B0604020202020204" pitchFamily="34" charset="0"/>
              <a:buChar char="•"/>
              <a:tabLst/>
              <a:defRPr/>
            </a:pPr>
            <a:r>
              <a:rPr kumimoji="0" lang="fr-FR"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Stratégie à long terme </a:t>
            </a: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 les délivrables à 3 à 5 ans</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457200" marR="0" lvl="1" indent="0" algn="l" defTabSz="914400" rtl="0" eaLnBrk="1" fontAlgn="auto" latinLnBrk="0" hangingPunct="1">
              <a:lnSpc>
                <a:spcPts val="25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endParaRPr kumimoji="0" lang="fr-FR"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6" name="ZoneTexte 5">
            <a:extLst>
              <a:ext uri="{FF2B5EF4-FFF2-40B4-BE49-F238E27FC236}">
                <a16:creationId xmlns:a16="http://schemas.microsoft.com/office/drawing/2014/main" id="{76CD2F91-8A0D-413C-A6C6-A9EDD90CBCA2}"/>
              </a:ext>
            </a:extLst>
          </p:cNvPr>
          <p:cNvSpPr txBox="1"/>
          <p:nvPr/>
        </p:nvSpPr>
        <p:spPr>
          <a:xfrm>
            <a:off x="0" y="339086"/>
            <a:ext cx="9655015"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002060"/>
                </a:solidFill>
                <a:effectLst/>
                <a:uLnTx/>
                <a:uFillTx/>
                <a:latin typeface="Calibri" panose="020F0502020204030204"/>
                <a:ea typeface="+mn-ea"/>
                <a:cs typeface="+mn-cs"/>
              </a:rPr>
              <a:t>Second message  du 14/03/25 aux porteurs de projets : </a:t>
            </a:r>
          </a:p>
        </p:txBody>
      </p:sp>
    </p:spTree>
    <p:extLst>
      <p:ext uri="{BB962C8B-B14F-4D97-AF65-F5344CB8AC3E}">
        <p14:creationId xmlns:p14="http://schemas.microsoft.com/office/powerpoint/2010/main" val="956070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9659C8C2-D08D-4256-8E5A-B171FB11A61D}"/>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rPr>
              <a:t>GDR MI2B</a:t>
            </a:r>
          </a:p>
        </p:txBody>
      </p:sp>
      <p:sp>
        <p:nvSpPr>
          <p:cNvPr id="4" name="Espace réservé du numéro de diapositive 3">
            <a:extLst>
              <a:ext uri="{FF2B5EF4-FFF2-40B4-BE49-F238E27FC236}">
                <a16:creationId xmlns:a16="http://schemas.microsoft.com/office/drawing/2014/main" id="{9E3D69BE-2E2D-4109-A003-B1C30FAD40A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A2A8DC-3136-4BAC-B321-344B41AA9509}" type="slidenum">
              <a:rPr kumimoji="0" lang="fr-FR" sz="1200" b="0"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srgbClr val="ED7D31"/>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96B59B89-99BE-408C-ADE5-D2AFCEEE22BD}"/>
              </a:ext>
            </a:extLst>
          </p:cNvPr>
          <p:cNvSpPr txBox="1"/>
          <p:nvPr/>
        </p:nvSpPr>
        <p:spPr>
          <a:xfrm>
            <a:off x="65720" y="178858"/>
            <a:ext cx="10031529"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002060"/>
                </a:solidFill>
                <a:effectLst/>
                <a:uLnTx/>
                <a:uFillTx/>
                <a:latin typeface="Calibri" panose="020F0502020204030204"/>
                <a:ea typeface="+mn-ea"/>
                <a:cs typeface="+mn-cs"/>
              </a:rPr>
              <a:t>Agenda du </a:t>
            </a:r>
            <a:r>
              <a:rPr kumimoji="0" lang="fr-FR" sz="3200" b="1" i="0" u="none" strike="noStrike" kern="1200" cap="none" spc="0" normalizeH="0" baseline="0" noProof="0" dirty="0" err="1">
                <a:ln>
                  <a:noFill/>
                </a:ln>
                <a:solidFill>
                  <a:srgbClr val="002060"/>
                </a:solidFill>
                <a:effectLst/>
                <a:uLnTx/>
                <a:uFillTx/>
                <a:latin typeface="Calibri" panose="020F0502020204030204"/>
                <a:ea typeface="+mn-ea"/>
                <a:cs typeface="+mn-cs"/>
              </a:rPr>
              <a:t>Wokshop</a:t>
            </a:r>
            <a:r>
              <a:rPr kumimoji="0" lang="fr-FR" sz="3200" b="1" i="0" u="none" strike="noStrike" kern="1200" cap="none" spc="0" normalizeH="0" baseline="0" noProof="0" dirty="0">
                <a:ln>
                  <a:noFill/>
                </a:ln>
                <a:solidFill>
                  <a:srgbClr val="002060"/>
                </a:solidFill>
                <a:effectLst/>
                <a:uLnTx/>
                <a:uFillTx/>
                <a:latin typeface="Calibri" panose="020F0502020204030204"/>
                <a:ea typeface="+mn-ea"/>
                <a:cs typeface="+mn-cs"/>
              </a:rPr>
              <a:t> Master Projet 20 mars 2025 en zoom</a:t>
            </a:r>
          </a:p>
        </p:txBody>
      </p:sp>
      <p:pic>
        <p:nvPicPr>
          <p:cNvPr id="2" name="Image 1">
            <a:extLst>
              <a:ext uri="{FF2B5EF4-FFF2-40B4-BE49-F238E27FC236}">
                <a16:creationId xmlns:a16="http://schemas.microsoft.com/office/drawing/2014/main" id="{AC00A0CC-5998-408A-963C-CCCD7F626303}"/>
              </a:ext>
            </a:extLst>
          </p:cNvPr>
          <p:cNvPicPr>
            <a:picLocks noChangeAspect="1"/>
          </p:cNvPicPr>
          <p:nvPr/>
        </p:nvPicPr>
        <p:blipFill>
          <a:blip r:embed="rId2"/>
          <a:stretch>
            <a:fillRect/>
          </a:stretch>
        </p:blipFill>
        <p:spPr>
          <a:xfrm>
            <a:off x="1832058" y="1205009"/>
            <a:ext cx="3284472" cy="5098187"/>
          </a:xfrm>
          <a:prstGeom prst="rect">
            <a:avLst/>
          </a:prstGeom>
        </p:spPr>
      </p:pic>
      <p:pic>
        <p:nvPicPr>
          <p:cNvPr id="8" name="Image 7">
            <a:extLst>
              <a:ext uri="{FF2B5EF4-FFF2-40B4-BE49-F238E27FC236}">
                <a16:creationId xmlns:a16="http://schemas.microsoft.com/office/drawing/2014/main" id="{931A0A85-ED33-4624-86BD-7C47022C2A2A}"/>
              </a:ext>
            </a:extLst>
          </p:cNvPr>
          <p:cNvPicPr>
            <a:picLocks noChangeAspect="1"/>
          </p:cNvPicPr>
          <p:nvPr/>
        </p:nvPicPr>
        <p:blipFill rotWithShape="1">
          <a:blip r:embed="rId3"/>
          <a:srcRect l="5870"/>
          <a:stretch/>
        </p:blipFill>
        <p:spPr>
          <a:xfrm>
            <a:off x="5784351" y="2282483"/>
            <a:ext cx="6282901" cy="2293034"/>
          </a:xfrm>
          <a:prstGeom prst="rect">
            <a:avLst/>
          </a:prstGeom>
        </p:spPr>
      </p:pic>
    </p:spTree>
    <p:extLst>
      <p:ext uri="{BB962C8B-B14F-4D97-AF65-F5344CB8AC3E}">
        <p14:creationId xmlns:p14="http://schemas.microsoft.com/office/powerpoint/2010/main" val="33011942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656</Words>
  <Application>Microsoft Office PowerPoint</Application>
  <PresentationFormat>Grand écran</PresentationFormat>
  <Paragraphs>49</Paragraphs>
  <Slides>5</Slides>
  <Notes>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5</vt:i4>
      </vt:variant>
    </vt:vector>
  </HeadingPairs>
  <TitlesOfParts>
    <vt:vector size="13" baseType="lpstr">
      <vt:lpstr>arial</vt:lpstr>
      <vt:lpstr>arial</vt:lpstr>
      <vt:lpstr>Calibri</vt:lpstr>
      <vt:lpstr>Calibri</vt:lpstr>
      <vt:lpstr>Calibri Light</vt:lpstr>
      <vt:lpstr>Courier New</vt:lpstr>
      <vt:lpstr>Thème Office</vt:lpstr>
      <vt:lpstr>1_Thème Office</vt:lpstr>
      <vt:lpstr>Workshop Master Projets IN2P3</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Master Projets IN2P3</dc:title>
  <dc:creator>Marie-Laure Gallin-Martel</dc:creator>
  <cp:lastModifiedBy>Marie-Laure Gallin-Martel</cp:lastModifiedBy>
  <cp:revision>1</cp:revision>
  <dcterms:created xsi:type="dcterms:W3CDTF">2025-03-20T08:00:45Z</dcterms:created>
  <dcterms:modified xsi:type="dcterms:W3CDTF">2025-03-20T08:03:40Z</dcterms:modified>
</cp:coreProperties>
</file>