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328" r:id="rId2"/>
    <p:sldId id="266" r:id="rId3"/>
    <p:sldId id="268" r:id="rId4"/>
    <p:sldId id="269" r:id="rId5"/>
    <p:sldId id="270" r:id="rId6"/>
    <p:sldId id="329" r:id="rId7"/>
    <p:sldId id="337" r:id="rId8"/>
    <p:sldId id="338" r:id="rId9"/>
    <p:sldId id="339" r:id="rId10"/>
    <p:sldId id="342" r:id="rId11"/>
    <p:sldId id="330" r:id="rId12"/>
    <p:sldId id="344" r:id="rId13"/>
    <p:sldId id="335" r:id="rId14"/>
    <p:sldId id="332" r:id="rId15"/>
    <p:sldId id="343" r:id="rId16"/>
    <p:sldId id="345" r:id="rId17"/>
    <p:sldId id="331" r:id="rId18"/>
    <p:sldId id="346" r:id="rId19"/>
    <p:sldId id="333" r:id="rId20"/>
    <p:sldId id="347" r:id="rId21"/>
    <p:sldId id="334" r:id="rId22"/>
    <p:sldId id="348" r:id="rId23"/>
    <p:sldId id="349" r:id="rId24"/>
    <p:sldId id="350" r:id="rId25"/>
    <p:sldId id="267" r:id="rId26"/>
    <p:sldId id="340" r:id="rId27"/>
    <p:sldId id="341" r:id="rId28"/>
    <p:sldId id="326" r:id="rId29"/>
    <p:sldId id="327"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FF4848"/>
    <a:srgbClr val="48A448"/>
    <a:srgbClr val="2B2BFF"/>
    <a:srgbClr val="CC99FF"/>
    <a:srgbClr val="14B6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9" d="100"/>
          <a:sy n="109" d="100"/>
        </p:scale>
        <p:origin x="120"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5EDABD-F791-4073-91EB-09FD1486A728}" type="datetimeFigureOut">
              <a:rPr lang="fr-FR" smtClean="0"/>
              <a:t>20/03/2025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C8D49-2FB7-4EFF-AD9F-8496FEA249DF}" type="slidenum">
              <a:rPr lang="fr-FR" smtClean="0"/>
              <a:t>‹N°›</a:t>
            </a:fld>
            <a:endParaRPr lang="fr-FR"/>
          </a:p>
        </p:txBody>
      </p:sp>
    </p:spTree>
    <p:extLst>
      <p:ext uri="{BB962C8B-B14F-4D97-AF65-F5344CB8AC3E}">
        <p14:creationId xmlns:p14="http://schemas.microsoft.com/office/powerpoint/2010/main" val="3277680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A3A15A-C527-8A4A-B171-C3B7E5D21512}"/>
              </a:ext>
            </a:extLst>
          </p:cNvPr>
          <p:cNvSpPr>
            <a:spLocks noGrp="1"/>
          </p:cNvSpPr>
          <p:nvPr>
            <p:ph type="ctrTitle"/>
          </p:nvPr>
        </p:nvSpPr>
        <p:spPr>
          <a:xfrm>
            <a:off x="1697811" y="2760146"/>
            <a:ext cx="9144000" cy="1627124"/>
          </a:xfrm>
        </p:spPr>
        <p:txBody>
          <a:bodyPr anchor="b"/>
          <a:lstStyle>
            <a:lvl1pPr algn="ctr">
              <a:defRPr sz="6000" b="1">
                <a:solidFill>
                  <a:schemeClr val="accent1">
                    <a:lumMod val="50000"/>
                  </a:schemeClr>
                </a:solidFill>
              </a:defRPr>
            </a:lvl1pPr>
          </a:lstStyle>
          <a:p>
            <a:r>
              <a:rPr lang="fr-FR" dirty="0"/>
              <a:t>Modifiez le style du titre</a:t>
            </a:r>
          </a:p>
        </p:txBody>
      </p:sp>
      <p:sp>
        <p:nvSpPr>
          <p:cNvPr id="3" name="Sous-titre 2">
            <a:extLst>
              <a:ext uri="{FF2B5EF4-FFF2-40B4-BE49-F238E27FC236}">
                <a16:creationId xmlns:a16="http://schemas.microsoft.com/office/drawing/2014/main" id="{C2815F74-179F-6C4A-9E5F-2D191E8DD48F}"/>
              </a:ext>
            </a:extLst>
          </p:cNvPr>
          <p:cNvSpPr>
            <a:spLocks noGrp="1"/>
          </p:cNvSpPr>
          <p:nvPr>
            <p:ph type="subTitle" idx="1"/>
          </p:nvPr>
        </p:nvSpPr>
        <p:spPr>
          <a:xfrm>
            <a:off x="1697811" y="4433308"/>
            <a:ext cx="9144000" cy="1655762"/>
          </a:xfrm>
        </p:spPr>
        <p:txBody>
          <a:bodyPr/>
          <a:lstStyle>
            <a:lvl1pPr marL="0" indent="0" algn="ctr">
              <a:buNone/>
              <a:defRPr sz="2400">
                <a:solidFill>
                  <a:schemeClr val="accent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pic>
        <p:nvPicPr>
          <p:cNvPr id="7" name="Image 6">
            <a:extLst>
              <a:ext uri="{FF2B5EF4-FFF2-40B4-BE49-F238E27FC236}">
                <a16:creationId xmlns:a16="http://schemas.microsoft.com/office/drawing/2014/main" id="{385A238D-4D75-3B4C-8F10-EB12364C55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3569" y="768930"/>
            <a:ext cx="5282184" cy="1520952"/>
          </a:xfrm>
          <a:prstGeom prst="rect">
            <a:avLst/>
          </a:prstGeom>
        </p:spPr>
      </p:pic>
      <p:sp>
        <p:nvSpPr>
          <p:cNvPr id="8" name="Rectangle 7">
            <a:extLst>
              <a:ext uri="{FF2B5EF4-FFF2-40B4-BE49-F238E27FC236}">
                <a16:creationId xmlns:a16="http://schemas.microsoft.com/office/drawing/2014/main" id="{0B9E5600-45BA-7949-A63B-D654D1C4E08D}"/>
              </a:ext>
            </a:extLst>
          </p:cNvPr>
          <p:cNvSpPr/>
          <p:nvPr userDrawn="1"/>
        </p:nvSpPr>
        <p:spPr>
          <a:xfrm>
            <a:off x="203201" y="217504"/>
            <a:ext cx="11795494" cy="6456346"/>
          </a:xfrm>
          <a:prstGeom prst="rect">
            <a:avLst/>
          </a:prstGeom>
          <a:noFill/>
          <a:ln w="38100" cmpd="dbl">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1727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BF58D-2545-D04C-8822-791C786BA98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EBEA995-742A-A745-ABD0-88B6E778AF2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37A06996-0686-2046-8298-40069C7ECD2B}"/>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AD0BF90B-150B-374A-98D1-34427DAEE205}"/>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7" name="Connecteur droit 6">
            <a:extLst>
              <a:ext uri="{FF2B5EF4-FFF2-40B4-BE49-F238E27FC236}">
                <a16:creationId xmlns:a16="http://schemas.microsoft.com/office/drawing/2014/main" id="{7A3EB799-394D-C248-83AB-F27BE0858A22}"/>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Image 7">
            <a:extLst>
              <a:ext uri="{FF2B5EF4-FFF2-40B4-BE49-F238E27FC236}">
                <a16:creationId xmlns:a16="http://schemas.microsoft.com/office/drawing/2014/main" id="{554EA063-0D27-F34C-8BA9-CE036787F7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1815308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5999850-72C4-9849-BC5D-1D7585FAA584}"/>
              </a:ext>
            </a:extLst>
          </p:cNvPr>
          <p:cNvSpPr>
            <a:spLocks noGrp="1"/>
          </p:cNvSpPr>
          <p:nvPr>
            <p:ph type="title" orient="vert"/>
          </p:nvPr>
        </p:nvSpPr>
        <p:spPr>
          <a:xfrm>
            <a:off x="8724900" y="1278761"/>
            <a:ext cx="2628900" cy="4898201"/>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05948EE-B926-1648-A8C4-7BD093700879}"/>
              </a:ext>
            </a:extLst>
          </p:cNvPr>
          <p:cNvSpPr>
            <a:spLocks noGrp="1"/>
          </p:cNvSpPr>
          <p:nvPr>
            <p:ph type="body" orient="vert" idx="1"/>
          </p:nvPr>
        </p:nvSpPr>
        <p:spPr>
          <a:xfrm>
            <a:off x="838200" y="1271205"/>
            <a:ext cx="7734300" cy="490575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C628EE0E-E1DA-9E4B-9728-7EC03E9005B8}"/>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7E6797A4-5807-9F4F-844F-03A4AFD32BDB}"/>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7" name="Connecteur droit 6">
            <a:extLst>
              <a:ext uri="{FF2B5EF4-FFF2-40B4-BE49-F238E27FC236}">
                <a16:creationId xmlns:a16="http://schemas.microsoft.com/office/drawing/2014/main" id="{97FA7E8D-55C4-9B45-810D-E968E13EE43C}"/>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Image 7">
            <a:extLst>
              <a:ext uri="{FF2B5EF4-FFF2-40B4-BE49-F238E27FC236}">
                <a16:creationId xmlns:a16="http://schemas.microsoft.com/office/drawing/2014/main" id="{4C85E48C-ECE0-5B4A-8B16-8A3C154190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2130044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CD2303-56FE-9E4A-9E96-91A75E10230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1C0B720-B446-6147-8372-30C9EA6CD00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B01775AC-0DBC-044E-AEDD-7D6AFDDDD63A}"/>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BCCC1B58-54DA-8A4B-A983-22BE8F439F54}"/>
              </a:ext>
            </a:extLst>
          </p:cNvPr>
          <p:cNvSpPr>
            <a:spLocks noGrp="1"/>
          </p:cNvSpPr>
          <p:nvPr>
            <p:ph type="sldNum" sz="quarter" idx="12"/>
          </p:nvPr>
        </p:nvSpPr>
        <p:spPr/>
        <p:txBody>
          <a:bodyPr/>
          <a:lstStyle/>
          <a:p>
            <a:fld id="{7D0977DE-9D8F-45A8-91F0-433BC110BEDF}" type="slidenum">
              <a:rPr lang="fr-FR" smtClean="0"/>
              <a:t>‹N°›</a:t>
            </a:fld>
            <a:endParaRPr lang="fr-FR"/>
          </a:p>
        </p:txBody>
      </p:sp>
      <p:cxnSp>
        <p:nvCxnSpPr>
          <p:cNvPr id="8" name="Connecteur droit 7">
            <a:extLst>
              <a:ext uri="{FF2B5EF4-FFF2-40B4-BE49-F238E27FC236}">
                <a16:creationId xmlns:a16="http://schemas.microsoft.com/office/drawing/2014/main" id="{6E5FF1EE-C0FE-5A4E-90A9-BE815CDAD9FB}"/>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DA1587D4-F6C6-C346-9CAA-C1F121DE2F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114056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F5D59B-6EF9-FC49-B0F3-C8CAAA9DBE4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92AA102-C55D-B141-8BC8-6595FA03A0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16BB0E48-D3B5-234D-B4EF-FBF1A9F1F96E}"/>
              </a:ext>
            </a:extLst>
          </p:cNvPr>
          <p:cNvSpPr>
            <a:spLocks noGrp="1"/>
          </p:cNvSpPr>
          <p:nvPr>
            <p:ph type="ftr" sz="quarter" idx="11"/>
          </p:nvPr>
        </p:nvSpPr>
        <p:spPr/>
        <p:txBody>
          <a:bodyPr/>
          <a:lstStyle/>
          <a:p>
            <a:r>
              <a:rPr lang="fr-FR"/>
              <a:t>GDR MI2B</a:t>
            </a:r>
          </a:p>
        </p:txBody>
      </p:sp>
      <p:sp>
        <p:nvSpPr>
          <p:cNvPr id="6" name="Espace réservé du numéro de diapositive 5">
            <a:extLst>
              <a:ext uri="{FF2B5EF4-FFF2-40B4-BE49-F238E27FC236}">
                <a16:creationId xmlns:a16="http://schemas.microsoft.com/office/drawing/2014/main" id="{A5EC0F83-01A7-7A4F-AD5C-80167C609CF8}"/>
              </a:ext>
            </a:extLst>
          </p:cNvPr>
          <p:cNvSpPr>
            <a:spLocks noGrp="1"/>
          </p:cNvSpPr>
          <p:nvPr>
            <p:ph type="sldNum" sz="quarter" idx="12"/>
          </p:nvPr>
        </p:nvSpPr>
        <p:spPr/>
        <p:txBody>
          <a:bodyPr/>
          <a:lstStyle/>
          <a:p>
            <a:fld id="{0C0787C0-B73E-DC48-82B5-9FC77957C862}" type="slidenum">
              <a:rPr lang="fr-FR" smtClean="0"/>
              <a:t>‹N°›</a:t>
            </a:fld>
            <a:endParaRPr lang="fr-FR"/>
          </a:p>
        </p:txBody>
      </p:sp>
      <p:pic>
        <p:nvPicPr>
          <p:cNvPr id="7" name="Image 6">
            <a:extLst>
              <a:ext uri="{FF2B5EF4-FFF2-40B4-BE49-F238E27FC236}">
                <a16:creationId xmlns:a16="http://schemas.microsoft.com/office/drawing/2014/main" id="{0FEC9B0A-E077-7A4C-81F7-F61AD46F67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1605846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D33685-28AB-8448-B960-3F64173C3A2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D6BA06-6171-CA4E-886D-9288B7F1C81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A66D87F-5F2D-6E49-AC39-443AB9FB5A0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a:extLst>
              <a:ext uri="{FF2B5EF4-FFF2-40B4-BE49-F238E27FC236}">
                <a16:creationId xmlns:a16="http://schemas.microsoft.com/office/drawing/2014/main" id="{E0E5096F-E352-DD43-BFB3-6223DFD61666}"/>
              </a:ext>
            </a:extLst>
          </p:cNvPr>
          <p:cNvSpPr>
            <a:spLocks noGrp="1"/>
          </p:cNvSpPr>
          <p:nvPr>
            <p:ph type="ftr" sz="quarter" idx="11"/>
          </p:nvPr>
        </p:nvSpPr>
        <p:spPr/>
        <p:txBody>
          <a:bodyPr/>
          <a:lstStyle/>
          <a:p>
            <a:r>
              <a:rPr lang="fr-FR"/>
              <a:t>GDR MI2B</a:t>
            </a:r>
            <a:endParaRPr lang="fr-FR" dirty="0"/>
          </a:p>
        </p:txBody>
      </p:sp>
      <p:sp>
        <p:nvSpPr>
          <p:cNvPr id="7" name="Espace réservé du numéro de diapositive 6">
            <a:extLst>
              <a:ext uri="{FF2B5EF4-FFF2-40B4-BE49-F238E27FC236}">
                <a16:creationId xmlns:a16="http://schemas.microsoft.com/office/drawing/2014/main" id="{B3487EFA-E524-5745-9E60-8D37C3B67A20}"/>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8" name="Connecteur droit 7">
            <a:extLst>
              <a:ext uri="{FF2B5EF4-FFF2-40B4-BE49-F238E27FC236}">
                <a16:creationId xmlns:a16="http://schemas.microsoft.com/office/drawing/2014/main" id="{0CA4FA49-C910-8141-9905-D1118A49A4D6}"/>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2B1B429D-79B9-B143-A476-8EE3100FC7D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79130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9FD0CA-10B1-A145-BE2D-E98BF7AB65AE}"/>
              </a:ext>
            </a:extLst>
          </p:cNvPr>
          <p:cNvSpPr>
            <a:spLocks noGrp="1"/>
          </p:cNvSpPr>
          <p:nvPr>
            <p:ph type="title"/>
          </p:nvPr>
        </p:nvSpPr>
        <p:spPr>
          <a:xfrm>
            <a:off x="484609" y="365126"/>
            <a:ext cx="10515600" cy="928244"/>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530D242-7E61-2F4C-92A5-B7A36FD63FAE}"/>
              </a:ext>
            </a:extLst>
          </p:cNvPr>
          <p:cNvSpPr>
            <a:spLocks noGrp="1"/>
          </p:cNvSpPr>
          <p:nvPr>
            <p:ph type="body" idx="1"/>
          </p:nvPr>
        </p:nvSpPr>
        <p:spPr>
          <a:xfrm>
            <a:off x="484610" y="1420721"/>
            <a:ext cx="5512966" cy="10843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8DCF853-5D3E-C948-8B1E-BF2B7235B0BB}"/>
              </a:ext>
            </a:extLst>
          </p:cNvPr>
          <p:cNvSpPr>
            <a:spLocks noGrp="1"/>
          </p:cNvSpPr>
          <p:nvPr>
            <p:ph sz="half" idx="2"/>
          </p:nvPr>
        </p:nvSpPr>
        <p:spPr>
          <a:xfrm>
            <a:off x="484610" y="2505075"/>
            <a:ext cx="5512966"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E07D2F7-C51B-D04E-90E9-E7A55754B266}"/>
              </a:ext>
            </a:extLst>
          </p:cNvPr>
          <p:cNvSpPr>
            <a:spLocks noGrp="1"/>
          </p:cNvSpPr>
          <p:nvPr>
            <p:ph type="body" sz="quarter" idx="3"/>
          </p:nvPr>
        </p:nvSpPr>
        <p:spPr>
          <a:xfrm>
            <a:off x="6172199" y="1420721"/>
            <a:ext cx="5535189" cy="10843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Espace réservé du contenu 5">
            <a:extLst>
              <a:ext uri="{FF2B5EF4-FFF2-40B4-BE49-F238E27FC236}">
                <a16:creationId xmlns:a16="http://schemas.microsoft.com/office/drawing/2014/main" id="{9B995B85-E45B-9F44-BEDA-C45AFB116C4D}"/>
              </a:ext>
            </a:extLst>
          </p:cNvPr>
          <p:cNvSpPr>
            <a:spLocks noGrp="1"/>
          </p:cNvSpPr>
          <p:nvPr>
            <p:ph sz="quarter" idx="4"/>
          </p:nvPr>
        </p:nvSpPr>
        <p:spPr>
          <a:xfrm>
            <a:off x="6172200" y="2505075"/>
            <a:ext cx="553519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u pied de page 7">
            <a:extLst>
              <a:ext uri="{FF2B5EF4-FFF2-40B4-BE49-F238E27FC236}">
                <a16:creationId xmlns:a16="http://schemas.microsoft.com/office/drawing/2014/main" id="{925E708F-8D77-4544-B7C0-BACE1CB3E2B4}"/>
              </a:ext>
            </a:extLst>
          </p:cNvPr>
          <p:cNvSpPr>
            <a:spLocks noGrp="1"/>
          </p:cNvSpPr>
          <p:nvPr>
            <p:ph type="ftr" sz="quarter" idx="11"/>
          </p:nvPr>
        </p:nvSpPr>
        <p:spPr/>
        <p:txBody>
          <a:bodyPr/>
          <a:lstStyle/>
          <a:p>
            <a:r>
              <a:rPr lang="fr-FR"/>
              <a:t>GDR MI2B</a:t>
            </a:r>
            <a:endParaRPr lang="fr-FR" dirty="0"/>
          </a:p>
        </p:txBody>
      </p:sp>
      <p:sp>
        <p:nvSpPr>
          <p:cNvPr id="9" name="Espace réservé du numéro de diapositive 8">
            <a:extLst>
              <a:ext uri="{FF2B5EF4-FFF2-40B4-BE49-F238E27FC236}">
                <a16:creationId xmlns:a16="http://schemas.microsoft.com/office/drawing/2014/main" id="{AF26E547-9372-ED48-B10C-07231D55951C}"/>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10" name="Connecteur droit 9">
            <a:extLst>
              <a:ext uri="{FF2B5EF4-FFF2-40B4-BE49-F238E27FC236}">
                <a16:creationId xmlns:a16="http://schemas.microsoft.com/office/drawing/2014/main" id="{4E8F5DD6-BFA5-7F41-92DE-46F990628DBE}"/>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11" name="Image 10">
            <a:extLst>
              <a:ext uri="{FF2B5EF4-FFF2-40B4-BE49-F238E27FC236}">
                <a16:creationId xmlns:a16="http://schemas.microsoft.com/office/drawing/2014/main" id="{EEB4D498-2D6E-9145-8199-7F69633364C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262838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F57C2A-0062-0A4B-A053-EF535F681816}"/>
              </a:ext>
            </a:extLst>
          </p:cNvPr>
          <p:cNvSpPr>
            <a:spLocks noGrp="1"/>
          </p:cNvSpPr>
          <p:nvPr>
            <p:ph type="title"/>
          </p:nvPr>
        </p:nvSpPr>
        <p:spPr/>
        <p:txBody>
          <a:bodyPr/>
          <a:lstStyle/>
          <a:p>
            <a:r>
              <a:rPr lang="fr-FR"/>
              <a:t>Modifiez le style du titre</a:t>
            </a:r>
          </a:p>
        </p:txBody>
      </p:sp>
      <p:sp>
        <p:nvSpPr>
          <p:cNvPr id="4" name="Espace réservé du pied de page 3">
            <a:extLst>
              <a:ext uri="{FF2B5EF4-FFF2-40B4-BE49-F238E27FC236}">
                <a16:creationId xmlns:a16="http://schemas.microsoft.com/office/drawing/2014/main" id="{C4265649-E3CB-0648-93AF-149009042142}"/>
              </a:ext>
            </a:extLst>
          </p:cNvPr>
          <p:cNvSpPr>
            <a:spLocks noGrp="1"/>
          </p:cNvSpPr>
          <p:nvPr>
            <p:ph type="ftr" sz="quarter" idx="11"/>
          </p:nvPr>
        </p:nvSpPr>
        <p:spPr/>
        <p:txBody>
          <a:bodyPr/>
          <a:lstStyle/>
          <a:p>
            <a:r>
              <a:rPr lang="fr-FR"/>
              <a:t>GDR MI2B</a:t>
            </a:r>
          </a:p>
        </p:txBody>
      </p:sp>
      <p:sp>
        <p:nvSpPr>
          <p:cNvPr id="5" name="Espace réservé du numéro de diapositive 4">
            <a:extLst>
              <a:ext uri="{FF2B5EF4-FFF2-40B4-BE49-F238E27FC236}">
                <a16:creationId xmlns:a16="http://schemas.microsoft.com/office/drawing/2014/main" id="{289817F3-DC79-5740-9533-0EE4886135F9}"/>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6" name="Connecteur droit 5">
            <a:extLst>
              <a:ext uri="{FF2B5EF4-FFF2-40B4-BE49-F238E27FC236}">
                <a16:creationId xmlns:a16="http://schemas.microsoft.com/office/drawing/2014/main" id="{D329A5D2-5826-A74C-897F-5099733EE999}"/>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7" name="Image 6">
            <a:extLst>
              <a:ext uri="{FF2B5EF4-FFF2-40B4-BE49-F238E27FC236}">
                <a16:creationId xmlns:a16="http://schemas.microsoft.com/office/drawing/2014/main" id="{8187DB7E-C378-714B-8DE8-4F97DDC86A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2942865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3E33104-D443-F64B-A67D-0DD057042CCC}"/>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EB6DC953-C488-3744-8C9E-8F582F1F24D2}"/>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5" name="Connecteur droit 4">
            <a:extLst>
              <a:ext uri="{FF2B5EF4-FFF2-40B4-BE49-F238E27FC236}">
                <a16:creationId xmlns:a16="http://schemas.microsoft.com/office/drawing/2014/main" id="{63CE0E07-4E27-5048-B1D1-A2BB618685B9}"/>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6" name="Image 5">
            <a:extLst>
              <a:ext uri="{FF2B5EF4-FFF2-40B4-BE49-F238E27FC236}">
                <a16:creationId xmlns:a16="http://schemas.microsoft.com/office/drawing/2014/main" id="{F98B44A6-068E-2049-A876-D03FA760A3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2837076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976E8B-CF84-EC4C-B083-B678706EC9B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9663B63-FB71-F244-8ECF-5B3404369E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59527CF-DE4C-6B49-8DF3-A2A7B8077E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6" name="Espace réservé du pied de page 5">
            <a:extLst>
              <a:ext uri="{FF2B5EF4-FFF2-40B4-BE49-F238E27FC236}">
                <a16:creationId xmlns:a16="http://schemas.microsoft.com/office/drawing/2014/main" id="{7C976393-629B-4647-8D14-389A1993200E}"/>
              </a:ext>
            </a:extLst>
          </p:cNvPr>
          <p:cNvSpPr>
            <a:spLocks noGrp="1"/>
          </p:cNvSpPr>
          <p:nvPr>
            <p:ph type="ftr" sz="quarter" idx="11"/>
          </p:nvPr>
        </p:nvSpPr>
        <p:spPr/>
        <p:txBody>
          <a:bodyPr/>
          <a:lstStyle/>
          <a:p>
            <a:r>
              <a:rPr lang="fr-FR"/>
              <a:t>GDR MI2B</a:t>
            </a:r>
          </a:p>
        </p:txBody>
      </p:sp>
      <p:sp>
        <p:nvSpPr>
          <p:cNvPr id="7" name="Espace réservé du numéro de diapositive 6">
            <a:extLst>
              <a:ext uri="{FF2B5EF4-FFF2-40B4-BE49-F238E27FC236}">
                <a16:creationId xmlns:a16="http://schemas.microsoft.com/office/drawing/2014/main" id="{DADB8CC9-E0F1-184C-8AF2-63961B10151E}"/>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8" name="Connecteur droit 7">
            <a:extLst>
              <a:ext uri="{FF2B5EF4-FFF2-40B4-BE49-F238E27FC236}">
                <a16:creationId xmlns:a16="http://schemas.microsoft.com/office/drawing/2014/main" id="{BA07FD78-35D2-ED4F-8BBC-AE3C7AF5C2F5}"/>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5BB3C8C7-B1FC-BB46-954A-D98C2E2A9F6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3143224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179E18-50F5-164A-B1CA-17AE89A53E6E}"/>
              </a:ext>
            </a:extLst>
          </p:cNvPr>
          <p:cNvSpPr>
            <a:spLocks noGrp="1"/>
          </p:cNvSpPr>
          <p:nvPr>
            <p:ph type="title"/>
          </p:nvPr>
        </p:nvSpPr>
        <p:spPr>
          <a:xfrm>
            <a:off x="585788" y="247487"/>
            <a:ext cx="10298112" cy="736159"/>
          </a:xfrm>
        </p:spPr>
        <p:txBody>
          <a:bodyPr anchor="b"/>
          <a:lstStyle>
            <a:lvl1pPr>
              <a:defRPr sz="3200"/>
            </a:lvl1pPr>
          </a:lstStyle>
          <a:p>
            <a:r>
              <a:rPr lang="fr-FR" dirty="0"/>
              <a:t>Modifiez le style du titre</a:t>
            </a:r>
          </a:p>
        </p:txBody>
      </p:sp>
      <p:sp>
        <p:nvSpPr>
          <p:cNvPr id="3" name="Espace réservé pour une image  2">
            <a:extLst>
              <a:ext uri="{FF2B5EF4-FFF2-40B4-BE49-F238E27FC236}">
                <a16:creationId xmlns:a16="http://schemas.microsoft.com/office/drawing/2014/main" id="{E3AF0797-28B5-4642-9623-67094AFCCF60}"/>
              </a:ext>
            </a:extLst>
          </p:cNvPr>
          <p:cNvSpPr>
            <a:spLocks noGrp="1"/>
          </p:cNvSpPr>
          <p:nvPr>
            <p:ph type="pic" idx="1"/>
          </p:nvPr>
        </p:nvSpPr>
        <p:spPr>
          <a:xfrm>
            <a:off x="5183188" y="1512507"/>
            <a:ext cx="6172200" cy="43485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4670D4E-3DB8-1947-9A73-BFCCC733B1A3}"/>
              </a:ext>
            </a:extLst>
          </p:cNvPr>
          <p:cNvSpPr>
            <a:spLocks noGrp="1"/>
          </p:cNvSpPr>
          <p:nvPr>
            <p:ph type="body" sz="half" idx="2"/>
          </p:nvPr>
        </p:nvSpPr>
        <p:spPr>
          <a:xfrm>
            <a:off x="839788" y="1512507"/>
            <a:ext cx="3932237" cy="435648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6" name="Espace réservé du pied de page 5">
            <a:extLst>
              <a:ext uri="{FF2B5EF4-FFF2-40B4-BE49-F238E27FC236}">
                <a16:creationId xmlns:a16="http://schemas.microsoft.com/office/drawing/2014/main" id="{2AD2C220-2697-3848-8234-A110F5FB6030}"/>
              </a:ext>
            </a:extLst>
          </p:cNvPr>
          <p:cNvSpPr>
            <a:spLocks noGrp="1"/>
          </p:cNvSpPr>
          <p:nvPr>
            <p:ph type="ftr" sz="quarter" idx="11"/>
          </p:nvPr>
        </p:nvSpPr>
        <p:spPr/>
        <p:txBody>
          <a:bodyPr/>
          <a:lstStyle/>
          <a:p>
            <a:r>
              <a:rPr lang="fr-FR"/>
              <a:t>GDR MI2B</a:t>
            </a:r>
          </a:p>
        </p:txBody>
      </p:sp>
      <p:sp>
        <p:nvSpPr>
          <p:cNvPr id="7" name="Espace réservé du numéro de diapositive 6">
            <a:extLst>
              <a:ext uri="{FF2B5EF4-FFF2-40B4-BE49-F238E27FC236}">
                <a16:creationId xmlns:a16="http://schemas.microsoft.com/office/drawing/2014/main" id="{54D56086-4D05-D84E-8CBF-5619796D3499}"/>
              </a:ext>
            </a:extLst>
          </p:cNvPr>
          <p:cNvSpPr>
            <a:spLocks noGrp="1"/>
          </p:cNvSpPr>
          <p:nvPr>
            <p:ph type="sldNum" sz="quarter" idx="12"/>
          </p:nvPr>
        </p:nvSpPr>
        <p:spPr/>
        <p:txBody>
          <a:bodyPr/>
          <a:lstStyle/>
          <a:p>
            <a:fld id="{0C0787C0-B73E-DC48-82B5-9FC77957C862}" type="slidenum">
              <a:rPr lang="fr-FR" smtClean="0"/>
              <a:t>‹N°›</a:t>
            </a:fld>
            <a:endParaRPr lang="fr-FR"/>
          </a:p>
        </p:txBody>
      </p:sp>
      <p:cxnSp>
        <p:nvCxnSpPr>
          <p:cNvPr id="8" name="Connecteur droit 7">
            <a:extLst>
              <a:ext uri="{FF2B5EF4-FFF2-40B4-BE49-F238E27FC236}">
                <a16:creationId xmlns:a16="http://schemas.microsoft.com/office/drawing/2014/main" id="{2737F78E-6697-1A46-9AE7-3EA0800333B3}"/>
              </a:ext>
            </a:extLst>
          </p:cNvPr>
          <p:cNvCxnSpPr/>
          <p:nvPr userDrawn="1"/>
        </p:nvCxnSpPr>
        <p:spPr>
          <a:xfrm flipV="1">
            <a:off x="0" y="6439477"/>
            <a:ext cx="12192000" cy="7557"/>
          </a:xfrm>
          <a:prstGeom prst="line">
            <a:avLst/>
          </a:prstGeom>
          <a:ln w="19050" cmpd="dbl">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E31988B2-D876-CD41-B46C-4DCF84115C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98297" y="11657"/>
            <a:ext cx="2393703" cy="689243"/>
          </a:xfrm>
          <a:prstGeom prst="rect">
            <a:avLst/>
          </a:prstGeom>
        </p:spPr>
      </p:pic>
    </p:spTree>
    <p:extLst>
      <p:ext uri="{BB962C8B-B14F-4D97-AF65-F5344CB8AC3E}">
        <p14:creationId xmlns:p14="http://schemas.microsoft.com/office/powerpoint/2010/main" val="4016262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F193487-F6F1-6A4A-8A90-77A70B4FF373}"/>
              </a:ext>
            </a:extLst>
          </p:cNvPr>
          <p:cNvSpPr>
            <a:spLocks noGrp="1"/>
          </p:cNvSpPr>
          <p:nvPr>
            <p:ph type="title"/>
          </p:nvPr>
        </p:nvSpPr>
        <p:spPr>
          <a:xfrm>
            <a:off x="475462" y="136525"/>
            <a:ext cx="11358837" cy="1325563"/>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a:extLst>
              <a:ext uri="{FF2B5EF4-FFF2-40B4-BE49-F238E27FC236}">
                <a16:creationId xmlns:a16="http://schemas.microsoft.com/office/drawing/2014/main" id="{1F94230F-D7D5-6149-9820-E01187CE49E1}"/>
              </a:ext>
            </a:extLst>
          </p:cNvPr>
          <p:cNvSpPr>
            <a:spLocks noGrp="1"/>
          </p:cNvSpPr>
          <p:nvPr>
            <p:ph type="body" idx="1"/>
          </p:nvPr>
        </p:nvSpPr>
        <p:spPr>
          <a:xfrm>
            <a:off x="475463" y="1462088"/>
            <a:ext cx="11358838" cy="472710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a:extLst>
              <a:ext uri="{FF2B5EF4-FFF2-40B4-BE49-F238E27FC236}">
                <a16:creationId xmlns:a16="http://schemas.microsoft.com/office/drawing/2014/main" id="{491780F6-CD3E-694E-8B9C-F811110713F3}"/>
              </a:ext>
            </a:extLst>
          </p:cNvPr>
          <p:cNvSpPr>
            <a:spLocks noGrp="1"/>
          </p:cNvSpPr>
          <p:nvPr>
            <p:ph type="ftr" sz="quarter" idx="3"/>
          </p:nvPr>
        </p:nvSpPr>
        <p:spPr>
          <a:xfrm>
            <a:off x="475462" y="6447034"/>
            <a:ext cx="10920530" cy="365125"/>
          </a:xfrm>
          <a:prstGeom prst="rect">
            <a:avLst/>
          </a:prstGeom>
        </p:spPr>
        <p:txBody>
          <a:bodyPr vert="horz" lIns="91440" tIns="45720" rIns="91440" bIns="45720" rtlCol="0" anchor="ctr"/>
          <a:lstStyle>
            <a:lvl1pPr algn="l">
              <a:defRPr sz="1200">
                <a:solidFill>
                  <a:schemeClr val="accent2"/>
                </a:solidFill>
              </a:defRPr>
            </a:lvl1pPr>
          </a:lstStyle>
          <a:p>
            <a:r>
              <a:rPr lang="fr-FR"/>
              <a:t>GDR MI2B</a:t>
            </a:r>
          </a:p>
        </p:txBody>
      </p:sp>
      <p:sp>
        <p:nvSpPr>
          <p:cNvPr id="6" name="Espace réservé du numéro de diapositive 5">
            <a:extLst>
              <a:ext uri="{FF2B5EF4-FFF2-40B4-BE49-F238E27FC236}">
                <a16:creationId xmlns:a16="http://schemas.microsoft.com/office/drawing/2014/main" id="{2CD68480-EA0B-D646-ABE3-8441C4D98D63}"/>
              </a:ext>
            </a:extLst>
          </p:cNvPr>
          <p:cNvSpPr>
            <a:spLocks noGrp="1"/>
          </p:cNvSpPr>
          <p:nvPr>
            <p:ph type="sldNum" sz="quarter" idx="4"/>
          </p:nvPr>
        </p:nvSpPr>
        <p:spPr>
          <a:xfrm>
            <a:off x="11473139" y="6439477"/>
            <a:ext cx="486798" cy="365125"/>
          </a:xfrm>
          <a:prstGeom prst="rect">
            <a:avLst/>
          </a:prstGeom>
        </p:spPr>
        <p:txBody>
          <a:bodyPr vert="horz" lIns="91440" tIns="45720" rIns="91440" bIns="45720" rtlCol="0" anchor="ctr"/>
          <a:lstStyle>
            <a:lvl1pPr algn="r">
              <a:defRPr sz="1200">
                <a:solidFill>
                  <a:schemeClr val="accent2"/>
                </a:solidFill>
              </a:defRPr>
            </a:lvl1pPr>
          </a:lstStyle>
          <a:p>
            <a:fld id="{0C0787C0-B73E-DC48-82B5-9FC77957C862}" type="slidenum">
              <a:rPr lang="fr-FR" smtClean="0"/>
              <a:pPr/>
              <a:t>‹N°›</a:t>
            </a:fld>
            <a:endParaRPr lang="fr-FR"/>
          </a:p>
        </p:txBody>
      </p:sp>
      <p:cxnSp>
        <p:nvCxnSpPr>
          <p:cNvPr id="11" name="Connecteur droit 10">
            <a:extLst>
              <a:ext uri="{FF2B5EF4-FFF2-40B4-BE49-F238E27FC236}">
                <a16:creationId xmlns:a16="http://schemas.microsoft.com/office/drawing/2014/main" id="{EBA0F46B-3C01-E84D-95E6-D8D58BC11BDE}"/>
              </a:ext>
            </a:extLst>
          </p:cNvPr>
          <p:cNvCxnSpPr>
            <a:cxnSpLocks/>
          </p:cNvCxnSpPr>
          <p:nvPr userDrawn="1"/>
        </p:nvCxnSpPr>
        <p:spPr>
          <a:xfrm>
            <a:off x="581890" y="1095769"/>
            <a:ext cx="11252409" cy="0"/>
          </a:xfrm>
          <a:prstGeom prst="line">
            <a:avLst/>
          </a:prstGeom>
          <a:ln w="38100" cmpd="thickThi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45635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lang="fr-FR" sz="4000" b="1" kern="1200" dirty="0" smtClean="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Courier New" panose="02070309020205020404" pitchFamily="49" charset="0"/>
        <a:buChar char="o"/>
        <a:defRPr sz="2800" kern="1200">
          <a:solidFill>
            <a:schemeClr val="accent1">
              <a:lumMod val="50000"/>
            </a:schemeClr>
          </a:solidFill>
          <a:latin typeface="+mn-lt"/>
          <a:ea typeface="+mn-ea"/>
          <a:cs typeface="+mn-cs"/>
        </a:defRPr>
      </a:lvl1pPr>
      <a:lvl2pPr marL="685800" indent="-228600" algn="l" defTabSz="914400" rtl="0" eaLnBrk="1" latinLnBrk="0" hangingPunct="1">
        <a:lnSpc>
          <a:spcPct val="90000"/>
        </a:lnSpc>
        <a:spcBef>
          <a:spcPts val="500"/>
        </a:spcBef>
        <a:buClr>
          <a:schemeClr val="accent2"/>
        </a:buClr>
        <a:buFont typeface="Courier New" panose="02070309020205020404" pitchFamily="49" charset="0"/>
        <a:buChar char="o"/>
        <a:defRPr sz="2400" kern="1200">
          <a:solidFill>
            <a:schemeClr val="accent1">
              <a:lumMod val="50000"/>
            </a:schemeClr>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Courier New" panose="02070309020205020404" pitchFamily="49" charset="0"/>
        <a:buChar char="o"/>
        <a:defRPr sz="2000" kern="1200">
          <a:solidFill>
            <a:schemeClr val="accent1">
              <a:lumMod val="50000"/>
            </a:schemeClr>
          </a:solidFill>
          <a:latin typeface="+mn-lt"/>
          <a:ea typeface="+mn-ea"/>
          <a:cs typeface="+mn-cs"/>
        </a:defRPr>
      </a:lvl3pPr>
      <a:lvl4pPr marL="1600200" indent="-228600" algn="l" defTabSz="914400" rtl="0" eaLnBrk="1" latinLnBrk="0" hangingPunct="1">
        <a:lnSpc>
          <a:spcPct val="90000"/>
        </a:lnSpc>
        <a:spcBef>
          <a:spcPts val="500"/>
        </a:spcBef>
        <a:buClr>
          <a:schemeClr val="accent2"/>
        </a:buClr>
        <a:buFont typeface="Courier New" panose="02070309020205020404" pitchFamily="49" charset="0"/>
        <a:buChar char="o"/>
        <a:defRPr sz="1800" kern="1200">
          <a:solidFill>
            <a:schemeClr val="accent1">
              <a:lumMod val="50000"/>
            </a:schemeClr>
          </a:solidFill>
          <a:latin typeface="+mn-lt"/>
          <a:ea typeface="+mn-ea"/>
          <a:cs typeface="+mn-cs"/>
        </a:defRPr>
      </a:lvl4pPr>
      <a:lvl5pPr marL="2057400" indent="-228600" algn="l" defTabSz="914400" rtl="0" eaLnBrk="1" latinLnBrk="0" hangingPunct="1">
        <a:lnSpc>
          <a:spcPct val="90000"/>
        </a:lnSpc>
        <a:spcBef>
          <a:spcPts val="500"/>
        </a:spcBef>
        <a:buClr>
          <a:schemeClr val="accent2"/>
        </a:buClr>
        <a:buFont typeface="Courier New" panose="02070309020205020404" pitchFamily="49" charset="0"/>
        <a:buChar char="o"/>
        <a:defRPr sz="1800" kern="1200">
          <a:solidFill>
            <a:schemeClr val="accent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BC510D-B5F2-4427-B9D1-5835AF7DCAB1}"/>
              </a:ext>
            </a:extLst>
          </p:cNvPr>
          <p:cNvSpPr>
            <a:spLocks noGrp="1"/>
          </p:cNvSpPr>
          <p:nvPr>
            <p:ph type="ctrTitle"/>
          </p:nvPr>
        </p:nvSpPr>
        <p:spPr>
          <a:xfrm>
            <a:off x="1604677" y="2167480"/>
            <a:ext cx="9144000" cy="1627124"/>
          </a:xfrm>
        </p:spPr>
        <p:txBody>
          <a:bodyPr>
            <a:normAutofit fontScale="90000"/>
          </a:bodyPr>
          <a:lstStyle/>
          <a:p>
            <a:r>
              <a:rPr lang="fr-FR" dirty="0"/>
              <a:t>Workshop Master Projets IN2P3</a:t>
            </a:r>
          </a:p>
        </p:txBody>
      </p:sp>
      <p:sp>
        <p:nvSpPr>
          <p:cNvPr id="3" name="Sous-titre 2">
            <a:extLst>
              <a:ext uri="{FF2B5EF4-FFF2-40B4-BE49-F238E27FC236}">
                <a16:creationId xmlns:a16="http://schemas.microsoft.com/office/drawing/2014/main" id="{D020CA49-2403-48A3-A6E2-50CF2689372E}"/>
              </a:ext>
            </a:extLst>
          </p:cNvPr>
          <p:cNvSpPr>
            <a:spLocks noGrp="1"/>
          </p:cNvSpPr>
          <p:nvPr>
            <p:ph type="subTitle" idx="1"/>
          </p:nvPr>
        </p:nvSpPr>
        <p:spPr>
          <a:xfrm>
            <a:off x="1604677" y="3794604"/>
            <a:ext cx="9144000" cy="1655762"/>
          </a:xfrm>
        </p:spPr>
        <p:txBody>
          <a:bodyPr>
            <a:normAutofit fontScale="92500" lnSpcReduction="20000"/>
          </a:bodyPr>
          <a:lstStyle/>
          <a:p>
            <a:endParaRPr lang="fr-FR" sz="3600" dirty="0"/>
          </a:p>
          <a:p>
            <a:r>
              <a:rPr lang="fr-FR" dirty="0"/>
              <a:t>ML Gallin-Martel LPSC Grenoble</a:t>
            </a:r>
          </a:p>
          <a:p>
            <a:r>
              <a:rPr lang="fr-FR" dirty="0"/>
              <a:t>20 mars 2025</a:t>
            </a:r>
          </a:p>
          <a:p>
            <a:r>
              <a:rPr lang="fr-FR" dirty="0"/>
              <a:t>zoom</a:t>
            </a:r>
          </a:p>
        </p:txBody>
      </p:sp>
    </p:spTree>
    <p:extLst>
      <p:ext uri="{BB962C8B-B14F-4D97-AF65-F5344CB8AC3E}">
        <p14:creationId xmlns:p14="http://schemas.microsoft.com/office/powerpoint/2010/main" val="2821806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10</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t>Hadronthérapie</a:t>
            </a:r>
          </a:p>
          <a:p>
            <a:pPr marL="342900" indent="-342900">
              <a:lnSpc>
                <a:spcPct val="150000"/>
              </a:lnSpc>
              <a:buFontTx/>
              <a:buAutoNum type="arabicPeriod"/>
            </a:pPr>
            <a:r>
              <a:rPr lang="fr-FR" b="1" dirty="0"/>
              <a:t>FLASH - Etude pluridisciplinaire des effets du débit de dose sur la radiolyse</a:t>
            </a:r>
          </a:p>
          <a:p>
            <a:pPr marL="342900" indent="-342900">
              <a:lnSpc>
                <a:spcPct val="150000"/>
              </a:lnSpc>
              <a:buFontTx/>
              <a:buAutoNum type="arabicPeriod"/>
            </a:pPr>
            <a:r>
              <a:rPr lang="fr-FR" b="1" dirty="0" err="1"/>
              <a:t>Biodose</a:t>
            </a:r>
            <a:r>
              <a:rPr lang="fr-FR" b="1" dirty="0"/>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t>Radiothérapie interne  (RIV au sens large + BNCT) </a:t>
            </a:r>
          </a:p>
          <a:p>
            <a:pPr marL="342900" indent="-342900">
              <a:lnSpc>
                <a:spcPct val="150000"/>
              </a:lnSpc>
              <a:buFontTx/>
              <a:buAutoNum type="arabicPeriod"/>
            </a:pPr>
            <a:r>
              <a:rPr lang="fr-FR" b="1" dirty="0">
                <a:latin typeface="calibri" panose="020F0502020204030204" pitchFamily="34" charset="0"/>
              </a:rPr>
              <a:t>Radioéléments pour la thérapie et le diagnostic</a:t>
            </a:r>
          </a:p>
          <a:p>
            <a:pPr marL="342900" indent="-342900">
              <a:lnSpc>
                <a:spcPct val="150000"/>
              </a:lnSpc>
              <a:buFontTx/>
              <a:buAutoNum type="arabicPeriod"/>
            </a:pPr>
            <a:r>
              <a:rPr lang="fr-FR" b="1" dirty="0"/>
              <a:t>Production de Radionucléides 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t>Imagerie des métaux en neurosciences </a:t>
            </a:r>
          </a:p>
        </p:txBody>
      </p:sp>
      <p:sp>
        <p:nvSpPr>
          <p:cNvPr id="6" name="ZoneTexte 5">
            <a:extLst>
              <a:ext uri="{FF2B5EF4-FFF2-40B4-BE49-F238E27FC236}">
                <a16:creationId xmlns:a16="http://schemas.microsoft.com/office/drawing/2014/main" id="{C52B2990-944A-419B-BF46-15295E539FEB}"/>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3755039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11</a:t>
            </a:fld>
            <a:endParaRPr lang="fr-FR"/>
          </a:p>
        </p:txBody>
      </p:sp>
      <p:sp>
        <p:nvSpPr>
          <p:cNvPr id="7" name="ZoneTexte 6">
            <a:extLst>
              <a:ext uri="{FF2B5EF4-FFF2-40B4-BE49-F238E27FC236}">
                <a16:creationId xmlns:a16="http://schemas.microsoft.com/office/drawing/2014/main" id="{D339148F-9118-41DB-8195-B9745AC6AD8E}"/>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ZoneTexte 1">
            <a:extLst>
              <a:ext uri="{FF2B5EF4-FFF2-40B4-BE49-F238E27FC236}">
                <a16:creationId xmlns:a16="http://schemas.microsoft.com/office/drawing/2014/main" id="{54EF79B2-A57A-4889-AC61-E3355873D257}"/>
              </a:ext>
            </a:extLst>
          </p:cNvPr>
          <p:cNvSpPr txBox="1"/>
          <p:nvPr/>
        </p:nvSpPr>
        <p:spPr>
          <a:xfrm>
            <a:off x="4928461" y="453949"/>
            <a:ext cx="2835584" cy="369332"/>
          </a:xfrm>
          <a:prstGeom prst="rect">
            <a:avLst/>
          </a:prstGeom>
          <a:noFill/>
        </p:spPr>
        <p:txBody>
          <a:bodyPr wrap="none" rtlCol="0">
            <a:spAutoFit/>
          </a:bodyPr>
          <a:lstStyle/>
          <a:p>
            <a:r>
              <a:rPr lang="fr-FR" dirty="0">
                <a:solidFill>
                  <a:srgbClr val="0070C0"/>
                </a:solidFill>
              </a:rPr>
              <a:t>Approches thérapeutiques ?</a:t>
            </a:r>
          </a:p>
        </p:txBody>
      </p:sp>
      <p:sp>
        <p:nvSpPr>
          <p:cNvPr id="10" name="ZoneTexte 9">
            <a:extLst>
              <a:ext uri="{FF2B5EF4-FFF2-40B4-BE49-F238E27FC236}">
                <a16:creationId xmlns:a16="http://schemas.microsoft.com/office/drawing/2014/main" id="{AA108E27-992B-4B8D-B0B1-D0F2A8F845F2}"/>
              </a:ext>
            </a:extLst>
          </p:cNvPr>
          <p:cNvSpPr txBox="1"/>
          <p:nvPr/>
        </p:nvSpPr>
        <p:spPr>
          <a:xfrm>
            <a:off x="351479" y="1767254"/>
            <a:ext cx="5744521" cy="923330"/>
          </a:xfrm>
          <a:prstGeom prst="rect">
            <a:avLst/>
          </a:prstGeom>
          <a:noFill/>
        </p:spPr>
        <p:txBody>
          <a:bodyPr wrap="none" rtlCol="0">
            <a:spAutoFit/>
          </a:bodyPr>
          <a:lstStyle/>
          <a:p>
            <a:r>
              <a:rPr lang="fr-FR" dirty="0">
                <a:solidFill>
                  <a:srgbClr val="ED7D31"/>
                </a:solidFill>
              </a:rPr>
              <a:t>MI2B</a:t>
            </a:r>
          </a:p>
          <a:p>
            <a:endParaRPr lang="fr-FR" dirty="0">
              <a:solidFill>
                <a:srgbClr val="ED7D31"/>
              </a:solidFill>
            </a:endParaRPr>
          </a:p>
          <a:p>
            <a:r>
              <a:rPr lang="fr-FR" dirty="0">
                <a:solidFill>
                  <a:srgbClr val="ED7D31"/>
                </a:solidFill>
              </a:rPr>
              <a:t>Outils et méthodes nucléaires pour la lutte contre le cancer</a:t>
            </a:r>
          </a:p>
        </p:txBody>
      </p:sp>
      <p:sp>
        <p:nvSpPr>
          <p:cNvPr id="11" name="ZoneTexte 10">
            <a:extLst>
              <a:ext uri="{FF2B5EF4-FFF2-40B4-BE49-F238E27FC236}">
                <a16:creationId xmlns:a16="http://schemas.microsoft.com/office/drawing/2014/main" id="{04370336-01B3-494F-A6C6-EF0F31B4230E}"/>
              </a:ext>
            </a:extLst>
          </p:cNvPr>
          <p:cNvSpPr txBox="1"/>
          <p:nvPr/>
        </p:nvSpPr>
        <p:spPr>
          <a:xfrm>
            <a:off x="392909" y="3183814"/>
            <a:ext cx="3983591" cy="1477328"/>
          </a:xfrm>
          <a:prstGeom prst="rect">
            <a:avLst/>
          </a:prstGeom>
          <a:noFill/>
        </p:spPr>
        <p:txBody>
          <a:bodyPr wrap="none" rtlCol="0">
            <a:spAutoFit/>
          </a:bodyPr>
          <a:lstStyle/>
          <a:p>
            <a:r>
              <a:rPr lang="fr-FR" b="1" dirty="0">
                <a:solidFill>
                  <a:srgbClr val="002060"/>
                </a:solidFill>
              </a:rPr>
              <a:t>Cible </a:t>
            </a:r>
            <a:r>
              <a:rPr lang="fr-FR" dirty="0">
                <a:solidFill>
                  <a:srgbClr val="002060"/>
                </a:solidFill>
              </a:rPr>
              <a:t> = cancer</a:t>
            </a:r>
          </a:p>
          <a:p>
            <a:endParaRPr lang="fr-FR" dirty="0">
              <a:solidFill>
                <a:srgbClr val="002060"/>
              </a:solidFill>
            </a:endParaRPr>
          </a:p>
          <a:p>
            <a:r>
              <a:rPr lang="fr-FR" b="1" dirty="0">
                <a:solidFill>
                  <a:srgbClr val="002060"/>
                </a:solidFill>
              </a:rPr>
              <a:t>Outils et méthodes nucléaires </a:t>
            </a:r>
            <a:r>
              <a:rPr lang="fr-FR" dirty="0">
                <a:solidFill>
                  <a:srgbClr val="002060"/>
                </a:solidFill>
              </a:rPr>
              <a:t>= moyens</a:t>
            </a:r>
          </a:p>
          <a:p>
            <a:endParaRPr lang="fr-FR" dirty="0">
              <a:solidFill>
                <a:srgbClr val="002060"/>
              </a:solidFill>
            </a:endParaRPr>
          </a:p>
          <a:p>
            <a:r>
              <a:rPr lang="fr-FR" b="1" dirty="0">
                <a:solidFill>
                  <a:srgbClr val="002060"/>
                </a:solidFill>
              </a:rPr>
              <a:t>Lutte</a:t>
            </a:r>
            <a:r>
              <a:rPr lang="fr-FR" dirty="0">
                <a:solidFill>
                  <a:srgbClr val="002060"/>
                </a:solidFill>
              </a:rPr>
              <a:t> = LES thérapies</a:t>
            </a:r>
          </a:p>
        </p:txBody>
      </p:sp>
    </p:spTree>
    <p:extLst>
      <p:ext uri="{BB962C8B-B14F-4D97-AF65-F5344CB8AC3E}">
        <p14:creationId xmlns:p14="http://schemas.microsoft.com/office/powerpoint/2010/main" val="18011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12</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solidFill>
                  <a:srgbClr val="0070C0"/>
                </a:solidFill>
              </a:rPr>
              <a:t>Hadronthérapie</a:t>
            </a:r>
          </a:p>
          <a:p>
            <a:pPr marL="342900" indent="-342900">
              <a:lnSpc>
                <a:spcPct val="150000"/>
              </a:lnSpc>
              <a:buFontTx/>
              <a:buAutoNum type="arabicPeriod"/>
            </a:pPr>
            <a:r>
              <a:rPr lang="fr-FR" b="1" dirty="0">
                <a:solidFill>
                  <a:srgbClr val="0070C0"/>
                </a:solidFill>
              </a:rPr>
              <a:t>FLASH</a:t>
            </a:r>
            <a:r>
              <a:rPr lang="fr-FR" b="1" dirty="0"/>
              <a:t> - Etude pluridisciplinaire des effets du débit de dose sur la radiolyse</a:t>
            </a:r>
          </a:p>
          <a:p>
            <a:pPr marL="342900" indent="-342900">
              <a:lnSpc>
                <a:spcPct val="150000"/>
              </a:lnSpc>
              <a:buFontTx/>
              <a:buAutoNum type="arabicPeriod"/>
            </a:pPr>
            <a:r>
              <a:rPr lang="fr-FR" b="1" dirty="0" err="1"/>
              <a:t>Biodose</a:t>
            </a:r>
            <a:r>
              <a:rPr lang="fr-FR" b="1" dirty="0"/>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solidFill>
                  <a:srgbClr val="0070C0"/>
                </a:solidFill>
              </a:rPr>
              <a:t>Radiothérapie interne  (RIV au sens large + BNCT) </a:t>
            </a:r>
          </a:p>
          <a:p>
            <a:pPr marL="342900" indent="-342900">
              <a:lnSpc>
                <a:spcPct val="150000"/>
              </a:lnSpc>
              <a:buFontTx/>
              <a:buAutoNum type="arabicPeriod"/>
            </a:pPr>
            <a:r>
              <a:rPr lang="fr-FR" b="1" dirty="0">
                <a:latin typeface="calibri" panose="020F0502020204030204" pitchFamily="34" charset="0"/>
              </a:rPr>
              <a:t>Radioéléments pour la thérapie et le diagnostic</a:t>
            </a:r>
          </a:p>
          <a:p>
            <a:pPr marL="342900" indent="-342900">
              <a:lnSpc>
                <a:spcPct val="150000"/>
              </a:lnSpc>
              <a:buFontTx/>
              <a:buAutoNum type="arabicPeriod"/>
            </a:pPr>
            <a:r>
              <a:rPr lang="fr-FR" b="1" dirty="0"/>
              <a:t>Production de Radionucléides 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solidFill>
                  <a:schemeClr val="bg1">
                    <a:lumMod val="65000"/>
                  </a:schemeClr>
                </a:solidFill>
              </a:rPr>
              <a:t>Imagerie des métaux en neurosciences </a:t>
            </a:r>
          </a:p>
        </p:txBody>
      </p:sp>
      <p:sp>
        <p:nvSpPr>
          <p:cNvPr id="7" name="ZoneTexte 6">
            <a:extLst>
              <a:ext uri="{FF2B5EF4-FFF2-40B4-BE49-F238E27FC236}">
                <a16:creationId xmlns:a16="http://schemas.microsoft.com/office/drawing/2014/main" id="{D339148F-9118-41DB-8195-B9745AC6AD8E}"/>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ZoneTexte 1">
            <a:extLst>
              <a:ext uri="{FF2B5EF4-FFF2-40B4-BE49-F238E27FC236}">
                <a16:creationId xmlns:a16="http://schemas.microsoft.com/office/drawing/2014/main" id="{54EF79B2-A57A-4889-AC61-E3355873D257}"/>
              </a:ext>
            </a:extLst>
          </p:cNvPr>
          <p:cNvSpPr txBox="1"/>
          <p:nvPr/>
        </p:nvSpPr>
        <p:spPr>
          <a:xfrm>
            <a:off x="4928461" y="453949"/>
            <a:ext cx="2835584" cy="369332"/>
          </a:xfrm>
          <a:prstGeom prst="rect">
            <a:avLst/>
          </a:prstGeom>
          <a:noFill/>
        </p:spPr>
        <p:txBody>
          <a:bodyPr wrap="none" rtlCol="0">
            <a:spAutoFit/>
          </a:bodyPr>
          <a:lstStyle/>
          <a:p>
            <a:r>
              <a:rPr lang="fr-FR" dirty="0">
                <a:solidFill>
                  <a:srgbClr val="0070C0"/>
                </a:solidFill>
              </a:rPr>
              <a:t>Approches thérapeutiques ?</a:t>
            </a:r>
          </a:p>
        </p:txBody>
      </p:sp>
      <p:sp>
        <p:nvSpPr>
          <p:cNvPr id="6" name="ZoneTexte 5">
            <a:extLst>
              <a:ext uri="{FF2B5EF4-FFF2-40B4-BE49-F238E27FC236}">
                <a16:creationId xmlns:a16="http://schemas.microsoft.com/office/drawing/2014/main" id="{1D4491B3-DC58-4152-87B0-27F5D5F0F378}"/>
              </a:ext>
            </a:extLst>
          </p:cNvPr>
          <p:cNvSpPr txBox="1"/>
          <p:nvPr/>
        </p:nvSpPr>
        <p:spPr>
          <a:xfrm>
            <a:off x="8182428" y="1509318"/>
            <a:ext cx="3777509" cy="369332"/>
          </a:xfrm>
          <a:prstGeom prst="rect">
            <a:avLst/>
          </a:prstGeom>
          <a:noFill/>
        </p:spPr>
        <p:txBody>
          <a:bodyPr wrap="none" rtlCol="0">
            <a:spAutoFit/>
          </a:bodyPr>
          <a:lstStyle/>
          <a:p>
            <a:r>
              <a:rPr lang="fr-FR" dirty="0">
                <a:solidFill>
                  <a:srgbClr val="FF0000"/>
                </a:solidFill>
              </a:rPr>
              <a:t>Intérêt pour les thérapies combinées</a:t>
            </a:r>
          </a:p>
        </p:txBody>
      </p:sp>
      <p:sp>
        <p:nvSpPr>
          <p:cNvPr id="8" name="ZoneTexte 7">
            <a:extLst>
              <a:ext uri="{FF2B5EF4-FFF2-40B4-BE49-F238E27FC236}">
                <a16:creationId xmlns:a16="http://schemas.microsoft.com/office/drawing/2014/main" id="{94E6E320-E2D3-4779-9BD6-D1B939879079}"/>
              </a:ext>
            </a:extLst>
          </p:cNvPr>
          <p:cNvSpPr txBox="1"/>
          <p:nvPr/>
        </p:nvSpPr>
        <p:spPr>
          <a:xfrm>
            <a:off x="6137062" y="3913115"/>
            <a:ext cx="5573064" cy="369332"/>
          </a:xfrm>
          <a:prstGeom prst="rect">
            <a:avLst/>
          </a:prstGeom>
          <a:noFill/>
        </p:spPr>
        <p:txBody>
          <a:bodyPr wrap="none" rtlCol="0">
            <a:spAutoFit/>
          </a:bodyPr>
          <a:lstStyle/>
          <a:p>
            <a:r>
              <a:rPr lang="fr-FR" dirty="0">
                <a:solidFill>
                  <a:srgbClr val="FF0000"/>
                </a:solidFill>
              </a:rPr>
              <a:t>N’exclut pas les aspects « diagnostic » peuvent être inclus</a:t>
            </a:r>
          </a:p>
        </p:txBody>
      </p:sp>
      <p:sp>
        <p:nvSpPr>
          <p:cNvPr id="9" name="ZoneTexte 8">
            <a:extLst>
              <a:ext uri="{FF2B5EF4-FFF2-40B4-BE49-F238E27FC236}">
                <a16:creationId xmlns:a16="http://schemas.microsoft.com/office/drawing/2014/main" id="{8297F054-0A1E-4B23-BC11-33AAF58A007C}"/>
              </a:ext>
            </a:extLst>
          </p:cNvPr>
          <p:cNvSpPr txBox="1"/>
          <p:nvPr/>
        </p:nvSpPr>
        <p:spPr>
          <a:xfrm>
            <a:off x="6681890" y="1888946"/>
            <a:ext cx="5034648" cy="1231106"/>
          </a:xfrm>
          <a:prstGeom prst="rect">
            <a:avLst/>
          </a:prstGeom>
          <a:noFill/>
        </p:spPr>
        <p:txBody>
          <a:bodyPr wrap="none" rtlCol="0">
            <a:spAutoFit/>
          </a:bodyPr>
          <a:lstStyle/>
          <a:p>
            <a:r>
              <a:rPr lang="fr-FR" sz="1400" dirty="0">
                <a:solidFill>
                  <a:srgbClr val="FF0000"/>
                </a:solidFill>
              </a:rPr>
              <a:t>Externes + internes</a:t>
            </a:r>
          </a:p>
          <a:p>
            <a:r>
              <a:rPr lang="fr-FR" sz="1400" dirty="0">
                <a:solidFill>
                  <a:srgbClr val="FF0000"/>
                </a:solidFill>
              </a:rPr>
              <a:t>Externes par ex en hadronthérapie avec différents ions</a:t>
            </a:r>
          </a:p>
          <a:p>
            <a:r>
              <a:rPr lang="fr-FR" sz="1400" dirty="0">
                <a:solidFill>
                  <a:srgbClr val="FF0000"/>
                </a:solidFill>
              </a:rPr>
              <a:t>Externe conventionnelle + segmentation spatiale et/ou temporelle</a:t>
            </a:r>
          </a:p>
          <a:p>
            <a:r>
              <a:rPr lang="fr-FR" sz="1400" dirty="0">
                <a:solidFill>
                  <a:srgbClr val="FF0000"/>
                </a:solidFill>
              </a:rPr>
              <a:t>…..</a:t>
            </a:r>
          </a:p>
          <a:p>
            <a:endParaRPr lang="fr-FR" dirty="0"/>
          </a:p>
        </p:txBody>
      </p:sp>
    </p:spTree>
    <p:extLst>
      <p:ext uri="{BB962C8B-B14F-4D97-AF65-F5344CB8AC3E}">
        <p14:creationId xmlns:p14="http://schemas.microsoft.com/office/powerpoint/2010/main" val="2206776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dirty="0"/>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13</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Hadronthérapie</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830997"/>
            </a:xfrm>
            <a:prstGeom prst="rect">
              <a:avLst/>
            </a:prstGeom>
          </p:spPr>
          <p:txBody>
            <a:bodyPr wrap="square">
              <a:spAutoFit/>
            </a:bodyPr>
            <a:lstStyle/>
            <a:p>
              <a:r>
                <a:rPr lang="fr-FR" b="1" i="1" dirty="0"/>
                <a:t>Radiothérapie interne</a:t>
              </a:r>
              <a:r>
                <a:rPr lang="fr-FR" i="1" dirty="0"/>
                <a:t> </a:t>
              </a:r>
            </a:p>
            <a:p>
              <a:r>
                <a:rPr lang="fr-FR" sz="1200" i="1" dirty="0"/>
                <a:t>(RIV au sens large + BNCT)  </a:t>
              </a:r>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11713"/>
            <a:ext cx="3052482" cy="5292022"/>
            <a:chOff x="3044639" y="1548276"/>
            <a:chExt cx="3052482" cy="5292022"/>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48277"/>
              <a:ext cx="2483223" cy="1200329"/>
            </a:xfrm>
            <a:prstGeom prst="rect">
              <a:avLst/>
            </a:prstGeom>
          </p:spPr>
          <p:txBody>
            <a:bodyPr wrap="square">
              <a:spAutoFit/>
            </a:bodyPr>
            <a:lstStyle/>
            <a:p>
              <a:r>
                <a:rPr lang="fr-FR" b="1" i="1" dirty="0">
                  <a:solidFill>
                    <a:srgbClr val="000000"/>
                  </a:solidFill>
                  <a:latin typeface="calibri" panose="020F0502020204030204" pitchFamily="34" charset="0"/>
                </a:rPr>
                <a:t>FLASH </a:t>
              </a:r>
            </a:p>
            <a:p>
              <a:r>
                <a:rPr lang="fr-FR" sz="1200" i="1" dirty="0">
                  <a:solidFill>
                    <a:srgbClr val="000000"/>
                  </a:solidFill>
                  <a:latin typeface="calibri" panose="020F0502020204030204" pitchFamily="34" charset="0"/>
                </a:rPr>
                <a:t>(proton + alpha+ carbone (C400) + X en micro faisceaux)</a:t>
              </a:r>
            </a:p>
            <a:p>
              <a:r>
                <a:rPr lang="fr-FR" i="1" dirty="0">
                  <a:solidFill>
                    <a:srgbClr val="000000"/>
                  </a:solidFill>
                  <a:latin typeface="calibri" panose="020F0502020204030204" pitchFamily="34" charset="0"/>
                </a:rPr>
                <a:t> </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339539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14</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solidFill>
                  <a:srgbClr val="0070C0"/>
                </a:solidFill>
              </a:rPr>
              <a:t>Hadronthérapie</a:t>
            </a:r>
          </a:p>
          <a:p>
            <a:pPr marL="342900" indent="-342900">
              <a:lnSpc>
                <a:spcPct val="150000"/>
              </a:lnSpc>
              <a:buFontTx/>
              <a:buAutoNum type="arabicPeriod"/>
            </a:pPr>
            <a:r>
              <a:rPr lang="fr-FR" b="1" dirty="0">
                <a:solidFill>
                  <a:srgbClr val="0070C0"/>
                </a:solidFill>
              </a:rPr>
              <a:t>FLASH</a:t>
            </a:r>
            <a:r>
              <a:rPr lang="fr-FR" b="1" dirty="0"/>
              <a:t> - Etude pluridisciplinaire des effets du débit de dose sur la radiolyse</a:t>
            </a:r>
          </a:p>
          <a:p>
            <a:pPr marL="342900" indent="-342900">
              <a:lnSpc>
                <a:spcPct val="150000"/>
              </a:lnSpc>
              <a:buFontTx/>
              <a:buAutoNum type="arabicPeriod"/>
            </a:pPr>
            <a:r>
              <a:rPr lang="fr-FR" b="1" dirty="0" err="1"/>
              <a:t>Biodose</a:t>
            </a:r>
            <a:r>
              <a:rPr lang="fr-FR" b="1" dirty="0"/>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solidFill>
                  <a:srgbClr val="0070C0"/>
                </a:solidFill>
              </a:rPr>
              <a:t>Radiothérapie interne  (RIV au sens large + BNCT) </a:t>
            </a:r>
          </a:p>
          <a:p>
            <a:pPr marL="342900" indent="-342900">
              <a:lnSpc>
                <a:spcPct val="150000"/>
              </a:lnSpc>
              <a:buFontTx/>
              <a:buAutoNum type="arabicPeriod"/>
            </a:pPr>
            <a:r>
              <a:rPr lang="fr-FR" b="1" dirty="0">
                <a:solidFill>
                  <a:srgbClr val="0070C0"/>
                </a:solidFill>
                <a:latin typeface="calibri" panose="020F0502020204030204" pitchFamily="34" charset="0"/>
              </a:rPr>
              <a:t>Radioéléments </a:t>
            </a:r>
            <a:r>
              <a:rPr lang="fr-FR" b="1" dirty="0">
                <a:latin typeface="calibri" panose="020F0502020204030204" pitchFamily="34" charset="0"/>
              </a:rPr>
              <a:t>pour la thérapie et le diagnostic</a:t>
            </a:r>
          </a:p>
          <a:p>
            <a:pPr marL="342900" indent="-342900">
              <a:lnSpc>
                <a:spcPct val="150000"/>
              </a:lnSpc>
              <a:buFontTx/>
              <a:buAutoNum type="arabicPeriod"/>
            </a:pPr>
            <a:r>
              <a:rPr lang="fr-FR" b="1" dirty="0">
                <a:solidFill>
                  <a:srgbClr val="0070C0"/>
                </a:solidFill>
              </a:rPr>
              <a:t>Production de Radionucléides </a:t>
            </a:r>
            <a:r>
              <a:rPr lang="fr-FR" b="1" dirty="0"/>
              <a:t>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solidFill>
                  <a:schemeClr val="bg1">
                    <a:lumMod val="65000"/>
                  </a:schemeClr>
                </a:solidFill>
              </a:rPr>
              <a:t>Imagerie des métaux en neurosciences </a:t>
            </a:r>
          </a:p>
        </p:txBody>
      </p:sp>
      <p:sp>
        <p:nvSpPr>
          <p:cNvPr id="7" name="ZoneTexte 6">
            <a:extLst>
              <a:ext uri="{FF2B5EF4-FFF2-40B4-BE49-F238E27FC236}">
                <a16:creationId xmlns:a16="http://schemas.microsoft.com/office/drawing/2014/main" id="{202A8E92-07F8-4A51-9188-2FE4B18A171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3555037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dirty="0"/>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15</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Hadronthérapie</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830997"/>
            </a:xfrm>
            <a:prstGeom prst="rect">
              <a:avLst/>
            </a:prstGeom>
          </p:spPr>
          <p:txBody>
            <a:bodyPr wrap="square">
              <a:spAutoFit/>
            </a:bodyPr>
            <a:lstStyle/>
            <a:p>
              <a:r>
                <a:rPr lang="fr-FR" b="1" i="1" dirty="0"/>
                <a:t>Radiothérapie interne</a:t>
              </a:r>
              <a:r>
                <a:rPr lang="fr-FR" i="1" dirty="0"/>
                <a:t> </a:t>
              </a:r>
            </a:p>
            <a:p>
              <a:r>
                <a:rPr lang="fr-FR" sz="1200" i="1" dirty="0"/>
                <a:t>(RIV au sens large + BNCT)  </a:t>
              </a:r>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11713"/>
            <a:ext cx="3052482" cy="5292022"/>
            <a:chOff x="3044639" y="1548276"/>
            <a:chExt cx="3052482" cy="5292022"/>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48277"/>
              <a:ext cx="2483223" cy="1200329"/>
            </a:xfrm>
            <a:prstGeom prst="rect">
              <a:avLst/>
            </a:prstGeom>
          </p:spPr>
          <p:txBody>
            <a:bodyPr wrap="square">
              <a:spAutoFit/>
            </a:bodyPr>
            <a:lstStyle/>
            <a:p>
              <a:r>
                <a:rPr lang="fr-FR" b="1" i="1" dirty="0">
                  <a:solidFill>
                    <a:srgbClr val="000000"/>
                  </a:solidFill>
                  <a:latin typeface="calibri" panose="020F0502020204030204" pitchFamily="34" charset="0"/>
                </a:rPr>
                <a:t>FLASH </a:t>
              </a:r>
            </a:p>
            <a:p>
              <a:r>
                <a:rPr lang="fr-FR" sz="1200" i="1" dirty="0">
                  <a:solidFill>
                    <a:srgbClr val="000000"/>
                  </a:solidFill>
                  <a:latin typeface="calibri" panose="020F0502020204030204" pitchFamily="34" charset="0"/>
                </a:rPr>
                <a:t>(proton + alpha+ carbone (C400) + X en micro faisceaux)</a:t>
              </a:r>
            </a:p>
            <a:p>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895834"/>
            </a:xfrm>
            <a:prstGeom prst="rect">
              <a:avLst/>
            </a:prstGeom>
          </p:spPr>
          <p:txBody>
            <a:bodyPr wrap="square">
              <a:spAutoFit/>
            </a:bodyPr>
            <a:lstStyle/>
            <a:p>
              <a:r>
                <a:rPr lang="fr-FR" b="1" i="1" dirty="0">
                  <a:solidFill>
                    <a:srgbClr val="000000"/>
                  </a:solidFill>
                  <a:latin typeface="calibri" panose="020F0502020204030204" pitchFamily="34" charset="0"/>
                </a:rPr>
                <a:t>Radioéléments pour la thérapie et le diagnostic</a:t>
              </a:r>
              <a:endParaRPr lang="fr-FR" sz="1400" b="1" i="1" dirty="0">
                <a:solidFill>
                  <a:srgbClr val="000000"/>
                </a:solidFill>
                <a:latin typeface="calibri" panose="020F0502020204030204" pitchFamily="34" charset="0"/>
              </a:endParaRP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2503593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16</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CC99FF"/>
              </a:solidFill>
            </a:endParaRP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B2BFF"/>
              </a:solidFill>
            </a:endParaRP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Tree>
    <p:extLst>
      <p:ext uri="{BB962C8B-B14F-4D97-AF65-F5344CB8AC3E}">
        <p14:creationId xmlns:p14="http://schemas.microsoft.com/office/powerpoint/2010/main" val="3229615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17</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solidFill>
                  <a:srgbClr val="0070C0"/>
                </a:solidFill>
              </a:rPr>
              <a:t>Hadronthérapie</a:t>
            </a:r>
          </a:p>
          <a:p>
            <a:pPr marL="342900" indent="-342900">
              <a:lnSpc>
                <a:spcPct val="150000"/>
              </a:lnSpc>
              <a:buFontTx/>
              <a:buAutoNum type="arabicPeriod"/>
            </a:pPr>
            <a:r>
              <a:rPr lang="fr-FR" b="1" dirty="0">
                <a:solidFill>
                  <a:srgbClr val="0070C0"/>
                </a:solidFill>
              </a:rPr>
              <a:t>FLASH</a:t>
            </a:r>
            <a:r>
              <a:rPr lang="fr-FR" b="1" dirty="0"/>
              <a:t> - Etude pluridisciplinaire des effets du débit de dose sur la radiolyse</a:t>
            </a:r>
          </a:p>
          <a:p>
            <a:pPr marL="342900" indent="-342900">
              <a:lnSpc>
                <a:spcPct val="150000"/>
              </a:lnSpc>
              <a:buFontTx/>
              <a:buAutoNum type="arabicPeriod"/>
            </a:pPr>
            <a:r>
              <a:rPr lang="fr-FR" b="1" dirty="0" err="1">
                <a:solidFill>
                  <a:srgbClr val="CC99FF"/>
                </a:solidFill>
              </a:rPr>
              <a:t>Biodose</a:t>
            </a:r>
            <a:r>
              <a:rPr lang="fr-FR" b="1" dirty="0">
                <a:solidFill>
                  <a:srgbClr val="CC99FF"/>
                </a:solidFill>
              </a:rPr>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solidFill>
                  <a:srgbClr val="0070C0"/>
                </a:solidFill>
              </a:rPr>
              <a:t>Radiothérapie interne  (RIV au sens large + BNCT) </a:t>
            </a:r>
          </a:p>
          <a:p>
            <a:pPr marL="342900" indent="-342900">
              <a:lnSpc>
                <a:spcPct val="150000"/>
              </a:lnSpc>
              <a:buFontTx/>
              <a:buAutoNum type="arabicPeriod"/>
            </a:pPr>
            <a:r>
              <a:rPr lang="fr-FR" b="1" dirty="0">
                <a:solidFill>
                  <a:srgbClr val="0070C0"/>
                </a:solidFill>
                <a:latin typeface="calibri" panose="020F0502020204030204" pitchFamily="34" charset="0"/>
              </a:rPr>
              <a:t>Radioéléments </a:t>
            </a:r>
            <a:r>
              <a:rPr lang="fr-FR" b="1" dirty="0">
                <a:latin typeface="calibri" panose="020F0502020204030204" pitchFamily="34" charset="0"/>
              </a:rPr>
              <a:t>pour la thérapie et le diagnostic</a:t>
            </a:r>
          </a:p>
          <a:p>
            <a:pPr marL="342900" indent="-342900">
              <a:lnSpc>
                <a:spcPct val="150000"/>
              </a:lnSpc>
              <a:buFontTx/>
              <a:buAutoNum type="arabicPeriod"/>
            </a:pPr>
            <a:r>
              <a:rPr lang="fr-FR" b="1" dirty="0">
                <a:solidFill>
                  <a:srgbClr val="0070C0"/>
                </a:solidFill>
              </a:rPr>
              <a:t>Production de Radionucléides </a:t>
            </a:r>
            <a:r>
              <a:rPr lang="fr-FR" b="1" dirty="0"/>
              <a:t>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solidFill>
                  <a:schemeClr val="bg1">
                    <a:lumMod val="65000"/>
                  </a:schemeClr>
                </a:solidFill>
              </a:rPr>
              <a:t>Imagerie des métaux en neurosciences </a:t>
            </a:r>
          </a:p>
        </p:txBody>
      </p:sp>
      <p:sp>
        <p:nvSpPr>
          <p:cNvPr id="7" name="ZoneTexte 6">
            <a:extLst>
              <a:ext uri="{FF2B5EF4-FFF2-40B4-BE49-F238E27FC236}">
                <a16:creationId xmlns:a16="http://schemas.microsoft.com/office/drawing/2014/main" id="{CEDF0C67-6A27-421C-B93B-5A724279422B}"/>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70339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18</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Modélisation ?</a:t>
            </a:r>
            <a:r>
              <a:rPr lang="fr-FR" dirty="0">
                <a:solidFill>
                  <a:srgbClr val="CC99FF"/>
                </a:solidFill>
              </a:rPr>
              <a:t>n</a:t>
            </a: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B2BFF"/>
              </a:solidFill>
            </a:endParaRP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2060"/>
              </a:solidFill>
            </a:endParaRP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Tree>
    <p:extLst>
      <p:ext uri="{BB962C8B-B14F-4D97-AF65-F5344CB8AC3E}">
        <p14:creationId xmlns:p14="http://schemas.microsoft.com/office/powerpoint/2010/main" val="966954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19</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solidFill>
                  <a:srgbClr val="0070C0"/>
                </a:solidFill>
              </a:rPr>
              <a:t>Hadronthérapie</a:t>
            </a:r>
          </a:p>
          <a:p>
            <a:pPr marL="342900" indent="-342900">
              <a:lnSpc>
                <a:spcPct val="150000"/>
              </a:lnSpc>
              <a:buFontTx/>
              <a:buAutoNum type="arabicPeriod"/>
            </a:pPr>
            <a:r>
              <a:rPr lang="fr-FR" b="1" dirty="0">
                <a:solidFill>
                  <a:srgbClr val="0070C0"/>
                </a:solidFill>
              </a:rPr>
              <a:t>FLASH</a:t>
            </a:r>
            <a:r>
              <a:rPr lang="fr-FR" b="1" dirty="0"/>
              <a:t> - Etude pluridisciplinaire des effets du débit de dose sur la radiolyse</a:t>
            </a:r>
          </a:p>
          <a:p>
            <a:pPr marL="342900" indent="-342900">
              <a:lnSpc>
                <a:spcPct val="150000"/>
              </a:lnSpc>
              <a:buFontTx/>
              <a:buAutoNum type="arabicPeriod"/>
            </a:pPr>
            <a:r>
              <a:rPr lang="fr-FR" b="1" dirty="0" err="1">
                <a:solidFill>
                  <a:srgbClr val="CC99FF"/>
                </a:solidFill>
              </a:rPr>
              <a:t>Biodose</a:t>
            </a:r>
            <a:r>
              <a:rPr lang="fr-FR" b="1" dirty="0">
                <a:solidFill>
                  <a:srgbClr val="CC99FF"/>
                </a:solidFill>
              </a:rPr>
              <a:t> acteurs pour les radiothérapies innovantes </a:t>
            </a:r>
          </a:p>
          <a:p>
            <a:pPr marL="342900" indent="-342900">
              <a:lnSpc>
                <a:spcPct val="150000"/>
              </a:lnSpc>
              <a:buFontTx/>
              <a:buAutoNum type="arabicPeriod"/>
            </a:pPr>
            <a:r>
              <a:rPr lang="fr-FR" b="1" dirty="0">
                <a:solidFill>
                  <a:srgbClr val="ED7D31"/>
                </a:solidFill>
              </a:rPr>
              <a:t>Tomographie par émission de positons (TEP)</a:t>
            </a:r>
          </a:p>
          <a:p>
            <a:pPr marL="342900" indent="-342900">
              <a:lnSpc>
                <a:spcPct val="150000"/>
              </a:lnSpc>
              <a:buFontTx/>
              <a:buAutoNum type="arabicPeriod"/>
            </a:pPr>
            <a:r>
              <a:rPr lang="fr-FR" b="1" dirty="0">
                <a:solidFill>
                  <a:srgbClr val="ED7D31"/>
                </a:solidFill>
              </a:rPr>
              <a:t>Caméra Compton pour l’imagerie médicale et le </a:t>
            </a:r>
            <a:r>
              <a:rPr lang="fr-FR" b="1" dirty="0" err="1">
                <a:solidFill>
                  <a:srgbClr val="ED7D31"/>
                </a:solidFill>
              </a:rPr>
              <a:t>démentèlement</a:t>
            </a:r>
            <a:r>
              <a:rPr lang="fr-FR" b="1" dirty="0">
                <a:solidFill>
                  <a:srgbClr val="ED7D31"/>
                </a:solidFill>
              </a:rPr>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solidFill>
                  <a:srgbClr val="0070C0"/>
                </a:solidFill>
              </a:rPr>
              <a:t>Radiothérapie interne  (RIV au sens large + BNCT) </a:t>
            </a:r>
          </a:p>
          <a:p>
            <a:pPr marL="342900" indent="-342900">
              <a:lnSpc>
                <a:spcPct val="150000"/>
              </a:lnSpc>
              <a:buFontTx/>
              <a:buAutoNum type="arabicPeriod"/>
            </a:pPr>
            <a:r>
              <a:rPr lang="fr-FR" b="1" dirty="0">
                <a:solidFill>
                  <a:srgbClr val="0070C0"/>
                </a:solidFill>
                <a:latin typeface="calibri" panose="020F0502020204030204" pitchFamily="34" charset="0"/>
              </a:rPr>
              <a:t>Radioéléments </a:t>
            </a:r>
            <a:r>
              <a:rPr lang="fr-FR" b="1" dirty="0">
                <a:latin typeface="calibri" panose="020F0502020204030204" pitchFamily="34" charset="0"/>
              </a:rPr>
              <a:t>pour la </a:t>
            </a:r>
            <a:r>
              <a:rPr lang="fr-FR" b="1" dirty="0">
                <a:solidFill>
                  <a:srgbClr val="ED7D31"/>
                </a:solidFill>
                <a:latin typeface="calibri" panose="020F0502020204030204" pitchFamily="34" charset="0"/>
              </a:rPr>
              <a:t>thérapie et le diagnostic</a:t>
            </a:r>
          </a:p>
          <a:p>
            <a:pPr marL="342900" indent="-342900">
              <a:lnSpc>
                <a:spcPct val="150000"/>
              </a:lnSpc>
              <a:buFontTx/>
              <a:buAutoNum type="arabicPeriod"/>
            </a:pPr>
            <a:r>
              <a:rPr lang="fr-FR" b="1" dirty="0">
                <a:solidFill>
                  <a:srgbClr val="0070C0"/>
                </a:solidFill>
              </a:rPr>
              <a:t>Production de Radionucléides </a:t>
            </a:r>
            <a:r>
              <a:rPr lang="fr-FR" b="1" dirty="0"/>
              <a:t>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solidFill>
                  <a:srgbClr val="ED7D31"/>
                </a:solidFill>
              </a:rPr>
              <a:t>Approches </a:t>
            </a:r>
            <a:r>
              <a:rPr lang="fr-FR" b="1" dirty="0" err="1">
                <a:solidFill>
                  <a:srgbClr val="ED7D31"/>
                </a:solidFill>
              </a:rPr>
              <a:t>théranostiques</a:t>
            </a:r>
            <a:r>
              <a:rPr lang="fr-FR" b="1" dirty="0">
                <a:solidFill>
                  <a:srgbClr val="ED7D31"/>
                </a:solidFill>
              </a:rPr>
              <a:t> incluant des développements instrumentaux et technologiques </a:t>
            </a:r>
            <a:r>
              <a:rPr lang="fr-FR" b="1" dirty="0"/>
              <a:t>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solidFill>
                  <a:schemeClr val="bg1">
                    <a:lumMod val="65000"/>
                  </a:schemeClr>
                </a:solidFill>
              </a:rPr>
              <a:t>Imagerie des métaux en neurosciences </a:t>
            </a:r>
          </a:p>
        </p:txBody>
      </p:sp>
      <p:sp>
        <p:nvSpPr>
          <p:cNvPr id="7" name="ZoneTexte 6">
            <a:extLst>
              <a:ext uri="{FF2B5EF4-FFF2-40B4-BE49-F238E27FC236}">
                <a16:creationId xmlns:a16="http://schemas.microsoft.com/office/drawing/2014/main" id="{9183115D-D367-4752-BF8B-DAF9798FF1B6}"/>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3418628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EDBBD14-95C6-4DB0-8401-3C3317402050}"/>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C11F1F-BB33-4FD7-A1B9-22B93ED7CF08}"/>
              </a:ext>
            </a:extLst>
          </p:cNvPr>
          <p:cNvSpPr>
            <a:spLocks noGrp="1"/>
          </p:cNvSpPr>
          <p:nvPr>
            <p:ph type="sldNum" sz="quarter" idx="12"/>
          </p:nvPr>
        </p:nvSpPr>
        <p:spPr/>
        <p:txBody>
          <a:bodyPr/>
          <a:lstStyle/>
          <a:p>
            <a:fld id="{25A2A8DC-3136-4BAC-B321-344B41AA9509}" type="slidenum">
              <a:rPr lang="fr-FR" smtClean="0"/>
              <a:t>2</a:t>
            </a:fld>
            <a:endParaRPr lang="fr-FR"/>
          </a:p>
        </p:txBody>
      </p:sp>
      <p:sp>
        <p:nvSpPr>
          <p:cNvPr id="6" name="Rectangle 5">
            <a:extLst>
              <a:ext uri="{FF2B5EF4-FFF2-40B4-BE49-F238E27FC236}">
                <a16:creationId xmlns:a16="http://schemas.microsoft.com/office/drawing/2014/main" id="{2E4A8DC3-71D9-4AD0-8B89-015B2EAADD00}"/>
              </a:ext>
            </a:extLst>
          </p:cNvPr>
          <p:cNvSpPr/>
          <p:nvPr/>
        </p:nvSpPr>
        <p:spPr>
          <a:xfrm>
            <a:off x="609771" y="915379"/>
            <a:ext cx="11636188" cy="5632311"/>
          </a:xfrm>
          <a:prstGeom prst="rect">
            <a:avLst/>
          </a:prstGeom>
        </p:spPr>
        <p:txBody>
          <a:bodyPr wrap="square">
            <a:spAutoFit/>
          </a:bodyPr>
          <a:lstStyle/>
          <a:p>
            <a:br>
              <a:rPr lang="fr-FR" dirty="0">
                <a:solidFill>
                  <a:srgbClr val="000000"/>
                </a:solidFill>
                <a:latin typeface="arial" panose="020B0604020202020204" pitchFamily="34" charset="0"/>
              </a:rPr>
            </a:br>
            <a:endParaRPr lang="fr-FR" dirty="0">
              <a:solidFill>
                <a:srgbClr val="000000"/>
              </a:solidFill>
              <a:latin typeface="arial" panose="020B0604020202020204" pitchFamily="34" charset="0"/>
            </a:endParaRPr>
          </a:p>
          <a:p>
            <a:r>
              <a:rPr lang="fr-FR" sz="1200" dirty="0">
                <a:solidFill>
                  <a:srgbClr val="000000"/>
                </a:solidFill>
                <a:latin typeface="arial" panose="020B0604020202020204" pitchFamily="34" charset="0"/>
              </a:rPr>
              <a:t>Nous aimerions, au sein du GDR,  pouvoir </a:t>
            </a:r>
            <a:r>
              <a:rPr lang="fr-FR" sz="1200" b="1" dirty="0">
                <a:solidFill>
                  <a:srgbClr val="000000"/>
                </a:solidFill>
                <a:latin typeface="arial" panose="020B0604020202020204" pitchFamily="34" charset="0"/>
              </a:rPr>
              <a:t>recenser des axes ou des actions structurantes qui pourraient servir de  squelettes à la construction de Master Projets au sens IN2P3 du terme</a:t>
            </a:r>
            <a:r>
              <a:rPr lang="fr-FR" sz="1200" dirty="0">
                <a:solidFill>
                  <a:srgbClr val="000000"/>
                </a:solidFill>
                <a:latin typeface="arial" panose="020B0604020202020204" pitchFamily="34" charset="0"/>
              </a:rPr>
              <a:t> (ce qui n'exclut nullement les collaborateurs extérieurs). C'est à dire, des projets scientifiques courts (&lt; 5 ans) avec un objectif, des enjeux et une stratégie bien définis. Ces master projets peuvent être organisés en Work Packages, chacun spécialisé sur un objet plus spécifique et donc avec des compétences complémentaires.</a:t>
            </a:r>
            <a:endParaRPr lang="fr-FR" dirty="0">
              <a:solidFill>
                <a:srgbClr val="000000"/>
              </a:solidFill>
              <a:latin typeface="arial" panose="020B0604020202020204" pitchFamily="34" charset="0"/>
            </a:endParaRPr>
          </a:p>
          <a:p>
            <a:br>
              <a:rPr lang="fr-FR" dirty="0">
                <a:solidFill>
                  <a:srgbClr val="000000"/>
                </a:solidFill>
                <a:latin typeface="arial" panose="020B0604020202020204" pitchFamily="34" charset="0"/>
              </a:rPr>
            </a:br>
            <a:endParaRPr lang="fr-FR" dirty="0">
              <a:solidFill>
                <a:srgbClr val="000000"/>
              </a:solidFill>
              <a:latin typeface="arial" panose="020B0604020202020204" pitchFamily="34" charset="0"/>
            </a:endParaRPr>
          </a:p>
          <a:p>
            <a:r>
              <a:rPr lang="fr-FR" sz="1200" b="1" dirty="0">
                <a:solidFill>
                  <a:srgbClr val="000000"/>
                </a:solidFill>
                <a:latin typeface="arial" panose="020B0604020202020204" pitchFamily="34" charset="0"/>
              </a:rPr>
              <a:t>Ce recensement passe dans un 1er temps par la connaissance des axes (ou actions) structurants qui auraient donc une masse critique suffisante (plusieurs équipes ou groupes).</a:t>
            </a:r>
            <a:endParaRPr lang="fr-FR" b="1" dirty="0">
              <a:solidFill>
                <a:srgbClr val="000000"/>
              </a:solidFill>
              <a:latin typeface="arial" panose="020B0604020202020204" pitchFamily="34" charset="0"/>
            </a:endParaRPr>
          </a:p>
          <a:p>
            <a:br>
              <a:rPr lang="fr-FR" dirty="0"/>
            </a:br>
            <a:r>
              <a:rPr lang="fr-FR" sz="1200" dirty="0">
                <a:solidFill>
                  <a:srgbClr val="000000"/>
                </a:solidFill>
                <a:latin typeface="arial" panose="020B0604020202020204" pitchFamily="34" charset="0"/>
              </a:rPr>
              <a:t>Pouvez-vous donc dans cette 1ère phase nous faire un retour sur les 3 questions suivantes :</a:t>
            </a:r>
            <a:endParaRPr lang="fr-FR" dirty="0">
              <a:solidFill>
                <a:srgbClr val="000000"/>
              </a:solidFill>
              <a:latin typeface="arial" panose="020B0604020202020204" pitchFamily="34" charset="0"/>
            </a:endParaRPr>
          </a:p>
          <a:p>
            <a:r>
              <a:rPr lang="fr-FR" sz="1200" dirty="0">
                <a:solidFill>
                  <a:srgbClr val="000000"/>
                </a:solidFill>
                <a:latin typeface="arial" panose="020B0604020202020204" pitchFamily="34" charset="0"/>
              </a:rPr>
              <a:t>- </a:t>
            </a:r>
            <a:r>
              <a:rPr lang="fr-FR" sz="1200" b="1" dirty="0">
                <a:solidFill>
                  <a:srgbClr val="000000"/>
                </a:solidFill>
                <a:latin typeface="arial" panose="020B0604020202020204" pitchFamily="34" charset="0"/>
              </a:rPr>
              <a:t>thématique d'intérêt à structurer ?</a:t>
            </a:r>
            <a:endParaRPr lang="fr-FR" b="1" dirty="0">
              <a:solidFill>
                <a:srgbClr val="000000"/>
              </a:solidFill>
              <a:latin typeface="arial" panose="020B0604020202020204" pitchFamily="34" charset="0"/>
            </a:endParaRPr>
          </a:p>
          <a:p>
            <a:r>
              <a:rPr lang="fr-FR" sz="1200" b="1" dirty="0">
                <a:solidFill>
                  <a:srgbClr val="000000"/>
                </a:solidFill>
                <a:latin typeface="arial" panose="020B0604020202020204" pitchFamily="34" charset="0"/>
              </a:rPr>
              <a:t>- partenariat déjà installé ou à mettre en place </a:t>
            </a:r>
            <a:r>
              <a:rPr lang="fr-FR" sz="1200" dirty="0">
                <a:solidFill>
                  <a:srgbClr val="000000"/>
                </a:solidFill>
                <a:latin typeface="arial" panose="020B0604020202020204" pitchFamily="34" charset="0"/>
              </a:rPr>
              <a:t>(précisions de noms de laboratoires ou plutôt de groupes IN2P3 sur ces approches avec lesquelles vous avez, ou aimeriez avoir, des liens)</a:t>
            </a:r>
            <a:endParaRPr lang="fr-FR" dirty="0">
              <a:solidFill>
                <a:srgbClr val="000000"/>
              </a:solidFill>
              <a:latin typeface="arial" panose="020B0604020202020204" pitchFamily="34" charset="0"/>
            </a:endParaRPr>
          </a:p>
          <a:p>
            <a:r>
              <a:rPr lang="fr-FR" sz="1200" dirty="0">
                <a:solidFill>
                  <a:srgbClr val="000000"/>
                </a:solidFill>
                <a:latin typeface="arial" panose="020B0604020202020204" pitchFamily="34" charset="0"/>
              </a:rPr>
              <a:t>- </a:t>
            </a:r>
            <a:r>
              <a:rPr lang="fr-FR" sz="1200" b="1" dirty="0">
                <a:solidFill>
                  <a:srgbClr val="000000"/>
                </a:solidFill>
                <a:latin typeface="arial" panose="020B0604020202020204" pitchFamily="34" charset="0"/>
              </a:rPr>
              <a:t>seriez vous prêts à participer à la construction d'un master projet autour de cette thématique ?</a:t>
            </a:r>
            <a:endParaRPr lang="fr-FR" b="1" dirty="0">
              <a:solidFill>
                <a:srgbClr val="000000"/>
              </a:solidFill>
              <a:latin typeface="arial" panose="020B0604020202020204" pitchFamily="34" charset="0"/>
            </a:endParaRPr>
          </a:p>
          <a:p>
            <a:br>
              <a:rPr lang="fr-FR" dirty="0"/>
            </a:br>
            <a:r>
              <a:rPr lang="fr-FR" sz="1200" dirty="0">
                <a:solidFill>
                  <a:srgbClr val="000000"/>
                </a:solidFill>
                <a:latin typeface="arial" panose="020B0604020202020204" pitchFamily="34" charset="0"/>
              </a:rPr>
              <a:t>Dans un 2nd temps, le COPIL du GDR sera en charge de synthétiser ces réponses et vous proposer une journée axée sur la construction de ces Masters Projets qui aura lieu en zoom fin mars (les 20 et/ou 21).</a:t>
            </a:r>
            <a:br>
              <a:rPr lang="fr-FR" dirty="0">
                <a:solidFill>
                  <a:srgbClr val="000000"/>
                </a:solidFill>
                <a:latin typeface="arial" panose="020B0604020202020204" pitchFamily="34" charset="0"/>
              </a:rPr>
            </a:br>
            <a:endParaRPr lang="fr-FR" dirty="0">
              <a:solidFill>
                <a:srgbClr val="000000"/>
              </a:solidFill>
              <a:latin typeface="arial" panose="020B0604020202020204" pitchFamily="34" charset="0"/>
            </a:endParaRPr>
          </a:p>
          <a:p>
            <a:br>
              <a:rPr lang="fr-FR" dirty="0"/>
            </a:br>
            <a:r>
              <a:rPr lang="fr-FR" b="1" dirty="0">
                <a:solidFill>
                  <a:srgbClr val="000000"/>
                </a:solidFill>
                <a:latin typeface="arial" panose="020B0604020202020204" pitchFamily="34" charset="0"/>
              </a:rPr>
              <a:t>Merci de nous faire un retour d'ici le 7 mars.</a:t>
            </a:r>
            <a:endParaRPr lang="fr-FR" dirty="0">
              <a:solidFill>
                <a:srgbClr val="000000"/>
              </a:solidFill>
              <a:latin typeface="arial" panose="020B0604020202020204" pitchFamily="34" charset="0"/>
            </a:endParaRPr>
          </a:p>
          <a:p>
            <a:br>
              <a:rPr lang="fr-FR" dirty="0">
                <a:solidFill>
                  <a:srgbClr val="000000"/>
                </a:solidFill>
                <a:latin typeface="arial" panose="020B0604020202020204" pitchFamily="34" charset="0"/>
              </a:rPr>
            </a:br>
            <a:endParaRPr lang="fr-FR" dirty="0">
              <a:solidFill>
                <a:srgbClr val="000000"/>
              </a:solidFill>
              <a:latin typeface="arial" panose="020B0604020202020204" pitchFamily="34" charset="0"/>
            </a:endParaRPr>
          </a:p>
        </p:txBody>
      </p:sp>
      <p:sp>
        <p:nvSpPr>
          <p:cNvPr id="8" name="ZoneTexte 7">
            <a:extLst>
              <a:ext uri="{FF2B5EF4-FFF2-40B4-BE49-F238E27FC236}">
                <a16:creationId xmlns:a16="http://schemas.microsoft.com/office/drawing/2014/main" id="{E18C2248-C384-4B9A-9EDB-717CA6E65C01}"/>
              </a:ext>
            </a:extLst>
          </p:cNvPr>
          <p:cNvSpPr txBox="1"/>
          <p:nvPr/>
        </p:nvSpPr>
        <p:spPr>
          <a:xfrm>
            <a:off x="475462" y="226457"/>
            <a:ext cx="7526997" cy="584775"/>
          </a:xfrm>
          <a:prstGeom prst="rect">
            <a:avLst/>
          </a:prstGeom>
          <a:noFill/>
        </p:spPr>
        <p:txBody>
          <a:bodyPr wrap="none" rtlCol="0">
            <a:spAutoFit/>
          </a:bodyPr>
          <a:lstStyle/>
          <a:p>
            <a:r>
              <a:rPr lang="fr-FR" sz="3200" b="1" dirty="0">
                <a:solidFill>
                  <a:srgbClr val="002060"/>
                </a:solidFill>
              </a:rPr>
              <a:t>Message adressé au GDR MI2B le 23/02/25</a:t>
            </a:r>
          </a:p>
        </p:txBody>
      </p:sp>
    </p:spTree>
    <p:extLst>
      <p:ext uri="{BB962C8B-B14F-4D97-AF65-F5344CB8AC3E}">
        <p14:creationId xmlns:p14="http://schemas.microsoft.com/office/powerpoint/2010/main" val="319248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20</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Modélisation ?</a:t>
            </a:r>
            <a:r>
              <a:rPr lang="fr-FR" dirty="0">
                <a:solidFill>
                  <a:srgbClr val="CC99FF"/>
                </a:solidFill>
              </a:rPr>
              <a:t>n</a:t>
            </a: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B2BFF"/>
              </a:solidFill>
            </a:endParaRP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Imagerie ?</a:t>
            </a: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Tree>
    <p:extLst>
      <p:ext uri="{BB962C8B-B14F-4D97-AF65-F5344CB8AC3E}">
        <p14:creationId xmlns:p14="http://schemas.microsoft.com/office/powerpoint/2010/main" val="2189960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21</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solidFill>
                  <a:srgbClr val="0070C0"/>
                </a:solidFill>
              </a:rPr>
              <a:t>Hadronthérapie</a:t>
            </a:r>
          </a:p>
          <a:p>
            <a:pPr marL="342900" indent="-342900">
              <a:lnSpc>
                <a:spcPct val="150000"/>
              </a:lnSpc>
              <a:buFontTx/>
              <a:buAutoNum type="arabicPeriod"/>
            </a:pPr>
            <a:r>
              <a:rPr lang="fr-FR" b="1" dirty="0">
                <a:solidFill>
                  <a:srgbClr val="0070C0"/>
                </a:solidFill>
              </a:rPr>
              <a:t>FLASH</a:t>
            </a:r>
            <a:r>
              <a:rPr lang="fr-FR" b="1" dirty="0"/>
              <a:t> - Etude pluridisciplinaire des effets du débit de dose sur la </a:t>
            </a:r>
            <a:r>
              <a:rPr lang="fr-FR" b="1" dirty="0">
                <a:solidFill>
                  <a:srgbClr val="48A448"/>
                </a:solidFill>
              </a:rPr>
              <a:t>radiolyse</a:t>
            </a:r>
          </a:p>
          <a:p>
            <a:pPr marL="342900" indent="-342900">
              <a:lnSpc>
                <a:spcPct val="150000"/>
              </a:lnSpc>
              <a:buFontTx/>
              <a:buAutoNum type="arabicPeriod"/>
            </a:pPr>
            <a:r>
              <a:rPr lang="fr-FR" b="1" dirty="0" err="1">
                <a:solidFill>
                  <a:srgbClr val="CC99FF"/>
                </a:solidFill>
              </a:rPr>
              <a:t>Biodose</a:t>
            </a:r>
            <a:r>
              <a:rPr lang="fr-FR" b="1" dirty="0">
                <a:solidFill>
                  <a:srgbClr val="CC99FF"/>
                </a:solidFill>
              </a:rPr>
              <a:t> acteurs pour les radiothérapies innovantes </a:t>
            </a:r>
          </a:p>
          <a:p>
            <a:pPr marL="342900" indent="-342900">
              <a:lnSpc>
                <a:spcPct val="150000"/>
              </a:lnSpc>
              <a:buFontTx/>
              <a:buAutoNum type="arabicPeriod"/>
            </a:pPr>
            <a:r>
              <a:rPr lang="fr-FR" b="1" dirty="0">
                <a:solidFill>
                  <a:srgbClr val="ED7D31"/>
                </a:solidFill>
              </a:rPr>
              <a:t>Tomographie par émission de positons (TEP)</a:t>
            </a:r>
          </a:p>
          <a:p>
            <a:pPr marL="342900" indent="-342900">
              <a:lnSpc>
                <a:spcPct val="150000"/>
              </a:lnSpc>
              <a:buFontTx/>
              <a:buAutoNum type="arabicPeriod"/>
            </a:pPr>
            <a:r>
              <a:rPr lang="fr-FR" b="1" dirty="0">
                <a:solidFill>
                  <a:srgbClr val="ED7D31"/>
                </a:solidFill>
              </a:rPr>
              <a:t>Caméra Compton pour l’imagerie médicale et le </a:t>
            </a:r>
            <a:r>
              <a:rPr lang="fr-FR" b="1" dirty="0" err="1">
                <a:solidFill>
                  <a:srgbClr val="ED7D31"/>
                </a:solidFill>
              </a:rPr>
              <a:t>démentèlement</a:t>
            </a:r>
            <a:r>
              <a:rPr lang="fr-FR" b="1" dirty="0">
                <a:solidFill>
                  <a:srgbClr val="ED7D31"/>
                </a:solidFill>
              </a:rPr>
              <a:t> / surveillance du territoire </a:t>
            </a:r>
          </a:p>
          <a:p>
            <a:pPr marL="342900" indent="-342900">
              <a:lnSpc>
                <a:spcPct val="150000"/>
              </a:lnSpc>
              <a:buFontTx/>
              <a:buAutoNum type="arabicPeriod"/>
            </a:pPr>
            <a:r>
              <a:rPr lang="fr-FR" b="1" dirty="0">
                <a:solidFill>
                  <a:srgbClr val="48A448"/>
                </a:solidFill>
              </a:rPr>
              <a:t>RESPLANDIR (C. </a:t>
            </a:r>
            <a:r>
              <a:rPr lang="fr-FR" b="1" dirty="0" err="1">
                <a:solidFill>
                  <a:srgbClr val="48A448"/>
                </a:solidFill>
              </a:rPr>
              <a:t>Koumeir</a:t>
            </a:r>
            <a:r>
              <a:rPr lang="fr-FR" b="1" dirty="0">
                <a:solidFill>
                  <a:srgbClr val="48A448"/>
                </a:solidFill>
              </a:rPr>
              <a:t>, M. Rousseau)</a:t>
            </a:r>
          </a:p>
          <a:p>
            <a:pPr marL="342900" indent="-342900">
              <a:lnSpc>
                <a:spcPct val="150000"/>
              </a:lnSpc>
              <a:buFontTx/>
              <a:buAutoNum type="arabicPeriod"/>
            </a:pPr>
            <a:r>
              <a:rPr lang="fr-FR" b="1" dirty="0">
                <a:solidFill>
                  <a:srgbClr val="48A448"/>
                </a:solidFill>
              </a:rPr>
              <a:t>Programme scientifique autour du C400</a:t>
            </a:r>
          </a:p>
          <a:p>
            <a:pPr marL="342900" indent="-342900">
              <a:lnSpc>
                <a:spcPct val="150000"/>
              </a:lnSpc>
              <a:buFontTx/>
              <a:buAutoNum type="arabicPeriod"/>
            </a:pPr>
            <a:r>
              <a:rPr lang="fr-FR" b="1" dirty="0">
                <a:solidFill>
                  <a:srgbClr val="0070C0"/>
                </a:solidFill>
              </a:rPr>
              <a:t>Radiothérapie interne  (RIV au sens large + BNCT) </a:t>
            </a:r>
          </a:p>
          <a:p>
            <a:pPr marL="342900" indent="-342900">
              <a:lnSpc>
                <a:spcPct val="150000"/>
              </a:lnSpc>
              <a:buFontTx/>
              <a:buAutoNum type="arabicPeriod"/>
            </a:pPr>
            <a:r>
              <a:rPr lang="fr-FR" b="1" dirty="0">
                <a:solidFill>
                  <a:srgbClr val="0070C0"/>
                </a:solidFill>
                <a:latin typeface="calibri" panose="020F0502020204030204" pitchFamily="34" charset="0"/>
              </a:rPr>
              <a:t>Radioéléments </a:t>
            </a:r>
            <a:r>
              <a:rPr lang="fr-FR" b="1" dirty="0">
                <a:latin typeface="calibri" panose="020F0502020204030204" pitchFamily="34" charset="0"/>
              </a:rPr>
              <a:t>pour la </a:t>
            </a:r>
            <a:r>
              <a:rPr lang="fr-FR" b="1" dirty="0">
                <a:solidFill>
                  <a:srgbClr val="ED7D31"/>
                </a:solidFill>
                <a:latin typeface="calibri" panose="020F0502020204030204" pitchFamily="34" charset="0"/>
              </a:rPr>
              <a:t>thérapie et le diagnostic</a:t>
            </a:r>
          </a:p>
          <a:p>
            <a:pPr marL="342900" indent="-342900">
              <a:lnSpc>
                <a:spcPct val="150000"/>
              </a:lnSpc>
              <a:buFontTx/>
              <a:buAutoNum type="arabicPeriod"/>
            </a:pPr>
            <a:r>
              <a:rPr lang="fr-FR" b="1" dirty="0">
                <a:solidFill>
                  <a:srgbClr val="0070C0"/>
                </a:solidFill>
              </a:rPr>
              <a:t>Production de Radionucléides </a:t>
            </a:r>
            <a:r>
              <a:rPr lang="fr-FR" b="1" dirty="0"/>
              <a:t>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solidFill>
                  <a:srgbClr val="ED7D31"/>
                </a:solidFill>
              </a:rPr>
              <a:t>Approches </a:t>
            </a:r>
            <a:r>
              <a:rPr lang="fr-FR" b="1" dirty="0" err="1">
                <a:solidFill>
                  <a:srgbClr val="ED7D31"/>
                </a:solidFill>
              </a:rPr>
              <a:t>théranostiques</a:t>
            </a:r>
            <a:r>
              <a:rPr lang="fr-FR" b="1" dirty="0">
                <a:solidFill>
                  <a:srgbClr val="ED7D31"/>
                </a:solidFill>
              </a:rPr>
              <a:t> incluant des développements instrumentaux et technologiques </a:t>
            </a:r>
            <a:r>
              <a:rPr lang="fr-FR" b="1" dirty="0"/>
              <a:t>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solidFill>
                  <a:schemeClr val="bg1">
                    <a:lumMod val="65000"/>
                  </a:schemeClr>
                </a:solidFill>
              </a:rPr>
              <a:t>Imagerie des métaux en neurosciences </a:t>
            </a:r>
          </a:p>
        </p:txBody>
      </p:sp>
      <p:sp>
        <p:nvSpPr>
          <p:cNvPr id="7" name="ZoneTexte 6">
            <a:extLst>
              <a:ext uri="{FF2B5EF4-FFF2-40B4-BE49-F238E27FC236}">
                <a16:creationId xmlns:a16="http://schemas.microsoft.com/office/drawing/2014/main" id="{BA98E9D6-F6C4-4260-911E-25A182E0BF7F}"/>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2034058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22</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Modélisation ?</a:t>
            </a:r>
            <a:r>
              <a:rPr lang="fr-FR" dirty="0">
                <a:solidFill>
                  <a:srgbClr val="CC99FF"/>
                </a:solidFill>
              </a:rPr>
              <a:t>n</a:t>
            </a: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B2BFF"/>
              </a:solidFill>
            </a:endParaRP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Irradiation / mesure/ radiolyse</a:t>
            </a: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Imagerie ?</a:t>
            </a: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Tree>
    <p:extLst>
      <p:ext uri="{BB962C8B-B14F-4D97-AF65-F5344CB8AC3E}">
        <p14:creationId xmlns:p14="http://schemas.microsoft.com/office/powerpoint/2010/main" val="1152401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23</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solidFill>
                  <a:srgbClr val="0070C0"/>
                </a:solidFill>
              </a:rPr>
              <a:t>Hadronthérapie</a:t>
            </a:r>
          </a:p>
          <a:p>
            <a:pPr marL="342900" indent="-342900">
              <a:lnSpc>
                <a:spcPct val="150000"/>
              </a:lnSpc>
              <a:buFontTx/>
              <a:buAutoNum type="arabicPeriod"/>
            </a:pPr>
            <a:r>
              <a:rPr lang="fr-FR" b="1" dirty="0">
                <a:solidFill>
                  <a:srgbClr val="0070C0"/>
                </a:solidFill>
              </a:rPr>
              <a:t>FLASH</a:t>
            </a:r>
            <a:r>
              <a:rPr lang="fr-FR" b="1" dirty="0"/>
              <a:t> - Etude pluridisciplinaire des effets du débit de dose sur la </a:t>
            </a:r>
            <a:r>
              <a:rPr lang="fr-FR" b="1" dirty="0">
                <a:solidFill>
                  <a:srgbClr val="48A448"/>
                </a:solidFill>
              </a:rPr>
              <a:t>radiolyse</a:t>
            </a:r>
          </a:p>
          <a:p>
            <a:pPr marL="342900" indent="-342900">
              <a:lnSpc>
                <a:spcPct val="150000"/>
              </a:lnSpc>
              <a:buFontTx/>
              <a:buAutoNum type="arabicPeriod"/>
            </a:pPr>
            <a:r>
              <a:rPr lang="fr-FR" b="1" dirty="0" err="1">
                <a:solidFill>
                  <a:srgbClr val="CC99FF"/>
                </a:solidFill>
              </a:rPr>
              <a:t>Biodose</a:t>
            </a:r>
            <a:r>
              <a:rPr lang="fr-FR" b="1" dirty="0">
                <a:solidFill>
                  <a:srgbClr val="CC99FF"/>
                </a:solidFill>
              </a:rPr>
              <a:t> acteurs pour les radiothérapies innovantes </a:t>
            </a:r>
          </a:p>
          <a:p>
            <a:pPr marL="342900" indent="-342900">
              <a:lnSpc>
                <a:spcPct val="150000"/>
              </a:lnSpc>
              <a:buFontTx/>
              <a:buAutoNum type="arabicPeriod"/>
            </a:pPr>
            <a:r>
              <a:rPr lang="fr-FR" b="1" dirty="0">
                <a:solidFill>
                  <a:srgbClr val="ED7D31"/>
                </a:solidFill>
              </a:rPr>
              <a:t>Tomographie par émission de positons (TEP)</a:t>
            </a:r>
          </a:p>
          <a:p>
            <a:pPr marL="342900" indent="-342900">
              <a:lnSpc>
                <a:spcPct val="150000"/>
              </a:lnSpc>
              <a:buFontTx/>
              <a:buAutoNum type="arabicPeriod"/>
            </a:pPr>
            <a:r>
              <a:rPr lang="fr-FR" b="1" dirty="0">
                <a:solidFill>
                  <a:srgbClr val="FF4848"/>
                </a:solidFill>
              </a:rPr>
              <a:t>Caméra Compton pour l’imagerie médicale et le </a:t>
            </a:r>
            <a:r>
              <a:rPr lang="fr-FR" b="1" dirty="0" err="1">
                <a:solidFill>
                  <a:srgbClr val="FF4848"/>
                </a:solidFill>
              </a:rPr>
              <a:t>démentèlement</a:t>
            </a:r>
            <a:r>
              <a:rPr lang="fr-FR" b="1" dirty="0">
                <a:solidFill>
                  <a:srgbClr val="FF4848"/>
                </a:solidFill>
              </a:rPr>
              <a:t> / surveillance du territoire </a:t>
            </a:r>
          </a:p>
          <a:p>
            <a:pPr marL="342900" indent="-342900">
              <a:lnSpc>
                <a:spcPct val="150000"/>
              </a:lnSpc>
              <a:buFontTx/>
              <a:buAutoNum type="arabicPeriod"/>
            </a:pPr>
            <a:r>
              <a:rPr lang="fr-FR" b="1" dirty="0">
                <a:solidFill>
                  <a:srgbClr val="48A448"/>
                </a:solidFill>
              </a:rPr>
              <a:t>RESPLANDIR (C. </a:t>
            </a:r>
            <a:r>
              <a:rPr lang="fr-FR" b="1" dirty="0" err="1">
                <a:solidFill>
                  <a:srgbClr val="48A448"/>
                </a:solidFill>
              </a:rPr>
              <a:t>Koumeir</a:t>
            </a:r>
            <a:r>
              <a:rPr lang="fr-FR" b="1" dirty="0">
                <a:solidFill>
                  <a:srgbClr val="48A448"/>
                </a:solidFill>
              </a:rPr>
              <a:t>, M. Rousseau)</a:t>
            </a:r>
          </a:p>
          <a:p>
            <a:pPr marL="342900" indent="-342900">
              <a:lnSpc>
                <a:spcPct val="150000"/>
              </a:lnSpc>
              <a:buFontTx/>
              <a:buAutoNum type="arabicPeriod"/>
            </a:pPr>
            <a:r>
              <a:rPr lang="fr-FR" b="1" dirty="0">
                <a:solidFill>
                  <a:srgbClr val="48A448"/>
                </a:solidFill>
              </a:rPr>
              <a:t>Programme scientifique autour du C400</a:t>
            </a:r>
          </a:p>
          <a:p>
            <a:pPr marL="342900" indent="-342900">
              <a:lnSpc>
                <a:spcPct val="150000"/>
              </a:lnSpc>
              <a:buFontTx/>
              <a:buAutoNum type="arabicPeriod"/>
            </a:pPr>
            <a:r>
              <a:rPr lang="fr-FR" b="1" dirty="0">
                <a:solidFill>
                  <a:srgbClr val="0070C0"/>
                </a:solidFill>
              </a:rPr>
              <a:t>Radiothérapie interne  (RIV au sens large + BNCT) </a:t>
            </a:r>
          </a:p>
          <a:p>
            <a:pPr marL="342900" indent="-342900">
              <a:lnSpc>
                <a:spcPct val="150000"/>
              </a:lnSpc>
              <a:buFontTx/>
              <a:buAutoNum type="arabicPeriod"/>
            </a:pPr>
            <a:r>
              <a:rPr lang="fr-FR" b="1" dirty="0">
                <a:solidFill>
                  <a:srgbClr val="0070C0"/>
                </a:solidFill>
                <a:latin typeface="calibri" panose="020F0502020204030204" pitchFamily="34" charset="0"/>
              </a:rPr>
              <a:t>Radioéléments </a:t>
            </a:r>
            <a:r>
              <a:rPr lang="fr-FR" b="1" dirty="0">
                <a:latin typeface="calibri" panose="020F0502020204030204" pitchFamily="34" charset="0"/>
              </a:rPr>
              <a:t>pour la </a:t>
            </a:r>
            <a:r>
              <a:rPr lang="fr-FR" b="1" dirty="0">
                <a:solidFill>
                  <a:srgbClr val="ED7D31"/>
                </a:solidFill>
                <a:latin typeface="calibri" panose="020F0502020204030204" pitchFamily="34" charset="0"/>
              </a:rPr>
              <a:t>thérapie et le diagnostic</a:t>
            </a:r>
          </a:p>
          <a:p>
            <a:pPr marL="342900" indent="-342900">
              <a:lnSpc>
                <a:spcPct val="150000"/>
              </a:lnSpc>
              <a:buFontTx/>
              <a:buAutoNum type="arabicPeriod"/>
            </a:pPr>
            <a:r>
              <a:rPr lang="fr-FR" b="1" dirty="0">
                <a:solidFill>
                  <a:srgbClr val="0070C0"/>
                </a:solidFill>
              </a:rPr>
              <a:t>Production de Radionucléides </a:t>
            </a:r>
            <a:r>
              <a:rPr lang="fr-FR" b="1" dirty="0"/>
              <a:t>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solidFill>
                  <a:srgbClr val="ED7D31"/>
                </a:solidFill>
              </a:rPr>
              <a:t>Approches </a:t>
            </a:r>
            <a:r>
              <a:rPr lang="fr-FR" b="1" dirty="0" err="1">
                <a:solidFill>
                  <a:srgbClr val="ED7D31"/>
                </a:solidFill>
              </a:rPr>
              <a:t>théranostiques</a:t>
            </a:r>
            <a:r>
              <a:rPr lang="fr-FR" b="1" dirty="0">
                <a:solidFill>
                  <a:srgbClr val="ED7D31"/>
                </a:solidFill>
              </a:rPr>
              <a:t> incluant des développements instrumentaux et technologiques </a:t>
            </a:r>
            <a:r>
              <a:rPr lang="fr-FR" b="1" dirty="0"/>
              <a:t>au niveau préclinique </a:t>
            </a:r>
          </a:p>
          <a:p>
            <a:pPr marL="342900" indent="-342900">
              <a:lnSpc>
                <a:spcPct val="150000"/>
              </a:lnSpc>
              <a:buFontTx/>
              <a:buAutoNum type="arabicPeriod"/>
            </a:pPr>
            <a:r>
              <a:rPr lang="fr-FR" b="1" dirty="0">
                <a:solidFill>
                  <a:srgbClr val="2B2BFF"/>
                </a:solidFill>
              </a:rPr>
              <a:t>Métabolisme cellulaire et irradiation</a:t>
            </a:r>
          </a:p>
          <a:p>
            <a:pPr marL="342900" indent="-342900">
              <a:lnSpc>
                <a:spcPct val="150000"/>
              </a:lnSpc>
              <a:buFontTx/>
              <a:buAutoNum type="arabicPeriod"/>
            </a:pPr>
            <a:r>
              <a:rPr lang="fr-FR" b="1" dirty="0">
                <a:solidFill>
                  <a:schemeClr val="bg1">
                    <a:lumMod val="65000"/>
                  </a:schemeClr>
                </a:solidFill>
              </a:rPr>
              <a:t>Imagerie des métaux en neurosciences </a:t>
            </a:r>
          </a:p>
        </p:txBody>
      </p:sp>
      <p:sp>
        <p:nvSpPr>
          <p:cNvPr id="7" name="ZoneTexte 6">
            <a:extLst>
              <a:ext uri="{FF2B5EF4-FFF2-40B4-BE49-F238E27FC236}">
                <a16:creationId xmlns:a16="http://schemas.microsoft.com/office/drawing/2014/main" id="{BA98E9D6-F6C4-4260-911E-25A182E0BF7F}"/>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3582610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24</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Modélisation ?</a:t>
            </a:r>
            <a:r>
              <a:rPr lang="fr-FR" dirty="0">
                <a:solidFill>
                  <a:srgbClr val="CC99FF"/>
                </a:solidFill>
              </a:rPr>
              <a:t>n</a:t>
            </a: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Métabolisme cellulaire et irradiations</a:t>
            </a: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Irradiation / mesure/ radiolyse</a:t>
            </a: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rgbClr val="002060"/>
                </a:solidFill>
              </a:rPr>
              <a:t>Imagerie ?</a:t>
            </a: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Contrôle en ligne / monitorage faisceau</a:t>
            </a: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Tree>
    <p:extLst>
      <p:ext uri="{BB962C8B-B14F-4D97-AF65-F5344CB8AC3E}">
        <p14:creationId xmlns:p14="http://schemas.microsoft.com/office/powerpoint/2010/main" val="18897221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25</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587272"/>
            <a:chOff x="36334" y="1294275"/>
            <a:chExt cx="2988608" cy="5587272"/>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5539978"/>
            </a:xfrm>
            <a:prstGeom prst="rect">
              <a:avLst/>
            </a:prstGeom>
          </p:spPr>
          <p:txBody>
            <a:bodyPr wrap="square">
              <a:spAutoFit/>
            </a:bodyPr>
            <a:lstStyle/>
            <a:p>
              <a:r>
                <a:rPr lang="fr-FR" b="1" i="1" dirty="0"/>
                <a:t>Hadronthérapie</a:t>
              </a:r>
            </a:p>
            <a:p>
              <a:endParaRPr lang="fr-FR" sz="1200" b="1" i="1" dirty="0"/>
            </a:p>
            <a:p>
              <a:endParaRPr lang="fr-FR" sz="1200" b="1" dirty="0"/>
            </a:p>
            <a:p>
              <a:r>
                <a:rPr lang="fr-FR" sz="1200" b="1" i="1" dirty="0">
                  <a:solidFill>
                    <a:srgbClr val="CC99FF"/>
                  </a:solidFill>
                  <a:latin typeface="calibri" panose="020F0502020204030204" pitchFamily="34" charset="0"/>
                </a:rPr>
                <a:t>WP1</a:t>
              </a:r>
              <a:r>
                <a:rPr lang="fr-FR" sz="1200" i="1" dirty="0">
                  <a:solidFill>
                    <a:srgbClr val="000000"/>
                  </a:solidFill>
                  <a:latin typeface="calibri" panose="020F0502020204030204" pitchFamily="34" charset="0"/>
                </a:rPr>
                <a:t> </a:t>
              </a:r>
              <a:r>
                <a:rPr lang="fr-FR" sz="1200" b="1" i="1" dirty="0">
                  <a:solidFill>
                    <a:srgbClr val="CC99FF"/>
                  </a:solidFill>
                  <a:latin typeface="calibri" panose="020F0502020204030204" pitchFamily="34" charset="0"/>
                </a:rPr>
                <a:t>Modélisation dose physique </a:t>
              </a:r>
              <a:r>
                <a:rPr lang="fr-FR" sz="1200" i="1" dirty="0" err="1">
                  <a:solidFill>
                    <a:srgbClr val="000000"/>
                  </a:solidFill>
                  <a:latin typeface="calibri" panose="020F0502020204030204" pitchFamily="34" charset="0"/>
                </a:rPr>
                <a:t>Nanox</a:t>
              </a:r>
              <a:r>
                <a:rPr lang="fr-FR" sz="1200" i="1" dirty="0">
                  <a:solidFill>
                    <a:srgbClr val="000000"/>
                  </a:solidFill>
                  <a:latin typeface="calibri" panose="020F0502020204030204" pitchFamily="34" charset="0"/>
                </a:rPr>
                <a:t> G4-DNA(IP2I)</a:t>
              </a:r>
            </a:p>
            <a:p>
              <a:endParaRPr lang="fr-FR" sz="800" dirty="0"/>
            </a:p>
            <a:p>
              <a:r>
                <a:rPr lang="fr-FR" sz="1200" b="1" i="1" dirty="0">
                  <a:solidFill>
                    <a:srgbClr val="00B0F0"/>
                  </a:solidFill>
                </a:rPr>
                <a:t>WP2</a:t>
              </a:r>
              <a:r>
                <a:rPr lang="fr-FR" sz="1200" i="1" dirty="0">
                  <a:solidFill>
                    <a:srgbClr val="00B0F0"/>
                  </a:solidFill>
                </a:rPr>
                <a:t> </a:t>
              </a:r>
              <a:r>
                <a:rPr lang="fr-FR" sz="1200" b="1" i="1" dirty="0">
                  <a:solidFill>
                    <a:srgbClr val="00B0F0"/>
                  </a:solidFill>
                  <a:latin typeface="calibri" panose="020F0502020204030204" pitchFamily="34" charset="0"/>
                </a:rPr>
                <a:t>Bases de données patients </a:t>
              </a:r>
              <a:r>
                <a:rPr lang="fr-FR" sz="1200" i="1" dirty="0">
                  <a:solidFill>
                    <a:srgbClr val="000000"/>
                  </a:solidFill>
                  <a:latin typeface="calibri" panose="020F0502020204030204" pitchFamily="34" charset="0"/>
                </a:rPr>
                <a:t>(</a:t>
              </a:r>
              <a:r>
                <a:rPr lang="fr-FR" sz="1200" i="1" dirty="0">
                  <a:solidFill>
                    <a:srgbClr val="808080"/>
                  </a:solidFill>
                  <a:latin typeface="calibri" panose="020F0502020204030204" pitchFamily="34" charset="0"/>
                </a:rPr>
                <a:t>CAL</a:t>
              </a:r>
              <a:r>
                <a:rPr lang="fr-FR" sz="1200" i="1" dirty="0">
                  <a:solidFill>
                    <a:srgbClr val="000000"/>
                  </a:solidFill>
                  <a:latin typeface="calibri" panose="020F0502020204030204" pitchFamily="34" charset="0"/>
                </a:rPr>
                <a:t>-LPCC-</a:t>
              </a:r>
              <a:r>
                <a:rPr lang="fr-FR" sz="1200" i="1" dirty="0" err="1">
                  <a:solidFill>
                    <a:srgbClr val="808080"/>
                  </a:solidFill>
                  <a:latin typeface="calibri" panose="020F0502020204030204" pitchFamily="34" charset="0"/>
                </a:rPr>
                <a:t>Archade</a:t>
              </a:r>
              <a:r>
                <a:rPr lang="fr-FR" sz="1200" i="1" dirty="0">
                  <a:solidFill>
                    <a:srgbClr val="000000"/>
                  </a:solidFill>
                  <a:latin typeface="calibri" panose="020F0502020204030204" pitchFamily="34" charset="0"/>
                </a:rPr>
                <a:t>)</a:t>
              </a:r>
            </a:p>
            <a:p>
              <a:endParaRPr lang="fr-FR" sz="800" dirty="0"/>
            </a:p>
            <a:p>
              <a:r>
                <a:rPr lang="fr-FR" sz="1200" b="1" i="1" dirty="0">
                  <a:solidFill>
                    <a:schemeClr val="accent4"/>
                  </a:solidFill>
                  <a:latin typeface="calibri" panose="020F0502020204030204" pitchFamily="34" charset="0"/>
                </a:rPr>
                <a:t>WP3</a:t>
              </a:r>
              <a:r>
                <a:rPr lang="fr-FR" sz="1200" i="1" dirty="0">
                  <a:solidFill>
                    <a:schemeClr val="accent4"/>
                  </a:solidFill>
                  <a:latin typeface="calibri" panose="020F0502020204030204" pitchFamily="34" charset="0"/>
                </a:rPr>
                <a:t> </a:t>
              </a:r>
              <a:r>
                <a:rPr lang="fr-FR" sz="1200" b="1" i="1" dirty="0">
                  <a:solidFill>
                    <a:schemeClr val="accent4"/>
                  </a:solidFill>
                  <a:latin typeface="calibri" panose="020F0502020204030204" pitchFamily="34" charset="0"/>
                </a:rPr>
                <a:t>Sections efficaces nucléaires </a:t>
              </a:r>
              <a:r>
                <a:rPr lang="fr-FR" sz="1200" i="1" dirty="0">
                  <a:solidFill>
                    <a:srgbClr val="000000"/>
                  </a:solidFill>
                  <a:latin typeface="calibri" panose="020F0502020204030204" pitchFamily="34" charset="0"/>
                </a:rPr>
                <a:t>FOOTXN (</a:t>
              </a:r>
              <a:r>
                <a:rPr lang="fr-FR" sz="1200" i="1" dirty="0" err="1">
                  <a:solidFill>
                    <a:srgbClr val="000000"/>
                  </a:solidFill>
                  <a:latin typeface="calibri" panose="020F0502020204030204" pitchFamily="34" charset="0"/>
                </a:rPr>
                <a:t>IPHC-</a:t>
              </a:r>
              <a:r>
                <a:rPr lang="fr-FR" sz="1200" i="1" dirty="0" err="1">
                  <a:solidFill>
                    <a:srgbClr val="808080"/>
                  </a:solidFill>
                  <a:latin typeface="calibri" panose="020F0502020204030204" pitchFamily="34" charset="0"/>
                </a:rPr>
                <a:t>INFN</a:t>
              </a:r>
              <a:r>
                <a:rPr lang="fr-FR" sz="1200" i="1" dirty="0" err="1">
                  <a:solidFill>
                    <a:srgbClr val="000000"/>
                  </a:solidFill>
                  <a:latin typeface="calibri" panose="020F0502020204030204" pitchFamily="34" charset="0"/>
                </a:rPr>
                <a:t>+gamma</a:t>
              </a:r>
              <a:r>
                <a:rPr lang="fr-FR" sz="1200" i="1" dirty="0">
                  <a:solidFill>
                    <a:srgbClr val="000000"/>
                  </a:solidFill>
                  <a:latin typeface="calibri" panose="020F0502020204030204" pitchFamily="34" charset="0"/>
                </a:rPr>
                <a:t>? ...Voir LPSC-IP2I-LPCC?)</a:t>
              </a:r>
            </a:p>
            <a:p>
              <a:endParaRPr lang="fr-FR" sz="800" dirty="0"/>
            </a:p>
            <a:p>
              <a:r>
                <a:rPr lang="fr-FR" sz="1200" b="1" i="1" dirty="0">
                  <a:solidFill>
                    <a:srgbClr val="008000"/>
                  </a:solidFill>
                  <a:latin typeface="calibri" panose="020F0502020204030204" pitchFamily="34" charset="0"/>
                </a:rPr>
                <a:t>WP4</a:t>
              </a:r>
              <a:r>
                <a:rPr lang="fr-FR" sz="1200" i="1" dirty="0">
                  <a:solidFill>
                    <a:srgbClr val="008000"/>
                  </a:solidFill>
                  <a:latin typeface="calibri" panose="020F0502020204030204" pitchFamily="34" charset="0"/>
                </a:rPr>
                <a:t> </a:t>
              </a:r>
              <a:r>
                <a:rPr lang="fr-FR" sz="1200" b="1" i="1" dirty="0">
                  <a:solidFill>
                    <a:srgbClr val="008000"/>
                  </a:solidFill>
                  <a:latin typeface="calibri" panose="020F0502020204030204" pitchFamily="34" charset="0"/>
                </a:rPr>
                <a:t>Mesure et modélisation radiolyse</a:t>
              </a:r>
              <a:r>
                <a:rPr lang="fr-FR" sz="1200" i="1" dirty="0">
                  <a:solidFill>
                    <a:srgbClr val="000000"/>
                  </a:solidFill>
                  <a:latin typeface="calibri" panose="020F0502020204030204" pitchFamily="34" charset="0"/>
                </a:rPr>
                <a:t> (IPHC, LP2I)</a:t>
              </a:r>
            </a:p>
            <a:p>
              <a:endParaRPr lang="fr-FR" sz="1200" dirty="0"/>
            </a:p>
            <a:p>
              <a:r>
                <a:rPr lang="fr-FR" sz="1200" b="1" i="1" dirty="0">
                  <a:solidFill>
                    <a:schemeClr val="accent2"/>
                  </a:solidFill>
                  <a:latin typeface="calibri" panose="020F0502020204030204" pitchFamily="34" charset="0"/>
                </a:rPr>
                <a:t>WP5 Imagerie haute résolution </a:t>
              </a:r>
              <a:r>
                <a:rPr lang="fr-FR" sz="1200" i="1" dirty="0">
                  <a:solidFill>
                    <a:srgbClr val="000000"/>
                  </a:solidFill>
                  <a:latin typeface="calibri" panose="020F0502020204030204" pitchFamily="34" charset="0"/>
                </a:rPr>
                <a:t>(CPPM, </a:t>
              </a:r>
              <a:r>
                <a:rPr lang="fr-FR" sz="1200" i="1" dirty="0" err="1">
                  <a:solidFill>
                    <a:srgbClr val="000000"/>
                  </a:solidFill>
                  <a:latin typeface="calibri" panose="020F0502020204030204" pitchFamily="34" charset="0"/>
                </a:rPr>
                <a:t>IJClab</a:t>
              </a:r>
              <a:r>
                <a:rPr lang="fr-FR" sz="1200" i="1" dirty="0">
                  <a:solidFill>
                    <a:srgbClr val="000000"/>
                  </a:solidFill>
                  <a:latin typeface="calibri" panose="020F0502020204030204" pitchFamily="34" charset="0"/>
                </a:rPr>
                <a:t>, IPHC, IP2I, LPNHE, SUBATECH, </a:t>
              </a:r>
              <a:r>
                <a:rPr lang="fr-FR" sz="1200" i="1" dirty="0">
                  <a:solidFill>
                    <a:srgbClr val="999999"/>
                  </a:solidFill>
                  <a:latin typeface="calibri" panose="020F0502020204030204" pitchFamily="34" charset="0"/>
                </a:rPr>
                <a:t>CEA</a:t>
              </a:r>
              <a:r>
                <a:rPr lang="fr-FR" sz="1200" i="1" dirty="0">
                  <a:solidFill>
                    <a:srgbClr val="000000"/>
                  </a:solidFill>
                  <a:latin typeface="calibri" panose="020F0502020204030204" pitchFamily="34" charset="0"/>
                </a:rPr>
                <a:t>, </a:t>
              </a:r>
              <a:r>
                <a:rPr lang="fr-FR" sz="1200" i="1" dirty="0">
                  <a:solidFill>
                    <a:srgbClr val="999999"/>
                  </a:solidFill>
                  <a:latin typeface="calibri" panose="020F0502020204030204" pitchFamily="34" charset="0"/>
                </a:rPr>
                <a:t>CREATIS</a:t>
              </a:r>
              <a:r>
                <a:rPr lang="fr-FR" sz="1200" i="1" dirty="0">
                  <a:solidFill>
                    <a:srgbClr val="000000"/>
                  </a:solidFill>
                  <a:latin typeface="calibri" panose="020F0502020204030204" pitchFamily="34" charset="0"/>
                </a:rPr>
                <a:t>, </a:t>
              </a:r>
              <a:r>
                <a:rPr lang="fr-FR" sz="1200" i="1" dirty="0">
                  <a:solidFill>
                    <a:srgbClr val="999999"/>
                  </a:solidFill>
                  <a:latin typeface="calibri" panose="020F0502020204030204" pitchFamily="34" charset="0"/>
                </a:rPr>
                <a:t>INSERM</a:t>
              </a:r>
              <a:r>
                <a:rPr lang="fr-FR" sz="1200" i="1" dirty="0">
                  <a:solidFill>
                    <a:srgbClr val="000000"/>
                  </a:solidFill>
                  <a:latin typeface="calibri" panose="020F0502020204030204" pitchFamily="34" charset="0"/>
                </a:rPr>
                <a:t>)</a:t>
              </a:r>
            </a:p>
            <a:p>
              <a:endParaRPr lang="fr-FR" sz="800" dirty="0"/>
            </a:p>
            <a:p>
              <a:r>
                <a:rPr lang="fr-FR" sz="1200" b="1" i="1" dirty="0">
                  <a:solidFill>
                    <a:srgbClr val="FF0000"/>
                  </a:solidFill>
                  <a:latin typeface="calibri" panose="020F0502020204030204" pitchFamily="34" charset="0"/>
                </a:rPr>
                <a:t>WP6</a:t>
              </a:r>
              <a:r>
                <a:rPr lang="fr-FR" sz="1200" i="1" dirty="0">
                  <a:solidFill>
                    <a:srgbClr val="000000"/>
                  </a:solidFill>
                  <a:latin typeface="calibri" panose="020F0502020204030204" pitchFamily="34" charset="0"/>
                </a:rPr>
                <a:t> </a:t>
              </a:r>
              <a:r>
                <a:rPr lang="fr-FR" sz="1200" b="1" i="1" dirty="0">
                  <a:solidFill>
                    <a:srgbClr val="FF0000"/>
                  </a:solidFill>
                  <a:latin typeface="calibri" panose="020F0502020204030204" pitchFamily="34" charset="0"/>
                </a:rPr>
                <a:t>Monitorage faisceaux </a:t>
              </a:r>
              <a:r>
                <a:rPr lang="fr-FR" sz="1200" i="1" dirty="0">
                  <a:solidFill>
                    <a:srgbClr val="000000"/>
                  </a:solidFill>
                  <a:latin typeface="calibri" panose="020F0502020204030204" pitchFamily="34" charset="0"/>
                </a:rPr>
                <a:t>: Diamant (LPSC,SUBATECH, GIP ARRONAX), SCICOPRO (LPCC-GANIL), PEPITES (LLR) </a:t>
              </a:r>
              <a:endParaRPr lang="fr-FR" sz="1200" dirty="0"/>
            </a:p>
            <a:p>
              <a:r>
                <a:rPr lang="fr-FR" sz="1200" b="1" i="1" dirty="0">
                  <a:solidFill>
                    <a:srgbClr val="FF4848"/>
                  </a:solidFill>
                  <a:latin typeface="calibri" panose="020F0502020204030204" pitchFamily="34" charset="0"/>
                </a:rPr>
                <a:t>WP7</a:t>
              </a:r>
              <a:r>
                <a:rPr lang="fr-FR" sz="1200" i="1" dirty="0">
                  <a:solidFill>
                    <a:srgbClr val="FF4848"/>
                  </a:solidFill>
                  <a:latin typeface="calibri" panose="020F0502020204030204" pitchFamily="34" charset="0"/>
                </a:rPr>
                <a:t> </a:t>
              </a:r>
              <a:r>
                <a:rPr lang="fr-FR" sz="1200" b="1" i="1" dirty="0">
                  <a:solidFill>
                    <a:srgbClr val="FF4848"/>
                  </a:solidFill>
                  <a:latin typeface="calibri" panose="020F0502020204030204" pitchFamily="34" charset="0"/>
                </a:rPr>
                <a:t>Contrôle en ligne </a:t>
              </a:r>
              <a:r>
                <a:rPr lang="fr-FR" sz="1200" i="1" dirty="0">
                  <a:solidFill>
                    <a:srgbClr val="000000"/>
                  </a:solidFill>
                  <a:latin typeface="calibri" panose="020F0502020204030204" pitchFamily="34" charset="0"/>
                </a:rPr>
                <a:t>TIARA (LPSC-CPPM-CAL-CNAO) CLARYS (LPSC-IP2I-CAL)</a:t>
              </a:r>
            </a:p>
            <a:p>
              <a:endParaRPr lang="fr-FR" sz="800" dirty="0"/>
            </a:p>
            <a:p>
              <a:r>
                <a:rPr lang="fr-FR" sz="1200" b="1" i="1" dirty="0">
                  <a:solidFill>
                    <a:srgbClr val="0000FF"/>
                  </a:solidFill>
                  <a:latin typeface="calibri" panose="020F0502020204030204" pitchFamily="34" charset="0"/>
                </a:rPr>
                <a:t>WP8</a:t>
              </a:r>
              <a:r>
                <a:rPr lang="fr-FR" sz="1200" i="1" dirty="0">
                  <a:solidFill>
                    <a:srgbClr val="000000"/>
                  </a:solidFill>
                  <a:latin typeface="calibri" panose="020F0502020204030204" pitchFamily="34" charset="0"/>
                </a:rPr>
                <a:t> </a:t>
              </a:r>
              <a:r>
                <a:rPr lang="fr-FR" sz="1200" b="1" i="1" dirty="0">
                  <a:solidFill>
                    <a:srgbClr val="2B2BFF"/>
                  </a:solidFill>
                  <a:latin typeface="calibri" panose="020F0502020204030204" pitchFamily="34" charset="0"/>
                </a:rPr>
                <a:t>Effets sur le vivant </a:t>
              </a:r>
              <a:r>
                <a:rPr lang="fr-FR" sz="1200" i="1" dirty="0">
                  <a:solidFill>
                    <a:srgbClr val="000000"/>
                  </a:solidFill>
                  <a:latin typeface="calibri" panose="020F0502020204030204" pitchFamily="34" charset="0"/>
                </a:rPr>
                <a:t>- dosimétrie multi-échelle (LPCC,+ ?, </a:t>
              </a:r>
              <a:r>
                <a:rPr lang="fr-FR" sz="1200" i="1" dirty="0">
                  <a:solidFill>
                    <a:srgbClr val="808080"/>
                  </a:solidFill>
                  <a:latin typeface="calibri" panose="020F0502020204030204" pitchFamily="34" charset="0"/>
                </a:rPr>
                <a:t>CLCC</a:t>
              </a:r>
              <a:r>
                <a:rPr lang="fr-FR" sz="1200" i="1" dirty="0">
                  <a:solidFill>
                    <a:srgbClr val="000000"/>
                  </a:solidFill>
                  <a:latin typeface="calibri" panose="020F0502020204030204" pitchFamily="34" charset="0"/>
                </a:rPr>
                <a:t>) </a:t>
              </a:r>
              <a:endParaRPr lang="fr-FR" sz="1200"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3508653"/>
            </a:xfrm>
            <a:prstGeom prst="rect">
              <a:avLst/>
            </a:prstGeom>
          </p:spPr>
          <p:txBody>
            <a:bodyPr wrap="square">
              <a:spAutoFit/>
            </a:bodyPr>
            <a:lstStyle/>
            <a:p>
              <a:r>
                <a:rPr lang="fr-FR" b="1" i="1" dirty="0"/>
                <a:t>Radiothérapie interne</a:t>
              </a:r>
              <a:r>
                <a:rPr lang="fr-FR" i="1" dirty="0"/>
                <a:t> </a:t>
              </a:r>
            </a:p>
            <a:p>
              <a:r>
                <a:rPr lang="fr-FR" sz="1200" i="1" dirty="0"/>
                <a:t>(RIV au sens large + BNCT)  </a:t>
              </a:r>
            </a:p>
            <a:p>
              <a:endParaRPr lang="fr-FR" dirty="0"/>
            </a:p>
            <a:p>
              <a:pPr marL="283464"/>
              <a:r>
                <a:rPr lang="fr-FR" sz="1200" b="1" i="1" dirty="0">
                  <a:solidFill>
                    <a:srgbClr val="CC99FF"/>
                  </a:solidFill>
                  <a:latin typeface="calibri" panose="020F0502020204030204" pitchFamily="34" charset="0"/>
                </a:rPr>
                <a:t>WP1</a:t>
              </a:r>
              <a:r>
                <a:rPr lang="fr-FR" sz="1200" i="1" dirty="0">
                  <a:solidFill>
                    <a:srgbClr val="000000"/>
                  </a:solidFill>
                  <a:latin typeface="calibri" panose="020F0502020204030204" pitchFamily="34" charset="0"/>
                </a:rPr>
                <a:t> </a:t>
              </a:r>
              <a:r>
                <a:rPr lang="fr-FR" sz="1200" b="1" i="1" dirty="0">
                  <a:solidFill>
                    <a:srgbClr val="CC99FF"/>
                  </a:solidFill>
                  <a:latin typeface="calibri" panose="020F0502020204030204" pitchFamily="34" charset="0"/>
                </a:rPr>
                <a:t>Modélisation Dosimétrie </a:t>
              </a:r>
              <a:r>
                <a:rPr lang="fr-FR" sz="1200" i="1" dirty="0" err="1">
                  <a:solidFill>
                    <a:srgbClr val="000000"/>
                  </a:solidFill>
                  <a:latin typeface="calibri" panose="020F0502020204030204" pitchFamily="34" charset="0"/>
                </a:rPr>
                <a:t>Nanox</a:t>
              </a:r>
              <a:r>
                <a:rPr lang="fr-FR" sz="1200" i="1" dirty="0">
                  <a:solidFill>
                    <a:srgbClr val="000000"/>
                  </a:solidFill>
                  <a:latin typeface="calibri" panose="020F0502020204030204" pitchFamily="34" charset="0"/>
                </a:rPr>
                <a:t> G4-DNA PICTURE: (LPSC IP2I GANIL)</a:t>
              </a:r>
            </a:p>
            <a:p>
              <a:pPr marL="283464"/>
              <a:endParaRPr lang="fr-FR" sz="1200" dirty="0"/>
            </a:p>
            <a:p>
              <a:pPr marL="283464"/>
              <a:r>
                <a:rPr lang="fr-FR" sz="1200" b="1" i="1" dirty="0">
                  <a:solidFill>
                    <a:srgbClr val="48A448"/>
                  </a:solidFill>
                  <a:latin typeface="calibri" panose="020F0502020204030204" pitchFamily="34" charset="0"/>
                </a:rPr>
                <a:t>WP2</a:t>
              </a:r>
              <a:r>
                <a:rPr lang="fr-FR" sz="1200" i="1" dirty="0">
                  <a:solidFill>
                    <a:srgbClr val="48A448"/>
                  </a:solidFill>
                  <a:latin typeface="calibri" panose="020F0502020204030204" pitchFamily="34" charset="0"/>
                </a:rPr>
                <a:t> </a:t>
              </a:r>
              <a:r>
                <a:rPr lang="fr-FR" sz="1200" b="1" i="1" dirty="0">
                  <a:solidFill>
                    <a:srgbClr val="48A448"/>
                  </a:solidFill>
                  <a:latin typeface="calibri" panose="020F0502020204030204" pitchFamily="34" charset="0"/>
                </a:rPr>
                <a:t>Production de données bio</a:t>
              </a:r>
              <a:r>
                <a:rPr lang="fr-FR" sz="1200" i="1" dirty="0">
                  <a:solidFill>
                    <a:srgbClr val="48A448"/>
                  </a:solidFill>
                  <a:latin typeface="calibri" panose="020F0502020204030204" pitchFamily="34" charset="0"/>
                </a:rPr>
                <a:t> / </a:t>
              </a:r>
              <a:r>
                <a:rPr lang="fr-FR" sz="1200" b="1" i="1" dirty="0">
                  <a:solidFill>
                    <a:srgbClr val="48A448"/>
                  </a:solidFill>
                  <a:latin typeface="calibri" panose="020F0502020204030204" pitchFamily="34" charset="0"/>
                </a:rPr>
                <a:t>Mesure </a:t>
              </a:r>
              <a:r>
                <a:rPr lang="fr-FR" sz="1200" i="1" dirty="0">
                  <a:solidFill>
                    <a:srgbClr val="000000"/>
                  </a:solidFill>
                  <a:latin typeface="calibri" panose="020F0502020204030204" pitchFamily="34" charset="0"/>
                </a:rPr>
                <a:t>(GIP ARRONAX,ALTO-Picture, ILL, AIFIRA )</a:t>
              </a:r>
              <a:r>
                <a:rPr lang="fr-FR" sz="1200" b="1" i="1" dirty="0">
                  <a:solidFill>
                    <a:srgbClr val="48A448"/>
                  </a:solidFill>
                  <a:latin typeface="calibri" panose="020F0502020204030204" pitchFamily="34" charset="0"/>
                </a:rPr>
                <a:t> </a:t>
              </a:r>
            </a:p>
            <a:p>
              <a:pPr marL="283464"/>
              <a:endParaRPr lang="fr-FR" sz="1200" b="1" i="1" dirty="0">
                <a:solidFill>
                  <a:srgbClr val="FF4848"/>
                </a:solidFill>
                <a:latin typeface="calibri" panose="020F0502020204030204" pitchFamily="34" charset="0"/>
              </a:endParaRPr>
            </a:p>
            <a:p>
              <a:pPr marL="283464"/>
              <a:r>
                <a:rPr lang="fr-FR" sz="1200" b="1" i="1" dirty="0">
                  <a:solidFill>
                    <a:srgbClr val="FF4848"/>
                  </a:solidFill>
                  <a:latin typeface="calibri" panose="020F0502020204030204" pitchFamily="34" charset="0"/>
                </a:rPr>
                <a:t>WP3 Instrumentation </a:t>
              </a:r>
              <a:r>
                <a:rPr lang="fr-FR" sz="1200" i="1" dirty="0">
                  <a:solidFill>
                    <a:srgbClr val="000000"/>
                  </a:solidFill>
                  <a:latin typeface="calibri" panose="020F0502020204030204" pitchFamily="34" charset="0"/>
                </a:rPr>
                <a:t>avec modélisation modérateur MIMAC (LPSC)</a:t>
              </a:r>
            </a:p>
            <a:p>
              <a:pPr marL="283464"/>
              <a:endParaRPr lang="fr-FR" sz="1200" dirty="0"/>
            </a:p>
            <a:p>
              <a:pPr marL="283464"/>
              <a:r>
                <a:rPr lang="fr-FR" sz="1200" b="1" i="1" dirty="0">
                  <a:solidFill>
                    <a:srgbClr val="0000FF"/>
                  </a:solidFill>
                  <a:latin typeface="calibri" panose="020F0502020204030204" pitchFamily="34" charset="0"/>
                </a:rPr>
                <a:t>WP4</a:t>
              </a:r>
              <a:r>
                <a:rPr lang="fr-FR" sz="1200" i="1" dirty="0">
                  <a:solidFill>
                    <a:srgbClr val="000000"/>
                  </a:solidFill>
                  <a:latin typeface="calibri" panose="020F0502020204030204" pitchFamily="34" charset="0"/>
                </a:rPr>
                <a:t> </a:t>
              </a:r>
              <a:r>
                <a:rPr lang="fr-FR" sz="1200" b="1" i="1" dirty="0">
                  <a:solidFill>
                    <a:srgbClr val="2B2BFF"/>
                  </a:solidFill>
                  <a:latin typeface="calibri" panose="020F0502020204030204" pitchFamily="34" charset="0"/>
                </a:rPr>
                <a:t>Effets sur le vivant </a:t>
              </a:r>
              <a:r>
                <a:rPr lang="fr-FR" sz="1200" i="1" dirty="0">
                  <a:solidFill>
                    <a:srgbClr val="000000"/>
                  </a:solidFill>
                  <a:latin typeface="calibri" panose="020F0502020204030204" pitchFamily="34" charset="0"/>
                </a:rPr>
                <a:t>(LPCC,+ ?, </a:t>
              </a:r>
              <a:r>
                <a:rPr lang="fr-FR" sz="1200" i="1" dirty="0">
                  <a:solidFill>
                    <a:srgbClr val="999999"/>
                  </a:solidFill>
                  <a:latin typeface="calibri" panose="020F0502020204030204" pitchFamily="34" charset="0"/>
                </a:rPr>
                <a:t>CLCC</a:t>
              </a:r>
              <a:r>
                <a:rPr lang="fr-FR" sz="1200" i="1" dirty="0">
                  <a:solidFill>
                    <a:srgbClr val="000000"/>
                  </a:solidFill>
                  <a:latin typeface="calibri" panose="020F0502020204030204" pitchFamily="34" charset="0"/>
                </a:rPr>
                <a:t>)</a:t>
              </a:r>
              <a:br>
                <a:rPr lang="fr-FR" sz="1400" i="1" dirty="0">
                  <a:solidFill>
                    <a:srgbClr val="000000"/>
                  </a:solidFill>
                  <a:latin typeface="calibri" panose="020F0502020204030204" pitchFamily="34" charset="0"/>
                </a:rPr>
              </a:br>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11713"/>
            <a:ext cx="3052482" cy="5292022"/>
            <a:chOff x="3044639" y="1548276"/>
            <a:chExt cx="3052482" cy="5292022"/>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48277"/>
              <a:ext cx="2897129" cy="3770263"/>
            </a:xfrm>
            <a:prstGeom prst="rect">
              <a:avLst/>
            </a:prstGeom>
          </p:spPr>
          <p:txBody>
            <a:bodyPr wrap="square">
              <a:spAutoFit/>
            </a:bodyPr>
            <a:lstStyle/>
            <a:p>
              <a:r>
                <a:rPr lang="fr-FR" b="1" i="1" dirty="0">
                  <a:solidFill>
                    <a:srgbClr val="000000"/>
                  </a:solidFill>
                  <a:latin typeface="calibri" panose="020F0502020204030204" pitchFamily="34" charset="0"/>
                </a:rPr>
                <a:t>FLASH</a:t>
              </a:r>
              <a:r>
                <a:rPr lang="fr-FR" i="1" dirty="0">
                  <a:solidFill>
                    <a:srgbClr val="000000"/>
                  </a:solidFill>
                  <a:latin typeface="calibri" panose="020F0502020204030204" pitchFamily="34" charset="0"/>
                </a:rPr>
                <a:t> </a:t>
              </a:r>
            </a:p>
            <a:p>
              <a:r>
                <a:rPr lang="fr-FR" sz="1200" i="1" dirty="0">
                  <a:solidFill>
                    <a:srgbClr val="000000"/>
                  </a:solidFill>
                  <a:latin typeface="calibri" panose="020F0502020204030204" pitchFamily="34" charset="0"/>
                </a:rPr>
                <a:t>(proton + alpha+ carbone (C400) + X en micro faisceaux)</a:t>
              </a:r>
            </a:p>
            <a:p>
              <a:endParaRPr lang="fr-FR" sz="500" dirty="0"/>
            </a:p>
            <a:p>
              <a:r>
                <a:rPr lang="fr-FR" sz="1200" b="1" i="1" dirty="0">
                  <a:solidFill>
                    <a:srgbClr val="CC99FF"/>
                  </a:solidFill>
                  <a:latin typeface="calibri" panose="020F0502020204030204" pitchFamily="34" charset="0"/>
                </a:rPr>
                <a:t>WP 1</a:t>
              </a:r>
              <a:r>
                <a:rPr lang="fr-FR" sz="1200" b="1" i="1" dirty="0">
                  <a:solidFill>
                    <a:srgbClr val="000000"/>
                  </a:solidFill>
                  <a:latin typeface="calibri" panose="020F0502020204030204" pitchFamily="34" charset="0"/>
                </a:rPr>
                <a:t> </a:t>
              </a:r>
              <a:r>
                <a:rPr lang="fr-FR" sz="1200" b="1" i="1" dirty="0">
                  <a:solidFill>
                    <a:srgbClr val="CC99FF"/>
                  </a:solidFill>
                  <a:latin typeface="calibri" panose="020F0502020204030204" pitchFamily="34" charset="0"/>
                </a:rPr>
                <a:t>Modélisation dosimétrie </a:t>
              </a:r>
              <a:r>
                <a:rPr lang="fr-FR" sz="1200" i="1" dirty="0">
                  <a:solidFill>
                    <a:srgbClr val="000000"/>
                  </a:solidFill>
                  <a:latin typeface="calibri" panose="020F0502020204030204" pitchFamily="34" charset="0"/>
                </a:rPr>
                <a:t>(LPC, LP2I) </a:t>
              </a:r>
              <a:br>
                <a:rPr lang="fr-FR" sz="1200" i="1" dirty="0">
                  <a:solidFill>
                    <a:srgbClr val="000000"/>
                  </a:solidFill>
                  <a:latin typeface="calibri" panose="020F0502020204030204" pitchFamily="34" charset="0"/>
                </a:rPr>
              </a:br>
              <a:endParaRPr lang="fr-FR" sz="1200" dirty="0"/>
            </a:p>
            <a:p>
              <a:r>
                <a:rPr lang="fr-FR" sz="1200" b="1" i="1" dirty="0">
                  <a:solidFill>
                    <a:srgbClr val="008000"/>
                  </a:solidFill>
                  <a:latin typeface="calibri" panose="020F0502020204030204" pitchFamily="34" charset="0"/>
                </a:rPr>
                <a:t>WP2 Irradiations et mesures</a:t>
              </a:r>
              <a:r>
                <a:rPr lang="fr-FR" sz="1200" i="1" dirty="0">
                  <a:solidFill>
                    <a:srgbClr val="000000"/>
                  </a:solidFill>
                  <a:latin typeface="calibri" panose="020F0502020204030204" pitchFamily="34" charset="0"/>
                </a:rPr>
                <a:t> sur faisceaux protons et alpha (ARRONAX, SUBATECH IPHC)  et </a:t>
              </a:r>
              <a:r>
                <a:rPr lang="fr-FR" sz="1200" b="1" i="1" dirty="0">
                  <a:solidFill>
                    <a:srgbClr val="008000"/>
                  </a:solidFill>
                  <a:latin typeface="calibri" panose="020F0502020204030204" pitchFamily="34" charset="0"/>
                </a:rPr>
                <a:t>modélisation radiolyse pulsée </a:t>
              </a:r>
              <a:r>
                <a:rPr lang="fr-FR" sz="1200" i="1" dirty="0">
                  <a:solidFill>
                    <a:srgbClr val="000000"/>
                  </a:solidFill>
                  <a:latin typeface="calibri" panose="020F0502020204030204" pitchFamily="34" charset="0"/>
                </a:rPr>
                <a:t>(IPHC, LP2I)</a:t>
              </a:r>
              <a:br>
                <a:rPr lang="fr-FR" sz="1200" i="1" dirty="0">
                  <a:solidFill>
                    <a:srgbClr val="000000"/>
                  </a:solidFill>
                  <a:latin typeface="calibri" panose="020F0502020204030204" pitchFamily="34" charset="0"/>
                </a:rPr>
              </a:br>
              <a:endParaRPr lang="fr-FR" sz="1200" dirty="0"/>
            </a:p>
            <a:p>
              <a:r>
                <a:rPr lang="fr-FR" sz="1200" b="1" i="1" dirty="0">
                  <a:solidFill>
                    <a:srgbClr val="FF0000"/>
                  </a:solidFill>
                  <a:latin typeface="calibri" panose="020F0502020204030204" pitchFamily="34" charset="0"/>
                </a:rPr>
                <a:t>WP3</a:t>
              </a:r>
              <a:r>
                <a:rPr lang="fr-FR" sz="1200" b="1" i="1" dirty="0">
                  <a:solidFill>
                    <a:srgbClr val="000000"/>
                  </a:solidFill>
                  <a:latin typeface="calibri" panose="020F0502020204030204" pitchFamily="34" charset="0"/>
                </a:rPr>
                <a:t> </a:t>
              </a:r>
              <a:r>
                <a:rPr lang="fr-FR" sz="1200" b="1" i="1" dirty="0">
                  <a:solidFill>
                    <a:srgbClr val="FF0000"/>
                  </a:solidFill>
                  <a:latin typeface="calibri" panose="020F0502020204030204" pitchFamily="34" charset="0"/>
                </a:rPr>
                <a:t>Contrôle qualité </a:t>
              </a:r>
              <a:r>
                <a:rPr lang="fr-FR" sz="1200" i="1" dirty="0">
                  <a:solidFill>
                    <a:srgbClr val="000000"/>
                  </a:solidFill>
                  <a:latin typeface="calibri" panose="020F0502020204030204" pitchFamily="34" charset="0"/>
                </a:rPr>
                <a:t>(</a:t>
              </a:r>
              <a:r>
                <a:rPr lang="fr-FR" sz="1200" i="1" dirty="0">
                  <a:solidFill>
                    <a:srgbClr val="808080"/>
                  </a:solidFill>
                  <a:latin typeface="calibri" panose="020F0502020204030204" pitchFamily="34" charset="0"/>
                </a:rPr>
                <a:t>ICO</a:t>
              </a:r>
              <a:r>
                <a:rPr lang="fr-FR" sz="1200" i="1" dirty="0">
                  <a:solidFill>
                    <a:srgbClr val="000000"/>
                  </a:solidFill>
                  <a:latin typeface="calibri" panose="020F0502020204030204" pitchFamily="34" charset="0"/>
                </a:rPr>
                <a:t>) </a:t>
              </a:r>
              <a:r>
                <a:rPr lang="fr-FR" sz="1200" b="1" i="1" dirty="0">
                  <a:solidFill>
                    <a:srgbClr val="FF0000"/>
                  </a:solidFill>
                  <a:latin typeface="calibri" panose="020F0502020204030204" pitchFamily="34" charset="0"/>
                </a:rPr>
                <a:t>et instrumentation des lignes de faisceaux</a:t>
              </a:r>
              <a:r>
                <a:rPr lang="fr-FR" sz="1200" i="1" dirty="0">
                  <a:solidFill>
                    <a:srgbClr val="000000"/>
                  </a:solidFill>
                  <a:latin typeface="calibri" panose="020F0502020204030204" pitchFamily="34" charset="0"/>
                </a:rPr>
                <a:t>  Diamant (LPSC SUBATECH GIP ARRONAX), SCIOPRO (LPCC - GANIL), PEPITES (LRR)</a:t>
              </a:r>
            </a:p>
            <a:p>
              <a:endParaRPr lang="fr-FR" sz="1200" dirty="0"/>
            </a:p>
            <a:p>
              <a:r>
                <a:rPr lang="fr-FR" sz="1200" b="1" i="1" dirty="0">
                  <a:solidFill>
                    <a:srgbClr val="0000FF"/>
                  </a:solidFill>
                  <a:latin typeface="calibri" panose="020F0502020204030204" pitchFamily="34" charset="0"/>
                </a:rPr>
                <a:t>WP4</a:t>
              </a:r>
              <a:r>
                <a:rPr lang="fr-FR" sz="1200" i="1" dirty="0">
                  <a:solidFill>
                    <a:srgbClr val="000000"/>
                  </a:solidFill>
                  <a:latin typeface="calibri" panose="020F0502020204030204" pitchFamily="34" charset="0"/>
                </a:rPr>
                <a:t> </a:t>
              </a:r>
              <a:r>
                <a:rPr lang="fr-FR" sz="1200" b="1" i="1" dirty="0">
                  <a:solidFill>
                    <a:srgbClr val="2B2BFF"/>
                  </a:solidFill>
                  <a:latin typeface="calibri" panose="020F0502020204030204" pitchFamily="34" charset="0"/>
                </a:rPr>
                <a:t>Irradiation de population de cellules </a:t>
              </a:r>
              <a:r>
                <a:rPr lang="fr-FR" sz="1200" i="1" dirty="0">
                  <a:solidFill>
                    <a:srgbClr val="000000"/>
                  </a:solidFill>
                  <a:latin typeface="calibri" panose="020F0502020204030204" pitchFamily="34" charset="0"/>
                </a:rPr>
                <a:t>(</a:t>
              </a:r>
              <a:r>
                <a:rPr lang="fr-FR" sz="1200" i="1" dirty="0">
                  <a:solidFill>
                    <a:srgbClr val="999999"/>
                  </a:solidFill>
                  <a:latin typeface="calibri" panose="020F0502020204030204" pitchFamily="34" charset="0"/>
                </a:rPr>
                <a:t>ICO</a:t>
              </a:r>
              <a:r>
                <a:rPr lang="fr-FR" sz="1200" i="1" dirty="0">
                  <a:solidFill>
                    <a:srgbClr val="000000"/>
                  </a:solidFill>
                  <a:latin typeface="calibri" panose="020F0502020204030204" pitchFamily="34" charset="0"/>
                </a:rPr>
                <a:t>, </a:t>
              </a:r>
              <a:r>
                <a:rPr lang="fr-FR" sz="1200" i="1" dirty="0" err="1">
                  <a:solidFill>
                    <a:srgbClr val="000000"/>
                  </a:solidFill>
                  <a:latin typeface="calibri" panose="020F0502020204030204" pitchFamily="34" charset="0"/>
                </a:rPr>
                <a:t>IJClab</a:t>
              </a:r>
              <a:r>
                <a:rPr lang="fr-FR" sz="1200" i="1" dirty="0">
                  <a:solidFill>
                    <a:srgbClr val="000000"/>
                  </a:solidFill>
                  <a:latin typeface="calibri" panose="020F0502020204030204" pitchFamily="34" charset="0"/>
                </a:rPr>
                <a:t>, LP2I)</a:t>
              </a:r>
              <a:br>
                <a:rPr lang="fr-FR" sz="1200" i="1" dirty="0">
                  <a:solidFill>
                    <a:srgbClr val="000000"/>
                  </a:solidFill>
                  <a:latin typeface="calibri" panose="020F0502020204030204" pitchFamily="34" charset="0"/>
                </a:rPr>
              </a:br>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4180557"/>
            </a:xfrm>
            <a:prstGeom prst="rect">
              <a:avLst/>
            </a:prstGeom>
          </p:spPr>
          <p:txBody>
            <a:bodyPr wrap="square">
              <a:spAutoFit/>
            </a:bodyPr>
            <a:lstStyle/>
            <a:p>
              <a:r>
                <a:rPr lang="fr-FR" b="1" i="1" dirty="0">
                  <a:solidFill>
                    <a:srgbClr val="000000"/>
                  </a:solidFill>
                  <a:latin typeface="calibri" panose="020F0502020204030204" pitchFamily="34" charset="0"/>
                </a:rPr>
                <a:t>Radioéléments pour la thérapie et le diagnostic</a:t>
              </a:r>
              <a:endParaRPr lang="fr-FR" sz="1400" b="1" i="1" dirty="0">
                <a:solidFill>
                  <a:srgbClr val="000000"/>
                </a:solidFill>
                <a:latin typeface="calibri" panose="020F0502020204030204" pitchFamily="34" charset="0"/>
              </a:endParaRPr>
            </a:p>
            <a:p>
              <a:endParaRPr lang="fr-FR" sz="1200" dirty="0"/>
            </a:p>
            <a:p>
              <a:r>
                <a:rPr lang="fr-FR" sz="1200" b="1" i="1" dirty="0">
                  <a:solidFill>
                    <a:srgbClr val="000000"/>
                  </a:solidFill>
                  <a:latin typeface="calibri" panose="020F0502020204030204" pitchFamily="34" charset="0"/>
                </a:rPr>
                <a:t>WP1</a:t>
              </a:r>
              <a:r>
                <a:rPr lang="fr-FR" sz="1200" i="1" dirty="0">
                  <a:solidFill>
                    <a:srgbClr val="000000"/>
                  </a:solidFill>
                  <a:latin typeface="calibri" panose="020F0502020204030204" pitchFamily="34" charset="0"/>
                </a:rPr>
                <a:t> </a:t>
              </a:r>
              <a:r>
                <a:rPr lang="fr-FR" sz="1200" b="1" i="1" dirty="0">
                  <a:solidFill>
                    <a:srgbClr val="000000"/>
                  </a:solidFill>
                  <a:latin typeface="calibri" panose="020F0502020204030204" pitchFamily="34" charset="0"/>
                </a:rPr>
                <a:t>Problématiques autour de la production de particules de haut TEL </a:t>
              </a:r>
              <a:r>
                <a:rPr lang="fr-FR" sz="1200" i="1" dirty="0">
                  <a:solidFill>
                    <a:srgbClr val="000000"/>
                  </a:solidFill>
                  <a:latin typeface="calibri" panose="020F0502020204030204" pitchFamily="34" charset="0"/>
                </a:rPr>
                <a:t>: </a:t>
              </a:r>
              <a:r>
                <a:rPr lang="fr-FR" sz="1200" i="1" dirty="0">
                  <a:solidFill>
                    <a:schemeClr val="accent4"/>
                  </a:solidFill>
                  <a:latin typeface="calibri" panose="020F0502020204030204" pitchFamily="34" charset="0"/>
                </a:rPr>
                <a:t>mesure de sections efficaces</a:t>
              </a:r>
              <a:r>
                <a:rPr lang="fr-FR" sz="1200" i="1" dirty="0">
                  <a:solidFill>
                    <a:srgbClr val="000000"/>
                  </a:solidFill>
                  <a:latin typeface="calibri" panose="020F0502020204030204" pitchFamily="34" charset="0"/>
                </a:rPr>
                <a:t>, développement d'émetteur Auger, </a:t>
              </a:r>
              <a:r>
                <a:rPr lang="fr-FR" sz="1200" i="1" dirty="0" err="1">
                  <a:solidFill>
                    <a:srgbClr val="000000"/>
                  </a:solidFill>
                  <a:latin typeface="calibri" panose="020F0502020204030204" pitchFamily="34" charset="0"/>
                </a:rPr>
                <a:t>chime</a:t>
              </a:r>
              <a:r>
                <a:rPr lang="fr-FR" sz="1200" i="1" dirty="0">
                  <a:solidFill>
                    <a:srgbClr val="000000"/>
                  </a:solidFill>
                  <a:latin typeface="calibri" panose="020F0502020204030204" pitchFamily="34" charset="0"/>
                </a:rPr>
                <a:t> de spéciation, optimisation de la production, dosimétrie (GIP ARRONAX GANIL, </a:t>
              </a:r>
              <a:r>
                <a:rPr lang="fr-FR" sz="1200" i="1" dirty="0" err="1">
                  <a:solidFill>
                    <a:srgbClr val="000000"/>
                  </a:solidFill>
                  <a:latin typeface="calibri" panose="020F0502020204030204" pitchFamily="34" charset="0"/>
                </a:rPr>
                <a:t>IJClab</a:t>
              </a:r>
              <a:r>
                <a:rPr lang="fr-FR" sz="1200" i="1" dirty="0">
                  <a:solidFill>
                    <a:srgbClr val="000000"/>
                  </a:solidFill>
                  <a:latin typeface="calibri" panose="020F0502020204030204" pitchFamily="34" charset="0"/>
                </a:rPr>
                <a:t>, IPHC)</a:t>
              </a:r>
              <a:br>
                <a:rPr lang="fr-FR" sz="1200" i="1" dirty="0">
                  <a:solidFill>
                    <a:srgbClr val="000000"/>
                  </a:solidFill>
                  <a:latin typeface="calibri" panose="020F0502020204030204" pitchFamily="34" charset="0"/>
                </a:rPr>
              </a:br>
              <a:endParaRPr lang="fr-FR" sz="1200" dirty="0"/>
            </a:p>
            <a:p>
              <a:r>
                <a:rPr lang="fr-FR" sz="1200" b="1" i="1" dirty="0">
                  <a:solidFill>
                    <a:schemeClr val="accent2"/>
                  </a:solidFill>
                  <a:latin typeface="calibri" panose="020F0502020204030204" pitchFamily="34" charset="0"/>
                </a:rPr>
                <a:t>WP2</a:t>
              </a:r>
              <a:r>
                <a:rPr lang="fr-FR" sz="1200" i="1" dirty="0">
                  <a:solidFill>
                    <a:schemeClr val="accent2"/>
                  </a:solidFill>
                  <a:latin typeface="calibri" panose="020F0502020204030204" pitchFamily="34" charset="0"/>
                </a:rPr>
                <a:t> </a:t>
              </a:r>
              <a:r>
                <a:rPr lang="fr-FR" sz="1200" b="1" i="1" dirty="0">
                  <a:solidFill>
                    <a:schemeClr val="accent2"/>
                  </a:solidFill>
                  <a:latin typeface="calibri" panose="020F0502020204030204" pitchFamily="34" charset="0"/>
                </a:rPr>
                <a:t>Approches </a:t>
              </a:r>
              <a:r>
                <a:rPr lang="fr-FR" sz="1200" b="1" i="1" dirty="0" err="1">
                  <a:solidFill>
                    <a:schemeClr val="accent2"/>
                  </a:solidFill>
                  <a:latin typeface="calibri" panose="020F0502020204030204" pitchFamily="34" charset="0"/>
                </a:rPr>
                <a:t>théranostiques</a:t>
              </a:r>
              <a:r>
                <a:rPr lang="fr-FR" sz="1200" b="1" i="1" dirty="0">
                  <a:solidFill>
                    <a:schemeClr val="accent2"/>
                  </a:solidFill>
                  <a:latin typeface="calibri" panose="020F0502020204030204" pitchFamily="34" charset="0"/>
                </a:rPr>
                <a:t> </a:t>
              </a:r>
              <a:r>
                <a:rPr lang="fr-FR" sz="1200" i="1" dirty="0">
                  <a:solidFill>
                    <a:schemeClr val="accent2"/>
                  </a:solidFill>
                  <a:latin typeface="calibri" panose="020F0502020204030204" pitchFamily="34" charset="0"/>
                </a:rPr>
                <a:t>: </a:t>
              </a:r>
              <a:r>
                <a:rPr lang="fr-FR" sz="1200" i="1" dirty="0">
                  <a:latin typeface="calibri" panose="020F0502020204030204" pitchFamily="34" charset="0"/>
                </a:rPr>
                <a:t>développements </a:t>
              </a:r>
              <a:r>
                <a:rPr lang="fr-FR" sz="1200" b="1" i="1" dirty="0">
                  <a:solidFill>
                    <a:srgbClr val="FF0000"/>
                  </a:solidFill>
                  <a:latin typeface="calibri" panose="020F0502020204030204" pitchFamily="34" charset="0"/>
                </a:rPr>
                <a:t>instrumentaux</a:t>
              </a:r>
              <a:r>
                <a:rPr lang="fr-FR" sz="1200" i="1" dirty="0">
                  <a:latin typeface="calibri" panose="020F0502020204030204" pitchFamily="34" charset="0"/>
                </a:rPr>
                <a:t> </a:t>
              </a:r>
              <a:r>
                <a:rPr lang="fr-FR" sz="1200" i="1" dirty="0">
                  <a:solidFill>
                    <a:srgbClr val="000000"/>
                  </a:solidFill>
                  <a:latin typeface="calibri" panose="020F0502020204030204" pitchFamily="34" charset="0"/>
                </a:rPr>
                <a:t>et technologiques </a:t>
              </a:r>
              <a:r>
                <a:rPr lang="fr-FR" sz="1200" b="1" i="1" dirty="0">
                  <a:solidFill>
                    <a:srgbClr val="ED7D31"/>
                  </a:solidFill>
                  <a:latin typeface="calibri" panose="020F0502020204030204" pitchFamily="34" charset="0"/>
                </a:rPr>
                <a:t>- imagerie </a:t>
              </a:r>
              <a:r>
                <a:rPr lang="fr-FR" sz="1200" i="1" dirty="0">
                  <a:solidFill>
                    <a:srgbClr val="000000"/>
                  </a:solidFill>
                  <a:latin typeface="calibri" panose="020F0502020204030204" pitchFamily="34" charset="0"/>
                </a:rPr>
                <a:t>TEP et SPECT (</a:t>
              </a:r>
              <a:r>
                <a:rPr lang="fr-FR" sz="1200" i="1" dirty="0" err="1">
                  <a:solidFill>
                    <a:srgbClr val="000000"/>
                  </a:solidFill>
                  <a:latin typeface="calibri" panose="020F0502020204030204" pitchFamily="34" charset="0"/>
                </a:rPr>
                <a:t>IJClab</a:t>
              </a:r>
              <a:r>
                <a:rPr lang="fr-FR" sz="1200" i="1" dirty="0">
                  <a:solidFill>
                    <a:srgbClr val="000000"/>
                  </a:solidFill>
                  <a:latin typeface="calibri" panose="020F0502020204030204" pitchFamily="34" charset="0"/>
                </a:rPr>
                <a:t>, IPHC, CPPM +…)</a:t>
              </a:r>
              <a:br>
                <a:rPr lang="fr-FR" sz="1200" i="1" dirty="0">
                  <a:solidFill>
                    <a:srgbClr val="000000"/>
                  </a:solidFill>
                  <a:latin typeface="calibri" panose="020F0502020204030204" pitchFamily="34" charset="0"/>
                </a:rPr>
              </a:br>
              <a:endParaRPr lang="fr-FR" sz="1200" dirty="0"/>
            </a:p>
            <a:p>
              <a:r>
                <a:rPr lang="fr-FR" sz="1200" b="1" i="1" dirty="0">
                  <a:solidFill>
                    <a:srgbClr val="000000"/>
                  </a:solidFill>
                  <a:latin typeface="calibri" panose="020F0502020204030204" pitchFamily="34" charset="0"/>
                </a:rPr>
                <a:t>WP4</a:t>
              </a:r>
              <a:r>
                <a:rPr lang="fr-FR" sz="1200" i="1" dirty="0">
                  <a:solidFill>
                    <a:srgbClr val="000000"/>
                  </a:solidFill>
                  <a:latin typeface="calibri" panose="020F0502020204030204" pitchFamily="34" charset="0"/>
                </a:rPr>
                <a:t> </a:t>
              </a:r>
              <a:r>
                <a:rPr lang="fr-FR" sz="1200" b="1" i="1" dirty="0">
                  <a:solidFill>
                    <a:srgbClr val="000000"/>
                  </a:solidFill>
                  <a:latin typeface="calibri" panose="020F0502020204030204" pitchFamily="34" charset="0"/>
                </a:rPr>
                <a:t>Accélération LASER PLASMA pour la production de radionucléides </a:t>
              </a:r>
              <a:r>
                <a:rPr lang="fr-FR" sz="1200" i="1" dirty="0">
                  <a:solidFill>
                    <a:srgbClr val="000000"/>
                  </a:solidFill>
                  <a:latin typeface="calibri" panose="020F0502020204030204" pitchFamily="34" charset="0"/>
                </a:rPr>
                <a:t>(SUBATECH + ?)</a:t>
              </a:r>
              <a:endParaRPr lang="fr-FR" sz="1200" dirty="0"/>
            </a:p>
          </p:txBody>
        </p:sp>
      </p:grpSp>
      <p:sp>
        <p:nvSpPr>
          <p:cNvPr id="20" name="ZoneTexte 19">
            <a:extLst>
              <a:ext uri="{FF2B5EF4-FFF2-40B4-BE49-F238E27FC236}">
                <a16:creationId xmlns:a16="http://schemas.microsoft.com/office/drawing/2014/main" id="{1F4EBA5F-1531-4E57-BE5D-C179DDBFC787}"/>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683311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26</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3930884" cy="584775"/>
          </a:xfrm>
          <a:prstGeom prst="rect">
            <a:avLst/>
          </a:prstGeom>
          <a:noFill/>
        </p:spPr>
        <p:txBody>
          <a:bodyPr wrap="none" rtlCol="0">
            <a:spAutoFit/>
          </a:bodyPr>
          <a:lstStyle/>
          <a:p>
            <a:r>
              <a:rPr lang="fr-FR" sz="3200" b="1" dirty="0">
                <a:solidFill>
                  <a:srgbClr val="002060"/>
                </a:solidFill>
              </a:rPr>
              <a:t>Place à la discussion ! </a:t>
            </a:r>
          </a:p>
        </p:txBody>
      </p:sp>
    </p:spTree>
    <p:extLst>
      <p:ext uri="{BB962C8B-B14F-4D97-AF65-F5344CB8AC3E}">
        <p14:creationId xmlns:p14="http://schemas.microsoft.com/office/powerpoint/2010/main" val="4099290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27</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t>Hadronthérapie</a:t>
            </a:r>
          </a:p>
          <a:p>
            <a:pPr marL="342900" indent="-342900">
              <a:lnSpc>
                <a:spcPct val="150000"/>
              </a:lnSpc>
              <a:buFontTx/>
              <a:buAutoNum type="arabicPeriod"/>
            </a:pPr>
            <a:r>
              <a:rPr lang="fr-FR" b="1" dirty="0"/>
              <a:t>FLASH - Etude pluridisciplinaire des effets du débit de dose sur la radiolyse</a:t>
            </a:r>
          </a:p>
          <a:p>
            <a:pPr marL="342900" indent="-342900">
              <a:lnSpc>
                <a:spcPct val="150000"/>
              </a:lnSpc>
              <a:buFontTx/>
              <a:buAutoNum type="arabicPeriod"/>
            </a:pPr>
            <a:r>
              <a:rPr lang="fr-FR" b="1" dirty="0" err="1"/>
              <a:t>Biodose</a:t>
            </a:r>
            <a:r>
              <a:rPr lang="fr-FR" b="1" dirty="0"/>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t>Radiothérapie interne  (RIV au sens large + BNCT) </a:t>
            </a:r>
          </a:p>
          <a:p>
            <a:pPr marL="342900" indent="-342900">
              <a:lnSpc>
                <a:spcPct val="150000"/>
              </a:lnSpc>
              <a:buFontTx/>
              <a:buAutoNum type="arabicPeriod"/>
            </a:pPr>
            <a:r>
              <a:rPr lang="fr-FR" b="1" dirty="0">
                <a:latin typeface="calibri" panose="020F0502020204030204" pitchFamily="34" charset="0"/>
              </a:rPr>
              <a:t>Radioéléments pour la thérapie et le diagnostic</a:t>
            </a:r>
          </a:p>
          <a:p>
            <a:pPr marL="342900" indent="-342900">
              <a:lnSpc>
                <a:spcPct val="150000"/>
              </a:lnSpc>
              <a:buFontTx/>
              <a:buAutoNum type="arabicPeriod"/>
            </a:pPr>
            <a:r>
              <a:rPr lang="fr-FR" b="1" dirty="0"/>
              <a:t>Production de Radionucléides 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t>Imagerie des métaux en neurosciences </a:t>
            </a:r>
          </a:p>
        </p:txBody>
      </p:sp>
      <p:sp>
        <p:nvSpPr>
          <p:cNvPr id="6" name="ZoneTexte 5">
            <a:extLst>
              <a:ext uri="{FF2B5EF4-FFF2-40B4-BE49-F238E27FC236}">
                <a16:creationId xmlns:a16="http://schemas.microsoft.com/office/drawing/2014/main" id="{C52B2990-944A-419B-BF46-15295E539FEB}"/>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8458985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0977DE-9D8F-45A8-91F0-433BC110BEDF}" type="slidenum">
              <a:rPr kumimoji="0" lang="fr-FR" sz="1200" b="0"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fr-FR" sz="1200" b="0"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6" name="Espace réservé du contenu 5">
            <a:extLst>
              <a:ext uri="{FF2B5EF4-FFF2-40B4-BE49-F238E27FC236}">
                <a16:creationId xmlns:a16="http://schemas.microsoft.com/office/drawing/2014/main" id="{71A5A6B9-57D4-49AF-9354-137D697D02B3}"/>
              </a:ext>
            </a:extLst>
          </p:cNvPr>
          <p:cNvSpPr>
            <a:spLocks noGrp="1"/>
          </p:cNvSpPr>
          <p:nvPr>
            <p:ph idx="1"/>
          </p:nvPr>
        </p:nvSpPr>
        <p:spPr/>
        <p:txBody>
          <a:bodyPr/>
          <a:lstStyle/>
          <a:p>
            <a:endParaRPr lang="fr-FR" dirty="0"/>
          </a:p>
        </p:txBody>
      </p:sp>
      <p:sp>
        <p:nvSpPr>
          <p:cNvPr id="10" name="Titre 9">
            <a:extLst>
              <a:ext uri="{FF2B5EF4-FFF2-40B4-BE49-F238E27FC236}">
                <a16:creationId xmlns:a16="http://schemas.microsoft.com/office/drawing/2014/main" id="{45BCD130-2BF4-4DB0-859E-C30B1DDBCAA0}"/>
              </a:ext>
            </a:extLst>
          </p:cNvPr>
          <p:cNvSpPr>
            <a:spLocks noGrp="1"/>
          </p:cNvSpPr>
          <p:nvPr>
            <p:ph type="title"/>
          </p:nvPr>
        </p:nvSpPr>
        <p:spPr/>
        <p:txBody>
          <a:bodyPr/>
          <a:lstStyle/>
          <a:p>
            <a:r>
              <a:rPr lang="fr-FR" dirty="0"/>
              <a:t>Conclusion</a:t>
            </a:r>
          </a:p>
        </p:txBody>
      </p:sp>
      <p:sp>
        <p:nvSpPr>
          <p:cNvPr id="2" name="Espace réservé du pied de page 1">
            <a:extLst>
              <a:ext uri="{FF2B5EF4-FFF2-40B4-BE49-F238E27FC236}">
                <a16:creationId xmlns:a16="http://schemas.microsoft.com/office/drawing/2014/main" id="{EC16B2AF-0B6F-4D9A-922D-1C8B89003F01}"/>
              </a:ext>
            </a:extLst>
          </p:cNvPr>
          <p:cNvSpPr>
            <a:spLocks noGrp="1"/>
          </p:cNvSpPr>
          <p:nvPr>
            <p:ph type="ftr" sz="quarter" idx="11"/>
          </p:nvPr>
        </p:nvSpPr>
        <p:spPr/>
        <p:txBody>
          <a:bodyPr/>
          <a:lstStyle/>
          <a:p>
            <a:r>
              <a:rPr lang="fr-FR"/>
              <a:t>GDR MI2B</a:t>
            </a:r>
          </a:p>
        </p:txBody>
      </p:sp>
    </p:spTree>
    <p:extLst>
      <p:ext uri="{BB962C8B-B14F-4D97-AF65-F5344CB8AC3E}">
        <p14:creationId xmlns:p14="http://schemas.microsoft.com/office/powerpoint/2010/main" val="1508553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D0977DE-9D8F-45A8-91F0-433BC110BEDF}" type="slidenum">
              <a:rPr kumimoji="0" lang="fr-FR" sz="1200" b="0"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fr-FR" sz="1200" b="0"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6" name="Espace réservé du contenu 5">
            <a:extLst>
              <a:ext uri="{FF2B5EF4-FFF2-40B4-BE49-F238E27FC236}">
                <a16:creationId xmlns:a16="http://schemas.microsoft.com/office/drawing/2014/main" id="{9588BCAE-0664-4A6E-81B5-574BF80EB2FF}"/>
              </a:ext>
            </a:extLst>
          </p:cNvPr>
          <p:cNvSpPr>
            <a:spLocks noGrp="1"/>
          </p:cNvSpPr>
          <p:nvPr>
            <p:ph idx="1"/>
          </p:nvPr>
        </p:nvSpPr>
        <p:spPr/>
        <p:txBody>
          <a:bodyPr/>
          <a:lstStyle/>
          <a:p>
            <a:endParaRPr lang="fr-FR"/>
          </a:p>
        </p:txBody>
      </p:sp>
      <p:sp>
        <p:nvSpPr>
          <p:cNvPr id="8" name="Titre 7">
            <a:extLst>
              <a:ext uri="{FF2B5EF4-FFF2-40B4-BE49-F238E27FC236}">
                <a16:creationId xmlns:a16="http://schemas.microsoft.com/office/drawing/2014/main" id="{BAFCB633-1599-45C1-A6DC-C4E28926D5C3}"/>
              </a:ext>
            </a:extLst>
          </p:cNvPr>
          <p:cNvSpPr>
            <a:spLocks noGrp="1"/>
          </p:cNvSpPr>
          <p:nvPr>
            <p:ph type="title"/>
          </p:nvPr>
        </p:nvSpPr>
        <p:spPr/>
        <p:txBody>
          <a:bodyPr/>
          <a:lstStyle/>
          <a:p>
            <a:endParaRPr lang="fr-FR"/>
          </a:p>
        </p:txBody>
      </p:sp>
      <p:sp>
        <p:nvSpPr>
          <p:cNvPr id="2" name="Espace réservé du pied de page 1">
            <a:extLst>
              <a:ext uri="{FF2B5EF4-FFF2-40B4-BE49-F238E27FC236}">
                <a16:creationId xmlns:a16="http://schemas.microsoft.com/office/drawing/2014/main" id="{02236731-4064-45F3-9E39-61AE78E7788D}"/>
              </a:ext>
            </a:extLst>
          </p:cNvPr>
          <p:cNvSpPr>
            <a:spLocks noGrp="1"/>
          </p:cNvSpPr>
          <p:nvPr>
            <p:ph type="ftr" sz="quarter" idx="11"/>
          </p:nvPr>
        </p:nvSpPr>
        <p:spPr/>
        <p:txBody>
          <a:bodyPr/>
          <a:lstStyle/>
          <a:p>
            <a:r>
              <a:rPr lang="fr-FR"/>
              <a:t>GDR MI2B</a:t>
            </a:r>
          </a:p>
        </p:txBody>
      </p:sp>
    </p:spTree>
    <p:extLst>
      <p:ext uri="{BB962C8B-B14F-4D97-AF65-F5344CB8AC3E}">
        <p14:creationId xmlns:p14="http://schemas.microsoft.com/office/powerpoint/2010/main" val="1363737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3</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t>Hadronthérapie</a:t>
            </a:r>
          </a:p>
          <a:p>
            <a:pPr marL="342900" indent="-342900">
              <a:lnSpc>
                <a:spcPct val="150000"/>
              </a:lnSpc>
              <a:buFontTx/>
              <a:buAutoNum type="arabicPeriod"/>
            </a:pPr>
            <a:r>
              <a:rPr lang="fr-FR" b="1" dirty="0"/>
              <a:t>FLASH - Etude pluridisciplinaire des effets du débit de dose sur la radiolyse</a:t>
            </a:r>
          </a:p>
          <a:p>
            <a:pPr marL="342900" indent="-342900">
              <a:lnSpc>
                <a:spcPct val="150000"/>
              </a:lnSpc>
              <a:buFontTx/>
              <a:buAutoNum type="arabicPeriod"/>
            </a:pPr>
            <a:r>
              <a:rPr lang="fr-FR" b="1" dirty="0" err="1"/>
              <a:t>Biodose</a:t>
            </a:r>
            <a:r>
              <a:rPr lang="fr-FR" b="1" dirty="0"/>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t>Radiothérapie interne  (RIV au sens large + BNCT) </a:t>
            </a:r>
          </a:p>
          <a:p>
            <a:pPr marL="342900" indent="-342900">
              <a:lnSpc>
                <a:spcPct val="150000"/>
              </a:lnSpc>
              <a:buFontTx/>
              <a:buAutoNum type="arabicPeriod"/>
            </a:pPr>
            <a:r>
              <a:rPr lang="fr-FR" b="1" dirty="0">
                <a:latin typeface="calibri" panose="020F0502020204030204" pitchFamily="34" charset="0"/>
              </a:rPr>
              <a:t>Radioéléments pour la thérapie et le diagnostic</a:t>
            </a:r>
          </a:p>
          <a:p>
            <a:pPr marL="342900" indent="-342900">
              <a:lnSpc>
                <a:spcPct val="150000"/>
              </a:lnSpc>
              <a:buFontTx/>
              <a:buAutoNum type="arabicPeriod"/>
            </a:pPr>
            <a:r>
              <a:rPr lang="fr-FR" b="1" dirty="0"/>
              <a:t>Production de Radionucléides 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t>Imagerie des métaux en neurosciences </a:t>
            </a:r>
          </a:p>
        </p:txBody>
      </p:sp>
      <p:sp>
        <p:nvSpPr>
          <p:cNvPr id="6" name="ZoneTexte 5">
            <a:extLst>
              <a:ext uri="{FF2B5EF4-FFF2-40B4-BE49-F238E27FC236}">
                <a16:creationId xmlns:a16="http://schemas.microsoft.com/office/drawing/2014/main" id="{C52B2990-944A-419B-BF46-15295E539FEB}"/>
              </a:ext>
            </a:extLst>
          </p:cNvPr>
          <p:cNvSpPr txBox="1"/>
          <p:nvPr/>
        </p:nvSpPr>
        <p:spPr>
          <a:xfrm>
            <a:off x="735106" y="277906"/>
            <a:ext cx="2950038" cy="584775"/>
          </a:xfrm>
          <a:prstGeom prst="rect">
            <a:avLst/>
          </a:prstGeom>
          <a:noFill/>
        </p:spPr>
        <p:txBody>
          <a:bodyPr wrap="none" rtlCol="0">
            <a:spAutoFit/>
          </a:bodyPr>
          <a:lstStyle/>
          <a:p>
            <a:r>
              <a:rPr lang="fr-FR" sz="3200" b="1" dirty="0">
                <a:solidFill>
                  <a:srgbClr val="002060"/>
                </a:solidFill>
              </a:rPr>
              <a:t>…. Et le 7 mars : </a:t>
            </a:r>
          </a:p>
        </p:txBody>
      </p:sp>
    </p:spTree>
    <p:extLst>
      <p:ext uri="{BB962C8B-B14F-4D97-AF65-F5344CB8AC3E}">
        <p14:creationId xmlns:p14="http://schemas.microsoft.com/office/powerpoint/2010/main" val="425303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8EC73880-7906-410E-AEC8-B84EAA77D3D7}"/>
              </a:ext>
            </a:extLst>
          </p:cNvPr>
          <p:cNvSpPr>
            <a:spLocks noGrp="1"/>
          </p:cNvSpPr>
          <p:nvPr>
            <p:ph type="ftr" sz="quarter" idx="11"/>
          </p:nvPr>
        </p:nvSpPr>
        <p:spPr/>
        <p:txBody>
          <a:bodyPr/>
          <a:lstStyle/>
          <a:p>
            <a:r>
              <a:rPr lang="fr-FR"/>
              <a:t>GDR MI2B</a:t>
            </a:r>
            <a:endParaRPr lang="fr-FR" dirty="0"/>
          </a:p>
        </p:txBody>
      </p:sp>
      <p:sp>
        <p:nvSpPr>
          <p:cNvPr id="4" name="Espace réservé du numéro de diapositive 3">
            <a:extLst>
              <a:ext uri="{FF2B5EF4-FFF2-40B4-BE49-F238E27FC236}">
                <a16:creationId xmlns:a16="http://schemas.microsoft.com/office/drawing/2014/main" id="{125F297D-0BF2-4D5F-98A7-45F1396E29DC}"/>
              </a:ext>
            </a:extLst>
          </p:cNvPr>
          <p:cNvSpPr>
            <a:spLocks noGrp="1"/>
          </p:cNvSpPr>
          <p:nvPr>
            <p:ph type="sldNum" sz="quarter" idx="12"/>
          </p:nvPr>
        </p:nvSpPr>
        <p:spPr/>
        <p:txBody>
          <a:bodyPr/>
          <a:lstStyle/>
          <a:p>
            <a:fld id="{25A2A8DC-3136-4BAC-B321-344B41AA9509}" type="slidenum">
              <a:rPr lang="fr-FR" smtClean="0"/>
              <a:t>4</a:t>
            </a:fld>
            <a:endParaRPr lang="fr-FR"/>
          </a:p>
        </p:txBody>
      </p:sp>
      <p:sp>
        <p:nvSpPr>
          <p:cNvPr id="5" name="Rectangle 4">
            <a:extLst>
              <a:ext uri="{FF2B5EF4-FFF2-40B4-BE49-F238E27FC236}">
                <a16:creationId xmlns:a16="http://schemas.microsoft.com/office/drawing/2014/main" id="{90FB1AC7-65CC-46BA-9898-C2EF1885AC38}"/>
              </a:ext>
            </a:extLst>
          </p:cNvPr>
          <p:cNvSpPr/>
          <p:nvPr/>
        </p:nvSpPr>
        <p:spPr>
          <a:xfrm>
            <a:off x="143435" y="1211108"/>
            <a:ext cx="12048565" cy="5200911"/>
          </a:xfrm>
          <a:prstGeom prst="rect">
            <a:avLst/>
          </a:prstGeom>
        </p:spPr>
        <p:txBody>
          <a:bodyPr wrap="square">
            <a:spAutoFit/>
          </a:bodyPr>
          <a:lstStyle/>
          <a:p>
            <a:pPr>
              <a:lnSpc>
                <a:spcPts val="2500"/>
              </a:lnSpc>
            </a:pPr>
            <a:r>
              <a:rPr lang="fr-FR" dirty="0">
                <a:solidFill>
                  <a:srgbClr val="000000"/>
                </a:solidFill>
                <a:latin typeface="calibri" panose="020F0502020204030204" pitchFamily="34" charset="0"/>
              </a:rPr>
              <a:t>Nous avons reçus  </a:t>
            </a:r>
            <a:r>
              <a:rPr lang="fr-FR" b="1" dirty="0">
                <a:solidFill>
                  <a:srgbClr val="000000"/>
                </a:solidFill>
                <a:latin typeface="calibri" panose="020F0502020204030204" pitchFamily="34" charset="0"/>
              </a:rPr>
              <a:t>13 propositions de Master Projets</a:t>
            </a:r>
            <a:r>
              <a:rPr lang="fr-FR" dirty="0">
                <a:solidFill>
                  <a:srgbClr val="000000"/>
                </a:solidFill>
                <a:latin typeface="calibri" panose="020F0502020204030204" pitchFamily="34" charset="0"/>
              </a:rPr>
              <a:t>.</a:t>
            </a:r>
            <a:br>
              <a:rPr lang="fr-FR" dirty="0">
                <a:solidFill>
                  <a:srgbClr val="000000"/>
                </a:solidFill>
                <a:latin typeface="arial" panose="020B0604020202020204" pitchFamily="34" charset="0"/>
              </a:rPr>
            </a:br>
            <a:r>
              <a:rPr lang="fr-FR" b="1" dirty="0">
                <a:solidFill>
                  <a:srgbClr val="2B2BFF"/>
                </a:solidFill>
                <a:latin typeface="calibri" panose="020F0502020204030204" pitchFamily="34" charset="0"/>
              </a:rPr>
              <a:t>Les  échanges récents entre le GDR et  la direction de l’IN2P3 montrent que cette organisation en Master Projets doit "reposer sur des axes structurants  et stratégiques  de  nos activités en Santé (</a:t>
            </a:r>
            <a:r>
              <a:rPr lang="fr-FR" b="1" dirty="0">
                <a:solidFill>
                  <a:srgbClr val="0000FF"/>
                </a:solidFill>
                <a:latin typeface="calibri" panose="020F0502020204030204" pitchFamily="34" charset="0"/>
              </a:rPr>
              <a:t>quatre thèmes que nous devons définir ensemble) afin de permettre l’attribution future de moyens financiers et humains." </a:t>
            </a:r>
            <a:br>
              <a:rPr lang="fr-FR" dirty="0">
                <a:solidFill>
                  <a:srgbClr val="000000"/>
                </a:solidFill>
                <a:latin typeface="arial" panose="020B0604020202020204" pitchFamily="34" charset="0"/>
              </a:rPr>
            </a:br>
            <a:r>
              <a:rPr lang="fr-FR" dirty="0">
                <a:solidFill>
                  <a:srgbClr val="000000"/>
                </a:solidFill>
                <a:latin typeface="calibri" panose="020F0502020204030204" pitchFamily="34" charset="0"/>
              </a:rPr>
              <a:t>Nous devons donc travailler à regrouper, dans la mesure du possible, vos 13 propositions.</a:t>
            </a:r>
            <a:br>
              <a:rPr lang="fr-FR" dirty="0">
                <a:solidFill>
                  <a:srgbClr val="000000"/>
                </a:solidFill>
                <a:latin typeface="arial" panose="020B0604020202020204" pitchFamily="34" charset="0"/>
              </a:rPr>
            </a:br>
            <a:r>
              <a:rPr lang="fr-FR" dirty="0">
                <a:solidFill>
                  <a:srgbClr val="000000"/>
                </a:solidFill>
                <a:latin typeface="calibri" panose="020F0502020204030204" pitchFamily="34" charset="0"/>
              </a:rPr>
              <a:t>Nous entamons maintenant la seconde phase de réflexion. </a:t>
            </a:r>
            <a:r>
              <a:rPr lang="fr-FR" b="1" dirty="0">
                <a:solidFill>
                  <a:srgbClr val="000000"/>
                </a:solidFill>
                <a:latin typeface="calibri" panose="020F0502020204030204" pitchFamily="34" charset="0"/>
              </a:rPr>
              <a:t>Ainsi, nous vous proposons d’intervenir le 20 mars  avec le format suivant :  10 mn maximum de présentation + 3 mn de questions  (pour rappel une session de 2h sera entièrement dédiée aux échanges à l'issue de vos présentations)</a:t>
            </a:r>
            <a:endParaRPr lang="fr-FR" dirty="0">
              <a:solidFill>
                <a:srgbClr val="000000"/>
              </a:solidFill>
              <a:latin typeface="arial" panose="020B0604020202020204" pitchFamily="34" charset="0"/>
            </a:endParaRPr>
          </a:p>
          <a:p>
            <a:pPr>
              <a:lnSpc>
                <a:spcPts val="2500"/>
              </a:lnSpc>
            </a:pPr>
            <a:r>
              <a:rPr lang="fr-FR" dirty="0">
                <a:solidFill>
                  <a:srgbClr val="000000"/>
                </a:solidFill>
                <a:latin typeface="calibri" panose="020F0502020204030204" pitchFamily="34" charset="0"/>
              </a:rPr>
              <a:t>Afin que nous puissions ensuite nous coordonner, nous vous remercions par avance de faire apparaître dans votre présentation, même si votre projet  n’est pas complètement figé,  les éléments suivants :</a:t>
            </a:r>
            <a:endParaRPr lang="fr-FR" dirty="0">
              <a:solidFill>
                <a:srgbClr val="000000"/>
              </a:solidFill>
              <a:latin typeface="arial" panose="020B0604020202020204" pitchFamily="34" charset="0"/>
            </a:endParaRPr>
          </a:p>
          <a:p>
            <a:pPr lvl="5">
              <a:lnSpc>
                <a:spcPts val="2500"/>
              </a:lnSpc>
              <a:buFont typeface="Arial" panose="020B0604020202020204" pitchFamily="34" charset="0"/>
              <a:buChar char="•"/>
            </a:pPr>
            <a:r>
              <a:rPr lang="fr-FR" b="1" dirty="0">
                <a:solidFill>
                  <a:srgbClr val="000000"/>
                </a:solidFill>
                <a:latin typeface="calibri" panose="020F0502020204030204" pitchFamily="34" charset="0"/>
              </a:rPr>
              <a:t>Thème</a:t>
            </a:r>
            <a:endParaRPr lang="fr-FR" b="1" dirty="0">
              <a:solidFill>
                <a:srgbClr val="000000"/>
              </a:solidFill>
              <a:latin typeface="arial" panose="020B0604020202020204" pitchFamily="34" charset="0"/>
            </a:endParaRPr>
          </a:p>
          <a:p>
            <a:pPr lvl="5">
              <a:lnSpc>
                <a:spcPts val="2500"/>
              </a:lnSpc>
              <a:buFont typeface="Arial" panose="020B0604020202020204" pitchFamily="34" charset="0"/>
              <a:buChar char="•"/>
            </a:pPr>
            <a:r>
              <a:rPr lang="fr-FR" b="1" dirty="0">
                <a:solidFill>
                  <a:srgbClr val="000000"/>
                </a:solidFill>
                <a:latin typeface="calibri" panose="020F0502020204030204" pitchFamily="34" charset="0"/>
              </a:rPr>
              <a:t>Durée</a:t>
            </a:r>
            <a:endParaRPr lang="fr-FR" b="1" dirty="0">
              <a:solidFill>
                <a:srgbClr val="000000"/>
              </a:solidFill>
              <a:latin typeface="arial" panose="020B0604020202020204" pitchFamily="34" charset="0"/>
            </a:endParaRPr>
          </a:p>
          <a:p>
            <a:pPr lvl="5">
              <a:lnSpc>
                <a:spcPts val="2500"/>
              </a:lnSpc>
              <a:buFont typeface="Arial" panose="020B0604020202020204" pitchFamily="34" charset="0"/>
              <a:buChar char="•"/>
            </a:pPr>
            <a:r>
              <a:rPr lang="fr-FR" b="1" dirty="0">
                <a:solidFill>
                  <a:srgbClr val="000000"/>
                </a:solidFill>
                <a:latin typeface="calibri" panose="020F0502020204030204" pitchFamily="34" charset="0"/>
              </a:rPr>
              <a:t>Objectifs</a:t>
            </a:r>
            <a:r>
              <a:rPr lang="fr-FR" dirty="0">
                <a:solidFill>
                  <a:srgbClr val="000000"/>
                </a:solidFill>
                <a:latin typeface="calibri" panose="020F0502020204030204" pitchFamily="34" charset="0"/>
              </a:rPr>
              <a:t> (court, moyen et long terme)</a:t>
            </a:r>
            <a:endParaRPr lang="fr-FR" dirty="0">
              <a:solidFill>
                <a:srgbClr val="000000"/>
              </a:solidFill>
              <a:latin typeface="arial" panose="020B0604020202020204" pitchFamily="34" charset="0"/>
            </a:endParaRPr>
          </a:p>
          <a:p>
            <a:pPr lvl="5">
              <a:lnSpc>
                <a:spcPts val="2500"/>
              </a:lnSpc>
              <a:buFont typeface="Arial" panose="020B0604020202020204" pitchFamily="34" charset="0"/>
              <a:buChar char="•"/>
            </a:pPr>
            <a:r>
              <a:rPr lang="fr-FR" b="1" dirty="0">
                <a:solidFill>
                  <a:srgbClr val="000000"/>
                </a:solidFill>
                <a:latin typeface="calibri" panose="020F0502020204030204" pitchFamily="34" charset="0"/>
              </a:rPr>
              <a:t>Partenaires</a:t>
            </a:r>
            <a:r>
              <a:rPr lang="fr-FR" dirty="0">
                <a:solidFill>
                  <a:srgbClr val="000000"/>
                </a:solidFill>
                <a:latin typeface="calibri" panose="020F0502020204030204" pitchFamily="34" charset="0"/>
              </a:rPr>
              <a:t> IN2P3</a:t>
            </a:r>
            <a:r>
              <a:rPr lang="fr-FR" b="1" dirty="0">
                <a:solidFill>
                  <a:srgbClr val="000000"/>
                </a:solidFill>
                <a:latin typeface="calibri" panose="020F0502020204030204" pitchFamily="34" charset="0"/>
              </a:rPr>
              <a:t> ET</a:t>
            </a:r>
            <a:r>
              <a:rPr lang="fr-FR" dirty="0">
                <a:solidFill>
                  <a:srgbClr val="000000"/>
                </a:solidFill>
                <a:latin typeface="calibri" panose="020F0502020204030204" pitchFamily="34" charset="0"/>
              </a:rPr>
              <a:t> hors IN2P3 (autres instituts - étranger)</a:t>
            </a:r>
            <a:endParaRPr lang="fr-FR" dirty="0">
              <a:solidFill>
                <a:srgbClr val="000000"/>
              </a:solidFill>
              <a:latin typeface="arial" panose="020B0604020202020204" pitchFamily="34" charset="0"/>
            </a:endParaRPr>
          </a:p>
          <a:p>
            <a:pPr lvl="5">
              <a:lnSpc>
                <a:spcPts val="2500"/>
              </a:lnSpc>
              <a:buFont typeface="Arial" panose="020B0604020202020204" pitchFamily="34" charset="0"/>
              <a:buChar char="•"/>
            </a:pPr>
            <a:r>
              <a:rPr lang="fr-FR" b="1" dirty="0">
                <a:solidFill>
                  <a:srgbClr val="000000"/>
                </a:solidFill>
                <a:latin typeface="calibri" panose="020F0502020204030204" pitchFamily="34" charset="0"/>
              </a:rPr>
              <a:t>Stratégie à long terme </a:t>
            </a:r>
            <a:r>
              <a:rPr lang="fr-FR" dirty="0">
                <a:solidFill>
                  <a:srgbClr val="000000"/>
                </a:solidFill>
                <a:latin typeface="calibri" panose="020F0502020204030204" pitchFamily="34" charset="0"/>
              </a:rPr>
              <a:t>et les délivrables à 3 à 5 ans</a:t>
            </a:r>
            <a:endParaRPr lang="fr-FR" dirty="0">
              <a:solidFill>
                <a:srgbClr val="000000"/>
              </a:solidFill>
              <a:latin typeface="arial" panose="020B0604020202020204" pitchFamily="34" charset="0"/>
            </a:endParaRPr>
          </a:p>
          <a:p>
            <a:pPr lvl="1">
              <a:lnSpc>
                <a:spcPts val="2500"/>
              </a:lnSpc>
            </a:pPr>
            <a:r>
              <a:rPr lang="fr-FR" dirty="0">
                <a:solidFill>
                  <a:srgbClr val="000000"/>
                </a:solidFill>
                <a:latin typeface="calibri" panose="020F0502020204030204" pitchFamily="34" charset="0"/>
              </a:rPr>
              <a:t>.</a:t>
            </a:r>
            <a:endParaRPr lang="fr-FR" dirty="0">
              <a:solidFill>
                <a:srgbClr val="000000"/>
              </a:solidFill>
              <a:latin typeface="arial" panose="020B0604020202020204" pitchFamily="34" charset="0"/>
            </a:endParaRPr>
          </a:p>
        </p:txBody>
      </p:sp>
      <p:sp>
        <p:nvSpPr>
          <p:cNvPr id="6" name="ZoneTexte 5">
            <a:extLst>
              <a:ext uri="{FF2B5EF4-FFF2-40B4-BE49-F238E27FC236}">
                <a16:creationId xmlns:a16="http://schemas.microsoft.com/office/drawing/2014/main" id="{76CD2F91-8A0D-413C-A6C6-A9EDD90CBCA2}"/>
              </a:ext>
            </a:extLst>
          </p:cNvPr>
          <p:cNvSpPr txBox="1"/>
          <p:nvPr/>
        </p:nvSpPr>
        <p:spPr>
          <a:xfrm>
            <a:off x="0" y="339086"/>
            <a:ext cx="9655015" cy="584775"/>
          </a:xfrm>
          <a:prstGeom prst="rect">
            <a:avLst/>
          </a:prstGeom>
          <a:noFill/>
        </p:spPr>
        <p:txBody>
          <a:bodyPr wrap="none" rtlCol="0">
            <a:spAutoFit/>
          </a:bodyPr>
          <a:lstStyle/>
          <a:p>
            <a:r>
              <a:rPr lang="fr-FR" sz="3200" b="1" dirty="0">
                <a:solidFill>
                  <a:srgbClr val="002060"/>
                </a:solidFill>
              </a:rPr>
              <a:t>Second message  du 14/03/25 aux porteurs de projets : </a:t>
            </a:r>
          </a:p>
        </p:txBody>
      </p:sp>
    </p:spTree>
    <p:extLst>
      <p:ext uri="{BB962C8B-B14F-4D97-AF65-F5344CB8AC3E}">
        <p14:creationId xmlns:p14="http://schemas.microsoft.com/office/powerpoint/2010/main" val="956070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9659C8C2-D08D-4256-8E5A-B171FB11A61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9E3D69BE-2E2D-4109-A003-B1C30FAD40AD}"/>
              </a:ext>
            </a:extLst>
          </p:cNvPr>
          <p:cNvSpPr>
            <a:spLocks noGrp="1"/>
          </p:cNvSpPr>
          <p:nvPr>
            <p:ph type="sldNum" sz="quarter" idx="12"/>
          </p:nvPr>
        </p:nvSpPr>
        <p:spPr/>
        <p:txBody>
          <a:bodyPr/>
          <a:lstStyle/>
          <a:p>
            <a:fld id="{25A2A8DC-3136-4BAC-B321-344B41AA9509}" type="slidenum">
              <a:rPr lang="fr-FR" smtClean="0"/>
              <a:t>5</a:t>
            </a:fld>
            <a:endParaRPr lang="fr-FR"/>
          </a:p>
        </p:txBody>
      </p:sp>
      <p:sp>
        <p:nvSpPr>
          <p:cNvPr id="5" name="ZoneTexte 4">
            <a:extLst>
              <a:ext uri="{FF2B5EF4-FFF2-40B4-BE49-F238E27FC236}">
                <a16:creationId xmlns:a16="http://schemas.microsoft.com/office/drawing/2014/main" id="{96B59B89-99BE-408C-ADE5-D2AFCEEE22BD}"/>
              </a:ext>
            </a:extLst>
          </p:cNvPr>
          <p:cNvSpPr txBox="1"/>
          <p:nvPr/>
        </p:nvSpPr>
        <p:spPr>
          <a:xfrm>
            <a:off x="65720" y="178858"/>
            <a:ext cx="10031529" cy="584775"/>
          </a:xfrm>
          <a:prstGeom prst="rect">
            <a:avLst/>
          </a:prstGeom>
          <a:noFill/>
        </p:spPr>
        <p:txBody>
          <a:bodyPr wrap="none" rtlCol="0">
            <a:spAutoFit/>
          </a:bodyPr>
          <a:lstStyle/>
          <a:p>
            <a:r>
              <a:rPr lang="fr-FR" sz="3200" b="1" dirty="0">
                <a:solidFill>
                  <a:srgbClr val="002060"/>
                </a:solidFill>
              </a:rPr>
              <a:t>Agenda du </a:t>
            </a:r>
            <a:r>
              <a:rPr lang="fr-FR" sz="3200" b="1" dirty="0" err="1">
                <a:solidFill>
                  <a:srgbClr val="002060"/>
                </a:solidFill>
              </a:rPr>
              <a:t>Wokshop</a:t>
            </a:r>
            <a:r>
              <a:rPr lang="fr-FR" sz="3200" b="1" dirty="0">
                <a:solidFill>
                  <a:srgbClr val="002060"/>
                </a:solidFill>
              </a:rPr>
              <a:t> Master Projet 20 mars 2025 en zoom</a:t>
            </a:r>
          </a:p>
        </p:txBody>
      </p:sp>
      <p:pic>
        <p:nvPicPr>
          <p:cNvPr id="2" name="Image 1">
            <a:extLst>
              <a:ext uri="{FF2B5EF4-FFF2-40B4-BE49-F238E27FC236}">
                <a16:creationId xmlns:a16="http://schemas.microsoft.com/office/drawing/2014/main" id="{1259D2B5-CECB-4584-AEB0-6B78D9F9FA2C}"/>
              </a:ext>
            </a:extLst>
          </p:cNvPr>
          <p:cNvPicPr>
            <a:picLocks noChangeAspect="1"/>
          </p:cNvPicPr>
          <p:nvPr/>
        </p:nvPicPr>
        <p:blipFill>
          <a:blip r:embed="rId2"/>
          <a:stretch>
            <a:fillRect/>
          </a:stretch>
        </p:blipFill>
        <p:spPr>
          <a:xfrm>
            <a:off x="2407710" y="1154624"/>
            <a:ext cx="2746459" cy="5284853"/>
          </a:xfrm>
          <a:prstGeom prst="rect">
            <a:avLst/>
          </a:prstGeom>
        </p:spPr>
      </p:pic>
      <p:pic>
        <p:nvPicPr>
          <p:cNvPr id="8" name="Image 7">
            <a:extLst>
              <a:ext uri="{FF2B5EF4-FFF2-40B4-BE49-F238E27FC236}">
                <a16:creationId xmlns:a16="http://schemas.microsoft.com/office/drawing/2014/main" id="{A9DDBE92-B446-4AF5-8BCE-099FB97A99D0}"/>
              </a:ext>
            </a:extLst>
          </p:cNvPr>
          <p:cNvPicPr>
            <a:picLocks noChangeAspect="1"/>
          </p:cNvPicPr>
          <p:nvPr/>
        </p:nvPicPr>
        <p:blipFill>
          <a:blip r:embed="rId3"/>
          <a:stretch>
            <a:fillRect/>
          </a:stretch>
        </p:blipFill>
        <p:spPr>
          <a:xfrm>
            <a:off x="5266157" y="2464230"/>
            <a:ext cx="6129835" cy="2081831"/>
          </a:xfrm>
          <a:prstGeom prst="rect">
            <a:avLst/>
          </a:prstGeom>
        </p:spPr>
      </p:pic>
    </p:spTree>
    <p:extLst>
      <p:ext uri="{BB962C8B-B14F-4D97-AF65-F5344CB8AC3E}">
        <p14:creationId xmlns:p14="http://schemas.microsoft.com/office/powerpoint/2010/main" val="3301194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71A8A33C-5E37-4EC2-ABC4-43000FCBFBDD}"/>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806F9A90-6139-47FA-A9E1-DFBED77A0501}"/>
              </a:ext>
            </a:extLst>
          </p:cNvPr>
          <p:cNvSpPr>
            <a:spLocks noGrp="1"/>
          </p:cNvSpPr>
          <p:nvPr>
            <p:ph type="sldNum" sz="quarter" idx="12"/>
          </p:nvPr>
        </p:nvSpPr>
        <p:spPr/>
        <p:txBody>
          <a:bodyPr/>
          <a:lstStyle/>
          <a:p>
            <a:fld id="{25A2A8DC-3136-4BAC-B321-344B41AA9509}" type="slidenum">
              <a:rPr lang="fr-FR" smtClean="0"/>
              <a:t>6</a:t>
            </a:fld>
            <a:endParaRPr lang="fr-FR"/>
          </a:p>
        </p:txBody>
      </p:sp>
      <p:sp>
        <p:nvSpPr>
          <p:cNvPr id="5" name="Rectangle 4">
            <a:extLst>
              <a:ext uri="{FF2B5EF4-FFF2-40B4-BE49-F238E27FC236}">
                <a16:creationId xmlns:a16="http://schemas.microsoft.com/office/drawing/2014/main" id="{A0CBDB1E-3B71-4D83-A357-8B6C336A26EB}"/>
              </a:ext>
            </a:extLst>
          </p:cNvPr>
          <p:cNvSpPr/>
          <p:nvPr/>
        </p:nvSpPr>
        <p:spPr>
          <a:xfrm>
            <a:off x="543360" y="996183"/>
            <a:ext cx="11788588" cy="5450851"/>
          </a:xfrm>
          <a:prstGeom prst="rect">
            <a:avLst/>
          </a:prstGeom>
        </p:spPr>
        <p:txBody>
          <a:bodyPr wrap="square">
            <a:spAutoFit/>
          </a:bodyPr>
          <a:lstStyle/>
          <a:p>
            <a:pPr marL="342900" indent="-342900">
              <a:lnSpc>
                <a:spcPct val="150000"/>
              </a:lnSpc>
              <a:buAutoNum type="arabicPeriod"/>
            </a:pPr>
            <a:r>
              <a:rPr lang="fr-FR" b="1" dirty="0"/>
              <a:t>Hadronthérapie</a:t>
            </a:r>
          </a:p>
          <a:p>
            <a:pPr marL="342900" indent="-342900">
              <a:lnSpc>
                <a:spcPct val="150000"/>
              </a:lnSpc>
              <a:buFontTx/>
              <a:buAutoNum type="arabicPeriod"/>
            </a:pPr>
            <a:r>
              <a:rPr lang="fr-FR" b="1" dirty="0"/>
              <a:t>FLASH - Etude pluridisciplinaire des effets du débit de dose sur la radiolyse</a:t>
            </a:r>
          </a:p>
          <a:p>
            <a:pPr marL="342900" indent="-342900">
              <a:lnSpc>
                <a:spcPct val="150000"/>
              </a:lnSpc>
              <a:buFontTx/>
              <a:buAutoNum type="arabicPeriod"/>
            </a:pPr>
            <a:r>
              <a:rPr lang="fr-FR" b="1" dirty="0" err="1"/>
              <a:t>Biodose</a:t>
            </a:r>
            <a:r>
              <a:rPr lang="fr-FR" b="1" dirty="0"/>
              <a:t> acteurs pour les radiothérapies innovantes </a:t>
            </a:r>
          </a:p>
          <a:p>
            <a:pPr marL="342900" indent="-342900">
              <a:lnSpc>
                <a:spcPct val="150000"/>
              </a:lnSpc>
              <a:buFontTx/>
              <a:buAutoNum type="arabicPeriod"/>
            </a:pPr>
            <a:r>
              <a:rPr lang="fr-FR" b="1" dirty="0"/>
              <a:t>Tomographie par émission de positons (TEP)</a:t>
            </a:r>
          </a:p>
          <a:p>
            <a:pPr marL="342900" indent="-342900">
              <a:lnSpc>
                <a:spcPct val="150000"/>
              </a:lnSpc>
              <a:buFontTx/>
              <a:buAutoNum type="arabicPeriod"/>
            </a:pPr>
            <a:r>
              <a:rPr lang="fr-FR" b="1" dirty="0"/>
              <a:t>Caméra Compton pour l’imagerie médicale et le </a:t>
            </a:r>
            <a:r>
              <a:rPr lang="fr-FR" b="1" dirty="0" err="1"/>
              <a:t>démentèlement</a:t>
            </a:r>
            <a:r>
              <a:rPr lang="fr-FR" b="1" dirty="0"/>
              <a:t> / surveillance du territoire </a:t>
            </a:r>
          </a:p>
          <a:p>
            <a:pPr marL="342900" indent="-342900">
              <a:lnSpc>
                <a:spcPct val="150000"/>
              </a:lnSpc>
              <a:buFontTx/>
              <a:buAutoNum type="arabicPeriod"/>
            </a:pPr>
            <a:r>
              <a:rPr lang="fr-FR" b="1" dirty="0"/>
              <a:t>RESPLANDIR (C. </a:t>
            </a:r>
            <a:r>
              <a:rPr lang="fr-FR" b="1" dirty="0" err="1"/>
              <a:t>Koumeir</a:t>
            </a:r>
            <a:r>
              <a:rPr lang="fr-FR" b="1" dirty="0"/>
              <a:t>, M. Rousseau)</a:t>
            </a:r>
          </a:p>
          <a:p>
            <a:pPr marL="342900" indent="-342900">
              <a:lnSpc>
                <a:spcPct val="150000"/>
              </a:lnSpc>
              <a:buFontTx/>
              <a:buAutoNum type="arabicPeriod"/>
            </a:pPr>
            <a:r>
              <a:rPr lang="fr-FR" b="1" dirty="0"/>
              <a:t>Programme scientifique autour du C400</a:t>
            </a:r>
          </a:p>
          <a:p>
            <a:pPr marL="342900" indent="-342900">
              <a:lnSpc>
                <a:spcPct val="150000"/>
              </a:lnSpc>
              <a:buFontTx/>
              <a:buAutoNum type="arabicPeriod"/>
            </a:pPr>
            <a:r>
              <a:rPr lang="fr-FR" b="1" dirty="0"/>
              <a:t>Radiothérapie interne  (RIV au sens large + BNCT) </a:t>
            </a:r>
          </a:p>
          <a:p>
            <a:pPr marL="342900" indent="-342900">
              <a:lnSpc>
                <a:spcPct val="150000"/>
              </a:lnSpc>
              <a:buFontTx/>
              <a:buAutoNum type="arabicPeriod"/>
            </a:pPr>
            <a:r>
              <a:rPr lang="fr-FR" b="1" dirty="0">
                <a:latin typeface="calibri" panose="020F0502020204030204" pitchFamily="34" charset="0"/>
              </a:rPr>
              <a:t>Radioéléments pour la thérapie et le diagnostic</a:t>
            </a:r>
          </a:p>
          <a:p>
            <a:pPr marL="342900" indent="-342900">
              <a:lnSpc>
                <a:spcPct val="150000"/>
              </a:lnSpc>
              <a:buFontTx/>
              <a:buAutoNum type="arabicPeriod"/>
            </a:pPr>
            <a:r>
              <a:rPr lang="fr-FR" b="1" dirty="0"/>
              <a:t>Production de Radionucléides et Ligand pour la dosimétrie et l’Imagerie </a:t>
            </a:r>
            <a:r>
              <a:rPr lang="fr-FR" b="1" dirty="0" err="1"/>
              <a:t>NucléairE</a:t>
            </a:r>
            <a:r>
              <a:rPr lang="fr-FR" b="1" dirty="0"/>
              <a:t> </a:t>
            </a:r>
            <a:endParaRPr lang="fr-FR" b="1" dirty="0">
              <a:latin typeface="calibri" panose="020F0502020204030204" pitchFamily="34" charset="0"/>
            </a:endParaRPr>
          </a:p>
          <a:p>
            <a:pPr marL="342900" indent="-342900">
              <a:lnSpc>
                <a:spcPct val="150000"/>
              </a:lnSpc>
              <a:buFontTx/>
              <a:buAutoNum type="arabicPeriod"/>
            </a:pPr>
            <a:r>
              <a:rPr lang="fr-FR" b="1" dirty="0"/>
              <a:t>Approches </a:t>
            </a:r>
            <a:r>
              <a:rPr lang="fr-FR" b="1" dirty="0" err="1"/>
              <a:t>théranostiques</a:t>
            </a:r>
            <a:r>
              <a:rPr lang="fr-FR" b="1" dirty="0"/>
              <a:t> incluant des développements instrumentaux et technologiques au niveau préclinique </a:t>
            </a:r>
          </a:p>
          <a:p>
            <a:pPr marL="342900" indent="-342900">
              <a:lnSpc>
                <a:spcPct val="150000"/>
              </a:lnSpc>
              <a:buFontTx/>
              <a:buAutoNum type="arabicPeriod"/>
            </a:pPr>
            <a:r>
              <a:rPr lang="fr-FR" b="1" dirty="0"/>
              <a:t>Métabolisme cellulaire et irradiation</a:t>
            </a:r>
          </a:p>
          <a:p>
            <a:pPr marL="342900" indent="-342900">
              <a:lnSpc>
                <a:spcPct val="150000"/>
              </a:lnSpc>
              <a:buFontTx/>
              <a:buAutoNum type="arabicPeriod"/>
            </a:pPr>
            <a:r>
              <a:rPr lang="fr-FR" b="1" dirty="0"/>
              <a:t>Imagerie des métaux en neurosciences </a:t>
            </a:r>
          </a:p>
        </p:txBody>
      </p:sp>
      <p:sp>
        <p:nvSpPr>
          <p:cNvPr id="6" name="ZoneTexte 5">
            <a:extLst>
              <a:ext uri="{FF2B5EF4-FFF2-40B4-BE49-F238E27FC236}">
                <a16:creationId xmlns:a16="http://schemas.microsoft.com/office/drawing/2014/main" id="{C52B2990-944A-419B-BF46-15295E539FEB}"/>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11846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7</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Tree>
    <p:extLst>
      <p:ext uri="{BB962C8B-B14F-4D97-AF65-F5344CB8AC3E}">
        <p14:creationId xmlns:p14="http://schemas.microsoft.com/office/powerpoint/2010/main" val="3113848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8</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CC99FF"/>
              </a:solidFill>
            </a:endParaRP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B2BFF"/>
              </a:solidFill>
            </a:endParaRP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Tree>
    <p:extLst>
      <p:ext uri="{BB962C8B-B14F-4D97-AF65-F5344CB8AC3E}">
        <p14:creationId xmlns:p14="http://schemas.microsoft.com/office/powerpoint/2010/main" val="2713105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6B45D3E-EF72-4087-A28B-3BF2B4856D2B}"/>
              </a:ext>
            </a:extLst>
          </p:cNvPr>
          <p:cNvSpPr>
            <a:spLocks noGrp="1"/>
          </p:cNvSpPr>
          <p:nvPr>
            <p:ph type="ftr" sz="quarter" idx="11"/>
          </p:nvPr>
        </p:nvSpPr>
        <p:spPr/>
        <p:txBody>
          <a:bodyPr/>
          <a:lstStyle/>
          <a:p>
            <a:r>
              <a:rPr lang="fr-FR"/>
              <a:t>GDR MI2B</a:t>
            </a:r>
          </a:p>
        </p:txBody>
      </p:sp>
      <p:sp>
        <p:nvSpPr>
          <p:cNvPr id="4" name="Espace réservé du numéro de diapositive 3">
            <a:extLst>
              <a:ext uri="{FF2B5EF4-FFF2-40B4-BE49-F238E27FC236}">
                <a16:creationId xmlns:a16="http://schemas.microsoft.com/office/drawing/2014/main" id="{54DA6268-504F-4648-ABC6-8097B7712B62}"/>
              </a:ext>
            </a:extLst>
          </p:cNvPr>
          <p:cNvSpPr>
            <a:spLocks noGrp="1"/>
          </p:cNvSpPr>
          <p:nvPr>
            <p:ph type="sldNum" sz="quarter" idx="12"/>
          </p:nvPr>
        </p:nvSpPr>
        <p:spPr/>
        <p:txBody>
          <a:bodyPr/>
          <a:lstStyle/>
          <a:p>
            <a:fld id="{25A2A8DC-3136-4BAC-B321-344B41AA9509}" type="slidenum">
              <a:rPr lang="fr-FR" smtClean="0"/>
              <a:t>9</a:t>
            </a:fld>
            <a:endParaRPr lang="fr-FR"/>
          </a:p>
        </p:txBody>
      </p:sp>
      <p:grpSp>
        <p:nvGrpSpPr>
          <p:cNvPr id="16" name="Groupe 15">
            <a:extLst>
              <a:ext uri="{FF2B5EF4-FFF2-40B4-BE49-F238E27FC236}">
                <a16:creationId xmlns:a16="http://schemas.microsoft.com/office/drawing/2014/main" id="{CB628108-11F9-4C89-B931-FF710DDAB3FC}"/>
              </a:ext>
            </a:extLst>
          </p:cNvPr>
          <p:cNvGrpSpPr/>
          <p:nvPr/>
        </p:nvGrpSpPr>
        <p:grpSpPr>
          <a:xfrm>
            <a:off x="45298" y="1111712"/>
            <a:ext cx="2988608" cy="5327765"/>
            <a:chOff x="36334" y="1294275"/>
            <a:chExt cx="2988608" cy="5327765"/>
          </a:xfrm>
        </p:grpSpPr>
        <p:sp>
          <p:nvSpPr>
            <p:cNvPr id="5" name="Rectangle 4">
              <a:extLst>
                <a:ext uri="{FF2B5EF4-FFF2-40B4-BE49-F238E27FC236}">
                  <a16:creationId xmlns:a16="http://schemas.microsoft.com/office/drawing/2014/main" id="{3D30E097-B499-4789-BCFA-E64E6E0D72C4}"/>
                </a:ext>
              </a:extLst>
            </p:cNvPr>
            <p:cNvSpPr/>
            <p:nvPr/>
          </p:nvSpPr>
          <p:spPr>
            <a:xfrm>
              <a:off x="124860" y="1341569"/>
              <a:ext cx="2900082" cy="1231106"/>
            </a:xfrm>
            <a:prstGeom prst="rect">
              <a:avLst/>
            </a:prstGeom>
          </p:spPr>
          <p:txBody>
            <a:bodyPr wrap="square">
              <a:spAutoFit/>
            </a:bodyPr>
            <a:lstStyle/>
            <a:p>
              <a:r>
                <a:rPr lang="fr-FR" b="1" i="1" dirty="0"/>
                <a:t>MP1</a:t>
              </a:r>
            </a:p>
            <a:p>
              <a:endParaRPr lang="fr-FR" sz="1200" b="1" i="1" dirty="0"/>
            </a:p>
            <a:p>
              <a:endParaRPr lang="fr-FR" sz="1200" b="1" dirty="0"/>
            </a:p>
            <a:p>
              <a:br>
                <a:rPr lang="fr-FR" sz="1400" i="1" dirty="0">
                  <a:solidFill>
                    <a:srgbClr val="FF0000"/>
                  </a:solidFill>
                  <a:latin typeface="calibri" panose="020F0502020204030204" pitchFamily="34" charset="0"/>
                </a:rPr>
              </a:br>
              <a:endParaRPr lang="fr-FR" dirty="0"/>
            </a:p>
          </p:txBody>
        </p:sp>
        <p:sp>
          <p:nvSpPr>
            <p:cNvPr id="7" name="Rectangle : coins arrondis 6">
              <a:extLst>
                <a:ext uri="{FF2B5EF4-FFF2-40B4-BE49-F238E27FC236}">
                  <a16:creationId xmlns:a16="http://schemas.microsoft.com/office/drawing/2014/main" id="{4A984C4B-37D8-4D1F-9E4E-99F6E7B9B9CB}"/>
                </a:ext>
              </a:extLst>
            </p:cNvPr>
            <p:cNvSpPr/>
            <p:nvPr/>
          </p:nvSpPr>
          <p:spPr>
            <a:xfrm>
              <a:off x="36334" y="1294275"/>
              <a:ext cx="2950034" cy="532776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a:extLst>
              <a:ext uri="{FF2B5EF4-FFF2-40B4-BE49-F238E27FC236}">
                <a16:creationId xmlns:a16="http://schemas.microsoft.com/office/drawing/2014/main" id="{4E0AE123-6280-401F-A229-3CEDE1C32D0E}"/>
              </a:ext>
            </a:extLst>
          </p:cNvPr>
          <p:cNvGrpSpPr/>
          <p:nvPr/>
        </p:nvGrpSpPr>
        <p:grpSpPr>
          <a:xfrm>
            <a:off x="6044895" y="1111712"/>
            <a:ext cx="3077816" cy="5292024"/>
            <a:chOff x="3111752" y="1314963"/>
            <a:chExt cx="3077816" cy="5292024"/>
          </a:xfrm>
        </p:grpSpPr>
        <p:sp>
          <p:nvSpPr>
            <p:cNvPr id="6" name="Rectangle 5">
              <a:extLst>
                <a:ext uri="{FF2B5EF4-FFF2-40B4-BE49-F238E27FC236}">
                  <a16:creationId xmlns:a16="http://schemas.microsoft.com/office/drawing/2014/main" id="{7C18A8C6-BD10-462B-88B9-9F6E1816FA44}"/>
                </a:ext>
              </a:extLst>
            </p:cNvPr>
            <p:cNvSpPr/>
            <p:nvPr/>
          </p:nvSpPr>
          <p:spPr>
            <a:xfrm>
              <a:off x="3329826" y="1314963"/>
              <a:ext cx="2859742" cy="646331"/>
            </a:xfrm>
            <a:prstGeom prst="rect">
              <a:avLst/>
            </a:prstGeom>
          </p:spPr>
          <p:txBody>
            <a:bodyPr wrap="square">
              <a:spAutoFit/>
            </a:bodyPr>
            <a:lstStyle/>
            <a:p>
              <a:r>
                <a:rPr lang="fr-FR" b="1" i="1" dirty="0"/>
                <a:t>MP3</a:t>
              </a:r>
              <a:endParaRPr lang="fr-FR" i="1" dirty="0"/>
            </a:p>
            <a:p>
              <a:endParaRPr lang="fr-FR" dirty="0"/>
            </a:p>
          </p:txBody>
        </p:sp>
        <p:sp>
          <p:nvSpPr>
            <p:cNvPr id="10" name="Rectangle : coins arrondis 9">
              <a:extLst>
                <a:ext uri="{FF2B5EF4-FFF2-40B4-BE49-F238E27FC236}">
                  <a16:creationId xmlns:a16="http://schemas.microsoft.com/office/drawing/2014/main" id="{F5659F76-1A04-4750-8607-592F49636709}"/>
                </a:ext>
              </a:extLst>
            </p:cNvPr>
            <p:cNvSpPr/>
            <p:nvPr/>
          </p:nvSpPr>
          <p:spPr>
            <a:xfrm>
              <a:off x="3111752" y="1314964"/>
              <a:ext cx="3052482" cy="5292023"/>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 name="Groupe 17">
            <a:extLst>
              <a:ext uri="{FF2B5EF4-FFF2-40B4-BE49-F238E27FC236}">
                <a16:creationId xmlns:a16="http://schemas.microsoft.com/office/drawing/2014/main" id="{774F7EED-64A8-4847-99EE-D5CB255E93C4}"/>
              </a:ext>
            </a:extLst>
          </p:cNvPr>
          <p:cNvGrpSpPr/>
          <p:nvPr/>
        </p:nvGrpSpPr>
        <p:grpSpPr>
          <a:xfrm>
            <a:off x="3003176" y="1103247"/>
            <a:ext cx="3052482" cy="5300488"/>
            <a:chOff x="3044639" y="1539810"/>
            <a:chExt cx="3052482" cy="5300488"/>
          </a:xfrm>
        </p:grpSpPr>
        <p:sp>
          <p:nvSpPr>
            <p:cNvPr id="11" name="Rectangle : coins arrondis 10">
              <a:extLst>
                <a:ext uri="{FF2B5EF4-FFF2-40B4-BE49-F238E27FC236}">
                  <a16:creationId xmlns:a16="http://schemas.microsoft.com/office/drawing/2014/main" id="{3004ED6F-DF04-4622-87B8-463BE9B33660}"/>
                </a:ext>
              </a:extLst>
            </p:cNvPr>
            <p:cNvSpPr/>
            <p:nvPr/>
          </p:nvSpPr>
          <p:spPr>
            <a:xfrm>
              <a:off x="3044639" y="1548276"/>
              <a:ext cx="3052482" cy="529202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a:extLst>
                <a:ext uri="{FF2B5EF4-FFF2-40B4-BE49-F238E27FC236}">
                  <a16:creationId xmlns:a16="http://schemas.microsoft.com/office/drawing/2014/main" id="{7ED1CDFC-4AEC-4907-98AA-15BAF6F58F10}"/>
                </a:ext>
              </a:extLst>
            </p:cNvPr>
            <p:cNvSpPr/>
            <p:nvPr/>
          </p:nvSpPr>
          <p:spPr>
            <a:xfrm>
              <a:off x="3163895" y="1539810"/>
              <a:ext cx="2483223" cy="553998"/>
            </a:xfrm>
            <a:prstGeom prst="rect">
              <a:avLst/>
            </a:prstGeom>
          </p:spPr>
          <p:txBody>
            <a:bodyPr wrap="square">
              <a:spAutoFit/>
            </a:bodyPr>
            <a:lstStyle/>
            <a:p>
              <a:r>
                <a:rPr lang="fr-FR" b="1" i="1" dirty="0">
                  <a:solidFill>
                    <a:srgbClr val="000000"/>
                  </a:solidFill>
                  <a:latin typeface="calibri" panose="020F0502020204030204" pitchFamily="34" charset="0"/>
                </a:rPr>
                <a:t>MP2</a:t>
              </a:r>
              <a:r>
                <a:rPr lang="fr-FR" i="1" dirty="0">
                  <a:solidFill>
                    <a:srgbClr val="000000"/>
                  </a:solidFill>
                  <a:latin typeface="calibri" panose="020F0502020204030204" pitchFamily="34" charset="0"/>
                </a:rPr>
                <a:t> </a:t>
              </a:r>
            </a:p>
            <a:p>
              <a:endParaRPr lang="fr-FR" sz="1200" dirty="0"/>
            </a:p>
          </p:txBody>
        </p:sp>
      </p:grpSp>
      <p:grpSp>
        <p:nvGrpSpPr>
          <p:cNvPr id="17" name="Groupe 16">
            <a:extLst>
              <a:ext uri="{FF2B5EF4-FFF2-40B4-BE49-F238E27FC236}">
                <a16:creationId xmlns:a16="http://schemas.microsoft.com/office/drawing/2014/main" id="{582EEA33-7A82-4DB8-B852-CC5F5C145619}"/>
              </a:ext>
            </a:extLst>
          </p:cNvPr>
          <p:cNvGrpSpPr/>
          <p:nvPr/>
        </p:nvGrpSpPr>
        <p:grpSpPr>
          <a:xfrm>
            <a:off x="9122711" y="1111711"/>
            <a:ext cx="3069289" cy="5327767"/>
            <a:chOff x="9157447" y="686957"/>
            <a:chExt cx="3069289" cy="5743456"/>
          </a:xfrm>
        </p:grpSpPr>
        <p:sp>
          <p:nvSpPr>
            <p:cNvPr id="12" name="Rectangle : coins arrondis 11">
              <a:extLst>
                <a:ext uri="{FF2B5EF4-FFF2-40B4-BE49-F238E27FC236}">
                  <a16:creationId xmlns:a16="http://schemas.microsoft.com/office/drawing/2014/main" id="{C4EC9C58-EB2C-4D53-8C1A-41E276535D01}"/>
                </a:ext>
              </a:extLst>
            </p:cNvPr>
            <p:cNvSpPr/>
            <p:nvPr/>
          </p:nvSpPr>
          <p:spPr>
            <a:xfrm>
              <a:off x="9157447" y="686957"/>
              <a:ext cx="3052482" cy="57434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456C791E-4F88-4344-B97C-613E1A468CCF}"/>
                </a:ext>
              </a:extLst>
            </p:cNvPr>
            <p:cNvSpPr/>
            <p:nvPr/>
          </p:nvSpPr>
          <p:spPr>
            <a:xfrm>
              <a:off x="9326654" y="686960"/>
              <a:ext cx="2900082" cy="597223"/>
            </a:xfrm>
            <a:prstGeom prst="rect">
              <a:avLst/>
            </a:prstGeom>
          </p:spPr>
          <p:txBody>
            <a:bodyPr wrap="square">
              <a:spAutoFit/>
            </a:bodyPr>
            <a:lstStyle/>
            <a:p>
              <a:r>
                <a:rPr lang="fr-FR" b="1" i="1" dirty="0">
                  <a:solidFill>
                    <a:srgbClr val="000000"/>
                  </a:solidFill>
                  <a:latin typeface="calibri" panose="020F0502020204030204" pitchFamily="34" charset="0"/>
                </a:rPr>
                <a:t>MP4</a:t>
              </a:r>
            </a:p>
            <a:p>
              <a:endParaRPr lang="fr-FR" sz="1200" dirty="0"/>
            </a:p>
          </p:txBody>
        </p:sp>
      </p:grpSp>
      <p:sp>
        <p:nvSpPr>
          <p:cNvPr id="20" name="ZoneTexte 19">
            <a:extLst>
              <a:ext uri="{FF2B5EF4-FFF2-40B4-BE49-F238E27FC236}">
                <a16:creationId xmlns:a16="http://schemas.microsoft.com/office/drawing/2014/main" id="{DD7866EE-AE5D-4A06-B25D-692A51E7C3A3}"/>
              </a:ext>
            </a:extLst>
          </p:cNvPr>
          <p:cNvSpPr txBox="1"/>
          <p:nvPr/>
        </p:nvSpPr>
        <p:spPr>
          <a:xfrm>
            <a:off x="475462" y="338670"/>
            <a:ext cx="4020460" cy="584775"/>
          </a:xfrm>
          <a:prstGeom prst="rect">
            <a:avLst/>
          </a:prstGeom>
          <a:noFill/>
        </p:spPr>
        <p:txBody>
          <a:bodyPr wrap="none" rtlCol="0">
            <a:spAutoFit/>
          </a:bodyPr>
          <a:lstStyle/>
          <a:p>
            <a:r>
              <a:rPr lang="fr-FR" sz="3200" b="1" dirty="0">
                <a:solidFill>
                  <a:srgbClr val="002060"/>
                </a:solidFill>
              </a:rPr>
              <a:t>Comment structurer ? </a:t>
            </a:r>
          </a:p>
        </p:txBody>
      </p:sp>
      <p:sp>
        <p:nvSpPr>
          <p:cNvPr id="2" name="Rectangle : coins arrondis 1">
            <a:extLst>
              <a:ext uri="{FF2B5EF4-FFF2-40B4-BE49-F238E27FC236}">
                <a16:creationId xmlns:a16="http://schemas.microsoft.com/office/drawing/2014/main" id="{1D557765-77BA-4C72-B5E0-E4DD3FF7983A}"/>
              </a:ext>
            </a:extLst>
          </p:cNvPr>
          <p:cNvSpPr/>
          <p:nvPr/>
        </p:nvSpPr>
        <p:spPr>
          <a:xfrm>
            <a:off x="45298" y="1955800"/>
            <a:ext cx="12101404" cy="553998"/>
          </a:xfrm>
          <a:prstGeom prst="roundRect">
            <a:avLst/>
          </a:prstGeom>
          <a:solidFill>
            <a:srgbClr val="CC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CC99FF"/>
              </a:solidFill>
            </a:endParaRPr>
          </a:p>
        </p:txBody>
      </p:sp>
      <p:sp>
        <p:nvSpPr>
          <p:cNvPr id="19" name="Rectangle : coins arrondis 18">
            <a:extLst>
              <a:ext uri="{FF2B5EF4-FFF2-40B4-BE49-F238E27FC236}">
                <a16:creationId xmlns:a16="http://schemas.microsoft.com/office/drawing/2014/main" id="{4554A8A7-C8C0-493F-AC79-FF3B7BDB97FD}"/>
              </a:ext>
            </a:extLst>
          </p:cNvPr>
          <p:cNvSpPr/>
          <p:nvPr/>
        </p:nvSpPr>
        <p:spPr>
          <a:xfrm>
            <a:off x="45298" y="2607065"/>
            <a:ext cx="12101404" cy="553998"/>
          </a:xfrm>
          <a:prstGeom prst="roundRect">
            <a:avLst/>
          </a:prstGeom>
          <a:solidFill>
            <a:srgbClr val="2B2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B2BFF"/>
              </a:solidFill>
            </a:endParaRPr>
          </a:p>
        </p:txBody>
      </p:sp>
      <p:sp>
        <p:nvSpPr>
          <p:cNvPr id="21" name="Rectangle : coins arrondis 20">
            <a:extLst>
              <a:ext uri="{FF2B5EF4-FFF2-40B4-BE49-F238E27FC236}">
                <a16:creationId xmlns:a16="http://schemas.microsoft.com/office/drawing/2014/main" id="{517C2F27-C7AA-4BAC-9DBA-BC18BC074520}"/>
              </a:ext>
            </a:extLst>
          </p:cNvPr>
          <p:cNvSpPr/>
          <p:nvPr/>
        </p:nvSpPr>
        <p:spPr>
          <a:xfrm>
            <a:off x="73789" y="3306592"/>
            <a:ext cx="12101404" cy="553998"/>
          </a:xfrm>
          <a:prstGeom prst="roundRect">
            <a:avLst/>
          </a:prstGeom>
          <a:solidFill>
            <a:srgbClr val="48A4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2" name="Rectangle : coins arrondis 21">
            <a:extLst>
              <a:ext uri="{FF2B5EF4-FFF2-40B4-BE49-F238E27FC236}">
                <a16:creationId xmlns:a16="http://schemas.microsoft.com/office/drawing/2014/main" id="{164211AA-0B75-4E70-B276-9FDEF9433EFA}"/>
              </a:ext>
            </a:extLst>
          </p:cNvPr>
          <p:cNvSpPr/>
          <p:nvPr/>
        </p:nvSpPr>
        <p:spPr>
          <a:xfrm>
            <a:off x="85642" y="4006119"/>
            <a:ext cx="12101404" cy="553998"/>
          </a:xfrm>
          <a:prstGeom prst="roundRect">
            <a:avLst/>
          </a:prstGeom>
          <a:solidFill>
            <a:srgbClr val="ED7D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23" name="Rectangle : coins arrondis 22">
            <a:extLst>
              <a:ext uri="{FF2B5EF4-FFF2-40B4-BE49-F238E27FC236}">
                <a16:creationId xmlns:a16="http://schemas.microsoft.com/office/drawing/2014/main" id="{11B31081-9349-46A0-B840-57EAB28AD7C3}"/>
              </a:ext>
            </a:extLst>
          </p:cNvPr>
          <p:cNvSpPr/>
          <p:nvPr/>
        </p:nvSpPr>
        <p:spPr>
          <a:xfrm>
            <a:off x="73789" y="4730519"/>
            <a:ext cx="12101404" cy="553998"/>
          </a:xfrm>
          <a:prstGeom prst="roundRect">
            <a:avLst/>
          </a:prstGeom>
          <a:solidFill>
            <a:srgbClr val="FF484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48A448"/>
              </a:solidFill>
            </a:endParaRPr>
          </a:p>
        </p:txBody>
      </p:sp>
      <p:sp>
        <p:nvSpPr>
          <p:cNvPr id="8" name="ZoneTexte 7">
            <a:extLst>
              <a:ext uri="{FF2B5EF4-FFF2-40B4-BE49-F238E27FC236}">
                <a16:creationId xmlns:a16="http://schemas.microsoft.com/office/drawing/2014/main" id="{CAD92337-0979-4961-A438-62386CD89E5F}"/>
              </a:ext>
            </a:extLst>
          </p:cNvPr>
          <p:cNvSpPr txBox="1"/>
          <p:nvPr/>
        </p:nvSpPr>
        <p:spPr>
          <a:xfrm>
            <a:off x="37454" y="2004434"/>
            <a:ext cx="625492" cy="369332"/>
          </a:xfrm>
          <a:prstGeom prst="rect">
            <a:avLst/>
          </a:prstGeom>
          <a:noFill/>
        </p:spPr>
        <p:txBody>
          <a:bodyPr wrap="none" rtlCol="0">
            <a:spAutoFit/>
          </a:bodyPr>
          <a:lstStyle/>
          <a:p>
            <a:r>
              <a:rPr lang="fr-FR" dirty="0"/>
              <a:t>WP1</a:t>
            </a:r>
          </a:p>
        </p:txBody>
      </p:sp>
      <p:sp>
        <p:nvSpPr>
          <p:cNvPr id="24" name="ZoneTexte 23">
            <a:extLst>
              <a:ext uri="{FF2B5EF4-FFF2-40B4-BE49-F238E27FC236}">
                <a16:creationId xmlns:a16="http://schemas.microsoft.com/office/drawing/2014/main" id="{B31B15D3-57D4-4D85-9ABA-920346CF61B7}"/>
              </a:ext>
            </a:extLst>
          </p:cNvPr>
          <p:cNvSpPr txBox="1"/>
          <p:nvPr/>
        </p:nvSpPr>
        <p:spPr>
          <a:xfrm>
            <a:off x="62850" y="2664836"/>
            <a:ext cx="625492" cy="369332"/>
          </a:xfrm>
          <a:prstGeom prst="rect">
            <a:avLst/>
          </a:prstGeom>
          <a:noFill/>
        </p:spPr>
        <p:txBody>
          <a:bodyPr wrap="none" rtlCol="0">
            <a:spAutoFit/>
          </a:bodyPr>
          <a:lstStyle/>
          <a:p>
            <a:r>
              <a:rPr lang="fr-FR" dirty="0"/>
              <a:t>WP2</a:t>
            </a:r>
          </a:p>
        </p:txBody>
      </p:sp>
      <p:sp>
        <p:nvSpPr>
          <p:cNvPr id="25" name="ZoneTexte 24">
            <a:extLst>
              <a:ext uri="{FF2B5EF4-FFF2-40B4-BE49-F238E27FC236}">
                <a16:creationId xmlns:a16="http://schemas.microsoft.com/office/drawing/2014/main" id="{DA8BAA51-C9A4-4702-86FB-88FA09C14F09}"/>
              </a:ext>
            </a:extLst>
          </p:cNvPr>
          <p:cNvSpPr txBox="1"/>
          <p:nvPr/>
        </p:nvSpPr>
        <p:spPr>
          <a:xfrm>
            <a:off x="85642" y="3357988"/>
            <a:ext cx="625492" cy="369332"/>
          </a:xfrm>
          <a:prstGeom prst="rect">
            <a:avLst/>
          </a:prstGeom>
          <a:noFill/>
        </p:spPr>
        <p:txBody>
          <a:bodyPr wrap="none" rtlCol="0">
            <a:spAutoFit/>
          </a:bodyPr>
          <a:lstStyle/>
          <a:p>
            <a:r>
              <a:rPr lang="fr-FR" dirty="0"/>
              <a:t>WP3</a:t>
            </a:r>
          </a:p>
        </p:txBody>
      </p:sp>
      <p:sp>
        <p:nvSpPr>
          <p:cNvPr id="26" name="ZoneTexte 25">
            <a:extLst>
              <a:ext uri="{FF2B5EF4-FFF2-40B4-BE49-F238E27FC236}">
                <a16:creationId xmlns:a16="http://schemas.microsoft.com/office/drawing/2014/main" id="{454100A5-80F6-47DA-85EC-13CDBB3B3660}"/>
              </a:ext>
            </a:extLst>
          </p:cNvPr>
          <p:cNvSpPr txBox="1"/>
          <p:nvPr/>
        </p:nvSpPr>
        <p:spPr>
          <a:xfrm>
            <a:off x="128420" y="4083174"/>
            <a:ext cx="625492" cy="369332"/>
          </a:xfrm>
          <a:prstGeom prst="rect">
            <a:avLst/>
          </a:prstGeom>
          <a:noFill/>
        </p:spPr>
        <p:txBody>
          <a:bodyPr wrap="none" rtlCol="0">
            <a:spAutoFit/>
          </a:bodyPr>
          <a:lstStyle/>
          <a:p>
            <a:r>
              <a:rPr lang="fr-FR" dirty="0"/>
              <a:t>WP4</a:t>
            </a:r>
          </a:p>
        </p:txBody>
      </p:sp>
      <p:sp>
        <p:nvSpPr>
          <p:cNvPr id="28" name="ZoneTexte 27">
            <a:extLst>
              <a:ext uri="{FF2B5EF4-FFF2-40B4-BE49-F238E27FC236}">
                <a16:creationId xmlns:a16="http://schemas.microsoft.com/office/drawing/2014/main" id="{0E8EA8D5-35C3-4EC0-9869-52128CD08F8A}"/>
              </a:ext>
            </a:extLst>
          </p:cNvPr>
          <p:cNvSpPr txBox="1"/>
          <p:nvPr/>
        </p:nvSpPr>
        <p:spPr>
          <a:xfrm>
            <a:off x="162716" y="4802051"/>
            <a:ext cx="625492" cy="369332"/>
          </a:xfrm>
          <a:prstGeom prst="rect">
            <a:avLst/>
          </a:prstGeom>
          <a:noFill/>
        </p:spPr>
        <p:txBody>
          <a:bodyPr wrap="none" rtlCol="0">
            <a:spAutoFit/>
          </a:bodyPr>
          <a:lstStyle/>
          <a:p>
            <a:r>
              <a:rPr lang="fr-FR" dirty="0"/>
              <a:t>WP5</a:t>
            </a:r>
          </a:p>
        </p:txBody>
      </p:sp>
      <p:sp>
        <p:nvSpPr>
          <p:cNvPr id="9" name="ZoneTexte 8">
            <a:extLst>
              <a:ext uri="{FF2B5EF4-FFF2-40B4-BE49-F238E27FC236}">
                <a16:creationId xmlns:a16="http://schemas.microsoft.com/office/drawing/2014/main" id="{415694FA-451A-4C18-9EA4-03C61B7F4381}"/>
              </a:ext>
            </a:extLst>
          </p:cNvPr>
          <p:cNvSpPr txBox="1"/>
          <p:nvPr/>
        </p:nvSpPr>
        <p:spPr>
          <a:xfrm>
            <a:off x="16807" y="5430246"/>
            <a:ext cx="12319335" cy="584775"/>
          </a:xfrm>
          <a:prstGeom prst="rect">
            <a:avLst/>
          </a:prstGeom>
          <a:noFill/>
        </p:spPr>
        <p:txBody>
          <a:bodyPr wrap="none" rtlCol="0">
            <a:spAutoFit/>
          </a:bodyPr>
          <a:lstStyle/>
          <a:p>
            <a:r>
              <a:rPr lang="fr-FR" sz="3200" b="1" dirty="0">
                <a:solidFill>
                  <a:srgbClr val="002060"/>
                </a:solidFill>
              </a:rPr>
              <a:t>……………….+ des objectifs à moyen, court et long termes  …………………….</a:t>
            </a:r>
          </a:p>
        </p:txBody>
      </p:sp>
    </p:spTree>
    <p:extLst>
      <p:ext uri="{BB962C8B-B14F-4D97-AF65-F5344CB8AC3E}">
        <p14:creationId xmlns:p14="http://schemas.microsoft.com/office/powerpoint/2010/main" val="2459947141"/>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673</TotalTime>
  <Words>2363</Words>
  <Application>Microsoft Office PowerPoint</Application>
  <PresentationFormat>Grand écran</PresentationFormat>
  <Paragraphs>423</Paragraphs>
  <Slides>29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29</vt:i4>
      </vt:variant>
    </vt:vector>
  </HeadingPairs>
  <TitlesOfParts>
    <vt:vector size="36" baseType="lpstr">
      <vt:lpstr>Arial</vt:lpstr>
      <vt:lpstr>Arial</vt:lpstr>
      <vt:lpstr>Calibri</vt:lpstr>
      <vt:lpstr>Calibri</vt:lpstr>
      <vt:lpstr>Calibri Light</vt:lpstr>
      <vt:lpstr>Courier New</vt:lpstr>
      <vt:lpstr>1_Thème Office</vt:lpstr>
      <vt:lpstr>Workshop Master Projets IN2P3</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Conclusion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Accords IN2P3 – centres d’hadronthérapie</dc:title>
  <dc:creator>Denis Dauvergne</dc:creator>
  <cp:lastModifiedBy>Marie-Laure Gallin-Martel</cp:lastModifiedBy>
  <cp:revision>34</cp:revision>
  <dcterms:created xsi:type="dcterms:W3CDTF">2022-06-12T13:09:58Z</dcterms:created>
  <dcterms:modified xsi:type="dcterms:W3CDTF">2025-03-20T15:20:11Z</dcterms:modified>
</cp:coreProperties>
</file>