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EB_32F5287.xml" ContentType="application/vnd.ms-powerpoint.comments+xml"/>
  <Override PartName="/ppt/comments/modernComment_23D_8B2C079E.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23B_324D6BCC.xml" ContentType="application/vnd.ms-powerpoint.comments+xml"/>
  <Override PartName="/ppt/comments/modernComment_233_D85AF1AA.xml" ContentType="application/vnd.ms-powerpoint.comments+xml"/>
  <Override PartName="/ppt/comments/modernComment_228_D2A22026.xml" ContentType="application/vnd.ms-powerpoint.comments+xml"/>
  <Override PartName="/ppt/comments/modernComment_234_73674CA2.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60" r:id="rId1"/>
  </p:sldMasterIdLst>
  <p:notesMasterIdLst>
    <p:notesMasterId r:id="rId24"/>
  </p:notesMasterIdLst>
  <p:handoutMasterIdLst>
    <p:handoutMasterId r:id="rId25"/>
  </p:handoutMasterIdLst>
  <p:sldIdLst>
    <p:sldId id="467" r:id="rId2"/>
    <p:sldId id="483" r:id="rId3"/>
    <p:sldId id="486" r:id="rId4"/>
    <p:sldId id="492" r:id="rId5"/>
    <p:sldId id="491" r:id="rId6"/>
    <p:sldId id="573" r:id="rId7"/>
    <p:sldId id="569" r:id="rId8"/>
    <p:sldId id="574" r:id="rId9"/>
    <p:sldId id="570" r:id="rId10"/>
    <p:sldId id="571" r:id="rId11"/>
    <p:sldId id="572" r:id="rId12"/>
    <p:sldId id="551" r:id="rId13"/>
    <p:sldId id="563" r:id="rId14"/>
    <p:sldId id="552" r:id="rId15"/>
    <p:sldId id="564" r:id="rId16"/>
    <p:sldId id="555" r:id="rId17"/>
    <p:sldId id="561" r:id="rId18"/>
    <p:sldId id="556" r:id="rId19"/>
    <p:sldId id="558" r:id="rId20"/>
    <p:sldId id="557" r:id="rId21"/>
    <p:sldId id="559" r:id="rId22"/>
    <p:sldId id="560" r:id="rId23"/>
  </p:sldIdLst>
  <p:sldSz cx="9144000" cy="5143500" type="screen16x9"/>
  <p:notesSz cx="6797675" cy="9926638"/>
  <p:embeddedFontLst>
    <p:embeddedFont>
      <p:font typeface="Arial Black" panose="020B0A04020102020204" pitchFamily="34" charset="0"/>
      <p:bold r:id="rId26"/>
    </p:embeddedFont>
    <p:embeddedFont>
      <p:font typeface="Calibri" panose="020F0502020204030204" pitchFamily="34" charset="0"/>
      <p:regular r:id="rId27"/>
      <p:bold r:id="rId28"/>
      <p:italic r:id="rId29"/>
      <p:boldItalic r:id="rId30"/>
    </p:embeddedFont>
  </p:embeddedFontLst>
  <p:custDataLst>
    <p:tags r:id="rId3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477E1CC-91DD-62B8-FE40-5AFF93FD2226}" name="Lydia MAIGNE" initials="LM" userId="S::lydia.maigne@uca.fr::f8c1b942-1d75-4386-8c13-40f063012aba" providerId="AD"/>
  <p188:author id="{A503E9D7-DB68-25F8-CCF5-9827DAE4F6F1}" name="Utilisateur invité" initials="Ui" userId="S::urn:spo:anon#f52f23c80679253297109f598d33fb604ef0ef56801c3b8663cfd2382c115ce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2060"/>
    <a:srgbClr val="92D050"/>
    <a:srgbClr val="197EC6"/>
    <a:srgbClr val="5FAAD9"/>
    <a:srgbClr val="737373"/>
    <a:srgbClr val="8AC4CE"/>
    <a:srgbClr val="B14AFF"/>
    <a:srgbClr val="364651"/>
    <a:srgbClr val="FF5E00"/>
    <a:srgbClr val="ED94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15" autoAdjust="0"/>
    <p:restoredTop sz="83518" autoAdjust="0"/>
  </p:normalViewPr>
  <p:slideViewPr>
    <p:cSldViewPr snapToGrid="0">
      <p:cViewPr varScale="1">
        <p:scale>
          <a:sx n="115" d="100"/>
          <a:sy n="115" d="100"/>
        </p:scale>
        <p:origin x="534" y="102"/>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ableStyles" Target="tableStyles.xml"/><Relationship Id="rId8" Type="http://schemas.openxmlformats.org/officeDocument/2006/relationships/slide" Target="slides/slide7.xml"/></Relationships>
</file>

<file path=ppt/comments/modernComment_1EB_32F5287.xml><?xml version="1.0" encoding="utf-8"?>
<p188:cmLst xmlns:a="http://schemas.openxmlformats.org/drawingml/2006/main" xmlns:r="http://schemas.openxmlformats.org/officeDocument/2006/relationships" xmlns:p188="http://schemas.microsoft.com/office/powerpoint/2018/8/main">
  <p188:cm id="{3704F6DD-5DD7-394C-A200-AC0B0D611375}" authorId="{C477E1CC-91DD-62B8-FE40-5AFF93FD2226}" created="2025-05-06T08:00:38.112">
    <pc:sldMkLst xmlns:pc="http://schemas.microsoft.com/office/powerpoint/2013/main/command">
      <pc:docMk/>
      <pc:sldMk cId="53432967" sldId="491"/>
    </pc:sldMkLst>
    <p188:txBody>
      <a:bodyPr/>
      <a:lstStyle/>
      <a:p>
        <a:r>
          <a:rPr lang="fr-FR"/>
          <a:t>Merci d’ajouter le logo et les noms des collaborateurs des sites manquants</a:t>
        </a:r>
      </a:p>
    </p188:txBody>
  </p188:cm>
  <p188:cm id="{3951EA8C-3ACE-41B9-93DF-78CC7D8E6B12}" authorId="{A503E9D7-DB68-25F8-CCF5-9827DAE4F6F1}" created="2025-05-13T12:50:13.936">
    <pc:sldMkLst xmlns:pc="http://schemas.microsoft.com/office/powerpoint/2013/main/command">
      <pc:docMk/>
      <pc:sldMk cId="53432967" sldId="491"/>
    </pc:sldMkLst>
    <p188:txBody>
      <a:bodyPr/>
      <a:lstStyle/>
      <a:p>
        <a:r>
          <a:rPr lang="en-US"/>
          <a:t>Denis: attention il manque le LLR avec PEPITES</a:t>
        </a:r>
      </a:p>
    </p188:txBody>
  </p188:cm>
</p188:cmLst>
</file>

<file path=ppt/comments/modernComment_228_D2A22026.xml><?xml version="1.0" encoding="utf-8"?>
<p188:cmLst xmlns:a="http://schemas.openxmlformats.org/drawingml/2006/main" xmlns:r="http://schemas.openxmlformats.org/officeDocument/2006/relationships" xmlns:p188="http://schemas.microsoft.com/office/powerpoint/2018/8/main">
  <p188:cm id="{F8ADC53A-8669-490B-AED3-F3BD96FB8E59}" authorId="{A503E9D7-DB68-25F8-CCF5-9827DAE4F6F1}" created="2025-05-13T15:41:17.038">
    <ac:deMkLst xmlns:ac="http://schemas.microsoft.com/office/drawing/2013/main/command">
      <pc:docMk xmlns:pc="http://schemas.microsoft.com/office/powerpoint/2013/main/command"/>
      <pc:sldMk xmlns:pc="http://schemas.microsoft.com/office/powerpoint/2013/main/command" cId="3533840422" sldId="552"/>
      <ac:spMk id="2" creationId="{50D086FF-36BA-DB80-2AA5-3CBBD4A26EBA}"/>
    </ac:deMkLst>
    <p188:txBody>
      <a:bodyPr/>
      <a:lstStyle/>
      <a:p>
        <a:r>
          <a:rPr lang="en-US"/>
          <a:t>Denis: il faudrait rajouter le LLR</a:t>
        </a:r>
      </a:p>
    </p188:txBody>
  </p188:cm>
</p188:cmLst>
</file>

<file path=ppt/comments/modernComment_233_D85AF1AA.xml><?xml version="1.0" encoding="utf-8"?>
<p188:cmLst xmlns:a="http://schemas.openxmlformats.org/drawingml/2006/main" xmlns:r="http://schemas.openxmlformats.org/officeDocument/2006/relationships" xmlns:p188="http://schemas.microsoft.com/office/powerpoint/2018/8/main">
  <p188:cm id="{C086B7D1-2CA3-4F71-AAC4-7DC2EECB3D32}" authorId="{A503E9D7-DB68-25F8-CCF5-9827DAE4F6F1}" created="2025-05-13T11:44:54.645">
    <ac:txMkLst xmlns:ac="http://schemas.microsoft.com/office/drawing/2013/main/command">
      <pc:docMk xmlns:pc="http://schemas.microsoft.com/office/powerpoint/2013/main/command"/>
      <pc:sldMk xmlns:pc="http://schemas.microsoft.com/office/powerpoint/2013/main/command" cId="3629838762" sldId="563"/>
      <ac:spMk id="2" creationId="{CFF09F47-1F43-D7BA-69FE-D5CECCC5373F}"/>
      <ac:txMk cp="847" len="35">
        <ac:context len="1215" hash="3092584898"/>
      </ac:txMk>
    </ac:txMkLst>
    <p188:pos x="2611537" y="2966012"/>
    <p188:txBody>
      <a:bodyPr/>
      <a:lstStyle/>
      <a:p>
        <a:r>
          <a:rPr lang="en-US"/>
          <a:t>GBL : erreur copier/coller ou bien une étude sur des cellules-tissus-tumeurs de pH et %O2 différents ? </a:t>
        </a:r>
      </a:p>
    </p188:txBody>
  </p188:cm>
</p188:cmLst>
</file>

<file path=ppt/comments/modernComment_234_73674CA2.xml><?xml version="1.0" encoding="utf-8"?>
<p188:cmLst xmlns:a="http://schemas.openxmlformats.org/drawingml/2006/main" xmlns:r="http://schemas.openxmlformats.org/officeDocument/2006/relationships" xmlns:p188="http://schemas.microsoft.com/office/powerpoint/2018/8/main">
  <p188:cm id="{2D8BFE47-2F29-4FEA-A75C-D7DCB98A4144}" authorId="{A503E9D7-DB68-25F8-CCF5-9827DAE4F6F1}" created="2025-05-13T13:29:01.116">
    <pc:sldMkLst xmlns:pc="http://schemas.microsoft.com/office/powerpoint/2013/main/command">
      <pc:docMk/>
      <pc:sldMk cId="1936149666" sldId="564"/>
    </pc:sldMkLst>
    <p188:txBody>
      <a:bodyPr/>
      <a:lstStyle/>
      <a:p>
        <a:r>
          <a:rPr lang="en-US"/>
          <a:t>Denis: les microfaisceaux X de l'ordre de 100 keV sont disponibles sur les synchrotrons, en attendant des sources de lumières compactes plus versatiles. La MRT (RT microfaisceaux) allie l'effet FLASH (avec ~10 kGy/s dans les pics) et le fractionnement spatial (pics de 50 µm de large espacés de ~400µm)</a:t>
        </a:r>
      </a:p>
    </p188:txBody>
  </p188:cm>
  <p188:cm id="{06D92E2A-5336-4A15-9E6A-A5B340BB1738}" authorId="{A503E9D7-DB68-25F8-CCF5-9827DAE4F6F1}" created="2025-05-13T13:33:51.540">
    <ac:txMkLst xmlns:ac="http://schemas.microsoft.com/office/drawing/2013/main/command">
      <pc:docMk xmlns:pc="http://schemas.microsoft.com/office/powerpoint/2013/main/command"/>
      <pc:sldMk xmlns:pc="http://schemas.microsoft.com/office/powerpoint/2013/main/command" cId="1936149666" sldId="564"/>
      <ac:spMk id="3" creationId="{4DEA7427-52DC-AC68-DAB4-2E55B81A17FA}"/>
      <ac:txMk cp="322" len="126">
        <ac:context len="671" hash="2045572061"/>
      </ac:txMk>
    </ac:txMkLst>
    <p188:pos x="4047344" y="2107991"/>
    <p188:txBody>
      <a:bodyPr/>
      <a:lstStyle/>
      <a:p>
        <a:r>
          <a:rPr lang="en-US"/>
          <a:t>Denis: les développements instrumentaux doivent relever le challenge d'un fort débit de dose qui se traduit par une quantité de charge élevée à collecter dans une chambre à ionisation gazeuse ou solide (par exemple diamant). Le diamant, grâce à sa forte mobilité des porteurs de charge, peut permettre de minimiser la recombinaison des porteurs de charges. le détecteur PEPITES, conçu au LLR, est lui basé sur l'émission et la collection d'électrons secondaires à la traversée d'une feuille mince.</a:t>
        </a:r>
      </a:p>
    </p188:txBody>
  </p188:cm>
</p188:cmLst>
</file>

<file path=ppt/comments/modernComment_23B_324D6BCC.xml><?xml version="1.0" encoding="utf-8"?>
<p188:cmLst xmlns:a="http://schemas.openxmlformats.org/drawingml/2006/main" xmlns:r="http://schemas.openxmlformats.org/officeDocument/2006/relationships" xmlns:p188="http://schemas.microsoft.com/office/powerpoint/2018/8/main">
  <p188:cm id="{A428A0B9-4449-4699-AC7C-EE1ACC97DD1D}" authorId="{A503E9D7-DB68-25F8-CCF5-9827DAE4F6F1}" created="2025-05-13T11:46:56.150">
    <ac:txMkLst xmlns:ac="http://schemas.microsoft.com/office/drawing/2013/main/command">
      <pc:docMk xmlns:pc="http://schemas.microsoft.com/office/powerpoint/2013/main/command"/>
      <pc:sldMk xmlns:pc="http://schemas.microsoft.com/office/powerpoint/2013/main/command" cId="843934668" sldId="571"/>
      <ac:spMk id="2" creationId="{69B6A96C-A927-9140-260D-490A55030B1F}"/>
      <ac:txMk cp="255">
        <ac:context len="256" hash="1725324013"/>
      </ac:txMk>
    </ac:txMkLst>
    <p188:pos x="5100094" y="1663860"/>
    <p188:txBody>
      <a:bodyPr/>
      <a:lstStyle/>
      <a:p>
        <a:r>
          <a:rPr lang="en-US"/>
          <a:t>rmq de GBL</a:t>
        </a:r>
      </a:p>
    </p188:txBody>
  </p188:cm>
</p188:cmLst>
</file>

<file path=ppt/comments/modernComment_23D_8B2C079E.xml><?xml version="1.0" encoding="utf-8"?>
<p188:cmLst xmlns:a="http://schemas.openxmlformats.org/drawingml/2006/main" xmlns:r="http://schemas.openxmlformats.org/officeDocument/2006/relationships" xmlns:p188="http://schemas.microsoft.com/office/powerpoint/2018/8/main">
  <p188:cm id="{757AA233-2FC3-564E-85D2-946686D38257}" authorId="{C477E1CC-91DD-62B8-FE40-5AFF93FD2226}" created="2025-05-09T07:51:17.279">
    <pc:sldMkLst xmlns:pc="http://schemas.microsoft.com/office/powerpoint/2013/main/command">
      <pc:docMk/>
      <pc:sldMk cId="2334918558" sldId="573"/>
    </pc:sldMkLst>
    <p188:txBody>
      <a:bodyPr/>
      <a:lstStyle/>
      <a:p>
        <a:r>
          <a:rPr lang="fr-FR"/>
          <a:t>En respectant le code couleur des disciplines, merci d’indiquer vos collaborations en cours ou à venir</a:t>
        </a:r>
      </a:p>
    </p188:txBody>
  </p188:cm>
</p188:cmLst>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29ED26-B390-064C-945E-C0A66E4E167E}" type="doc">
      <dgm:prSet loTypeId="urn:microsoft.com/office/officeart/2005/8/layout/matrix1" loCatId="" qsTypeId="urn:microsoft.com/office/officeart/2005/8/quickstyle/simple1" qsCatId="simple" csTypeId="urn:microsoft.com/office/officeart/2005/8/colors/colorful4" csCatId="colorful" phldr="1"/>
      <dgm:spPr/>
      <dgm:t>
        <a:bodyPr/>
        <a:lstStyle/>
        <a:p>
          <a:endParaRPr lang="fr-FR"/>
        </a:p>
      </dgm:t>
    </dgm:pt>
    <dgm:pt modelId="{4C761538-96F1-8F40-A6CA-96D5C4E0C633}">
      <dgm:prSet phldrT="[Texte]"/>
      <dgm:spPr>
        <a:solidFill>
          <a:srgbClr val="ED949B"/>
        </a:solidFill>
      </dgm:spPr>
      <dgm:t>
        <a:bodyPr/>
        <a:lstStyle/>
        <a:p>
          <a:r>
            <a:rPr lang="fr-FR"/>
            <a:t>MP FLASH</a:t>
          </a:r>
        </a:p>
      </dgm:t>
    </dgm:pt>
    <dgm:pt modelId="{D3BF201C-7440-4644-A683-A35DE7D29CBE}" type="parTrans" cxnId="{E448EF5F-F589-DF49-B146-19941407AD61}">
      <dgm:prSet/>
      <dgm:spPr/>
      <dgm:t>
        <a:bodyPr/>
        <a:lstStyle/>
        <a:p>
          <a:endParaRPr lang="fr-FR"/>
        </a:p>
      </dgm:t>
    </dgm:pt>
    <dgm:pt modelId="{24615128-1215-544C-9149-79AB82809D68}" type="sibTrans" cxnId="{E448EF5F-F589-DF49-B146-19941407AD61}">
      <dgm:prSet/>
      <dgm:spPr/>
      <dgm:t>
        <a:bodyPr/>
        <a:lstStyle/>
        <a:p>
          <a:endParaRPr lang="fr-FR"/>
        </a:p>
      </dgm:t>
    </dgm:pt>
    <dgm:pt modelId="{E70250C0-CF6E-064E-A252-4AEDEC2E87F4}">
      <dgm:prSet phldrT="[Texte]"/>
      <dgm:spPr>
        <a:solidFill>
          <a:srgbClr val="B14AFF"/>
        </a:solidFill>
      </dgm:spPr>
      <dgm:t>
        <a:bodyPr/>
        <a:lstStyle/>
        <a:p>
          <a:r>
            <a:rPr lang="fr-FR"/>
            <a:t>CNAO (Italie)</a:t>
          </a:r>
        </a:p>
        <a:p>
          <a:pPr rtl="0"/>
          <a:r>
            <a:rPr lang="fr-FR"/>
            <a:t>IRSN (call PIANOFORTE)</a:t>
          </a:r>
          <a:br>
            <a:rPr lang="fr-FR">
              <a:latin typeface="Calibri" panose="020F0502020204030204"/>
            </a:rPr>
          </a:br>
          <a:r>
            <a:rPr lang="fr-FR">
              <a:latin typeface="Calibri" panose="020F0502020204030204"/>
            </a:rPr>
            <a:t>IFJ-PAN (Pologne)</a:t>
          </a:r>
          <a:endParaRPr lang="fr-FR"/>
        </a:p>
      </dgm:t>
    </dgm:pt>
    <dgm:pt modelId="{651B3088-D54E-4E40-9C58-D4BE9C745E74}" type="parTrans" cxnId="{65D5ABC1-2662-1244-ADD5-A8314182E6AB}">
      <dgm:prSet/>
      <dgm:spPr/>
      <dgm:t>
        <a:bodyPr/>
        <a:lstStyle/>
        <a:p>
          <a:endParaRPr lang="fr-FR"/>
        </a:p>
      </dgm:t>
    </dgm:pt>
    <dgm:pt modelId="{C58162FF-EB88-BB49-94B4-58BEEBAF9B7E}" type="sibTrans" cxnId="{65D5ABC1-2662-1244-ADD5-A8314182E6AB}">
      <dgm:prSet/>
      <dgm:spPr/>
      <dgm:t>
        <a:bodyPr/>
        <a:lstStyle/>
        <a:p>
          <a:endParaRPr lang="fr-FR"/>
        </a:p>
      </dgm:t>
    </dgm:pt>
    <dgm:pt modelId="{0F0DB335-6E10-DC40-8BA7-0DDE6B1195B5}">
      <dgm:prSet phldrT="[Texte]"/>
      <dgm:spPr>
        <a:solidFill>
          <a:srgbClr val="5FADC5"/>
        </a:solidFill>
      </dgm:spPr>
      <dgm:t>
        <a:bodyPr/>
        <a:lstStyle/>
        <a:p>
          <a:r>
            <a:rPr lang="fr-FR" dirty="0"/>
            <a:t>QST/HIMAC (Japon</a:t>
          </a:r>
          <a:r>
            <a:rPr lang="fr-FR" dirty="0">
              <a:latin typeface="Calibri" panose="020F0502020204030204"/>
            </a:rPr>
            <a:t>),</a:t>
          </a:r>
          <a:endParaRPr lang="fr-FR" dirty="0"/>
        </a:p>
        <a:p>
          <a:pPr rtl="0"/>
          <a:r>
            <a:rPr lang="fr-FR" dirty="0"/>
            <a:t>DKFZ (Allemagne</a:t>
          </a:r>
          <a:r>
            <a:rPr lang="fr-FR" dirty="0">
              <a:latin typeface="Calibri" panose="020F0502020204030204"/>
            </a:rPr>
            <a:t>), IBA (Belgique)</a:t>
          </a:r>
        </a:p>
        <a:p>
          <a:pPr rtl="0"/>
          <a:r>
            <a:rPr lang="fr-FR" dirty="0" err="1">
              <a:latin typeface="Calibri" panose="020F0502020204030204"/>
            </a:rPr>
            <a:t>Aerial</a:t>
          </a:r>
          <a:r>
            <a:rPr lang="fr-FR" dirty="0">
              <a:latin typeface="Calibri" panose="020F0502020204030204"/>
            </a:rPr>
            <a:t>-CRT (France)</a:t>
          </a:r>
          <a:endParaRPr lang="fr-FR" dirty="0"/>
        </a:p>
      </dgm:t>
    </dgm:pt>
    <dgm:pt modelId="{7591F83F-2918-5041-BDDA-566D7924FE9B}" type="parTrans" cxnId="{2382421C-261E-C647-A9B9-8D35914F02C2}">
      <dgm:prSet/>
      <dgm:spPr/>
      <dgm:t>
        <a:bodyPr/>
        <a:lstStyle/>
        <a:p>
          <a:endParaRPr lang="fr-FR"/>
        </a:p>
      </dgm:t>
    </dgm:pt>
    <dgm:pt modelId="{6E65B4A0-FBC2-2345-9F0C-F311FD09920E}" type="sibTrans" cxnId="{2382421C-261E-C647-A9B9-8D35914F02C2}">
      <dgm:prSet/>
      <dgm:spPr/>
      <dgm:t>
        <a:bodyPr/>
        <a:lstStyle/>
        <a:p>
          <a:endParaRPr lang="fr-FR"/>
        </a:p>
      </dgm:t>
    </dgm:pt>
    <dgm:pt modelId="{676F2A60-71D4-5842-80F1-103E3C959731}">
      <dgm:prSet phldrT="[Texte]" phldr="0"/>
      <dgm:spPr>
        <a:solidFill>
          <a:srgbClr val="92D050"/>
        </a:solidFill>
      </dgm:spPr>
      <dgm:t>
        <a:bodyPr/>
        <a:lstStyle/>
        <a:p>
          <a:pPr rtl="0"/>
          <a:r>
            <a:rPr lang="fr-FR">
              <a:latin typeface="Calibri" panose="020F0502020204030204"/>
            </a:rPr>
            <a:t>IFIN-HH (Roumanie),</a:t>
          </a:r>
          <a:br>
            <a:rPr lang="fr-FR">
              <a:latin typeface="Calibri" panose="020F0502020204030204"/>
            </a:rPr>
          </a:br>
          <a:r>
            <a:rPr lang="fr-FR">
              <a:latin typeface="Calibri" panose="020F0502020204030204"/>
            </a:rPr>
            <a:t>Institut Gustave Roussy</a:t>
          </a:r>
          <a:r>
            <a:rPr lang="fr-FR">
              <a:solidFill>
                <a:srgbClr val="000000"/>
              </a:solidFill>
              <a:latin typeface="Calibri" panose="020F0502020204030204"/>
            </a:rPr>
            <a:t>,</a:t>
          </a:r>
          <a:br>
            <a:rPr lang="fr-FR">
              <a:solidFill>
                <a:srgbClr val="010000"/>
              </a:solidFill>
              <a:latin typeface="Calibri" panose="020F0502020204030204"/>
            </a:rPr>
          </a:br>
          <a:r>
            <a:rPr lang="fr-FR">
              <a:latin typeface="Calibri" panose="020F0502020204030204"/>
            </a:rPr>
            <a:t>Institut Curie, DKFZ (Allemagne), IBA (Belgique)</a:t>
          </a:r>
        </a:p>
      </dgm:t>
    </dgm:pt>
    <dgm:pt modelId="{57341569-84B1-274B-9F36-28234C499DCD}" type="parTrans" cxnId="{73F84AA7-09CF-DC4D-A928-644B9761BBC8}">
      <dgm:prSet/>
      <dgm:spPr/>
      <dgm:t>
        <a:bodyPr/>
        <a:lstStyle/>
        <a:p>
          <a:endParaRPr lang="fr-FR"/>
        </a:p>
      </dgm:t>
    </dgm:pt>
    <dgm:pt modelId="{80D3AEFA-66F2-3E4B-9F1F-9C9E99303FAC}" type="sibTrans" cxnId="{73F84AA7-09CF-DC4D-A928-644B9761BBC8}">
      <dgm:prSet/>
      <dgm:spPr/>
      <dgm:t>
        <a:bodyPr/>
        <a:lstStyle/>
        <a:p>
          <a:endParaRPr lang="fr-FR"/>
        </a:p>
      </dgm:t>
    </dgm:pt>
    <dgm:pt modelId="{5EAF48CF-E46E-0B42-9A59-051F00F61DD3}">
      <dgm:prSet phldrT="[Texte]"/>
      <dgm:spPr>
        <a:solidFill>
          <a:schemeClr val="tx1">
            <a:lumMod val="75000"/>
            <a:lumOff val="25000"/>
          </a:schemeClr>
        </a:solidFill>
      </dgm:spPr>
      <dgm:t>
        <a:bodyPr/>
        <a:lstStyle/>
        <a:p>
          <a:r>
            <a:rPr lang="fr-FR" dirty="0"/>
            <a:t>Collaboration Geant4-DNA</a:t>
          </a:r>
        </a:p>
        <a:p>
          <a:r>
            <a:rPr lang="fr-FR" dirty="0"/>
            <a:t>Collaboration </a:t>
          </a:r>
          <a:r>
            <a:rPr lang="fr-FR" dirty="0" err="1"/>
            <a:t>OpenGATE</a:t>
          </a:r>
          <a:endParaRPr lang="fr-FR" dirty="0"/>
        </a:p>
      </dgm:t>
    </dgm:pt>
    <dgm:pt modelId="{04DBD35F-4739-814D-B001-E001906CF36E}" type="parTrans" cxnId="{B39DDAC9-CDC4-4F40-BD5F-8039C2756447}">
      <dgm:prSet/>
      <dgm:spPr/>
      <dgm:t>
        <a:bodyPr/>
        <a:lstStyle/>
        <a:p>
          <a:endParaRPr lang="fr-FR"/>
        </a:p>
      </dgm:t>
    </dgm:pt>
    <dgm:pt modelId="{14FDC6AA-F860-DF47-BB29-09ACE884D80D}" type="sibTrans" cxnId="{B39DDAC9-CDC4-4F40-BD5F-8039C2756447}">
      <dgm:prSet/>
      <dgm:spPr/>
      <dgm:t>
        <a:bodyPr/>
        <a:lstStyle/>
        <a:p>
          <a:endParaRPr lang="fr-FR"/>
        </a:p>
      </dgm:t>
    </dgm:pt>
    <dgm:pt modelId="{31C76622-5380-1F40-968C-122C9D6FD0C5}" type="pres">
      <dgm:prSet presAssocID="{0329ED26-B390-064C-945E-C0A66E4E167E}" presName="diagram" presStyleCnt="0">
        <dgm:presLayoutVars>
          <dgm:chMax val="1"/>
          <dgm:dir/>
          <dgm:animLvl val="ctr"/>
          <dgm:resizeHandles val="exact"/>
        </dgm:presLayoutVars>
      </dgm:prSet>
      <dgm:spPr/>
    </dgm:pt>
    <dgm:pt modelId="{88642939-0DAB-F447-A143-66B442337119}" type="pres">
      <dgm:prSet presAssocID="{0329ED26-B390-064C-945E-C0A66E4E167E}" presName="matrix" presStyleCnt="0"/>
      <dgm:spPr/>
    </dgm:pt>
    <dgm:pt modelId="{FF7D46A9-F8B4-B54E-9B3E-DE75CE022348}" type="pres">
      <dgm:prSet presAssocID="{0329ED26-B390-064C-945E-C0A66E4E167E}" presName="tile1" presStyleLbl="node1" presStyleIdx="0" presStyleCnt="4"/>
      <dgm:spPr/>
    </dgm:pt>
    <dgm:pt modelId="{B58C8980-B15D-9C4B-BC12-5FF794100FA9}" type="pres">
      <dgm:prSet presAssocID="{0329ED26-B390-064C-945E-C0A66E4E167E}" presName="tile1text" presStyleLbl="node1" presStyleIdx="0" presStyleCnt="4">
        <dgm:presLayoutVars>
          <dgm:chMax val="0"/>
          <dgm:chPref val="0"/>
          <dgm:bulletEnabled val="1"/>
        </dgm:presLayoutVars>
      </dgm:prSet>
      <dgm:spPr/>
    </dgm:pt>
    <dgm:pt modelId="{99B0E802-2F8E-264B-A833-1A0D0701267B}" type="pres">
      <dgm:prSet presAssocID="{0329ED26-B390-064C-945E-C0A66E4E167E}" presName="tile2" presStyleLbl="node1" presStyleIdx="1" presStyleCnt="4"/>
      <dgm:spPr/>
    </dgm:pt>
    <dgm:pt modelId="{62471DCF-3D40-E842-BEDE-D6150553DC93}" type="pres">
      <dgm:prSet presAssocID="{0329ED26-B390-064C-945E-C0A66E4E167E}" presName="tile2text" presStyleLbl="node1" presStyleIdx="1" presStyleCnt="4">
        <dgm:presLayoutVars>
          <dgm:chMax val="0"/>
          <dgm:chPref val="0"/>
          <dgm:bulletEnabled val="1"/>
        </dgm:presLayoutVars>
      </dgm:prSet>
      <dgm:spPr/>
    </dgm:pt>
    <dgm:pt modelId="{6558AB5E-F8D9-1A4A-80EC-1C7D12EE5C6C}" type="pres">
      <dgm:prSet presAssocID="{0329ED26-B390-064C-945E-C0A66E4E167E}" presName="tile3" presStyleLbl="node1" presStyleIdx="2" presStyleCnt="4"/>
      <dgm:spPr/>
    </dgm:pt>
    <dgm:pt modelId="{EB093BA0-B136-D549-B78E-48B5E31139BA}" type="pres">
      <dgm:prSet presAssocID="{0329ED26-B390-064C-945E-C0A66E4E167E}" presName="tile3text" presStyleLbl="node1" presStyleIdx="2" presStyleCnt="4">
        <dgm:presLayoutVars>
          <dgm:chMax val="0"/>
          <dgm:chPref val="0"/>
          <dgm:bulletEnabled val="1"/>
        </dgm:presLayoutVars>
      </dgm:prSet>
      <dgm:spPr/>
    </dgm:pt>
    <dgm:pt modelId="{83774640-C2C8-BD40-A733-4CD2682ABA85}" type="pres">
      <dgm:prSet presAssocID="{0329ED26-B390-064C-945E-C0A66E4E167E}" presName="tile4" presStyleLbl="node1" presStyleIdx="3" presStyleCnt="4"/>
      <dgm:spPr/>
    </dgm:pt>
    <dgm:pt modelId="{B968412B-1093-9C40-BC5B-16947DE43E82}" type="pres">
      <dgm:prSet presAssocID="{0329ED26-B390-064C-945E-C0A66E4E167E}" presName="tile4text" presStyleLbl="node1" presStyleIdx="3" presStyleCnt="4">
        <dgm:presLayoutVars>
          <dgm:chMax val="0"/>
          <dgm:chPref val="0"/>
          <dgm:bulletEnabled val="1"/>
        </dgm:presLayoutVars>
      </dgm:prSet>
      <dgm:spPr/>
    </dgm:pt>
    <dgm:pt modelId="{81E7CA32-A2FB-B645-AC1C-C292A370FAFD}" type="pres">
      <dgm:prSet presAssocID="{0329ED26-B390-064C-945E-C0A66E4E167E}" presName="centerTile" presStyleLbl="fgShp" presStyleIdx="0" presStyleCnt="1">
        <dgm:presLayoutVars>
          <dgm:chMax val="0"/>
          <dgm:chPref val="0"/>
        </dgm:presLayoutVars>
      </dgm:prSet>
      <dgm:spPr/>
    </dgm:pt>
  </dgm:ptLst>
  <dgm:cxnLst>
    <dgm:cxn modelId="{2382421C-261E-C647-A9B9-8D35914F02C2}" srcId="{4C761538-96F1-8F40-A6CA-96D5C4E0C633}" destId="{0F0DB335-6E10-DC40-8BA7-0DDE6B1195B5}" srcOrd="1" destOrd="0" parTransId="{7591F83F-2918-5041-BDDA-566D7924FE9B}" sibTransId="{6E65B4A0-FBC2-2345-9F0C-F311FD09920E}"/>
    <dgm:cxn modelId="{E448EF5F-F589-DF49-B146-19941407AD61}" srcId="{0329ED26-B390-064C-945E-C0A66E4E167E}" destId="{4C761538-96F1-8F40-A6CA-96D5C4E0C633}" srcOrd="0" destOrd="0" parTransId="{D3BF201C-7440-4644-A683-A35DE7D29CBE}" sibTransId="{24615128-1215-544C-9149-79AB82809D68}"/>
    <dgm:cxn modelId="{42C47867-3F8A-4FE3-AF76-34F34CD79325}" type="presOf" srcId="{0F0DB335-6E10-DC40-8BA7-0DDE6B1195B5}" destId="{62471DCF-3D40-E842-BEDE-D6150553DC93}" srcOrd="1" destOrd="0" presId="urn:microsoft.com/office/officeart/2005/8/layout/matrix1"/>
    <dgm:cxn modelId="{474A9E68-BF99-4C5D-9A26-B0E5D7A1F166}" type="presOf" srcId="{E70250C0-CF6E-064E-A252-4AEDEC2E87F4}" destId="{FF7D46A9-F8B4-B54E-9B3E-DE75CE022348}" srcOrd="0" destOrd="0" presId="urn:microsoft.com/office/officeart/2005/8/layout/matrix1"/>
    <dgm:cxn modelId="{3DE3C28F-F2E4-4895-B3C9-6D594DD57894}" type="presOf" srcId="{E70250C0-CF6E-064E-A252-4AEDEC2E87F4}" destId="{B58C8980-B15D-9C4B-BC12-5FF794100FA9}" srcOrd="1" destOrd="0" presId="urn:microsoft.com/office/officeart/2005/8/layout/matrix1"/>
    <dgm:cxn modelId="{CB0E80A4-164A-49B6-8C56-90E164EA9C05}" type="presOf" srcId="{0F0DB335-6E10-DC40-8BA7-0DDE6B1195B5}" destId="{99B0E802-2F8E-264B-A833-1A0D0701267B}" srcOrd="0" destOrd="0" presId="urn:microsoft.com/office/officeart/2005/8/layout/matrix1"/>
    <dgm:cxn modelId="{3B3FFFA6-6629-9A4B-A97A-2B375C2E26E2}" type="presOf" srcId="{0329ED26-B390-064C-945E-C0A66E4E167E}" destId="{31C76622-5380-1F40-968C-122C9D6FD0C5}" srcOrd="0" destOrd="0" presId="urn:microsoft.com/office/officeart/2005/8/layout/matrix1"/>
    <dgm:cxn modelId="{73F84AA7-09CF-DC4D-A928-644B9761BBC8}" srcId="{4C761538-96F1-8F40-A6CA-96D5C4E0C633}" destId="{676F2A60-71D4-5842-80F1-103E3C959731}" srcOrd="2" destOrd="0" parTransId="{57341569-84B1-274B-9F36-28234C499DCD}" sibTransId="{80D3AEFA-66F2-3E4B-9F1F-9C9E99303FAC}"/>
    <dgm:cxn modelId="{52F9B7A8-25D4-4585-9F2C-9AAE25781EF4}" type="presOf" srcId="{676F2A60-71D4-5842-80F1-103E3C959731}" destId="{EB093BA0-B136-D549-B78E-48B5E31139BA}" srcOrd="1" destOrd="0" presId="urn:microsoft.com/office/officeart/2005/8/layout/matrix1"/>
    <dgm:cxn modelId="{B28B08AB-FC74-4653-A6FE-C621080F82CB}" type="presOf" srcId="{5EAF48CF-E46E-0B42-9A59-051F00F61DD3}" destId="{83774640-C2C8-BD40-A733-4CD2682ABA85}" srcOrd="0" destOrd="0" presId="urn:microsoft.com/office/officeart/2005/8/layout/matrix1"/>
    <dgm:cxn modelId="{65D5ABC1-2662-1244-ADD5-A8314182E6AB}" srcId="{4C761538-96F1-8F40-A6CA-96D5C4E0C633}" destId="{E70250C0-CF6E-064E-A252-4AEDEC2E87F4}" srcOrd="0" destOrd="0" parTransId="{651B3088-D54E-4E40-9C58-D4BE9C745E74}" sibTransId="{C58162FF-EB88-BB49-94B4-58BEEBAF9B7E}"/>
    <dgm:cxn modelId="{B39DDAC9-CDC4-4F40-BD5F-8039C2756447}" srcId="{4C761538-96F1-8F40-A6CA-96D5C4E0C633}" destId="{5EAF48CF-E46E-0B42-9A59-051F00F61DD3}" srcOrd="3" destOrd="0" parTransId="{04DBD35F-4739-814D-B001-E001906CF36E}" sibTransId="{14FDC6AA-F860-DF47-BB29-09ACE884D80D}"/>
    <dgm:cxn modelId="{1317C5CA-DCC6-41DF-8018-8C256AFDDC67}" type="presOf" srcId="{4C761538-96F1-8F40-A6CA-96D5C4E0C633}" destId="{81E7CA32-A2FB-B645-AC1C-C292A370FAFD}" srcOrd="0" destOrd="0" presId="urn:microsoft.com/office/officeart/2005/8/layout/matrix1"/>
    <dgm:cxn modelId="{D6EC26EC-2FFA-403C-9FA2-373F93DB059B}" type="presOf" srcId="{5EAF48CF-E46E-0B42-9A59-051F00F61DD3}" destId="{B968412B-1093-9C40-BC5B-16947DE43E82}" srcOrd="1" destOrd="0" presId="urn:microsoft.com/office/officeart/2005/8/layout/matrix1"/>
    <dgm:cxn modelId="{972C2CF0-CB50-4112-BB89-840666FADE1E}" type="presOf" srcId="{676F2A60-71D4-5842-80F1-103E3C959731}" destId="{6558AB5E-F8D9-1A4A-80EC-1C7D12EE5C6C}" srcOrd="0" destOrd="0" presId="urn:microsoft.com/office/officeart/2005/8/layout/matrix1"/>
    <dgm:cxn modelId="{DD2E6466-3D89-4EA4-9476-B21F821D8613}" type="presParOf" srcId="{31C76622-5380-1F40-968C-122C9D6FD0C5}" destId="{88642939-0DAB-F447-A143-66B442337119}" srcOrd="0" destOrd="0" presId="urn:microsoft.com/office/officeart/2005/8/layout/matrix1"/>
    <dgm:cxn modelId="{BDDB3A53-9F9E-42C6-9B22-46F5F2C5211B}" type="presParOf" srcId="{88642939-0DAB-F447-A143-66B442337119}" destId="{FF7D46A9-F8B4-B54E-9B3E-DE75CE022348}" srcOrd="0" destOrd="0" presId="urn:microsoft.com/office/officeart/2005/8/layout/matrix1"/>
    <dgm:cxn modelId="{7A042F30-5A05-4E53-B2F5-1FA2927E7F28}" type="presParOf" srcId="{88642939-0DAB-F447-A143-66B442337119}" destId="{B58C8980-B15D-9C4B-BC12-5FF794100FA9}" srcOrd="1" destOrd="0" presId="urn:microsoft.com/office/officeart/2005/8/layout/matrix1"/>
    <dgm:cxn modelId="{B1296D7A-6573-4D6D-B9CF-220A30375A1A}" type="presParOf" srcId="{88642939-0DAB-F447-A143-66B442337119}" destId="{99B0E802-2F8E-264B-A833-1A0D0701267B}" srcOrd="2" destOrd="0" presId="urn:microsoft.com/office/officeart/2005/8/layout/matrix1"/>
    <dgm:cxn modelId="{ADF5B624-5D02-40BD-81DB-CD152AFF056A}" type="presParOf" srcId="{88642939-0DAB-F447-A143-66B442337119}" destId="{62471DCF-3D40-E842-BEDE-D6150553DC93}" srcOrd="3" destOrd="0" presId="urn:microsoft.com/office/officeart/2005/8/layout/matrix1"/>
    <dgm:cxn modelId="{E8F4D9E5-AF14-426A-9B80-51DBD1214164}" type="presParOf" srcId="{88642939-0DAB-F447-A143-66B442337119}" destId="{6558AB5E-F8D9-1A4A-80EC-1C7D12EE5C6C}" srcOrd="4" destOrd="0" presId="urn:microsoft.com/office/officeart/2005/8/layout/matrix1"/>
    <dgm:cxn modelId="{27873D96-216A-4D4D-B965-E705826FDC69}" type="presParOf" srcId="{88642939-0DAB-F447-A143-66B442337119}" destId="{EB093BA0-B136-D549-B78E-48B5E31139BA}" srcOrd="5" destOrd="0" presId="urn:microsoft.com/office/officeart/2005/8/layout/matrix1"/>
    <dgm:cxn modelId="{3260F109-ADAF-4533-B8CF-262EE89AFE0B}" type="presParOf" srcId="{88642939-0DAB-F447-A143-66B442337119}" destId="{83774640-C2C8-BD40-A733-4CD2682ABA85}" srcOrd="6" destOrd="0" presId="urn:microsoft.com/office/officeart/2005/8/layout/matrix1"/>
    <dgm:cxn modelId="{BD51FF72-87E2-492E-BF50-166AF3FC9748}" type="presParOf" srcId="{88642939-0DAB-F447-A143-66B442337119}" destId="{B968412B-1093-9C40-BC5B-16947DE43E82}" srcOrd="7" destOrd="0" presId="urn:microsoft.com/office/officeart/2005/8/layout/matrix1"/>
    <dgm:cxn modelId="{C30C7640-DCAC-46CE-88D0-EA2A015CDDC7}" type="presParOf" srcId="{31C76622-5380-1F40-968C-122C9D6FD0C5}" destId="{81E7CA32-A2FB-B645-AC1C-C292A370FAFD}"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128B6F-3FBF-45C5-9EDD-5DB4B35D52C1}"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fr-FR"/>
        </a:p>
      </dgm:t>
    </dgm:pt>
    <dgm:pt modelId="{3416643B-6E3C-44CA-93C2-50BD43A88295}">
      <dgm:prSet phldrT="[Texte]"/>
      <dgm:spPr>
        <a:solidFill>
          <a:srgbClr val="7030A0"/>
        </a:solidFill>
      </dgm:spPr>
      <dgm:t>
        <a:bodyPr/>
        <a:lstStyle/>
        <a:p>
          <a:r>
            <a:rPr lang="fr-FR"/>
            <a:t>Physique</a:t>
          </a:r>
        </a:p>
      </dgm:t>
    </dgm:pt>
    <dgm:pt modelId="{1D2F4F27-1C92-4CF1-BA60-3B1DCFD8DC86}" type="parTrans" cxnId="{F63C7176-F53F-48F1-8B22-05F7F50C7BA8}">
      <dgm:prSet/>
      <dgm:spPr/>
      <dgm:t>
        <a:bodyPr/>
        <a:lstStyle/>
        <a:p>
          <a:endParaRPr lang="fr-FR"/>
        </a:p>
      </dgm:t>
    </dgm:pt>
    <dgm:pt modelId="{4C9F2A87-CC49-4F63-AA03-9E84FD11B346}" type="sibTrans" cxnId="{F63C7176-F53F-48F1-8B22-05F7F50C7BA8}">
      <dgm:prSet/>
      <dgm:spPr/>
      <dgm:t>
        <a:bodyPr/>
        <a:lstStyle/>
        <a:p>
          <a:endParaRPr lang="fr-FR"/>
        </a:p>
      </dgm:t>
    </dgm:pt>
    <dgm:pt modelId="{89CA9E97-C0A2-49F4-A68D-7AF9C088B49C}">
      <dgm:prSet phldrT="[Texte]"/>
      <dgm:spPr>
        <a:solidFill>
          <a:srgbClr val="00B0F0"/>
        </a:solidFill>
      </dgm:spPr>
      <dgm:t>
        <a:bodyPr/>
        <a:lstStyle/>
        <a:p>
          <a:r>
            <a:rPr lang="fr-FR"/>
            <a:t>Chimie</a:t>
          </a:r>
        </a:p>
      </dgm:t>
    </dgm:pt>
    <dgm:pt modelId="{A0ABE55E-424A-4AF9-937D-9655A4320073}" type="parTrans" cxnId="{97590A75-0127-4F99-A0BB-64A56A57A9DF}">
      <dgm:prSet/>
      <dgm:spPr/>
      <dgm:t>
        <a:bodyPr/>
        <a:lstStyle/>
        <a:p>
          <a:endParaRPr lang="fr-FR"/>
        </a:p>
      </dgm:t>
    </dgm:pt>
    <dgm:pt modelId="{6172A29D-9FDC-42C6-93DF-9BC4B38050DB}" type="sibTrans" cxnId="{97590A75-0127-4F99-A0BB-64A56A57A9DF}">
      <dgm:prSet/>
      <dgm:spPr/>
      <dgm:t>
        <a:bodyPr/>
        <a:lstStyle/>
        <a:p>
          <a:endParaRPr lang="fr-FR"/>
        </a:p>
      </dgm:t>
    </dgm:pt>
    <dgm:pt modelId="{8A1A93F9-D73E-483B-8E17-83E6DC073E8F}">
      <dgm:prSet phldrT="[Texte]"/>
      <dgm:spPr>
        <a:solidFill>
          <a:srgbClr val="92D050"/>
        </a:solidFill>
        <a:ln>
          <a:solidFill>
            <a:schemeClr val="tx1">
              <a:lumMod val="85000"/>
              <a:lumOff val="15000"/>
            </a:schemeClr>
          </a:solidFill>
        </a:ln>
      </dgm:spPr>
      <dgm:t>
        <a:bodyPr/>
        <a:lstStyle/>
        <a:p>
          <a:r>
            <a:rPr lang="fr-FR" dirty="0"/>
            <a:t>Biologie</a:t>
          </a:r>
        </a:p>
      </dgm:t>
    </dgm:pt>
    <dgm:pt modelId="{54DCF0D8-515A-4EDC-96BB-AD8B938F1D0D}" type="parTrans" cxnId="{8AA3DC74-E62E-4DE8-9B5B-967D2F042A59}">
      <dgm:prSet/>
      <dgm:spPr/>
      <dgm:t>
        <a:bodyPr/>
        <a:lstStyle/>
        <a:p>
          <a:endParaRPr lang="fr-FR"/>
        </a:p>
      </dgm:t>
    </dgm:pt>
    <dgm:pt modelId="{D855CD68-144A-4395-86C2-4A14D94B44AA}" type="sibTrans" cxnId="{8AA3DC74-E62E-4DE8-9B5B-967D2F042A59}">
      <dgm:prSet/>
      <dgm:spPr/>
      <dgm:t>
        <a:bodyPr/>
        <a:lstStyle/>
        <a:p>
          <a:endParaRPr lang="fr-FR"/>
        </a:p>
      </dgm:t>
    </dgm:pt>
    <dgm:pt modelId="{2226572F-50F0-4746-AC32-A33997CB4781}">
      <dgm:prSet phldrT="[Texte]"/>
      <dgm:spPr>
        <a:solidFill>
          <a:srgbClr val="002060"/>
        </a:solidFill>
      </dgm:spPr>
      <dgm:t>
        <a:bodyPr/>
        <a:lstStyle/>
        <a:p>
          <a:r>
            <a:rPr lang="fr-FR" dirty="0"/>
            <a:t>Jumeaux numériques</a:t>
          </a:r>
        </a:p>
      </dgm:t>
    </dgm:pt>
    <dgm:pt modelId="{3C322AC4-0DE2-4702-9875-95107616762C}" type="parTrans" cxnId="{0D402616-33B8-43CC-985B-1364BACF9C94}">
      <dgm:prSet/>
      <dgm:spPr/>
      <dgm:t>
        <a:bodyPr/>
        <a:lstStyle/>
        <a:p>
          <a:endParaRPr lang="fr-FR"/>
        </a:p>
      </dgm:t>
    </dgm:pt>
    <dgm:pt modelId="{D092E283-AA70-44E6-8B53-4FC4F3BA605D}" type="sibTrans" cxnId="{0D402616-33B8-43CC-985B-1364BACF9C94}">
      <dgm:prSet/>
      <dgm:spPr/>
      <dgm:t>
        <a:bodyPr/>
        <a:lstStyle/>
        <a:p>
          <a:endParaRPr lang="fr-FR"/>
        </a:p>
      </dgm:t>
    </dgm:pt>
    <dgm:pt modelId="{AA9DFE67-B0F2-4C0C-93EB-A0FE06BB1A1E}" type="pres">
      <dgm:prSet presAssocID="{2B128B6F-3FBF-45C5-9EDD-5DB4B35D52C1}" presName="cycle" presStyleCnt="0">
        <dgm:presLayoutVars>
          <dgm:dir/>
          <dgm:resizeHandles val="exact"/>
        </dgm:presLayoutVars>
      </dgm:prSet>
      <dgm:spPr/>
    </dgm:pt>
    <dgm:pt modelId="{774DE305-397C-487D-8C97-EC4F836FE3D7}" type="pres">
      <dgm:prSet presAssocID="{3416643B-6E3C-44CA-93C2-50BD43A88295}" presName="node" presStyleLbl="node1" presStyleIdx="0" presStyleCnt="4">
        <dgm:presLayoutVars>
          <dgm:bulletEnabled val="1"/>
        </dgm:presLayoutVars>
      </dgm:prSet>
      <dgm:spPr/>
    </dgm:pt>
    <dgm:pt modelId="{429032C8-A6CA-459F-82B5-B74AC76F1D83}" type="pres">
      <dgm:prSet presAssocID="{3416643B-6E3C-44CA-93C2-50BD43A88295}" presName="spNode" presStyleCnt="0"/>
      <dgm:spPr/>
    </dgm:pt>
    <dgm:pt modelId="{2C6AEE80-FABA-4912-8549-ED5E3AA7202D}" type="pres">
      <dgm:prSet presAssocID="{4C9F2A87-CC49-4F63-AA03-9E84FD11B346}" presName="sibTrans" presStyleLbl="sibTrans1D1" presStyleIdx="0" presStyleCnt="4"/>
      <dgm:spPr/>
    </dgm:pt>
    <dgm:pt modelId="{E6B131ED-4D17-4B96-99A9-22157EF796A2}" type="pres">
      <dgm:prSet presAssocID="{89CA9E97-C0A2-49F4-A68D-7AF9C088B49C}" presName="node" presStyleLbl="node1" presStyleIdx="1" presStyleCnt="4">
        <dgm:presLayoutVars>
          <dgm:bulletEnabled val="1"/>
        </dgm:presLayoutVars>
      </dgm:prSet>
      <dgm:spPr/>
    </dgm:pt>
    <dgm:pt modelId="{4A8416C8-AACA-44FE-8CB7-CEF825F75BE2}" type="pres">
      <dgm:prSet presAssocID="{89CA9E97-C0A2-49F4-A68D-7AF9C088B49C}" presName="spNode" presStyleCnt="0"/>
      <dgm:spPr/>
    </dgm:pt>
    <dgm:pt modelId="{D2B5BAD3-1110-4699-B6F6-6C6931BCE6D6}" type="pres">
      <dgm:prSet presAssocID="{6172A29D-9FDC-42C6-93DF-9BC4B38050DB}" presName="sibTrans" presStyleLbl="sibTrans1D1" presStyleIdx="1" presStyleCnt="4"/>
      <dgm:spPr/>
    </dgm:pt>
    <dgm:pt modelId="{1C8BEF65-AC8A-41D6-B481-1B961550D3FE}" type="pres">
      <dgm:prSet presAssocID="{8A1A93F9-D73E-483B-8E17-83E6DC073E8F}" presName="node" presStyleLbl="node1" presStyleIdx="2" presStyleCnt="4">
        <dgm:presLayoutVars>
          <dgm:bulletEnabled val="1"/>
        </dgm:presLayoutVars>
      </dgm:prSet>
      <dgm:spPr/>
    </dgm:pt>
    <dgm:pt modelId="{A31A4580-5498-4BBA-88F1-96CB662C36E0}" type="pres">
      <dgm:prSet presAssocID="{8A1A93F9-D73E-483B-8E17-83E6DC073E8F}" presName="spNode" presStyleCnt="0"/>
      <dgm:spPr/>
    </dgm:pt>
    <dgm:pt modelId="{2C3D000D-191A-4896-95D1-C618E9A8609B}" type="pres">
      <dgm:prSet presAssocID="{D855CD68-144A-4395-86C2-4A14D94B44AA}" presName="sibTrans" presStyleLbl="sibTrans1D1" presStyleIdx="2" presStyleCnt="4"/>
      <dgm:spPr/>
    </dgm:pt>
    <dgm:pt modelId="{923C56CC-4094-4A1A-9557-3CC05EEB95AC}" type="pres">
      <dgm:prSet presAssocID="{2226572F-50F0-4746-AC32-A33997CB4781}" presName="node" presStyleLbl="node1" presStyleIdx="3" presStyleCnt="4">
        <dgm:presLayoutVars>
          <dgm:bulletEnabled val="1"/>
        </dgm:presLayoutVars>
      </dgm:prSet>
      <dgm:spPr/>
    </dgm:pt>
    <dgm:pt modelId="{903E8E4C-FE47-4F25-A1F5-41979B29FE2A}" type="pres">
      <dgm:prSet presAssocID="{2226572F-50F0-4746-AC32-A33997CB4781}" presName="spNode" presStyleCnt="0"/>
      <dgm:spPr/>
    </dgm:pt>
    <dgm:pt modelId="{8F3110DE-A24B-470E-AB20-3CB5457F0F8D}" type="pres">
      <dgm:prSet presAssocID="{D092E283-AA70-44E6-8B53-4FC4F3BA605D}" presName="sibTrans" presStyleLbl="sibTrans1D1" presStyleIdx="3" presStyleCnt="4"/>
      <dgm:spPr/>
    </dgm:pt>
  </dgm:ptLst>
  <dgm:cxnLst>
    <dgm:cxn modelId="{0D402616-33B8-43CC-985B-1364BACF9C94}" srcId="{2B128B6F-3FBF-45C5-9EDD-5DB4B35D52C1}" destId="{2226572F-50F0-4746-AC32-A33997CB4781}" srcOrd="3" destOrd="0" parTransId="{3C322AC4-0DE2-4702-9875-95107616762C}" sibTransId="{D092E283-AA70-44E6-8B53-4FC4F3BA605D}"/>
    <dgm:cxn modelId="{4DC4C21A-B146-4B24-8E9C-D4030A92A38E}" type="presOf" srcId="{2B128B6F-3FBF-45C5-9EDD-5DB4B35D52C1}" destId="{AA9DFE67-B0F2-4C0C-93EB-A0FE06BB1A1E}" srcOrd="0" destOrd="0" presId="urn:microsoft.com/office/officeart/2005/8/layout/cycle6"/>
    <dgm:cxn modelId="{28135220-DEFF-4329-B124-27F705FA59B5}" type="presOf" srcId="{6172A29D-9FDC-42C6-93DF-9BC4B38050DB}" destId="{D2B5BAD3-1110-4699-B6F6-6C6931BCE6D6}" srcOrd="0" destOrd="0" presId="urn:microsoft.com/office/officeart/2005/8/layout/cycle6"/>
    <dgm:cxn modelId="{6FF1C635-0301-4701-A0FF-F9F1D377C543}" type="presOf" srcId="{89CA9E97-C0A2-49F4-A68D-7AF9C088B49C}" destId="{E6B131ED-4D17-4B96-99A9-22157EF796A2}" srcOrd="0" destOrd="0" presId="urn:microsoft.com/office/officeart/2005/8/layout/cycle6"/>
    <dgm:cxn modelId="{747A7A48-A572-488C-9CB9-69C1E8921E5A}" type="presOf" srcId="{8A1A93F9-D73E-483B-8E17-83E6DC073E8F}" destId="{1C8BEF65-AC8A-41D6-B481-1B961550D3FE}" srcOrd="0" destOrd="0" presId="urn:microsoft.com/office/officeart/2005/8/layout/cycle6"/>
    <dgm:cxn modelId="{067CA84B-C46C-4DED-8034-296B4185D1F9}" type="presOf" srcId="{D092E283-AA70-44E6-8B53-4FC4F3BA605D}" destId="{8F3110DE-A24B-470E-AB20-3CB5457F0F8D}" srcOrd="0" destOrd="0" presId="urn:microsoft.com/office/officeart/2005/8/layout/cycle6"/>
    <dgm:cxn modelId="{24B6296F-5A1D-4089-B6A1-ED5A683E8519}" type="presOf" srcId="{2226572F-50F0-4746-AC32-A33997CB4781}" destId="{923C56CC-4094-4A1A-9557-3CC05EEB95AC}" srcOrd="0" destOrd="0" presId="urn:microsoft.com/office/officeart/2005/8/layout/cycle6"/>
    <dgm:cxn modelId="{8AA3DC74-E62E-4DE8-9B5B-967D2F042A59}" srcId="{2B128B6F-3FBF-45C5-9EDD-5DB4B35D52C1}" destId="{8A1A93F9-D73E-483B-8E17-83E6DC073E8F}" srcOrd="2" destOrd="0" parTransId="{54DCF0D8-515A-4EDC-96BB-AD8B938F1D0D}" sibTransId="{D855CD68-144A-4395-86C2-4A14D94B44AA}"/>
    <dgm:cxn modelId="{97590A75-0127-4F99-A0BB-64A56A57A9DF}" srcId="{2B128B6F-3FBF-45C5-9EDD-5DB4B35D52C1}" destId="{89CA9E97-C0A2-49F4-A68D-7AF9C088B49C}" srcOrd="1" destOrd="0" parTransId="{A0ABE55E-424A-4AF9-937D-9655A4320073}" sibTransId="{6172A29D-9FDC-42C6-93DF-9BC4B38050DB}"/>
    <dgm:cxn modelId="{F63C7176-F53F-48F1-8B22-05F7F50C7BA8}" srcId="{2B128B6F-3FBF-45C5-9EDD-5DB4B35D52C1}" destId="{3416643B-6E3C-44CA-93C2-50BD43A88295}" srcOrd="0" destOrd="0" parTransId="{1D2F4F27-1C92-4CF1-BA60-3B1DCFD8DC86}" sibTransId="{4C9F2A87-CC49-4F63-AA03-9E84FD11B346}"/>
    <dgm:cxn modelId="{CEFC689B-6558-4733-968E-B94174CE7F3C}" type="presOf" srcId="{4C9F2A87-CC49-4F63-AA03-9E84FD11B346}" destId="{2C6AEE80-FABA-4912-8549-ED5E3AA7202D}" srcOrd="0" destOrd="0" presId="urn:microsoft.com/office/officeart/2005/8/layout/cycle6"/>
    <dgm:cxn modelId="{6C59DE9C-BFCF-4591-9E5A-6879C178B08D}" type="presOf" srcId="{3416643B-6E3C-44CA-93C2-50BD43A88295}" destId="{774DE305-397C-487D-8C97-EC4F836FE3D7}" srcOrd="0" destOrd="0" presId="urn:microsoft.com/office/officeart/2005/8/layout/cycle6"/>
    <dgm:cxn modelId="{234041DA-DDAB-40A6-A793-23C2573BD95F}" type="presOf" srcId="{D855CD68-144A-4395-86C2-4A14D94B44AA}" destId="{2C3D000D-191A-4896-95D1-C618E9A8609B}" srcOrd="0" destOrd="0" presId="urn:microsoft.com/office/officeart/2005/8/layout/cycle6"/>
    <dgm:cxn modelId="{891A96CA-BD57-4B7E-91A3-977FF2224CEB}" type="presParOf" srcId="{AA9DFE67-B0F2-4C0C-93EB-A0FE06BB1A1E}" destId="{774DE305-397C-487D-8C97-EC4F836FE3D7}" srcOrd="0" destOrd="0" presId="urn:microsoft.com/office/officeart/2005/8/layout/cycle6"/>
    <dgm:cxn modelId="{9D34729C-2381-4E29-93A0-AD4A99CACA78}" type="presParOf" srcId="{AA9DFE67-B0F2-4C0C-93EB-A0FE06BB1A1E}" destId="{429032C8-A6CA-459F-82B5-B74AC76F1D83}" srcOrd="1" destOrd="0" presId="urn:microsoft.com/office/officeart/2005/8/layout/cycle6"/>
    <dgm:cxn modelId="{8A4188C2-1BEB-4FD4-BF81-0987DC846DF3}" type="presParOf" srcId="{AA9DFE67-B0F2-4C0C-93EB-A0FE06BB1A1E}" destId="{2C6AEE80-FABA-4912-8549-ED5E3AA7202D}" srcOrd="2" destOrd="0" presId="urn:microsoft.com/office/officeart/2005/8/layout/cycle6"/>
    <dgm:cxn modelId="{73FADCD6-BE4E-459B-AD5A-59399E50F6D9}" type="presParOf" srcId="{AA9DFE67-B0F2-4C0C-93EB-A0FE06BB1A1E}" destId="{E6B131ED-4D17-4B96-99A9-22157EF796A2}" srcOrd="3" destOrd="0" presId="urn:microsoft.com/office/officeart/2005/8/layout/cycle6"/>
    <dgm:cxn modelId="{ECFDA9F7-D7D9-4CF5-AB55-ACE73385F383}" type="presParOf" srcId="{AA9DFE67-B0F2-4C0C-93EB-A0FE06BB1A1E}" destId="{4A8416C8-AACA-44FE-8CB7-CEF825F75BE2}" srcOrd="4" destOrd="0" presId="urn:microsoft.com/office/officeart/2005/8/layout/cycle6"/>
    <dgm:cxn modelId="{66A015D7-EA22-44E3-B25D-F10A9F93B48C}" type="presParOf" srcId="{AA9DFE67-B0F2-4C0C-93EB-A0FE06BB1A1E}" destId="{D2B5BAD3-1110-4699-B6F6-6C6931BCE6D6}" srcOrd="5" destOrd="0" presId="urn:microsoft.com/office/officeart/2005/8/layout/cycle6"/>
    <dgm:cxn modelId="{C082274C-CC42-4805-9EF6-1780F5A46D81}" type="presParOf" srcId="{AA9DFE67-B0F2-4C0C-93EB-A0FE06BB1A1E}" destId="{1C8BEF65-AC8A-41D6-B481-1B961550D3FE}" srcOrd="6" destOrd="0" presId="urn:microsoft.com/office/officeart/2005/8/layout/cycle6"/>
    <dgm:cxn modelId="{C7B6955F-4FAD-41BB-835E-4681ED91E673}" type="presParOf" srcId="{AA9DFE67-B0F2-4C0C-93EB-A0FE06BB1A1E}" destId="{A31A4580-5498-4BBA-88F1-96CB662C36E0}" srcOrd="7" destOrd="0" presId="urn:microsoft.com/office/officeart/2005/8/layout/cycle6"/>
    <dgm:cxn modelId="{F93C6450-24B7-4518-B53F-93D212E93CE0}" type="presParOf" srcId="{AA9DFE67-B0F2-4C0C-93EB-A0FE06BB1A1E}" destId="{2C3D000D-191A-4896-95D1-C618E9A8609B}" srcOrd="8" destOrd="0" presId="urn:microsoft.com/office/officeart/2005/8/layout/cycle6"/>
    <dgm:cxn modelId="{8B81DC6D-162F-46CB-B95E-044EBD89A363}" type="presParOf" srcId="{AA9DFE67-B0F2-4C0C-93EB-A0FE06BB1A1E}" destId="{923C56CC-4094-4A1A-9557-3CC05EEB95AC}" srcOrd="9" destOrd="0" presId="urn:microsoft.com/office/officeart/2005/8/layout/cycle6"/>
    <dgm:cxn modelId="{7A370830-DC8A-4FCC-A7F9-389976099FEC}" type="presParOf" srcId="{AA9DFE67-B0F2-4C0C-93EB-A0FE06BB1A1E}" destId="{903E8E4C-FE47-4F25-A1F5-41979B29FE2A}" srcOrd="10" destOrd="0" presId="urn:microsoft.com/office/officeart/2005/8/layout/cycle6"/>
    <dgm:cxn modelId="{674374FB-29EF-4FDF-9D3F-B1C73F09C9A3}" type="presParOf" srcId="{AA9DFE67-B0F2-4C0C-93EB-A0FE06BB1A1E}" destId="{8F3110DE-A24B-470E-AB20-3CB5457F0F8D}" srcOrd="11"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7D46A9-F8B4-B54E-9B3E-DE75CE022348}">
      <dsp:nvSpPr>
        <dsp:cNvPr id="0" name=""/>
        <dsp:cNvSpPr/>
      </dsp:nvSpPr>
      <dsp:spPr>
        <a:xfrm rot="16200000">
          <a:off x="508000" y="-508000"/>
          <a:ext cx="2032000" cy="3048000"/>
        </a:xfrm>
        <a:prstGeom prst="round1Rect">
          <a:avLst/>
        </a:prstGeom>
        <a:solidFill>
          <a:srgbClr val="B14A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fr-FR" sz="1800" kern="1200"/>
            <a:t>CNAO (Italie)</a:t>
          </a:r>
        </a:p>
        <a:p>
          <a:pPr marL="0" lvl="0" indent="0" algn="ctr" defTabSz="800100" rtl="0">
            <a:lnSpc>
              <a:spcPct val="90000"/>
            </a:lnSpc>
            <a:spcBef>
              <a:spcPct val="0"/>
            </a:spcBef>
            <a:spcAft>
              <a:spcPct val="35000"/>
            </a:spcAft>
            <a:buNone/>
          </a:pPr>
          <a:r>
            <a:rPr lang="fr-FR" sz="1800" kern="1200"/>
            <a:t>IRSN (call PIANOFORTE)</a:t>
          </a:r>
          <a:br>
            <a:rPr lang="fr-FR" sz="1800" kern="1200">
              <a:latin typeface="Calibri" panose="020F0502020204030204"/>
            </a:rPr>
          </a:br>
          <a:r>
            <a:rPr lang="fr-FR" sz="1800" kern="1200">
              <a:latin typeface="Calibri" panose="020F0502020204030204"/>
            </a:rPr>
            <a:t>IFJ-PAN (Pologne)</a:t>
          </a:r>
          <a:endParaRPr lang="fr-FR" sz="1800" kern="1200"/>
        </a:p>
      </dsp:txBody>
      <dsp:txXfrm rot="5400000">
        <a:off x="0" y="0"/>
        <a:ext cx="3048000" cy="1524000"/>
      </dsp:txXfrm>
    </dsp:sp>
    <dsp:sp modelId="{99B0E802-2F8E-264B-A833-1A0D0701267B}">
      <dsp:nvSpPr>
        <dsp:cNvPr id="0" name=""/>
        <dsp:cNvSpPr/>
      </dsp:nvSpPr>
      <dsp:spPr>
        <a:xfrm>
          <a:off x="3048000" y="0"/>
          <a:ext cx="3048000" cy="2032000"/>
        </a:xfrm>
        <a:prstGeom prst="round1Rect">
          <a:avLst/>
        </a:prstGeom>
        <a:solidFill>
          <a:srgbClr val="5FADC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fr-FR" sz="1800" kern="1200" dirty="0"/>
            <a:t>QST/HIMAC (Japon</a:t>
          </a:r>
          <a:r>
            <a:rPr lang="fr-FR" sz="1800" kern="1200" dirty="0">
              <a:latin typeface="Calibri" panose="020F0502020204030204"/>
            </a:rPr>
            <a:t>),</a:t>
          </a:r>
          <a:endParaRPr lang="fr-FR" sz="1800" kern="1200" dirty="0"/>
        </a:p>
        <a:p>
          <a:pPr marL="0" lvl="0" indent="0" algn="ctr" defTabSz="800100" rtl="0">
            <a:lnSpc>
              <a:spcPct val="90000"/>
            </a:lnSpc>
            <a:spcBef>
              <a:spcPct val="0"/>
            </a:spcBef>
            <a:spcAft>
              <a:spcPct val="35000"/>
            </a:spcAft>
            <a:buNone/>
          </a:pPr>
          <a:r>
            <a:rPr lang="fr-FR" sz="1800" kern="1200" dirty="0"/>
            <a:t>DKFZ (Allemagne</a:t>
          </a:r>
          <a:r>
            <a:rPr lang="fr-FR" sz="1800" kern="1200" dirty="0">
              <a:latin typeface="Calibri" panose="020F0502020204030204"/>
            </a:rPr>
            <a:t>), IBA (Belgique)</a:t>
          </a:r>
        </a:p>
        <a:p>
          <a:pPr marL="0" lvl="0" indent="0" algn="ctr" defTabSz="800100" rtl="0">
            <a:lnSpc>
              <a:spcPct val="90000"/>
            </a:lnSpc>
            <a:spcBef>
              <a:spcPct val="0"/>
            </a:spcBef>
            <a:spcAft>
              <a:spcPct val="35000"/>
            </a:spcAft>
            <a:buNone/>
          </a:pPr>
          <a:r>
            <a:rPr lang="fr-FR" sz="1800" kern="1200" dirty="0" err="1">
              <a:latin typeface="Calibri" panose="020F0502020204030204"/>
            </a:rPr>
            <a:t>Aerial</a:t>
          </a:r>
          <a:r>
            <a:rPr lang="fr-FR" sz="1800" kern="1200" dirty="0">
              <a:latin typeface="Calibri" panose="020F0502020204030204"/>
            </a:rPr>
            <a:t>-CRT (France)</a:t>
          </a:r>
          <a:endParaRPr lang="fr-FR" sz="1800" kern="1200" dirty="0"/>
        </a:p>
      </dsp:txBody>
      <dsp:txXfrm>
        <a:off x="3048000" y="0"/>
        <a:ext cx="3048000" cy="1524000"/>
      </dsp:txXfrm>
    </dsp:sp>
    <dsp:sp modelId="{6558AB5E-F8D9-1A4A-80EC-1C7D12EE5C6C}">
      <dsp:nvSpPr>
        <dsp:cNvPr id="0" name=""/>
        <dsp:cNvSpPr/>
      </dsp:nvSpPr>
      <dsp:spPr>
        <a:xfrm rot="10800000">
          <a:off x="0" y="2032000"/>
          <a:ext cx="3048000" cy="2032000"/>
        </a:xfrm>
        <a:prstGeom prst="round1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fr-FR" sz="1800" kern="1200">
              <a:latin typeface="Calibri" panose="020F0502020204030204"/>
            </a:rPr>
            <a:t>IFIN-HH (Roumanie),</a:t>
          </a:r>
          <a:br>
            <a:rPr lang="fr-FR" sz="1800" kern="1200">
              <a:latin typeface="Calibri" panose="020F0502020204030204"/>
            </a:rPr>
          </a:br>
          <a:r>
            <a:rPr lang="fr-FR" sz="1800" kern="1200">
              <a:latin typeface="Calibri" panose="020F0502020204030204"/>
            </a:rPr>
            <a:t>Institut Gustave Roussy</a:t>
          </a:r>
          <a:r>
            <a:rPr lang="fr-FR" sz="1800" kern="1200">
              <a:solidFill>
                <a:srgbClr val="000000"/>
              </a:solidFill>
              <a:latin typeface="Calibri" panose="020F0502020204030204"/>
            </a:rPr>
            <a:t>,</a:t>
          </a:r>
          <a:br>
            <a:rPr lang="fr-FR" sz="1800" kern="1200">
              <a:solidFill>
                <a:srgbClr val="010000"/>
              </a:solidFill>
              <a:latin typeface="Calibri" panose="020F0502020204030204"/>
            </a:rPr>
          </a:br>
          <a:r>
            <a:rPr lang="fr-FR" sz="1800" kern="1200">
              <a:latin typeface="Calibri" panose="020F0502020204030204"/>
            </a:rPr>
            <a:t>Institut Curie, DKFZ (Allemagne), IBA (Belgique)</a:t>
          </a:r>
        </a:p>
      </dsp:txBody>
      <dsp:txXfrm rot="10800000">
        <a:off x="0" y="2539999"/>
        <a:ext cx="3048000" cy="1524000"/>
      </dsp:txXfrm>
    </dsp:sp>
    <dsp:sp modelId="{83774640-C2C8-BD40-A733-4CD2682ABA85}">
      <dsp:nvSpPr>
        <dsp:cNvPr id="0" name=""/>
        <dsp:cNvSpPr/>
      </dsp:nvSpPr>
      <dsp:spPr>
        <a:xfrm rot="5400000">
          <a:off x="3556000" y="1523999"/>
          <a:ext cx="2032000" cy="3048000"/>
        </a:xfrm>
        <a:prstGeom prst="round1Rect">
          <a:avLst/>
        </a:prstGeom>
        <a:solidFill>
          <a:schemeClr val="tx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fr-FR" sz="1800" kern="1200" dirty="0"/>
            <a:t>Collaboration Geant4-DNA</a:t>
          </a:r>
        </a:p>
        <a:p>
          <a:pPr marL="0" lvl="0" indent="0" algn="ctr" defTabSz="800100">
            <a:lnSpc>
              <a:spcPct val="90000"/>
            </a:lnSpc>
            <a:spcBef>
              <a:spcPct val="0"/>
            </a:spcBef>
            <a:spcAft>
              <a:spcPct val="35000"/>
            </a:spcAft>
            <a:buNone/>
          </a:pPr>
          <a:r>
            <a:rPr lang="fr-FR" sz="1800" kern="1200" dirty="0"/>
            <a:t>Collaboration </a:t>
          </a:r>
          <a:r>
            <a:rPr lang="fr-FR" sz="1800" kern="1200" dirty="0" err="1"/>
            <a:t>OpenGATE</a:t>
          </a:r>
          <a:endParaRPr lang="fr-FR" sz="1800" kern="1200" dirty="0"/>
        </a:p>
      </dsp:txBody>
      <dsp:txXfrm rot="-5400000">
        <a:off x="3048000" y="2539999"/>
        <a:ext cx="3048000" cy="1524000"/>
      </dsp:txXfrm>
    </dsp:sp>
    <dsp:sp modelId="{81E7CA32-A2FB-B645-AC1C-C292A370FAFD}">
      <dsp:nvSpPr>
        <dsp:cNvPr id="0" name=""/>
        <dsp:cNvSpPr/>
      </dsp:nvSpPr>
      <dsp:spPr>
        <a:xfrm>
          <a:off x="2133600" y="1523999"/>
          <a:ext cx="1828800" cy="1016000"/>
        </a:xfrm>
        <a:prstGeom prst="roundRect">
          <a:avLst/>
        </a:prstGeom>
        <a:solidFill>
          <a:srgbClr val="ED949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a:t>MP FLASH</a:t>
          </a:r>
        </a:p>
      </dsp:txBody>
      <dsp:txXfrm>
        <a:off x="2183197" y="1573596"/>
        <a:ext cx="1729606" cy="9168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4DE305-397C-487D-8C97-EC4F836FE3D7}">
      <dsp:nvSpPr>
        <dsp:cNvPr id="0" name=""/>
        <dsp:cNvSpPr/>
      </dsp:nvSpPr>
      <dsp:spPr>
        <a:xfrm>
          <a:off x="2576285" y="1489"/>
          <a:ext cx="1545280" cy="1004432"/>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a:t>Physique</a:t>
          </a:r>
        </a:p>
      </dsp:txBody>
      <dsp:txXfrm>
        <a:off x="2625317" y="50521"/>
        <a:ext cx="1447216" cy="906368"/>
      </dsp:txXfrm>
    </dsp:sp>
    <dsp:sp modelId="{2C6AEE80-FABA-4912-8549-ED5E3AA7202D}">
      <dsp:nvSpPr>
        <dsp:cNvPr id="0" name=""/>
        <dsp:cNvSpPr/>
      </dsp:nvSpPr>
      <dsp:spPr>
        <a:xfrm>
          <a:off x="1690240" y="503705"/>
          <a:ext cx="3317369" cy="3317369"/>
        </a:xfrm>
        <a:custGeom>
          <a:avLst/>
          <a:gdLst/>
          <a:ahLst/>
          <a:cxnLst/>
          <a:rect l="0" t="0" r="0" b="0"/>
          <a:pathLst>
            <a:path>
              <a:moveTo>
                <a:pt x="2442444" y="196851"/>
              </a:moveTo>
              <a:arcTo wR="1658684" hR="1658684" stAng="17891875" swAng="2624550"/>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6B131ED-4D17-4B96-99A9-22157EF796A2}">
      <dsp:nvSpPr>
        <dsp:cNvPr id="0" name=""/>
        <dsp:cNvSpPr/>
      </dsp:nvSpPr>
      <dsp:spPr>
        <a:xfrm>
          <a:off x="4234970" y="1660174"/>
          <a:ext cx="1545280" cy="1004432"/>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a:t>Chimie</a:t>
          </a:r>
        </a:p>
      </dsp:txBody>
      <dsp:txXfrm>
        <a:off x="4284002" y="1709206"/>
        <a:ext cx="1447216" cy="906368"/>
      </dsp:txXfrm>
    </dsp:sp>
    <dsp:sp modelId="{D2B5BAD3-1110-4699-B6F6-6C6931BCE6D6}">
      <dsp:nvSpPr>
        <dsp:cNvPr id="0" name=""/>
        <dsp:cNvSpPr/>
      </dsp:nvSpPr>
      <dsp:spPr>
        <a:xfrm>
          <a:off x="1690240" y="503705"/>
          <a:ext cx="3317369" cy="3317369"/>
        </a:xfrm>
        <a:custGeom>
          <a:avLst/>
          <a:gdLst/>
          <a:ahLst/>
          <a:cxnLst/>
          <a:rect l="0" t="0" r="0" b="0"/>
          <a:pathLst>
            <a:path>
              <a:moveTo>
                <a:pt x="3235654" y="2172886"/>
              </a:moveTo>
              <a:arcTo wR="1658684" hR="1658684" stAng="1083575" swAng="2624550"/>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C8BEF65-AC8A-41D6-B481-1B961550D3FE}">
      <dsp:nvSpPr>
        <dsp:cNvPr id="0" name=""/>
        <dsp:cNvSpPr/>
      </dsp:nvSpPr>
      <dsp:spPr>
        <a:xfrm>
          <a:off x="2576285" y="3318859"/>
          <a:ext cx="1545280" cy="1004432"/>
        </a:xfrm>
        <a:prstGeom prst="roundRect">
          <a:avLst/>
        </a:prstGeom>
        <a:solidFill>
          <a:srgbClr val="92D050"/>
        </a:solidFill>
        <a:ln w="12700" cap="flat" cmpd="sng" algn="ctr">
          <a:solidFill>
            <a:schemeClr val="tx1">
              <a:lumMod val="85000"/>
              <a:lumOff val="1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t>Biologie</a:t>
          </a:r>
        </a:p>
      </dsp:txBody>
      <dsp:txXfrm>
        <a:off x="2625317" y="3367891"/>
        <a:ext cx="1447216" cy="906368"/>
      </dsp:txXfrm>
    </dsp:sp>
    <dsp:sp modelId="{2C3D000D-191A-4896-95D1-C618E9A8609B}">
      <dsp:nvSpPr>
        <dsp:cNvPr id="0" name=""/>
        <dsp:cNvSpPr/>
      </dsp:nvSpPr>
      <dsp:spPr>
        <a:xfrm>
          <a:off x="1690240" y="503705"/>
          <a:ext cx="3317369" cy="3317369"/>
        </a:xfrm>
        <a:custGeom>
          <a:avLst/>
          <a:gdLst/>
          <a:ahLst/>
          <a:cxnLst/>
          <a:rect l="0" t="0" r="0" b="0"/>
          <a:pathLst>
            <a:path>
              <a:moveTo>
                <a:pt x="874925" y="3120518"/>
              </a:moveTo>
              <a:arcTo wR="1658684" hR="1658684" stAng="7091875" swAng="2624550"/>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23C56CC-4094-4A1A-9557-3CC05EEB95AC}">
      <dsp:nvSpPr>
        <dsp:cNvPr id="0" name=""/>
        <dsp:cNvSpPr/>
      </dsp:nvSpPr>
      <dsp:spPr>
        <a:xfrm>
          <a:off x="917600" y="1660174"/>
          <a:ext cx="1545280" cy="1004432"/>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t>Jumeaux numériques</a:t>
          </a:r>
        </a:p>
      </dsp:txBody>
      <dsp:txXfrm>
        <a:off x="966632" y="1709206"/>
        <a:ext cx="1447216" cy="906368"/>
      </dsp:txXfrm>
    </dsp:sp>
    <dsp:sp modelId="{8F3110DE-A24B-470E-AB20-3CB5457F0F8D}">
      <dsp:nvSpPr>
        <dsp:cNvPr id="0" name=""/>
        <dsp:cNvSpPr/>
      </dsp:nvSpPr>
      <dsp:spPr>
        <a:xfrm>
          <a:off x="1690240" y="503705"/>
          <a:ext cx="3317369" cy="3317369"/>
        </a:xfrm>
        <a:custGeom>
          <a:avLst/>
          <a:gdLst/>
          <a:ahLst/>
          <a:cxnLst/>
          <a:rect l="0" t="0" r="0" b="0"/>
          <a:pathLst>
            <a:path>
              <a:moveTo>
                <a:pt x="81715" y="1144483"/>
              </a:moveTo>
              <a:arcTo wR="1658684" hR="1658684" stAng="11883575" swAng="2624550"/>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36E2AA7-61BC-4C19-9563-AA677E012651}" type="datetimeFigureOut">
              <a:rPr lang="fr-FR" smtClean="0"/>
              <a:t>16/05/2025</a:t>
            </a:fld>
            <a:endParaRPr lang="fr-FR"/>
          </a:p>
        </p:txBody>
      </p:sp>
      <p:sp>
        <p:nvSpPr>
          <p:cNvPr id="4" name="Espace réservé du pied de page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C69ADFC5-3DFE-48EB-A9B9-363C85F5E258}" type="slidenum">
              <a:rPr lang="fr-FR" smtClean="0"/>
              <a:t>‹N°›</a:t>
            </a:fld>
            <a:endParaRPr lang="fr-FR"/>
          </a:p>
        </p:txBody>
      </p:sp>
    </p:spTree>
    <p:extLst>
      <p:ext uri="{BB962C8B-B14F-4D97-AF65-F5344CB8AC3E}">
        <p14:creationId xmlns:p14="http://schemas.microsoft.com/office/powerpoint/2010/main" val="40164975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86C1BD1-F89F-4A54-9352-6C53E5DA38A9}" type="datetimeFigureOut">
              <a:rPr lang="fr-FR" smtClean="0"/>
              <a:t>16/05/2025</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181F998-03E5-4ED9-BE01-0D368F69D2AF}" type="slidenum">
              <a:rPr lang="fr-FR" smtClean="0"/>
              <a:t>‹N°›</a:t>
            </a:fld>
            <a:endParaRPr lang="fr-FR"/>
          </a:p>
        </p:txBody>
      </p:sp>
    </p:spTree>
    <p:extLst>
      <p:ext uri="{BB962C8B-B14F-4D97-AF65-F5344CB8AC3E}">
        <p14:creationId xmlns:p14="http://schemas.microsoft.com/office/powerpoint/2010/main" val="2050220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fr.wikipedia.org/wiki/GMP-AMP_cyclique_synthase"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s://fr.wikipedia.org/wiki/STING_(prot%C3%A9ine)" TargetMode="External"/><Relationship Id="rId4" Type="http://schemas.openxmlformats.org/officeDocument/2006/relationships/hyperlink" Target="https://fr.wikipedia.org/wiki/Enzyme"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err="1"/>
              <a:t>Current</a:t>
            </a:r>
            <a:r>
              <a:rPr lang="fr-FR"/>
              <a:t> </a:t>
            </a:r>
            <a:r>
              <a:rPr lang="fr-FR" err="1"/>
              <a:t>conventional</a:t>
            </a:r>
            <a:r>
              <a:rPr lang="fr-FR" baseline="0"/>
              <a:t> dose rate </a:t>
            </a:r>
            <a:r>
              <a:rPr lang="fr-FR" baseline="0" err="1"/>
              <a:t>is</a:t>
            </a:r>
            <a:r>
              <a:rPr lang="fr-FR" baseline="0"/>
              <a:t> </a:t>
            </a:r>
            <a:r>
              <a:rPr lang="fr-FR" baseline="0" err="1"/>
              <a:t>below</a:t>
            </a:r>
            <a:r>
              <a:rPr lang="fr-FR" baseline="0"/>
              <a:t> 0.1 Gy/s   (4Gy/min)</a:t>
            </a:r>
            <a:endParaRPr lang="fr-FR"/>
          </a:p>
        </p:txBody>
      </p:sp>
      <p:sp>
        <p:nvSpPr>
          <p:cNvPr id="4" name="Espace réservé du numéro de diapositive 3"/>
          <p:cNvSpPr>
            <a:spLocks noGrp="1"/>
          </p:cNvSpPr>
          <p:nvPr>
            <p:ph type="sldNum" sz="quarter" idx="10"/>
          </p:nvPr>
        </p:nvSpPr>
        <p:spPr/>
        <p:txBody>
          <a:bodyPr/>
          <a:lstStyle/>
          <a:p>
            <a:fld id="{4181F998-03E5-4ED9-BE01-0D368F69D2AF}" type="slidenum">
              <a:rPr lang="fr-FR" smtClean="0"/>
              <a:t>2</a:t>
            </a:fld>
            <a:endParaRPr lang="fr-FR"/>
          </a:p>
        </p:txBody>
      </p:sp>
    </p:spTree>
    <p:extLst>
      <p:ext uri="{BB962C8B-B14F-4D97-AF65-F5344CB8AC3E}">
        <p14:creationId xmlns:p14="http://schemas.microsoft.com/office/powerpoint/2010/main" val="483521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Plusieurs études sur populations de cellules, sur patients animaux, et une étude sur patient humain, qui montrent un effet protecteur des très hauts débits de dose par rapport aux tissus sains, quand l’effet sur la tumeur reste très proche de l’effet à bas débit de dose. </a:t>
            </a:r>
          </a:p>
        </p:txBody>
      </p:sp>
      <p:sp>
        <p:nvSpPr>
          <p:cNvPr id="4" name="Espace réservé du numéro de diapositive 3"/>
          <p:cNvSpPr>
            <a:spLocks noGrp="1"/>
          </p:cNvSpPr>
          <p:nvPr>
            <p:ph type="sldNum" sz="quarter" idx="5"/>
          </p:nvPr>
        </p:nvSpPr>
        <p:spPr/>
        <p:txBody>
          <a:bodyPr/>
          <a:lstStyle/>
          <a:p>
            <a:fld id="{4181F998-03E5-4ED9-BE01-0D368F69D2AF}" type="slidenum">
              <a:rPr lang="fr-FR" smtClean="0"/>
              <a:t>3</a:t>
            </a:fld>
            <a:endParaRPr lang="fr-FR"/>
          </a:p>
        </p:txBody>
      </p:sp>
    </p:spTree>
    <p:extLst>
      <p:ext uri="{BB962C8B-B14F-4D97-AF65-F5344CB8AC3E}">
        <p14:creationId xmlns:p14="http://schemas.microsoft.com/office/powerpoint/2010/main" val="4230490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effectLst/>
                <a:latin typeface="Arial" panose="020B0604020202020204" pitchFamily="34" charset="0"/>
              </a:rPr>
              <a:t>While CONV irradiation transpires during ongoing chemical and biological responses, FLASH does not interact with these</a:t>
            </a:r>
            <a:br>
              <a:rPr lang="en-US" dirty="0"/>
            </a:br>
            <a:r>
              <a:rPr lang="en-US" dirty="0">
                <a:effectLst/>
                <a:latin typeface="Arial" panose="020B0604020202020204" pitchFamily="34" charset="0"/>
              </a:rPr>
              <a:t>early radiation reactions. (B) FLASH induces the rapid depletion of oxygen and a transient local hypoxia, thereby reducing ROS levels and normal brain toxicity</a:t>
            </a:r>
            <a:br>
              <a:rPr lang="en-US" dirty="0"/>
            </a:br>
            <a:r>
              <a:rPr lang="en-US" dirty="0">
                <a:effectLst/>
                <a:latin typeface="Arial" panose="020B0604020202020204" pitchFamily="34" charset="0"/>
              </a:rPr>
              <a:t>compared with CONV irradiation.</a:t>
            </a:r>
            <a:endParaRPr lang="fr-FR" dirty="0"/>
          </a:p>
        </p:txBody>
      </p:sp>
      <p:sp>
        <p:nvSpPr>
          <p:cNvPr id="4" name="Espace réservé du numéro de diapositive 3"/>
          <p:cNvSpPr>
            <a:spLocks noGrp="1"/>
          </p:cNvSpPr>
          <p:nvPr>
            <p:ph type="sldNum" sz="quarter" idx="5"/>
          </p:nvPr>
        </p:nvSpPr>
        <p:spPr/>
        <p:txBody>
          <a:bodyPr/>
          <a:lstStyle/>
          <a:p>
            <a:fld id="{4181F998-03E5-4ED9-BE01-0D368F69D2AF}" type="slidenum">
              <a:rPr lang="fr-FR" smtClean="0"/>
              <a:t>4</a:t>
            </a:fld>
            <a:endParaRPr lang="fr-FR"/>
          </a:p>
        </p:txBody>
      </p:sp>
    </p:spTree>
    <p:extLst>
      <p:ext uri="{BB962C8B-B14F-4D97-AF65-F5344CB8AC3E}">
        <p14:creationId xmlns:p14="http://schemas.microsoft.com/office/powerpoint/2010/main" val="1690337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err="1">
                <a:ln>
                  <a:noFill/>
                </a:ln>
                <a:solidFill>
                  <a:srgbClr val="737373"/>
                </a:solidFill>
                <a:effectLst/>
                <a:uLnTx/>
                <a:uFillTx/>
                <a:latin typeface="Arial"/>
                <a:ea typeface="+mn-ea"/>
                <a:cs typeface="Arial"/>
              </a:rPr>
              <a:t>Aerial</a:t>
            </a:r>
            <a:r>
              <a:rPr kumimoji="0" lang="fr-FR" sz="1200" b="0" i="0" u="none" strike="noStrike" kern="1200" cap="none" spc="0" normalizeH="0" baseline="0" noProof="0" dirty="0">
                <a:ln>
                  <a:noFill/>
                </a:ln>
                <a:solidFill>
                  <a:srgbClr val="737373"/>
                </a:solidFill>
                <a:effectLst/>
                <a:uLnTx/>
                <a:uFillTx/>
                <a:latin typeface="Arial"/>
                <a:ea typeface="+mn-ea"/>
                <a:cs typeface="Arial"/>
              </a:rPr>
              <a:t> pour les électrons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737373"/>
                </a:solidFill>
                <a:effectLst/>
                <a:uLnTx/>
                <a:uFillTx/>
                <a:latin typeface="Arial"/>
                <a:ea typeface="+mn-ea"/>
                <a:cs typeface="Arial"/>
              </a:rPr>
              <a:t>CMOS et </a:t>
            </a:r>
            <a:r>
              <a:rPr kumimoji="0" lang="fr-FR" sz="1200" b="0" i="0" u="none" strike="noStrike" kern="1200" cap="none" spc="0" normalizeH="0" baseline="0" noProof="0" dirty="0" err="1">
                <a:ln>
                  <a:noFill/>
                </a:ln>
                <a:solidFill>
                  <a:srgbClr val="737373"/>
                </a:solidFill>
                <a:effectLst/>
                <a:uLnTx/>
                <a:uFillTx/>
                <a:latin typeface="Arial"/>
                <a:ea typeface="+mn-ea"/>
                <a:cs typeface="Arial"/>
              </a:rPr>
              <a:t>GaN</a:t>
            </a:r>
            <a:r>
              <a:rPr kumimoji="0" lang="fr-FR" sz="1200" b="0" i="0" u="none" strike="noStrike" kern="1200" cap="none" spc="0" normalizeH="0" baseline="0" noProof="0" dirty="0">
                <a:ln>
                  <a:noFill/>
                </a:ln>
                <a:solidFill>
                  <a:srgbClr val="737373"/>
                </a:solidFill>
                <a:effectLst/>
                <a:uLnTx/>
                <a:uFillTx/>
                <a:latin typeface="Arial"/>
                <a:ea typeface="+mn-ea"/>
                <a:cs typeface="Arial"/>
              </a:rPr>
              <a:t> : systèmes actuellement en développement (Matrix </a:t>
            </a:r>
            <a:r>
              <a:rPr kumimoji="0" lang="fr-FR" sz="1200" b="0" i="0" u="none" strike="noStrike" kern="1200" cap="none" spc="0" normalizeH="0" baseline="0" noProof="0" dirty="0">
                <a:ln>
                  <a:noFill/>
                </a:ln>
                <a:solidFill>
                  <a:srgbClr val="737373"/>
                </a:solidFill>
                <a:effectLst/>
                <a:uLnTx/>
                <a:uFillTx/>
                <a:latin typeface="Arial"/>
                <a:ea typeface="+mn-ea"/>
                <a:cs typeface="Arial"/>
                <a:sym typeface="Wingdings" panose="05000000000000000000" pitchFamily="2" charset="2"/>
              </a:rPr>
              <a:t> </a:t>
            </a:r>
            <a:r>
              <a:rPr kumimoji="0" lang="fr-FR" sz="1200" b="0" i="0" u="none" strike="noStrike" kern="1200" cap="none" spc="0" normalizeH="0" baseline="0" noProof="0" dirty="0" err="1">
                <a:ln>
                  <a:noFill/>
                </a:ln>
                <a:solidFill>
                  <a:srgbClr val="737373"/>
                </a:solidFill>
                <a:effectLst/>
                <a:uLnTx/>
                <a:uFillTx/>
                <a:latin typeface="Arial"/>
                <a:ea typeface="+mn-ea"/>
                <a:cs typeface="Arial"/>
                <a:sym typeface="Wingdings" panose="05000000000000000000" pitchFamily="2" charset="2"/>
              </a:rPr>
              <a:t>GaN</a:t>
            </a:r>
            <a:r>
              <a:rPr kumimoji="0" lang="fr-FR" sz="1200" b="0" i="0" u="none" strike="noStrike" kern="1200" cap="none" spc="0" normalizeH="0" baseline="0" noProof="0" dirty="0">
                <a:ln>
                  <a:noFill/>
                </a:ln>
                <a:solidFill>
                  <a:srgbClr val="737373"/>
                </a:solidFill>
                <a:effectLst/>
                <a:uLnTx/>
                <a:uFillTx/>
                <a:latin typeface="Arial"/>
                <a:ea typeface="+mn-ea"/>
                <a:cs typeface="Arial"/>
              </a:rPr>
              <a:t>) </a:t>
            </a:r>
            <a:r>
              <a:rPr kumimoji="0" lang="fr-FR" sz="1200" b="0" i="0" u="none" strike="noStrike" kern="1200" cap="none" spc="0" normalizeH="0" baseline="0" noProof="0" dirty="0" err="1">
                <a:ln>
                  <a:noFill/>
                </a:ln>
                <a:solidFill>
                  <a:srgbClr val="737373"/>
                </a:solidFill>
                <a:effectLst/>
                <a:uLnTx/>
                <a:uFillTx/>
                <a:latin typeface="Arial"/>
                <a:ea typeface="+mn-ea"/>
                <a:cs typeface="Arial"/>
              </a:rPr>
              <a:t>GaN</a:t>
            </a:r>
            <a:r>
              <a:rPr kumimoji="0" lang="fr-FR" sz="1200" b="0" i="0" u="none" strike="noStrike" kern="1200" cap="none" spc="0" normalizeH="0" baseline="0" noProof="0" dirty="0">
                <a:ln>
                  <a:noFill/>
                </a:ln>
                <a:solidFill>
                  <a:srgbClr val="737373"/>
                </a:solidFill>
                <a:effectLst/>
                <a:uLnTx/>
                <a:uFillTx/>
                <a:latin typeface="Arial"/>
                <a:ea typeface="+mn-ea"/>
                <a:cs typeface="Arial"/>
              </a:rPr>
              <a:t> : équivalent diamant, mais mois cher, surfaces plus grandes.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737373"/>
                </a:solidFill>
                <a:effectLst/>
                <a:uLnTx/>
                <a:uFillTx/>
                <a:latin typeface="Arial"/>
                <a:ea typeface="+mn-ea"/>
                <a:cs typeface="Arial"/>
              </a:rPr>
              <a:t>	</a:t>
            </a:r>
            <a:r>
              <a:rPr kumimoji="0" lang="fr-FR" sz="1200" b="0" i="0" u="none" strike="noStrike" kern="1200" cap="none" spc="0" normalizeH="0" baseline="0" noProof="0" dirty="0" err="1">
                <a:ln>
                  <a:noFill/>
                </a:ln>
                <a:solidFill>
                  <a:srgbClr val="737373"/>
                </a:solidFill>
                <a:effectLst/>
                <a:uLnTx/>
                <a:uFillTx/>
                <a:latin typeface="Arial"/>
                <a:ea typeface="+mn-ea"/>
                <a:cs typeface="Arial"/>
              </a:rPr>
              <a:t>GaN</a:t>
            </a:r>
            <a:r>
              <a:rPr kumimoji="0" lang="fr-FR" sz="1200" b="0" i="0" u="none" strike="noStrike" kern="1200" cap="none" spc="0" normalizeH="0" baseline="0" noProof="0" dirty="0">
                <a:ln>
                  <a:noFill/>
                </a:ln>
                <a:solidFill>
                  <a:srgbClr val="737373"/>
                </a:solidFill>
                <a:effectLst/>
                <a:uLnTx/>
                <a:uFillTx/>
                <a:latin typeface="Arial"/>
                <a:ea typeface="+mn-ea"/>
                <a:cs typeface="Arial"/>
              </a:rPr>
              <a:t> ok pour la flash </a:t>
            </a:r>
            <a:r>
              <a:rPr kumimoji="0" lang="fr-FR" sz="1200" b="0" i="0" u="none" strike="noStrike" kern="1200" cap="none" spc="0" normalizeH="0" baseline="0" noProof="0" dirty="0">
                <a:ln>
                  <a:noFill/>
                </a:ln>
                <a:solidFill>
                  <a:srgbClr val="737373"/>
                </a:solidFill>
                <a:effectLst/>
                <a:uLnTx/>
                <a:uFillTx/>
                <a:latin typeface="Arial"/>
                <a:ea typeface="+mn-ea"/>
                <a:cs typeface="Arial"/>
                <a:sym typeface="Wingdings" panose="05000000000000000000" pitchFamily="2" charset="2"/>
              </a:rPr>
              <a:t> fluence et distribution spatiale.</a:t>
            </a:r>
            <a:endParaRPr kumimoji="0" lang="fr-FR" sz="1200" b="0" i="0" u="none" strike="noStrike" kern="1200" cap="none" spc="0" normalizeH="0" baseline="0" noProof="0" dirty="0">
              <a:ln>
                <a:noFill/>
              </a:ln>
              <a:solidFill>
                <a:srgbClr val="737373"/>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srgbClr val="737373"/>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737373"/>
                </a:solidFill>
                <a:effectLst/>
                <a:uLnTx/>
                <a:uFillTx/>
                <a:latin typeface="Arial"/>
                <a:ea typeface="+mn-ea"/>
                <a:cs typeface="Arial"/>
              </a:rPr>
              <a:t>Diamant </a:t>
            </a:r>
            <a:r>
              <a:rPr kumimoji="0" lang="fr-FR" sz="1200" b="0" i="0" u="none" strike="noStrike" kern="1200" cap="none" spc="0" normalizeH="0" baseline="0" noProof="0" dirty="0">
                <a:ln>
                  <a:noFill/>
                </a:ln>
                <a:solidFill>
                  <a:srgbClr val="737373"/>
                </a:solidFill>
                <a:effectLst/>
                <a:uLnTx/>
                <a:uFillTx/>
                <a:latin typeface="Arial"/>
                <a:ea typeface="+mn-ea"/>
                <a:cs typeface="Arial"/>
                <a:sym typeface="Wingdings" panose="05000000000000000000" pitchFamily="2" charset="2"/>
              </a:rPr>
              <a:t> Grenoble, ultra rapide, adapté flash  mesure fluence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err="1">
                <a:ln>
                  <a:noFill/>
                </a:ln>
                <a:solidFill>
                  <a:srgbClr val="737373"/>
                </a:solidFill>
                <a:effectLst/>
                <a:uLnTx/>
                <a:uFillTx/>
                <a:latin typeface="Arial"/>
                <a:ea typeface="+mn-ea"/>
                <a:cs typeface="Arial"/>
                <a:sym typeface="Wingdings" panose="05000000000000000000" pitchFamily="2" charset="2"/>
              </a:rPr>
              <a:t>Pepites</a:t>
            </a:r>
            <a:r>
              <a:rPr kumimoji="0" lang="fr-FR" sz="1200" b="0" i="0" u="none" strike="noStrike" kern="1200" cap="none" spc="0" normalizeH="0" baseline="0" noProof="0" dirty="0">
                <a:ln>
                  <a:noFill/>
                </a:ln>
                <a:solidFill>
                  <a:srgbClr val="737373"/>
                </a:solidFill>
                <a:effectLst/>
                <a:uLnTx/>
                <a:uFillTx/>
                <a:latin typeface="Arial"/>
                <a:ea typeface="+mn-ea"/>
                <a:cs typeface="Arial"/>
                <a:sym typeface="Wingdings" panose="05000000000000000000" pitchFamily="2" charset="2"/>
              </a:rPr>
              <a:t> : profileur ultra mince  perturbe pas le faisceau. Peut tenir des hauts flux.  </a:t>
            </a:r>
            <a:endParaRPr kumimoji="0" lang="fr-FR" sz="1200" b="0" i="0" u="none" strike="noStrike" kern="1200" cap="none" spc="0" normalizeH="0" baseline="0" noProof="0" dirty="0">
              <a:ln>
                <a:noFill/>
              </a:ln>
              <a:solidFill>
                <a:srgbClr val="737373"/>
              </a:solidFill>
              <a:effectLst/>
              <a:uLnTx/>
              <a:uFillTx/>
              <a:latin typeface="Arial"/>
              <a:ea typeface="+mn-ea"/>
              <a:cs typeface="Arial"/>
            </a:endParaRPr>
          </a:p>
          <a:p>
            <a:endParaRPr lang="fr-FR" dirty="0"/>
          </a:p>
        </p:txBody>
      </p:sp>
      <p:sp>
        <p:nvSpPr>
          <p:cNvPr id="4" name="Espace réservé du numéro de diapositive 3"/>
          <p:cNvSpPr>
            <a:spLocks noGrp="1"/>
          </p:cNvSpPr>
          <p:nvPr>
            <p:ph type="sldNum" sz="quarter" idx="5"/>
          </p:nvPr>
        </p:nvSpPr>
        <p:spPr/>
        <p:txBody>
          <a:bodyPr/>
          <a:lstStyle/>
          <a:p>
            <a:fld id="{4181F998-03E5-4ED9-BE01-0D368F69D2AF}" type="slidenum">
              <a:rPr lang="fr-FR" smtClean="0"/>
              <a:t>7</a:t>
            </a:fld>
            <a:endParaRPr lang="fr-FR"/>
          </a:p>
        </p:txBody>
      </p:sp>
    </p:spTree>
    <p:extLst>
      <p:ext uri="{BB962C8B-B14F-4D97-AF65-F5344CB8AC3E}">
        <p14:creationId xmlns:p14="http://schemas.microsoft.com/office/powerpoint/2010/main" val="1974086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err="1">
                <a:ln>
                  <a:noFill/>
                </a:ln>
                <a:solidFill>
                  <a:srgbClr val="737373"/>
                </a:solidFill>
                <a:effectLst/>
                <a:uLnTx/>
                <a:uFillTx/>
                <a:latin typeface="Arial"/>
                <a:ea typeface="+mn-ea"/>
                <a:cs typeface="Arial"/>
              </a:rPr>
              <a:t>Aerial</a:t>
            </a:r>
            <a:r>
              <a:rPr kumimoji="0" lang="fr-FR" sz="1200" b="0" i="0" u="none" strike="noStrike" kern="1200" cap="none" spc="0" normalizeH="0" baseline="0" noProof="0" dirty="0">
                <a:ln>
                  <a:noFill/>
                </a:ln>
                <a:solidFill>
                  <a:srgbClr val="737373"/>
                </a:solidFill>
                <a:effectLst/>
                <a:uLnTx/>
                <a:uFillTx/>
                <a:latin typeface="Arial"/>
                <a:ea typeface="+mn-ea"/>
                <a:cs typeface="Arial"/>
              </a:rPr>
              <a:t> pour les électrons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737373"/>
                </a:solidFill>
                <a:effectLst/>
                <a:uLnTx/>
                <a:uFillTx/>
                <a:latin typeface="Arial"/>
                <a:ea typeface="+mn-ea"/>
                <a:cs typeface="Arial"/>
              </a:rPr>
              <a:t>CMOS et </a:t>
            </a:r>
            <a:r>
              <a:rPr kumimoji="0" lang="fr-FR" sz="1200" b="0" i="0" u="none" strike="noStrike" kern="1200" cap="none" spc="0" normalizeH="0" baseline="0" noProof="0" dirty="0" err="1">
                <a:ln>
                  <a:noFill/>
                </a:ln>
                <a:solidFill>
                  <a:srgbClr val="737373"/>
                </a:solidFill>
                <a:effectLst/>
                <a:uLnTx/>
                <a:uFillTx/>
                <a:latin typeface="Arial"/>
                <a:ea typeface="+mn-ea"/>
                <a:cs typeface="Arial"/>
              </a:rPr>
              <a:t>GaN</a:t>
            </a:r>
            <a:r>
              <a:rPr kumimoji="0" lang="fr-FR" sz="1200" b="0" i="0" u="none" strike="noStrike" kern="1200" cap="none" spc="0" normalizeH="0" baseline="0" noProof="0" dirty="0">
                <a:ln>
                  <a:noFill/>
                </a:ln>
                <a:solidFill>
                  <a:srgbClr val="737373"/>
                </a:solidFill>
                <a:effectLst/>
                <a:uLnTx/>
                <a:uFillTx/>
                <a:latin typeface="Arial"/>
                <a:ea typeface="+mn-ea"/>
                <a:cs typeface="Arial"/>
              </a:rPr>
              <a:t> : systèmes actuellement en développement (Matrix </a:t>
            </a:r>
            <a:r>
              <a:rPr kumimoji="0" lang="fr-FR" sz="1200" b="0" i="0" u="none" strike="noStrike" kern="1200" cap="none" spc="0" normalizeH="0" baseline="0" noProof="0" dirty="0">
                <a:ln>
                  <a:noFill/>
                </a:ln>
                <a:solidFill>
                  <a:srgbClr val="737373"/>
                </a:solidFill>
                <a:effectLst/>
                <a:uLnTx/>
                <a:uFillTx/>
                <a:latin typeface="Arial"/>
                <a:ea typeface="+mn-ea"/>
                <a:cs typeface="Arial"/>
                <a:sym typeface="Wingdings" panose="05000000000000000000" pitchFamily="2" charset="2"/>
              </a:rPr>
              <a:t> </a:t>
            </a:r>
            <a:r>
              <a:rPr kumimoji="0" lang="fr-FR" sz="1200" b="0" i="0" u="none" strike="noStrike" kern="1200" cap="none" spc="0" normalizeH="0" baseline="0" noProof="0" dirty="0" err="1">
                <a:ln>
                  <a:noFill/>
                </a:ln>
                <a:solidFill>
                  <a:srgbClr val="737373"/>
                </a:solidFill>
                <a:effectLst/>
                <a:uLnTx/>
                <a:uFillTx/>
                <a:latin typeface="Arial"/>
                <a:ea typeface="+mn-ea"/>
                <a:cs typeface="Arial"/>
                <a:sym typeface="Wingdings" panose="05000000000000000000" pitchFamily="2" charset="2"/>
              </a:rPr>
              <a:t>GaN</a:t>
            </a:r>
            <a:r>
              <a:rPr kumimoji="0" lang="fr-FR" sz="1200" b="0" i="0" u="none" strike="noStrike" kern="1200" cap="none" spc="0" normalizeH="0" baseline="0" noProof="0" dirty="0">
                <a:ln>
                  <a:noFill/>
                </a:ln>
                <a:solidFill>
                  <a:srgbClr val="737373"/>
                </a:solidFill>
                <a:effectLst/>
                <a:uLnTx/>
                <a:uFillTx/>
                <a:latin typeface="Arial"/>
                <a:ea typeface="+mn-ea"/>
                <a:cs typeface="Arial"/>
              </a:rPr>
              <a:t>) </a:t>
            </a:r>
            <a:r>
              <a:rPr kumimoji="0" lang="fr-FR" sz="1200" b="0" i="0" u="none" strike="noStrike" kern="1200" cap="none" spc="0" normalizeH="0" baseline="0" noProof="0" dirty="0" err="1">
                <a:ln>
                  <a:noFill/>
                </a:ln>
                <a:solidFill>
                  <a:srgbClr val="737373"/>
                </a:solidFill>
                <a:effectLst/>
                <a:uLnTx/>
                <a:uFillTx/>
                <a:latin typeface="Arial"/>
                <a:ea typeface="+mn-ea"/>
                <a:cs typeface="Arial"/>
              </a:rPr>
              <a:t>GaN</a:t>
            </a:r>
            <a:r>
              <a:rPr kumimoji="0" lang="fr-FR" sz="1200" b="0" i="0" u="none" strike="noStrike" kern="1200" cap="none" spc="0" normalizeH="0" baseline="0" noProof="0" dirty="0">
                <a:ln>
                  <a:noFill/>
                </a:ln>
                <a:solidFill>
                  <a:srgbClr val="737373"/>
                </a:solidFill>
                <a:effectLst/>
                <a:uLnTx/>
                <a:uFillTx/>
                <a:latin typeface="Arial"/>
                <a:ea typeface="+mn-ea"/>
                <a:cs typeface="Arial"/>
              </a:rPr>
              <a:t> : équivalent diamant, mais mois cher, surfaces plus grandes.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737373"/>
                </a:solidFill>
                <a:effectLst/>
                <a:uLnTx/>
                <a:uFillTx/>
                <a:latin typeface="Arial"/>
                <a:ea typeface="+mn-ea"/>
                <a:cs typeface="Arial"/>
              </a:rPr>
              <a:t>	</a:t>
            </a:r>
            <a:r>
              <a:rPr kumimoji="0" lang="fr-FR" sz="1200" b="0" i="0" u="none" strike="noStrike" kern="1200" cap="none" spc="0" normalizeH="0" baseline="0" noProof="0" dirty="0" err="1">
                <a:ln>
                  <a:noFill/>
                </a:ln>
                <a:solidFill>
                  <a:srgbClr val="737373"/>
                </a:solidFill>
                <a:effectLst/>
                <a:uLnTx/>
                <a:uFillTx/>
                <a:latin typeface="Arial"/>
                <a:ea typeface="+mn-ea"/>
                <a:cs typeface="Arial"/>
              </a:rPr>
              <a:t>GaN</a:t>
            </a:r>
            <a:r>
              <a:rPr kumimoji="0" lang="fr-FR" sz="1200" b="0" i="0" u="none" strike="noStrike" kern="1200" cap="none" spc="0" normalizeH="0" baseline="0" noProof="0" dirty="0">
                <a:ln>
                  <a:noFill/>
                </a:ln>
                <a:solidFill>
                  <a:srgbClr val="737373"/>
                </a:solidFill>
                <a:effectLst/>
                <a:uLnTx/>
                <a:uFillTx/>
                <a:latin typeface="Arial"/>
                <a:ea typeface="+mn-ea"/>
                <a:cs typeface="Arial"/>
              </a:rPr>
              <a:t> ok pour la flash </a:t>
            </a:r>
            <a:r>
              <a:rPr kumimoji="0" lang="fr-FR" sz="1200" b="0" i="0" u="none" strike="noStrike" kern="1200" cap="none" spc="0" normalizeH="0" baseline="0" noProof="0" dirty="0">
                <a:ln>
                  <a:noFill/>
                </a:ln>
                <a:solidFill>
                  <a:srgbClr val="737373"/>
                </a:solidFill>
                <a:effectLst/>
                <a:uLnTx/>
                <a:uFillTx/>
                <a:latin typeface="Arial"/>
                <a:ea typeface="+mn-ea"/>
                <a:cs typeface="Arial"/>
                <a:sym typeface="Wingdings" panose="05000000000000000000" pitchFamily="2" charset="2"/>
              </a:rPr>
              <a:t> fluence et distribution spatiale.</a:t>
            </a:r>
            <a:endParaRPr kumimoji="0" lang="fr-FR" sz="1200" b="0" i="0" u="none" strike="noStrike" kern="1200" cap="none" spc="0" normalizeH="0" baseline="0" noProof="0" dirty="0">
              <a:ln>
                <a:noFill/>
              </a:ln>
              <a:solidFill>
                <a:srgbClr val="737373"/>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srgbClr val="737373"/>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737373"/>
                </a:solidFill>
                <a:effectLst/>
                <a:uLnTx/>
                <a:uFillTx/>
                <a:latin typeface="Arial"/>
                <a:ea typeface="+mn-ea"/>
                <a:cs typeface="Arial"/>
              </a:rPr>
              <a:t>Diamant </a:t>
            </a:r>
            <a:r>
              <a:rPr kumimoji="0" lang="fr-FR" sz="1200" b="0" i="0" u="none" strike="noStrike" kern="1200" cap="none" spc="0" normalizeH="0" baseline="0" noProof="0" dirty="0">
                <a:ln>
                  <a:noFill/>
                </a:ln>
                <a:solidFill>
                  <a:srgbClr val="737373"/>
                </a:solidFill>
                <a:effectLst/>
                <a:uLnTx/>
                <a:uFillTx/>
                <a:latin typeface="Arial"/>
                <a:ea typeface="+mn-ea"/>
                <a:cs typeface="Arial"/>
                <a:sym typeface="Wingdings" panose="05000000000000000000" pitchFamily="2" charset="2"/>
              </a:rPr>
              <a:t> Grenoble, ultra rapide, adapté flash  mesure fluence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err="1">
                <a:ln>
                  <a:noFill/>
                </a:ln>
                <a:solidFill>
                  <a:srgbClr val="737373"/>
                </a:solidFill>
                <a:effectLst/>
                <a:uLnTx/>
                <a:uFillTx/>
                <a:latin typeface="Arial"/>
                <a:ea typeface="+mn-ea"/>
                <a:cs typeface="Arial"/>
                <a:sym typeface="Wingdings" panose="05000000000000000000" pitchFamily="2" charset="2"/>
              </a:rPr>
              <a:t>Pepites</a:t>
            </a:r>
            <a:r>
              <a:rPr kumimoji="0" lang="fr-FR" sz="1200" b="0" i="0" u="none" strike="noStrike" kern="1200" cap="none" spc="0" normalizeH="0" baseline="0" noProof="0" dirty="0">
                <a:ln>
                  <a:noFill/>
                </a:ln>
                <a:solidFill>
                  <a:srgbClr val="737373"/>
                </a:solidFill>
                <a:effectLst/>
                <a:uLnTx/>
                <a:uFillTx/>
                <a:latin typeface="Arial"/>
                <a:ea typeface="+mn-ea"/>
                <a:cs typeface="Arial"/>
                <a:sym typeface="Wingdings" panose="05000000000000000000" pitchFamily="2" charset="2"/>
              </a:rPr>
              <a:t> : profileur ultra mince  perturbe pas le faisceau. Peut tenir des hauts flux.  </a:t>
            </a:r>
            <a:endParaRPr kumimoji="0" lang="fr-FR" sz="1200" b="0" i="0" u="none" strike="noStrike" kern="1200" cap="none" spc="0" normalizeH="0" baseline="0" noProof="0" dirty="0">
              <a:ln>
                <a:noFill/>
              </a:ln>
              <a:solidFill>
                <a:srgbClr val="737373"/>
              </a:solidFill>
              <a:effectLst/>
              <a:uLnTx/>
              <a:uFillTx/>
              <a:latin typeface="Arial"/>
              <a:ea typeface="+mn-ea"/>
              <a:cs typeface="Arial"/>
            </a:endParaRPr>
          </a:p>
          <a:p>
            <a:endParaRPr lang="fr-FR" dirty="0"/>
          </a:p>
        </p:txBody>
      </p:sp>
      <p:sp>
        <p:nvSpPr>
          <p:cNvPr id="4" name="Espace réservé du numéro de diapositive 3"/>
          <p:cNvSpPr>
            <a:spLocks noGrp="1"/>
          </p:cNvSpPr>
          <p:nvPr>
            <p:ph type="sldNum" sz="quarter" idx="5"/>
          </p:nvPr>
        </p:nvSpPr>
        <p:spPr/>
        <p:txBody>
          <a:bodyPr/>
          <a:lstStyle/>
          <a:p>
            <a:fld id="{4181F998-03E5-4ED9-BE01-0D368F69D2AF}" type="slidenum">
              <a:rPr lang="fr-FR" smtClean="0"/>
              <a:t>8</a:t>
            </a:fld>
            <a:endParaRPr lang="fr-FR"/>
          </a:p>
        </p:txBody>
      </p:sp>
    </p:spTree>
    <p:extLst>
      <p:ext uri="{BB962C8B-B14F-4D97-AF65-F5344CB8AC3E}">
        <p14:creationId xmlns:p14="http://schemas.microsoft.com/office/powerpoint/2010/main" val="1595228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Système immunitaire inné, détection d’ADN cytosolique cellules eucaryotes </a:t>
            </a:r>
            <a:r>
              <a:rPr lang="fr-FR" dirty="0">
                <a:sym typeface="Wingdings" panose="05000000000000000000" pitchFamily="2" charset="2"/>
              </a:rPr>
              <a:t> gènes </a:t>
            </a:r>
            <a:r>
              <a:rPr lang="fr-FR" dirty="0" err="1">
                <a:sym typeface="Wingdings" panose="05000000000000000000" pitchFamily="2" charset="2"/>
              </a:rPr>
              <a:t>inflamatoires</a:t>
            </a:r>
            <a:r>
              <a:rPr lang="fr-FR" dirty="0">
                <a:sym typeface="Wingdings" panose="05000000000000000000" pitchFamily="2" charset="2"/>
              </a:rPr>
              <a:t>. </a:t>
            </a:r>
          </a:p>
          <a:p>
            <a:r>
              <a:rPr lang="fr-FR" dirty="0">
                <a:hlinkClick r:id="rId3" tooltip="GMP-AMP cyclique synthase"/>
              </a:rPr>
              <a:t>GMP-AMP cyclique synthase</a:t>
            </a:r>
            <a:r>
              <a:rPr lang="fr-FR" dirty="0"/>
              <a:t> d'une part, </a:t>
            </a:r>
            <a:r>
              <a:rPr lang="fr-FR" dirty="0">
                <a:hlinkClick r:id="rId4" tooltip="Enzyme"/>
              </a:rPr>
              <a:t>enzyme</a:t>
            </a:r>
            <a:r>
              <a:rPr lang="fr-FR" dirty="0"/>
              <a:t> notée </a:t>
            </a:r>
            <a:r>
              <a:rPr lang="fr-FR" dirty="0" err="1"/>
              <a:t>cGAS</a:t>
            </a:r>
            <a:endParaRPr lang="fr-FR" dirty="0">
              <a:sym typeface="Wingdings" panose="05000000000000000000" pitchFamily="2" charset="2"/>
            </a:endParaRPr>
          </a:p>
          <a:p>
            <a:r>
              <a:rPr lang="fr-FR" dirty="0"/>
              <a:t>la </a:t>
            </a:r>
            <a:r>
              <a:rPr lang="fr-FR" dirty="0">
                <a:hlinkClick r:id="rId5" tooltip="STING (protéine)"/>
              </a:rPr>
              <a:t>protéine STING</a:t>
            </a:r>
            <a:r>
              <a:rPr lang="fr-FR" dirty="0"/>
              <a:t> d'autre part (de l'anglais </a:t>
            </a:r>
            <a:r>
              <a:rPr lang="fr-FR" i="1" dirty="0" err="1"/>
              <a:t>Stimulator</a:t>
            </a:r>
            <a:r>
              <a:rPr lang="fr-FR" i="1" dirty="0"/>
              <a:t> of </a:t>
            </a:r>
            <a:r>
              <a:rPr lang="fr-FR" i="1" dirty="0" err="1"/>
              <a:t>Interferon</a:t>
            </a:r>
            <a:r>
              <a:rPr lang="fr-FR" i="1" dirty="0"/>
              <a:t> </a:t>
            </a:r>
            <a:r>
              <a:rPr lang="fr-FR" i="1" dirty="0" err="1"/>
              <a:t>Genes</a:t>
            </a:r>
            <a:r>
              <a:rPr lang="fr-FR" dirty="0"/>
              <a:t>)</a:t>
            </a:r>
            <a:endParaRPr lang="fr-FR" dirty="0">
              <a:sym typeface="Wingdings" panose="05000000000000000000" pitchFamily="2" charset="2"/>
            </a:endParaRPr>
          </a:p>
          <a:p>
            <a:r>
              <a:rPr lang="fr-FR" dirty="0"/>
              <a:t>la présence d'ADN dans le cytosol de ces cellules est associée à la cancérogenèse, à l'infection par des virus ou à l'invasion par des bactéries intracellulaires[6] : le rôle de la voie </a:t>
            </a:r>
            <a:r>
              <a:rPr lang="fr-FR" dirty="0" err="1"/>
              <a:t>cGAS</a:t>
            </a:r>
            <a:r>
              <a:rPr lang="fr-FR" dirty="0"/>
              <a:t>-STING est de détecter cet ADN cytosolique et d'induire une réponse immunitaire en conséquence.</a:t>
            </a:r>
          </a:p>
          <a:p>
            <a:endParaRPr lang="fr-FR" dirty="0"/>
          </a:p>
          <a:p>
            <a:r>
              <a:rPr lang="fr-FR" dirty="0"/>
              <a:t>​L'immunogénicité est </a:t>
            </a:r>
            <a:r>
              <a:rPr lang="fr-FR" b="1" dirty="0"/>
              <a:t>la capacité des composés à susciter une réponse immunitaire</a:t>
            </a:r>
            <a:r>
              <a:rPr lang="fr-FR" dirty="0"/>
              <a:t>.</a:t>
            </a:r>
          </a:p>
        </p:txBody>
      </p:sp>
      <p:sp>
        <p:nvSpPr>
          <p:cNvPr id="4" name="Espace réservé du numéro de diapositive 3"/>
          <p:cNvSpPr>
            <a:spLocks noGrp="1"/>
          </p:cNvSpPr>
          <p:nvPr>
            <p:ph type="sldNum" sz="quarter" idx="5"/>
          </p:nvPr>
        </p:nvSpPr>
        <p:spPr/>
        <p:txBody>
          <a:bodyPr/>
          <a:lstStyle/>
          <a:p>
            <a:fld id="{4181F998-03E5-4ED9-BE01-0D368F69D2AF}" type="slidenum">
              <a:rPr lang="fr-FR" smtClean="0"/>
              <a:t>19</a:t>
            </a:fld>
            <a:endParaRPr lang="fr-FR"/>
          </a:p>
        </p:txBody>
      </p:sp>
    </p:spTree>
    <p:extLst>
      <p:ext uri="{BB962C8B-B14F-4D97-AF65-F5344CB8AC3E}">
        <p14:creationId xmlns:p14="http://schemas.microsoft.com/office/powerpoint/2010/main" val="2730304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err="1">
                <a:latin typeface="Arial"/>
                <a:cs typeface="Arial"/>
              </a:rPr>
              <a:t>ChemistryActor</a:t>
            </a:r>
            <a:r>
              <a:rPr lang="fr-FR" sz="1200" dirty="0">
                <a:latin typeface="Arial"/>
                <a:cs typeface="Arial"/>
              </a:rPr>
              <a:t> dans GATE10 </a:t>
            </a:r>
            <a:r>
              <a:rPr lang="fr-FR" sz="1200" dirty="0">
                <a:latin typeface="Arial"/>
                <a:cs typeface="Arial"/>
                <a:sym typeface="Wingdings" panose="05000000000000000000" pitchFamily="2" charset="2"/>
              </a:rPr>
              <a:t> Geant4DNA dans </a:t>
            </a:r>
            <a:r>
              <a:rPr lang="fr-FR" sz="1200" dirty="0" err="1">
                <a:latin typeface="Arial"/>
                <a:cs typeface="Arial"/>
                <a:sym typeface="Wingdings" panose="05000000000000000000" pitchFamily="2" charset="2"/>
              </a:rPr>
              <a:t>Gate</a:t>
            </a:r>
            <a:r>
              <a:rPr lang="fr-FR" sz="1200" dirty="0">
                <a:latin typeface="Arial"/>
                <a:cs typeface="Arial"/>
                <a:sym typeface="Wingdings" panose="05000000000000000000" pitchFamily="2" charset="2"/>
              </a:rPr>
              <a:t>. Couplage </a:t>
            </a:r>
            <a:r>
              <a:rPr lang="fr-FR" sz="1200" dirty="0" err="1">
                <a:latin typeface="Arial"/>
                <a:cs typeface="Arial"/>
                <a:sym typeface="Wingdings" panose="05000000000000000000" pitchFamily="2" charset="2"/>
              </a:rPr>
              <a:t>Gate</a:t>
            </a:r>
            <a:r>
              <a:rPr lang="fr-FR" sz="1200" dirty="0">
                <a:latin typeface="Arial"/>
                <a:cs typeface="Arial"/>
                <a:sym typeface="Wingdings" panose="05000000000000000000" pitchFamily="2" charset="2"/>
              </a:rPr>
              <a:t>  modélisation commune </a:t>
            </a:r>
            <a:r>
              <a:rPr lang="fr-FR" sz="1200" dirty="0" err="1">
                <a:latin typeface="Arial"/>
                <a:cs typeface="Arial"/>
                <a:sym typeface="Wingdings" panose="05000000000000000000" pitchFamily="2" charset="2"/>
              </a:rPr>
              <a:t>simlation</a:t>
            </a:r>
            <a:r>
              <a:rPr lang="fr-FR" sz="1200" dirty="0">
                <a:latin typeface="Arial"/>
                <a:cs typeface="Arial"/>
                <a:sym typeface="Wingdings" panose="05000000000000000000" pitchFamily="2" charset="2"/>
              </a:rPr>
              <a:t> ligne + chimie radiolyse en une seule simulation</a:t>
            </a:r>
            <a:endParaRPr lang="fr-FR" dirty="0"/>
          </a:p>
        </p:txBody>
      </p:sp>
      <p:sp>
        <p:nvSpPr>
          <p:cNvPr id="4" name="Espace réservé du numéro de diapositive 3"/>
          <p:cNvSpPr>
            <a:spLocks noGrp="1"/>
          </p:cNvSpPr>
          <p:nvPr>
            <p:ph type="sldNum" sz="quarter" idx="5"/>
          </p:nvPr>
        </p:nvSpPr>
        <p:spPr/>
        <p:txBody>
          <a:bodyPr/>
          <a:lstStyle/>
          <a:p>
            <a:fld id="{4181F998-03E5-4ED9-BE01-0D368F69D2AF}" type="slidenum">
              <a:rPr lang="fr-FR" smtClean="0"/>
              <a:t>21</a:t>
            </a:fld>
            <a:endParaRPr lang="fr-FR"/>
          </a:p>
        </p:txBody>
      </p:sp>
    </p:spTree>
    <p:extLst>
      <p:ext uri="{BB962C8B-B14F-4D97-AF65-F5344CB8AC3E}">
        <p14:creationId xmlns:p14="http://schemas.microsoft.com/office/powerpoint/2010/main" val="130310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WP </a:t>
            </a:r>
          </a:p>
        </p:txBody>
      </p:sp>
      <p:sp>
        <p:nvSpPr>
          <p:cNvPr id="4" name="Espace réservé du numéro de diapositive 3"/>
          <p:cNvSpPr>
            <a:spLocks noGrp="1"/>
          </p:cNvSpPr>
          <p:nvPr>
            <p:ph type="sldNum" sz="quarter" idx="10"/>
          </p:nvPr>
        </p:nvSpPr>
        <p:spPr/>
        <p:txBody>
          <a:bodyPr/>
          <a:lstStyle/>
          <a:p>
            <a:fld id="{4181F998-03E5-4ED9-BE01-0D368F69D2AF}" type="slidenum">
              <a:rPr lang="fr-FR" smtClean="0"/>
              <a:t>22</a:t>
            </a:fld>
            <a:endParaRPr lang="fr-FR"/>
          </a:p>
        </p:txBody>
      </p:sp>
    </p:spTree>
    <p:extLst>
      <p:ext uri="{BB962C8B-B14F-4D97-AF65-F5344CB8AC3E}">
        <p14:creationId xmlns:p14="http://schemas.microsoft.com/office/powerpoint/2010/main" val="25542736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7016" y="325320"/>
            <a:ext cx="2018759" cy="1319142"/>
          </a:xfrm>
          <a:prstGeom prst="rect">
            <a:avLst/>
          </a:prstGeom>
        </p:spPr>
      </p:pic>
      <p:sp>
        <p:nvSpPr>
          <p:cNvPr id="10" name="Espace réservé du texte 2"/>
          <p:cNvSpPr>
            <a:spLocks noGrp="1"/>
          </p:cNvSpPr>
          <p:nvPr>
            <p:ph type="body" sz="quarter" idx="10"/>
          </p:nvPr>
        </p:nvSpPr>
        <p:spPr>
          <a:xfrm>
            <a:off x="373063" y="2254250"/>
            <a:ext cx="4031512" cy="1216606"/>
          </a:xfrm>
          <a:prstGeom prst="rect">
            <a:avLst/>
          </a:prstGeom>
        </p:spPr>
        <p:txBody>
          <a:bodyPr/>
          <a:lstStyle>
            <a:lvl1pPr>
              <a:defRPr lang="fr-FR" sz="2000" b="1" u="none" kern="1200" cap="all" baseline="0" dirty="0" smtClean="0">
                <a:solidFill>
                  <a:srgbClr val="878787"/>
                </a:solidFill>
                <a:latin typeface="Arial" panose="020B0604020202020204" pitchFamily="34" charset="0"/>
                <a:ea typeface="+mn-ea"/>
                <a:cs typeface="Arial" panose="020B0604020202020204" pitchFamily="34" charset="0"/>
              </a:defRPr>
            </a:lvl1pPr>
            <a:lvl2pPr>
              <a:defRPr lang="fr-FR" sz="2000" b="1" u="none" kern="1200" cap="all" baseline="0" dirty="0" smtClean="0">
                <a:solidFill>
                  <a:srgbClr val="878787"/>
                </a:solidFill>
                <a:latin typeface="Arial" panose="020B0604020202020204" pitchFamily="34" charset="0"/>
                <a:ea typeface="+mn-ea"/>
                <a:cs typeface="Arial" panose="020B0604020202020204" pitchFamily="34" charset="0"/>
              </a:defRPr>
            </a:lvl2pPr>
            <a:lvl3pPr>
              <a:defRPr lang="fr-FR" sz="2000" b="1" u="none" kern="1200" cap="all" baseline="0" dirty="0" smtClean="0">
                <a:solidFill>
                  <a:srgbClr val="878787"/>
                </a:solidFill>
                <a:latin typeface="Arial" panose="020B0604020202020204" pitchFamily="34" charset="0"/>
                <a:ea typeface="+mn-ea"/>
                <a:cs typeface="Arial" panose="020B0604020202020204" pitchFamily="34" charset="0"/>
              </a:defRPr>
            </a:lvl3pPr>
            <a:lvl4pPr>
              <a:defRPr lang="fr-FR" sz="2000" b="1" u="none" kern="1200" cap="all" baseline="0" dirty="0" smtClean="0">
                <a:solidFill>
                  <a:srgbClr val="878787"/>
                </a:solidFill>
                <a:latin typeface="Arial" panose="020B0604020202020204" pitchFamily="34" charset="0"/>
                <a:ea typeface="+mn-ea"/>
                <a:cs typeface="Arial" panose="020B0604020202020204" pitchFamily="34" charset="0"/>
              </a:defRPr>
            </a:lvl4pPr>
            <a:lvl5pPr>
              <a:defRPr lang="fr-FR" sz="2000" b="1" u="none" kern="1200" cap="all" baseline="0" dirty="0">
                <a:solidFill>
                  <a:srgbClr val="878787"/>
                </a:solidFill>
                <a:latin typeface="Arial" panose="020B0604020202020204" pitchFamily="34" charset="0"/>
                <a:ea typeface="+mn-ea"/>
                <a:cs typeface="Arial" panose="020B0604020202020204" pitchFamily="34" charset="0"/>
              </a:defRPr>
            </a:lvl5pPr>
          </a:lstStyle>
          <a:p>
            <a:pPr lvl="0"/>
            <a:r>
              <a:rPr lang="fr-FR"/>
              <a:t>Modifier les styles du texte du masque</a:t>
            </a:r>
          </a:p>
        </p:txBody>
      </p:sp>
      <p:sp>
        <p:nvSpPr>
          <p:cNvPr id="11" name="Espace réservé du texte 2"/>
          <p:cNvSpPr>
            <a:spLocks noGrp="1"/>
          </p:cNvSpPr>
          <p:nvPr>
            <p:ph type="body" sz="quarter" idx="11"/>
          </p:nvPr>
        </p:nvSpPr>
        <p:spPr>
          <a:xfrm>
            <a:off x="373063" y="3567448"/>
            <a:ext cx="4031512" cy="455053"/>
          </a:xfrm>
          <a:prstGeom prst="rect">
            <a:avLst/>
          </a:prstGeom>
        </p:spPr>
        <p:txBody>
          <a:bodyPr/>
          <a:lstStyle>
            <a:lvl1pPr>
              <a:defRPr lang="fr-FR" sz="1600" b="0" u="none" kern="1200" cap="all" baseline="0" dirty="0" smtClean="0">
                <a:solidFill>
                  <a:srgbClr val="878787"/>
                </a:solidFill>
                <a:latin typeface="Arial" panose="020B0604020202020204" pitchFamily="34" charset="0"/>
                <a:ea typeface="+mn-ea"/>
                <a:cs typeface="Arial" panose="020B0604020202020204" pitchFamily="34" charset="0"/>
              </a:defRPr>
            </a:lvl1pPr>
            <a:lvl2pPr>
              <a:defRPr lang="fr-FR" sz="2000" b="1" u="none" kern="1200" cap="all" baseline="0" dirty="0" smtClean="0">
                <a:solidFill>
                  <a:srgbClr val="878787"/>
                </a:solidFill>
                <a:latin typeface="Arial" panose="020B0604020202020204" pitchFamily="34" charset="0"/>
                <a:ea typeface="+mn-ea"/>
                <a:cs typeface="Arial" panose="020B0604020202020204" pitchFamily="34" charset="0"/>
              </a:defRPr>
            </a:lvl2pPr>
            <a:lvl3pPr>
              <a:defRPr lang="fr-FR" sz="2000" b="1" u="none" kern="1200" cap="all" baseline="0" dirty="0" smtClean="0">
                <a:solidFill>
                  <a:srgbClr val="878787"/>
                </a:solidFill>
                <a:latin typeface="Arial" panose="020B0604020202020204" pitchFamily="34" charset="0"/>
                <a:ea typeface="+mn-ea"/>
                <a:cs typeface="Arial" panose="020B0604020202020204" pitchFamily="34" charset="0"/>
              </a:defRPr>
            </a:lvl3pPr>
            <a:lvl4pPr>
              <a:defRPr lang="fr-FR" sz="2000" b="1" u="none" kern="1200" cap="all" baseline="0" dirty="0" smtClean="0">
                <a:solidFill>
                  <a:srgbClr val="878787"/>
                </a:solidFill>
                <a:latin typeface="Arial" panose="020B0604020202020204" pitchFamily="34" charset="0"/>
                <a:ea typeface="+mn-ea"/>
                <a:cs typeface="Arial" panose="020B0604020202020204" pitchFamily="34" charset="0"/>
              </a:defRPr>
            </a:lvl4pPr>
            <a:lvl5pPr>
              <a:defRPr lang="fr-FR" sz="2000" b="1" u="none" kern="1200" cap="all" baseline="0" dirty="0">
                <a:solidFill>
                  <a:srgbClr val="878787"/>
                </a:solidFill>
                <a:latin typeface="Arial" panose="020B0604020202020204" pitchFamily="34" charset="0"/>
                <a:ea typeface="+mn-ea"/>
                <a:cs typeface="Arial" panose="020B0604020202020204" pitchFamily="34" charset="0"/>
              </a:defRPr>
            </a:lvl5pPr>
          </a:lstStyle>
          <a:p>
            <a:pPr lvl="0"/>
            <a:r>
              <a:rPr lang="fr-FR"/>
              <a:t>Modifier les styles du texte du masque</a:t>
            </a:r>
          </a:p>
        </p:txBody>
      </p:sp>
    </p:spTree>
    <p:extLst>
      <p:ext uri="{BB962C8B-B14F-4D97-AF65-F5344CB8AC3E}">
        <p14:creationId xmlns:p14="http://schemas.microsoft.com/office/powerpoint/2010/main" val="85081068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sur une ligne et contenu + Graphique">
    <p:spTree>
      <p:nvGrpSpPr>
        <p:cNvPr id="1" name=""/>
        <p:cNvGrpSpPr/>
        <p:nvPr/>
      </p:nvGrpSpPr>
      <p:grpSpPr>
        <a:xfrm>
          <a:off x="0" y="0"/>
          <a:ext cx="0" cy="0"/>
          <a:chOff x="0" y="0"/>
          <a:chExt cx="0" cy="0"/>
        </a:xfrm>
      </p:grpSpPr>
      <p:sp>
        <p:nvSpPr>
          <p:cNvPr id="9" name="Espace réservé du graphique 8">
            <a:extLst>
              <a:ext uri="{FF2B5EF4-FFF2-40B4-BE49-F238E27FC236}">
                <a16:creationId xmlns:a16="http://schemas.microsoft.com/office/drawing/2014/main" id="{995FB402-0AE2-4204-BDED-8B37FC1D023E}"/>
              </a:ext>
            </a:extLst>
          </p:cNvPr>
          <p:cNvSpPr>
            <a:spLocks noGrp="1"/>
          </p:cNvSpPr>
          <p:nvPr>
            <p:ph type="chart" sz="quarter" idx="14"/>
          </p:nvPr>
        </p:nvSpPr>
        <p:spPr>
          <a:xfrm>
            <a:off x="4568100" y="552449"/>
            <a:ext cx="3852000" cy="4212733"/>
          </a:xfrm>
          <a:prstGeom prst="rect">
            <a:avLst/>
          </a:prstGeom>
          <a:noFill/>
        </p:spPr>
        <p:txBody>
          <a:bodyPr anchor="ctr"/>
          <a:lstStyle>
            <a:lvl1pPr algn="ctr">
              <a:defRPr sz="1100" b="1">
                <a:latin typeface="Arial" panose="020B0604020202020204" pitchFamily="34" charset="0"/>
                <a:cs typeface="Arial" panose="020B0604020202020204" pitchFamily="34" charset="0"/>
              </a:defRPr>
            </a:lvl1pPr>
          </a:lstStyle>
          <a:p>
            <a:r>
              <a:rPr lang="fr-FR"/>
              <a:t>Cliquez sur l'icône pour ajouter un graphique</a:t>
            </a:r>
          </a:p>
        </p:txBody>
      </p:sp>
      <p:sp>
        <p:nvSpPr>
          <p:cNvPr id="2" name="Title 1"/>
          <p:cNvSpPr>
            <a:spLocks noGrp="1"/>
          </p:cNvSpPr>
          <p:nvPr>
            <p:ph type="title"/>
          </p:nvPr>
        </p:nvSpPr>
        <p:spPr>
          <a:xfrm>
            <a:off x="628650" y="552448"/>
            <a:ext cx="3816000" cy="419551"/>
          </a:xfrm>
          <a:prstGeom prst="rect">
            <a:avLst/>
          </a:prstGeom>
        </p:spPr>
        <p:txBody>
          <a:bodyPr anchor="b"/>
          <a:lstStyle>
            <a:lvl1pPr>
              <a:defRPr lang="en-US" sz="1800" u="none" cap="all" baseline="0" dirty="0">
                <a:solidFill>
                  <a:srgbClr val="878787"/>
                </a:solidFill>
                <a:latin typeface="Arial" panose="020B0604020202020204" pitchFamily="34" charset="0"/>
                <a:ea typeface="+mn-ea"/>
                <a:cs typeface="Arial" panose="020B0604020202020204" pitchFamily="34" charset="0"/>
              </a:defRPr>
            </a:lvl1pPr>
          </a:lstStyle>
          <a:p>
            <a:pPr lvl="0"/>
            <a:r>
              <a:rPr lang="fr-FR"/>
              <a:t>Modifiez le style du titre</a:t>
            </a:r>
            <a:endParaRPr lang="en-US"/>
          </a:p>
        </p:txBody>
      </p:sp>
      <p:sp>
        <p:nvSpPr>
          <p:cNvPr id="7" name="Content Placeholder 2">
            <a:extLst>
              <a:ext uri="{FF2B5EF4-FFF2-40B4-BE49-F238E27FC236}">
                <a16:creationId xmlns:a16="http://schemas.microsoft.com/office/drawing/2014/main" id="{4068648C-6BEF-4D87-B007-43CBE8215176}"/>
              </a:ext>
            </a:extLst>
          </p:cNvPr>
          <p:cNvSpPr>
            <a:spLocks noGrp="1"/>
          </p:cNvSpPr>
          <p:nvPr>
            <p:ph idx="1"/>
          </p:nvPr>
        </p:nvSpPr>
        <p:spPr>
          <a:xfrm>
            <a:off x="628650" y="1042987"/>
            <a:ext cx="3816000" cy="3722195"/>
          </a:xfrm>
          <a:prstGeom prst="rect">
            <a:avLst/>
          </a:prstGeom>
        </p:spPr>
        <p:txBody>
          <a:bodyPr/>
          <a:lstStyle>
            <a:lvl1pPr marL="0" indent="0">
              <a:lnSpc>
                <a:spcPct val="90000"/>
              </a:lnSpc>
              <a:buNone/>
              <a:defRPr sz="1100">
                <a:solidFill>
                  <a:srgbClr val="737373"/>
                </a:solidFill>
                <a:latin typeface="Arial" panose="020B0604020202020204" pitchFamily="34" charset="0"/>
                <a:cs typeface="Arial" panose="020B0604020202020204" pitchFamily="34" charset="0"/>
              </a:defRPr>
            </a:lvl1pPr>
            <a:lvl2pPr marL="171450" indent="-171450">
              <a:lnSpc>
                <a:spcPct val="90000"/>
              </a:lnSpc>
              <a:buClr>
                <a:srgbClr val="FF5E00"/>
              </a:buClr>
              <a:buFont typeface="Arial" panose="020B0604020202020204" pitchFamily="34" charset="0"/>
              <a:buChar char="•"/>
              <a:defRPr sz="1100">
                <a:solidFill>
                  <a:srgbClr val="737373"/>
                </a:solidFill>
                <a:latin typeface="Arial" panose="020B0604020202020204" pitchFamily="34" charset="0"/>
                <a:cs typeface="Arial" panose="020B0604020202020204" pitchFamily="34" charset="0"/>
              </a:defRPr>
            </a:lvl2pPr>
            <a:lvl3pPr marL="360363" indent="-182563">
              <a:lnSpc>
                <a:spcPct val="90000"/>
              </a:lnSpc>
              <a:spcBef>
                <a:spcPts val="100"/>
              </a:spcBef>
              <a:buClr>
                <a:srgbClr val="FF5E00"/>
              </a:buClr>
              <a:buFont typeface="Arial" panose="020B0604020202020204" pitchFamily="34" charset="0"/>
              <a:buChar char="-"/>
              <a:defRPr sz="1050">
                <a:solidFill>
                  <a:srgbClr val="737373"/>
                </a:solidFill>
                <a:latin typeface="Arial" panose="020B0604020202020204" pitchFamily="34" charset="0"/>
                <a:cs typeface="Arial" panose="020B0604020202020204" pitchFamily="34" charset="0"/>
              </a:defRPr>
            </a:lvl3pPr>
            <a:lvl4pPr marL="0" indent="0">
              <a:lnSpc>
                <a:spcPct val="90000"/>
              </a:lnSpc>
              <a:buNone/>
              <a:defRPr sz="1200" b="1">
                <a:solidFill>
                  <a:srgbClr val="737373"/>
                </a:solidFill>
              </a:defRPr>
            </a:lvl4pPr>
            <a:lvl5pPr marL="0" indent="0">
              <a:lnSpc>
                <a:spcPct val="90000"/>
              </a:lnSpc>
              <a:buNone/>
              <a:defRPr sz="1200">
                <a:solidFill>
                  <a:srgbClr val="737373"/>
                </a:solidFill>
              </a:defRPr>
            </a:lvl5pPr>
          </a:lstStyle>
          <a:p>
            <a:pPr lvl="0"/>
            <a:r>
              <a:rPr lang="fr-FR"/>
              <a:t>Modifier les styles du texte du masque</a:t>
            </a:r>
          </a:p>
          <a:p>
            <a:pPr lvl="1"/>
            <a:r>
              <a:rPr lang="fr-FR"/>
              <a:t>Deuxième niveau</a:t>
            </a:r>
          </a:p>
          <a:p>
            <a:pPr lvl="2"/>
            <a:r>
              <a:rPr lang="fr-FR"/>
              <a:t>Troisième niveau</a:t>
            </a:r>
          </a:p>
        </p:txBody>
      </p:sp>
    </p:spTree>
    <p:extLst>
      <p:ext uri="{BB962C8B-B14F-4D97-AF65-F5344CB8AC3E}">
        <p14:creationId xmlns:p14="http://schemas.microsoft.com/office/powerpoint/2010/main" val="45714659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re sur une ligne et contenu + Graphique">
    <p:spTree>
      <p:nvGrpSpPr>
        <p:cNvPr id="1" name=""/>
        <p:cNvGrpSpPr/>
        <p:nvPr/>
      </p:nvGrpSpPr>
      <p:grpSpPr>
        <a:xfrm>
          <a:off x="0" y="0"/>
          <a:ext cx="0" cy="0"/>
          <a:chOff x="0" y="0"/>
          <a:chExt cx="0" cy="0"/>
        </a:xfrm>
      </p:grpSpPr>
      <p:sp>
        <p:nvSpPr>
          <p:cNvPr id="9" name="Espace réservé du graphique 8">
            <a:extLst>
              <a:ext uri="{FF2B5EF4-FFF2-40B4-BE49-F238E27FC236}">
                <a16:creationId xmlns:a16="http://schemas.microsoft.com/office/drawing/2014/main" id="{995FB402-0AE2-4204-BDED-8B37FC1D023E}"/>
              </a:ext>
            </a:extLst>
          </p:cNvPr>
          <p:cNvSpPr>
            <a:spLocks noGrp="1"/>
          </p:cNvSpPr>
          <p:nvPr>
            <p:ph type="chart" sz="quarter" idx="14"/>
          </p:nvPr>
        </p:nvSpPr>
        <p:spPr>
          <a:xfrm>
            <a:off x="4568100" y="965915"/>
            <a:ext cx="3852000" cy="3580328"/>
          </a:xfrm>
          <a:prstGeom prst="rect">
            <a:avLst/>
          </a:prstGeom>
          <a:noFill/>
        </p:spPr>
        <p:txBody>
          <a:bodyPr anchor="ctr"/>
          <a:lstStyle>
            <a:lvl1pPr algn="ctr">
              <a:defRPr sz="1100" b="1">
                <a:latin typeface="Arial" panose="020B0604020202020204" pitchFamily="34" charset="0"/>
                <a:cs typeface="Arial" panose="020B0604020202020204" pitchFamily="34" charset="0"/>
              </a:defRPr>
            </a:lvl1pPr>
          </a:lstStyle>
          <a:p>
            <a:r>
              <a:rPr lang="fr-FR"/>
              <a:t>Cliquez sur l'icône pour ajouter un graphique</a:t>
            </a:r>
          </a:p>
        </p:txBody>
      </p:sp>
      <p:sp>
        <p:nvSpPr>
          <p:cNvPr id="2" name="Title 1"/>
          <p:cNvSpPr>
            <a:spLocks noGrp="1"/>
          </p:cNvSpPr>
          <p:nvPr>
            <p:ph type="title"/>
          </p:nvPr>
        </p:nvSpPr>
        <p:spPr>
          <a:xfrm>
            <a:off x="628650" y="404341"/>
            <a:ext cx="3816000" cy="419551"/>
          </a:xfrm>
          <a:prstGeom prst="rect">
            <a:avLst/>
          </a:prstGeom>
        </p:spPr>
        <p:txBody>
          <a:bodyPr anchor="b"/>
          <a:lstStyle>
            <a:lvl1pPr>
              <a:defRPr lang="en-US" sz="1800" u="none" cap="all" baseline="0" dirty="0">
                <a:solidFill>
                  <a:srgbClr val="878787"/>
                </a:solidFill>
                <a:latin typeface="Arial" panose="020B0604020202020204" pitchFamily="34" charset="0"/>
                <a:ea typeface="+mn-ea"/>
                <a:cs typeface="Arial" panose="020B0604020202020204" pitchFamily="34" charset="0"/>
              </a:defRPr>
            </a:lvl1pPr>
          </a:lstStyle>
          <a:p>
            <a:pPr lvl="0"/>
            <a:r>
              <a:rPr lang="fr-FR"/>
              <a:t>Modifiez le style du titre</a:t>
            </a:r>
            <a:endParaRPr lang="en-US"/>
          </a:p>
        </p:txBody>
      </p:sp>
      <p:sp>
        <p:nvSpPr>
          <p:cNvPr id="5" name="Espace réservé du graphique 8">
            <a:extLst>
              <a:ext uri="{FF2B5EF4-FFF2-40B4-BE49-F238E27FC236}">
                <a16:creationId xmlns:a16="http://schemas.microsoft.com/office/drawing/2014/main" id="{995FB402-0AE2-4204-BDED-8B37FC1D023E}"/>
              </a:ext>
            </a:extLst>
          </p:cNvPr>
          <p:cNvSpPr>
            <a:spLocks noGrp="1"/>
          </p:cNvSpPr>
          <p:nvPr>
            <p:ph type="chart" sz="quarter" idx="15"/>
          </p:nvPr>
        </p:nvSpPr>
        <p:spPr>
          <a:xfrm>
            <a:off x="628650" y="965915"/>
            <a:ext cx="3852000" cy="3580328"/>
          </a:xfrm>
          <a:prstGeom prst="rect">
            <a:avLst/>
          </a:prstGeom>
          <a:noFill/>
        </p:spPr>
        <p:txBody>
          <a:bodyPr anchor="ctr"/>
          <a:lstStyle>
            <a:lvl1pPr algn="ctr">
              <a:defRPr sz="1100" b="1">
                <a:latin typeface="Arial" panose="020B0604020202020204" pitchFamily="34" charset="0"/>
                <a:cs typeface="Arial" panose="020B0604020202020204" pitchFamily="34" charset="0"/>
              </a:defRPr>
            </a:lvl1pPr>
          </a:lstStyle>
          <a:p>
            <a:r>
              <a:rPr lang="fr-FR"/>
              <a:t>Cliquez sur l'icône pour ajouter un graphique</a:t>
            </a:r>
          </a:p>
        </p:txBody>
      </p:sp>
    </p:spTree>
    <p:extLst>
      <p:ext uri="{BB962C8B-B14F-4D97-AF65-F5344CB8AC3E}">
        <p14:creationId xmlns:p14="http://schemas.microsoft.com/office/powerpoint/2010/main" val="158824866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re sur une ligne et contenu + Graphique">
    <p:spTree>
      <p:nvGrpSpPr>
        <p:cNvPr id="1" name=""/>
        <p:cNvGrpSpPr/>
        <p:nvPr/>
      </p:nvGrpSpPr>
      <p:grpSpPr>
        <a:xfrm>
          <a:off x="0" y="0"/>
          <a:ext cx="0" cy="0"/>
          <a:chOff x="0" y="0"/>
          <a:chExt cx="0" cy="0"/>
        </a:xfrm>
      </p:grpSpPr>
      <p:sp>
        <p:nvSpPr>
          <p:cNvPr id="9" name="Espace réservé du graphique 8">
            <a:extLst>
              <a:ext uri="{FF2B5EF4-FFF2-40B4-BE49-F238E27FC236}">
                <a16:creationId xmlns:a16="http://schemas.microsoft.com/office/drawing/2014/main" id="{995FB402-0AE2-4204-BDED-8B37FC1D023E}"/>
              </a:ext>
            </a:extLst>
          </p:cNvPr>
          <p:cNvSpPr>
            <a:spLocks noGrp="1"/>
          </p:cNvSpPr>
          <p:nvPr>
            <p:ph type="chart" sz="quarter" idx="14"/>
          </p:nvPr>
        </p:nvSpPr>
        <p:spPr>
          <a:xfrm>
            <a:off x="3299531" y="965913"/>
            <a:ext cx="2507356" cy="3573891"/>
          </a:xfrm>
          <a:prstGeom prst="rect">
            <a:avLst/>
          </a:prstGeom>
          <a:noFill/>
        </p:spPr>
        <p:txBody>
          <a:bodyPr anchor="ctr"/>
          <a:lstStyle>
            <a:lvl1pPr algn="ctr">
              <a:defRPr sz="1100" b="1">
                <a:latin typeface="Arial" panose="020B0604020202020204" pitchFamily="34" charset="0"/>
                <a:cs typeface="Arial" panose="020B0604020202020204" pitchFamily="34" charset="0"/>
              </a:defRPr>
            </a:lvl1pPr>
          </a:lstStyle>
          <a:p>
            <a:r>
              <a:rPr lang="fr-FR"/>
              <a:t>Cliquez sur l'icône pour ajouter un graphique</a:t>
            </a:r>
          </a:p>
        </p:txBody>
      </p:sp>
      <p:sp>
        <p:nvSpPr>
          <p:cNvPr id="2" name="Title 1"/>
          <p:cNvSpPr>
            <a:spLocks noGrp="1"/>
          </p:cNvSpPr>
          <p:nvPr>
            <p:ph type="title"/>
          </p:nvPr>
        </p:nvSpPr>
        <p:spPr>
          <a:xfrm>
            <a:off x="628650" y="404341"/>
            <a:ext cx="3816000" cy="419551"/>
          </a:xfrm>
          <a:prstGeom prst="rect">
            <a:avLst/>
          </a:prstGeom>
        </p:spPr>
        <p:txBody>
          <a:bodyPr anchor="b"/>
          <a:lstStyle>
            <a:lvl1pPr>
              <a:defRPr lang="en-US" sz="1800" u="none" cap="all" baseline="0" dirty="0">
                <a:solidFill>
                  <a:srgbClr val="878787"/>
                </a:solidFill>
                <a:latin typeface="Arial" panose="020B0604020202020204" pitchFamily="34" charset="0"/>
                <a:ea typeface="+mn-ea"/>
                <a:cs typeface="Arial" panose="020B0604020202020204" pitchFamily="34" charset="0"/>
              </a:defRPr>
            </a:lvl1pPr>
          </a:lstStyle>
          <a:p>
            <a:pPr lvl="0"/>
            <a:r>
              <a:rPr lang="fr-FR"/>
              <a:t>Modifiez le style du titre</a:t>
            </a:r>
            <a:endParaRPr lang="en-US"/>
          </a:p>
        </p:txBody>
      </p:sp>
      <p:sp>
        <p:nvSpPr>
          <p:cNvPr id="5" name="Espace réservé du graphique 8">
            <a:extLst>
              <a:ext uri="{FF2B5EF4-FFF2-40B4-BE49-F238E27FC236}">
                <a16:creationId xmlns:a16="http://schemas.microsoft.com/office/drawing/2014/main" id="{995FB402-0AE2-4204-BDED-8B37FC1D023E}"/>
              </a:ext>
            </a:extLst>
          </p:cNvPr>
          <p:cNvSpPr>
            <a:spLocks noGrp="1"/>
          </p:cNvSpPr>
          <p:nvPr>
            <p:ph type="chart" sz="quarter" idx="15"/>
          </p:nvPr>
        </p:nvSpPr>
        <p:spPr>
          <a:xfrm>
            <a:off x="628650" y="965914"/>
            <a:ext cx="2507356" cy="3573891"/>
          </a:xfrm>
          <a:prstGeom prst="rect">
            <a:avLst/>
          </a:prstGeom>
          <a:noFill/>
        </p:spPr>
        <p:txBody>
          <a:bodyPr anchor="ctr"/>
          <a:lstStyle>
            <a:lvl1pPr algn="ctr">
              <a:defRPr sz="1100" b="1">
                <a:latin typeface="Arial" panose="020B0604020202020204" pitchFamily="34" charset="0"/>
                <a:cs typeface="Arial" panose="020B0604020202020204" pitchFamily="34" charset="0"/>
              </a:defRPr>
            </a:lvl1pPr>
          </a:lstStyle>
          <a:p>
            <a:r>
              <a:rPr lang="fr-FR"/>
              <a:t>Cliquez sur l'icône pour ajouter un graphique</a:t>
            </a:r>
          </a:p>
        </p:txBody>
      </p:sp>
      <p:sp>
        <p:nvSpPr>
          <p:cNvPr id="6" name="Espace réservé du graphique 8">
            <a:extLst>
              <a:ext uri="{FF2B5EF4-FFF2-40B4-BE49-F238E27FC236}">
                <a16:creationId xmlns:a16="http://schemas.microsoft.com/office/drawing/2014/main" id="{995FB402-0AE2-4204-BDED-8B37FC1D023E}"/>
              </a:ext>
            </a:extLst>
          </p:cNvPr>
          <p:cNvSpPr>
            <a:spLocks noGrp="1"/>
          </p:cNvSpPr>
          <p:nvPr>
            <p:ph type="chart" sz="quarter" idx="16"/>
          </p:nvPr>
        </p:nvSpPr>
        <p:spPr>
          <a:xfrm>
            <a:off x="5970412" y="965912"/>
            <a:ext cx="2507356" cy="3573891"/>
          </a:xfrm>
          <a:prstGeom prst="rect">
            <a:avLst/>
          </a:prstGeom>
          <a:noFill/>
        </p:spPr>
        <p:txBody>
          <a:bodyPr anchor="ctr"/>
          <a:lstStyle>
            <a:lvl1pPr algn="ctr">
              <a:defRPr sz="1100" b="1">
                <a:latin typeface="Arial" panose="020B0604020202020204" pitchFamily="34" charset="0"/>
                <a:cs typeface="Arial" panose="020B0604020202020204" pitchFamily="34" charset="0"/>
              </a:defRPr>
            </a:lvl1pPr>
          </a:lstStyle>
          <a:p>
            <a:r>
              <a:rPr lang="fr-FR"/>
              <a:t>Cliquez sur l'icône pour ajouter un graphique</a:t>
            </a:r>
          </a:p>
        </p:txBody>
      </p:sp>
    </p:spTree>
    <p:extLst>
      <p:ext uri="{BB962C8B-B14F-4D97-AF65-F5344CB8AC3E}">
        <p14:creationId xmlns:p14="http://schemas.microsoft.com/office/powerpoint/2010/main" val="325642857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centrés">
    <p:spTree>
      <p:nvGrpSpPr>
        <p:cNvPr id="1" name=""/>
        <p:cNvGrpSpPr/>
        <p:nvPr/>
      </p:nvGrpSpPr>
      <p:grpSpPr>
        <a:xfrm>
          <a:off x="0" y="0"/>
          <a:ext cx="0" cy="0"/>
          <a:chOff x="0" y="0"/>
          <a:chExt cx="0" cy="0"/>
        </a:xfrm>
      </p:grpSpPr>
      <p:sp>
        <p:nvSpPr>
          <p:cNvPr id="2" name="Title 1"/>
          <p:cNvSpPr>
            <a:spLocks noGrp="1"/>
          </p:cNvSpPr>
          <p:nvPr>
            <p:ph type="title"/>
          </p:nvPr>
        </p:nvSpPr>
        <p:spPr>
          <a:xfrm>
            <a:off x="628650" y="1659187"/>
            <a:ext cx="7200000" cy="720000"/>
          </a:xfrm>
          <a:prstGeom prst="rect">
            <a:avLst/>
          </a:prstGeom>
        </p:spPr>
        <p:txBody>
          <a:bodyPr anchor="b"/>
          <a:lstStyle>
            <a:lvl1pPr>
              <a:defRPr lang="en-US" sz="2400" u="none" cap="all" baseline="0" dirty="0">
                <a:solidFill>
                  <a:srgbClr val="878787"/>
                </a:solidFill>
                <a:latin typeface="Arial" panose="020B0604020202020204" pitchFamily="34" charset="0"/>
                <a:ea typeface="+mn-ea"/>
                <a:cs typeface="Arial" panose="020B0604020202020204" pitchFamily="34" charset="0"/>
              </a:defRPr>
            </a:lvl1pPr>
          </a:lstStyle>
          <a:p>
            <a:pPr lvl="0"/>
            <a:r>
              <a:rPr lang="fr-FR"/>
              <a:t>Modifiez le style du titre</a:t>
            </a:r>
            <a:endParaRPr lang="en-US"/>
          </a:p>
        </p:txBody>
      </p:sp>
      <p:sp>
        <p:nvSpPr>
          <p:cNvPr id="3" name="Content Placeholder 2"/>
          <p:cNvSpPr>
            <a:spLocks noGrp="1"/>
          </p:cNvSpPr>
          <p:nvPr>
            <p:ph idx="1"/>
          </p:nvPr>
        </p:nvSpPr>
        <p:spPr>
          <a:xfrm>
            <a:off x="628650" y="2379188"/>
            <a:ext cx="7209527" cy="1273650"/>
          </a:xfrm>
          <a:prstGeom prst="rect">
            <a:avLst/>
          </a:prstGeom>
        </p:spPr>
        <p:txBody>
          <a:bodyPr/>
          <a:lstStyle>
            <a:lvl1pPr marL="0" indent="0">
              <a:lnSpc>
                <a:spcPct val="100000"/>
              </a:lnSpc>
              <a:buNone/>
              <a:defRPr sz="1100">
                <a:solidFill>
                  <a:srgbClr val="737373"/>
                </a:solidFill>
                <a:latin typeface="Arial" panose="020B0604020202020204" pitchFamily="34" charset="0"/>
                <a:cs typeface="Arial" panose="020B0604020202020204" pitchFamily="34" charset="0"/>
              </a:defRPr>
            </a:lvl1pPr>
            <a:lvl2pPr marL="0" indent="0">
              <a:lnSpc>
                <a:spcPct val="100000"/>
              </a:lnSpc>
              <a:buNone/>
              <a:defRPr sz="1100">
                <a:solidFill>
                  <a:srgbClr val="737373"/>
                </a:solidFill>
                <a:latin typeface="Arial" panose="020B0604020202020204" pitchFamily="34" charset="0"/>
                <a:cs typeface="Arial" panose="020B0604020202020204" pitchFamily="34" charset="0"/>
              </a:defRPr>
            </a:lvl2pPr>
            <a:lvl3pPr marL="0" indent="0">
              <a:lnSpc>
                <a:spcPct val="100000"/>
              </a:lnSpc>
              <a:buNone/>
              <a:defRPr sz="1100">
                <a:solidFill>
                  <a:srgbClr val="737373"/>
                </a:solidFill>
                <a:latin typeface="Arial" panose="020B0604020202020204" pitchFamily="34" charset="0"/>
                <a:cs typeface="Arial" panose="020B0604020202020204" pitchFamily="34" charset="0"/>
              </a:defRPr>
            </a:lvl3pPr>
            <a:lvl4pPr marL="0" indent="0">
              <a:lnSpc>
                <a:spcPct val="100000"/>
              </a:lnSpc>
              <a:buNone/>
              <a:defRPr sz="1100">
                <a:solidFill>
                  <a:srgbClr val="737373"/>
                </a:solidFill>
                <a:latin typeface="Arial" panose="020B0604020202020204" pitchFamily="34" charset="0"/>
                <a:cs typeface="Arial" panose="020B0604020202020204" pitchFamily="34" charset="0"/>
              </a:defRPr>
            </a:lvl4pPr>
            <a:lvl5pPr marL="0" indent="0">
              <a:lnSpc>
                <a:spcPct val="100000"/>
              </a:lnSpc>
              <a:buNone/>
              <a:defRPr sz="1100">
                <a:solidFill>
                  <a:srgbClr val="737373"/>
                </a:solidFill>
                <a:latin typeface="Arial" panose="020B0604020202020204" pitchFamily="34" charset="0"/>
                <a:cs typeface="Arial" panose="020B0604020202020204" pitchFamily="34" charset="0"/>
              </a:defRPr>
            </a:lvl5pPr>
          </a:lstStyle>
          <a:p>
            <a:pPr lvl="0"/>
            <a:r>
              <a:rPr lang="fr-FR"/>
              <a:t>Modifier les styles du texte du masque</a:t>
            </a:r>
          </a:p>
        </p:txBody>
      </p:sp>
    </p:spTree>
    <p:extLst>
      <p:ext uri="{BB962C8B-B14F-4D97-AF65-F5344CB8AC3E}">
        <p14:creationId xmlns:p14="http://schemas.microsoft.com/office/powerpoint/2010/main" val="365116422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et contenu centrés + Photo">
    <p:spTree>
      <p:nvGrpSpPr>
        <p:cNvPr id="1" name=""/>
        <p:cNvGrpSpPr/>
        <p:nvPr/>
      </p:nvGrpSpPr>
      <p:grpSpPr>
        <a:xfrm>
          <a:off x="0" y="0"/>
          <a:ext cx="0" cy="0"/>
          <a:chOff x="0" y="0"/>
          <a:chExt cx="0" cy="0"/>
        </a:xfrm>
      </p:grpSpPr>
      <p:sp>
        <p:nvSpPr>
          <p:cNvPr id="2" name="Title 1"/>
          <p:cNvSpPr>
            <a:spLocks noGrp="1"/>
          </p:cNvSpPr>
          <p:nvPr>
            <p:ph type="title"/>
          </p:nvPr>
        </p:nvSpPr>
        <p:spPr>
          <a:xfrm>
            <a:off x="628650" y="1659187"/>
            <a:ext cx="3816000" cy="655388"/>
          </a:xfrm>
          <a:prstGeom prst="rect">
            <a:avLst/>
          </a:prstGeom>
        </p:spPr>
        <p:txBody>
          <a:bodyPr anchor="b"/>
          <a:lstStyle>
            <a:lvl1pPr>
              <a:defRPr lang="en-US" sz="2000" u="none" cap="all" baseline="0" dirty="0">
                <a:solidFill>
                  <a:srgbClr val="878787"/>
                </a:solidFill>
                <a:latin typeface="Arial" panose="020B0604020202020204" pitchFamily="34" charset="0"/>
                <a:ea typeface="+mn-ea"/>
                <a:cs typeface="Arial" panose="020B0604020202020204" pitchFamily="34" charset="0"/>
              </a:defRPr>
            </a:lvl1pPr>
          </a:lstStyle>
          <a:p>
            <a:pPr lvl="0"/>
            <a:r>
              <a:rPr lang="fr-FR"/>
              <a:t>Modifiez le style du titre</a:t>
            </a:r>
            <a:endParaRPr lang="en-US"/>
          </a:p>
        </p:txBody>
      </p:sp>
      <p:sp>
        <p:nvSpPr>
          <p:cNvPr id="3" name="Content Placeholder 2"/>
          <p:cNvSpPr>
            <a:spLocks noGrp="1"/>
          </p:cNvSpPr>
          <p:nvPr>
            <p:ph idx="1"/>
          </p:nvPr>
        </p:nvSpPr>
        <p:spPr>
          <a:xfrm>
            <a:off x="628650" y="2379188"/>
            <a:ext cx="3816000" cy="1273650"/>
          </a:xfrm>
          <a:prstGeom prst="rect">
            <a:avLst/>
          </a:prstGeom>
        </p:spPr>
        <p:txBody>
          <a:bodyPr/>
          <a:lstStyle>
            <a:lvl1pPr marL="0" indent="0">
              <a:lnSpc>
                <a:spcPct val="100000"/>
              </a:lnSpc>
              <a:buNone/>
              <a:defRPr sz="1100">
                <a:solidFill>
                  <a:srgbClr val="737373"/>
                </a:solidFill>
                <a:latin typeface="Arial" panose="020B0604020202020204" pitchFamily="34" charset="0"/>
                <a:cs typeface="Arial" panose="020B0604020202020204" pitchFamily="34" charset="0"/>
              </a:defRPr>
            </a:lvl1pPr>
            <a:lvl2pPr marL="0" indent="0">
              <a:lnSpc>
                <a:spcPct val="100000"/>
              </a:lnSpc>
              <a:buNone/>
              <a:defRPr sz="1100">
                <a:solidFill>
                  <a:srgbClr val="737373"/>
                </a:solidFill>
                <a:latin typeface="Arial" panose="020B0604020202020204" pitchFamily="34" charset="0"/>
                <a:cs typeface="Arial" panose="020B0604020202020204" pitchFamily="34" charset="0"/>
              </a:defRPr>
            </a:lvl2pPr>
            <a:lvl3pPr marL="0" indent="0">
              <a:lnSpc>
                <a:spcPct val="100000"/>
              </a:lnSpc>
              <a:buNone/>
              <a:defRPr sz="1100">
                <a:solidFill>
                  <a:srgbClr val="737373"/>
                </a:solidFill>
                <a:latin typeface="Arial" panose="020B0604020202020204" pitchFamily="34" charset="0"/>
                <a:cs typeface="Arial" panose="020B0604020202020204" pitchFamily="34" charset="0"/>
              </a:defRPr>
            </a:lvl3pPr>
            <a:lvl4pPr marL="0" indent="0">
              <a:lnSpc>
                <a:spcPct val="100000"/>
              </a:lnSpc>
              <a:buNone/>
              <a:defRPr sz="1100">
                <a:solidFill>
                  <a:srgbClr val="737373"/>
                </a:solidFill>
                <a:latin typeface="Arial" panose="020B0604020202020204" pitchFamily="34" charset="0"/>
                <a:cs typeface="Arial" panose="020B0604020202020204" pitchFamily="34" charset="0"/>
              </a:defRPr>
            </a:lvl4pPr>
            <a:lvl5pPr marL="0" indent="0">
              <a:lnSpc>
                <a:spcPct val="100000"/>
              </a:lnSpc>
              <a:buNone/>
              <a:defRPr sz="1100">
                <a:solidFill>
                  <a:srgbClr val="737373"/>
                </a:solidFill>
                <a:latin typeface="Arial" panose="020B0604020202020204" pitchFamily="34" charset="0"/>
                <a:cs typeface="Arial" panose="020B0604020202020204" pitchFamily="34" charset="0"/>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Espace réservé pour une image  7">
            <a:extLst>
              <a:ext uri="{FF2B5EF4-FFF2-40B4-BE49-F238E27FC236}">
                <a16:creationId xmlns:a16="http://schemas.microsoft.com/office/drawing/2014/main" id="{DC3607CC-26E3-428A-9991-8FF5D167BFC3}"/>
              </a:ext>
            </a:extLst>
          </p:cNvPr>
          <p:cNvSpPr>
            <a:spLocks noGrp="1"/>
          </p:cNvSpPr>
          <p:nvPr>
            <p:ph type="pic" sz="quarter" idx="13"/>
          </p:nvPr>
        </p:nvSpPr>
        <p:spPr>
          <a:xfrm>
            <a:off x="4568100" y="552450"/>
            <a:ext cx="3852000" cy="3708000"/>
          </a:xfrm>
          <a:prstGeom prst="rect">
            <a:avLst/>
          </a:prstGeom>
          <a:noFill/>
        </p:spPr>
        <p:txBody>
          <a:bodyPr anchor="ctr"/>
          <a:lstStyle>
            <a:lvl1pPr algn="ctr">
              <a:defRPr sz="1200" b="1">
                <a:latin typeface="Arial" panose="020B0604020202020204" pitchFamily="34" charset="0"/>
                <a:cs typeface="Arial" panose="020B0604020202020204" pitchFamily="34" charset="0"/>
              </a:defRPr>
            </a:lvl1pPr>
          </a:lstStyle>
          <a:p>
            <a:r>
              <a:rPr lang="fr-FR"/>
              <a:t>Cliquez sur l'icône pour ajouter une image</a:t>
            </a:r>
          </a:p>
        </p:txBody>
      </p:sp>
    </p:spTree>
    <p:extLst>
      <p:ext uri="{BB962C8B-B14F-4D97-AF65-F5344CB8AC3E}">
        <p14:creationId xmlns:p14="http://schemas.microsoft.com/office/powerpoint/2010/main" val="219648700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re et contenu centrés + Graphique">
    <p:spTree>
      <p:nvGrpSpPr>
        <p:cNvPr id="1" name=""/>
        <p:cNvGrpSpPr/>
        <p:nvPr/>
      </p:nvGrpSpPr>
      <p:grpSpPr>
        <a:xfrm>
          <a:off x="0" y="0"/>
          <a:ext cx="0" cy="0"/>
          <a:chOff x="0" y="0"/>
          <a:chExt cx="0" cy="0"/>
        </a:xfrm>
      </p:grpSpPr>
      <p:sp>
        <p:nvSpPr>
          <p:cNvPr id="2" name="Title 1"/>
          <p:cNvSpPr>
            <a:spLocks noGrp="1"/>
          </p:cNvSpPr>
          <p:nvPr>
            <p:ph type="title"/>
          </p:nvPr>
        </p:nvSpPr>
        <p:spPr>
          <a:xfrm>
            <a:off x="628650" y="1659187"/>
            <a:ext cx="3816000" cy="655388"/>
          </a:xfrm>
          <a:prstGeom prst="rect">
            <a:avLst/>
          </a:prstGeom>
        </p:spPr>
        <p:txBody>
          <a:bodyPr anchor="b"/>
          <a:lstStyle>
            <a:lvl1pPr>
              <a:defRPr lang="en-US" sz="2000" u="none" cap="all" baseline="0" dirty="0">
                <a:solidFill>
                  <a:srgbClr val="878787"/>
                </a:solidFill>
                <a:latin typeface="Arial" panose="020B0604020202020204" pitchFamily="34" charset="0"/>
                <a:ea typeface="+mn-ea"/>
                <a:cs typeface="Arial" panose="020B0604020202020204" pitchFamily="34" charset="0"/>
              </a:defRPr>
            </a:lvl1pPr>
          </a:lstStyle>
          <a:p>
            <a:pPr lvl="0"/>
            <a:r>
              <a:rPr lang="fr-FR"/>
              <a:t>Modifiez le style du titre</a:t>
            </a:r>
            <a:endParaRPr lang="en-US"/>
          </a:p>
        </p:txBody>
      </p:sp>
      <p:sp>
        <p:nvSpPr>
          <p:cNvPr id="3" name="Content Placeholder 2"/>
          <p:cNvSpPr>
            <a:spLocks noGrp="1"/>
          </p:cNvSpPr>
          <p:nvPr>
            <p:ph idx="1"/>
          </p:nvPr>
        </p:nvSpPr>
        <p:spPr>
          <a:xfrm>
            <a:off x="628650" y="2379188"/>
            <a:ext cx="3816000" cy="1273650"/>
          </a:xfrm>
          <a:prstGeom prst="rect">
            <a:avLst/>
          </a:prstGeom>
        </p:spPr>
        <p:txBody>
          <a:bodyPr/>
          <a:lstStyle>
            <a:lvl1pPr marL="0" indent="0">
              <a:lnSpc>
                <a:spcPct val="100000"/>
              </a:lnSpc>
              <a:buNone/>
              <a:defRPr sz="1100">
                <a:solidFill>
                  <a:srgbClr val="737373"/>
                </a:solidFill>
                <a:latin typeface="Arial" panose="020B0604020202020204" pitchFamily="34" charset="0"/>
                <a:cs typeface="Arial" panose="020B0604020202020204" pitchFamily="34" charset="0"/>
              </a:defRPr>
            </a:lvl1pPr>
            <a:lvl2pPr marL="0" indent="0">
              <a:lnSpc>
                <a:spcPct val="100000"/>
              </a:lnSpc>
              <a:buNone/>
              <a:defRPr sz="1100">
                <a:solidFill>
                  <a:srgbClr val="737373"/>
                </a:solidFill>
                <a:latin typeface="Arial" panose="020B0604020202020204" pitchFamily="34" charset="0"/>
                <a:cs typeface="Arial" panose="020B0604020202020204" pitchFamily="34" charset="0"/>
              </a:defRPr>
            </a:lvl2pPr>
            <a:lvl3pPr marL="0" indent="0">
              <a:lnSpc>
                <a:spcPct val="100000"/>
              </a:lnSpc>
              <a:buNone/>
              <a:defRPr sz="1100">
                <a:solidFill>
                  <a:srgbClr val="737373"/>
                </a:solidFill>
                <a:latin typeface="Arial" panose="020B0604020202020204" pitchFamily="34" charset="0"/>
                <a:cs typeface="Arial" panose="020B0604020202020204" pitchFamily="34" charset="0"/>
              </a:defRPr>
            </a:lvl3pPr>
            <a:lvl4pPr marL="0" indent="0">
              <a:lnSpc>
                <a:spcPct val="100000"/>
              </a:lnSpc>
              <a:buNone/>
              <a:defRPr sz="1100">
                <a:solidFill>
                  <a:srgbClr val="737373"/>
                </a:solidFill>
                <a:latin typeface="Arial" panose="020B0604020202020204" pitchFamily="34" charset="0"/>
                <a:cs typeface="Arial" panose="020B0604020202020204" pitchFamily="34" charset="0"/>
              </a:defRPr>
            </a:lvl4pPr>
            <a:lvl5pPr marL="0" indent="0">
              <a:lnSpc>
                <a:spcPct val="100000"/>
              </a:lnSpc>
              <a:buNone/>
              <a:defRPr sz="1100">
                <a:solidFill>
                  <a:srgbClr val="737373"/>
                </a:solidFill>
                <a:latin typeface="Arial" panose="020B0604020202020204" pitchFamily="34" charset="0"/>
                <a:cs typeface="Arial" panose="020B0604020202020204" pitchFamily="34" charset="0"/>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8" name="Espace réservé du graphique 8">
            <a:extLst>
              <a:ext uri="{FF2B5EF4-FFF2-40B4-BE49-F238E27FC236}">
                <a16:creationId xmlns:a16="http://schemas.microsoft.com/office/drawing/2014/main" id="{D1DCF4FE-8C32-44DF-A6CA-2B742EFDC224}"/>
              </a:ext>
            </a:extLst>
          </p:cNvPr>
          <p:cNvSpPr>
            <a:spLocks noGrp="1"/>
          </p:cNvSpPr>
          <p:nvPr>
            <p:ph type="chart" sz="quarter" idx="14"/>
          </p:nvPr>
        </p:nvSpPr>
        <p:spPr>
          <a:xfrm>
            <a:off x="4568100" y="552450"/>
            <a:ext cx="3852000" cy="3708400"/>
          </a:xfrm>
          <a:prstGeom prst="rect">
            <a:avLst/>
          </a:prstGeom>
          <a:noFill/>
        </p:spPr>
        <p:txBody>
          <a:bodyPr anchor="ctr"/>
          <a:lstStyle>
            <a:lvl1pPr algn="ctr">
              <a:defRPr sz="1200" b="1">
                <a:latin typeface="Arial" panose="020B0604020202020204" pitchFamily="34" charset="0"/>
                <a:cs typeface="Arial" panose="020B0604020202020204" pitchFamily="34" charset="0"/>
              </a:defRPr>
            </a:lvl1pPr>
          </a:lstStyle>
          <a:p>
            <a:r>
              <a:rPr lang="fr-FR"/>
              <a:t>Cliquez sur l'icône pour ajouter un graphique</a:t>
            </a:r>
          </a:p>
        </p:txBody>
      </p:sp>
    </p:spTree>
    <p:extLst>
      <p:ext uri="{BB962C8B-B14F-4D97-AF65-F5344CB8AC3E}">
        <p14:creationId xmlns:p14="http://schemas.microsoft.com/office/powerpoint/2010/main" val="230104773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Tree>
    <p:extLst>
      <p:ext uri="{BB962C8B-B14F-4D97-AF65-F5344CB8AC3E}">
        <p14:creationId xmlns:p14="http://schemas.microsoft.com/office/powerpoint/2010/main" val="71391109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CLUSION">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09283" y="330898"/>
            <a:ext cx="2139696" cy="3995928"/>
          </a:xfrm>
          <a:prstGeom prst="rect">
            <a:avLst/>
          </a:prstGeom>
        </p:spPr>
      </p:pic>
      <p:sp>
        <p:nvSpPr>
          <p:cNvPr id="4" name="ZoneTexte 3"/>
          <p:cNvSpPr txBox="1"/>
          <p:nvPr userDrawn="1"/>
        </p:nvSpPr>
        <p:spPr>
          <a:xfrm>
            <a:off x="1735932" y="1971674"/>
            <a:ext cx="2321718" cy="1107996"/>
          </a:xfrm>
          <a:prstGeom prst="rect">
            <a:avLst/>
          </a:prstGeom>
          <a:noFill/>
        </p:spPr>
        <p:txBody>
          <a:bodyPr wrap="square" rtlCol="0">
            <a:spAutoFit/>
          </a:bodyPr>
          <a:lstStyle/>
          <a:p>
            <a:r>
              <a:rPr lang="fr-FR" sz="6600" b="1">
                <a:solidFill>
                  <a:srgbClr val="EA560D"/>
                </a:solidFill>
                <a:latin typeface="Arial Black" panose="020B0A04020102020204" pitchFamily="34" charset="0"/>
                <a:cs typeface="Arial" panose="020B0604020202020204" pitchFamily="34" charset="0"/>
              </a:rPr>
              <a:t>MER</a:t>
            </a:r>
          </a:p>
        </p:txBody>
      </p:sp>
      <p:sp>
        <p:nvSpPr>
          <p:cNvPr id="5" name="ZoneTexte 4"/>
          <p:cNvSpPr txBox="1"/>
          <p:nvPr userDrawn="1"/>
        </p:nvSpPr>
        <p:spPr>
          <a:xfrm>
            <a:off x="5284794" y="1971674"/>
            <a:ext cx="528370" cy="1107996"/>
          </a:xfrm>
          <a:prstGeom prst="rect">
            <a:avLst/>
          </a:prstGeom>
          <a:noFill/>
        </p:spPr>
        <p:txBody>
          <a:bodyPr wrap="square" rtlCol="0">
            <a:spAutoFit/>
          </a:bodyPr>
          <a:lstStyle/>
          <a:p>
            <a:r>
              <a:rPr lang="fr-FR" sz="6600" b="1">
                <a:solidFill>
                  <a:srgbClr val="EA560D"/>
                </a:solidFill>
                <a:latin typeface="Arial Black" panose="020B0A04020102020204" pitchFamily="34" charset="0"/>
                <a:cs typeface="Arial" panose="020B0604020202020204" pitchFamily="34" charset="0"/>
              </a:rPr>
              <a:t>I</a:t>
            </a:r>
          </a:p>
        </p:txBody>
      </p:sp>
      <p:sp>
        <p:nvSpPr>
          <p:cNvPr id="6" name="Ellipse 5"/>
          <p:cNvSpPr>
            <a:spLocks noChangeAspect="1"/>
          </p:cNvSpPr>
          <p:nvPr userDrawn="1"/>
        </p:nvSpPr>
        <p:spPr>
          <a:xfrm>
            <a:off x="5430182" y="1867165"/>
            <a:ext cx="209017" cy="209017"/>
          </a:xfrm>
          <a:prstGeom prst="ellipse">
            <a:avLst/>
          </a:prstGeom>
          <a:solidFill>
            <a:srgbClr val="EA560D"/>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8902462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CLUSION ENGLISH">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49063" y="298700"/>
            <a:ext cx="2139696" cy="3995928"/>
          </a:xfrm>
          <a:prstGeom prst="rect">
            <a:avLst/>
          </a:prstGeom>
        </p:spPr>
      </p:pic>
      <p:sp>
        <p:nvSpPr>
          <p:cNvPr id="4" name="ZoneTexte 3"/>
          <p:cNvSpPr txBox="1"/>
          <p:nvPr userDrawn="1"/>
        </p:nvSpPr>
        <p:spPr>
          <a:xfrm>
            <a:off x="344270" y="2964967"/>
            <a:ext cx="4977684" cy="1107996"/>
          </a:xfrm>
          <a:prstGeom prst="rect">
            <a:avLst/>
          </a:prstGeom>
          <a:noFill/>
        </p:spPr>
        <p:txBody>
          <a:bodyPr wrap="square" rtlCol="0">
            <a:spAutoFit/>
          </a:bodyPr>
          <a:lstStyle/>
          <a:p>
            <a:r>
              <a:rPr lang="fr-FR" sz="6600" b="1">
                <a:solidFill>
                  <a:srgbClr val="EA560D"/>
                </a:solidFill>
                <a:latin typeface="Arial Black" panose="020B0A04020102020204" pitchFamily="34" charset="0"/>
                <a:cs typeface="Arial" panose="020B0604020202020204" pitchFamily="34" charset="0"/>
              </a:rPr>
              <a:t>THANK</a:t>
            </a:r>
            <a:r>
              <a:rPr lang="fr-FR" sz="6600" b="1" baseline="0">
                <a:solidFill>
                  <a:srgbClr val="EA560D"/>
                </a:solidFill>
                <a:latin typeface="Arial Black" panose="020B0A04020102020204" pitchFamily="34" charset="0"/>
                <a:cs typeface="Arial" panose="020B0604020202020204" pitchFamily="34" charset="0"/>
              </a:rPr>
              <a:t>  Y</a:t>
            </a:r>
            <a:endParaRPr lang="fr-FR" sz="6600" b="1">
              <a:solidFill>
                <a:srgbClr val="EA560D"/>
              </a:solidFill>
              <a:latin typeface="Arial Black" panose="020B0A04020102020204" pitchFamily="34" charset="0"/>
              <a:cs typeface="Arial" panose="020B0604020202020204" pitchFamily="34" charset="0"/>
            </a:endParaRPr>
          </a:p>
        </p:txBody>
      </p:sp>
      <p:sp>
        <p:nvSpPr>
          <p:cNvPr id="5" name="ZoneTexte 4"/>
          <p:cNvSpPr txBox="1"/>
          <p:nvPr userDrawn="1"/>
        </p:nvSpPr>
        <p:spPr>
          <a:xfrm>
            <a:off x="6094845" y="2982666"/>
            <a:ext cx="528370" cy="1107996"/>
          </a:xfrm>
          <a:prstGeom prst="rect">
            <a:avLst/>
          </a:prstGeom>
          <a:noFill/>
        </p:spPr>
        <p:txBody>
          <a:bodyPr wrap="square" rtlCol="0">
            <a:spAutoFit/>
          </a:bodyPr>
          <a:lstStyle/>
          <a:p>
            <a:r>
              <a:rPr lang="fr-FR" sz="6600" b="1">
                <a:solidFill>
                  <a:srgbClr val="EA560D"/>
                </a:solidFill>
                <a:latin typeface="Arial Black" panose="020B0A04020102020204" pitchFamily="34" charset="0"/>
                <a:cs typeface="Arial" panose="020B0604020202020204" pitchFamily="34" charset="0"/>
              </a:rPr>
              <a:t>U</a:t>
            </a:r>
          </a:p>
        </p:txBody>
      </p:sp>
    </p:spTree>
    <p:extLst>
      <p:ext uri="{BB962C8B-B14F-4D97-AF65-F5344CB8AC3E}">
        <p14:creationId xmlns:p14="http://schemas.microsoft.com/office/powerpoint/2010/main" val="224583566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28650" y="985235"/>
            <a:ext cx="7886700" cy="3529337"/>
          </a:xfrm>
          <a:prstGeom prst="rect">
            <a:avLst/>
          </a:prstGeom>
        </p:spPr>
        <p:txBody>
          <a:bodyPr>
            <a:normAutofit/>
          </a:bodyPr>
          <a:lstStyle>
            <a:lvl1pPr>
              <a:defRPr sz="1600" b="1">
                <a:solidFill>
                  <a:srgbClr val="737373"/>
                </a:solidFill>
                <a:latin typeface="Arial" panose="020B0604020202020204" pitchFamily="34" charset="0"/>
                <a:cs typeface="Arial" panose="020B0604020202020204" pitchFamily="34" charset="0"/>
              </a:defRPr>
            </a:lvl1pPr>
            <a:lvl2pPr marL="179384" indent="-179384">
              <a:buClr>
                <a:srgbClr val="FF5E00"/>
              </a:buClr>
              <a:buFont typeface="Wingdings" panose="05000000000000000000" pitchFamily="2" charset="2"/>
              <a:buChar char="§"/>
              <a:defRPr sz="1200">
                <a:solidFill>
                  <a:srgbClr val="737373"/>
                </a:solidFill>
                <a:latin typeface="Arial" panose="020B0604020202020204" pitchFamily="34" charset="0"/>
                <a:cs typeface="Arial" panose="020B0604020202020204" pitchFamily="34" charset="0"/>
              </a:defRPr>
            </a:lvl2pPr>
            <a:lvl3pPr marL="885803" indent="-171446">
              <a:buClr>
                <a:srgbClr val="FF5E00"/>
              </a:buClr>
              <a:buFont typeface="Arial" panose="020B0604020202020204" pitchFamily="34" charset="0"/>
              <a:buChar char="□"/>
              <a:defRPr sz="1100">
                <a:solidFill>
                  <a:srgbClr val="737373"/>
                </a:solidFill>
                <a:latin typeface="Arial" panose="020B0604020202020204" pitchFamily="34" charset="0"/>
                <a:cs typeface="Arial" panose="020B0604020202020204" pitchFamily="34" charset="0"/>
              </a:defRPr>
            </a:lvl3pPr>
            <a:lvl4pPr marL="1427126" indent="-171446">
              <a:buClr>
                <a:srgbClr val="FF5E00"/>
              </a:buClr>
              <a:buFont typeface="Arial" panose="020B0604020202020204" pitchFamily="34" charset="0"/>
              <a:buChar char="−"/>
              <a:defRPr sz="1050">
                <a:solidFill>
                  <a:srgbClr val="737373"/>
                </a:solidFill>
                <a:latin typeface="Arial" panose="020B0604020202020204" pitchFamily="34" charset="0"/>
                <a:cs typeface="Arial" panose="020B0604020202020204" pitchFamily="34" charset="0"/>
              </a:defRPr>
            </a:lvl4pPr>
            <a:lvl5pPr marL="2050999" indent="-171446">
              <a:buFont typeface="Courier New" panose="02070309020205020404" pitchFamily="49" charset="0"/>
              <a:buChar char="o"/>
              <a:defRPr sz="900">
                <a:solidFill>
                  <a:srgbClr val="737373"/>
                </a:solidFill>
                <a:latin typeface="Arial" panose="020B0604020202020204" pitchFamily="34" charset="0"/>
                <a:cs typeface="Arial" panose="020B0604020202020204" pitchFamily="34" charset="0"/>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Titre 8"/>
          <p:cNvSpPr>
            <a:spLocks noGrp="1"/>
          </p:cNvSpPr>
          <p:nvPr>
            <p:ph type="title"/>
          </p:nvPr>
        </p:nvSpPr>
        <p:spPr>
          <a:xfrm>
            <a:off x="628650" y="338933"/>
            <a:ext cx="7886700" cy="491655"/>
          </a:xfrm>
          <a:prstGeom prst="rect">
            <a:avLst/>
          </a:prstGeom>
        </p:spPr>
        <p:txBody>
          <a:bodyPr/>
          <a:lstStyle>
            <a:lvl1pPr>
              <a:defRPr lang="fr-FR" sz="2000" b="1" u="none" kern="1200" cap="all" baseline="0" dirty="0" smtClean="0">
                <a:solidFill>
                  <a:srgbClr val="878787"/>
                </a:solidFill>
                <a:latin typeface="Arial" panose="020B0604020202020204" pitchFamily="34" charset="0"/>
                <a:ea typeface="+mn-ea"/>
                <a:cs typeface="Arial" panose="020B0604020202020204" pitchFamily="34" charset="0"/>
              </a:defRPr>
            </a:lvl1pPr>
          </a:lstStyle>
          <a:p>
            <a:r>
              <a:rPr lang="fr-FR"/>
              <a:t>Modifiez le style du titre</a:t>
            </a:r>
          </a:p>
        </p:txBody>
      </p:sp>
      <p:cxnSp>
        <p:nvCxnSpPr>
          <p:cNvPr id="10" name="Connecteur droit 9">
            <a:extLst>
              <a:ext uri="{FF2B5EF4-FFF2-40B4-BE49-F238E27FC236}">
                <a16:creationId xmlns:a16="http://schemas.microsoft.com/office/drawing/2014/main" id="{4DF2F667-FF21-481D-AC44-EEB15177928F}"/>
              </a:ext>
            </a:extLst>
          </p:cNvPr>
          <p:cNvCxnSpPr/>
          <p:nvPr userDrawn="1"/>
        </p:nvCxnSpPr>
        <p:spPr>
          <a:xfrm flipV="1">
            <a:off x="986231" y="4927560"/>
            <a:ext cx="7560000" cy="20267"/>
          </a:xfrm>
          <a:prstGeom prst="line">
            <a:avLst/>
          </a:prstGeom>
          <a:ln>
            <a:solidFill>
              <a:srgbClr val="878787"/>
            </a:solidFill>
          </a:ln>
        </p:spPr>
        <p:style>
          <a:lnRef idx="1">
            <a:schemeClr val="accent1"/>
          </a:lnRef>
          <a:fillRef idx="0">
            <a:schemeClr val="accent1"/>
          </a:fillRef>
          <a:effectRef idx="0">
            <a:schemeClr val="accent1"/>
          </a:effectRef>
          <a:fontRef idx="minor">
            <a:schemeClr val="tx1"/>
          </a:fontRef>
        </p:style>
      </p:cxnSp>
      <p:sp>
        <p:nvSpPr>
          <p:cNvPr id="12" name="Espace réservé du texte 11"/>
          <p:cNvSpPr>
            <a:spLocks noGrp="1"/>
          </p:cNvSpPr>
          <p:nvPr>
            <p:ph type="body" sz="quarter" idx="10" hasCustomPrompt="1"/>
          </p:nvPr>
        </p:nvSpPr>
        <p:spPr>
          <a:xfrm>
            <a:off x="8545514" y="4816476"/>
            <a:ext cx="390525" cy="231775"/>
          </a:xfrm>
          <a:prstGeom prst="rect">
            <a:avLst/>
          </a:prstGeom>
        </p:spPr>
        <p:txBody>
          <a:bodyPr/>
          <a:lstStyle>
            <a:lvl1pPr>
              <a:defRPr sz="800">
                <a:solidFill>
                  <a:srgbClr val="EA560D"/>
                </a:solidFill>
                <a:latin typeface="Arial" panose="020B0604020202020204" pitchFamily="34" charset="0"/>
                <a:cs typeface="Arial" panose="020B0604020202020204" pitchFamily="34" charset="0"/>
              </a:defRPr>
            </a:lvl1pPr>
          </a:lstStyle>
          <a:p>
            <a:pPr lvl="0"/>
            <a:fld id="{21F0E541-015C-4D14-81CE-F40D464D20D5}" type="slidenum">
              <a:rPr lang="fr-FR" smtClean="0"/>
              <a:t>‹N°›</a:t>
            </a:fld>
            <a:endParaRPr lang="fr-FR"/>
          </a:p>
        </p:txBody>
      </p:sp>
    </p:spTree>
    <p:extLst>
      <p:ext uri="{BB962C8B-B14F-4D97-AF65-F5344CB8AC3E}">
        <p14:creationId xmlns:p14="http://schemas.microsoft.com/office/powerpoint/2010/main" val="130229656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Intercalaire-1">
    <p:spTree>
      <p:nvGrpSpPr>
        <p:cNvPr id="1" name=""/>
        <p:cNvGrpSpPr/>
        <p:nvPr/>
      </p:nvGrpSpPr>
      <p:grpSpPr>
        <a:xfrm>
          <a:off x="0" y="0"/>
          <a:ext cx="0" cy="0"/>
          <a:chOff x="0" y="0"/>
          <a:chExt cx="0" cy="0"/>
        </a:xfrm>
      </p:grpSpPr>
      <p:pic>
        <p:nvPicPr>
          <p:cNvPr id="17" name="Image 16">
            <a:extLst>
              <a:ext uri="{FF2B5EF4-FFF2-40B4-BE49-F238E27FC236}">
                <a16:creationId xmlns:a16="http://schemas.microsoft.com/office/drawing/2014/main" id="{8C35CFDF-CF85-4E5D-B2C2-64A4DF051106}"/>
              </a:ext>
            </a:extLst>
          </p:cNvPr>
          <p:cNvPicPr>
            <a:picLocks noChangeAspect="1"/>
          </p:cNvPicPr>
          <p:nvPr userDrawn="1"/>
        </p:nvPicPr>
        <p:blipFill rotWithShape="1">
          <a:blip r:embed="rId2" cstate="hqprint">
            <a:extLst>
              <a:ext uri="{BEBA8EAE-BF5A-486C-A8C5-ECC9F3942E4B}">
                <a14:imgProps xmlns:a14="http://schemas.microsoft.com/office/drawing/2010/main">
                  <a14:imgLayer r:embed="rId3">
                    <a14:imgEffect>
                      <a14:backgroundRemoval t="2576" b="98768" l="2490" r="97303">
                        <a14:foregroundMark x1="39627" y1="10974" x2="39627" y2="10974"/>
                        <a14:foregroundMark x1="41909" y1="3359" x2="41909" y2="3359"/>
                        <a14:foregroundMark x1="2697" y1="39978" x2="2697" y2="39978"/>
                        <a14:foregroundMark x1="81743" y1="90482" x2="81743" y2="90482"/>
                        <a14:foregroundMark x1="80913" y1="95409" x2="80913" y2="95409"/>
                        <a14:foregroundMark x1="97303" y1="87570" x2="97303" y2="87570"/>
                        <a14:foregroundMark x1="78838" y1="98880" x2="78838" y2="98880"/>
                        <a14:foregroundMark x1="41079" y1="2576" x2="41079" y2="2576"/>
                      </a14:backgroundRemoval>
                    </a14:imgEffect>
                  </a14:imgLayer>
                </a14:imgProps>
              </a:ext>
              <a:ext uri="{28A0092B-C50C-407E-A947-70E740481C1C}">
                <a14:useLocalDpi xmlns:a14="http://schemas.microsoft.com/office/drawing/2010/main" val="0"/>
              </a:ext>
            </a:extLst>
          </a:blip>
          <a:srcRect t="28522"/>
          <a:stretch/>
        </p:blipFill>
        <p:spPr>
          <a:xfrm>
            <a:off x="175403" y="0"/>
            <a:ext cx="2395165" cy="3171825"/>
          </a:xfrm>
          <a:prstGeom prst="rect">
            <a:avLst/>
          </a:prstGeom>
        </p:spPr>
      </p:pic>
      <p:sp>
        <p:nvSpPr>
          <p:cNvPr id="28" name="Espace réservé du texte 2">
            <a:extLst>
              <a:ext uri="{FF2B5EF4-FFF2-40B4-BE49-F238E27FC236}">
                <a16:creationId xmlns:a16="http://schemas.microsoft.com/office/drawing/2014/main" id="{E8492159-8A14-4992-B41B-E525EE484AAF}"/>
              </a:ext>
            </a:extLst>
          </p:cNvPr>
          <p:cNvSpPr>
            <a:spLocks noGrp="1"/>
          </p:cNvSpPr>
          <p:nvPr>
            <p:ph type="body" sz="quarter" idx="11"/>
          </p:nvPr>
        </p:nvSpPr>
        <p:spPr>
          <a:xfrm>
            <a:off x="2657476" y="2497331"/>
            <a:ext cx="5822155" cy="1931794"/>
          </a:xfrm>
          <a:prstGeom prst="rect">
            <a:avLst/>
          </a:prstGeom>
        </p:spPr>
        <p:txBody>
          <a:bodyPr/>
          <a:lstStyle>
            <a:lvl1pPr>
              <a:defRPr lang="fr-FR" sz="2000" b="1" u="none" kern="1200" cap="all" baseline="0" dirty="0">
                <a:solidFill>
                  <a:srgbClr val="878787"/>
                </a:solidFill>
                <a:latin typeface="Arial" panose="020B0604020202020204" pitchFamily="34" charset="0"/>
                <a:ea typeface="+mn-ea"/>
                <a:cs typeface="Arial" panose="020B0604020202020204" pitchFamily="34" charset="0"/>
              </a:defRPr>
            </a:lvl1pPr>
          </a:lstStyle>
          <a:p>
            <a:pPr lvl="0"/>
            <a:r>
              <a:rPr lang="fr-FR"/>
              <a:t>Modifier les styles du texte du masque</a:t>
            </a:r>
          </a:p>
        </p:txBody>
      </p:sp>
      <p:sp>
        <p:nvSpPr>
          <p:cNvPr id="29" name="Espace réservé du texte 26"/>
          <p:cNvSpPr>
            <a:spLocks noGrp="1"/>
          </p:cNvSpPr>
          <p:nvPr>
            <p:ph type="body" sz="quarter" idx="10"/>
          </p:nvPr>
        </p:nvSpPr>
        <p:spPr>
          <a:xfrm>
            <a:off x="1737318" y="2300288"/>
            <a:ext cx="642938" cy="585787"/>
          </a:xfrm>
          <a:prstGeom prst="rect">
            <a:avLst/>
          </a:prstGeom>
        </p:spPr>
        <p:txBody>
          <a:bodyPr anchor="ctr" anchorCtr="0"/>
          <a:lstStyle>
            <a:lvl1pPr>
              <a:defRPr sz="1200">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lgn="ctr">
              <a:defRPr sz="1800" b="1">
                <a:solidFill>
                  <a:schemeClr val="bg1">
                    <a:lumMod val="95000"/>
                  </a:schemeClr>
                </a:solidFill>
                <a:latin typeface="Arial" panose="020B0604020202020204" pitchFamily="34" charset="0"/>
                <a:cs typeface="Arial" panose="020B0604020202020204" pitchFamily="34" charset="0"/>
              </a:defRPr>
            </a:lvl5pPr>
          </a:lstStyle>
          <a:p>
            <a:pPr lvl="0"/>
            <a:r>
              <a:rPr lang="fr-FR"/>
              <a:t>Modifier les styles du texte du masque</a:t>
            </a:r>
          </a:p>
        </p:txBody>
      </p:sp>
    </p:spTree>
    <p:extLst>
      <p:ext uri="{BB962C8B-B14F-4D97-AF65-F5344CB8AC3E}">
        <p14:creationId xmlns:p14="http://schemas.microsoft.com/office/powerpoint/2010/main" val="432619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rcalaire-2">
    <p:spTree>
      <p:nvGrpSpPr>
        <p:cNvPr id="1" name=""/>
        <p:cNvGrpSpPr/>
        <p:nvPr/>
      </p:nvGrpSpPr>
      <p:grpSpPr>
        <a:xfrm>
          <a:off x="0" y="0"/>
          <a:ext cx="0" cy="0"/>
          <a:chOff x="0" y="0"/>
          <a:chExt cx="0" cy="0"/>
        </a:xfrm>
      </p:grpSpPr>
      <p:sp>
        <p:nvSpPr>
          <p:cNvPr id="28" name="Espace réservé du texte 2">
            <a:extLst>
              <a:ext uri="{FF2B5EF4-FFF2-40B4-BE49-F238E27FC236}">
                <a16:creationId xmlns:a16="http://schemas.microsoft.com/office/drawing/2014/main" id="{E8492159-8A14-4992-B41B-E525EE484AAF}"/>
              </a:ext>
            </a:extLst>
          </p:cNvPr>
          <p:cNvSpPr>
            <a:spLocks noGrp="1"/>
          </p:cNvSpPr>
          <p:nvPr>
            <p:ph type="body" sz="quarter" idx="11"/>
          </p:nvPr>
        </p:nvSpPr>
        <p:spPr>
          <a:xfrm>
            <a:off x="789279" y="2440181"/>
            <a:ext cx="5854409" cy="1938938"/>
          </a:xfrm>
          <a:prstGeom prst="rect">
            <a:avLst/>
          </a:prstGeom>
        </p:spPr>
        <p:txBody>
          <a:bodyPr/>
          <a:lstStyle>
            <a:lvl1pPr algn="r">
              <a:defRPr lang="fr-FR" sz="2000" b="1" u="none" kern="1200" cap="all" baseline="0" dirty="0">
                <a:solidFill>
                  <a:srgbClr val="878787"/>
                </a:solidFill>
                <a:latin typeface="Arial" panose="020B0604020202020204" pitchFamily="34" charset="0"/>
                <a:ea typeface="+mn-ea"/>
                <a:cs typeface="Arial" panose="020B0604020202020204" pitchFamily="34" charset="0"/>
              </a:defRPr>
            </a:lvl1pPr>
          </a:lstStyle>
          <a:p>
            <a:pPr lvl="0"/>
            <a:r>
              <a:rPr lang="fr-FR"/>
              <a:t>Modifier les styles du texte du masque</a:t>
            </a:r>
          </a:p>
        </p:txBody>
      </p:sp>
      <p:pic>
        <p:nvPicPr>
          <p:cNvPr id="6" name="Image 5" descr="Une image contenant dessin&#10;&#10;Description générée automatiquement">
            <a:extLst>
              <a:ext uri="{FF2B5EF4-FFF2-40B4-BE49-F238E27FC236}">
                <a16:creationId xmlns:a16="http://schemas.microsoft.com/office/drawing/2014/main" id="{0323C9D3-E708-47A8-9451-369A4ADBB0E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729" b="99568" l="1678" r="90940">
                        <a14:foregroundMark x1="43289" y1="14841" x2="43289" y2="14841"/>
                        <a14:foregroundMark x1="35235" y1="5331" x2="35235" y2="5331"/>
                        <a14:foregroundMark x1="37248" y1="2305" x2="37248" y2="2305"/>
                        <a14:foregroundMark x1="1678" y1="16859" x2="1678" y2="16859"/>
                        <a14:foregroundMark x1="91275" y1="50144" x2="91275" y2="50144"/>
                        <a14:foregroundMark x1="35235" y1="95965" x2="35235" y2="95965"/>
                        <a14:foregroundMark x1="25839" y1="99568" x2="25839" y2="99568"/>
                      </a14:backgroundRemoval>
                    </a14:imgEffect>
                  </a14:imgLayer>
                </a14:imgProps>
              </a:ext>
              <a:ext uri="{28A0092B-C50C-407E-A947-70E740481C1C}">
                <a14:useLocalDpi xmlns:a14="http://schemas.microsoft.com/office/drawing/2010/main" val="0"/>
              </a:ext>
            </a:extLst>
          </a:blip>
          <a:stretch>
            <a:fillRect/>
          </a:stretch>
        </p:blipFill>
        <p:spPr>
          <a:xfrm>
            <a:off x="6966541" y="882919"/>
            <a:ext cx="1502146" cy="3498281"/>
          </a:xfrm>
          <a:prstGeom prst="rect">
            <a:avLst/>
          </a:prstGeom>
        </p:spPr>
      </p:pic>
      <p:sp>
        <p:nvSpPr>
          <p:cNvPr id="5" name="Espace réservé du texte 26"/>
          <p:cNvSpPr>
            <a:spLocks noGrp="1"/>
          </p:cNvSpPr>
          <p:nvPr>
            <p:ph type="body" sz="quarter" idx="10"/>
          </p:nvPr>
        </p:nvSpPr>
        <p:spPr>
          <a:xfrm>
            <a:off x="7197960" y="1121871"/>
            <a:ext cx="642938" cy="585787"/>
          </a:xfrm>
          <a:prstGeom prst="rect">
            <a:avLst/>
          </a:prstGeom>
        </p:spPr>
        <p:txBody>
          <a:bodyPr anchor="ctr" anchorCtr="0"/>
          <a:lstStyle>
            <a:lvl1pPr>
              <a:defRPr sz="1200">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lgn="ctr">
              <a:defRPr sz="1800" b="1">
                <a:solidFill>
                  <a:schemeClr val="bg1">
                    <a:lumMod val="95000"/>
                  </a:schemeClr>
                </a:solidFill>
                <a:latin typeface="Arial" panose="020B0604020202020204" pitchFamily="34" charset="0"/>
                <a:cs typeface="Arial" panose="020B0604020202020204" pitchFamily="34" charset="0"/>
              </a:defRPr>
            </a:lvl5pPr>
          </a:lstStyle>
          <a:p>
            <a:pPr lvl="0"/>
            <a:r>
              <a:rPr lang="fr-FR"/>
              <a:t>Modifier les styles du texte du masque</a:t>
            </a:r>
          </a:p>
        </p:txBody>
      </p:sp>
    </p:spTree>
    <p:extLst>
      <p:ext uri="{BB962C8B-B14F-4D97-AF65-F5344CB8AC3E}">
        <p14:creationId xmlns:p14="http://schemas.microsoft.com/office/powerpoint/2010/main" val="3728201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28650" y="985234"/>
            <a:ext cx="7886700" cy="3529337"/>
          </a:xfrm>
          <a:prstGeom prst="rect">
            <a:avLst/>
          </a:prstGeom>
        </p:spPr>
        <p:txBody>
          <a:bodyPr>
            <a:normAutofit/>
          </a:bodyPr>
          <a:lstStyle>
            <a:lvl1pPr>
              <a:defRPr sz="1600" b="1">
                <a:solidFill>
                  <a:srgbClr val="737373"/>
                </a:solidFill>
                <a:latin typeface="Arial" panose="020B0604020202020204" pitchFamily="34" charset="0"/>
                <a:cs typeface="Arial" panose="020B0604020202020204" pitchFamily="34" charset="0"/>
              </a:defRPr>
            </a:lvl1pPr>
            <a:lvl2pPr marL="179388" indent="-179388">
              <a:buClr>
                <a:srgbClr val="FF5E00"/>
              </a:buClr>
              <a:buFont typeface="Wingdings" panose="05000000000000000000" pitchFamily="2" charset="2"/>
              <a:buChar char="§"/>
              <a:defRPr sz="1200">
                <a:solidFill>
                  <a:srgbClr val="737373"/>
                </a:solidFill>
                <a:latin typeface="Arial" panose="020B0604020202020204" pitchFamily="34" charset="0"/>
                <a:cs typeface="Arial" panose="020B0604020202020204" pitchFamily="34" charset="0"/>
              </a:defRPr>
            </a:lvl2pPr>
            <a:lvl3pPr marL="885825" indent="-171450">
              <a:buClr>
                <a:srgbClr val="FF5E00"/>
              </a:buClr>
              <a:buFont typeface="Arial" panose="020B0604020202020204" pitchFamily="34" charset="0"/>
              <a:buChar char="□"/>
              <a:defRPr sz="1100">
                <a:solidFill>
                  <a:srgbClr val="737373"/>
                </a:solidFill>
                <a:latin typeface="Arial" panose="020B0604020202020204" pitchFamily="34" charset="0"/>
                <a:cs typeface="Arial" panose="020B0604020202020204" pitchFamily="34" charset="0"/>
              </a:defRPr>
            </a:lvl3pPr>
            <a:lvl4pPr marL="1427162" indent="-171450">
              <a:buClr>
                <a:srgbClr val="FF5E00"/>
              </a:buClr>
              <a:buFont typeface="Arial" panose="020B0604020202020204" pitchFamily="34" charset="0"/>
              <a:buChar char="−"/>
              <a:defRPr sz="1050">
                <a:solidFill>
                  <a:srgbClr val="737373"/>
                </a:solidFill>
                <a:latin typeface="Arial" panose="020B0604020202020204" pitchFamily="34" charset="0"/>
                <a:cs typeface="Arial" panose="020B0604020202020204" pitchFamily="34" charset="0"/>
              </a:defRPr>
            </a:lvl4pPr>
            <a:lvl5pPr marL="2051050" indent="-171450">
              <a:buFont typeface="Courier New" panose="02070309020205020404" pitchFamily="49" charset="0"/>
              <a:buChar char="o"/>
              <a:defRPr sz="900">
                <a:solidFill>
                  <a:srgbClr val="737373"/>
                </a:solidFill>
                <a:latin typeface="Arial" panose="020B0604020202020204" pitchFamily="34" charset="0"/>
                <a:cs typeface="Arial" panose="020B0604020202020204" pitchFamily="34" charset="0"/>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Titre 8"/>
          <p:cNvSpPr>
            <a:spLocks noGrp="1"/>
          </p:cNvSpPr>
          <p:nvPr>
            <p:ph type="title"/>
          </p:nvPr>
        </p:nvSpPr>
        <p:spPr>
          <a:xfrm>
            <a:off x="628650" y="338932"/>
            <a:ext cx="7886700" cy="491655"/>
          </a:xfrm>
          <a:prstGeom prst="rect">
            <a:avLst/>
          </a:prstGeom>
        </p:spPr>
        <p:txBody>
          <a:bodyPr/>
          <a:lstStyle>
            <a:lvl1pPr>
              <a:defRPr lang="fr-FR" sz="2000" b="1" u="none" kern="1200" cap="all" baseline="0" dirty="0" smtClean="0">
                <a:solidFill>
                  <a:srgbClr val="878787"/>
                </a:solidFill>
                <a:latin typeface="Arial" panose="020B0604020202020204" pitchFamily="34" charset="0"/>
                <a:ea typeface="+mn-ea"/>
                <a:cs typeface="Arial" panose="020B0604020202020204" pitchFamily="34" charset="0"/>
              </a:defRPr>
            </a:lvl1pPr>
          </a:lstStyle>
          <a:p>
            <a:r>
              <a:rPr lang="fr-FR"/>
              <a:t>Modifiez le style du titre</a:t>
            </a:r>
          </a:p>
        </p:txBody>
      </p:sp>
      <p:cxnSp>
        <p:nvCxnSpPr>
          <p:cNvPr id="10" name="Connecteur droit 9">
            <a:extLst>
              <a:ext uri="{FF2B5EF4-FFF2-40B4-BE49-F238E27FC236}">
                <a16:creationId xmlns:a16="http://schemas.microsoft.com/office/drawing/2014/main" id="{4DF2F667-FF21-481D-AC44-EEB15177928F}"/>
              </a:ext>
            </a:extLst>
          </p:cNvPr>
          <p:cNvCxnSpPr/>
          <p:nvPr userDrawn="1"/>
        </p:nvCxnSpPr>
        <p:spPr>
          <a:xfrm flipV="1">
            <a:off x="986231" y="4927559"/>
            <a:ext cx="7560000" cy="20267"/>
          </a:xfrm>
          <a:prstGeom prst="line">
            <a:avLst/>
          </a:prstGeom>
          <a:ln>
            <a:solidFill>
              <a:srgbClr val="878787"/>
            </a:solidFill>
          </a:ln>
        </p:spPr>
        <p:style>
          <a:lnRef idx="1">
            <a:schemeClr val="accent1"/>
          </a:lnRef>
          <a:fillRef idx="0">
            <a:schemeClr val="accent1"/>
          </a:fillRef>
          <a:effectRef idx="0">
            <a:schemeClr val="accent1"/>
          </a:effectRef>
          <a:fontRef idx="minor">
            <a:schemeClr val="tx1"/>
          </a:fontRef>
        </p:style>
      </p:cxnSp>
      <p:sp>
        <p:nvSpPr>
          <p:cNvPr id="12" name="Espace réservé du texte 11"/>
          <p:cNvSpPr>
            <a:spLocks noGrp="1"/>
          </p:cNvSpPr>
          <p:nvPr>
            <p:ph type="body" sz="quarter" idx="10" hasCustomPrompt="1"/>
          </p:nvPr>
        </p:nvSpPr>
        <p:spPr>
          <a:xfrm>
            <a:off x="8545513" y="4816475"/>
            <a:ext cx="390525" cy="231775"/>
          </a:xfrm>
          <a:prstGeom prst="rect">
            <a:avLst/>
          </a:prstGeom>
        </p:spPr>
        <p:txBody>
          <a:bodyPr/>
          <a:lstStyle>
            <a:lvl1pPr>
              <a:defRPr sz="800">
                <a:solidFill>
                  <a:srgbClr val="EA560D"/>
                </a:solidFill>
                <a:latin typeface="Arial" panose="020B0604020202020204" pitchFamily="34" charset="0"/>
                <a:cs typeface="Arial" panose="020B0604020202020204" pitchFamily="34" charset="0"/>
              </a:defRPr>
            </a:lvl1pPr>
          </a:lstStyle>
          <a:p>
            <a:pPr lvl="0"/>
            <a:fld id="{21F0E541-015C-4D14-81CE-F40D464D20D5}" type="slidenum">
              <a:rPr lang="fr-FR" smtClean="0"/>
              <a:t>‹N°›</a:t>
            </a:fld>
            <a:endParaRPr lang="fr-FR"/>
          </a:p>
        </p:txBody>
      </p:sp>
    </p:spTree>
    <p:extLst>
      <p:ext uri="{BB962C8B-B14F-4D97-AF65-F5344CB8AC3E}">
        <p14:creationId xmlns:p14="http://schemas.microsoft.com/office/powerpoint/2010/main" val="224388936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sur 2 lignes et contenu ">
    <p:spTree>
      <p:nvGrpSpPr>
        <p:cNvPr id="1" name=""/>
        <p:cNvGrpSpPr/>
        <p:nvPr/>
      </p:nvGrpSpPr>
      <p:grpSpPr>
        <a:xfrm>
          <a:off x="0" y="0"/>
          <a:ext cx="0" cy="0"/>
          <a:chOff x="0" y="0"/>
          <a:chExt cx="0" cy="0"/>
        </a:xfrm>
      </p:grpSpPr>
      <p:sp>
        <p:nvSpPr>
          <p:cNvPr id="2" name="Title 1"/>
          <p:cNvSpPr>
            <a:spLocks noGrp="1"/>
          </p:cNvSpPr>
          <p:nvPr>
            <p:ph type="title"/>
          </p:nvPr>
        </p:nvSpPr>
        <p:spPr>
          <a:xfrm>
            <a:off x="628650" y="648000"/>
            <a:ext cx="4057650" cy="478901"/>
          </a:xfrm>
          <a:prstGeom prst="rect">
            <a:avLst/>
          </a:prstGeom>
        </p:spPr>
        <p:txBody>
          <a:bodyPr anchor="b"/>
          <a:lstStyle>
            <a:lvl1pPr>
              <a:lnSpc>
                <a:spcPct val="85000"/>
              </a:lnSpc>
              <a:defRPr lang="fr-FR" sz="1800" b="1" u="none" kern="1200" cap="all" baseline="0" dirty="0">
                <a:solidFill>
                  <a:srgbClr val="878787"/>
                </a:solidFill>
                <a:latin typeface="Arial" panose="020B0604020202020204" pitchFamily="34" charset="0"/>
                <a:ea typeface="+mn-ea"/>
                <a:cs typeface="Arial" panose="020B0604020202020204" pitchFamily="34" charset="0"/>
              </a:defRPr>
            </a:lvl1pPr>
          </a:lstStyle>
          <a:p>
            <a:r>
              <a:rPr lang="fr-FR"/>
              <a:t>Modifiez le style du titre</a:t>
            </a:r>
            <a:endParaRPr lang="en-US"/>
          </a:p>
        </p:txBody>
      </p:sp>
      <p:sp>
        <p:nvSpPr>
          <p:cNvPr id="3" name="Content Placeholder 2"/>
          <p:cNvSpPr>
            <a:spLocks noGrp="1"/>
          </p:cNvSpPr>
          <p:nvPr>
            <p:ph idx="1"/>
          </p:nvPr>
        </p:nvSpPr>
        <p:spPr>
          <a:xfrm>
            <a:off x="628649" y="1242811"/>
            <a:ext cx="4057650" cy="3451537"/>
          </a:xfrm>
          <a:prstGeom prst="rect">
            <a:avLst/>
          </a:prstGeom>
        </p:spPr>
        <p:txBody>
          <a:bodyPr/>
          <a:lstStyle>
            <a:lvl1pPr marL="0" indent="0">
              <a:lnSpc>
                <a:spcPct val="90000"/>
              </a:lnSpc>
              <a:buNone/>
              <a:defRPr sz="1100">
                <a:solidFill>
                  <a:srgbClr val="737373"/>
                </a:solidFill>
                <a:latin typeface="Arial" panose="020B0604020202020204" pitchFamily="34" charset="0"/>
                <a:cs typeface="Arial" panose="020B0604020202020204" pitchFamily="34" charset="0"/>
              </a:defRPr>
            </a:lvl1pPr>
            <a:lvl2pPr marL="171450" indent="-171450">
              <a:lnSpc>
                <a:spcPct val="90000"/>
              </a:lnSpc>
              <a:buClr>
                <a:srgbClr val="FF5E00"/>
              </a:buClr>
              <a:buFont typeface="Arial" panose="020B0604020202020204" pitchFamily="34" charset="0"/>
              <a:buChar char="•"/>
              <a:defRPr sz="1100">
                <a:solidFill>
                  <a:srgbClr val="737373"/>
                </a:solidFill>
                <a:latin typeface="Arial" panose="020B0604020202020204" pitchFamily="34" charset="0"/>
                <a:cs typeface="Arial" panose="020B0604020202020204" pitchFamily="34" charset="0"/>
              </a:defRPr>
            </a:lvl2pPr>
            <a:lvl3pPr marL="360363" indent="-182563">
              <a:lnSpc>
                <a:spcPct val="90000"/>
              </a:lnSpc>
              <a:spcBef>
                <a:spcPts val="100"/>
              </a:spcBef>
              <a:buClr>
                <a:srgbClr val="FF5E00"/>
              </a:buClr>
              <a:buFont typeface="Arial" panose="020B0604020202020204" pitchFamily="34" charset="0"/>
              <a:buChar char="-"/>
              <a:defRPr sz="1050">
                <a:solidFill>
                  <a:srgbClr val="737373"/>
                </a:solidFill>
                <a:latin typeface="Arial" panose="020B0604020202020204" pitchFamily="34" charset="0"/>
                <a:cs typeface="Arial" panose="020B0604020202020204" pitchFamily="34" charset="0"/>
              </a:defRPr>
            </a:lvl3pPr>
            <a:lvl4pPr marL="0" indent="0">
              <a:lnSpc>
                <a:spcPct val="90000"/>
              </a:lnSpc>
              <a:buNone/>
              <a:defRPr lang="fr-FR" sz="1200" kern="1200" dirty="0" smtClean="0">
                <a:solidFill>
                  <a:srgbClr val="737373"/>
                </a:solidFill>
                <a:latin typeface="Arial" panose="020B0604020202020204" pitchFamily="34" charset="0"/>
                <a:ea typeface="+mn-ea"/>
                <a:cs typeface="Arial" panose="020B0604020202020204" pitchFamily="34" charset="0"/>
              </a:defRPr>
            </a:lvl4pPr>
            <a:lvl5pPr marL="0" indent="0">
              <a:lnSpc>
                <a:spcPct val="90000"/>
              </a:lnSpc>
              <a:buNone/>
              <a:defRPr sz="1100">
                <a:solidFill>
                  <a:srgbClr val="737373"/>
                </a:solidFill>
                <a:latin typeface="Arial" panose="020B0604020202020204" pitchFamily="34" charset="0"/>
                <a:cs typeface="Arial" panose="020B0604020202020204" pitchFamily="34" charset="0"/>
              </a:defRPr>
            </a:lvl5pPr>
          </a:lstStyle>
          <a:p>
            <a:pPr lvl="0"/>
            <a:r>
              <a:rPr lang="fr-FR"/>
              <a:t>Modifier les styles du texte du masque</a:t>
            </a:r>
          </a:p>
          <a:p>
            <a:pPr lvl="1"/>
            <a:r>
              <a:rPr lang="fr-FR"/>
              <a:t>Deuxième niveau</a:t>
            </a:r>
          </a:p>
          <a:p>
            <a:pPr lvl="2"/>
            <a:r>
              <a:rPr lang="fr-FR"/>
              <a:t>Troisième niveau</a:t>
            </a:r>
          </a:p>
        </p:txBody>
      </p:sp>
    </p:spTree>
    <p:extLst>
      <p:ext uri="{BB962C8B-B14F-4D97-AF65-F5344CB8AC3E}">
        <p14:creationId xmlns:p14="http://schemas.microsoft.com/office/powerpoint/2010/main" val="26879620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sur 2 lignes et contenu + Photo">
    <p:spTree>
      <p:nvGrpSpPr>
        <p:cNvPr id="1" name=""/>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BBFAFDD3-A49E-4461-B1B3-C6DAEB51EF42}"/>
              </a:ext>
            </a:extLst>
          </p:cNvPr>
          <p:cNvSpPr>
            <a:spLocks noGrp="1"/>
          </p:cNvSpPr>
          <p:nvPr>
            <p:ph type="pic" sz="quarter" idx="13"/>
          </p:nvPr>
        </p:nvSpPr>
        <p:spPr>
          <a:xfrm>
            <a:off x="4568100" y="552450"/>
            <a:ext cx="3852000" cy="4154778"/>
          </a:xfrm>
          <a:prstGeom prst="rect">
            <a:avLst/>
          </a:prstGeom>
          <a:solidFill>
            <a:schemeClr val="bg1">
              <a:lumMod val="85000"/>
            </a:schemeClr>
          </a:solidFill>
        </p:spPr>
        <p:txBody>
          <a:bodyPr anchor="ctr"/>
          <a:lstStyle>
            <a:lvl1pPr algn="ctr">
              <a:defRPr sz="1100" b="1">
                <a:latin typeface="Arial" panose="020B0604020202020204" pitchFamily="34" charset="0"/>
                <a:cs typeface="Arial" panose="020B0604020202020204" pitchFamily="34" charset="0"/>
              </a:defRPr>
            </a:lvl1pPr>
          </a:lstStyle>
          <a:p>
            <a:r>
              <a:rPr lang="fr-FR"/>
              <a:t>Cliquez sur l'icône pour ajouter une image</a:t>
            </a:r>
          </a:p>
        </p:txBody>
      </p:sp>
      <p:sp>
        <p:nvSpPr>
          <p:cNvPr id="2" name="Title 1"/>
          <p:cNvSpPr>
            <a:spLocks noGrp="1"/>
          </p:cNvSpPr>
          <p:nvPr>
            <p:ph type="title"/>
          </p:nvPr>
        </p:nvSpPr>
        <p:spPr>
          <a:xfrm>
            <a:off x="628650" y="648000"/>
            <a:ext cx="3816000" cy="440265"/>
          </a:xfrm>
          <a:prstGeom prst="rect">
            <a:avLst/>
          </a:prstGeom>
        </p:spPr>
        <p:txBody>
          <a:bodyPr anchor="b"/>
          <a:lstStyle>
            <a:lvl1pPr>
              <a:defRPr lang="en-US" sz="1800" u="none" cap="all" baseline="0" dirty="0">
                <a:solidFill>
                  <a:srgbClr val="878787"/>
                </a:solidFill>
                <a:latin typeface="Arial" panose="020B0604020202020204" pitchFamily="34" charset="0"/>
                <a:ea typeface="+mn-ea"/>
                <a:cs typeface="Arial" panose="020B0604020202020204" pitchFamily="34" charset="0"/>
              </a:defRPr>
            </a:lvl1pPr>
          </a:lstStyle>
          <a:p>
            <a:pPr lvl="0"/>
            <a:r>
              <a:rPr lang="fr-FR"/>
              <a:t>Modifiez le style du titre</a:t>
            </a:r>
            <a:endParaRPr lang="en-US"/>
          </a:p>
        </p:txBody>
      </p:sp>
      <p:sp>
        <p:nvSpPr>
          <p:cNvPr id="3" name="Content Placeholder 2"/>
          <p:cNvSpPr>
            <a:spLocks noGrp="1"/>
          </p:cNvSpPr>
          <p:nvPr>
            <p:ph idx="1"/>
          </p:nvPr>
        </p:nvSpPr>
        <p:spPr>
          <a:xfrm>
            <a:off x="628650" y="1262130"/>
            <a:ext cx="3816000" cy="3445098"/>
          </a:xfrm>
          <a:prstGeom prst="rect">
            <a:avLst/>
          </a:prstGeom>
        </p:spPr>
        <p:txBody>
          <a:bodyPr/>
          <a:lstStyle>
            <a:lvl1pPr marL="0" indent="0">
              <a:lnSpc>
                <a:spcPct val="90000"/>
              </a:lnSpc>
              <a:buNone/>
              <a:defRPr sz="1100">
                <a:solidFill>
                  <a:srgbClr val="737373"/>
                </a:solidFill>
                <a:latin typeface="Arial" panose="020B0604020202020204" pitchFamily="34" charset="0"/>
                <a:cs typeface="Arial" panose="020B0604020202020204" pitchFamily="34" charset="0"/>
              </a:defRPr>
            </a:lvl1pPr>
            <a:lvl2pPr marL="171450" indent="-171450">
              <a:lnSpc>
                <a:spcPct val="90000"/>
              </a:lnSpc>
              <a:buClr>
                <a:schemeClr val="bg2"/>
              </a:buClr>
              <a:buFont typeface="Arial" panose="020B0604020202020204" pitchFamily="34" charset="0"/>
              <a:buChar char="•"/>
              <a:defRPr sz="1100">
                <a:solidFill>
                  <a:srgbClr val="737373"/>
                </a:solidFill>
                <a:latin typeface="Arial" panose="020B0604020202020204" pitchFamily="34" charset="0"/>
                <a:cs typeface="Arial" panose="020B0604020202020204" pitchFamily="34" charset="0"/>
              </a:defRPr>
            </a:lvl2pPr>
            <a:lvl3pPr marL="360363" indent="-182563">
              <a:lnSpc>
                <a:spcPct val="90000"/>
              </a:lnSpc>
              <a:spcBef>
                <a:spcPts val="100"/>
              </a:spcBef>
              <a:buClr>
                <a:schemeClr val="accent2"/>
              </a:buClr>
              <a:buFont typeface="Arial" panose="020B0604020202020204" pitchFamily="34" charset="0"/>
              <a:buChar char="-"/>
              <a:defRPr sz="1050">
                <a:solidFill>
                  <a:srgbClr val="737373"/>
                </a:solidFill>
                <a:latin typeface="Arial" panose="020B0604020202020204" pitchFamily="34" charset="0"/>
                <a:cs typeface="Arial" panose="020B0604020202020204" pitchFamily="34" charset="0"/>
              </a:defRPr>
            </a:lvl3pPr>
            <a:lvl4pPr marL="0" indent="0">
              <a:lnSpc>
                <a:spcPct val="90000"/>
              </a:lnSpc>
              <a:buNone/>
              <a:defRPr sz="1100" b="1">
                <a:solidFill>
                  <a:srgbClr val="737373"/>
                </a:solidFill>
                <a:latin typeface="Arial" panose="020B0604020202020204" pitchFamily="34" charset="0"/>
                <a:cs typeface="Arial" panose="020B0604020202020204" pitchFamily="34" charset="0"/>
              </a:defRPr>
            </a:lvl4pPr>
            <a:lvl5pPr marL="0" indent="0">
              <a:lnSpc>
                <a:spcPct val="90000"/>
              </a:lnSpc>
              <a:buNone/>
              <a:defRPr sz="1100">
                <a:solidFill>
                  <a:srgbClr val="737373"/>
                </a:solidFill>
                <a:latin typeface="Arial" panose="020B0604020202020204" pitchFamily="34" charset="0"/>
                <a:cs typeface="Arial" panose="020B0604020202020204" pitchFamily="34" charset="0"/>
              </a:defRPr>
            </a:lvl5pPr>
          </a:lstStyle>
          <a:p>
            <a:pPr lvl="0"/>
            <a:r>
              <a:rPr lang="fr-FR"/>
              <a:t>Modifier les styles du texte du masque</a:t>
            </a:r>
          </a:p>
          <a:p>
            <a:pPr lvl="1"/>
            <a:r>
              <a:rPr lang="fr-FR"/>
              <a:t>Deuxième niveau</a:t>
            </a:r>
          </a:p>
          <a:p>
            <a:pPr lvl="2"/>
            <a:r>
              <a:rPr lang="fr-FR"/>
              <a:t>Troisième niveau</a:t>
            </a:r>
          </a:p>
        </p:txBody>
      </p:sp>
    </p:spTree>
    <p:extLst>
      <p:ext uri="{BB962C8B-B14F-4D97-AF65-F5344CB8AC3E}">
        <p14:creationId xmlns:p14="http://schemas.microsoft.com/office/powerpoint/2010/main" val="87487978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sur 2 lignes et contenu + Graphique">
    <p:spTree>
      <p:nvGrpSpPr>
        <p:cNvPr id="1" name=""/>
        <p:cNvGrpSpPr/>
        <p:nvPr/>
      </p:nvGrpSpPr>
      <p:grpSpPr>
        <a:xfrm>
          <a:off x="0" y="0"/>
          <a:ext cx="0" cy="0"/>
          <a:chOff x="0" y="0"/>
          <a:chExt cx="0" cy="0"/>
        </a:xfrm>
      </p:grpSpPr>
      <p:sp>
        <p:nvSpPr>
          <p:cNvPr id="9" name="Espace réservé du graphique 8">
            <a:extLst>
              <a:ext uri="{FF2B5EF4-FFF2-40B4-BE49-F238E27FC236}">
                <a16:creationId xmlns:a16="http://schemas.microsoft.com/office/drawing/2014/main" id="{7B592B45-6B76-404D-A303-24785A9550B7}"/>
              </a:ext>
            </a:extLst>
          </p:cNvPr>
          <p:cNvSpPr>
            <a:spLocks noGrp="1"/>
          </p:cNvSpPr>
          <p:nvPr>
            <p:ph type="chart" sz="quarter" idx="14"/>
          </p:nvPr>
        </p:nvSpPr>
        <p:spPr>
          <a:xfrm>
            <a:off x="4568100" y="552450"/>
            <a:ext cx="3852000" cy="4206294"/>
          </a:xfrm>
          <a:prstGeom prst="rect">
            <a:avLst/>
          </a:prstGeom>
          <a:noFill/>
        </p:spPr>
        <p:txBody>
          <a:bodyPr anchor="ctr"/>
          <a:lstStyle>
            <a:lvl1pPr algn="ctr">
              <a:defRPr sz="1100" b="1">
                <a:latin typeface="Arial" panose="020B0604020202020204" pitchFamily="34" charset="0"/>
                <a:cs typeface="Arial" panose="020B0604020202020204" pitchFamily="34" charset="0"/>
              </a:defRPr>
            </a:lvl1pPr>
          </a:lstStyle>
          <a:p>
            <a:r>
              <a:rPr lang="fr-FR"/>
              <a:t>Cliquez sur l'icône pour ajouter un graphique</a:t>
            </a:r>
          </a:p>
        </p:txBody>
      </p:sp>
      <p:sp>
        <p:nvSpPr>
          <p:cNvPr id="2" name="Title 1"/>
          <p:cNvSpPr>
            <a:spLocks noGrp="1"/>
          </p:cNvSpPr>
          <p:nvPr>
            <p:ph type="title"/>
          </p:nvPr>
        </p:nvSpPr>
        <p:spPr>
          <a:xfrm>
            <a:off x="628650" y="552450"/>
            <a:ext cx="3816000" cy="446704"/>
          </a:xfrm>
          <a:prstGeom prst="rect">
            <a:avLst/>
          </a:prstGeom>
        </p:spPr>
        <p:txBody>
          <a:bodyPr anchor="b"/>
          <a:lstStyle>
            <a:lvl1pPr>
              <a:defRPr lang="en-US" sz="1800" u="none" cap="all" baseline="0" dirty="0">
                <a:solidFill>
                  <a:srgbClr val="878787"/>
                </a:solidFill>
                <a:latin typeface="Arial" panose="020B0604020202020204" pitchFamily="34" charset="0"/>
                <a:ea typeface="+mn-ea"/>
                <a:cs typeface="Arial" panose="020B0604020202020204" pitchFamily="34" charset="0"/>
              </a:defRPr>
            </a:lvl1pPr>
          </a:lstStyle>
          <a:p>
            <a:pPr lvl="0"/>
            <a:r>
              <a:rPr lang="fr-FR"/>
              <a:t>Modifiez le style du titre</a:t>
            </a:r>
            <a:endParaRPr lang="en-US"/>
          </a:p>
        </p:txBody>
      </p:sp>
      <p:sp>
        <p:nvSpPr>
          <p:cNvPr id="3" name="Content Placeholder 2"/>
          <p:cNvSpPr>
            <a:spLocks noGrp="1"/>
          </p:cNvSpPr>
          <p:nvPr>
            <p:ph idx="1"/>
          </p:nvPr>
        </p:nvSpPr>
        <p:spPr>
          <a:xfrm>
            <a:off x="628650" y="1204175"/>
            <a:ext cx="3816000" cy="3554569"/>
          </a:xfrm>
          <a:prstGeom prst="rect">
            <a:avLst/>
          </a:prstGeom>
        </p:spPr>
        <p:txBody>
          <a:bodyPr/>
          <a:lstStyle>
            <a:lvl1pPr marL="0" indent="0">
              <a:lnSpc>
                <a:spcPct val="90000"/>
              </a:lnSpc>
              <a:buNone/>
              <a:defRPr sz="1100">
                <a:solidFill>
                  <a:srgbClr val="737373"/>
                </a:solidFill>
                <a:latin typeface="Arial" panose="020B0604020202020204" pitchFamily="34" charset="0"/>
                <a:cs typeface="Arial" panose="020B0604020202020204" pitchFamily="34" charset="0"/>
              </a:defRPr>
            </a:lvl1pPr>
            <a:lvl2pPr marL="171450" indent="-171450">
              <a:lnSpc>
                <a:spcPct val="90000"/>
              </a:lnSpc>
              <a:buClr>
                <a:srgbClr val="FF5E00"/>
              </a:buClr>
              <a:buFont typeface="Arial" panose="020B0604020202020204" pitchFamily="34" charset="0"/>
              <a:buChar char="•"/>
              <a:defRPr sz="1100">
                <a:solidFill>
                  <a:srgbClr val="737373"/>
                </a:solidFill>
                <a:latin typeface="Arial" panose="020B0604020202020204" pitchFamily="34" charset="0"/>
                <a:cs typeface="Arial" panose="020B0604020202020204" pitchFamily="34" charset="0"/>
              </a:defRPr>
            </a:lvl2pPr>
            <a:lvl3pPr marL="360363" indent="-182563">
              <a:lnSpc>
                <a:spcPct val="90000"/>
              </a:lnSpc>
              <a:spcBef>
                <a:spcPts val="100"/>
              </a:spcBef>
              <a:buClr>
                <a:srgbClr val="FF5E00"/>
              </a:buClr>
              <a:buFont typeface="Arial" panose="020B0604020202020204" pitchFamily="34" charset="0"/>
              <a:buChar char="-"/>
              <a:defRPr sz="1050">
                <a:solidFill>
                  <a:srgbClr val="737373"/>
                </a:solidFill>
                <a:latin typeface="Arial" panose="020B0604020202020204" pitchFamily="34" charset="0"/>
                <a:cs typeface="Arial" panose="020B0604020202020204" pitchFamily="34" charset="0"/>
              </a:defRPr>
            </a:lvl3pPr>
            <a:lvl4pPr marL="0" indent="0">
              <a:lnSpc>
                <a:spcPct val="90000"/>
              </a:lnSpc>
              <a:buNone/>
              <a:defRPr sz="1100" b="1">
                <a:solidFill>
                  <a:srgbClr val="737373"/>
                </a:solidFill>
                <a:latin typeface="Arial" panose="020B0604020202020204" pitchFamily="34" charset="0"/>
                <a:cs typeface="Arial" panose="020B0604020202020204" pitchFamily="34" charset="0"/>
              </a:defRPr>
            </a:lvl4pPr>
            <a:lvl5pPr marL="0" indent="0">
              <a:lnSpc>
                <a:spcPct val="90000"/>
              </a:lnSpc>
              <a:buNone/>
              <a:defRPr sz="1100">
                <a:solidFill>
                  <a:srgbClr val="737373"/>
                </a:solidFill>
                <a:latin typeface="Arial" panose="020B0604020202020204" pitchFamily="34" charset="0"/>
                <a:cs typeface="Arial" panose="020B0604020202020204" pitchFamily="34" charset="0"/>
              </a:defRPr>
            </a:lvl5pPr>
          </a:lstStyle>
          <a:p>
            <a:pPr lvl="0"/>
            <a:r>
              <a:rPr lang="fr-FR"/>
              <a:t>Modifier les styles du texte du masque</a:t>
            </a:r>
          </a:p>
          <a:p>
            <a:pPr lvl="1"/>
            <a:r>
              <a:rPr lang="fr-FR"/>
              <a:t>Deuxième niveau</a:t>
            </a:r>
          </a:p>
          <a:p>
            <a:pPr lvl="2"/>
            <a:r>
              <a:rPr lang="fr-FR"/>
              <a:t>Troisième niveau</a:t>
            </a:r>
          </a:p>
        </p:txBody>
      </p:sp>
    </p:spTree>
    <p:extLst>
      <p:ext uri="{BB962C8B-B14F-4D97-AF65-F5344CB8AC3E}">
        <p14:creationId xmlns:p14="http://schemas.microsoft.com/office/powerpoint/2010/main" val="104902483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sur une ligne et contenu ">
    <p:spTree>
      <p:nvGrpSpPr>
        <p:cNvPr id="1" name=""/>
        <p:cNvGrpSpPr/>
        <p:nvPr/>
      </p:nvGrpSpPr>
      <p:grpSpPr>
        <a:xfrm>
          <a:off x="0" y="0"/>
          <a:ext cx="0" cy="0"/>
          <a:chOff x="0" y="0"/>
          <a:chExt cx="0" cy="0"/>
        </a:xfrm>
      </p:grpSpPr>
      <p:sp>
        <p:nvSpPr>
          <p:cNvPr id="2" name="Title 1"/>
          <p:cNvSpPr>
            <a:spLocks noGrp="1"/>
          </p:cNvSpPr>
          <p:nvPr>
            <p:ph type="title"/>
          </p:nvPr>
        </p:nvSpPr>
        <p:spPr>
          <a:xfrm>
            <a:off x="628649" y="537750"/>
            <a:ext cx="3816000" cy="475656"/>
          </a:xfrm>
          <a:prstGeom prst="rect">
            <a:avLst/>
          </a:prstGeom>
        </p:spPr>
        <p:txBody>
          <a:bodyPr anchor="b"/>
          <a:lstStyle>
            <a:lvl1pPr>
              <a:defRPr lang="en-US" sz="1800" u="none" cap="all" baseline="0" dirty="0">
                <a:solidFill>
                  <a:srgbClr val="878787"/>
                </a:solidFill>
                <a:latin typeface="Arial" panose="020B0604020202020204" pitchFamily="34" charset="0"/>
                <a:ea typeface="+mn-ea"/>
                <a:cs typeface="Arial" panose="020B0604020202020204" pitchFamily="34" charset="0"/>
              </a:defRPr>
            </a:lvl1pPr>
          </a:lstStyle>
          <a:p>
            <a:pPr lvl="0"/>
            <a:r>
              <a:rPr lang="fr-FR"/>
              <a:t>Modifiez le style du titre</a:t>
            </a:r>
            <a:endParaRPr lang="en-US"/>
          </a:p>
        </p:txBody>
      </p:sp>
      <p:sp>
        <p:nvSpPr>
          <p:cNvPr id="7" name="Content Placeholder 2">
            <a:extLst>
              <a:ext uri="{FF2B5EF4-FFF2-40B4-BE49-F238E27FC236}">
                <a16:creationId xmlns:a16="http://schemas.microsoft.com/office/drawing/2014/main" id="{4068648C-6BEF-4D87-B007-43CBE8215176}"/>
              </a:ext>
            </a:extLst>
          </p:cNvPr>
          <p:cNvSpPr>
            <a:spLocks noGrp="1"/>
          </p:cNvSpPr>
          <p:nvPr>
            <p:ph idx="1"/>
          </p:nvPr>
        </p:nvSpPr>
        <p:spPr>
          <a:xfrm>
            <a:off x="628649" y="1133341"/>
            <a:ext cx="3816000" cy="3593204"/>
          </a:xfrm>
          <a:prstGeom prst="rect">
            <a:avLst/>
          </a:prstGeom>
        </p:spPr>
        <p:txBody>
          <a:bodyPr/>
          <a:lstStyle>
            <a:lvl1pPr marL="0" indent="0">
              <a:lnSpc>
                <a:spcPct val="90000"/>
              </a:lnSpc>
              <a:buNone/>
              <a:defRPr sz="1100">
                <a:solidFill>
                  <a:srgbClr val="737373"/>
                </a:solidFill>
                <a:latin typeface="Arial" panose="020B0604020202020204" pitchFamily="34" charset="0"/>
                <a:cs typeface="Arial" panose="020B0604020202020204" pitchFamily="34" charset="0"/>
              </a:defRPr>
            </a:lvl1pPr>
            <a:lvl2pPr marL="171450" indent="-171450">
              <a:lnSpc>
                <a:spcPct val="90000"/>
              </a:lnSpc>
              <a:buClr>
                <a:srgbClr val="FF5E00"/>
              </a:buClr>
              <a:buFont typeface="Arial" panose="020B0604020202020204" pitchFamily="34" charset="0"/>
              <a:buChar char="•"/>
              <a:defRPr sz="1100">
                <a:solidFill>
                  <a:srgbClr val="737373"/>
                </a:solidFill>
                <a:latin typeface="Arial" panose="020B0604020202020204" pitchFamily="34" charset="0"/>
                <a:cs typeface="Arial" panose="020B0604020202020204" pitchFamily="34" charset="0"/>
              </a:defRPr>
            </a:lvl2pPr>
            <a:lvl3pPr marL="360363" indent="-182563">
              <a:lnSpc>
                <a:spcPct val="90000"/>
              </a:lnSpc>
              <a:spcBef>
                <a:spcPts val="100"/>
              </a:spcBef>
              <a:buClr>
                <a:srgbClr val="FF5E00"/>
              </a:buClr>
              <a:buFont typeface="Arial" panose="020B0604020202020204" pitchFamily="34" charset="0"/>
              <a:buChar char="-"/>
              <a:defRPr sz="1050">
                <a:solidFill>
                  <a:srgbClr val="737373"/>
                </a:solidFill>
                <a:latin typeface="Arial" panose="020B0604020202020204" pitchFamily="34" charset="0"/>
                <a:cs typeface="Arial" panose="020B0604020202020204" pitchFamily="34" charset="0"/>
              </a:defRPr>
            </a:lvl3pPr>
            <a:lvl4pPr marL="0" indent="0">
              <a:lnSpc>
                <a:spcPct val="90000"/>
              </a:lnSpc>
              <a:buNone/>
              <a:defRPr sz="1100" b="1">
                <a:solidFill>
                  <a:srgbClr val="737373"/>
                </a:solidFill>
                <a:latin typeface="Arial" panose="020B0604020202020204" pitchFamily="34" charset="0"/>
                <a:cs typeface="Arial" panose="020B0604020202020204" pitchFamily="34" charset="0"/>
              </a:defRPr>
            </a:lvl4pPr>
            <a:lvl5pPr marL="0" indent="0">
              <a:lnSpc>
                <a:spcPct val="90000"/>
              </a:lnSpc>
              <a:buNone/>
              <a:defRPr sz="1100">
                <a:solidFill>
                  <a:srgbClr val="737373"/>
                </a:solidFill>
                <a:latin typeface="Arial" panose="020B0604020202020204" pitchFamily="34" charset="0"/>
                <a:cs typeface="Arial" panose="020B0604020202020204" pitchFamily="34" charset="0"/>
              </a:defRPr>
            </a:lvl5pPr>
          </a:lstStyle>
          <a:p>
            <a:pPr lvl="0"/>
            <a:r>
              <a:rPr lang="fr-FR"/>
              <a:t>Modifier les styles du texte du masque</a:t>
            </a:r>
          </a:p>
          <a:p>
            <a:pPr lvl="1"/>
            <a:r>
              <a:rPr lang="fr-FR"/>
              <a:t>Deuxième niveau</a:t>
            </a:r>
          </a:p>
          <a:p>
            <a:pPr lvl="2"/>
            <a:r>
              <a:rPr lang="fr-FR"/>
              <a:t>Troisième niveau</a:t>
            </a:r>
          </a:p>
        </p:txBody>
      </p:sp>
    </p:spTree>
    <p:extLst>
      <p:ext uri="{BB962C8B-B14F-4D97-AF65-F5344CB8AC3E}">
        <p14:creationId xmlns:p14="http://schemas.microsoft.com/office/powerpoint/2010/main" val="405419033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sur une ligne et contenu + Photo">
    <p:spTree>
      <p:nvGrpSpPr>
        <p:cNvPr id="1" name=""/>
        <p:cNvGrpSpPr/>
        <p:nvPr/>
      </p:nvGrpSpPr>
      <p:grpSpPr>
        <a:xfrm>
          <a:off x="0" y="0"/>
          <a:ext cx="0" cy="0"/>
          <a:chOff x="0" y="0"/>
          <a:chExt cx="0" cy="0"/>
        </a:xfrm>
      </p:grpSpPr>
      <p:sp>
        <p:nvSpPr>
          <p:cNvPr id="2" name="Title 1"/>
          <p:cNvSpPr>
            <a:spLocks noGrp="1"/>
          </p:cNvSpPr>
          <p:nvPr>
            <p:ph type="title"/>
          </p:nvPr>
        </p:nvSpPr>
        <p:spPr>
          <a:xfrm>
            <a:off x="628650" y="552450"/>
            <a:ext cx="3816000" cy="483394"/>
          </a:xfrm>
          <a:prstGeom prst="rect">
            <a:avLst/>
          </a:prstGeom>
        </p:spPr>
        <p:txBody>
          <a:bodyPr anchor="b"/>
          <a:lstStyle>
            <a:lvl1pPr>
              <a:defRPr lang="en-US" sz="1800" u="none" cap="all" baseline="0" dirty="0">
                <a:solidFill>
                  <a:srgbClr val="878787"/>
                </a:solidFill>
                <a:latin typeface="Arial" panose="020B0604020202020204" pitchFamily="34" charset="0"/>
                <a:ea typeface="+mn-ea"/>
                <a:cs typeface="Arial" panose="020B0604020202020204" pitchFamily="34" charset="0"/>
              </a:defRPr>
            </a:lvl1pPr>
          </a:lstStyle>
          <a:p>
            <a:pPr lvl="0"/>
            <a:r>
              <a:rPr lang="fr-FR"/>
              <a:t>Modifiez le style du titre</a:t>
            </a:r>
            <a:endParaRPr lang="en-US"/>
          </a:p>
        </p:txBody>
      </p:sp>
      <p:sp>
        <p:nvSpPr>
          <p:cNvPr id="7" name="Content Placeholder 2">
            <a:extLst>
              <a:ext uri="{FF2B5EF4-FFF2-40B4-BE49-F238E27FC236}">
                <a16:creationId xmlns:a16="http://schemas.microsoft.com/office/drawing/2014/main" id="{4068648C-6BEF-4D87-B007-43CBE8215176}"/>
              </a:ext>
            </a:extLst>
          </p:cNvPr>
          <p:cNvSpPr>
            <a:spLocks noGrp="1"/>
          </p:cNvSpPr>
          <p:nvPr>
            <p:ph idx="1"/>
          </p:nvPr>
        </p:nvSpPr>
        <p:spPr>
          <a:xfrm>
            <a:off x="628650" y="1114425"/>
            <a:ext cx="3816000" cy="3644319"/>
          </a:xfrm>
          <a:prstGeom prst="rect">
            <a:avLst/>
          </a:prstGeom>
        </p:spPr>
        <p:txBody>
          <a:bodyPr/>
          <a:lstStyle>
            <a:lvl1pPr marL="0" indent="0">
              <a:lnSpc>
                <a:spcPct val="90000"/>
              </a:lnSpc>
              <a:buNone/>
              <a:defRPr sz="1100">
                <a:solidFill>
                  <a:srgbClr val="737373"/>
                </a:solidFill>
                <a:latin typeface="Arial" panose="020B0604020202020204" pitchFamily="34" charset="0"/>
                <a:cs typeface="Arial" panose="020B0604020202020204" pitchFamily="34" charset="0"/>
              </a:defRPr>
            </a:lvl1pPr>
            <a:lvl2pPr marL="171450" indent="-171450">
              <a:lnSpc>
                <a:spcPct val="90000"/>
              </a:lnSpc>
              <a:buClr>
                <a:srgbClr val="FF5E00"/>
              </a:buClr>
              <a:buFont typeface="Arial" panose="020B0604020202020204" pitchFamily="34" charset="0"/>
              <a:buChar char="•"/>
              <a:defRPr sz="1100">
                <a:solidFill>
                  <a:srgbClr val="737373"/>
                </a:solidFill>
                <a:latin typeface="Arial" panose="020B0604020202020204" pitchFamily="34" charset="0"/>
                <a:cs typeface="Arial" panose="020B0604020202020204" pitchFamily="34" charset="0"/>
              </a:defRPr>
            </a:lvl2pPr>
            <a:lvl3pPr marL="360363" indent="-182563">
              <a:lnSpc>
                <a:spcPct val="90000"/>
              </a:lnSpc>
              <a:spcBef>
                <a:spcPts val="100"/>
              </a:spcBef>
              <a:buClr>
                <a:srgbClr val="FF5E00"/>
              </a:buClr>
              <a:buFont typeface="Arial" panose="020B0604020202020204" pitchFamily="34" charset="0"/>
              <a:buChar char="-"/>
              <a:defRPr sz="1050">
                <a:solidFill>
                  <a:srgbClr val="737373"/>
                </a:solidFill>
                <a:latin typeface="Arial" panose="020B0604020202020204" pitchFamily="34" charset="0"/>
                <a:cs typeface="Arial" panose="020B0604020202020204" pitchFamily="34" charset="0"/>
              </a:defRPr>
            </a:lvl3pPr>
            <a:lvl4pPr marL="0" indent="0">
              <a:lnSpc>
                <a:spcPct val="90000"/>
              </a:lnSpc>
              <a:buNone/>
              <a:defRPr sz="1200" b="1">
                <a:solidFill>
                  <a:srgbClr val="737373"/>
                </a:solidFill>
              </a:defRPr>
            </a:lvl4pPr>
            <a:lvl5pPr marL="0" indent="0">
              <a:lnSpc>
                <a:spcPct val="90000"/>
              </a:lnSpc>
              <a:buNone/>
              <a:defRPr sz="1200">
                <a:solidFill>
                  <a:srgbClr val="737373"/>
                </a:solidFill>
              </a:defRPr>
            </a:lvl5pPr>
          </a:lstStyle>
          <a:p>
            <a:pPr lvl="0"/>
            <a:r>
              <a:rPr lang="fr-FR"/>
              <a:t>Modifier les styles du texte du masque</a:t>
            </a:r>
          </a:p>
          <a:p>
            <a:pPr lvl="1"/>
            <a:r>
              <a:rPr lang="fr-FR"/>
              <a:t>Deuxième niveau</a:t>
            </a:r>
          </a:p>
          <a:p>
            <a:pPr lvl="2"/>
            <a:r>
              <a:rPr lang="fr-FR"/>
              <a:t>Troisième niveau</a:t>
            </a:r>
          </a:p>
        </p:txBody>
      </p:sp>
      <p:sp>
        <p:nvSpPr>
          <p:cNvPr id="8" name="Espace réservé pour une image  7">
            <a:extLst>
              <a:ext uri="{FF2B5EF4-FFF2-40B4-BE49-F238E27FC236}">
                <a16:creationId xmlns:a16="http://schemas.microsoft.com/office/drawing/2014/main" id="{3B7998CF-BB9A-46E1-855D-D2BB2BC9BD4A}"/>
              </a:ext>
            </a:extLst>
          </p:cNvPr>
          <p:cNvSpPr>
            <a:spLocks noGrp="1"/>
          </p:cNvSpPr>
          <p:nvPr>
            <p:ph type="pic" sz="quarter" idx="13"/>
          </p:nvPr>
        </p:nvSpPr>
        <p:spPr>
          <a:xfrm>
            <a:off x="4568100" y="552450"/>
            <a:ext cx="3852000" cy="4206294"/>
          </a:xfrm>
          <a:prstGeom prst="rect">
            <a:avLst/>
          </a:prstGeom>
          <a:noFill/>
        </p:spPr>
        <p:txBody>
          <a:bodyPr anchor="ctr"/>
          <a:lstStyle>
            <a:lvl1pPr algn="ctr">
              <a:defRPr sz="1100" b="1">
                <a:latin typeface="Arial" panose="020B0604020202020204" pitchFamily="34" charset="0"/>
                <a:cs typeface="Arial" panose="020B0604020202020204" pitchFamily="34" charset="0"/>
              </a:defRPr>
            </a:lvl1pPr>
          </a:lstStyle>
          <a:p>
            <a:r>
              <a:rPr lang="fr-FR"/>
              <a:t>Cliquez sur l'icône pour ajouter une image</a:t>
            </a:r>
          </a:p>
        </p:txBody>
      </p:sp>
    </p:spTree>
    <p:extLst>
      <p:ext uri="{BB962C8B-B14F-4D97-AF65-F5344CB8AC3E}">
        <p14:creationId xmlns:p14="http://schemas.microsoft.com/office/powerpoint/2010/main" val="194634925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7" name="Connecteur droit 6">
            <a:extLst>
              <a:ext uri="{FF2B5EF4-FFF2-40B4-BE49-F238E27FC236}">
                <a16:creationId xmlns:a16="http://schemas.microsoft.com/office/drawing/2014/main" id="{4DF2F667-FF21-481D-AC44-EEB15177928F}"/>
              </a:ext>
            </a:extLst>
          </p:cNvPr>
          <p:cNvCxnSpPr/>
          <p:nvPr userDrawn="1"/>
        </p:nvCxnSpPr>
        <p:spPr>
          <a:xfrm flipV="1">
            <a:off x="986231" y="4927559"/>
            <a:ext cx="7560000" cy="20267"/>
          </a:xfrm>
          <a:prstGeom prst="line">
            <a:avLst/>
          </a:prstGeom>
          <a:ln>
            <a:solidFill>
              <a:srgbClr val="878787"/>
            </a:solidFill>
          </a:ln>
        </p:spPr>
        <p:style>
          <a:lnRef idx="1">
            <a:schemeClr val="accent1"/>
          </a:lnRef>
          <a:fillRef idx="0">
            <a:schemeClr val="accent1"/>
          </a:fillRef>
          <a:effectRef idx="0">
            <a:schemeClr val="accent1"/>
          </a:effectRef>
          <a:fontRef idx="minor">
            <a:schemeClr val="tx1"/>
          </a:fontRef>
        </p:style>
      </p:cxnSp>
      <p:sp>
        <p:nvSpPr>
          <p:cNvPr id="9" name="Espace réservé du texte 11"/>
          <p:cNvSpPr txBox="1">
            <a:spLocks/>
          </p:cNvSpPr>
          <p:nvPr userDrawn="1"/>
        </p:nvSpPr>
        <p:spPr>
          <a:xfrm>
            <a:off x="8545513" y="4816475"/>
            <a:ext cx="390525" cy="231775"/>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800" kern="1200">
                <a:solidFill>
                  <a:srgbClr val="EA560D"/>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2pPr>
            <a:lvl3pPr marL="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3pPr>
            <a:lvl4pPr marL="0" indent="0" algn="l" defTabSz="685800" rtl="0" eaLnBrk="1" latinLnBrk="0" hangingPunct="1">
              <a:lnSpc>
                <a:spcPct val="90000"/>
              </a:lnSpc>
              <a:spcBef>
                <a:spcPts val="375"/>
              </a:spcBef>
              <a:buFont typeface="Arial" panose="020B0604020202020204" pitchFamily="34" charset="0"/>
              <a:buNone/>
              <a:defRPr sz="1100" kern="1200">
                <a:solidFill>
                  <a:schemeClr val="tx1"/>
                </a:solidFill>
                <a:latin typeface="+mn-lt"/>
                <a:ea typeface="+mn-ea"/>
                <a:cs typeface="+mn-cs"/>
              </a:defRPr>
            </a:lvl4pPr>
            <a:lvl5pPr marL="0" indent="0" algn="l" defTabSz="685800" rtl="0" eaLnBrk="1" latinLnBrk="0" hangingPunct="1">
              <a:lnSpc>
                <a:spcPct val="90000"/>
              </a:lnSpc>
              <a:spcBef>
                <a:spcPts val="375"/>
              </a:spcBef>
              <a:buFont typeface="Arial" panose="020B0604020202020204" pitchFamily="34" charset="0"/>
              <a:buNone/>
              <a:defRPr sz="11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fld id="{21F0E541-015C-4D14-81CE-F40D464D20D5}" type="slidenum">
              <a:rPr lang="fr-FR" smtClean="0"/>
              <a:pPr/>
              <a:t>‹N°›</a:t>
            </a:fld>
            <a:endParaRPr lang="fr-FR"/>
          </a:p>
        </p:txBody>
      </p:sp>
    </p:spTree>
    <p:extLst>
      <p:ext uri="{BB962C8B-B14F-4D97-AF65-F5344CB8AC3E}">
        <p14:creationId xmlns:p14="http://schemas.microsoft.com/office/powerpoint/2010/main" val="2874841753"/>
      </p:ext>
    </p:extLst>
  </p:cSld>
  <p:clrMap bg1="lt1" tx1="dk1" bg2="lt2" tx2="dk2" accent1="accent1" accent2="accent2" accent3="accent3" accent4="accent4" accent5="accent5" accent6="accent6" hlink="hlink" folHlink="folHlink"/>
  <p:sldLayoutIdLst>
    <p:sldLayoutId id="2147483661" r:id="rId1"/>
    <p:sldLayoutId id="2147483684" r:id="rId2"/>
    <p:sldLayoutId id="2147483685" r:id="rId3"/>
    <p:sldLayoutId id="2147483683" r:id="rId4"/>
    <p:sldLayoutId id="2147483662" r:id="rId5"/>
    <p:sldLayoutId id="2147483675" r:id="rId6"/>
    <p:sldLayoutId id="2147483677" r:id="rId7"/>
    <p:sldLayoutId id="2147483673" r:id="rId8"/>
    <p:sldLayoutId id="2147483676" r:id="rId9"/>
    <p:sldLayoutId id="2147483678" r:id="rId10"/>
    <p:sldLayoutId id="2147483691" r:id="rId11"/>
    <p:sldLayoutId id="2147483692" r:id="rId12"/>
    <p:sldLayoutId id="2147483674" r:id="rId13"/>
    <p:sldLayoutId id="2147483679" r:id="rId14"/>
    <p:sldLayoutId id="2147483680" r:id="rId15"/>
    <p:sldLayoutId id="2147483690" r:id="rId16"/>
    <p:sldLayoutId id="2147483689" r:id="rId17"/>
    <p:sldLayoutId id="2147483693" r:id="rId18"/>
    <p:sldLayoutId id="2147483694" r:id="rId19"/>
  </p:sldLayoutIdLst>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hf sldNum="0" hdr="0" dt="0"/>
  <p:txStyles>
    <p:titleStyle>
      <a:lvl1pPr algn="l" defTabSz="685800" rtl="0" eaLnBrk="1" latinLnBrk="0" hangingPunct="1">
        <a:lnSpc>
          <a:spcPct val="85000"/>
        </a:lnSpc>
        <a:spcBef>
          <a:spcPct val="0"/>
        </a:spcBef>
        <a:buNone/>
        <a:defRPr sz="3300" b="1" kern="1200">
          <a:solidFill>
            <a:schemeClr val="tx1"/>
          </a:solidFill>
          <a:latin typeface="+mj-lt"/>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2pPr>
      <a:lvl3pPr marL="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3pPr>
      <a:lvl4pPr marL="0" indent="0" algn="l" defTabSz="685800" rtl="0" eaLnBrk="1" latinLnBrk="0" hangingPunct="1">
        <a:lnSpc>
          <a:spcPct val="90000"/>
        </a:lnSpc>
        <a:spcBef>
          <a:spcPts val="375"/>
        </a:spcBef>
        <a:buFont typeface="Arial" panose="020B0604020202020204" pitchFamily="34" charset="0"/>
        <a:buNone/>
        <a:defRPr sz="1100" kern="1200">
          <a:solidFill>
            <a:schemeClr val="tx1"/>
          </a:solidFill>
          <a:latin typeface="+mn-lt"/>
          <a:ea typeface="+mn-ea"/>
          <a:cs typeface="+mn-cs"/>
        </a:defRPr>
      </a:lvl4pPr>
      <a:lvl5pPr marL="0" indent="0" algn="l" defTabSz="685800" rtl="0" eaLnBrk="1" latinLnBrk="0" hangingPunct="1">
        <a:lnSpc>
          <a:spcPct val="90000"/>
        </a:lnSpc>
        <a:spcBef>
          <a:spcPts val="375"/>
        </a:spcBef>
        <a:buFont typeface="Arial" panose="020B0604020202020204" pitchFamily="34" charset="0"/>
        <a:buNone/>
        <a:defRPr sz="11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pn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jpe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microsoft.com/office/2018/10/relationships/comments" Target="../comments/modernComment_23B_324D6BCC.xm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4.xml"/><Relationship Id="rId6" Type="http://schemas.openxmlformats.org/officeDocument/2006/relationships/image" Target="../media/image44.jpeg"/><Relationship Id="rId5" Type="http://schemas.openxmlformats.org/officeDocument/2006/relationships/image" Target="../media/image43.png"/><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microsoft.com/office/2018/10/relationships/comments" Target="../comments/modernComment_233_D85AF1AA.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6.jpeg"/><Relationship Id="rId2" Type="http://schemas.microsoft.com/office/2018/10/relationships/comments" Target="../comments/modernComment_228_D2A22026.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jpeg"/><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2" Type="http://schemas.microsoft.com/office/2018/10/relationships/comments" Target="../comments/modernComment_234_73674CA2.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20.png"/><Relationship Id="rId11" Type="http://schemas.openxmlformats.org/officeDocument/2006/relationships/image" Target="../media/image25.jpe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3.png"/><Relationship Id="rId3" Type="http://schemas.openxmlformats.org/officeDocument/2006/relationships/image" Target="../media/image14.png"/><Relationship Id="rId7" Type="http://schemas.openxmlformats.org/officeDocument/2006/relationships/image" Target="../media/image31.png"/><Relationship Id="rId12" Type="http://schemas.openxmlformats.org/officeDocument/2006/relationships/image" Target="../media/image12.png"/><Relationship Id="rId2" Type="http://schemas.microsoft.com/office/2018/10/relationships/comments" Target="../comments/modernComment_1EB_32F5287.xml"/><Relationship Id="rId1" Type="http://schemas.openxmlformats.org/officeDocument/2006/relationships/slideLayout" Target="../slideLayouts/slideLayout4.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30.png"/><Relationship Id="rId15" Type="http://schemas.openxmlformats.org/officeDocument/2006/relationships/image" Target="../media/image16.png"/><Relationship Id="rId10" Type="http://schemas.openxmlformats.org/officeDocument/2006/relationships/image" Target="../media/image10.jpeg"/><Relationship Id="rId4" Type="http://schemas.openxmlformats.org/officeDocument/2006/relationships/image" Target="../media/image29.png"/><Relationship Id="rId9" Type="http://schemas.openxmlformats.org/officeDocument/2006/relationships/image" Target="../media/image9.jpeg"/><Relationship Id="rId1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microsoft.com/office/2018/10/relationships/comments" Target="../comments/modernComment_23D_8B2C079E.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2.pn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5789" y="-86"/>
            <a:ext cx="4557773" cy="2391724"/>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exte 1"/>
          <p:cNvSpPr>
            <a:spLocks noGrp="1"/>
          </p:cNvSpPr>
          <p:nvPr>
            <p:ph type="body" sz="quarter" idx="10"/>
          </p:nvPr>
        </p:nvSpPr>
        <p:spPr>
          <a:xfrm>
            <a:off x="392558" y="1589951"/>
            <a:ext cx="6666089" cy="287267"/>
          </a:xfrm>
        </p:spPr>
        <p:txBody>
          <a:bodyPr/>
          <a:lstStyle/>
          <a:p>
            <a:pPr algn="l"/>
            <a:r>
              <a:rPr lang="fr-FR" sz="4400" b="0" i="0" u="none" strike="noStrike" dirty="0">
                <a:solidFill>
                  <a:schemeClr val="tx1"/>
                </a:solidFill>
                <a:effectLst/>
                <a:latin typeface="Calibri" panose="020F0502020204030204" pitchFamily="34" charset="0"/>
              </a:rPr>
              <a:t>MP FLASH - Etude pluridisciplinaire des effets du débit de dose</a:t>
            </a:r>
          </a:p>
          <a:p>
            <a:pPr algn="ctr"/>
            <a:endParaRPr lang="fr-FR" sz="4400"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873" y="38919"/>
            <a:ext cx="1076298" cy="597394"/>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8274" y="20573"/>
            <a:ext cx="1362109" cy="594502"/>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5602" y="6969"/>
            <a:ext cx="946372" cy="625863"/>
          </a:xfrm>
          <a:prstGeom prst="rect">
            <a:avLst/>
          </a:prstGeom>
        </p:spPr>
      </p:pic>
      <p:pic>
        <p:nvPicPr>
          <p:cNvPr id="7" name="Image 6"/>
          <p:cNvPicPr>
            <a:picLocks noChangeAspect="1"/>
          </p:cNvPicPr>
          <p:nvPr/>
        </p:nvPicPr>
        <p:blipFill rotWithShape="1">
          <a:blip r:embed="rId5" cstate="print">
            <a:extLst>
              <a:ext uri="{28A0092B-C50C-407E-A947-70E740481C1C}">
                <a14:useLocalDpi xmlns:a14="http://schemas.microsoft.com/office/drawing/2010/main" val="0"/>
              </a:ext>
            </a:extLst>
          </a:blip>
          <a:srcRect t="6927" b="20097"/>
          <a:stretch/>
        </p:blipFill>
        <p:spPr>
          <a:xfrm>
            <a:off x="4800348" y="4151"/>
            <a:ext cx="1180634" cy="630833"/>
          </a:xfrm>
          <a:prstGeom prst="rect">
            <a:avLst/>
          </a:prstGeom>
        </p:spPr>
      </p:pic>
      <p:sp>
        <p:nvSpPr>
          <p:cNvPr id="10" name="Rectangle 9"/>
          <p:cNvSpPr/>
          <p:nvPr/>
        </p:nvSpPr>
        <p:spPr>
          <a:xfrm>
            <a:off x="227023" y="4660287"/>
            <a:ext cx="3260309" cy="428822"/>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88514" y="13010"/>
            <a:ext cx="1174329" cy="628646"/>
          </a:xfrm>
          <a:prstGeom prst="rect">
            <a:avLst/>
          </a:prstGeom>
        </p:spPr>
      </p:pic>
      <p:pic>
        <p:nvPicPr>
          <p:cNvPr id="4098" name="Picture 2" descr="logo IPHC | Photothèque des laboratoires de l'IN2P3">
            <a:extLst>
              <a:ext uri="{FF2B5EF4-FFF2-40B4-BE49-F238E27FC236}">
                <a16:creationId xmlns:a16="http://schemas.microsoft.com/office/drawing/2014/main" id="{651F3C7D-5E33-3581-54DD-66CFC676890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8462" b="3790"/>
          <a:stretch/>
        </p:blipFill>
        <p:spPr bwMode="auto">
          <a:xfrm>
            <a:off x="6051032" y="21886"/>
            <a:ext cx="963306" cy="628631"/>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a:extLst>
              <a:ext uri="{FF2B5EF4-FFF2-40B4-BE49-F238E27FC236}">
                <a16:creationId xmlns:a16="http://schemas.microsoft.com/office/drawing/2014/main" id="{D8177F33-289A-44E2-AA53-C12CF397A04B}"/>
              </a:ext>
            </a:extLst>
          </p:cNvPr>
          <p:cNvSpPr txBox="1"/>
          <p:nvPr/>
        </p:nvSpPr>
        <p:spPr>
          <a:xfrm>
            <a:off x="1975299" y="4290955"/>
            <a:ext cx="5207516" cy="369332"/>
          </a:xfrm>
          <a:prstGeom prst="rect">
            <a:avLst/>
          </a:prstGeom>
          <a:noFill/>
        </p:spPr>
        <p:txBody>
          <a:bodyPr wrap="none" rtlCol="0">
            <a:spAutoFit/>
          </a:bodyPr>
          <a:lstStyle/>
          <a:p>
            <a:r>
              <a:rPr lang="fr-FR"/>
              <a:t>Workshop Master Projets du GDR Mi2B – 16/05/2025</a:t>
            </a:r>
          </a:p>
        </p:txBody>
      </p:sp>
      <p:sp>
        <p:nvSpPr>
          <p:cNvPr id="15" name="ZoneTexte 14">
            <a:extLst>
              <a:ext uri="{FF2B5EF4-FFF2-40B4-BE49-F238E27FC236}">
                <a16:creationId xmlns:a16="http://schemas.microsoft.com/office/drawing/2014/main" id="{6A376E5A-BB3D-8CAA-A870-701A30BAA76F}"/>
              </a:ext>
            </a:extLst>
          </p:cNvPr>
          <p:cNvSpPr txBox="1"/>
          <p:nvPr/>
        </p:nvSpPr>
        <p:spPr>
          <a:xfrm>
            <a:off x="7176232" y="3667535"/>
            <a:ext cx="1348446" cy="461665"/>
          </a:xfrm>
          <a:prstGeom prst="rect">
            <a:avLst/>
          </a:prstGeom>
          <a:noFill/>
        </p:spPr>
        <p:txBody>
          <a:bodyPr wrap="none" rtlCol="0">
            <a:spAutoFit/>
          </a:bodyPr>
          <a:lstStyle/>
          <a:p>
            <a:r>
              <a:rPr lang="fr-FR" sz="2400"/>
              <a:t>(36 mois)</a:t>
            </a:r>
          </a:p>
        </p:txBody>
      </p:sp>
      <p:pic>
        <p:nvPicPr>
          <p:cNvPr id="9" name="Picture 8">
            <a:extLst>
              <a:ext uri="{FF2B5EF4-FFF2-40B4-BE49-F238E27FC236}">
                <a16:creationId xmlns:a16="http://schemas.microsoft.com/office/drawing/2014/main" id="{FCCDDF2F-8590-09D6-83AB-E829C3BA8B75}"/>
              </a:ext>
            </a:extLst>
          </p:cNvPr>
          <p:cNvPicPr>
            <a:picLocks noChangeAspect="1"/>
          </p:cNvPicPr>
          <p:nvPr/>
        </p:nvPicPr>
        <p:blipFill>
          <a:blip r:embed="rId8"/>
          <a:stretch>
            <a:fillRect/>
          </a:stretch>
        </p:blipFill>
        <p:spPr>
          <a:xfrm>
            <a:off x="7987823" y="8377"/>
            <a:ext cx="600299" cy="630938"/>
          </a:xfrm>
          <a:prstGeom prst="rect">
            <a:avLst/>
          </a:prstGeom>
        </p:spPr>
      </p:pic>
      <p:pic>
        <p:nvPicPr>
          <p:cNvPr id="13" name="Picture 12">
            <a:extLst>
              <a:ext uri="{FF2B5EF4-FFF2-40B4-BE49-F238E27FC236}">
                <a16:creationId xmlns:a16="http://schemas.microsoft.com/office/drawing/2014/main" id="{FF7BDA88-1818-29F7-19AB-6F1FD39E5D61}"/>
              </a:ext>
            </a:extLst>
          </p:cNvPr>
          <p:cNvPicPr>
            <a:picLocks noChangeAspect="1"/>
          </p:cNvPicPr>
          <p:nvPr/>
        </p:nvPicPr>
        <p:blipFill>
          <a:blip r:embed="rId9"/>
          <a:stretch>
            <a:fillRect/>
          </a:stretch>
        </p:blipFill>
        <p:spPr>
          <a:xfrm>
            <a:off x="7917505" y="708105"/>
            <a:ext cx="744623" cy="153952"/>
          </a:xfrm>
          <a:prstGeom prst="rect">
            <a:avLst/>
          </a:prstGeom>
        </p:spPr>
      </p:pic>
      <p:pic>
        <p:nvPicPr>
          <p:cNvPr id="16" name="Picture 15">
            <a:extLst>
              <a:ext uri="{FF2B5EF4-FFF2-40B4-BE49-F238E27FC236}">
                <a16:creationId xmlns:a16="http://schemas.microsoft.com/office/drawing/2014/main" id="{68EA675F-C9DC-A088-13BA-A415243777B1}"/>
              </a:ext>
            </a:extLst>
          </p:cNvPr>
          <p:cNvPicPr>
            <a:picLocks noChangeAspect="1"/>
          </p:cNvPicPr>
          <p:nvPr/>
        </p:nvPicPr>
        <p:blipFill>
          <a:blip r:embed="rId10"/>
          <a:stretch>
            <a:fillRect/>
          </a:stretch>
        </p:blipFill>
        <p:spPr>
          <a:xfrm>
            <a:off x="7986242" y="1016596"/>
            <a:ext cx="862100" cy="633204"/>
          </a:xfrm>
          <a:prstGeom prst="rect">
            <a:avLst/>
          </a:prstGeom>
        </p:spPr>
      </p:pic>
      <p:pic>
        <p:nvPicPr>
          <p:cNvPr id="11" name="Picture 10">
            <a:extLst>
              <a:ext uri="{FF2B5EF4-FFF2-40B4-BE49-F238E27FC236}">
                <a16:creationId xmlns:a16="http://schemas.microsoft.com/office/drawing/2014/main" id="{2A2597BF-2FF5-0DE5-D246-B6904CCFF172}"/>
              </a:ext>
            </a:extLst>
          </p:cNvPr>
          <p:cNvPicPr>
            <a:picLocks noChangeAspect="1"/>
          </p:cNvPicPr>
          <p:nvPr/>
        </p:nvPicPr>
        <p:blipFill>
          <a:blip r:embed="rId11"/>
          <a:stretch>
            <a:fillRect/>
          </a:stretch>
        </p:blipFill>
        <p:spPr>
          <a:xfrm>
            <a:off x="7057572" y="20027"/>
            <a:ext cx="857509" cy="633117"/>
          </a:xfrm>
          <a:prstGeom prst="rect">
            <a:avLst/>
          </a:prstGeom>
        </p:spPr>
      </p:pic>
      <p:pic>
        <p:nvPicPr>
          <p:cNvPr id="17" name="Image 16" descr="Une image contenant Police, Graphique, logo, conception&#10;&#10;Le contenu généré par l’IA peut être incorrect.">
            <a:extLst>
              <a:ext uri="{FF2B5EF4-FFF2-40B4-BE49-F238E27FC236}">
                <a16:creationId xmlns:a16="http://schemas.microsoft.com/office/drawing/2014/main" id="{697A256A-81E9-C97E-DD86-3EDD7A01B173}"/>
              </a:ext>
            </a:extLst>
          </p:cNvPr>
          <p:cNvPicPr>
            <a:picLocks noChangeAspect="1"/>
          </p:cNvPicPr>
          <p:nvPr/>
        </p:nvPicPr>
        <p:blipFill>
          <a:blip r:embed="rId12"/>
          <a:stretch>
            <a:fillRect/>
          </a:stretch>
        </p:blipFill>
        <p:spPr>
          <a:xfrm>
            <a:off x="7112256" y="984284"/>
            <a:ext cx="745700" cy="701217"/>
          </a:xfrm>
          <a:prstGeom prst="rect">
            <a:avLst/>
          </a:prstGeom>
        </p:spPr>
      </p:pic>
      <p:pic>
        <p:nvPicPr>
          <p:cNvPr id="3" name="Image 2" descr="Accueil - LPSC-PLASMAS">
            <a:extLst>
              <a:ext uri="{FF2B5EF4-FFF2-40B4-BE49-F238E27FC236}">
                <a16:creationId xmlns:a16="http://schemas.microsoft.com/office/drawing/2014/main" id="{6A7AE886-34CE-748A-058E-DE2C3241A505}"/>
              </a:ext>
            </a:extLst>
          </p:cNvPr>
          <p:cNvPicPr>
            <a:picLocks noChangeAspect="1"/>
          </p:cNvPicPr>
          <p:nvPr/>
        </p:nvPicPr>
        <p:blipFill>
          <a:blip r:embed="rId13"/>
          <a:stretch>
            <a:fillRect/>
          </a:stretch>
        </p:blipFill>
        <p:spPr>
          <a:xfrm>
            <a:off x="5936435" y="1103852"/>
            <a:ext cx="1077636" cy="581637"/>
          </a:xfrm>
          <a:prstGeom prst="rect">
            <a:avLst/>
          </a:prstGeom>
        </p:spPr>
      </p:pic>
    </p:spTree>
    <p:extLst>
      <p:ext uri="{BB962C8B-B14F-4D97-AF65-F5344CB8AC3E}">
        <p14:creationId xmlns:p14="http://schemas.microsoft.com/office/powerpoint/2010/main" val="340180791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69B6A96C-A927-9140-260D-490A55030B1F}"/>
              </a:ext>
            </a:extLst>
          </p:cNvPr>
          <p:cNvSpPr>
            <a:spLocks noGrp="1"/>
          </p:cNvSpPr>
          <p:nvPr>
            <p:ph idx="1"/>
          </p:nvPr>
        </p:nvSpPr>
        <p:spPr>
          <a:xfrm>
            <a:off x="628650" y="985234"/>
            <a:ext cx="8241030" cy="3529337"/>
          </a:xfrm>
        </p:spPr>
        <p:txBody>
          <a:bodyPr lIns="91440" tIns="45720" rIns="91440" bIns="45720" anchor="t">
            <a:normAutofit/>
          </a:bodyPr>
          <a:lstStyle/>
          <a:p>
            <a:pPr marL="285750" indent="-285750">
              <a:buFont typeface="Arial" panose="020B0604020202020204" pitchFamily="34" charset="0"/>
              <a:buChar char="•"/>
            </a:pPr>
            <a:r>
              <a:rPr lang="fr-FR">
                <a:latin typeface="Arial"/>
                <a:cs typeface="Arial"/>
              </a:rPr>
              <a:t>Validation de la moindre toxicité de la protonthérapie et alphathérapie FLASH</a:t>
            </a:r>
          </a:p>
          <a:p>
            <a:pPr marL="285750" indent="-285750">
              <a:buFont typeface="Arial" panose="020B0604020202020204" pitchFamily="34" charset="0"/>
              <a:buChar char="•"/>
            </a:pPr>
            <a:r>
              <a:rPr lang="fr-FR">
                <a:latin typeface="Arial"/>
                <a:cs typeface="Arial"/>
              </a:rPr>
              <a:t>Détermination des seuils de débit de dose </a:t>
            </a:r>
          </a:p>
          <a:p>
            <a:pPr marL="285750" indent="-285750">
              <a:buFont typeface="Arial" panose="020B0604020202020204" pitchFamily="34" charset="0"/>
              <a:buChar char="•"/>
            </a:pPr>
            <a:r>
              <a:rPr lang="fr-FR">
                <a:latin typeface="Arial"/>
                <a:cs typeface="Arial"/>
              </a:rPr>
              <a:t>Preuve d'une diminution des dommages (ADN, mitochondrie...)</a:t>
            </a:r>
          </a:p>
          <a:p>
            <a:pPr marL="285750" indent="-285750">
              <a:buFont typeface="Arial" panose="020B0604020202020204" pitchFamily="34" charset="0"/>
              <a:buChar char="•"/>
            </a:pPr>
            <a:r>
              <a:rPr lang="fr-FR">
                <a:latin typeface="Arial"/>
                <a:cs typeface="Arial"/>
              </a:rPr>
              <a:t>Détermination des réponses transcriptionnelles, vasculaires et neuronales</a:t>
            </a:r>
          </a:p>
          <a:p>
            <a:pPr marL="285750" indent="-285750">
              <a:buChar char="•"/>
            </a:pPr>
            <a:endParaRPr lang="fr-FR">
              <a:solidFill>
                <a:srgbClr val="B14AFF"/>
              </a:solidFill>
            </a:endParaRPr>
          </a:p>
        </p:txBody>
      </p:sp>
      <p:sp>
        <p:nvSpPr>
          <p:cNvPr id="3" name="Titre 2">
            <a:extLst>
              <a:ext uri="{FF2B5EF4-FFF2-40B4-BE49-F238E27FC236}">
                <a16:creationId xmlns:a16="http://schemas.microsoft.com/office/drawing/2014/main" id="{FEE7CE22-8D80-C39C-4C93-6D1F374835B0}"/>
              </a:ext>
            </a:extLst>
          </p:cNvPr>
          <p:cNvSpPr>
            <a:spLocks noGrp="1"/>
          </p:cNvSpPr>
          <p:nvPr>
            <p:ph type="title"/>
          </p:nvPr>
        </p:nvSpPr>
        <p:spPr/>
        <p:txBody>
          <a:bodyPr/>
          <a:lstStyle/>
          <a:p>
            <a:r>
              <a:rPr lang="fr-FR">
                <a:solidFill>
                  <a:srgbClr val="00B050"/>
                </a:solidFill>
              </a:rPr>
              <a:t>Etudes in vitro et in vivo</a:t>
            </a:r>
          </a:p>
        </p:txBody>
      </p:sp>
      <p:sp>
        <p:nvSpPr>
          <p:cNvPr id="9" name="ZoneTexte 8">
            <a:extLst>
              <a:ext uri="{FF2B5EF4-FFF2-40B4-BE49-F238E27FC236}">
                <a16:creationId xmlns:a16="http://schemas.microsoft.com/office/drawing/2014/main" id="{F9C9DD8B-B1B9-6069-4022-E8E4BA6E9CF3}"/>
              </a:ext>
            </a:extLst>
          </p:cNvPr>
          <p:cNvSpPr txBox="1"/>
          <p:nvPr/>
        </p:nvSpPr>
        <p:spPr>
          <a:xfrm>
            <a:off x="3068480" y="4096682"/>
            <a:ext cx="4324865" cy="553998"/>
          </a:xfrm>
          <a:prstGeom prst="rect">
            <a:avLst/>
          </a:prstGeom>
          <a:noFill/>
        </p:spPr>
        <p:txBody>
          <a:bodyPr wrap="square" rtlCol="0">
            <a:spAutoFit/>
          </a:bodyPr>
          <a:lstStyle/>
          <a:p>
            <a:pPr marL="285750" indent="-285750">
              <a:buFont typeface="Wingdings" panose="05000000000000000000" pitchFamily="2" charset="2"/>
              <a:buChar char="§"/>
            </a:pPr>
            <a:r>
              <a:rPr lang="fr-FR" sz="1000" dirty="0" err="1"/>
              <a:t>Saade</a:t>
            </a:r>
            <a:r>
              <a:rPr lang="fr-FR" sz="1000" dirty="0"/>
              <a:t> </a:t>
            </a:r>
            <a:r>
              <a:rPr lang="fr-FR" sz="1000" i="1" dirty="0"/>
              <a:t>et al</a:t>
            </a:r>
            <a:r>
              <a:rPr lang="fr-FR" sz="1000" dirty="0"/>
              <a:t>, Adv Rad Onc 2022</a:t>
            </a:r>
          </a:p>
          <a:p>
            <a:pPr marL="285750" indent="-285750">
              <a:buFont typeface="Wingdings" panose="05000000000000000000" pitchFamily="2" charset="2"/>
              <a:buChar char="§"/>
            </a:pPr>
            <a:r>
              <a:rPr lang="fr-FR" sz="1000" dirty="0" err="1"/>
              <a:t>Ghannam</a:t>
            </a:r>
            <a:r>
              <a:rPr lang="fr-FR" sz="1000" dirty="0"/>
              <a:t> </a:t>
            </a:r>
            <a:r>
              <a:rPr lang="fr-FR" sz="1000" i="1" dirty="0"/>
              <a:t>et al</a:t>
            </a:r>
            <a:r>
              <a:rPr lang="fr-FR" sz="1000" dirty="0"/>
              <a:t>, </a:t>
            </a:r>
            <a:r>
              <a:rPr lang="fr-FR" sz="1000" dirty="0" err="1"/>
              <a:t>Radiother</a:t>
            </a:r>
            <a:r>
              <a:rPr lang="fr-FR" sz="1000" dirty="0"/>
              <a:t> </a:t>
            </a:r>
            <a:r>
              <a:rPr lang="fr-FR" sz="1000" dirty="0" err="1"/>
              <a:t>Oncol</a:t>
            </a:r>
            <a:r>
              <a:rPr lang="fr-FR" sz="1000" dirty="0"/>
              <a:t> 2023</a:t>
            </a:r>
          </a:p>
          <a:p>
            <a:pPr marL="285750" indent="-285750">
              <a:buFont typeface="Wingdings" panose="05000000000000000000" pitchFamily="2" charset="2"/>
              <a:buChar char="§"/>
            </a:pPr>
            <a:r>
              <a:rPr lang="fr-FR" sz="1000" dirty="0" err="1"/>
              <a:t>Saade</a:t>
            </a:r>
            <a:r>
              <a:rPr lang="fr-FR" sz="1000" dirty="0"/>
              <a:t> </a:t>
            </a:r>
            <a:r>
              <a:rPr lang="fr-FR" sz="1000" i="1" dirty="0"/>
              <a:t>et al</a:t>
            </a:r>
            <a:r>
              <a:rPr lang="fr-FR" sz="1000" dirty="0"/>
              <a:t>, in </a:t>
            </a:r>
            <a:r>
              <a:rPr lang="fr-FR" sz="1000" dirty="0" err="1"/>
              <a:t>prep</a:t>
            </a:r>
            <a:r>
              <a:rPr lang="fr-FR" sz="1000" dirty="0"/>
              <a:t> 2025</a:t>
            </a:r>
          </a:p>
        </p:txBody>
      </p:sp>
      <p:pic>
        <p:nvPicPr>
          <p:cNvPr id="1026" name="Image 1">
            <a:extLst>
              <a:ext uri="{FF2B5EF4-FFF2-40B4-BE49-F238E27FC236}">
                <a16:creationId xmlns:a16="http://schemas.microsoft.com/office/drawing/2014/main" id="{E639BCE7-E3BA-4839-97A2-3B8AB44810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904" y="2383047"/>
            <a:ext cx="6049776" cy="1775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Image 2">
            <a:extLst>
              <a:ext uri="{FF2B5EF4-FFF2-40B4-BE49-F238E27FC236}">
                <a16:creationId xmlns:a16="http://schemas.microsoft.com/office/drawing/2014/main" id="{039275ED-1B9E-4431-9A03-56988B5A545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0649"/>
          <a:stretch/>
        </p:blipFill>
        <p:spPr bwMode="auto">
          <a:xfrm>
            <a:off x="214016" y="2329110"/>
            <a:ext cx="2605888" cy="2185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ZoneTexte 12">
            <a:extLst>
              <a:ext uri="{FF2B5EF4-FFF2-40B4-BE49-F238E27FC236}">
                <a16:creationId xmlns:a16="http://schemas.microsoft.com/office/drawing/2014/main" id="{38BE8F15-DD53-4025-A921-63A4E79FF9CD}"/>
              </a:ext>
            </a:extLst>
          </p:cNvPr>
          <p:cNvSpPr txBox="1"/>
          <p:nvPr/>
        </p:nvSpPr>
        <p:spPr>
          <a:xfrm>
            <a:off x="457200" y="4568508"/>
            <a:ext cx="4572000" cy="246221"/>
          </a:xfrm>
          <a:prstGeom prst="rect">
            <a:avLst/>
          </a:prstGeom>
          <a:noFill/>
        </p:spPr>
        <p:txBody>
          <a:bodyPr wrap="square">
            <a:spAutoFit/>
          </a:bodyPr>
          <a:lstStyle/>
          <a:p>
            <a:pPr marR="0" lvl="0" algn="l" defTabSz="457200" rtl="0" eaLnBrk="1" fontAlgn="auto" latinLnBrk="0" hangingPunct="1">
              <a:lnSpc>
                <a:spcPct val="100000"/>
              </a:lnSpc>
              <a:spcBef>
                <a:spcPts val="0"/>
              </a:spcBef>
              <a:spcAft>
                <a:spcPts val="0"/>
              </a:spcAft>
              <a:buClrTx/>
              <a:buSzTx/>
              <a:tabLst/>
              <a:defRPr/>
            </a:pPr>
            <a:r>
              <a:rPr kumimoji="0" lang="fr-FR" sz="1000" b="0" i="0" u="none" strike="noStrike" kern="1200" cap="none" spc="0" normalizeH="0" baseline="0" noProof="0" dirty="0" err="1">
                <a:ln>
                  <a:noFill/>
                </a:ln>
                <a:solidFill>
                  <a:prstClr val="black"/>
                </a:solidFill>
                <a:effectLst/>
                <a:uLnTx/>
                <a:uFillTx/>
                <a:latin typeface="Calibri" panose="020F0502020204030204"/>
                <a:ea typeface="+mn-ea"/>
                <a:cs typeface="+mn-cs"/>
              </a:rPr>
              <a:t>Bogaerts</a:t>
            </a:r>
            <a:r>
              <a:rPr kumimoji="0" lang="fr-FR" sz="1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FR" sz="1000" b="0" i="1" u="none" strike="noStrike" kern="1200" cap="none" spc="0" normalizeH="0" baseline="0" noProof="0" dirty="0">
                <a:ln>
                  <a:noFill/>
                </a:ln>
                <a:solidFill>
                  <a:prstClr val="black"/>
                </a:solidFill>
                <a:effectLst/>
                <a:uLnTx/>
                <a:uFillTx/>
                <a:latin typeface="Calibri" panose="020F0502020204030204"/>
                <a:ea typeface="+mn-ea"/>
                <a:cs typeface="+mn-cs"/>
              </a:rPr>
              <a:t>et al</a:t>
            </a:r>
            <a:r>
              <a:rPr kumimoji="0" lang="fr-FR" sz="1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FR" sz="1000" b="0" i="0" u="none" strike="noStrike" kern="1200" cap="none" spc="0" normalizeH="0" baseline="0" noProof="0" dirty="0" err="1">
                <a:ln>
                  <a:noFill/>
                </a:ln>
                <a:solidFill>
                  <a:prstClr val="black"/>
                </a:solidFill>
                <a:effectLst/>
                <a:uLnTx/>
                <a:uFillTx/>
                <a:latin typeface="Calibri" panose="020F0502020204030204"/>
                <a:ea typeface="+mn-ea"/>
                <a:cs typeface="+mn-cs"/>
              </a:rPr>
              <a:t>Radiother</a:t>
            </a:r>
            <a:r>
              <a:rPr kumimoji="0" lang="fr-FR" sz="1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FR" sz="1000" b="0" i="0" u="none" strike="noStrike" kern="1200" cap="none" spc="0" normalizeH="0" baseline="0" noProof="0" dirty="0" err="1">
                <a:ln>
                  <a:noFill/>
                </a:ln>
                <a:solidFill>
                  <a:prstClr val="black"/>
                </a:solidFill>
                <a:effectLst/>
                <a:uLnTx/>
                <a:uFillTx/>
                <a:latin typeface="Calibri" panose="020F0502020204030204"/>
                <a:ea typeface="+mn-ea"/>
                <a:cs typeface="+mn-cs"/>
              </a:rPr>
              <a:t>Oncol</a:t>
            </a:r>
            <a:r>
              <a:rPr kumimoji="0" lang="fr-FR" sz="1000" b="0" i="0" u="none" strike="noStrike" kern="1200" cap="none" spc="0" normalizeH="0" baseline="0" noProof="0" dirty="0">
                <a:ln>
                  <a:noFill/>
                </a:ln>
                <a:solidFill>
                  <a:prstClr val="black"/>
                </a:solidFill>
                <a:effectLst/>
                <a:uLnTx/>
                <a:uFillTx/>
                <a:latin typeface="Calibri" panose="020F0502020204030204"/>
                <a:ea typeface="+mn-ea"/>
                <a:cs typeface="+mn-cs"/>
              </a:rPr>
              <a:t> 2024</a:t>
            </a:r>
          </a:p>
        </p:txBody>
      </p:sp>
    </p:spTree>
    <p:extLst>
      <p:ext uri="{BB962C8B-B14F-4D97-AF65-F5344CB8AC3E}">
        <p14:creationId xmlns:p14="http://schemas.microsoft.com/office/powerpoint/2010/main" val="84393466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6ECC075F-0EDE-C737-4107-167B94855542}"/>
              </a:ext>
            </a:extLst>
          </p:cNvPr>
          <p:cNvSpPr>
            <a:spLocks noGrp="1"/>
          </p:cNvSpPr>
          <p:nvPr>
            <p:ph idx="1"/>
          </p:nvPr>
        </p:nvSpPr>
        <p:spPr/>
        <p:txBody>
          <a:bodyPr lIns="91440" tIns="45720" rIns="91440" bIns="45720" anchor="t">
            <a:normAutofit/>
          </a:bodyPr>
          <a:lstStyle/>
          <a:p>
            <a:pPr marL="285115" indent="-285750">
              <a:spcBef>
                <a:spcPts val="375"/>
              </a:spcBef>
              <a:buSzPts val="1200"/>
              <a:buFont typeface="Arial"/>
              <a:buChar char="•"/>
            </a:pPr>
            <a:r>
              <a:rPr lang="fr-FR" dirty="0">
                <a:latin typeface="Arial"/>
                <a:cs typeface="Arial"/>
              </a:rPr>
              <a:t>Simulation GATE10 de la ligne H</a:t>
            </a:r>
            <a:r>
              <a:rPr lang="fr-FR" baseline="30000" dirty="0">
                <a:latin typeface="Arial"/>
                <a:cs typeface="Arial"/>
              </a:rPr>
              <a:t>+</a:t>
            </a:r>
            <a:r>
              <a:rPr lang="fr-FR" dirty="0">
                <a:latin typeface="Arial"/>
                <a:cs typeface="Arial"/>
              </a:rPr>
              <a:t> ARRONAX</a:t>
            </a:r>
            <a:endParaRPr lang="en-US" dirty="0">
              <a:latin typeface="Arial"/>
              <a:cs typeface="Arial"/>
            </a:endParaRPr>
          </a:p>
          <a:p>
            <a:pPr marL="285115" indent="-285750">
              <a:spcBef>
                <a:spcPts val="375"/>
              </a:spcBef>
              <a:buSzPts val="1200"/>
              <a:buFont typeface="Arial"/>
              <a:buChar char="•"/>
            </a:pPr>
            <a:r>
              <a:rPr lang="fr-FR" dirty="0">
                <a:latin typeface="Arial"/>
                <a:cs typeface="Arial"/>
              </a:rPr>
              <a:t>Simulations Geant4-DNA de la radiolyse de l’eau</a:t>
            </a:r>
          </a:p>
          <a:p>
            <a:pPr marL="464820" lvl="1" indent="-285750">
              <a:buSzPts val="1100"/>
              <a:buFont typeface="Arial"/>
              <a:buChar char="•"/>
            </a:pPr>
            <a:r>
              <a:rPr lang="fr-FR" sz="1400" dirty="0">
                <a:solidFill>
                  <a:schemeClr val="tx1"/>
                </a:solidFill>
                <a:latin typeface="Arial"/>
                <a:cs typeface="Arial"/>
              </a:rPr>
              <a:t>en débit de dose conventionnel</a:t>
            </a:r>
          </a:p>
          <a:p>
            <a:pPr marL="1171575" lvl="2" indent="-285750">
              <a:buSzPts val="1100"/>
              <a:buFont typeface="Wingdings"/>
              <a:buChar char="§"/>
            </a:pPr>
            <a:r>
              <a:rPr lang="fr-FR" sz="1300" dirty="0">
                <a:solidFill>
                  <a:schemeClr val="tx1"/>
                </a:solidFill>
                <a:latin typeface="Arial"/>
                <a:cs typeface="Arial"/>
              </a:rPr>
              <a:t>à temps long</a:t>
            </a:r>
          </a:p>
          <a:p>
            <a:pPr marL="1171575" lvl="2" indent="-285750">
              <a:buSzPts val="1100"/>
              <a:buFont typeface="Wingdings"/>
              <a:buChar char="§"/>
            </a:pPr>
            <a:r>
              <a:rPr lang="fr-FR" sz="1300" dirty="0">
                <a:solidFill>
                  <a:schemeClr val="tx1"/>
                </a:solidFill>
                <a:latin typeface="Arial"/>
                <a:cs typeface="Arial"/>
              </a:rPr>
              <a:t>en fonction de O</a:t>
            </a:r>
            <a:r>
              <a:rPr lang="fr-FR" sz="1300" baseline="-25000" dirty="0">
                <a:solidFill>
                  <a:schemeClr val="tx1"/>
                </a:solidFill>
                <a:latin typeface="Arial"/>
                <a:cs typeface="Arial"/>
              </a:rPr>
              <a:t>2</a:t>
            </a:r>
          </a:p>
          <a:p>
            <a:pPr marL="464820" lvl="1" indent="-285750">
              <a:buSzPts val="1100"/>
              <a:buFont typeface="Arial"/>
              <a:buChar char="•"/>
            </a:pPr>
            <a:r>
              <a:rPr lang="fr-FR" sz="1400" dirty="0">
                <a:solidFill>
                  <a:schemeClr val="tx1"/>
                </a:solidFill>
                <a:latin typeface="Arial"/>
                <a:cs typeface="Arial"/>
              </a:rPr>
              <a:t>En UHDR: 1</a:t>
            </a:r>
            <a:r>
              <a:rPr lang="fr-FR" sz="1400" baseline="30000" dirty="0">
                <a:solidFill>
                  <a:schemeClr val="tx1"/>
                </a:solidFill>
                <a:latin typeface="Arial"/>
                <a:cs typeface="Arial"/>
              </a:rPr>
              <a:t>ère</a:t>
            </a:r>
            <a:r>
              <a:rPr lang="fr-FR" sz="1400" dirty="0">
                <a:solidFill>
                  <a:schemeClr val="tx1"/>
                </a:solidFill>
                <a:latin typeface="Arial"/>
                <a:cs typeface="Arial"/>
              </a:rPr>
              <a:t> version validée avec e</a:t>
            </a:r>
            <a:r>
              <a:rPr lang="fr-FR" sz="1400" baseline="30000" dirty="0">
                <a:solidFill>
                  <a:schemeClr val="tx1"/>
                </a:solidFill>
                <a:latin typeface="Arial"/>
                <a:cs typeface="Arial"/>
              </a:rPr>
              <a:t>-</a:t>
            </a:r>
            <a:r>
              <a:rPr lang="fr-FR" sz="1400" dirty="0">
                <a:solidFill>
                  <a:schemeClr val="tx1"/>
                </a:solidFill>
                <a:latin typeface="Arial"/>
                <a:cs typeface="Arial"/>
              </a:rPr>
              <a:t> (</a:t>
            </a:r>
            <a:r>
              <a:rPr lang="fr-FR" sz="1400" dirty="0" err="1">
                <a:solidFill>
                  <a:schemeClr val="tx1"/>
                </a:solidFill>
                <a:latin typeface="Arial"/>
                <a:cs typeface="Arial"/>
              </a:rPr>
              <a:t>Oriatron</a:t>
            </a:r>
            <a:r>
              <a:rPr lang="fr-FR" sz="1400" dirty="0">
                <a:solidFill>
                  <a:schemeClr val="tx1"/>
                </a:solidFill>
                <a:latin typeface="Arial"/>
                <a:cs typeface="Arial"/>
              </a:rPr>
              <a:t> eRT6)</a:t>
            </a:r>
            <a:endParaRPr lang="fr-FR" sz="1400" dirty="0">
              <a:solidFill>
                <a:schemeClr val="tx1"/>
              </a:solidFill>
            </a:endParaRPr>
          </a:p>
          <a:p>
            <a:endParaRPr lang="fr-FR" dirty="0"/>
          </a:p>
        </p:txBody>
      </p:sp>
      <p:sp>
        <p:nvSpPr>
          <p:cNvPr id="3" name="Titre 2">
            <a:extLst>
              <a:ext uri="{FF2B5EF4-FFF2-40B4-BE49-F238E27FC236}">
                <a16:creationId xmlns:a16="http://schemas.microsoft.com/office/drawing/2014/main" id="{E320967D-03E1-7632-386F-869DC9FA715D}"/>
              </a:ext>
            </a:extLst>
          </p:cNvPr>
          <p:cNvSpPr>
            <a:spLocks noGrp="1"/>
          </p:cNvSpPr>
          <p:nvPr>
            <p:ph type="title"/>
          </p:nvPr>
        </p:nvSpPr>
        <p:spPr/>
        <p:txBody>
          <a:bodyPr/>
          <a:lstStyle/>
          <a:p>
            <a:r>
              <a:rPr lang="fr-FR">
                <a:solidFill>
                  <a:srgbClr val="364651"/>
                </a:solidFill>
              </a:rPr>
              <a:t>1</a:t>
            </a:r>
            <a:r>
              <a:rPr lang="fr-FR" baseline="30000">
                <a:solidFill>
                  <a:srgbClr val="364651"/>
                </a:solidFill>
              </a:rPr>
              <a:t>ers</a:t>
            </a:r>
            <a:r>
              <a:rPr lang="fr-FR">
                <a:solidFill>
                  <a:srgbClr val="364651"/>
                </a:solidFill>
              </a:rPr>
              <a:t> </a:t>
            </a:r>
            <a:r>
              <a:rPr lang="fr-FR" sz="2000" u="none" strike="noStrike">
                <a:solidFill>
                  <a:srgbClr val="364651"/>
                </a:solidFill>
                <a:latin typeface="Calibri"/>
                <a:ea typeface="Calibri"/>
                <a:cs typeface="Calibri"/>
                <a:sym typeface="Calibri"/>
              </a:rPr>
              <a:t>JUMEAUX NUMÉRIQUES MULTI-ÉCHELLES</a:t>
            </a:r>
            <a:br>
              <a:rPr lang="fr-FR"/>
            </a:br>
            <a:endParaRPr lang="fr-FR"/>
          </a:p>
        </p:txBody>
      </p:sp>
      <p:pic>
        <p:nvPicPr>
          <p:cNvPr id="6" name="Google Shape;336;p49" descr="Une image contenant capture d’écran, diagramme, ligne, Tracé&#10;&#10;Description générée automatiquement">
            <a:extLst>
              <a:ext uri="{FF2B5EF4-FFF2-40B4-BE49-F238E27FC236}">
                <a16:creationId xmlns:a16="http://schemas.microsoft.com/office/drawing/2014/main" id="{5BFFC88E-2853-ADEA-4E49-BB3B6B96D838}"/>
              </a:ext>
            </a:extLst>
          </p:cNvPr>
          <p:cNvPicPr preferRelativeResize="0"/>
          <p:nvPr/>
        </p:nvPicPr>
        <p:blipFill rotWithShape="1">
          <a:blip r:embed="rId2">
            <a:alphaModFix/>
          </a:blip>
          <a:srcRect/>
          <a:stretch/>
        </p:blipFill>
        <p:spPr>
          <a:xfrm>
            <a:off x="296661" y="2673252"/>
            <a:ext cx="6003791" cy="1707083"/>
          </a:xfrm>
          <a:prstGeom prst="rect">
            <a:avLst/>
          </a:prstGeom>
          <a:noFill/>
          <a:ln>
            <a:noFill/>
          </a:ln>
        </p:spPr>
      </p:pic>
      <p:pic>
        <p:nvPicPr>
          <p:cNvPr id="7" name="Google Shape;345;p50" descr="Une image contenant graphique&#10;&#10;Description générée automatiquement">
            <a:extLst>
              <a:ext uri="{FF2B5EF4-FFF2-40B4-BE49-F238E27FC236}">
                <a16:creationId xmlns:a16="http://schemas.microsoft.com/office/drawing/2014/main" id="{EB606ED9-5A88-2081-2070-2917BFAF31A6}"/>
              </a:ext>
            </a:extLst>
          </p:cNvPr>
          <p:cNvPicPr preferRelativeResize="0"/>
          <p:nvPr/>
        </p:nvPicPr>
        <p:blipFill rotWithShape="1">
          <a:blip r:embed="rId3">
            <a:alphaModFix/>
          </a:blip>
          <a:srcRect/>
          <a:stretch/>
        </p:blipFill>
        <p:spPr>
          <a:xfrm>
            <a:off x="7207845" y="88097"/>
            <a:ext cx="1732477" cy="1484981"/>
          </a:xfrm>
          <a:prstGeom prst="rect">
            <a:avLst/>
          </a:prstGeom>
          <a:noFill/>
          <a:ln w="9525" cap="flat" cmpd="sng">
            <a:solidFill>
              <a:schemeClr val="dk1"/>
            </a:solidFill>
            <a:prstDash val="solid"/>
            <a:round/>
            <a:headEnd type="none" w="sm" len="sm"/>
            <a:tailEnd type="none" w="sm" len="sm"/>
          </a:ln>
        </p:spPr>
      </p:pic>
      <p:pic>
        <p:nvPicPr>
          <p:cNvPr id="8" name="Google Shape;346;p50" descr="Une image contenant texte, capture d’écran, diagramme, ligne&#10;&#10;Description générée automatiquement">
            <a:extLst>
              <a:ext uri="{FF2B5EF4-FFF2-40B4-BE49-F238E27FC236}">
                <a16:creationId xmlns:a16="http://schemas.microsoft.com/office/drawing/2014/main" id="{97FB31FB-CFBC-740D-857A-71E41E2B301E}"/>
              </a:ext>
            </a:extLst>
          </p:cNvPr>
          <p:cNvPicPr preferRelativeResize="0"/>
          <p:nvPr/>
        </p:nvPicPr>
        <p:blipFill rotWithShape="1">
          <a:blip r:embed="rId4">
            <a:alphaModFix/>
          </a:blip>
          <a:srcRect/>
          <a:stretch/>
        </p:blipFill>
        <p:spPr>
          <a:xfrm>
            <a:off x="6796327" y="3173047"/>
            <a:ext cx="2305314" cy="1551567"/>
          </a:xfrm>
          <a:prstGeom prst="rect">
            <a:avLst/>
          </a:prstGeom>
          <a:noFill/>
          <a:ln>
            <a:noFill/>
          </a:ln>
        </p:spPr>
      </p:pic>
      <p:pic>
        <p:nvPicPr>
          <p:cNvPr id="9" name="Google Shape;347;p50" descr="Une image contenant texte, capture d’écran, ligne, Tracé&#10;&#10;Description générée automatiquement">
            <a:extLst>
              <a:ext uri="{FF2B5EF4-FFF2-40B4-BE49-F238E27FC236}">
                <a16:creationId xmlns:a16="http://schemas.microsoft.com/office/drawing/2014/main" id="{A0D62393-A475-EC89-95DF-3C4B4242A03F}"/>
              </a:ext>
            </a:extLst>
          </p:cNvPr>
          <p:cNvPicPr preferRelativeResize="0"/>
          <p:nvPr/>
        </p:nvPicPr>
        <p:blipFill rotWithShape="1">
          <a:blip r:embed="rId5">
            <a:alphaModFix/>
          </a:blip>
          <a:srcRect/>
          <a:stretch/>
        </p:blipFill>
        <p:spPr>
          <a:xfrm>
            <a:off x="5733250" y="1661082"/>
            <a:ext cx="2253807" cy="1465289"/>
          </a:xfrm>
          <a:prstGeom prst="rect">
            <a:avLst/>
          </a:prstGeom>
          <a:noFill/>
          <a:ln>
            <a:noFill/>
          </a:ln>
        </p:spPr>
      </p:pic>
      <p:sp>
        <p:nvSpPr>
          <p:cNvPr id="10" name="Google Shape;348;p50">
            <a:extLst>
              <a:ext uri="{FF2B5EF4-FFF2-40B4-BE49-F238E27FC236}">
                <a16:creationId xmlns:a16="http://schemas.microsoft.com/office/drawing/2014/main" id="{43534B72-AC39-A962-B378-9F2D6C8106C6}"/>
              </a:ext>
            </a:extLst>
          </p:cNvPr>
          <p:cNvSpPr txBox="1"/>
          <p:nvPr/>
        </p:nvSpPr>
        <p:spPr>
          <a:xfrm>
            <a:off x="4971620" y="4548382"/>
            <a:ext cx="1917720"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 sz="800" i="1" dirty="0">
                <a:solidFill>
                  <a:schemeClr val="dk1"/>
                </a:solidFill>
                <a:latin typeface="Calibri"/>
                <a:ea typeface="Calibri"/>
                <a:cs typeface="Calibri"/>
                <a:sym typeface="Calibri"/>
              </a:rPr>
              <a:t>Fois et al. Med Phys 2024</a:t>
            </a:r>
          </a:p>
          <a:p>
            <a:r>
              <a:rPr lang="fr" sz="800" i="1" dirty="0">
                <a:solidFill>
                  <a:schemeClr val="dk1"/>
                </a:solidFill>
                <a:ea typeface="Calibri"/>
                <a:cs typeface="Calibri"/>
              </a:rPr>
              <a:t>Tran et al. Nature Scientific reports 2024</a:t>
            </a:r>
          </a:p>
        </p:txBody>
      </p:sp>
      <p:sp>
        <p:nvSpPr>
          <p:cNvPr id="11" name="Google Shape;349;p50">
            <a:extLst>
              <a:ext uri="{FF2B5EF4-FFF2-40B4-BE49-F238E27FC236}">
                <a16:creationId xmlns:a16="http://schemas.microsoft.com/office/drawing/2014/main" id="{0DE7FFC5-29AE-8214-D2F6-5184FD459D5D}"/>
              </a:ext>
            </a:extLst>
          </p:cNvPr>
          <p:cNvSpPr txBox="1"/>
          <p:nvPr/>
        </p:nvSpPr>
        <p:spPr>
          <a:xfrm>
            <a:off x="4971620" y="4414146"/>
            <a:ext cx="2101402"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 sz="800" i="1" dirty="0">
                <a:solidFill>
                  <a:schemeClr val="dk1"/>
                </a:solidFill>
                <a:latin typeface="Calibri"/>
                <a:ea typeface="Calibri"/>
                <a:cs typeface="Calibri"/>
                <a:sym typeface="Calibri"/>
              </a:rPr>
              <a:t>Bongrand A et al Cancers, 2021.</a:t>
            </a:r>
            <a:endParaRPr dirty="0"/>
          </a:p>
        </p:txBody>
      </p:sp>
      <p:pic>
        <p:nvPicPr>
          <p:cNvPr id="4" name="Image 3" descr="Une image contenant texte, Police, Graphique, logo&#10;&#10;Le contenu généré par l’IA peut être incorrect.">
            <a:extLst>
              <a:ext uri="{FF2B5EF4-FFF2-40B4-BE49-F238E27FC236}">
                <a16:creationId xmlns:a16="http://schemas.microsoft.com/office/drawing/2014/main" id="{339AADBC-0BD8-C111-7ED2-09AF9109667A}"/>
              </a:ext>
            </a:extLst>
          </p:cNvPr>
          <p:cNvPicPr>
            <a:picLocks noChangeAspect="1"/>
          </p:cNvPicPr>
          <p:nvPr/>
        </p:nvPicPr>
        <p:blipFill>
          <a:blip r:embed="rId6"/>
          <a:stretch>
            <a:fillRect/>
          </a:stretch>
        </p:blipFill>
        <p:spPr>
          <a:xfrm>
            <a:off x="1505239" y="4397375"/>
            <a:ext cx="1200150" cy="400050"/>
          </a:xfrm>
          <a:prstGeom prst="rect">
            <a:avLst/>
          </a:prstGeom>
        </p:spPr>
      </p:pic>
      <p:pic>
        <p:nvPicPr>
          <p:cNvPr id="5" name="Image 4" descr="Une image contenant texte, Graphique, graphisme, conception&#10;&#10;Le contenu généré par l’IA peut être incorrect.">
            <a:extLst>
              <a:ext uri="{FF2B5EF4-FFF2-40B4-BE49-F238E27FC236}">
                <a16:creationId xmlns:a16="http://schemas.microsoft.com/office/drawing/2014/main" id="{8942E9D9-98F2-8947-F69D-0C5A40AC6FC4}"/>
              </a:ext>
            </a:extLst>
          </p:cNvPr>
          <p:cNvPicPr>
            <a:picLocks noChangeAspect="1"/>
          </p:cNvPicPr>
          <p:nvPr/>
        </p:nvPicPr>
        <p:blipFill>
          <a:blip r:embed="rId7"/>
          <a:stretch>
            <a:fillRect/>
          </a:stretch>
        </p:blipFill>
        <p:spPr>
          <a:xfrm>
            <a:off x="72159" y="4101523"/>
            <a:ext cx="1352550" cy="828675"/>
          </a:xfrm>
          <a:prstGeom prst="rect">
            <a:avLst/>
          </a:prstGeom>
        </p:spPr>
      </p:pic>
    </p:spTree>
    <p:extLst>
      <p:ext uri="{BB962C8B-B14F-4D97-AF65-F5344CB8AC3E}">
        <p14:creationId xmlns:p14="http://schemas.microsoft.com/office/powerpoint/2010/main" val="197037519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DCD11C76-A042-1B2C-E2E4-E09518C72BCB}"/>
              </a:ext>
            </a:extLst>
          </p:cNvPr>
          <p:cNvSpPr>
            <a:spLocks noGrp="1"/>
          </p:cNvSpPr>
          <p:nvPr>
            <p:ph type="body" sz="quarter" idx="11"/>
          </p:nvPr>
        </p:nvSpPr>
        <p:spPr/>
        <p:txBody>
          <a:bodyPr/>
          <a:lstStyle/>
          <a:p>
            <a:r>
              <a:rPr lang="fr-FR"/>
              <a:t>Les </a:t>
            </a:r>
            <a:r>
              <a:rPr lang="fr-FR" err="1"/>
              <a:t>workpackages</a:t>
            </a:r>
            <a:r>
              <a:rPr lang="fr-FR"/>
              <a:t> du MP FLASH</a:t>
            </a:r>
          </a:p>
        </p:txBody>
      </p:sp>
    </p:spTree>
    <p:extLst>
      <p:ext uri="{BB962C8B-B14F-4D97-AF65-F5344CB8AC3E}">
        <p14:creationId xmlns:p14="http://schemas.microsoft.com/office/powerpoint/2010/main" val="2054533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FF09F47-1F43-D7BA-69FE-D5CECCC5373F}"/>
              </a:ext>
            </a:extLst>
          </p:cNvPr>
          <p:cNvSpPr>
            <a:spLocks noGrp="1"/>
          </p:cNvSpPr>
          <p:nvPr>
            <p:ph idx="1"/>
          </p:nvPr>
        </p:nvSpPr>
        <p:spPr>
          <a:xfrm>
            <a:off x="278968" y="756443"/>
            <a:ext cx="8563817" cy="4175919"/>
          </a:xfrm>
        </p:spPr>
        <p:txBody>
          <a:bodyPr lIns="91440" tIns="45720" rIns="91440" bIns="45720" anchor="t">
            <a:normAutofit fontScale="92500" lnSpcReduction="20000"/>
          </a:bodyPr>
          <a:lstStyle/>
          <a:p>
            <a:r>
              <a:rPr lang="fr-FR" sz="1400" u="none" strike="noStrike" dirty="0">
                <a:solidFill>
                  <a:srgbClr val="7030A0"/>
                </a:solidFill>
                <a:effectLst/>
                <a:latin typeface="Calibri"/>
                <a:ea typeface="Calibri"/>
                <a:cs typeface="Arial"/>
              </a:rPr>
              <a:t>WP1</a:t>
            </a:r>
            <a:r>
              <a:rPr lang="fr-FR" sz="1400" dirty="0">
                <a:solidFill>
                  <a:srgbClr val="7030A0"/>
                </a:solidFill>
                <a:latin typeface="Calibri"/>
                <a:ea typeface="Calibri"/>
                <a:cs typeface="Arial"/>
              </a:rPr>
              <a:t> - C</a:t>
            </a:r>
            <a:r>
              <a:rPr lang="fr-FR" sz="1400" u="none" strike="noStrike" dirty="0">
                <a:solidFill>
                  <a:srgbClr val="7030A0"/>
                </a:solidFill>
                <a:effectLst/>
                <a:latin typeface="Calibri"/>
                <a:ea typeface="Calibri"/>
                <a:cs typeface="Arial"/>
              </a:rPr>
              <a:t>ontrôle qualité et </a:t>
            </a:r>
            <a:r>
              <a:rPr lang="fr-FR" sz="1400" dirty="0">
                <a:solidFill>
                  <a:srgbClr val="7030A0"/>
                </a:solidFill>
                <a:latin typeface="Calibri"/>
                <a:ea typeface="Calibri"/>
                <a:cs typeface="Arial"/>
              </a:rPr>
              <a:t>dosimétrie</a:t>
            </a:r>
            <a:r>
              <a:rPr lang="fr-FR" sz="1400" u="none" strike="noStrike" dirty="0">
                <a:solidFill>
                  <a:srgbClr val="7030A0"/>
                </a:solidFill>
                <a:effectLst/>
                <a:latin typeface="Calibri"/>
                <a:ea typeface="Calibri"/>
                <a:cs typeface="Arial"/>
              </a:rPr>
              <a:t> des lignes faisceaux UHDR H</a:t>
            </a:r>
            <a:r>
              <a:rPr lang="fr-FR" sz="1400" u="none" strike="noStrike" baseline="30000" dirty="0">
                <a:solidFill>
                  <a:srgbClr val="7030A0"/>
                </a:solidFill>
                <a:effectLst/>
                <a:latin typeface="Calibri"/>
                <a:ea typeface="Calibri"/>
                <a:cs typeface="Arial"/>
              </a:rPr>
              <a:t>+</a:t>
            </a:r>
            <a:r>
              <a:rPr lang="fr-FR" sz="1400" dirty="0">
                <a:solidFill>
                  <a:srgbClr val="7030A0"/>
                </a:solidFill>
                <a:latin typeface="Calibri"/>
                <a:ea typeface="Calibri"/>
                <a:cs typeface="Arial"/>
              </a:rPr>
              <a:t>, </a:t>
            </a:r>
            <a:r>
              <a:rPr lang="fr-FR" sz="1400" u="none" strike="noStrike" dirty="0">
                <a:solidFill>
                  <a:srgbClr val="7030A0"/>
                </a:solidFill>
                <a:effectLst/>
                <a:latin typeface="Calibri"/>
                <a:ea typeface="Calibri"/>
                <a:cs typeface="Arial"/>
              </a:rPr>
              <a:t>He</a:t>
            </a:r>
            <a:r>
              <a:rPr lang="fr-FR" sz="1400" u="none" strike="noStrike" baseline="30000" dirty="0">
                <a:solidFill>
                  <a:srgbClr val="7030A0"/>
                </a:solidFill>
                <a:effectLst/>
                <a:latin typeface="Calibri"/>
                <a:ea typeface="Calibri"/>
                <a:cs typeface="Arial"/>
              </a:rPr>
              <a:t>2+</a:t>
            </a:r>
            <a:r>
              <a:rPr lang="fr-FR" sz="1400" u="none" strike="noStrike" dirty="0">
                <a:solidFill>
                  <a:srgbClr val="7030A0"/>
                </a:solidFill>
                <a:effectLst/>
                <a:latin typeface="Calibri"/>
                <a:ea typeface="Calibri"/>
                <a:cs typeface="Arial"/>
              </a:rPr>
              <a:t> , C, </a:t>
            </a:r>
            <a:r>
              <a:rPr lang="fr-FR" sz="1400" dirty="0">
                <a:solidFill>
                  <a:srgbClr val="7030A0"/>
                </a:solidFill>
                <a:latin typeface="Calibri"/>
                <a:ea typeface="Calibri"/>
                <a:cs typeface="Arial"/>
              </a:rPr>
              <a:t>e</a:t>
            </a:r>
            <a:r>
              <a:rPr lang="fr-FR" sz="1400" baseline="30000" dirty="0">
                <a:solidFill>
                  <a:srgbClr val="7030A0"/>
                </a:solidFill>
                <a:latin typeface="Calibri"/>
                <a:ea typeface="Calibri"/>
                <a:cs typeface="Arial"/>
              </a:rPr>
              <a:t>-</a:t>
            </a:r>
            <a:r>
              <a:rPr lang="fr-FR" sz="1400" dirty="0">
                <a:solidFill>
                  <a:srgbClr val="7030A0"/>
                </a:solidFill>
                <a:latin typeface="Calibri"/>
                <a:ea typeface="Calibri"/>
                <a:cs typeface="Arial"/>
              </a:rPr>
              <a:t>, RX (</a:t>
            </a:r>
            <a:r>
              <a:rPr lang="fr-FR" sz="1400" dirty="0" err="1">
                <a:solidFill>
                  <a:srgbClr val="7030A0"/>
                </a:solidFill>
                <a:latin typeface="Calibri"/>
                <a:ea typeface="Calibri"/>
                <a:cs typeface="Arial"/>
              </a:rPr>
              <a:t>Resp</a:t>
            </a:r>
            <a:r>
              <a:rPr lang="fr-FR" sz="1400" dirty="0">
                <a:solidFill>
                  <a:srgbClr val="7030A0"/>
                </a:solidFill>
                <a:latin typeface="Calibri"/>
                <a:ea typeface="Calibri"/>
                <a:cs typeface="Arial"/>
              </a:rPr>
              <a:t>: Charbel Koumeir, Ziad El Bitar)</a:t>
            </a:r>
          </a:p>
          <a:p>
            <a:r>
              <a:rPr lang="fr-FR" sz="1000" b="0" dirty="0">
                <a:solidFill>
                  <a:srgbClr val="7030A0"/>
                </a:solidFill>
                <a:latin typeface="Calibri"/>
                <a:ea typeface="Calibri"/>
                <a:cs typeface="Arial"/>
              </a:rPr>
              <a:t>	</a:t>
            </a:r>
            <a:r>
              <a:rPr lang="fr-FR" sz="1100" b="0" dirty="0">
                <a:solidFill>
                  <a:srgbClr val="7030A0"/>
                </a:solidFill>
                <a:latin typeface="Calibri"/>
                <a:ea typeface="Calibri"/>
                <a:cs typeface="Arial"/>
              </a:rPr>
              <a:t>TASK 1 – Contrôle de la structure temporelle du faisceau</a:t>
            </a:r>
          </a:p>
          <a:p>
            <a:r>
              <a:rPr lang="fr-FR" sz="1100" b="0" dirty="0">
                <a:solidFill>
                  <a:srgbClr val="7030A0"/>
                </a:solidFill>
                <a:latin typeface="Calibri"/>
                <a:ea typeface="Calibri"/>
                <a:cs typeface="Arial"/>
              </a:rPr>
              <a:t>       TASK 2 - Développement instrumental spécifique UHDR</a:t>
            </a:r>
          </a:p>
          <a:p>
            <a:r>
              <a:rPr lang="fr-FR" sz="1100" b="0" dirty="0">
                <a:solidFill>
                  <a:srgbClr val="7030A0"/>
                </a:solidFill>
                <a:latin typeface="Calibri"/>
                <a:ea typeface="Calibri"/>
                <a:cs typeface="Arial"/>
              </a:rPr>
              <a:t>	TASK 3 - Protocole dosimétrique ions et validation</a:t>
            </a:r>
          </a:p>
          <a:p>
            <a:r>
              <a:rPr lang="fr-FR" sz="1100" b="0" u="none" strike="noStrike" dirty="0">
                <a:solidFill>
                  <a:srgbClr val="7030A0"/>
                </a:solidFill>
                <a:effectLst/>
                <a:latin typeface="Calibri"/>
                <a:ea typeface="Calibri"/>
                <a:cs typeface="Arial"/>
              </a:rPr>
              <a:t>	TASK </a:t>
            </a:r>
            <a:r>
              <a:rPr lang="fr-FR" sz="1100" b="0" dirty="0">
                <a:solidFill>
                  <a:srgbClr val="7030A0"/>
                </a:solidFill>
                <a:latin typeface="Calibri"/>
                <a:ea typeface="Calibri"/>
                <a:cs typeface="Arial"/>
              </a:rPr>
              <a:t>4 </a:t>
            </a:r>
            <a:r>
              <a:rPr lang="fr-FR" sz="1100" b="0" u="none" strike="noStrike" dirty="0">
                <a:solidFill>
                  <a:srgbClr val="7030A0"/>
                </a:solidFill>
                <a:effectLst/>
                <a:latin typeface="Calibri"/>
                <a:ea typeface="Calibri"/>
                <a:cs typeface="Arial"/>
              </a:rPr>
              <a:t>– Protocole dosimét</a:t>
            </a:r>
            <a:r>
              <a:rPr lang="fr-FR" sz="1100" b="0" dirty="0">
                <a:solidFill>
                  <a:srgbClr val="7030A0"/>
                </a:solidFill>
                <a:latin typeface="Calibri"/>
                <a:ea typeface="Calibri"/>
                <a:cs typeface="Arial"/>
              </a:rPr>
              <a:t>rique électrons et validation</a:t>
            </a:r>
            <a:endParaRPr lang="fr-FR" sz="1100" b="0" u="none" strike="noStrike" dirty="0">
              <a:solidFill>
                <a:srgbClr val="7030A0"/>
              </a:solidFill>
              <a:effectLst/>
              <a:latin typeface="Calibri"/>
              <a:ea typeface="Calibri"/>
              <a:cs typeface="Arial"/>
            </a:endParaRPr>
          </a:p>
          <a:p>
            <a:pPr algn="l"/>
            <a:r>
              <a:rPr lang="fr-FR" sz="1400" dirty="0">
                <a:solidFill>
                  <a:srgbClr val="0070C0"/>
                </a:solidFill>
                <a:latin typeface="Calibri"/>
                <a:ea typeface="Calibri"/>
                <a:cs typeface="Arial"/>
              </a:rPr>
              <a:t>WP2 – Effet du débit de dose sur la radiolyse de l’eau expérimentale (</a:t>
            </a:r>
            <a:r>
              <a:rPr lang="fr-FR" sz="1400" dirty="0" err="1">
                <a:solidFill>
                  <a:srgbClr val="0070C0"/>
                </a:solidFill>
                <a:latin typeface="Calibri"/>
                <a:ea typeface="Calibri"/>
                <a:cs typeface="Arial"/>
              </a:rPr>
              <a:t>Resp</a:t>
            </a:r>
            <a:r>
              <a:rPr lang="fr-FR" sz="1400" dirty="0">
                <a:solidFill>
                  <a:srgbClr val="0070C0"/>
                </a:solidFill>
                <a:latin typeface="Calibri"/>
                <a:ea typeface="Calibri"/>
                <a:cs typeface="Arial"/>
              </a:rPr>
              <a:t>: Quentin Raffy, Guillaume Blain)</a:t>
            </a:r>
          </a:p>
          <a:p>
            <a:pPr algn="l"/>
            <a:r>
              <a:rPr lang="fr-FR" sz="1000" b="0" dirty="0">
                <a:solidFill>
                  <a:srgbClr val="0070C0"/>
                </a:solidFill>
                <a:latin typeface="Calibri"/>
                <a:ea typeface="Calibri"/>
                <a:cs typeface="Arial"/>
              </a:rPr>
              <a:t>	</a:t>
            </a:r>
            <a:r>
              <a:rPr lang="fr-FR" sz="1100" b="0" u="none" strike="noStrike" dirty="0">
                <a:solidFill>
                  <a:srgbClr val="0070C0"/>
                </a:solidFill>
                <a:effectLst/>
                <a:latin typeface="Calibri"/>
                <a:ea typeface="Calibri"/>
                <a:cs typeface="Arial"/>
              </a:rPr>
              <a:t>TASK 1 – Effet du débit de dose en fonction du TEL</a:t>
            </a:r>
          </a:p>
          <a:p>
            <a:pPr algn="l"/>
            <a:r>
              <a:rPr lang="fr-FR" sz="1100" b="0" u="none" strike="noStrike" dirty="0">
                <a:solidFill>
                  <a:srgbClr val="0070C0"/>
                </a:solidFill>
                <a:effectLst/>
                <a:latin typeface="Calibri"/>
                <a:ea typeface="Calibri"/>
                <a:cs typeface="Arial"/>
              </a:rPr>
              <a:t>	TASK 2 – Effet de la structure temporelle des faisceaux</a:t>
            </a:r>
          </a:p>
          <a:p>
            <a:pPr algn="l"/>
            <a:r>
              <a:rPr lang="fr-FR" sz="1100" b="0" u="none" strike="noStrike" dirty="0">
                <a:solidFill>
                  <a:srgbClr val="0070C0"/>
                </a:solidFill>
                <a:effectLst/>
                <a:latin typeface="Calibri"/>
                <a:ea typeface="Calibri"/>
                <a:cs typeface="Arial"/>
              </a:rPr>
              <a:t>	TASK 3 – Influence du pH et de </a:t>
            </a:r>
            <a:r>
              <a:rPr lang="fr-FR" sz="1100" b="0" dirty="0">
                <a:solidFill>
                  <a:srgbClr val="0070C0"/>
                </a:solidFill>
                <a:latin typeface="Calibri"/>
                <a:ea typeface="Calibri"/>
                <a:cs typeface="Arial"/>
              </a:rPr>
              <a:t>O</a:t>
            </a:r>
            <a:r>
              <a:rPr lang="fr-FR" sz="1100" b="0" baseline="-25000" dirty="0">
                <a:solidFill>
                  <a:srgbClr val="0070C0"/>
                </a:solidFill>
                <a:latin typeface="Calibri"/>
                <a:ea typeface="Calibri"/>
                <a:cs typeface="Arial"/>
              </a:rPr>
              <a:t>2</a:t>
            </a:r>
            <a:endParaRPr lang="fr-FR" sz="1100" b="0" u="none" strike="noStrike" baseline="-25000" dirty="0">
              <a:solidFill>
                <a:srgbClr val="0070C0"/>
              </a:solidFill>
              <a:effectLst/>
              <a:latin typeface="Calibri" panose="020F0502020204030204" pitchFamily="34" charset="0"/>
              <a:ea typeface="Calibri"/>
            </a:endParaRPr>
          </a:p>
          <a:p>
            <a:pPr algn="l"/>
            <a:r>
              <a:rPr lang="fr-FR" sz="1100" b="0" u="none" strike="noStrike" dirty="0">
                <a:solidFill>
                  <a:srgbClr val="0070C0"/>
                </a:solidFill>
                <a:effectLst/>
                <a:latin typeface="Calibri"/>
                <a:ea typeface="Calibri"/>
                <a:cs typeface="Arial"/>
              </a:rPr>
              <a:t>	TASK 4 – </a:t>
            </a:r>
            <a:r>
              <a:rPr lang="fr-FR" sz="1100" b="0" dirty="0">
                <a:solidFill>
                  <a:srgbClr val="0070C0"/>
                </a:solidFill>
                <a:latin typeface="Calibri"/>
                <a:ea typeface="Calibri"/>
                <a:cs typeface="Arial"/>
              </a:rPr>
              <a:t>Radiolyse de </a:t>
            </a:r>
            <a:r>
              <a:rPr lang="fr-FR" sz="1100" b="0" u="none" strike="noStrike" dirty="0">
                <a:solidFill>
                  <a:srgbClr val="0070C0"/>
                </a:solidFill>
                <a:effectLst/>
                <a:latin typeface="Calibri"/>
                <a:ea typeface="Calibri"/>
                <a:cs typeface="Arial"/>
              </a:rPr>
              <a:t>biomolécules</a:t>
            </a:r>
          </a:p>
          <a:p>
            <a:pPr algn="l"/>
            <a:r>
              <a:rPr lang="fr-FR" sz="1400" dirty="0">
                <a:solidFill>
                  <a:srgbClr val="00B050"/>
                </a:solidFill>
                <a:latin typeface="Calibri"/>
                <a:ea typeface="Calibri"/>
                <a:cs typeface="Arial"/>
              </a:rPr>
              <a:t>WP3 - Irradiations de populations cellulaires (</a:t>
            </a:r>
            <a:r>
              <a:rPr lang="fr-FR" sz="1400" dirty="0" err="1">
                <a:solidFill>
                  <a:srgbClr val="00B050"/>
                </a:solidFill>
                <a:latin typeface="Calibri"/>
                <a:ea typeface="Calibri"/>
                <a:cs typeface="Arial"/>
              </a:rPr>
              <a:t>Resp</a:t>
            </a:r>
            <a:r>
              <a:rPr lang="fr-FR" sz="1400" dirty="0">
                <a:solidFill>
                  <a:srgbClr val="00B050"/>
                </a:solidFill>
                <a:latin typeface="Calibri"/>
                <a:ea typeface="Calibri"/>
                <a:cs typeface="Arial"/>
              </a:rPr>
              <a:t>: François Chevalier, Claire Rodriguez-</a:t>
            </a:r>
            <a:r>
              <a:rPr lang="fr-FR" sz="1400" dirty="0" err="1">
                <a:solidFill>
                  <a:srgbClr val="00B050"/>
                </a:solidFill>
                <a:latin typeface="Calibri"/>
                <a:ea typeface="Calibri"/>
                <a:cs typeface="Arial"/>
              </a:rPr>
              <a:t>Lafrasse</a:t>
            </a:r>
            <a:r>
              <a:rPr lang="fr-FR" sz="1400" dirty="0">
                <a:solidFill>
                  <a:srgbClr val="00B050"/>
                </a:solidFill>
                <a:latin typeface="Calibri"/>
                <a:ea typeface="Calibri"/>
                <a:cs typeface="Arial"/>
              </a:rPr>
              <a:t>)</a:t>
            </a:r>
          </a:p>
          <a:p>
            <a:pPr algn="l"/>
            <a:r>
              <a:rPr lang="fr-FR" sz="1000" b="0" dirty="0">
                <a:solidFill>
                  <a:srgbClr val="00B050"/>
                </a:solidFill>
                <a:latin typeface="Calibri"/>
                <a:ea typeface="Calibri"/>
                <a:cs typeface="Arial"/>
              </a:rPr>
              <a:t>	</a:t>
            </a:r>
            <a:r>
              <a:rPr lang="fr-FR" sz="1100" b="0" u="none" strike="noStrike" dirty="0">
                <a:solidFill>
                  <a:srgbClr val="00B050"/>
                </a:solidFill>
                <a:effectLst/>
                <a:latin typeface="Calibri"/>
                <a:ea typeface="Calibri"/>
                <a:cs typeface="Arial"/>
              </a:rPr>
              <a:t>TASK 1 – Effet du débit de dose en fonction du TEL</a:t>
            </a:r>
          </a:p>
          <a:p>
            <a:pPr algn="l"/>
            <a:r>
              <a:rPr lang="fr-FR" sz="1100" b="0" u="none" strike="noStrike" dirty="0">
                <a:solidFill>
                  <a:srgbClr val="00B050"/>
                </a:solidFill>
                <a:effectLst/>
                <a:latin typeface="Calibri"/>
                <a:ea typeface="Calibri"/>
                <a:cs typeface="Arial"/>
              </a:rPr>
              <a:t>	TASK 2 – Effet de la structure temporelle des faisceaux</a:t>
            </a:r>
          </a:p>
          <a:p>
            <a:pPr algn="l"/>
            <a:r>
              <a:rPr lang="fr-FR" sz="1100" b="0" u="none" strike="noStrike" dirty="0">
                <a:solidFill>
                  <a:srgbClr val="00B050"/>
                </a:solidFill>
                <a:effectLst/>
                <a:latin typeface="Calibri"/>
                <a:ea typeface="Calibri"/>
                <a:cs typeface="Arial"/>
              </a:rPr>
              <a:t>	TASK 3 – Influence du pH et de l’O</a:t>
            </a:r>
            <a:r>
              <a:rPr lang="fr-FR" sz="1100" b="0" u="none" strike="noStrike" baseline="-25000" dirty="0">
                <a:solidFill>
                  <a:srgbClr val="00B050"/>
                </a:solidFill>
                <a:effectLst/>
                <a:latin typeface="Calibri"/>
                <a:ea typeface="Calibri"/>
                <a:cs typeface="Arial"/>
              </a:rPr>
              <a:t>2</a:t>
            </a:r>
          </a:p>
          <a:p>
            <a:pPr algn="l"/>
            <a:r>
              <a:rPr lang="fr-FR" sz="1400" dirty="0">
                <a:solidFill>
                  <a:srgbClr val="002060"/>
                </a:solidFill>
                <a:latin typeface="Calibri"/>
                <a:ea typeface="Calibri"/>
                <a:cs typeface="Arial"/>
              </a:rPr>
              <a:t>WP4 – Jumeaux numériques multi-échelles (</a:t>
            </a:r>
            <a:r>
              <a:rPr lang="fr-FR" sz="1400" dirty="0" err="1">
                <a:solidFill>
                  <a:srgbClr val="002060"/>
                </a:solidFill>
                <a:latin typeface="Calibri"/>
                <a:ea typeface="Calibri"/>
                <a:cs typeface="Arial"/>
              </a:rPr>
              <a:t>Resp</a:t>
            </a:r>
            <a:r>
              <a:rPr lang="fr-FR" sz="1400" dirty="0">
                <a:solidFill>
                  <a:srgbClr val="002060"/>
                </a:solidFill>
                <a:latin typeface="Calibri"/>
                <a:ea typeface="Calibri"/>
                <a:cs typeface="Arial"/>
              </a:rPr>
              <a:t>: Lydia Maigne, Nicolas Arbor)</a:t>
            </a:r>
          </a:p>
          <a:p>
            <a:pPr algn="l"/>
            <a:r>
              <a:rPr lang="fr-FR" sz="1100" b="0" dirty="0">
                <a:solidFill>
                  <a:srgbClr val="002060"/>
                </a:solidFill>
                <a:latin typeface="Calibri"/>
                <a:ea typeface="Calibri"/>
                <a:cs typeface="Arial"/>
              </a:rPr>
              <a:t>	TASK 1 – Simulations des lignes/faisceaux d’irradiation avec GATE 10</a:t>
            </a:r>
          </a:p>
          <a:p>
            <a:pPr algn="l"/>
            <a:r>
              <a:rPr lang="fr-FR" sz="1100" b="0" dirty="0">
                <a:solidFill>
                  <a:srgbClr val="002060"/>
                </a:solidFill>
                <a:latin typeface="Calibri"/>
                <a:ea typeface="Calibri"/>
                <a:cs typeface="Arial"/>
              </a:rPr>
              <a:t>	TASK 2 – Simulations de la chimie de la radiolyse avec Geant4-DNA</a:t>
            </a:r>
          </a:p>
          <a:p>
            <a:pPr algn="l"/>
            <a:r>
              <a:rPr lang="fr-FR" sz="1100" b="0" dirty="0">
                <a:solidFill>
                  <a:srgbClr val="002060"/>
                </a:solidFill>
                <a:latin typeface="Calibri"/>
                <a:ea typeface="Calibri"/>
                <a:cs typeface="Arial"/>
              </a:rPr>
              <a:t>	TASK 3 – Simulations des dommages biologiques (modèles biophysiques)</a:t>
            </a:r>
          </a:p>
          <a:p>
            <a:pPr algn="l"/>
            <a:r>
              <a:rPr lang="fr-FR" sz="1100" b="0" dirty="0">
                <a:solidFill>
                  <a:srgbClr val="002060"/>
                </a:solidFill>
                <a:latin typeface="Calibri"/>
                <a:ea typeface="Calibri"/>
                <a:cs typeface="Arial"/>
              </a:rPr>
              <a:t>	TASK 4 – Création d’une base de données ouverte</a:t>
            </a:r>
          </a:p>
        </p:txBody>
      </p:sp>
      <p:sp>
        <p:nvSpPr>
          <p:cNvPr id="4" name="Titre 3">
            <a:extLst>
              <a:ext uri="{FF2B5EF4-FFF2-40B4-BE49-F238E27FC236}">
                <a16:creationId xmlns:a16="http://schemas.microsoft.com/office/drawing/2014/main" id="{592B8524-48A3-519B-884A-8420C0C64BAB}"/>
              </a:ext>
            </a:extLst>
          </p:cNvPr>
          <p:cNvSpPr>
            <a:spLocks noGrp="1"/>
          </p:cNvSpPr>
          <p:nvPr>
            <p:ph type="title"/>
          </p:nvPr>
        </p:nvSpPr>
        <p:spPr>
          <a:xfrm>
            <a:off x="581419" y="338932"/>
            <a:ext cx="7886700" cy="491655"/>
          </a:xfrm>
        </p:spPr>
        <p:txBody>
          <a:bodyPr/>
          <a:lstStyle/>
          <a:p>
            <a:r>
              <a:rPr lang="fr-FR" dirty="0"/>
              <a:t>4 </a:t>
            </a:r>
            <a:r>
              <a:rPr lang="fr-FR" dirty="0" err="1"/>
              <a:t>WPs</a:t>
            </a:r>
            <a:endParaRPr lang="fr-FR" dirty="0"/>
          </a:p>
        </p:txBody>
      </p:sp>
      <p:sp>
        <p:nvSpPr>
          <p:cNvPr id="3" name="Espace réservé du texte 2">
            <a:extLst>
              <a:ext uri="{FF2B5EF4-FFF2-40B4-BE49-F238E27FC236}">
                <a16:creationId xmlns:a16="http://schemas.microsoft.com/office/drawing/2014/main" id="{9121C047-47C6-024F-9E80-7DCB269CB875}"/>
              </a:ext>
            </a:extLst>
          </p:cNvPr>
          <p:cNvSpPr>
            <a:spLocks noGrp="1"/>
          </p:cNvSpPr>
          <p:nvPr>
            <p:ph type="body" sz="quarter" idx="10"/>
          </p:nvPr>
        </p:nvSpPr>
        <p:spPr/>
        <p:txBody>
          <a:bodyPr/>
          <a:lstStyle/>
          <a:p>
            <a:r>
              <a:rPr lang="fr-FR"/>
              <a:t>1</a:t>
            </a:r>
          </a:p>
        </p:txBody>
      </p:sp>
    </p:spTree>
    <p:extLst>
      <p:ext uri="{BB962C8B-B14F-4D97-AF65-F5344CB8AC3E}">
        <p14:creationId xmlns:p14="http://schemas.microsoft.com/office/powerpoint/2010/main" val="362983876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0D086FF-36BA-DB80-2AA5-3CBBD4A26EBA}"/>
              </a:ext>
            </a:extLst>
          </p:cNvPr>
          <p:cNvSpPr>
            <a:spLocks noGrp="1"/>
          </p:cNvSpPr>
          <p:nvPr>
            <p:ph type="body" sz="quarter" idx="11"/>
          </p:nvPr>
        </p:nvSpPr>
        <p:spPr>
          <a:xfrm>
            <a:off x="1960239" y="63909"/>
            <a:ext cx="7183761" cy="2588856"/>
          </a:xfrm>
        </p:spPr>
        <p:txBody>
          <a:bodyPr lIns="91440" tIns="45720" rIns="91440" bIns="45720" anchor="t"/>
          <a:lstStyle/>
          <a:p>
            <a:r>
              <a:rPr lang="fr-FR" sz="2000" u="none" strike="noStrike" dirty="0">
                <a:solidFill>
                  <a:srgbClr val="7030A0"/>
                </a:solidFill>
                <a:effectLst/>
                <a:latin typeface="Calibri"/>
                <a:ea typeface="Calibri"/>
                <a:cs typeface="Arial"/>
              </a:rPr>
              <a:t>Contrôle qualité et Dosimétrie des lignes faisceaux UHDR</a:t>
            </a:r>
          </a:p>
          <a:p>
            <a:pPr algn="r"/>
            <a:r>
              <a:rPr lang="fr-FR" sz="1400" b="0" u="sng" strike="noStrike" dirty="0">
                <a:solidFill>
                  <a:srgbClr val="7030A0"/>
                </a:solidFill>
                <a:effectLst/>
                <a:latin typeface="Calibri"/>
                <a:ea typeface="Calibri"/>
                <a:cs typeface="Arial"/>
              </a:rPr>
              <a:t>ARRONAX</a:t>
            </a:r>
            <a:r>
              <a:rPr lang="fr-FR" sz="1400" b="0" u="none" strike="noStrike" dirty="0">
                <a:solidFill>
                  <a:srgbClr val="7030A0"/>
                </a:solidFill>
                <a:effectLst/>
                <a:latin typeface="Calibri"/>
                <a:ea typeface="Calibri"/>
                <a:cs typeface="Arial"/>
              </a:rPr>
              <a:t> – </a:t>
            </a:r>
            <a:r>
              <a:rPr lang="fr-FR" sz="1400" u="none" strike="noStrike" dirty="0">
                <a:solidFill>
                  <a:srgbClr val="7030A0"/>
                </a:solidFill>
                <a:effectLst/>
                <a:latin typeface="Calibri"/>
                <a:ea typeface="Calibri"/>
                <a:cs typeface="Arial"/>
              </a:rPr>
              <a:t>Charbel Koumeir</a:t>
            </a:r>
            <a:r>
              <a:rPr lang="fr-FR" sz="1400" b="0" u="none" strike="noStrike" dirty="0">
                <a:solidFill>
                  <a:srgbClr val="7030A0"/>
                </a:solidFill>
                <a:effectLst/>
                <a:latin typeface="Calibri"/>
                <a:ea typeface="Calibri"/>
                <a:cs typeface="Arial"/>
              </a:rPr>
              <a:t>, FERID HADDAD, FREDDY POIRIER</a:t>
            </a:r>
          </a:p>
          <a:p>
            <a:pPr algn="r"/>
            <a:r>
              <a:rPr lang="fr-FR" sz="1400" b="0" u="sng" dirty="0">
                <a:solidFill>
                  <a:srgbClr val="7030A0"/>
                </a:solidFill>
                <a:latin typeface="Calibri"/>
                <a:ea typeface="Calibri"/>
                <a:cs typeface="Arial"/>
              </a:rPr>
              <a:t>SUBATECH</a:t>
            </a:r>
            <a:r>
              <a:rPr lang="fr-FR" sz="1400" b="0" dirty="0">
                <a:solidFill>
                  <a:srgbClr val="7030A0"/>
                </a:solidFill>
                <a:latin typeface="Calibri"/>
                <a:ea typeface="Calibri"/>
                <a:cs typeface="Arial"/>
              </a:rPr>
              <a:t> – Noël </a:t>
            </a:r>
            <a:r>
              <a:rPr lang="fr-FR" sz="1400" b="0" dirty="0" err="1">
                <a:solidFill>
                  <a:srgbClr val="7030A0"/>
                </a:solidFill>
                <a:latin typeface="Calibri"/>
                <a:ea typeface="Calibri"/>
                <a:cs typeface="Arial"/>
              </a:rPr>
              <a:t>Servagent</a:t>
            </a:r>
            <a:r>
              <a:rPr lang="fr-FR" sz="1400" b="0" dirty="0">
                <a:solidFill>
                  <a:srgbClr val="7030A0"/>
                </a:solidFill>
                <a:latin typeface="Calibri"/>
                <a:ea typeface="Calibri"/>
                <a:cs typeface="Arial"/>
              </a:rPr>
              <a:t>, Vincent Métivier </a:t>
            </a:r>
            <a:r>
              <a:rPr lang="fr-FR" sz="1400" b="0" u="none" strike="noStrike" dirty="0">
                <a:solidFill>
                  <a:srgbClr val="7030A0"/>
                </a:solidFill>
                <a:effectLst/>
                <a:latin typeface="Calibri"/>
                <a:ea typeface="Calibri"/>
                <a:cs typeface="Arial"/>
              </a:rPr>
              <a:t> </a:t>
            </a:r>
          </a:p>
          <a:p>
            <a:pPr algn="r"/>
            <a:r>
              <a:rPr lang="fr-FR" sz="1400" b="0" u="sng" strike="noStrike" dirty="0">
                <a:solidFill>
                  <a:srgbClr val="7030A0"/>
                </a:solidFill>
                <a:effectLst/>
                <a:latin typeface="Calibri"/>
                <a:ea typeface="Calibri"/>
                <a:cs typeface="Arial"/>
              </a:rPr>
              <a:t>ICO</a:t>
            </a:r>
            <a:r>
              <a:rPr lang="fr-FR" sz="1400" b="0" u="none" strike="noStrike" dirty="0">
                <a:solidFill>
                  <a:srgbClr val="7030A0"/>
                </a:solidFill>
                <a:effectLst/>
                <a:latin typeface="Calibri"/>
                <a:ea typeface="Calibri"/>
                <a:cs typeface="Arial"/>
              </a:rPr>
              <a:t> – Sophie </a:t>
            </a:r>
            <a:r>
              <a:rPr lang="fr-FR" sz="1400" b="0" u="none" strike="noStrike" dirty="0" err="1">
                <a:solidFill>
                  <a:srgbClr val="7030A0"/>
                </a:solidFill>
                <a:effectLst/>
                <a:latin typeface="Calibri"/>
                <a:ea typeface="Calibri"/>
                <a:cs typeface="Arial"/>
              </a:rPr>
              <a:t>chiavassa</a:t>
            </a:r>
            <a:r>
              <a:rPr lang="fr-FR" sz="1400" b="0" u="none" strike="noStrike" dirty="0">
                <a:solidFill>
                  <a:srgbClr val="7030A0"/>
                </a:solidFill>
                <a:effectLst/>
                <a:latin typeface="Calibri"/>
                <a:ea typeface="Calibri"/>
                <a:cs typeface="Arial"/>
              </a:rPr>
              <a:t>, Grégory Delpon</a:t>
            </a:r>
          </a:p>
          <a:p>
            <a:pPr algn="r"/>
            <a:r>
              <a:rPr lang="fr-FR" sz="1400" b="0" u="sng" dirty="0">
                <a:solidFill>
                  <a:srgbClr val="7030A0"/>
                </a:solidFill>
                <a:latin typeface="Calibri"/>
                <a:ea typeface="Calibri"/>
                <a:cs typeface="Arial"/>
              </a:rPr>
              <a:t>LPCC</a:t>
            </a:r>
            <a:r>
              <a:rPr lang="fr-FR" sz="1400" b="0" dirty="0">
                <a:solidFill>
                  <a:srgbClr val="7030A0"/>
                </a:solidFill>
                <a:latin typeface="Calibri"/>
                <a:ea typeface="Calibri"/>
                <a:cs typeface="Arial"/>
              </a:rPr>
              <a:t> – Marc Rousseau, Francesc</a:t>
            </a:r>
            <a:r>
              <a:rPr lang="fr-FR" sz="1400" b="0" dirty="0">
                <a:solidFill>
                  <a:srgbClr val="7030A0"/>
                </a:solidFill>
                <a:latin typeface="Calibri"/>
                <a:ea typeface="Calibri"/>
                <a:cs typeface="Calibri"/>
              </a:rPr>
              <a:t>o </a:t>
            </a:r>
            <a:r>
              <a:rPr lang="fr-FR" sz="1400" b="0" dirty="0" err="1">
                <a:solidFill>
                  <a:srgbClr val="7030A0"/>
                </a:solidFill>
                <a:latin typeface="Calibri"/>
                <a:ea typeface="Calibri"/>
                <a:cs typeface="Calibri"/>
              </a:rPr>
              <a:t>Mazza</a:t>
            </a:r>
            <a:endParaRPr lang="fr-FR" sz="1400" b="0" dirty="0">
              <a:solidFill>
                <a:srgbClr val="7030A0"/>
              </a:solidFill>
              <a:latin typeface="Calibri"/>
              <a:ea typeface="Calibri"/>
              <a:cs typeface="Arial"/>
            </a:endParaRPr>
          </a:p>
          <a:p>
            <a:pPr algn="r"/>
            <a:r>
              <a:rPr lang="fr-FR" sz="1400" b="0" u="sng" strike="noStrike" dirty="0">
                <a:solidFill>
                  <a:srgbClr val="7030A0"/>
                </a:solidFill>
                <a:effectLst/>
                <a:latin typeface="Calibri"/>
                <a:ea typeface="Calibri"/>
                <a:cs typeface="Arial"/>
              </a:rPr>
              <a:t>IPHC</a:t>
            </a:r>
            <a:r>
              <a:rPr lang="fr-FR" sz="1400" b="0" u="none" strike="noStrike" dirty="0">
                <a:solidFill>
                  <a:srgbClr val="7030A0"/>
                </a:solidFill>
                <a:effectLst/>
                <a:latin typeface="Calibri"/>
                <a:ea typeface="Calibri"/>
                <a:cs typeface="Arial"/>
              </a:rPr>
              <a:t> – </a:t>
            </a:r>
            <a:r>
              <a:rPr lang="fr-FR" sz="1400" u="none" strike="noStrike" dirty="0">
                <a:solidFill>
                  <a:srgbClr val="7030A0"/>
                </a:solidFill>
                <a:effectLst/>
                <a:latin typeface="Calibri"/>
                <a:ea typeface="Calibri"/>
                <a:cs typeface="Arial"/>
              </a:rPr>
              <a:t>Ziad El </a:t>
            </a:r>
            <a:r>
              <a:rPr lang="fr-FR" sz="1400" u="none" strike="noStrike" dirty="0" err="1">
                <a:solidFill>
                  <a:srgbClr val="7030A0"/>
                </a:solidFill>
                <a:effectLst/>
                <a:latin typeface="Calibri"/>
                <a:ea typeface="Calibri"/>
                <a:cs typeface="Arial"/>
              </a:rPr>
              <a:t>bitar</a:t>
            </a:r>
            <a:r>
              <a:rPr lang="fr-FR" sz="1400" b="0" u="none" strike="noStrike" dirty="0">
                <a:solidFill>
                  <a:srgbClr val="7030A0"/>
                </a:solidFill>
                <a:effectLst/>
                <a:latin typeface="Calibri"/>
                <a:ea typeface="Calibri"/>
                <a:cs typeface="Arial"/>
              </a:rPr>
              <a:t>, Nicolas Arbor, MARIE VANSTALLE, Philippe </a:t>
            </a:r>
            <a:r>
              <a:rPr lang="fr-FR" sz="1400" b="0" dirty="0">
                <a:solidFill>
                  <a:srgbClr val="7030A0"/>
                </a:solidFill>
                <a:latin typeface="Calibri"/>
                <a:ea typeface="Calibri"/>
                <a:cs typeface="Arial"/>
              </a:rPr>
              <a:t>PEAUPARDIN</a:t>
            </a:r>
            <a:endParaRPr lang="fr-FR" sz="1400" b="0" u="none" strike="noStrike" dirty="0">
              <a:solidFill>
                <a:srgbClr val="7030A0"/>
              </a:solidFill>
              <a:effectLst/>
              <a:latin typeface="Calibri"/>
              <a:ea typeface="Calibri"/>
              <a:cs typeface="Arial"/>
            </a:endParaRPr>
          </a:p>
          <a:p>
            <a:pPr algn="r"/>
            <a:r>
              <a:rPr lang="fr-FR" sz="1400" b="0" u="sng" dirty="0" err="1">
                <a:solidFill>
                  <a:srgbClr val="7030A0"/>
                </a:solidFill>
                <a:latin typeface="Calibri"/>
                <a:ea typeface="Calibri"/>
                <a:cs typeface="Arial"/>
              </a:rPr>
              <a:t>IJCLab</a:t>
            </a:r>
            <a:r>
              <a:rPr lang="fr-FR" sz="1400" b="0" dirty="0">
                <a:solidFill>
                  <a:srgbClr val="7030A0"/>
                </a:solidFill>
                <a:latin typeface="Calibri"/>
                <a:ea typeface="Calibri"/>
                <a:cs typeface="Arial"/>
              </a:rPr>
              <a:t> – </a:t>
            </a:r>
            <a:r>
              <a:rPr lang="fr-FR" sz="1400" b="0" dirty="0" err="1">
                <a:solidFill>
                  <a:srgbClr val="7030A0"/>
                </a:solidFill>
                <a:latin typeface="Calibri"/>
                <a:ea typeface="Calibri"/>
                <a:cs typeface="Arial"/>
              </a:rPr>
              <a:t>quentin</a:t>
            </a:r>
            <a:r>
              <a:rPr lang="fr-FR" sz="1400" b="0" dirty="0">
                <a:solidFill>
                  <a:srgbClr val="7030A0"/>
                </a:solidFill>
                <a:latin typeface="Calibri"/>
                <a:ea typeface="Calibri"/>
                <a:cs typeface="Arial"/>
              </a:rPr>
              <a:t> mouchard, </a:t>
            </a:r>
            <a:r>
              <a:rPr lang="fr-FR" sz="1400" b="0" dirty="0" err="1">
                <a:solidFill>
                  <a:srgbClr val="7030A0"/>
                </a:solidFill>
                <a:latin typeface="Calibri"/>
                <a:ea typeface="Calibri"/>
                <a:cs typeface="Arial"/>
              </a:rPr>
              <a:t>amelia</a:t>
            </a:r>
            <a:r>
              <a:rPr lang="fr-FR" sz="1400" b="0" dirty="0">
                <a:solidFill>
                  <a:srgbClr val="7030A0"/>
                </a:solidFill>
                <a:latin typeface="Calibri"/>
                <a:ea typeface="Calibri"/>
                <a:cs typeface="Arial"/>
              </a:rPr>
              <a:t> </a:t>
            </a:r>
            <a:r>
              <a:rPr lang="fr-FR" sz="1400" b="0" dirty="0" err="1">
                <a:solidFill>
                  <a:srgbClr val="7030A0"/>
                </a:solidFill>
                <a:latin typeface="Calibri"/>
                <a:ea typeface="Calibri"/>
                <a:cs typeface="Arial"/>
              </a:rPr>
              <a:t>maia</a:t>
            </a:r>
            <a:r>
              <a:rPr lang="fr-FR" sz="1400" b="0" dirty="0">
                <a:solidFill>
                  <a:srgbClr val="7030A0"/>
                </a:solidFill>
                <a:latin typeface="Calibri"/>
                <a:ea typeface="Calibri"/>
                <a:cs typeface="Arial"/>
              </a:rPr>
              <a:t> </a:t>
            </a:r>
            <a:r>
              <a:rPr lang="fr-FR" sz="1400" b="0" dirty="0" err="1">
                <a:solidFill>
                  <a:srgbClr val="7030A0"/>
                </a:solidFill>
                <a:latin typeface="Calibri"/>
                <a:ea typeface="Calibri"/>
                <a:cs typeface="Arial"/>
              </a:rPr>
              <a:t>leite</a:t>
            </a:r>
            <a:r>
              <a:rPr lang="fr-FR" sz="1400" b="0" dirty="0">
                <a:solidFill>
                  <a:srgbClr val="7030A0"/>
                </a:solidFill>
                <a:latin typeface="Calibri"/>
                <a:ea typeface="Calibri"/>
                <a:cs typeface="Arial"/>
              </a:rPr>
              <a:t>, christian </a:t>
            </a:r>
            <a:r>
              <a:rPr lang="fr-FR" sz="1400" b="0" dirty="0" err="1">
                <a:solidFill>
                  <a:srgbClr val="7030A0"/>
                </a:solidFill>
                <a:latin typeface="Calibri"/>
                <a:ea typeface="Calibri"/>
                <a:cs typeface="Arial"/>
              </a:rPr>
              <a:t>olivetto</a:t>
            </a:r>
            <a:r>
              <a:rPr lang="fr-FR" sz="1400" b="0" dirty="0">
                <a:solidFill>
                  <a:srgbClr val="7030A0"/>
                </a:solidFill>
                <a:latin typeface="Calibri"/>
                <a:ea typeface="Calibri"/>
                <a:cs typeface="Arial"/>
              </a:rPr>
              <a:t>, philippe </a:t>
            </a:r>
            <a:r>
              <a:rPr lang="fr-FR" sz="1400" b="0" dirty="0" err="1">
                <a:solidFill>
                  <a:srgbClr val="7030A0"/>
                </a:solidFill>
                <a:latin typeface="Calibri"/>
                <a:ea typeface="Calibri"/>
                <a:cs typeface="Arial"/>
              </a:rPr>
              <a:t>laniece</a:t>
            </a:r>
            <a:endParaRPr lang="fr-FR" sz="1400" b="0" dirty="0">
              <a:solidFill>
                <a:srgbClr val="7030A0"/>
              </a:solidFill>
              <a:latin typeface="Calibri"/>
              <a:ea typeface="Calibri"/>
            </a:endParaRPr>
          </a:p>
          <a:p>
            <a:pPr algn="r"/>
            <a:r>
              <a:rPr lang="fr-FR" sz="1400" b="0" u="sng" dirty="0">
                <a:solidFill>
                  <a:srgbClr val="7030A0"/>
                </a:solidFill>
                <a:latin typeface="Calibri"/>
                <a:ea typeface="Calibri"/>
                <a:cs typeface="Arial"/>
              </a:rPr>
              <a:t>LPSC</a:t>
            </a:r>
            <a:r>
              <a:rPr lang="fr-FR" sz="1400" b="0" dirty="0">
                <a:solidFill>
                  <a:srgbClr val="7030A0"/>
                </a:solidFill>
                <a:latin typeface="Calibri"/>
                <a:ea typeface="Calibri"/>
                <a:cs typeface="Arial"/>
              </a:rPr>
              <a:t> – Denis </a:t>
            </a:r>
            <a:r>
              <a:rPr lang="fr-FR" sz="1400" b="0" dirty="0" err="1">
                <a:solidFill>
                  <a:srgbClr val="7030A0"/>
                </a:solidFill>
                <a:latin typeface="Calibri"/>
                <a:ea typeface="Calibri"/>
                <a:cs typeface="Arial"/>
              </a:rPr>
              <a:t>dauvergne</a:t>
            </a:r>
            <a:r>
              <a:rPr lang="fr-FR" sz="1400" b="0" dirty="0">
                <a:solidFill>
                  <a:srgbClr val="7030A0"/>
                </a:solidFill>
                <a:latin typeface="Calibri"/>
                <a:ea typeface="Calibri"/>
                <a:cs typeface="Arial"/>
              </a:rPr>
              <a:t>, </a:t>
            </a:r>
            <a:r>
              <a:rPr lang="fr-FR" sz="1400" b="0" dirty="0" err="1">
                <a:solidFill>
                  <a:srgbClr val="7030A0"/>
                </a:solidFill>
                <a:latin typeface="Calibri"/>
                <a:ea typeface="Calibri"/>
                <a:cs typeface="Arial"/>
              </a:rPr>
              <a:t>marie-laure</a:t>
            </a:r>
            <a:r>
              <a:rPr lang="fr-FR" sz="1400" b="0" dirty="0">
                <a:solidFill>
                  <a:srgbClr val="7030A0"/>
                </a:solidFill>
                <a:latin typeface="Calibri"/>
                <a:ea typeface="Calibri"/>
                <a:cs typeface="Arial"/>
              </a:rPr>
              <a:t> </a:t>
            </a:r>
            <a:r>
              <a:rPr lang="fr-FR" sz="1400" b="0" dirty="0" err="1">
                <a:solidFill>
                  <a:srgbClr val="7030A0"/>
                </a:solidFill>
                <a:latin typeface="Calibri"/>
                <a:ea typeface="Calibri"/>
                <a:cs typeface="Arial"/>
              </a:rPr>
              <a:t>gallin</a:t>
            </a:r>
            <a:r>
              <a:rPr lang="fr-FR" sz="1400" b="0" dirty="0">
                <a:solidFill>
                  <a:srgbClr val="7030A0"/>
                </a:solidFill>
                <a:latin typeface="Calibri"/>
                <a:ea typeface="Calibri"/>
                <a:cs typeface="Arial"/>
              </a:rPr>
              <a:t>-martel, </a:t>
            </a:r>
            <a:r>
              <a:rPr lang="fr-FR" sz="1400" b="0" dirty="0" err="1">
                <a:solidFill>
                  <a:srgbClr val="7030A0"/>
                </a:solidFill>
                <a:latin typeface="Calibri"/>
                <a:ea typeface="Calibri"/>
                <a:cs typeface="Arial"/>
              </a:rPr>
              <a:t>jayde</a:t>
            </a:r>
            <a:r>
              <a:rPr lang="fr-FR" sz="1400" b="0" dirty="0">
                <a:solidFill>
                  <a:srgbClr val="7030A0"/>
                </a:solidFill>
                <a:latin typeface="Calibri"/>
                <a:ea typeface="Calibri"/>
                <a:cs typeface="Arial"/>
              </a:rPr>
              <a:t> </a:t>
            </a:r>
            <a:r>
              <a:rPr lang="fr-FR" sz="1400" b="0" dirty="0" err="1">
                <a:solidFill>
                  <a:srgbClr val="7030A0"/>
                </a:solidFill>
                <a:latin typeface="Calibri"/>
                <a:ea typeface="Calibri"/>
                <a:cs typeface="Arial"/>
              </a:rPr>
              <a:t>livingstone</a:t>
            </a:r>
            <a:endParaRPr lang="fr-FR" sz="1400" b="0" dirty="0">
              <a:solidFill>
                <a:srgbClr val="7030A0"/>
              </a:solidFill>
              <a:latin typeface="Calibri"/>
              <a:ea typeface="Calibri"/>
            </a:endParaRPr>
          </a:p>
          <a:p>
            <a:endParaRPr lang="fr-FR" dirty="0">
              <a:solidFill>
                <a:srgbClr val="7030A0"/>
              </a:solidFill>
            </a:endParaRPr>
          </a:p>
        </p:txBody>
      </p:sp>
      <p:sp>
        <p:nvSpPr>
          <p:cNvPr id="3" name="Espace réservé du texte 2">
            <a:extLst>
              <a:ext uri="{FF2B5EF4-FFF2-40B4-BE49-F238E27FC236}">
                <a16:creationId xmlns:a16="http://schemas.microsoft.com/office/drawing/2014/main" id="{2FE12D4C-D9DA-FB47-0EED-0CC025264D8B}"/>
              </a:ext>
            </a:extLst>
          </p:cNvPr>
          <p:cNvSpPr>
            <a:spLocks noGrp="1"/>
          </p:cNvSpPr>
          <p:nvPr>
            <p:ph type="body" sz="quarter" idx="10"/>
          </p:nvPr>
        </p:nvSpPr>
        <p:spPr>
          <a:xfrm>
            <a:off x="1672923" y="2381854"/>
            <a:ext cx="782648" cy="585787"/>
          </a:xfrm>
        </p:spPr>
        <p:txBody>
          <a:bodyPr/>
          <a:lstStyle/>
          <a:p>
            <a:r>
              <a:rPr lang="fr-FR" sz="2400" b="1" i="1" u="none" strike="noStrike" dirty="0">
                <a:solidFill>
                  <a:srgbClr val="7030A0"/>
                </a:solidFill>
                <a:effectLst/>
                <a:latin typeface="Calibri" panose="020F0502020204030204" pitchFamily="34" charset="0"/>
              </a:rPr>
              <a:t>WP1</a:t>
            </a:r>
            <a:endParaRPr lang="fr-FR" sz="2400" dirty="0">
              <a:solidFill>
                <a:srgbClr val="7030A0"/>
              </a:solidFill>
            </a:endParaRPr>
          </a:p>
        </p:txBody>
      </p:sp>
      <p:sp>
        <p:nvSpPr>
          <p:cNvPr id="7" name="ZoneTexte 6">
            <a:extLst>
              <a:ext uri="{FF2B5EF4-FFF2-40B4-BE49-F238E27FC236}">
                <a16:creationId xmlns:a16="http://schemas.microsoft.com/office/drawing/2014/main" id="{9C9AFF9C-20F2-A9B7-BDFD-82AFF7A55236}"/>
              </a:ext>
            </a:extLst>
          </p:cNvPr>
          <p:cNvSpPr txBox="1"/>
          <p:nvPr/>
        </p:nvSpPr>
        <p:spPr>
          <a:xfrm>
            <a:off x="4817251" y="4584720"/>
            <a:ext cx="913361" cy="369332"/>
          </a:xfrm>
          <a:prstGeom prst="rect">
            <a:avLst/>
          </a:prstGeom>
          <a:noFill/>
        </p:spPr>
        <p:txBody>
          <a:bodyPr wrap="square">
            <a:spAutoFit/>
          </a:bodyPr>
          <a:lstStyle/>
          <a:p>
            <a:r>
              <a:rPr lang="fr-FR" sz="1800" b="1" i="1" err="1">
                <a:latin typeface="Aptos"/>
                <a:ea typeface="Calibri" panose="020F0502020204030204" pitchFamily="34" charset="0"/>
                <a:cs typeface="Calibri" panose="020F0502020204030204" pitchFamily="34" charset="0"/>
              </a:rPr>
              <a:t>CYRCé</a:t>
            </a:r>
            <a:endParaRPr lang="fr-FR"/>
          </a:p>
        </p:txBody>
      </p:sp>
      <p:pic>
        <p:nvPicPr>
          <p:cNvPr id="8" name="Picture 2" descr="Z:\Photos Arronax\Vue Grand angle\DSC_0147_2.JPG">
            <a:extLst>
              <a:ext uri="{FF2B5EF4-FFF2-40B4-BE49-F238E27FC236}">
                <a16:creationId xmlns:a16="http://schemas.microsoft.com/office/drawing/2014/main" id="{12787DBE-A550-962D-4FCA-9D43496A0F8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886" y="3361386"/>
            <a:ext cx="1960611" cy="1239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8">
            <a:extLst>
              <a:ext uri="{FF2B5EF4-FFF2-40B4-BE49-F238E27FC236}">
                <a16:creationId xmlns:a16="http://schemas.microsoft.com/office/drawing/2014/main" id="{E8878DB8-7B9D-856F-447B-0DAEE658E2E2}"/>
              </a:ext>
            </a:extLst>
          </p:cNvPr>
          <p:cNvPicPr>
            <a:picLocks noChangeAspect="1"/>
          </p:cNvPicPr>
          <p:nvPr/>
        </p:nvPicPr>
        <p:blipFill>
          <a:blip r:embed="rId4"/>
          <a:stretch>
            <a:fillRect/>
          </a:stretch>
        </p:blipFill>
        <p:spPr>
          <a:xfrm>
            <a:off x="2421854" y="3090403"/>
            <a:ext cx="1596768" cy="1303860"/>
          </a:xfrm>
          <a:prstGeom prst="rect">
            <a:avLst/>
          </a:prstGeom>
        </p:spPr>
      </p:pic>
      <p:pic>
        <p:nvPicPr>
          <p:cNvPr id="6146" name="Picture 2">
            <a:extLst>
              <a:ext uri="{FF2B5EF4-FFF2-40B4-BE49-F238E27FC236}">
                <a16:creationId xmlns:a16="http://schemas.microsoft.com/office/drawing/2014/main" id="{866CBBE3-2890-6D99-29EA-4378DAD42B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3596" y="3086836"/>
            <a:ext cx="2176423" cy="1451546"/>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a:extLst>
              <a:ext uri="{FF2B5EF4-FFF2-40B4-BE49-F238E27FC236}">
                <a16:creationId xmlns:a16="http://schemas.microsoft.com/office/drawing/2014/main" id="{ADFB4A9E-F40C-B79F-8A05-95ACBC500C56}"/>
              </a:ext>
            </a:extLst>
          </p:cNvPr>
          <p:cNvSpPr txBox="1"/>
          <p:nvPr/>
        </p:nvSpPr>
        <p:spPr>
          <a:xfrm>
            <a:off x="2363273" y="4586814"/>
            <a:ext cx="1255690" cy="369332"/>
          </a:xfrm>
          <a:prstGeom prst="rect">
            <a:avLst/>
          </a:prstGeom>
          <a:noFill/>
        </p:spPr>
        <p:txBody>
          <a:bodyPr wrap="square">
            <a:spAutoFit/>
          </a:bodyPr>
          <a:lstStyle/>
          <a:p>
            <a:r>
              <a:rPr lang="fr-FR" sz="1800" b="1">
                <a:latin typeface="Aptos"/>
                <a:ea typeface="Calibri" panose="020F0502020204030204" pitchFamily="34" charset="0"/>
                <a:cs typeface="Calibri" panose="020F0502020204030204" pitchFamily="34" charset="0"/>
              </a:rPr>
              <a:t>ARRONAX</a:t>
            </a:r>
            <a:endParaRPr lang="fr-FR"/>
          </a:p>
        </p:txBody>
      </p:sp>
      <p:pic>
        <p:nvPicPr>
          <p:cNvPr id="4" name="Picture 3">
            <a:extLst>
              <a:ext uri="{FF2B5EF4-FFF2-40B4-BE49-F238E27FC236}">
                <a16:creationId xmlns:a16="http://schemas.microsoft.com/office/drawing/2014/main" id="{DC9C902D-E2A8-38E5-40B4-9BD05F74C05F}"/>
              </a:ext>
            </a:extLst>
          </p:cNvPr>
          <p:cNvPicPr>
            <a:picLocks noChangeAspect="1"/>
          </p:cNvPicPr>
          <p:nvPr/>
        </p:nvPicPr>
        <p:blipFill>
          <a:blip r:embed="rId6"/>
          <a:stretch>
            <a:fillRect/>
          </a:stretch>
        </p:blipFill>
        <p:spPr>
          <a:xfrm>
            <a:off x="6624123" y="3087901"/>
            <a:ext cx="2182255" cy="1454495"/>
          </a:xfrm>
          <a:prstGeom prst="rect">
            <a:avLst/>
          </a:prstGeom>
        </p:spPr>
      </p:pic>
      <p:sp>
        <p:nvSpPr>
          <p:cNvPr id="5" name="ZoneTexte 6">
            <a:extLst>
              <a:ext uri="{FF2B5EF4-FFF2-40B4-BE49-F238E27FC236}">
                <a16:creationId xmlns:a16="http://schemas.microsoft.com/office/drawing/2014/main" id="{5684D983-3F1E-A4ED-F841-2C642708120A}"/>
              </a:ext>
            </a:extLst>
          </p:cNvPr>
          <p:cNvSpPr txBox="1"/>
          <p:nvPr/>
        </p:nvSpPr>
        <p:spPr>
          <a:xfrm>
            <a:off x="7179980" y="4585020"/>
            <a:ext cx="1076646" cy="369332"/>
          </a:xfrm>
          <a:prstGeom prst="rect">
            <a:avLst/>
          </a:prstGeom>
          <a:noFill/>
        </p:spPr>
        <p:txBody>
          <a:bodyPr wrap="square" lIns="91440" tIns="45720" rIns="91440" bIns="45720" anchor="t">
            <a:spAutoFit/>
          </a:bodyPr>
          <a:lstStyle/>
          <a:p>
            <a:r>
              <a:rPr lang="fr-FR" b="1" i="1" err="1">
                <a:latin typeface="Aptos"/>
                <a:ea typeface="Calibri"/>
                <a:cs typeface="Calibri"/>
              </a:rPr>
              <a:t>BioALTO</a:t>
            </a:r>
            <a:endParaRPr lang="fr-FR" err="1"/>
          </a:p>
        </p:txBody>
      </p:sp>
    </p:spTree>
    <p:extLst>
      <p:ext uri="{BB962C8B-B14F-4D97-AF65-F5344CB8AC3E}">
        <p14:creationId xmlns:p14="http://schemas.microsoft.com/office/powerpoint/2010/main" val="3533840422"/>
      </p:ext>
    </p:extLst>
  </p:cSld>
  <p:clrMapOvr>
    <a:masterClrMapping/>
  </p:clrMapOvr>
  <p:extLst>
    <p:ext uri="{6950BFC3-D8DA-4A85-94F7-54DA5524770B}">
      <p188:commentRel xmlns:p188="http://schemas.microsoft.com/office/powerpoint/2018/8/main" r:id="rId2"/>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06ACFD70-A138-96D8-DB64-1FD5C8BBA02B}"/>
              </a:ext>
            </a:extLst>
          </p:cNvPr>
          <p:cNvSpPr>
            <a:spLocks noGrp="1"/>
          </p:cNvSpPr>
          <p:nvPr>
            <p:ph type="title"/>
          </p:nvPr>
        </p:nvSpPr>
        <p:spPr>
          <a:xfrm>
            <a:off x="407752" y="256864"/>
            <a:ext cx="7886700" cy="491655"/>
          </a:xfrm>
        </p:spPr>
        <p:txBody>
          <a:bodyPr lIns="91440" tIns="45720" rIns="91440" bIns="45720" anchor="t"/>
          <a:lstStyle/>
          <a:p>
            <a:r>
              <a:rPr lang="fr-FR" dirty="0">
                <a:solidFill>
                  <a:srgbClr val="7030A0"/>
                </a:solidFill>
                <a:latin typeface="Arial"/>
                <a:cs typeface="Arial"/>
              </a:rPr>
              <a:t>WP1 </a:t>
            </a:r>
            <a:r>
              <a:rPr lang="fr-FR" sz="2000" dirty="0">
                <a:solidFill>
                  <a:srgbClr val="7030A0"/>
                </a:solidFill>
                <a:latin typeface="Calibri"/>
                <a:ea typeface="Calibri"/>
                <a:cs typeface="Arial"/>
              </a:rPr>
              <a:t>C</a:t>
            </a:r>
            <a:r>
              <a:rPr lang="fr-FR" sz="2000" u="none" strike="noStrike" dirty="0">
                <a:solidFill>
                  <a:srgbClr val="7030A0"/>
                </a:solidFill>
                <a:effectLst/>
                <a:latin typeface="Calibri"/>
                <a:ea typeface="Calibri"/>
                <a:cs typeface="Arial"/>
              </a:rPr>
              <a:t>ontrôle qualité et </a:t>
            </a:r>
            <a:r>
              <a:rPr lang="fr-FR" sz="2000" dirty="0">
                <a:solidFill>
                  <a:srgbClr val="7030A0"/>
                </a:solidFill>
                <a:latin typeface="Calibri"/>
                <a:ea typeface="Calibri"/>
                <a:cs typeface="Arial"/>
              </a:rPr>
              <a:t>dosimétrie</a:t>
            </a:r>
            <a:r>
              <a:rPr lang="fr-FR" sz="2000" u="none" strike="noStrike" dirty="0">
                <a:solidFill>
                  <a:srgbClr val="7030A0"/>
                </a:solidFill>
                <a:effectLst/>
                <a:latin typeface="Calibri"/>
                <a:ea typeface="Calibri"/>
                <a:cs typeface="Arial"/>
              </a:rPr>
              <a:t> des lignes faisceaux UHDR </a:t>
            </a:r>
            <a:r>
              <a:rPr lang="fr-FR" u="none" strike="noStrike" cap="none" dirty="0">
                <a:solidFill>
                  <a:srgbClr val="7030A0"/>
                </a:solidFill>
                <a:effectLst/>
                <a:latin typeface="Calibri"/>
                <a:ea typeface="Calibri"/>
                <a:cs typeface="Arial"/>
              </a:rPr>
              <a:t>H</a:t>
            </a:r>
            <a:r>
              <a:rPr lang="fr-FR" u="none" strike="noStrike" cap="none" baseline="30000" dirty="0">
                <a:solidFill>
                  <a:srgbClr val="7030A0"/>
                </a:solidFill>
                <a:effectLst/>
                <a:latin typeface="Calibri"/>
                <a:ea typeface="Calibri"/>
                <a:cs typeface="Arial"/>
              </a:rPr>
              <a:t>+</a:t>
            </a:r>
            <a:r>
              <a:rPr lang="fr-FR" cap="none" dirty="0">
                <a:solidFill>
                  <a:srgbClr val="7030A0"/>
                </a:solidFill>
                <a:latin typeface="Calibri"/>
                <a:ea typeface="Calibri"/>
                <a:cs typeface="Arial"/>
              </a:rPr>
              <a:t>, He</a:t>
            </a:r>
            <a:r>
              <a:rPr lang="fr-FR" cap="none" baseline="30000" dirty="0">
                <a:solidFill>
                  <a:srgbClr val="7030A0"/>
                </a:solidFill>
                <a:latin typeface="Calibri"/>
                <a:ea typeface="Calibri"/>
                <a:cs typeface="Arial"/>
              </a:rPr>
              <a:t>2</a:t>
            </a:r>
            <a:r>
              <a:rPr lang="fr-FR" u="none" strike="noStrike" cap="none" baseline="30000" dirty="0">
                <a:solidFill>
                  <a:srgbClr val="7030A0"/>
                </a:solidFill>
                <a:effectLst/>
                <a:latin typeface="Calibri"/>
                <a:ea typeface="Calibri"/>
                <a:cs typeface="Arial"/>
              </a:rPr>
              <a:t>+</a:t>
            </a:r>
            <a:r>
              <a:rPr lang="fr-FR" u="none" strike="noStrike" cap="none" dirty="0">
                <a:solidFill>
                  <a:srgbClr val="7030A0"/>
                </a:solidFill>
                <a:effectLst/>
                <a:latin typeface="Calibri"/>
                <a:ea typeface="Calibri"/>
                <a:cs typeface="Arial"/>
              </a:rPr>
              <a:t> , C, e</a:t>
            </a:r>
            <a:r>
              <a:rPr lang="fr-FR" cap="none" baseline="30000" dirty="0">
                <a:solidFill>
                  <a:srgbClr val="7030A0"/>
                </a:solidFill>
                <a:latin typeface="Calibri"/>
                <a:ea typeface="Calibri"/>
                <a:cs typeface="Arial"/>
              </a:rPr>
              <a:t>-</a:t>
            </a:r>
            <a:r>
              <a:rPr lang="fr-FR" cap="none" dirty="0">
                <a:solidFill>
                  <a:srgbClr val="7030A0"/>
                </a:solidFill>
                <a:latin typeface="Calibri"/>
                <a:ea typeface="Calibri"/>
                <a:cs typeface="Arial"/>
              </a:rPr>
              <a:t>, RX</a:t>
            </a:r>
            <a:br>
              <a:rPr lang="fr-FR" sz="2000" b="0" dirty="0">
                <a:latin typeface="Calibri" panose="020F0502020204030204" pitchFamily="34" charset="0"/>
              </a:rPr>
            </a:br>
            <a:endParaRPr lang="fr-FR" dirty="0"/>
          </a:p>
        </p:txBody>
      </p:sp>
      <p:sp>
        <p:nvSpPr>
          <p:cNvPr id="3" name="Espace réservé du contenu 2">
            <a:extLst>
              <a:ext uri="{FF2B5EF4-FFF2-40B4-BE49-F238E27FC236}">
                <a16:creationId xmlns:a16="http://schemas.microsoft.com/office/drawing/2014/main" id="{4DEA7427-52DC-AC68-DAB4-2E55B81A17FA}"/>
              </a:ext>
            </a:extLst>
          </p:cNvPr>
          <p:cNvSpPr>
            <a:spLocks noGrp="1"/>
          </p:cNvSpPr>
          <p:nvPr>
            <p:ph idx="1"/>
          </p:nvPr>
        </p:nvSpPr>
        <p:spPr>
          <a:xfrm>
            <a:off x="444218" y="1724972"/>
            <a:ext cx="7811503" cy="3333824"/>
          </a:xfrm>
        </p:spPr>
        <p:txBody>
          <a:bodyPr lIns="91440" tIns="45720" rIns="91440" bIns="45720" anchor="t">
            <a:noAutofit/>
          </a:bodyPr>
          <a:lstStyle/>
          <a:p>
            <a:r>
              <a:rPr lang="fr-FR" sz="1400" dirty="0">
                <a:solidFill>
                  <a:srgbClr val="7030A0"/>
                </a:solidFill>
                <a:latin typeface="Calibri"/>
                <a:ea typeface="Calibri"/>
                <a:cs typeface="Arial"/>
              </a:rPr>
              <a:t>TASK 1 – Contrôle de la structure du faisceau</a:t>
            </a:r>
          </a:p>
          <a:p>
            <a:pPr marL="213995" indent="-220980">
              <a:spcBef>
                <a:spcPts val="375"/>
              </a:spcBef>
              <a:buSzPts val="1500"/>
              <a:buFont typeface="Arial"/>
              <a:buChar char="•"/>
            </a:pPr>
            <a:r>
              <a:rPr lang="fr-FR" sz="1100" b="0" dirty="0">
                <a:latin typeface="Calibri"/>
                <a:ea typeface="Calibri"/>
                <a:cs typeface="Calibri"/>
                <a:sym typeface="Calibri"/>
              </a:rPr>
              <a:t>Comparaison et évaluation des systèmes en développement</a:t>
            </a:r>
            <a:endParaRPr lang="fr-FR" sz="1100" b="0" dirty="0"/>
          </a:p>
          <a:p>
            <a:pPr marL="393065" lvl="1" indent="-220980">
              <a:buSzPts val="1400"/>
              <a:buFont typeface="Arial"/>
              <a:buChar char="•"/>
            </a:pPr>
            <a:r>
              <a:rPr lang="fr-FR" sz="1100" dirty="0" err="1">
                <a:latin typeface="Calibri"/>
                <a:ea typeface="Calibri"/>
                <a:cs typeface="Calibri"/>
                <a:sym typeface="Calibri"/>
              </a:rPr>
              <a:t>Arronax</a:t>
            </a:r>
            <a:r>
              <a:rPr lang="fr-FR" sz="1100" dirty="0">
                <a:latin typeface="Calibri"/>
                <a:ea typeface="Calibri"/>
                <a:cs typeface="Calibri"/>
                <a:sym typeface="Calibri"/>
              </a:rPr>
              <a:t>: PM &amp; Fluorescence du diazote de l’air</a:t>
            </a:r>
            <a:endParaRPr lang="fr-FR" sz="1100" dirty="0"/>
          </a:p>
          <a:p>
            <a:pPr marL="393065" lvl="1" indent="-220980">
              <a:buSzPts val="1400"/>
              <a:buFont typeface="Arial"/>
              <a:buChar char="•"/>
            </a:pPr>
            <a:r>
              <a:rPr lang="fr-FR" sz="1100" dirty="0" err="1">
                <a:latin typeface="Calibri"/>
                <a:ea typeface="Calibri"/>
                <a:cs typeface="Arial"/>
              </a:rPr>
              <a:t>IJCLab</a:t>
            </a:r>
            <a:r>
              <a:rPr lang="fr-FR" sz="1100" dirty="0">
                <a:latin typeface="Calibri"/>
                <a:ea typeface="Calibri"/>
                <a:cs typeface="Arial"/>
              </a:rPr>
              <a:t>: </a:t>
            </a:r>
            <a:r>
              <a:rPr lang="fr-FR" sz="1100" dirty="0" err="1">
                <a:latin typeface="Calibri"/>
                <a:ea typeface="Calibri"/>
                <a:cs typeface="Arial"/>
              </a:rPr>
              <a:t>SiPM</a:t>
            </a:r>
            <a:r>
              <a:rPr lang="fr-FR" sz="1100" dirty="0">
                <a:latin typeface="Calibri"/>
                <a:ea typeface="Calibri"/>
                <a:cs typeface="Arial"/>
              </a:rPr>
              <a:t>/fibres &amp; Fluorescence du diazote de l’air</a:t>
            </a:r>
            <a:endParaRPr lang="fr-FR" sz="1100" dirty="0">
              <a:latin typeface="Calibri"/>
              <a:ea typeface="Calibri"/>
              <a:cs typeface="Calibri"/>
              <a:sym typeface="Calibri"/>
            </a:endParaRPr>
          </a:p>
          <a:p>
            <a:pPr marL="393065" lvl="1" indent="-220980">
              <a:buSzPts val="1400"/>
              <a:buFont typeface="Arial"/>
              <a:buChar char="•"/>
            </a:pPr>
            <a:r>
              <a:rPr lang="fr-FR" sz="1100" dirty="0" err="1">
                <a:latin typeface="Calibri"/>
                <a:ea typeface="Calibri"/>
                <a:cs typeface="Calibri"/>
                <a:sym typeface="Calibri"/>
              </a:rPr>
              <a:t>Cyrcé</a:t>
            </a:r>
            <a:r>
              <a:rPr lang="fr-FR" sz="1100" dirty="0">
                <a:latin typeface="Calibri"/>
                <a:ea typeface="Calibri"/>
                <a:cs typeface="Calibri"/>
                <a:sym typeface="Calibri"/>
              </a:rPr>
              <a:t>: détection CMOS et </a:t>
            </a:r>
            <a:r>
              <a:rPr lang="fr-FR" sz="1100" dirty="0" err="1">
                <a:latin typeface="Calibri"/>
                <a:ea typeface="Calibri"/>
                <a:cs typeface="Calibri"/>
                <a:sym typeface="Calibri"/>
              </a:rPr>
              <a:t>GaN</a:t>
            </a:r>
            <a:endParaRPr lang="fr-FR" sz="1100" dirty="0">
              <a:latin typeface="Calibri"/>
              <a:ea typeface="Calibri"/>
              <a:cs typeface="Calibri"/>
            </a:endParaRPr>
          </a:p>
          <a:p>
            <a:pPr marL="393065" lvl="1" indent="-220980">
              <a:buSzPts val="1400"/>
              <a:buFont typeface="Arial"/>
              <a:buChar char="•"/>
            </a:pPr>
            <a:r>
              <a:rPr lang="fr-FR" sz="1100" dirty="0">
                <a:latin typeface="Calibri"/>
                <a:ea typeface="Calibri"/>
                <a:cs typeface="Calibri"/>
              </a:rPr>
              <a:t>GANIL: DOSION &amp; micro-scintillateurs</a:t>
            </a:r>
          </a:p>
          <a:p>
            <a:r>
              <a:rPr lang="fr-FR" sz="1400" dirty="0">
                <a:solidFill>
                  <a:srgbClr val="7030A0"/>
                </a:solidFill>
                <a:latin typeface="Calibri"/>
                <a:ea typeface="Calibri"/>
                <a:cs typeface="Calibri"/>
              </a:rPr>
              <a:t>TASK 2 - Développement instrumental spécifique UHDR</a:t>
            </a:r>
            <a:endParaRPr lang="fr-FR" sz="1400" dirty="0"/>
          </a:p>
          <a:p>
            <a:pPr marL="179070" lvl="1" indent="-179070">
              <a:buChar char="•"/>
            </a:pPr>
            <a:r>
              <a:rPr lang="fr-FR" sz="1100" b="0" dirty="0" err="1">
                <a:latin typeface="Calibri"/>
                <a:ea typeface="Calibri"/>
                <a:cs typeface="Calibri"/>
              </a:rPr>
              <a:t>Arronax</a:t>
            </a:r>
            <a:r>
              <a:rPr lang="fr-FR" sz="1100" b="0" dirty="0">
                <a:latin typeface="Calibri"/>
                <a:ea typeface="Calibri"/>
                <a:cs typeface="Calibri"/>
              </a:rPr>
              <a:t>: moniteurs diamant, moniteur PEPITES à électrons secondaires</a:t>
            </a:r>
          </a:p>
          <a:p>
            <a:pPr marL="179070" lvl="1" indent="-179070">
              <a:buChar char="•"/>
            </a:pPr>
            <a:r>
              <a:rPr lang="fr-FR" sz="1100" b="0" dirty="0">
                <a:latin typeface="Calibri"/>
                <a:ea typeface="Calibri"/>
                <a:cs typeface="Calibri"/>
              </a:rPr>
              <a:t>Synchrotrons X et sources X compactes: moniteurs diamants</a:t>
            </a:r>
          </a:p>
          <a:p>
            <a:r>
              <a:rPr lang="fr-FR" sz="1400" dirty="0">
                <a:solidFill>
                  <a:srgbClr val="7030A0"/>
                </a:solidFill>
                <a:latin typeface="Calibri"/>
                <a:ea typeface="Calibri"/>
                <a:cs typeface="Arial"/>
              </a:rPr>
              <a:t>TASK 3 - Protocole dosimétrique ions et validation</a:t>
            </a:r>
            <a:endParaRPr lang="fr-FR" sz="1400" dirty="0"/>
          </a:p>
          <a:p>
            <a:pPr marL="213995" indent="-213995">
              <a:buFont typeface="Arial" panose="020B0604020202020204" pitchFamily="34" charset="0"/>
              <a:buChar char="•"/>
            </a:pPr>
            <a:r>
              <a:rPr lang="fr-FR" sz="1100" b="0" dirty="0">
                <a:latin typeface="+mj-lt"/>
                <a:cs typeface="Arial"/>
              </a:rPr>
              <a:t>Adaptation des lignes pour les mesures de radiolyse</a:t>
            </a:r>
            <a:endParaRPr lang="fr-FR" sz="1100" b="0" dirty="0">
              <a:latin typeface="+mj-lt"/>
              <a:ea typeface="Calibri"/>
              <a:cs typeface="Arial"/>
            </a:endParaRPr>
          </a:p>
          <a:p>
            <a:pPr marL="213995" indent="-213995">
              <a:buChar char="•"/>
            </a:pPr>
            <a:r>
              <a:rPr lang="fr-FR" sz="1100" b="0" dirty="0" err="1">
                <a:latin typeface="+mj-lt"/>
                <a:cs typeface="Arial"/>
              </a:rPr>
              <a:t>Intercomparaison</a:t>
            </a:r>
            <a:r>
              <a:rPr lang="fr-FR" sz="1100" b="0" dirty="0">
                <a:latin typeface="+mj-lt"/>
                <a:cs typeface="Arial"/>
              </a:rPr>
              <a:t> par film OC-1 à débit conventionnel et UHDR</a:t>
            </a:r>
            <a:endParaRPr lang="fr-FR" sz="1100" b="0" dirty="0">
              <a:latin typeface="+mj-lt"/>
              <a:ea typeface="Calibri"/>
              <a:cs typeface="Arial"/>
            </a:endParaRPr>
          </a:p>
          <a:p>
            <a:r>
              <a:rPr lang="fr-FR" sz="1400" u="none" strike="noStrike" dirty="0">
                <a:solidFill>
                  <a:srgbClr val="7030A0"/>
                </a:solidFill>
                <a:effectLst/>
                <a:latin typeface="Calibri"/>
                <a:ea typeface="Calibri"/>
                <a:cs typeface="Arial"/>
              </a:rPr>
              <a:t>TASK </a:t>
            </a:r>
            <a:r>
              <a:rPr lang="fr-FR" sz="1400" dirty="0">
                <a:solidFill>
                  <a:srgbClr val="7030A0"/>
                </a:solidFill>
                <a:latin typeface="Calibri"/>
                <a:ea typeface="Calibri"/>
                <a:cs typeface="Arial"/>
              </a:rPr>
              <a:t>4 </a:t>
            </a:r>
            <a:r>
              <a:rPr lang="fr-FR" sz="1400" u="none" strike="noStrike" dirty="0">
                <a:solidFill>
                  <a:srgbClr val="7030A0"/>
                </a:solidFill>
                <a:effectLst/>
                <a:latin typeface="Calibri"/>
                <a:ea typeface="Calibri"/>
                <a:cs typeface="Arial"/>
              </a:rPr>
              <a:t>– Protocole dosimét</a:t>
            </a:r>
            <a:r>
              <a:rPr lang="fr-FR" sz="1400" dirty="0">
                <a:solidFill>
                  <a:srgbClr val="7030A0"/>
                </a:solidFill>
                <a:latin typeface="Calibri"/>
                <a:ea typeface="Calibri"/>
                <a:cs typeface="Arial"/>
              </a:rPr>
              <a:t>rique électrons et validation</a:t>
            </a:r>
          </a:p>
          <a:p>
            <a:pPr algn="l"/>
            <a:endParaRPr lang="fr-FR" sz="1100" u="none" strike="noStrike" dirty="0">
              <a:solidFill>
                <a:schemeClr val="tx1">
                  <a:lumMod val="50000"/>
                  <a:lumOff val="50000"/>
                </a:schemeClr>
              </a:solidFill>
              <a:effectLst/>
              <a:latin typeface="Calibri" panose="020F0502020204030204" pitchFamily="34" charset="0"/>
            </a:endParaRPr>
          </a:p>
          <a:p>
            <a:endParaRPr lang="fr-FR" sz="1100" dirty="0"/>
          </a:p>
        </p:txBody>
      </p:sp>
      <p:sp>
        <p:nvSpPr>
          <p:cNvPr id="4" name="ZoneTexte 3">
            <a:extLst>
              <a:ext uri="{FF2B5EF4-FFF2-40B4-BE49-F238E27FC236}">
                <a16:creationId xmlns:a16="http://schemas.microsoft.com/office/drawing/2014/main" id="{E1E170BB-FEF2-DC81-B030-36A5CEBA5513}"/>
              </a:ext>
            </a:extLst>
          </p:cNvPr>
          <p:cNvSpPr txBox="1"/>
          <p:nvPr/>
        </p:nvSpPr>
        <p:spPr>
          <a:xfrm>
            <a:off x="4249417" y="632416"/>
            <a:ext cx="7519767" cy="1302514"/>
          </a:xfrm>
          <a:prstGeom prst="rect">
            <a:avLst/>
          </a:prstGeom>
          <a:solidFill>
            <a:schemeClr val="bg1">
              <a:lumMod val="95000"/>
            </a:schemeClr>
          </a:solidFill>
        </p:spPr>
        <p:txBody>
          <a:bodyPr wrap="square" lIns="91440" tIns="45720" rIns="91440" bIns="45720" anchor="t">
            <a:spAutoFit/>
          </a:bodyPr>
          <a:lstStyle/>
          <a:p>
            <a:pPr marL="213995" indent="-213995">
              <a:buFont typeface="Arial" panose="020B0604020202020204" pitchFamily="34" charset="0"/>
              <a:buChar char="•"/>
            </a:pPr>
            <a:r>
              <a:rPr lang="fr-FR" sz="1600" b="1" dirty="0">
                <a:solidFill>
                  <a:srgbClr val="737373"/>
                </a:solidFill>
              </a:rPr>
              <a:t>Faisceaux </a:t>
            </a:r>
            <a:endParaRPr lang="en-US" dirty="0"/>
          </a:p>
          <a:p>
            <a:pPr marL="393065" lvl="1" indent="-213995">
              <a:buFont typeface="Arial" panose="020B0604020202020204" pitchFamily="34" charset="0"/>
              <a:buChar char="•"/>
            </a:pPr>
            <a:r>
              <a:rPr lang="fr-FR" sz="1000" dirty="0">
                <a:latin typeface="+mj-lt"/>
              </a:rPr>
              <a:t>ARRONAX: H</a:t>
            </a:r>
            <a:r>
              <a:rPr lang="fr-FR" sz="1000" baseline="30000" dirty="0">
                <a:latin typeface="+mj-lt"/>
              </a:rPr>
              <a:t>+</a:t>
            </a:r>
            <a:r>
              <a:rPr lang="fr-FR" sz="1000" dirty="0">
                <a:latin typeface="+mj-lt"/>
              </a:rPr>
              <a:t> (68 MeV) et He</a:t>
            </a:r>
            <a:r>
              <a:rPr lang="fr-FR" sz="1000" baseline="30000" dirty="0">
                <a:latin typeface="+mj-lt"/>
              </a:rPr>
              <a:t>2+ </a:t>
            </a:r>
            <a:r>
              <a:rPr lang="fr-FR" sz="1000" dirty="0">
                <a:latin typeface="+mj-lt"/>
              </a:rPr>
              <a:t>(70 MeV)  	  [0,1 Gy/s – 300 </a:t>
            </a:r>
            <a:r>
              <a:rPr lang="fr-FR" sz="1000" dirty="0" err="1">
                <a:latin typeface="+mj-lt"/>
              </a:rPr>
              <a:t>kGy</a:t>
            </a:r>
            <a:r>
              <a:rPr lang="fr-FR" sz="1000" dirty="0">
                <a:latin typeface="+mj-lt"/>
              </a:rPr>
              <a:t>/s] </a:t>
            </a:r>
            <a:endParaRPr lang="fr-FR" sz="1000" dirty="0">
              <a:latin typeface="+mj-lt"/>
              <a:ea typeface="Calibri"/>
              <a:cs typeface="Calibri"/>
            </a:endParaRPr>
          </a:p>
          <a:p>
            <a:pPr marL="393065" lvl="1" indent="-213995">
              <a:buFont typeface="Arial" panose="020B0604020202020204" pitchFamily="34" charset="0"/>
              <a:buChar char="•"/>
            </a:pPr>
            <a:r>
              <a:rPr lang="fr-FR" sz="1000" dirty="0" err="1">
                <a:latin typeface="+mj-lt"/>
              </a:rPr>
              <a:t>CYRCé</a:t>
            </a:r>
            <a:r>
              <a:rPr lang="fr-FR" sz="1000" dirty="0">
                <a:latin typeface="+mj-lt"/>
              </a:rPr>
              <a:t>: H</a:t>
            </a:r>
            <a:r>
              <a:rPr lang="fr-FR" sz="1000" baseline="30000" dirty="0">
                <a:latin typeface="+mj-lt"/>
              </a:rPr>
              <a:t>+</a:t>
            </a:r>
            <a:r>
              <a:rPr lang="fr-FR" sz="1000" dirty="0">
                <a:latin typeface="+mj-lt"/>
              </a:rPr>
              <a:t> (16 MeV – 25 MeV)		  [0,1 Gy/s – 300 Gy/s]</a:t>
            </a:r>
            <a:endParaRPr lang="fr-FR" sz="1000" dirty="0">
              <a:latin typeface="+mj-lt"/>
              <a:ea typeface="Calibri"/>
              <a:cs typeface="Calibri"/>
            </a:endParaRPr>
          </a:p>
          <a:p>
            <a:pPr marL="393065" lvl="1" indent="-213995">
              <a:lnSpc>
                <a:spcPct val="90000"/>
              </a:lnSpc>
              <a:spcBef>
                <a:spcPts val="375"/>
              </a:spcBef>
              <a:buFont typeface="Arial" panose="020B0604020202020204" pitchFamily="34" charset="0"/>
              <a:buChar char="•"/>
            </a:pPr>
            <a:r>
              <a:rPr lang="fr-FR" sz="1000" dirty="0">
                <a:latin typeface="+mj-lt"/>
              </a:rPr>
              <a:t>GANIL: </a:t>
            </a:r>
            <a:r>
              <a:rPr lang="fr-FR" sz="1000" baseline="30000" dirty="0">
                <a:latin typeface="+mj-lt"/>
              </a:rPr>
              <a:t>12</a:t>
            </a:r>
            <a:r>
              <a:rPr lang="fr-FR" sz="1000" dirty="0">
                <a:latin typeface="+mj-lt"/>
              </a:rPr>
              <a:t>C (95 MeV) 			  [0,01 Gy/s – 100 Gy/s]</a:t>
            </a:r>
            <a:endParaRPr lang="en-US" sz="1000" dirty="0">
              <a:latin typeface="+mj-lt"/>
              <a:ea typeface="Calibri"/>
              <a:cs typeface="Calibri"/>
            </a:endParaRPr>
          </a:p>
          <a:p>
            <a:pPr marL="393065" lvl="1" indent="-213995">
              <a:buFont typeface="Arial" panose="020B0604020202020204" pitchFamily="34" charset="0"/>
              <a:buChar char="•"/>
            </a:pPr>
            <a:r>
              <a:rPr lang="fr-FR" sz="1000" dirty="0" err="1">
                <a:latin typeface="+mj-lt"/>
              </a:rPr>
              <a:t>Aerial</a:t>
            </a:r>
            <a:r>
              <a:rPr lang="fr-FR" sz="1000" dirty="0">
                <a:latin typeface="+mj-lt"/>
              </a:rPr>
              <a:t>: e</a:t>
            </a:r>
            <a:r>
              <a:rPr lang="fr-FR" sz="1000" baseline="30000" dirty="0">
                <a:latin typeface="+mj-lt"/>
              </a:rPr>
              <a:t>-</a:t>
            </a:r>
            <a:r>
              <a:rPr lang="fr-FR" sz="1000" dirty="0">
                <a:latin typeface="+mj-lt"/>
              </a:rPr>
              <a:t> 10 MeV [ &gt;</a:t>
            </a:r>
            <a:r>
              <a:rPr lang="fr-FR" sz="1000" dirty="0" err="1">
                <a:latin typeface="+mj-lt"/>
              </a:rPr>
              <a:t>kGy</a:t>
            </a:r>
            <a:r>
              <a:rPr lang="fr-FR" sz="1000" dirty="0">
                <a:latin typeface="+mj-lt"/>
              </a:rPr>
              <a:t>/s] et e</a:t>
            </a:r>
            <a:r>
              <a:rPr lang="fr-FR" sz="1000" baseline="30000" dirty="0">
                <a:latin typeface="+mj-lt"/>
              </a:rPr>
              <a:t>-</a:t>
            </a:r>
            <a:r>
              <a:rPr lang="fr-FR" sz="1000" dirty="0">
                <a:latin typeface="+mj-lt"/>
              </a:rPr>
              <a:t> 1 MeV 	  [0,01 Gy/s -  &gt;</a:t>
            </a:r>
            <a:r>
              <a:rPr lang="fr-FR" sz="1000" dirty="0" err="1">
                <a:latin typeface="+mj-lt"/>
              </a:rPr>
              <a:t>kGy</a:t>
            </a:r>
            <a:r>
              <a:rPr lang="fr-FR" sz="1000" dirty="0">
                <a:latin typeface="+mj-lt"/>
              </a:rPr>
              <a:t>/s] </a:t>
            </a:r>
            <a:endParaRPr lang="fr-FR" sz="1000" dirty="0">
              <a:latin typeface="+mj-lt"/>
              <a:ea typeface="Calibri"/>
              <a:cs typeface="Calibri"/>
            </a:endParaRPr>
          </a:p>
          <a:p>
            <a:pPr marL="393065" lvl="1" indent="-213995">
              <a:buFont typeface="Arial" panose="020B0604020202020204" pitchFamily="34" charset="0"/>
              <a:buChar char="•"/>
            </a:pPr>
            <a:r>
              <a:rPr lang="fr-FR" sz="1000" dirty="0" err="1">
                <a:latin typeface="Calibri"/>
                <a:ea typeface="Calibri"/>
                <a:cs typeface="Arial"/>
              </a:rPr>
              <a:t>BioALTO</a:t>
            </a:r>
            <a:r>
              <a:rPr lang="fr-FR" sz="1000" dirty="0">
                <a:latin typeface="Calibri"/>
                <a:ea typeface="Calibri"/>
                <a:cs typeface="Arial"/>
              </a:rPr>
              <a:t> : H</a:t>
            </a:r>
            <a:r>
              <a:rPr lang="fr-FR" sz="1000" baseline="30000" dirty="0">
                <a:latin typeface="Calibri"/>
                <a:ea typeface="Calibri"/>
                <a:cs typeface="Arial"/>
              </a:rPr>
              <a:t>+</a:t>
            </a:r>
            <a:r>
              <a:rPr lang="fr-FR" sz="1000" dirty="0">
                <a:latin typeface="Calibri"/>
                <a:ea typeface="Calibri"/>
                <a:cs typeface="Arial"/>
              </a:rPr>
              <a:t> (4MeV – 25 MeV) ; He</a:t>
            </a:r>
            <a:r>
              <a:rPr lang="fr-FR" sz="1000" baseline="30000" dirty="0">
                <a:latin typeface="Calibri"/>
                <a:ea typeface="Calibri"/>
                <a:cs typeface="Arial"/>
              </a:rPr>
              <a:t>2+</a:t>
            </a:r>
            <a:r>
              <a:rPr lang="fr-FR" sz="1000" dirty="0">
                <a:latin typeface="Calibri"/>
                <a:ea typeface="Calibri"/>
                <a:cs typeface="Arial"/>
              </a:rPr>
              <a:t> (15MeV – 43 MeV) ; C (87.5MeV) ; O (128MeV)</a:t>
            </a:r>
          </a:p>
          <a:p>
            <a:pPr marL="393065" lvl="1" indent="-213995">
              <a:buFont typeface="Arial" panose="020B0604020202020204" pitchFamily="34" charset="0"/>
              <a:buChar char="•"/>
            </a:pPr>
            <a:r>
              <a:rPr lang="fr-FR" sz="1000" dirty="0">
                <a:latin typeface="Calibri"/>
                <a:ea typeface="Calibri"/>
                <a:cs typeface="Arial"/>
              </a:rPr>
              <a:t>Synchrotron X : microfaisceaux ~100 keV </a:t>
            </a:r>
            <a:r>
              <a:rPr lang="fr-FR" sz="1000" dirty="0">
                <a:latin typeface="Calibri"/>
                <a:ea typeface="Calibri"/>
                <a:cs typeface="Calibri"/>
              </a:rPr>
              <a:t>[100 Gy/s vallées – 10 </a:t>
            </a:r>
            <a:r>
              <a:rPr lang="fr-FR" sz="1000" dirty="0" err="1">
                <a:latin typeface="Calibri"/>
                <a:ea typeface="Calibri"/>
                <a:cs typeface="Calibri"/>
              </a:rPr>
              <a:t>kGy</a:t>
            </a:r>
            <a:r>
              <a:rPr lang="fr-FR" sz="1000" dirty="0">
                <a:latin typeface="Calibri"/>
                <a:ea typeface="Calibri"/>
                <a:cs typeface="Calibri"/>
              </a:rPr>
              <a:t>/s pics]</a:t>
            </a:r>
            <a:endParaRPr lang="fr-FR" sz="1000" dirty="0">
              <a:latin typeface="Calibri"/>
              <a:ea typeface="Calibri"/>
              <a:cs typeface="Arial"/>
            </a:endParaRPr>
          </a:p>
        </p:txBody>
      </p:sp>
    </p:spTree>
    <p:extLst>
      <p:ext uri="{BB962C8B-B14F-4D97-AF65-F5344CB8AC3E}">
        <p14:creationId xmlns:p14="http://schemas.microsoft.com/office/powerpoint/2010/main" val="193614966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0D086FF-36BA-DB80-2AA5-3CBBD4A26EBA}"/>
              </a:ext>
            </a:extLst>
          </p:cNvPr>
          <p:cNvSpPr>
            <a:spLocks noGrp="1"/>
          </p:cNvSpPr>
          <p:nvPr>
            <p:ph type="body" sz="quarter" idx="11"/>
          </p:nvPr>
        </p:nvSpPr>
        <p:spPr>
          <a:xfrm>
            <a:off x="2604120" y="219331"/>
            <a:ext cx="6539880" cy="3143032"/>
          </a:xfrm>
        </p:spPr>
        <p:txBody>
          <a:bodyPr lIns="91440" tIns="45720" rIns="91440" bIns="45720" anchor="t"/>
          <a:lstStyle/>
          <a:p>
            <a:r>
              <a:rPr lang="fr-FR" sz="2000" u="none" strike="noStrike" dirty="0">
                <a:solidFill>
                  <a:srgbClr val="238ACB"/>
                </a:solidFill>
                <a:effectLst/>
                <a:latin typeface="Calibri"/>
                <a:ea typeface="Calibri"/>
                <a:cs typeface="Arial"/>
              </a:rPr>
              <a:t>Effet du débit de dose sur la radiolyse de l’eau expérimentale</a:t>
            </a:r>
          </a:p>
          <a:p>
            <a:r>
              <a:rPr lang="fr-FR" sz="2000" u="none" strike="noStrike" dirty="0">
                <a:solidFill>
                  <a:srgbClr val="238ACB"/>
                </a:solidFill>
                <a:effectLst/>
                <a:latin typeface="Calibri"/>
                <a:ea typeface="Calibri"/>
                <a:cs typeface="Arial"/>
              </a:rPr>
              <a:t> </a:t>
            </a:r>
          </a:p>
          <a:p>
            <a:pPr algn="r"/>
            <a:r>
              <a:rPr lang="fr-FR" sz="1800" b="0" u="sng" strike="noStrike" dirty="0">
                <a:solidFill>
                  <a:srgbClr val="238ACB"/>
                </a:solidFill>
                <a:effectLst/>
                <a:latin typeface="Calibri"/>
                <a:ea typeface="Calibri"/>
                <a:cs typeface="Arial"/>
              </a:rPr>
              <a:t>SUBATECH</a:t>
            </a:r>
            <a:r>
              <a:rPr lang="fr-FR" sz="1800" b="0" u="none" strike="noStrike" dirty="0">
                <a:solidFill>
                  <a:srgbClr val="238ACB"/>
                </a:solidFill>
                <a:effectLst/>
                <a:latin typeface="Calibri"/>
                <a:ea typeface="Calibri"/>
                <a:cs typeface="Arial"/>
              </a:rPr>
              <a:t> – </a:t>
            </a:r>
            <a:r>
              <a:rPr lang="fr-FR" sz="1800" u="none" strike="noStrike" dirty="0">
                <a:solidFill>
                  <a:srgbClr val="238ACB"/>
                </a:solidFill>
                <a:effectLst/>
                <a:latin typeface="Calibri"/>
                <a:ea typeface="Calibri"/>
                <a:cs typeface="Arial"/>
              </a:rPr>
              <a:t>Guillaume Blain</a:t>
            </a:r>
            <a:r>
              <a:rPr lang="fr-FR" sz="1800" b="0" u="none" strike="noStrike" dirty="0">
                <a:solidFill>
                  <a:srgbClr val="238ACB"/>
                </a:solidFill>
                <a:effectLst/>
                <a:latin typeface="Calibri"/>
                <a:ea typeface="Calibri"/>
                <a:cs typeface="Arial"/>
              </a:rPr>
              <a:t>, </a:t>
            </a:r>
            <a:r>
              <a:rPr lang="fr-FR" sz="1800" b="0" u="none" strike="noStrike" dirty="0" err="1">
                <a:solidFill>
                  <a:srgbClr val="238ACB"/>
                </a:solidFill>
                <a:effectLst/>
                <a:latin typeface="Calibri"/>
                <a:ea typeface="Calibri"/>
                <a:cs typeface="Arial"/>
              </a:rPr>
              <a:t>SarRa</a:t>
            </a:r>
            <a:r>
              <a:rPr lang="fr-FR" sz="1800" b="0" u="none" strike="noStrike" dirty="0">
                <a:solidFill>
                  <a:srgbClr val="238ACB"/>
                </a:solidFill>
                <a:effectLst/>
                <a:latin typeface="Calibri"/>
                <a:ea typeface="Calibri"/>
                <a:cs typeface="Arial"/>
              </a:rPr>
              <a:t> TERFAS</a:t>
            </a:r>
          </a:p>
          <a:p>
            <a:pPr algn="r"/>
            <a:r>
              <a:rPr lang="fr-FR" sz="1800" b="0" u="sng" dirty="0">
                <a:solidFill>
                  <a:srgbClr val="238ACB"/>
                </a:solidFill>
                <a:latin typeface="Calibri"/>
                <a:ea typeface="Calibri"/>
                <a:cs typeface="Arial"/>
              </a:rPr>
              <a:t>ARRONAX</a:t>
            </a:r>
            <a:r>
              <a:rPr lang="fr-FR" sz="1800" b="0" dirty="0">
                <a:solidFill>
                  <a:srgbClr val="238ACB"/>
                </a:solidFill>
                <a:latin typeface="Calibri"/>
                <a:ea typeface="Calibri"/>
                <a:cs typeface="Arial"/>
              </a:rPr>
              <a:t> – EMELINE CRAFF</a:t>
            </a:r>
            <a:endParaRPr lang="fr-FR" sz="1800" b="0" u="none" strike="noStrike" dirty="0">
              <a:solidFill>
                <a:srgbClr val="238ACB"/>
              </a:solidFill>
              <a:effectLst/>
              <a:latin typeface="Calibri"/>
              <a:ea typeface="Calibri"/>
              <a:cs typeface="Arial"/>
            </a:endParaRPr>
          </a:p>
          <a:p>
            <a:pPr algn="r"/>
            <a:r>
              <a:rPr lang="fr-FR" sz="1800" b="0" u="sng" dirty="0">
                <a:solidFill>
                  <a:srgbClr val="238ACB"/>
                </a:solidFill>
                <a:latin typeface="Calibri"/>
                <a:ea typeface="Calibri"/>
                <a:cs typeface="Arial"/>
              </a:rPr>
              <a:t>CIMAP/GANIL </a:t>
            </a:r>
            <a:r>
              <a:rPr lang="fr-FR" sz="1800" b="0" dirty="0">
                <a:solidFill>
                  <a:srgbClr val="238ACB"/>
                </a:solidFill>
                <a:latin typeface="Calibri"/>
                <a:ea typeface="Calibri"/>
                <a:cs typeface="Arial"/>
              </a:rPr>
              <a:t>- François Chevalier</a:t>
            </a:r>
          </a:p>
          <a:p>
            <a:pPr algn="r"/>
            <a:r>
              <a:rPr lang="fr-FR" sz="1800" b="0" u="sng" dirty="0">
                <a:solidFill>
                  <a:srgbClr val="238ACB"/>
                </a:solidFill>
                <a:latin typeface="Calibri"/>
                <a:ea typeface="Calibri"/>
                <a:cs typeface="Arial"/>
              </a:rPr>
              <a:t>IPHC</a:t>
            </a:r>
            <a:r>
              <a:rPr lang="fr-FR" sz="1800" b="0" u="none" strike="noStrike" dirty="0">
                <a:solidFill>
                  <a:srgbClr val="238ACB"/>
                </a:solidFill>
                <a:effectLst/>
                <a:latin typeface="Calibri"/>
                <a:ea typeface="Calibri"/>
                <a:cs typeface="Arial"/>
              </a:rPr>
              <a:t> – </a:t>
            </a:r>
            <a:r>
              <a:rPr lang="fr-FR" sz="1800" u="none" strike="noStrike" dirty="0">
                <a:solidFill>
                  <a:srgbClr val="238ACB"/>
                </a:solidFill>
                <a:effectLst/>
                <a:latin typeface="Calibri"/>
                <a:ea typeface="Calibri"/>
                <a:cs typeface="Arial"/>
              </a:rPr>
              <a:t>QUENTIN RAFFY</a:t>
            </a:r>
            <a:r>
              <a:rPr lang="fr-FR" sz="1800" b="0" u="none" strike="noStrike" dirty="0">
                <a:solidFill>
                  <a:srgbClr val="238ACB"/>
                </a:solidFill>
                <a:effectLst/>
                <a:latin typeface="Calibri"/>
                <a:ea typeface="Calibri"/>
                <a:cs typeface="Arial"/>
              </a:rPr>
              <a:t>, Catherine Galindo, Séverine Chefson</a:t>
            </a:r>
          </a:p>
          <a:p>
            <a:pPr algn="r"/>
            <a:r>
              <a:rPr lang="fr-FR" sz="1800" b="0" u="none" strike="noStrike" dirty="0">
                <a:solidFill>
                  <a:srgbClr val="238ACB"/>
                </a:solidFill>
                <a:effectLst/>
                <a:latin typeface="Calibri"/>
                <a:ea typeface="Calibri"/>
                <a:cs typeface="Arial"/>
              </a:rPr>
              <a:t> </a:t>
            </a:r>
          </a:p>
          <a:p>
            <a:endParaRPr lang="fr-FR" dirty="0"/>
          </a:p>
        </p:txBody>
      </p:sp>
      <p:sp>
        <p:nvSpPr>
          <p:cNvPr id="3" name="Espace réservé du texte 2">
            <a:extLst>
              <a:ext uri="{FF2B5EF4-FFF2-40B4-BE49-F238E27FC236}">
                <a16:creationId xmlns:a16="http://schemas.microsoft.com/office/drawing/2014/main" id="{2FE12D4C-D9DA-FB47-0EED-0CC025264D8B}"/>
              </a:ext>
            </a:extLst>
          </p:cNvPr>
          <p:cNvSpPr>
            <a:spLocks noGrp="1"/>
          </p:cNvSpPr>
          <p:nvPr>
            <p:ph type="body" sz="quarter" idx="10"/>
          </p:nvPr>
        </p:nvSpPr>
        <p:spPr>
          <a:xfrm>
            <a:off x="1672923" y="2381854"/>
            <a:ext cx="782648" cy="585787"/>
          </a:xfrm>
        </p:spPr>
        <p:txBody>
          <a:bodyPr/>
          <a:lstStyle/>
          <a:p>
            <a:r>
              <a:rPr lang="fr-FR" sz="2400" b="1" i="1" u="none" strike="noStrike">
                <a:solidFill>
                  <a:srgbClr val="0070C0"/>
                </a:solidFill>
                <a:effectLst/>
                <a:latin typeface="Calibri" panose="020F0502020204030204" pitchFamily="34" charset="0"/>
              </a:rPr>
              <a:t>WP2</a:t>
            </a:r>
            <a:endParaRPr lang="fr-FR" sz="2400">
              <a:solidFill>
                <a:srgbClr val="0070C0"/>
              </a:solidFill>
            </a:endParaRPr>
          </a:p>
        </p:txBody>
      </p:sp>
      <p:pic>
        <p:nvPicPr>
          <p:cNvPr id="4" name="Image 3">
            <a:extLst>
              <a:ext uri="{FF2B5EF4-FFF2-40B4-BE49-F238E27FC236}">
                <a16:creationId xmlns:a16="http://schemas.microsoft.com/office/drawing/2014/main" id="{FA8AC86F-2749-662E-21CD-4EF817A42967}"/>
              </a:ext>
            </a:extLst>
          </p:cNvPr>
          <p:cNvPicPr/>
          <p:nvPr/>
        </p:nvPicPr>
        <p:blipFill>
          <a:blip r:embed="rId2"/>
          <a:stretch>
            <a:fillRect/>
          </a:stretch>
        </p:blipFill>
        <p:spPr>
          <a:xfrm>
            <a:off x="2733752" y="2966575"/>
            <a:ext cx="1523444" cy="1727312"/>
          </a:xfrm>
          <a:prstGeom prst="rect">
            <a:avLst/>
          </a:prstGeom>
        </p:spPr>
      </p:pic>
      <p:pic>
        <p:nvPicPr>
          <p:cNvPr id="5" name="Image 4">
            <a:extLst>
              <a:ext uri="{FF2B5EF4-FFF2-40B4-BE49-F238E27FC236}">
                <a16:creationId xmlns:a16="http://schemas.microsoft.com/office/drawing/2014/main" id="{6229F7E4-B521-491C-B9BA-4524224DC15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933" r="33489"/>
          <a:stretch/>
        </p:blipFill>
        <p:spPr>
          <a:xfrm rot="5400000">
            <a:off x="4673157" y="2977604"/>
            <a:ext cx="1738669" cy="1716612"/>
          </a:xfrm>
          <a:prstGeom prst="rect">
            <a:avLst/>
          </a:prstGeom>
        </p:spPr>
      </p:pic>
    </p:spTree>
    <p:extLst>
      <p:ext uri="{BB962C8B-B14F-4D97-AF65-F5344CB8AC3E}">
        <p14:creationId xmlns:p14="http://schemas.microsoft.com/office/powerpoint/2010/main" val="1823489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F5692A4B-0681-5659-595E-F7F6F3D21E35}"/>
              </a:ext>
            </a:extLst>
          </p:cNvPr>
          <p:cNvSpPr>
            <a:spLocks noGrp="1"/>
          </p:cNvSpPr>
          <p:nvPr>
            <p:ph type="title"/>
          </p:nvPr>
        </p:nvSpPr>
        <p:spPr>
          <a:xfrm>
            <a:off x="439759" y="261752"/>
            <a:ext cx="8512651" cy="491655"/>
          </a:xfrm>
        </p:spPr>
        <p:txBody>
          <a:bodyPr/>
          <a:lstStyle/>
          <a:p>
            <a:r>
              <a:rPr lang="fr-FR" sz="2000" u="none" strike="noStrike">
                <a:solidFill>
                  <a:srgbClr val="238ACB"/>
                </a:solidFill>
                <a:effectLst/>
                <a:latin typeface="Calibri" panose="020F0502020204030204" pitchFamily="34" charset="0"/>
              </a:rPr>
              <a:t>WP2 - Effet du débit de dose sur la radiolyse de l’eau expérimentale</a:t>
            </a:r>
            <a:br>
              <a:rPr lang="fr-FR" sz="2000" u="none" strike="noStrike">
                <a:solidFill>
                  <a:srgbClr val="238ACB"/>
                </a:solidFill>
                <a:effectLst/>
                <a:latin typeface="Calibri" panose="020F0502020204030204" pitchFamily="34" charset="0"/>
              </a:rPr>
            </a:br>
            <a:br>
              <a:rPr lang="fr-FR" sz="2000" b="0">
                <a:solidFill>
                  <a:schemeClr val="tx1">
                    <a:lumMod val="50000"/>
                    <a:lumOff val="50000"/>
                  </a:schemeClr>
                </a:solidFill>
                <a:latin typeface="Calibri" panose="020F0502020204030204" pitchFamily="34" charset="0"/>
              </a:rPr>
            </a:br>
            <a:endParaRPr lang="fr-FR"/>
          </a:p>
        </p:txBody>
      </p:sp>
      <p:pic>
        <p:nvPicPr>
          <p:cNvPr id="17" name="Picture 16">
            <a:extLst>
              <a:ext uri="{FF2B5EF4-FFF2-40B4-BE49-F238E27FC236}">
                <a16:creationId xmlns:a16="http://schemas.microsoft.com/office/drawing/2014/main" id="{7687EF6E-955A-944C-6FBB-4A0819C41D48}"/>
              </a:ext>
            </a:extLst>
          </p:cNvPr>
          <p:cNvPicPr>
            <a:picLocks noChangeAspect="1"/>
          </p:cNvPicPr>
          <p:nvPr/>
        </p:nvPicPr>
        <p:blipFill>
          <a:blip r:embed="rId2"/>
          <a:stretch>
            <a:fillRect/>
          </a:stretch>
        </p:blipFill>
        <p:spPr>
          <a:xfrm>
            <a:off x="436563" y="585606"/>
            <a:ext cx="8104188" cy="4361227"/>
          </a:xfrm>
          <a:prstGeom prst="rect">
            <a:avLst/>
          </a:prstGeom>
        </p:spPr>
      </p:pic>
    </p:spTree>
    <p:extLst>
      <p:ext uri="{BB962C8B-B14F-4D97-AF65-F5344CB8AC3E}">
        <p14:creationId xmlns:p14="http://schemas.microsoft.com/office/powerpoint/2010/main" val="226128547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0D086FF-36BA-DB80-2AA5-3CBBD4A26EBA}"/>
              </a:ext>
            </a:extLst>
          </p:cNvPr>
          <p:cNvSpPr>
            <a:spLocks noGrp="1"/>
          </p:cNvSpPr>
          <p:nvPr>
            <p:ph type="body" sz="quarter" idx="11"/>
          </p:nvPr>
        </p:nvSpPr>
        <p:spPr>
          <a:xfrm>
            <a:off x="2245217" y="490636"/>
            <a:ext cx="6311687" cy="1931794"/>
          </a:xfrm>
        </p:spPr>
        <p:txBody>
          <a:bodyPr lIns="91440" tIns="45720" rIns="91440" bIns="45720" anchor="t"/>
          <a:lstStyle/>
          <a:p>
            <a:r>
              <a:rPr lang="fr-FR" sz="2000" u="none" strike="noStrike" dirty="0">
                <a:solidFill>
                  <a:srgbClr val="00B050"/>
                </a:solidFill>
                <a:effectLst/>
                <a:latin typeface="Calibri"/>
                <a:ea typeface="Calibri"/>
                <a:cs typeface="Arial"/>
              </a:rPr>
              <a:t>Irradiations de populations </a:t>
            </a:r>
            <a:r>
              <a:rPr lang="fr-FR" dirty="0">
                <a:solidFill>
                  <a:srgbClr val="00B050"/>
                </a:solidFill>
                <a:latin typeface="Calibri"/>
                <a:ea typeface="Calibri"/>
                <a:cs typeface="Arial"/>
              </a:rPr>
              <a:t>cellulaires</a:t>
            </a:r>
            <a:endParaRPr lang="fr-FR" sz="2000" u="none" strike="noStrike" dirty="0">
              <a:solidFill>
                <a:srgbClr val="00B050"/>
              </a:solidFill>
              <a:effectLst/>
              <a:latin typeface="Calibri"/>
              <a:ea typeface="Calibri"/>
              <a:cs typeface="Arial"/>
            </a:endParaRPr>
          </a:p>
          <a:p>
            <a:r>
              <a:rPr lang="fr-FR" sz="2000" u="none" strike="noStrike" dirty="0">
                <a:solidFill>
                  <a:srgbClr val="00B050"/>
                </a:solidFill>
                <a:effectLst/>
                <a:latin typeface="Calibri"/>
                <a:ea typeface="Calibri"/>
                <a:cs typeface="Arial"/>
              </a:rPr>
              <a:t> </a:t>
            </a:r>
          </a:p>
          <a:p>
            <a:endParaRPr lang="fr-FR" dirty="0">
              <a:solidFill>
                <a:srgbClr val="00B050"/>
              </a:solidFill>
              <a:latin typeface="Calibri" panose="020F0502020204030204" pitchFamily="34" charset="0"/>
            </a:endParaRPr>
          </a:p>
          <a:p>
            <a:endParaRPr lang="fr-FR" sz="2000" u="none" strike="noStrike" dirty="0">
              <a:solidFill>
                <a:srgbClr val="00B050"/>
              </a:solidFill>
              <a:effectLst/>
              <a:latin typeface="Calibri" panose="020F0502020204030204" pitchFamily="34" charset="0"/>
            </a:endParaRPr>
          </a:p>
          <a:p>
            <a:pPr algn="r"/>
            <a:r>
              <a:rPr lang="fr-FR" sz="1800" b="0" u="sng" strike="noStrike" dirty="0">
                <a:solidFill>
                  <a:srgbClr val="00B050"/>
                </a:solidFill>
                <a:effectLst/>
                <a:latin typeface="Calibri"/>
                <a:ea typeface="Calibri"/>
                <a:cs typeface="Arial"/>
              </a:rPr>
              <a:t>ICO</a:t>
            </a:r>
            <a:r>
              <a:rPr lang="fr-FR" sz="1800" b="0" u="none" strike="noStrike" dirty="0">
                <a:solidFill>
                  <a:srgbClr val="00B050"/>
                </a:solidFill>
                <a:effectLst/>
                <a:latin typeface="Calibri"/>
                <a:ea typeface="Calibri"/>
                <a:cs typeface="Arial"/>
              </a:rPr>
              <a:t> – Vincent Potiron, </a:t>
            </a:r>
            <a:r>
              <a:rPr lang="fr-FR" sz="1800" b="0" dirty="0">
                <a:solidFill>
                  <a:srgbClr val="00B050"/>
                </a:solidFill>
                <a:latin typeface="Calibri"/>
                <a:ea typeface="Calibri"/>
                <a:cs typeface="Arial"/>
                <a:sym typeface="Arial"/>
              </a:rPr>
              <a:t>Stéphane </a:t>
            </a:r>
            <a:r>
              <a:rPr lang="fr-FR" sz="1800" b="0" dirty="0" err="1">
                <a:solidFill>
                  <a:srgbClr val="00B050"/>
                </a:solidFill>
                <a:latin typeface="Calibri"/>
                <a:ea typeface="Calibri"/>
                <a:cs typeface="Arial"/>
                <a:sym typeface="Arial"/>
              </a:rPr>
              <a:t>Supiot</a:t>
            </a:r>
            <a:r>
              <a:rPr lang="fr-FR" sz="1800" b="0" dirty="0">
                <a:solidFill>
                  <a:srgbClr val="00B050"/>
                </a:solidFill>
                <a:latin typeface="Calibri"/>
                <a:ea typeface="Calibri"/>
                <a:cs typeface="Arial"/>
                <a:sym typeface="Arial"/>
              </a:rPr>
              <a:t>, Mathieu </a:t>
            </a:r>
            <a:r>
              <a:rPr lang="fr-FR" sz="1800" b="0" dirty="0" err="1">
                <a:solidFill>
                  <a:srgbClr val="00B050"/>
                </a:solidFill>
                <a:latin typeface="Calibri"/>
                <a:ea typeface="Calibri"/>
                <a:cs typeface="Arial"/>
                <a:sym typeface="Arial"/>
              </a:rPr>
              <a:t>Chocry</a:t>
            </a:r>
            <a:endParaRPr lang="fr-FR" sz="1800" b="0" dirty="0">
              <a:solidFill>
                <a:srgbClr val="00B050"/>
              </a:solidFill>
              <a:latin typeface="Calibri"/>
              <a:ea typeface="Calibri"/>
              <a:cs typeface="Arial"/>
              <a:sym typeface="Arial"/>
            </a:endParaRPr>
          </a:p>
          <a:p>
            <a:pPr algn="r"/>
            <a:r>
              <a:rPr lang="fr-FR" sz="1800" b="0" u="sng" dirty="0">
                <a:solidFill>
                  <a:srgbClr val="00B050"/>
                </a:solidFill>
                <a:latin typeface="Calibri"/>
                <a:ea typeface="Calibri"/>
                <a:cs typeface="Arial"/>
                <a:sym typeface="Arial"/>
              </a:rPr>
              <a:t>IP2I</a:t>
            </a:r>
            <a:r>
              <a:rPr lang="fr-FR" sz="1800" b="0" dirty="0">
                <a:solidFill>
                  <a:srgbClr val="00B050"/>
                </a:solidFill>
                <a:latin typeface="Calibri"/>
                <a:ea typeface="Calibri"/>
                <a:cs typeface="Arial"/>
                <a:sym typeface="Arial"/>
              </a:rPr>
              <a:t> – </a:t>
            </a:r>
            <a:r>
              <a:rPr lang="fr-FR" sz="1800" dirty="0">
                <a:solidFill>
                  <a:srgbClr val="00B050"/>
                </a:solidFill>
                <a:latin typeface="Calibri"/>
                <a:ea typeface="Calibri"/>
                <a:cs typeface="Arial"/>
                <a:sym typeface="Arial"/>
              </a:rPr>
              <a:t>Claire Rodriguez-</a:t>
            </a:r>
            <a:r>
              <a:rPr lang="fr-FR" sz="1800" dirty="0" err="1">
                <a:solidFill>
                  <a:srgbClr val="00B050"/>
                </a:solidFill>
                <a:latin typeface="Calibri"/>
                <a:ea typeface="Calibri"/>
                <a:cs typeface="Arial"/>
                <a:sym typeface="Arial"/>
              </a:rPr>
              <a:t>Lafrasse</a:t>
            </a:r>
            <a:r>
              <a:rPr lang="fr-FR" sz="1800" b="0" dirty="0">
                <a:solidFill>
                  <a:srgbClr val="00B050"/>
                </a:solidFill>
                <a:latin typeface="Calibri"/>
                <a:ea typeface="Calibri"/>
                <a:cs typeface="Arial"/>
                <a:sym typeface="Arial"/>
              </a:rPr>
              <a:t>, Anne-Sophie WOZNY </a:t>
            </a:r>
            <a:endParaRPr lang="fr-FR" sz="1800" b="0" dirty="0">
              <a:solidFill>
                <a:srgbClr val="00B050"/>
              </a:solidFill>
              <a:latin typeface="Calibri"/>
              <a:ea typeface="Calibri"/>
              <a:cs typeface="Arial"/>
            </a:endParaRPr>
          </a:p>
          <a:p>
            <a:pPr algn="r"/>
            <a:r>
              <a:rPr lang="fr-FR" sz="1800" b="0" u="sng" dirty="0">
                <a:solidFill>
                  <a:srgbClr val="00B050"/>
                </a:solidFill>
                <a:latin typeface="Calibri"/>
                <a:ea typeface="Calibri"/>
                <a:cs typeface="Arial"/>
                <a:sym typeface="Arial"/>
              </a:rPr>
              <a:t>CIMAP/GANIL </a:t>
            </a:r>
            <a:r>
              <a:rPr lang="fr-FR" sz="1800" b="0" dirty="0">
                <a:solidFill>
                  <a:srgbClr val="00B050"/>
                </a:solidFill>
                <a:latin typeface="Calibri"/>
                <a:ea typeface="Calibri"/>
                <a:cs typeface="Arial"/>
                <a:sym typeface="Arial"/>
              </a:rPr>
              <a:t>- </a:t>
            </a:r>
            <a:r>
              <a:rPr lang="fr-FR" sz="1800" dirty="0">
                <a:solidFill>
                  <a:srgbClr val="00B050"/>
                </a:solidFill>
                <a:latin typeface="Calibri"/>
                <a:ea typeface="Calibri"/>
                <a:cs typeface="Arial"/>
                <a:sym typeface="Arial"/>
              </a:rPr>
              <a:t>François Chevalier </a:t>
            </a:r>
            <a:endParaRPr lang="fr-FR" sz="1800" dirty="0">
              <a:solidFill>
                <a:srgbClr val="00B050"/>
              </a:solidFill>
              <a:latin typeface="Calibri" panose="020F0502020204030204" pitchFamily="34" charset="0"/>
              <a:ea typeface="Calibri"/>
            </a:endParaRPr>
          </a:p>
          <a:p>
            <a:pPr algn="r"/>
            <a:r>
              <a:rPr lang="fr-FR" sz="1800" b="0" u="sng" dirty="0">
                <a:solidFill>
                  <a:srgbClr val="00B050"/>
                </a:solidFill>
                <a:latin typeface="Calibri"/>
                <a:ea typeface="Calibri"/>
                <a:cs typeface="Arial"/>
              </a:rPr>
              <a:t>IPHC</a:t>
            </a:r>
            <a:r>
              <a:rPr lang="fr-FR" sz="1800" b="0" dirty="0">
                <a:solidFill>
                  <a:srgbClr val="00B050"/>
                </a:solidFill>
                <a:latin typeface="Calibri"/>
                <a:ea typeface="Calibri"/>
                <a:cs typeface="Arial"/>
              </a:rPr>
              <a:t> – LAURENT DAEFFLER</a:t>
            </a:r>
            <a:endParaRPr lang="fr-FR" sz="1800" b="0" dirty="0">
              <a:latin typeface="Calibri"/>
              <a:ea typeface="Calibri"/>
              <a:cs typeface="Arial"/>
            </a:endParaRPr>
          </a:p>
          <a:p>
            <a:pPr algn="r"/>
            <a:r>
              <a:rPr lang="fr-FR" sz="1800" b="0" u="sng" dirty="0" err="1">
                <a:solidFill>
                  <a:srgbClr val="00B050"/>
                </a:solidFill>
                <a:latin typeface="Calibri"/>
                <a:ea typeface="Calibri"/>
                <a:cs typeface="Arial"/>
              </a:rPr>
              <a:t>IJCLab</a:t>
            </a:r>
            <a:r>
              <a:rPr lang="fr-FR" sz="1800" b="0" dirty="0">
                <a:solidFill>
                  <a:srgbClr val="00B050"/>
                </a:solidFill>
                <a:latin typeface="Calibri"/>
                <a:ea typeface="Calibri"/>
                <a:cs typeface="Arial"/>
              </a:rPr>
              <a:t> – olivier </a:t>
            </a:r>
            <a:r>
              <a:rPr lang="fr-FR" sz="1800" b="0" dirty="0" err="1">
                <a:solidFill>
                  <a:srgbClr val="00B050"/>
                </a:solidFill>
                <a:latin typeface="Calibri"/>
                <a:ea typeface="Calibri"/>
                <a:cs typeface="Arial"/>
              </a:rPr>
              <a:t>seksek</a:t>
            </a:r>
            <a:r>
              <a:rPr lang="fr-FR" sz="1800" b="0" dirty="0">
                <a:solidFill>
                  <a:srgbClr val="00B050"/>
                </a:solidFill>
                <a:latin typeface="Calibri"/>
                <a:ea typeface="Calibri"/>
                <a:cs typeface="Arial"/>
              </a:rPr>
              <a:t>, delphine </a:t>
            </a:r>
            <a:r>
              <a:rPr lang="fr-FR" sz="1800" b="0" dirty="0" err="1">
                <a:solidFill>
                  <a:srgbClr val="00B050"/>
                </a:solidFill>
                <a:latin typeface="Calibri"/>
                <a:ea typeface="Calibri"/>
                <a:cs typeface="Arial"/>
              </a:rPr>
              <a:t>crepin</a:t>
            </a:r>
            <a:endParaRPr lang="fr-FR" sz="1800" b="0" u="none" strike="noStrike" dirty="0">
              <a:solidFill>
                <a:srgbClr val="00B050"/>
              </a:solidFill>
              <a:effectLst/>
              <a:latin typeface="Calibri" panose="020F0502020204030204" pitchFamily="34" charset="0"/>
              <a:ea typeface="Calibri"/>
            </a:endParaRPr>
          </a:p>
          <a:p>
            <a:pPr algn="r"/>
            <a:endParaRPr lang="fr-FR" sz="1800" b="0" dirty="0">
              <a:solidFill>
                <a:srgbClr val="00B050"/>
              </a:solidFill>
              <a:latin typeface="Calibri" panose="020F0502020204030204" pitchFamily="34" charset="0"/>
              <a:ea typeface="Calibri" panose="020F0502020204030204" pitchFamily="34" charset="0"/>
            </a:endParaRPr>
          </a:p>
          <a:p>
            <a:endParaRPr lang="fr-FR" dirty="0">
              <a:solidFill>
                <a:srgbClr val="00B050"/>
              </a:solidFill>
            </a:endParaRPr>
          </a:p>
        </p:txBody>
      </p:sp>
      <p:sp>
        <p:nvSpPr>
          <p:cNvPr id="3" name="Espace réservé du texte 2">
            <a:extLst>
              <a:ext uri="{FF2B5EF4-FFF2-40B4-BE49-F238E27FC236}">
                <a16:creationId xmlns:a16="http://schemas.microsoft.com/office/drawing/2014/main" id="{2FE12D4C-D9DA-FB47-0EED-0CC025264D8B}"/>
              </a:ext>
            </a:extLst>
          </p:cNvPr>
          <p:cNvSpPr>
            <a:spLocks noGrp="1"/>
          </p:cNvSpPr>
          <p:nvPr>
            <p:ph type="body" sz="quarter" idx="10"/>
          </p:nvPr>
        </p:nvSpPr>
        <p:spPr>
          <a:xfrm>
            <a:off x="1672923" y="2381854"/>
            <a:ext cx="782648" cy="585787"/>
          </a:xfrm>
        </p:spPr>
        <p:txBody>
          <a:bodyPr/>
          <a:lstStyle/>
          <a:p>
            <a:r>
              <a:rPr lang="fr-FR" sz="2400" b="1" i="1" u="none" strike="noStrike">
                <a:solidFill>
                  <a:srgbClr val="00B050"/>
                </a:solidFill>
                <a:effectLst/>
                <a:latin typeface="Calibri" panose="020F0502020204030204" pitchFamily="34" charset="0"/>
              </a:rPr>
              <a:t>WP3</a:t>
            </a:r>
            <a:endParaRPr lang="fr-FR" sz="2400">
              <a:solidFill>
                <a:srgbClr val="00B050"/>
              </a:solidFill>
            </a:endParaRPr>
          </a:p>
        </p:txBody>
      </p:sp>
    </p:spTree>
    <p:extLst>
      <p:ext uri="{BB962C8B-B14F-4D97-AF65-F5344CB8AC3E}">
        <p14:creationId xmlns:p14="http://schemas.microsoft.com/office/powerpoint/2010/main" val="24795765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9C513A5B-FD1A-DCA0-2992-1BBFBD537632}"/>
              </a:ext>
            </a:extLst>
          </p:cNvPr>
          <p:cNvSpPr>
            <a:spLocks noGrp="1"/>
          </p:cNvSpPr>
          <p:nvPr>
            <p:ph idx="1"/>
          </p:nvPr>
        </p:nvSpPr>
        <p:spPr>
          <a:xfrm>
            <a:off x="491122" y="1724410"/>
            <a:ext cx="8159689" cy="3015955"/>
          </a:xfrm>
        </p:spPr>
        <p:txBody>
          <a:bodyPr lIns="91440" tIns="45720" rIns="91440" bIns="45720" anchor="t">
            <a:normAutofit fontScale="92500" lnSpcReduction="10000"/>
          </a:bodyPr>
          <a:lstStyle/>
          <a:p>
            <a:r>
              <a:rPr lang="fr-FR" dirty="0">
                <a:latin typeface="Arial"/>
                <a:cs typeface="Arial"/>
              </a:rPr>
              <a:t>Questions:</a:t>
            </a:r>
            <a:endParaRPr lang="fr-FR" dirty="0"/>
          </a:p>
          <a:p>
            <a:r>
              <a:rPr lang="fr-FR" sz="1600" b="0" dirty="0">
                <a:latin typeface="Arial"/>
                <a:cs typeface="Arial"/>
              </a:rPr>
              <a:t>Influence du TEL dans l'effet différentiel FLASH ?</a:t>
            </a:r>
          </a:p>
          <a:p>
            <a:r>
              <a:rPr lang="fr-FR" sz="1600" b="0" dirty="0">
                <a:latin typeface="Arial"/>
                <a:cs typeface="Arial"/>
              </a:rPr>
              <a:t>Types de dommages ? Tissu sain vs tumeur / SDR vs UHDR / 20%O</a:t>
            </a:r>
            <a:r>
              <a:rPr lang="fr-FR" sz="1600" b="0" baseline="-25000" dirty="0">
                <a:latin typeface="Arial"/>
                <a:cs typeface="Arial"/>
              </a:rPr>
              <a:t>2</a:t>
            </a:r>
            <a:r>
              <a:rPr lang="fr-FR" sz="1600" b="0" dirty="0">
                <a:latin typeface="Arial"/>
                <a:cs typeface="Arial"/>
              </a:rPr>
              <a:t> vs 1%O</a:t>
            </a:r>
            <a:r>
              <a:rPr lang="fr-FR" sz="1600" b="0" baseline="-25000" dirty="0">
                <a:latin typeface="Arial"/>
                <a:cs typeface="Arial"/>
              </a:rPr>
              <a:t>2</a:t>
            </a:r>
            <a:endParaRPr lang="fr-FR" sz="1600" b="0" baseline="-25000" dirty="0"/>
          </a:p>
          <a:p>
            <a:endParaRPr lang="fr-FR" dirty="0">
              <a:latin typeface="Arial"/>
              <a:cs typeface="Arial"/>
            </a:endParaRPr>
          </a:p>
          <a:p>
            <a:r>
              <a:rPr lang="fr-FR" dirty="0">
                <a:latin typeface="Arial"/>
                <a:cs typeface="Arial"/>
              </a:rPr>
              <a:t>Etudes fondamentales </a:t>
            </a:r>
            <a:r>
              <a:rPr lang="fr-FR" i="1" dirty="0">
                <a:latin typeface="Arial"/>
                <a:cs typeface="Arial"/>
              </a:rPr>
              <a:t>in vitro sur lignées cellulaires </a:t>
            </a:r>
          </a:p>
          <a:p>
            <a:pPr marL="464820" lvl="1" indent="-285750">
              <a:buFont typeface="Arial,Sans-Serif" panose="020B0604020202020204" pitchFamily="34" charset="0"/>
              <a:buChar char="•"/>
            </a:pPr>
            <a:r>
              <a:rPr lang="fr-FR" dirty="0">
                <a:latin typeface="Arial"/>
                <a:cs typeface="Arial"/>
              </a:rPr>
              <a:t>Mesures de ROS (pH par sonde </a:t>
            </a:r>
            <a:r>
              <a:rPr lang="fr-FR" dirty="0" err="1">
                <a:latin typeface="Arial"/>
                <a:cs typeface="Arial"/>
              </a:rPr>
              <a:t>fluorométrique</a:t>
            </a:r>
            <a:r>
              <a:rPr lang="fr-FR" dirty="0">
                <a:latin typeface="Arial"/>
                <a:cs typeface="Arial"/>
              </a:rPr>
              <a:t>..)</a:t>
            </a:r>
          </a:p>
          <a:p>
            <a:pPr marL="464820" lvl="1" indent="-285750">
              <a:buFont typeface="Arial,Sans-Serif" panose="020B0604020202020204" pitchFamily="34" charset="0"/>
              <a:buChar char="•"/>
            </a:pPr>
            <a:r>
              <a:rPr lang="fr-FR" dirty="0">
                <a:latin typeface="Arial"/>
                <a:cs typeface="Arial"/>
              </a:rPr>
              <a:t>Tests de </a:t>
            </a:r>
            <a:r>
              <a:rPr lang="fr-FR" dirty="0" err="1">
                <a:latin typeface="Arial"/>
                <a:cs typeface="Arial"/>
              </a:rPr>
              <a:t>clonogénicité</a:t>
            </a:r>
            <a:r>
              <a:rPr lang="fr-FR" dirty="0">
                <a:latin typeface="Arial"/>
                <a:cs typeface="Arial"/>
              </a:rPr>
              <a:t>, survie cellulaire</a:t>
            </a:r>
            <a:endParaRPr lang="en-US" dirty="0">
              <a:latin typeface="Arial"/>
              <a:cs typeface="Arial"/>
            </a:endParaRPr>
          </a:p>
          <a:p>
            <a:pPr marL="464820" lvl="1" indent="-285750">
              <a:buFont typeface="Arial,Sans-Serif" panose="020B0604020202020204" pitchFamily="34" charset="0"/>
              <a:buChar char="•"/>
            </a:pPr>
            <a:r>
              <a:rPr lang="fr-FR" dirty="0">
                <a:latin typeface="Arial"/>
                <a:cs typeface="Arial"/>
              </a:rPr>
              <a:t>Mesure des dommages à l’ADN (g-H2AX...) et à la mitochondrie</a:t>
            </a:r>
            <a:endParaRPr lang="en-US" dirty="0">
              <a:latin typeface="Arial"/>
              <a:cs typeface="Arial"/>
            </a:endParaRPr>
          </a:p>
          <a:p>
            <a:pPr marL="464820" lvl="1" indent="-285750">
              <a:buFont typeface="Wingdings,Sans-Serif" panose="020B0604020202020204" pitchFamily="34" charset="0"/>
              <a:buChar char="•"/>
            </a:pPr>
            <a:r>
              <a:rPr lang="fr-FR" dirty="0">
                <a:latin typeface="Arial"/>
                <a:cs typeface="Arial"/>
              </a:rPr>
              <a:t>Activation de la voie </a:t>
            </a:r>
            <a:r>
              <a:rPr lang="fr-FR" dirty="0" err="1">
                <a:latin typeface="Arial"/>
                <a:cs typeface="Arial"/>
              </a:rPr>
              <a:t>cGAS</a:t>
            </a:r>
            <a:r>
              <a:rPr lang="fr-FR" dirty="0">
                <a:latin typeface="Arial"/>
                <a:cs typeface="Arial"/>
              </a:rPr>
              <a:t>-Sting</a:t>
            </a:r>
          </a:p>
          <a:p>
            <a:pPr marL="464820" lvl="1" indent="-285750">
              <a:buFont typeface="Wingdings,Sans-Serif" panose="020B0604020202020204" pitchFamily="34" charset="0"/>
              <a:buChar char="•"/>
            </a:pPr>
            <a:r>
              <a:rPr lang="fr-FR" dirty="0">
                <a:latin typeface="Arial"/>
                <a:cs typeface="Arial"/>
              </a:rPr>
              <a:t>Mesures de l'immunogénicité de la mort cellulaire (HMGB1, ATP, etc...)</a:t>
            </a:r>
            <a:endParaRPr lang="fr-FR" dirty="0"/>
          </a:p>
          <a:p>
            <a:endParaRPr lang="fr-FR" sz="1400" b="0" dirty="0">
              <a:latin typeface="Arial"/>
              <a:cs typeface="Arial"/>
            </a:endParaRPr>
          </a:p>
          <a:p>
            <a:r>
              <a:rPr lang="fr-FR" sz="1400" b="0" dirty="0">
                <a:latin typeface="Arial"/>
                <a:cs typeface="Arial"/>
              </a:rPr>
              <a:t>Pour validation sur modèles 3D ou in vivo : </a:t>
            </a:r>
            <a:r>
              <a:rPr lang="fr-FR" sz="1400" dirty="0">
                <a:latin typeface="Arial"/>
                <a:cs typeface="Arial"/>
              </a:rPr>
              <a:t>Organoïdes / Zebra </a:t>
            </a:r>
            <a:r>
              <a:rPr lang="fr-FR" sz="1400" dirty="0" err="1">
                <a:latin typeface="Arial"/>
                <a:cs typeface="Arial"/>
              </a:rPr>
              <a:t>fish</a:t>
            </a:r>
            <a:r>
              <a:rPr lang="fr-FR" sz="1400" dirty="0">
                <a:latin typeface="Arial"/>
                <a:cs typeface="Arial"/>
              </a:rPr>
              <a:t> / Œufs embryonnés </a:t>
            </a:r>
            <a:endParaRPr lang="fr-FR" sz="1400" dirty="0"/>
          </a:p>
          <a:p>
            <a:endParaRPr lang="fr-FR" sz="1400" dirty="0">
              <a:latin typeface="Arial"/>
              <a:cs typeface="Arial"/>
            </a:endParaRPr>
          </a:p>
        </p:txBody>
      </p:sp>
      <p:sp>
        <p:nvSpPr>
          <p:cNvPr id="3" name="Titre 2">
            <a:extLst>
              <a:ext uri="{FF2B5EF4-FFF2-40B4-BE49-F238E27FC236}">
                <a16:creationId xmlns:a16="http://schemas.microsoft.com/office/drawing/2014/main" id="{4B56DE22-AA8E-CE64-ECB6-761FEB798423}"/>
              </a:ext>
            </a:extLst>
          </p:cNvPr>
          <p:cNvSpPr>
            <a:spLocks noGrp="1"/>
          </p:cNvSpPr>
          <p:nvPr>
            <p:ph type="title"/>
          </p:nvPr>
        </p:nvSpPr>
        <p:spPr/>
        <p:txBody>
          <a:bodyPr lIns="91440" tIns="45720" rIns="91440" bIns="45720" anchor="t"/>
          <a:lstStyle/>
          <a:p>
            <a:r>
              <a:rPr lang="fr-FR">
                <a:solidFill>
                  <a:srgbClr val="00B050"/>
                </a:solidFill>
                <a:latin typeface="Arial"/>
                <a:cs typeface="Arial"/>
              </a:rPr>
              <a:t>WP3 - </a:t>
            </a:r>
            <a:r>
              <a:rPr lang="fr-FR" sz="2000">
                <a:solidFill>
                  <a:srgbClr val="00B050"/>
                </a:solidFill>
                <a:latin typeface="Calibri"/>
                <a:ea typeface="Calibri"/>
                <a:cs typeface="Arial"/>
              </a:rPr>
              <a:t>Irradiations de populations </a:t>
            </a:r>
            <a:r>
              <a:rPr lang="fr-FR">
                <a:solidFill>
                  <a:srgbClr val="00B050"/>
                </a:solidFill>
                <a:latin typeface="Calibri"/>
                <a:ea typeface="Calibri"/>
                <a:cs typeface="Arial"/>
              </a:rPr>
              <a:t>cellulaires</a:t>
            </a:r>
          </a:p>
        </p:txBody>
      </p:sp>
      <p:sp>
        <p:nvSpPr>
          <p:cNvPr id="16" name="ZoneTexte 15">
            <a:extLst>
              <a:ext uri="{FF2B5EF4-FFF2-40B4-BE49-F238E27FC236}">
                <a16:creationId xmlns:a16="http://schemas.microsoft.com/office/drawing/2014/main" id="{ED9443B5-C972-69DE-0D1B-619E90FBB5BE}"/>
              </a:ext>
            </a:extLst>
          </p:cNvPr>
          <p:cNvSpPr txBox="1"/>
          <p:nvPr/>
        </p:nvSpPr>
        <p:spPr>
          <a:xfrm>
            <a:off x="1227018" y="687163"/>
            <a:ext cx="5580738" cy="1200329"/>
          </a:xfrm>
          <a:prstGeom prst="rect">
            <a:avLst/>
          </a:prstGeom>
          <a:noFill/>
        </p:spPr>
        <p:txBody>
          <a:bodyPr wrap="square" lIns="91440" tIns="45720" rIns="91440" bIns="45720" anchor="t">
            <a:spAutoFit/>
          </a:bodyPr>
          <a:lstStyle/>
          <a:p>
            <a:pPr algn="l"/>
            <a:r>
              <a:rPr lang="fr-FR" sz="1800" b="1">
                <a:solidFill>
                  <a:srgbClr val="00B050"/>
                </a:solidFill>
                <a:latin typeface="Calibri"/>
                <a:ea typeface="Calibri"/>
                <a:cs typeface="Calibri"/>
              </a:rPr>
              <a:t>TASK 1 – Effet du débit de dose en fonction du TEL</a:t>
            </a:r>
          </a:p>
          <a:p>
            <a:pPr algn="l"/>
            <a:r>
              <a:rPr lang="fr-FR" sz="1800" b="1">
                <a:solidFill>
                  <a:srgbClr val="00B050"/>
                </a:solidFill>
                <a:latin typeface="Calibri"/>
                <a:ea typeface="Calibri"/>
                <a:cs typeface="Calibri"/>
              </a:rPr>
              <a:t>TASK 2 – Effet de la structure temporelle des faisceaux</a:t>
            </a:r>
          </a:p>
          <a:p>
            <a:r>
              <a:rPr lang="fr-FR" sz="1800" b="1">
                <a:solidFill>
                  <a:srgbClr val="00B050"/>
                </a:solidFill>
                <a:latin typeface="Calibri"/>
                <a:ea typeface="Calibri"/>
                <a:cs typeface="Calibri"/>
              </a:rPr>
              <a:t>TASK 3 – Influence du pH et de </a:t>
            </a:r>
            <a:r>
              <a:rPr lang="fr-FR" b="1">
                <a:solidFill>
                  <a:srgbClr val="00B050"/>
                </a:solidFill>
                <a:latin typeface="Calibri"/>
                <a:ea typeface="Calibri"/>
                <a:cs typeface="Calibri"/>
              </a:rPr>
              <a:t>O</a:t>
            </a:r>
            <a:r>
              <a:rPr lang="fr-FR" b="1" baseline="-25000">
                <a:solidFill>
                  <a:srgbClr val="00B050"/>
                </a:solidFill>
                <a:latin typeface="Calibri"/>
                <a:ea typeface="Calibri"/>
                <a:cs typeface="Calibri"/>
              </a:rPr>
              <a:t>2</a:t>
            </a:r>
            <a:endParaRPr lang="fr-FR" b="1" baseline="-25000">
              <a:solidFill>
                <a:srgbClr val="00B050"/>
              </a:solidFill>
              <a:ea typeface="Calibri"/>
              <a:cs typeface="Calibri"/>
            </a:endParaRPr>
          </a:p>
          <a:p>
            <a:pPr algn="l"/>
            <a:endParaRPr lang="fr-FR" sz="1800" b="0">
              <a:solidFill>
                <a:srgbClr val="FF0000"/>
              </a:solidFill>
              <a:latin typeface="Calibri" panose="020F0502020204030204" pitchFamily="34" charset="0"/>
            </a:endParaRPr>
          </a:p>
        </p:txBody>
      </p:sp>
    </p:spTree>
    <p:extLst>
      <p:ext uri="{BB962C8B-B14F-4D97-AF65-F5344CB8AC3E}">
        <p14:creationId xmlns:p14="http://schemas.microsoft.com/office/powerpoint/2010/main" val="331581187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2657476" y="2497331"/>
            <a:ext cx="6193358" cy="1931794"/>
          </a:xfrm>
        </p:spPr>
        <p:txBody>
          <a:bodyPr/>
          <a:lstStyle/>
          <a:p>
            <a:r>
              <a:rPr lang="fr-FR" sz="3600"/>
              <a:t>Motivations</a:t>
            </a:r>
          </a:p>
        </p:txBody>
      </p:sp>
      <p:sp>
        <p:nvSpPr>
          <p:cNvPr id="3" name="Espace réservé du texte 2"/>
          <p:cNvSpPr>
            <a:spLocks noGrp="1"/>
          </p:cNvSpPr>
          <p:nvPr>
            <p:ph type="body" sz="quarter" idx="10"/>
          </p:nvPr>
        </p:nvSpPr>
        <p:spPr/>
        <p:txBody>
          <a:bodyPr anchor="ctr" anchorCtr="0"/>
          <a:lstStyle/>
          <a:p>
            <a:pPr algn="ctr"/>
            <a:r>
              <a:rPr lang="fr-FR" sz="2800" b="1" dirty="0">
                <a:solidFill>
                  <a:schemeClr val="bg1">
                    <a:lumMod val="95000"/>
                  </a:schemeClr>
                </a:solidFill>
              </a:rPr>
              <a:t>1</a:t>
            </a:r>
          </a:p>
        </p:txBody>
      </p:sp>
    </p:spTree>
    <p:extLst>
      <p:ext uri="{BB962C8B-B14F-4D97-AF65-F5344CB8AC3E}">
        <p14:creationId xmlns:p14="http://schemas.microsoft.com/office/powerpoint/2010/main" val="1265050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0D086FF-36BA-DB80-2AA5-3CBBD4A26EBA}"/>
              </a:ext>
            </a:extLst>
          </p:cNvPr>
          <p:cNvSpPr>
            <a:spLocks noGrp="1"/>
          </p:cNvSpPr>
          <p:nvPr>
            <p:ph type="body" sz="quarter" idx="11"/>
          </p:nvPr>
        </p:nvSpPr>
        <p:spPr>
          <a:xfrm>
            <a:off x="2064108" y="257206"/>
            <a:ext cx="6311687" cy="1931794"/>
          </a:xfrm>
        </p:spPr>
        <p:txBody>
          <a:bodyPr lIns="91440" tIns="45720" rIns="91440" bIns="45720" anchor="t"/>
          <a:lstStyle/>
          <a:p>
            <a:r>
              <a:rPr lang="fr-FR" sz="2000" u="none" strike="noStrike" dirty="0">
                <a:solidFill>
                  <a:srgbClr val="002060"/>
                </a:solidFill>
                <a:effectLst/>
                <a:latin typeface="Calibri"/>
                <a:ea typeface="Calibri"/>
                <a:cs typeface="Arial"/>
              </a:rPr>
              <a:t>JUMEAUX </a:t>
            </a:r>
            <a:r>
              <a:rPr lang="fr-FR" sz="2000" u="none" strike="noStrike" dirty="0" err="1">
                <a:solidFill>
                  <a:srgbClr val="002060"/>
                </a:solidFill>
                <a:effectLst/>
                <a:latin typeface="Calibri"/>
                <a:ea typeface="Calibri"/>
                <a:cs typeface="Arial"/>
              </a:rPr>
              <a:t>NUMÉRiques</a:t>
            </a:r>
            <a:r>
              <a:rPr lang="fr-FR" sz="2000" u="none" strike="noStrike" dirty="0">
                <a:solidFill>
                  <a:srgbClr val="002060"/>
                </a:solidFill>
                <a:effectLst/>
                <a:latin typeface="Calibri"/>
                <a:ea typeface="Calibri"/>
                <a:cs typeface="Arial"/>
              </a:rPr>
              <a:t> multi-échelles</a:t>
            </a:r>
          </a:p>
          <a:p>
            <a:r>
              <a:rPr lang="fr-FR" sz="2000" u="none" strike="noStrike" dirty="0">
                <a:solidFill>
                  <a:srgbClr val="002060"/>
                </a:solidFill>
                <a:effectLst/>
                <a:latin typeface="Calibri"/>
                <a:ea typeface="Calibri"/>
                <a:cs typeface="Arial"/>
              </a:rPr>
              <a:t> </a:t>
            </a:r>
          </a:p>
          <a:p>
            <a:pPr algn="r"/>
            <a:r>
              <a:rPr lang="fr-FR" sz="1800" b="0" u="sng" dirty="0">
                <a:solidFill>
                  <a:srgbClr val="002060"/>
                </a:solidFill>
                <a:latin typeface="Calibri"/>
                <a:ea typeface="Calibri"/>
                <a:cs typeface="Arial"/>
              </a:rPr>
              <a:t>LPCA</a:t>
            </a:r>
            <a:r>
              <a:rPr lang="fr-FR" sz="1800" b="0" u="none" strike="noStrike" dirty="0">
                <a:solidFill>
                  <a:srgbClr val="002060"/>
                </a:solidFill>
                <a:effectLst/>
                <a:latin typeface="Calibri"/>
                <a:ea typeface="Calibri"/>
                <a:cs typeface="Arial"/>
              </a:rPr>
              <a:t> – </a:t>
            </a:r>
            <a:r>
              <a:rPr lang="fr-FR" sz="1800" dirty="0">
                <a:solidFill>
                  <a:srgbClr val="002060"/>
                </a:solidFill>
                <a:latin typeface="Calibri"/>
                <a:ea typeface="Calibri"/>
                <a:cs typeface="Arial"/>
              </a:rPr>
              <a:t>Lydia Maigne</a:t>
            </a:r>
            <a:r>
              <a:rPr lang="fr-FR" sz="1800" b="0" dirty="0">
                <a:solidFill>
                  <a:srgbClr val="002060"/>
                </a:solidFill>
                <a:latin typeface="Calibri"/>
                <a:ea typeface="Calibri"/>
                <a:cs typeface="Arial"/>
              </a:rPr>
              <a:t>, Alexis </a:t>
            </a:r>
            <a:r>
              <a:rPr lang="fr-FR" sz="1800" b="0" dirty="0" err="1">
                <a:solidFill>
                  <a:srgbClr val="002060"/>
                </a:solidFill>
                <a:latin typeface="Calibri"/>
                <a:ea typeface="Calibri"/>
                <a:cs typeface="Arial"/>
              </a:rPr>
              <a:t>Pereda</a:t>
            </a:r>
            <a:r>
              <a:rPr lang="fr-FR" sz="1800" b="0" dirty="0">
                <a:solidFill>
                  <a:srgbClr val="002060"/>
                </a:solidFill>
                <a:latin typeface="Calibri"/>
                <a:ea typeface="Calibri"/>
                <a:cs typeface="Arial"/>
              </a:rPr>
              <a:t>, </a:t>
            </a:r>
            <a:r>
              <a:rPr lang="fr-FR" sz="1800" b="0" dirty="0" err="1">
                <a:solidFill>
                  <a:srgbClr val="002060"/>
                </a:solidFill>
                <a:latin typeface="Calibri"/>
                <a:ea typeface="Calibri"/>
                <a:cs typeface="Arial"/>
              </a:rPr>
              <a:t>Daeun</a:t>
            </a:r>
            <a:r>
              <a:rPr lang="fr-FR" sz="1800" b="0" dirty="0">
                <a:solidFill>
                  <a:srgbClr val="002060"/>
                </a:solidFill>
                <a:latin typeface="Calibri"/>
                <a:ea typeface="Calibri"/>
                <a:cs typeface="Arial"/>
              </a:rPr>
              <a:t> </a:t>
            </a:r>
            <a:r>
              <a:rPr lang="fr-FR" sz="1800" b="0" dirty="0" err="1">
                <a:solidFill>
                  <a:srgbClr val="002060"/>
                </a:solidFill>
                <a:latin typeface="Calibri"/>
                <a:ea typeface="Calibri"/>
                <a:cs typeface="Arial"/>
              </a:rPr>
              <a:t>Kwon</a:t>
            </a:r>
            <a:endParaRPr lang="fr-FR" sz="1800" b="0" dirty="0">
              <a:solidFill>
                <a:srgbClr val="002060"/>
              </a:solidFill>
              <a:latin typeface="Calibri"/>
              <a:ea typeface="Calibri"/>
              <a:cs typeface="Arial"/>
            </a:endParaRPr>
          </a:p>
          <a:p>
            <a:pPr algn="r"/>
            <a:r>
              <a:rPr lang="fr-FR" sz="1800" b="0" u="sng" strike="noStrike" dirty="0">
                <a:solidFill>
                  <a:srgbClr val="002060"/>
                </a:solidFill>
                <a:effectLst/>
                <a:latin typeface="Calibri"/>
                <a:ea typeface="Calibri"/>
                <a:cs typeface="Arial"/>
              </a:rPr>
              <a:t>ICO</a:t>
            </a:r>
            <a:r>
              <a:rPr lang="fr-FR" sz="1800" b="0" u="none" strike="noStrike" dirty="0">
                <a:solidFill>
                  <a:srgbClr val="002060"/>
                </a:solidFill>
                <a:effectLst/>
                <a:latin typeface="Calibri"/>
                <a:ea typeface="Calibri"/>
                <a:cs typeface="Arial"/>
              </a:rPr>
              <a:t> – Sophie Chiavassa</a:t>
            </a:r>
          </a:p>
          <a:p>
            <a:pPr algn="r"/>
            <a:r>
              <a:rPr lang="fr-FR" sz="1800" b="0" u="sng" dirty="0">
                <a:solidFill>
                  <a:srgbClr val="002060"/>
                </a:solidFill>
                <a:latin typeface="Calibri"/>
                <a:ea typeface="Calibri"/>
                <a:cs typeface="Arial"/>
              </a:rPr>
              <a:t>CIMAP</a:t>
            </a:r>
            <a:r>
              <a:rPr lang="fr-FR" sz="1800" b="0" dirty="0">
                <a:solidFill>
                  <a:srgbClr val="002060"/>
                </a:solidFill>
                <a:latin typeface="Calibri"/>
                <a:ea typeface="Calibri"/>
                <a:cs typeface="Arial"/>
              </a:rPr>
              <a:t> – </a:t>
            </a:r>
            <a:r>
              <a:rPr lang="fr-FR" sz="1800" b="0" dirty="0" err="1">
                <a:solidFill>
                  <a:srgbClr val="002060"/>
                </a:solidFill>
                <a:latin typeface="Calibri"/>
                <a:ea typeface="Calibri"/>
                <a:cs typeface="Arial"/>
              </a:rPr>
              <a:t>Mateusz</a:t>
            </a:r>
            <a:r>
              <a:rPr lang="fr-FR" sz="1800" b="0" dirty="0">
                <a:solidFill>
                  <a:srgbClr val="002060"/>
                </a:solidFill>
                <a:latin typeface="Calibri"/>
                <a:ea typeface="Calibri"/>
                <a:cs typeface="Arial"/>
              </a:rPr>
              <a:t> </a:t>
            </a:r>
            <a:r>
              <a:rPr lang="fr-FR" sz="1800" b="0" dirty="0" err="1">
                <a:solidFill>
                  <a:srgbClr val="002060"/>
                </a:solidFill>
                <a:latin typeface="Calibri"/>
                <a:ea typeface="Calibri"/>
                <a:cs typeface="Arial"/>
              </a:rPr>
              <a:t>Sitarz</a:t>
            </a:r>
            <a:endParaRPr lang="fr-FR" sz="1800" b="0" dirty="0">
              <a:solidFill>
                <a:srgbClr val="002060"/>
              </a:solidFill>
              <a:latin typeface="Calibri"/>
              <a:ea typeface="Calibri"/>
              <a:cs typeface="Arial"/>
            </a:endParaRPr>
          </a:p>
          <a:p>
            <a:pPr algn="r"/>
            <a:r>
              <a:rPr lang="fr-FR" sz="1800" b="0" u="sng" dirty="0">
                <a:solidFill>
                  <a:srgbClr val="002060"/>
                </a:solidFill>
                <a:latin typeface="Calibri"/>
                <a:ea typeface="Calibri"/>
                <a:cs typeface="Arial"/>
              </a:rPr>
              <a:t>LP2IB</a:t>
            </a:r>
            <a:r>
              <a:rPr lang="fr-FR" sz="1800" b="0" dirty="0">
                <a:solidFill>
                  <a:srgbClr val="002060"/>
                </a:solidFill>
                <a:latin typeface="Calibri"/>
                <a:ea typeface="Calibri"/>
                <a:cs typeface="Arial"/>
              </a:rPr>
              <a:t> – Hoang Tran, Sébastien Incerti</a:t>
            </a:r>
          </a:p>
          <a:p>
            <a:pPr algn="r"/>
            <a:r>
              <a:rPr lang="fr-FR" sz="1800" b="0" u="sng" strike="noStrike" dirty="0">
                <a:solidFill>
                  <a:srgbClr val="002060"/>
                </a:solidFill>
                <a:effectLst/>
                <a:latin typeface="Calibri"/>
                <a:ea typeface="Calibri"/>
                <a:cs typeface="Arial"/>
              </a:rPr>
              <a:t>IPHC</a:t>
            </a:r>
            <a:r>
              <a:rPr lang="fr-FR" sz="1800" b="0" u="none" strike="noStrike" dirty="0">
                <a:solidFill>
                  <a:srgbClr val="002060"/>
                </a:solidFill>
                <a:effectLst/>
                <a:latin typeface="Calibri"/>
                <a:ea typeface="Calibri"/>
                <a:cs typeface="Arial"/>
              </a:rPr>
              <a:t> – </a:t>
            </a:r>
            <a:r>
              <a:rPr lang="fr-FR" sz="1800" u="none" strike="noStrike" dirty="0">
                <a:solidFill>
                  <a:srgbClr val="002060"/>
                </a:solidFill>
                <a:effectLst/>
                <a:latin typeface="Calibri"/>
                <a:ea typeface="Calibri"/>
                <a:cs typeface="Arial"/>
              </a:rPr>
              <a:t>Nicolas Arbor</a:t>
            </a:r>
          </a:p>
          <a:p>
            <a:endParaRPr lang="fr-FR" dirty="0">
              <a:solidFill>
                <a:srgbClr val="828282"/>
              </a:solidFill>
            </a:endParaRPr>
          </a:p>
        </p:txBody>
      </p:sp>
      <p:sp>
        <p:nvSpPr>
          <p:cNvPr id="3" name="Espace réservé du texte 2">
            <a:extLst>
              <a:ext uri="{FF2B5EF4-FFF2-40B4-BE49-F238E27FC236}">
                <a16:creationId xmlns:a16="http://schemas.microsoft.com/office/drawing/2014/main" id="{2FE12D4C-D9DA-FB47-0EED-0CC025264D8B}"/>
              </a:ext>
            </a:extLst>
          </p:cNvPr>
          <p:cNvSpPr>
            <a:spLocks noGrp="1"/>
          </p:cNvSpPr>
          <p:nvPr>
            <p:ph type="body" sz="quarter" idx="10"/>
          </p:nvPr>
        </p:nvSpPr>
        <p:spPr>
          <a:xfrm>
            <a:off x="1672923" y="2381854"/>
            <a:ext cx="782648" cy="585787"/>
          </a:xfrm>
        </p:spPr>
        <p:txBody>
          <a:bodyPr/>
          <a:lstStyle/>
          <a:p>
            <a:r>
              <a:rPr lang="fr-FR" sz="2400" b="1" i="1" u="none" strike="noStrike">
                <a:solidFill>
                  <a:srgbClr val="002060"/>
                </a:solidFill>
                <a:effectLst/>
                <a:latin typeface="Calibri" panose="020F0502020204030204" pitchFamily="34" charset="0"/>
              </a:rPr>
              <a:t>WP4</a:t>
            </a:r>
            <a:endParaRPr lang="fr-FR" sz="2400">
              <a:solidFill>
                <a:srgbClr val="002060"/>
              </a:solidFill>
            </a:endParaRPr>
          </a:p>
        </p:txBody>
      </p:sp>
      <p:pic>
        <p:nvPicPr>
          <p:cNvPr id="7" name="Image 6" descr="Une image contenant capture d’écran, diagramme, ligne, Tracé&#10;&#10;Description générée automatiquement">
            <a:extLst>
              <a:ext uri="{FF2B5EF4-FFF2-40B4-BE49-F238E27FC236}">
                <a16:creationId xmlns:a16="http://schemas.microsoft.com/office/drawing/2014/main" id="{57D650C7-C22B-BE70-CB67-4528C724E7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1971" y="3239022"/>
            <a:ext cx="6003791" cy="1707083"/>
          </a:xfrm>
          <a:prstGeom prst="rect">
            <a:avLst/>
          </a:prstGeom>
        </p:spPr>
      </p:pic>
      <p:pic>
        <p:nvPicPr>
          <p:cNvPr id="8" name="Image 7">
            <a:extLst>
              <a:ext uri="{FF2B5EF4-FFF2-40B4-BE49-F238E27FC236}">
                <a16:creationId xmlns:a16="http://schemas.microsoft.com/office/drawing/2014/main" id="{663003B0-46E0-CB6F-8E11-B34BC8541AE8}"/>
              </a:ext>
            </a:extLst>
          </p:cNvPr>
          <p:cNvPicPr>
            <a:picLocks noChangeAspect="1"/>
          </p:cNvPicPr>
          <p:nvPr/>
        </p:nvPicPr>
        <p:blipFill rotWithShape="1">
          <a:blip r:embed="rId3"/>
          <a:srcRect t="88820" b="1953"/>
          <a:stretch/>
        </p:blipFill>
        <p:spPr>
          <a:xfrm>
            <a:off x="2663117" y="2837538"/>
            <a:ext cx="6309789" cy="401484"/>
          </a:xfrm>
          <a:prstGeom prst="rect">
            <a:avLst/>
          </a:prstGeom>
        </p:spPr>
      </p:pic>
    </p:spTree>
    <p:extLst>
      <p:ext uri="{BB962C8B-B14F-4D97-AF65-F5344CB8AC3E}">
        <p14:creationId xmlns:p14="http://schemas.microsoft.com/office/powerpoint/2010/main" val="37328860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9C513A5B-FD1A-DCA0-2992-1BBFBD537632}"/>
              </a:ext>
            </a:extLst>
          </p:cNvPr>
          <p:cNvSpPr>
            <a:spLocks noGrp="1"/>
          </p:cNvSpPr>
          <p:nvPr>
            <p:ph idx="1"/>
          </p:nvPr>
        </p:nvSpPr>
        <p:spPr>
          <a:xfrm>
            <a:off x="302078" y="691248"/>
            <a:ext cx="7888067" cy="4068388"/>
          </a:xfrm>
        </p:spPr>
        <p:txBody>
          <a:bodyPr lIns="91440" tIns="45720" rIns="91440" bIns="45720" anchor="t">
            <a:normAutofit/>
          </a:bodyPr>
          <a:lstStyle/>
          <a:p>
            <a:pPr marL="179070" lvl="1" indent="0">
              <a:buNone/>
            </a:pPr>
            <a:endParaRPr lang="fr-FR" dirty="0"/>
          </a:p>
          <a:p>
            <a:pPr marL="464820" lvl="1" indent="-285750">
              <a:buFont typeface="Arial" panose="020B0604020202020204" pitchFamily="34" charset="0"/>
              <a:buChar char="•"/>
            </a:pPr>
            <a:r>
              <a:rPr lang="fr-FR" sz="1400" dirty="0">
                <a:latin typeface="Arial"/>
                <a:cs typeface="Arial"/>
              </a:rPr>
              <a:t>Simulation GATE10 des lignes He</a:t>
            </a:r>
            <a:r>
              <a:rPr lang="fr-FR" sz="1400" baseline="30000" dirty="0">
                <a:latin typeface="Arial"/>
                <a:cs typeface="Arial"/>
              </a:rPr>
              <a:t>2+ </a:t>
            </a:r>
            <a:r>
              <a:rPr lang="fr-FR" sz="1400" dirty="0">
                <a:latin typeface="Arial"/>
                <a:cs typeface="Arial"/>
              </a:rPr>
              <a:t>, </a:t>
            </a:r>
            <a:r>
              <a:rPr lang="fr-FR" sz="1400" dirty="0" err="1">
                <a:latin typeface="Arial"/>
                <a:cs typeface="Arial"/>
              </a:rPr>
              <a:t>CYRCé</a:t>
            </a:r>
            <a:r>
              <a:rPr lang="fr-FR" sz="1400" dirty="0">
                <a:latin typeface="Arial"/>
                <a:cs typeface="Arial"/>
              </a:rPr>
              <a:t>, GANIL</a:t>
            </a:r>
          </a:p>
          <a:p>
            <a:pPr marL="464820" lvl="1" indent="-285750">
              <a:buFont typeface="Arial" panose="020B0604020202020204" pitchFamily="34" charset="0"/>
              <a:buChar char="•"/>
            </a:pPr>
            <a:r>
              <a:rPr lang="fr-FR" sz="1400" dirty="0">
                <a:latin typeface="Arial"/>
                <a:cs typeface="Arial"/>
              </a:rPr>
              <a:t>Simulation Geant4-DNA de la radiolyse de l’eau (H</a:t>
            </a:r>
            <a:r>
              <a:rPr lang="fr-FR" sz="1400" baseline="30000" dirty="0">
                <a:latin typeface="Arial"/>
                <a:cs typeface="Arial"/>
              </a:rPr>
              <a:t>+</a:t>
            </a:r>
            <a:r>
              <a:rPr lang="fr-FR" sz="1400" dirty="0">
                <a:latin typeface="Arial"/>
                <a:cs typeface="Arial"/>
              </a:rPr>
              <a:t>, He</a:t>
            </a:r>
            <a:r>
              <a:rPr lang="fr-FR" sz="1400" baseline="30000" dirty="0">
                <a:latin typeface="Arial"/>
                <a:cs typeface="Arial"/>
              </a:rPr>
              <a:t>2+</a:t>
            </a:r>
            <a:r>
              <a:rPr lang="fr-FR" sz="1400" dirty="0">
                <a:latin typeface="Arial"/>
                <a:cs typeface="Arial"/>
              </a:rPr>
              <a:t>,</a:t>
            </a:r>
            <a:r>
              <a:rPr lang="fr-FR" sz="1400" baseline="30000" dirty="0">
                <a:latin typeface="Arial"/>
                <a:cs typeface="Arial"/>
              </a:rPr>
              <a:t> </a:t>
            </a:r>
            <a:r>
              <a:rPr lang="fr-FR" sz="1400" dirty="0">
                <a:latin typeface="Arial"/>
                <a:cs typeface="Arial"/>
              </a:rPr>
              <a:t>C, e</a:t>
            </a:r>
            <a:r>
              <a:rPr lang="fr-FR" sz="1400" baseline="30000" dirty="0">
                <a:latin typeface="Arial"/>
                <a:cs typeface="Arial"/>
              </a:rPr>
              <a:t>-</a:t>
            </a:r>
            <a:r>
              <a:rPr lang="fr-FR" sz="1400" dirty="0">
                <a:latin typeface="Arial"/>
                <a:cs typeface="Arial"/>
              </a:rPr>
              <a:t>)</a:t>
            </a:r>
          </a:p>
          <a:p>
            <a:pPr marL="1170940" lvl="2" indent="-285750">
              <a:buFont typeface="Arial" panose="020B0604020202020204" pitchFamily="34" charset="0"/>
              <a:buChar char="•"/>
            </a:pPr>
            <a:r>
              <a:rPr lang="fr-FR" sz="1400" dirty="0">
                <a:solidFill>
                  <a:srgbClr val="737373"/>
                </a:solidFill>
                <a:latin typeface="Arial"/>
                <a:cs typeface="Arial"/>
              </a:rPr>
              <a:t>UHDR et différentes structures temporelles</a:t>
            </a:r>
            <a:r>
              <a:rPr lang="fr-FR" sz="1400" dirty="0">
                <a:latin typeface="Arial"/>
                <a:cs typeface="Arial"/>
              </a:rPr>
              <a:t> (nouvelle fonctionnalité)</a:t>
            </a:r>
            <a:endParaRPr lang="fr-FR" sz="1400" dirty="0">
              <a:solidFill>
                <a:srgbClr val="737373"/>
              </a:solidFill>
            </a:endParaRPr>
          </a:p>
          <a:p>
            <a:pPr marL="1170940" lvl="2" indent="-285750">
              <a:buFont typeface="Arial" panose="020B0604020202020204" pitchFamily="34" charset="0"/>
              <a:buChar char="•"/>
            </a:pPr>
            <a:r>
              <a:rPr lang="fr-FR" sz="1400" dirty="0">
                <a:solidFill>
                  <a:srgbClr val="737373"/>
                </a:solidFill>
                <a:latin typeface="Arial"/>
                <a:cs typeface="Arial"/>
              </a:rPr>
              <a:t>Jusqu’à des temps longs</a:t>
            </a:r>
          </a:p>
          <a:p>
            <a:pPr marL="1170940" lvl="2" indent="-285750">
              <a:buFont typeface="Arial" panose="020B0604020202020204" pitchFamily="34" charset="0"/>
              <a:buChar char="•"/>
            </a:pPr>
            <a:r>
              <a:rPr lang="fr-FR" sz="1400" dirty="0">
                <a:solidFill>
                  <a:srgbClr val="737373"/>
                </a:solidFill>
                <a:latin typeface="Arial"/>
                <a:cs typeface="Arial"/>
              </a:rPr>
              <a:t>En fonction de O</a:t>
            </a:r>
            <a:r>
              <a:rPr lang="fr-FR" sz="1400" baseline="-25000" dirty="0">
                <a:solidFill>
                  <a:srgbClr val="737373"/>
                </a:solidFill>
                <a:latin typeface="Arial"/>
                <a:cs typeface="Arial"/>
              </a:rPr>
              <a:t>2</a:t>
            </a:r>
          </a:p>
          <a:p>
            <a:pPr marL="1170940" lvl="2" indent="-285750">
              <a:buFont typeface="Arial" panose="020B0604020202020204" pitchFamily="34" charset="0"/>
              <a:buChar char="•"/>
            </a:pPr>
            <a:r>
              <a:rPr lang="fr-FR" sz="1400" dirty="0">
                <a:latin typeface="Arial"/>
                <a:cs typeface="Arial"/>
              </a:rPr>
              <a:t>En fonction du pH</a:t>
            </a:r>
          </a:p>
          <a:p>
            <a:pPr marL="464820" lvl="1" indent="-285750">
              <a:buFont typeface="Arial" panose="020B0604020202020204" pitchFamily="34" charset="0"/>
              <a:buChar char="•"/>
            </a:pPr>
            <a:r>
              <a:rPr lang="fr-FR" sz="1400" dirty="0">
                <a:latin typeface="Arial"/>
                <a:cs typeface="Arial"/>
              </a:rPr>
              <a:t>Implémentation </a:t>
            </a:r>
            <a:r>
              <a:rPr lang="fr-FR" sz="1400" dirty="0" err="1">
                <a:latin typeface="Arial"/>
                <a:cs typeface="Arial"/>
              </a:rPr>
              <a:t>ChemistryActor</a:t>
            </a:r>
            <a:r>
              <a:rPr lang="fr-FR" sz="1400" dirty="0">
                <a:latin typeface="Arial"/>
                <a:cs typeface="Arial"/>
              </a:rPr>
              <a:t> dans GATE10</a:t>
            </a:r>
          </a:p>
          <a:p>
            <a:pPr marL="464820" lvl="1" indent="-285750">
              <a:buFont typeface="Arial" panose="020B0604020202020204" pitchFamily="34" charset="0"/>
              <a:buChar char="•"/>
            </a:pPr>
            <a:r>
              <a:rPr lang="fr-FR" sz="1400" dirty="0">
                <a:latin typeface="Arial"/>
                <a:cs typeface="Arial"/>
              </a:rPr>
              <a:t>Simulation des dommages biologiques</a:t>
            </a:r>
          </a:p>
          <a:p>
            <a:pPr marL="1170940" lvl="2" indent="-285750">
              <a:buFont typeface="Arial" panose="020B0604020202020204" pitchFamily="34" charset="0"/>
              <a:buChar char="•"/>
            </a:pPr>
            <a:r>
              <a:rPr lang="fr-FR" sz="1400" dirty="0">
                <a:latin typeface="Arial"/>
                <a:cs typeface="Arial"/>
              </a:rPr>
              <a:t>Modèles biophysiques spécifiques au FLASH</a:t>
            </a:r>
          </a:p>
          <a:p>
            <a:pPr marL="1170940" lvl="2" indent="-285750">
              <a:buFont typeface="Arial" panose="020B0604020202020204" pitchFamily="34" charset="0"/>
              <a:buChar char="•"/>
            </a:pPr>
            <a:endParaRPr lang="fr-FR" b="1" dirty="0">
              <a:solidFill>
                <a:srgbClr val="737373"/>
              </a:solidFill>
            </a:endParaRPr>
          </a:p>
          <a:p>
            <a:endParaRPr lang="fr-FR" dirty="0"/>
          </a:p>
          <a:p>
            <a:endParaRPr lang="fr-FR" dirty="0"/>
          </a:p>
        </p:txBody>
      </p:sp>
      <p:sp>
        <p:nvSpPr>
          <p:cNvPr id="3" name="Titre 2">
            <a:extLst>
              <a:ext uri="{FF2B5EF4-FFF2-40B4-BE49-F238E27FC236}">
                <a16:creationId xmlns:a16="http://schemas.microsoft.com/office/drawing/2014/main" id="{4B56DE22-AA8E-CE64-ECB6-761FEB798423}"/>
              </a:ext>
            </a:extLst>
          </p:cNvPr>
          <p:cNvSpPr>
            <a:spLocks noGrp="1"/>
          </p:cNvSpPr>
          <p:nvPr>
            <p:ph type="title"/>
          </p:nvPr>
        </p:nvSpPr>
        <p:spPr>
          <a:xfrm>
            <a:off x="302078" y="197609"/>
            <a:ext cx="7886700" cy="491655"/>
          </a:xfrm>
        </p:spPr>
        <p:txBody>
          <a:bodyPr/>
          <a:lstStyle/>
          <a:p>
            <a:r>
              <a:rPr lang="fr-FR">
                <a:solidFill>
                  <a:srgbClr val="002060"/>
                </a:solidFill>
              </a:rPr>
              <a:t>WP4 - </a:t>
            </a:r>
            <a:r>
              <a:rPr lang="fr-FR" sz="2000">
                <a:solidFill>
                  <a:srgbClr val="002060"/>
                </a:solidFill>
                <a:latin typeface="Calibri" panose="020F0502020204030204" pitchFamily="34" charset="0"/>
              </a:rPr>
              <a:t>Jumeaux numériques multi-échelles </a:t>
            </a:r>
            <a:endParaRPr lang="fr-FR">
              <a:solidFill>
                <a:srgbClr val="002060"/>
              </a:solidFill>
            </a:endParaRPr>
          </a:p>
        </p:txBody>
      </p:sp>
      <p:sp>
        <p:nvSpPr>
          <p:cNvPr id="7" name="ZoneTexte 6">
            <a:extLst>
              <a:ext uri="{FF2B5EF4-FFF2-40B4-BE49-F238E27FC236}">
                <a16:creationId xmlns:a16="http://schemas.microsoft.com/office/drawing/2014/main" id="{E0C1C978-3C33-319E-64C5-90654DB8B286}"/>
              </a:ext>
            </a:extLst>
          </p:cNvPr>
          <p:cNvSpPr txBox="1"/>
          <p:nvPr/>
        </p:nvSpPr>
        <p:spPr>
          <a:xfrm>
            <a:off x="397872" y="3329405"/>
            <a:ext cx="8199782" cy="1200329"/>
          </a:xfrm>
          <a:prstGeom prst="rect">
            <a:avLst/>
          </a:prstGeom>
          <a:noFill/>
        </p:spPr>
        <p:txBody>
          <a:bodyPr wrap="square">
            <a:spAutoFit/>
          </a:bodyPr>
          <a:lstStyle/>
          <a:p>
            <a:pPr algn="l"/>
            <a:r>
              <a:rPr lang="fr-FR" sz="1800" b="1" dirty="0">
                <a:solidFill>
                  <a:srgbClr val="002060"/>
                </a:solidFill>
                <a:latin typeface="Calibri" panose="020F0502020204030204" pitchFamily="34" charset="0"/>
              </a:rPr>
              <a:t>TASK 1 – Simulations des lignes/faisceaux d’irradiation avec GATE 10</a:t>
            </a:r>
          </a:p>
          <a:p>
            <a:pPr algn="l"/>
            <a:r>
              <a:rPr lang="fr-FR" sz="1800" b="1" dirty="0">
                <a:solidFill>
                  <a:srgbClr val="002060"/>
                </a:solidFill>
                <a:latin typeface="Calibri" panose="020F0502020204030204" pitchFamily="34" charset="0"/>
              </a:rPr>
              <a:t>TASK 2 – Simulations de la chimie de la radiolyse avec Geant4-DNA</a:t>
            </a:r>
          </a:p>
          <a:p>
            <a:pPr algn="l"/>
            <a:r>
              <a:rPr lang="fr-FR" sz="1800" b="1" dirty="0">
                <a:solidFill>
                  <a:srgbClr val="002060"/>
                </a:solidFill>
                <a:latin typeface="Calibri" panose="020F0502020204030204" pitchFamily="34" charset="0"/>
              </a:rPr>
              <a:t>TASK 3 – Simulations des dommages biologiques (modèles biophysiques)</a:t>
            </a:r>
          </a:p>
          <a:p>
            <a:pPr algn="l"/>
            <a:r>
              <a:rPr lang="fr-FR" sz="1800" b="1" dirty="0">
                <a:solidFill>
                  <a:srgbClr val="002060"/>
                </a:solidFill>
                <a:latin typeface="Calibri" panose="020F0502020204030204" pitchFamily="34" charset="0"/>
              </a:rPr>
              <a:t>TASK 4 – Création d’une base de données ouverte</a:t>
            </a:r>
            <a:endParaRPr lang="fr-FR" sz="1800" b="1" dirty="0">
              <a:solidFill>
                <a:srgbClr val="002060"/>
              </a:solidFill>
            </a:endParaRPr>
          </a:p>
        </p:txBody>
      </p:sp>
    </p:spTree>
    <p:extLst>
      <p:ext uri="{BB962C8B-B14F-4D97-AF65-F5344CB8AC3E}">
        <p14:creationId xmlns:p14="http://schemas.microsoft.com/office/powerpoint/2010/main" val="120754528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me 8"/>
          <p:cNvGraphicFramePr/>
          <p:nvPr>
            <p:extLst>
              <p:ext uri="{D42A27DB-BD31-4B8C-83A1-F6EECF244321}">
                <p14:modId xmlns:p14="http://schemas.microsoft.com/office/powerpoint/2010/main" val="1994501737"/>
              </p:ext>
            </p:extLst>
          </p:nvPr>
        </p:nvGraphicFramePr>
        <p:xfrm>
          <a:off x="1183035" y="604434"/>
          <a:ext cx="6697851" cy="43247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re 2">
            <a:extLst>
              <a:ext uri="{FF2B5EF4-FFF2-40B4-BE49-F238E27FC236}">
                <a16:creationId xmlns:a16="http://schemas.microsoft.com/office/drawing/2014/main" id="{FA0EBB4E-EACC-4A5B-A941-EC2C440A739A}"/>
              </a:ext>
            </a:extLst>
          </p:cNvPr>
          <p:cNvSpPr>
            <a:spLocks noGrp="1"/>
          </p:cNvSpPr>
          <p:nvPr>
            <p:ph type="title"/>
          </p:nvPr>
        </p:nvSpPr>
        <p:spPr>
          <a:xfrm>
            <a:off x="637687" y="0"/>
            <a:ext cx="7886700" cy="491655"/>
          </a:xfrm>
        </p:spPr>
        <p:txBody>
          <a:bodyPr/>
          <a:lstStyle/>
          <a:p>
            <a:pPr algn="ctr"/>
            <a:r>
              <a:rPr lang="fr-FR" dirty="0">
                <a:solidFill>
                  <a:schemeClr val="tx1"/>
                </a:solidFill>
              </a:rPr>
              <a:t>MP pluridisciplinaire</a:t>
            </a:r>
            <a:endParaRPr lang="en-US" dirty="0">
              <a:solidFill>
                <a:schemeClr val="tx1"/>
              </a:solidFill>
            </a:endParaRPr>
          </a:p>
        </p:txBody>
      </p:sp>
      <p:sp>
        <p:nvSpPr>
          <p:cNvPr id="10" name="ZoneTexte 9"/>
          <p:cNvSpPr txBox="1"/>
          <p:nvPr/>
        </p:nvSpPr>
        <p:spPr>
          <a:xfrm>
            <a:off x="3622891" y="2414236"/>
            <a:ext cx="1898218" cy="523220"/>
          </a:xfrm>
          <a:prstGeom prst="rect">
            <a:avLst/>
          </a:prstGeom>
          <a:noFill/>
        </p:spPr>
        <p:txBody>
          <a:bodyPr wrap="square" rtlCol="0">
            <a:spAutoFit/>
          </a:bodyPr>
          <a:lstStyle/>
          <a:p>
            <a:pPr algn="ctr"/>
            <a:r>
              <a:rPr lang="fr-FR" sz="2800" b="1">
                <a:solidFill>
                  <a:srgbClr val="364651"/>
                </a:solidFill>
              </a:rPr>
              <a:t>FLASH </a:t>
            </a:r>
          </a:p>
        </p:txBody>
      </p:sp>
      <p:sp>
        <p:nvSpPr>
          <p:cNvPr id="11" name="ZoneTexte 10"/>
          <p:cNvSpPr txBox="1"/>
          <p:nvPr/>
        </p:nvSpPr>
        <p:spPr>
          <a:xfrm>
            <a:off x="5374716" y="603576"/>
            <a:ext cx="3045420" cy="923330"/>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fr-FR" dirty="0">
                <a:solidFill>
                  <a:srgbClr val="364651"/>
                </a:solidFill>
              </a:rPr>
              <a:t>Monitoring faisceau</a:t>
            </a:r>
          </a:p>
          <a:p>
            <a:pPr marL="285750" indent="-285750">
              <a:buFont typeface="Arial" panose="020B0604020202020204" pitchFamily="34" charset="0"/>
              <a:buChar char="•"/>
            </a:pPr>
            <a:r>
              <a:rPr lang="fr-FR" dirty="0">
                <a:solidFill>
                  <a:srgbClr val="364651"/>
                </a:solidFill>
              </a:rPr>
              <a:t>Dosimétrie</a:t>
            </a:r>
            <a:endParaRPr lang="fr-FR" dirty="0">
              <a:solidFill>
                <a:srgbClr val="364651"/>
              </a:solidFill>
              <a:ea typeface="Calibri"/>
              <a:cs typeface="Calibri"/>
            </a:endParaRPr>
          </a:p>
          <a:p>
            <a:pPr marL="285750" indent="-285750">
              <a:buFont typeface="Arial" panose="020B0604020202020204" pitchFamily="34" charset="0"/>
              <a:buChar char="•"/>
            </a:pPr>
            <a:r>
              <a:rPr lang="fr-FR" dirty="0">
                <a:solidFill>
                  <a:srgbClr val="364651"/>
                </a:solidFill>
                <a:ea typeface="Calibri"/>
                <a:cs typeface="Calibri"/>
              </a:rPr>
              <a:t>Instrumentation</a:t>
            </a:r>
          </a:p>
        </p:txBody>
      </p:sp>
      <p:sp>
        <p:nvSpPr>
          <p:cNvPr id="12" name="ZoneTexte 11"/>
          <p:cNvSpPr txBox="1"/>
          <p:nvPr/>
        </p:nvSpPr>
        <p:spPr>
          <a:xfrm>
            <a:off x="6225148" y="3338737"/>
            <a:ext cx="3311475" cy="120032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fr-FR" dirty="0">
                <a:solidFill>
                  <a:srgbClr val="364651"/>
                </a:solidFill>
              </a:rPr>
              <a:t>Radiolyse</a:t>
            </a:r>
            <a:endParaRPr lang="fr-FR" dirty="0">
              <a:solidFill>
                <a:srgbClr val="364651"/>
              </a:solidFill>
              <a:ea typeface="Calibri"/>
              <a:cs typeface="Calibri"/>
            </a:endParaRPr>
          </a:p>
          <a:p>
            <a:pPr marL="285750" indent="-285750">
              <a:buFont typeface="Arial" panose="020B0604020202020204" pitchFamily="34" charset="0"/>
              <a:buChar char="•"/>
            </a:pPr>
            <a:r>
              <a:rPr lang="fr-FR" dirty="0">
                <a:solidFill>
                  <a:srgbClr val="364651"/>
                </a:solidFill>
              </a:rPr>
              <a:t>H</a:t>
            </a:r>
            <a:r>
              <a:rPr lang="fr-FR" baseline="-25000" dirty="0">
                <a:solidFill>
                  <a:srgbClr val="364651"/>
                </a:solidFill>
              </a:rPr>
              <a:t>2</a:t>
            </a:r>
            <a:r>
              <a:rPr lang="fr-FR" dirty="0">
                <a:solidFill>
                  <a:srgbClr val="364651"/>
                </a:solidFill>
              </a:rPr>
              <a:t>O</a:t>
            </a:r>
            <a:r>
              <a:rPr lang="fr-FR" baseline="-25000" dirty="0">
                <a:solidFill>
                  <a:srgbClr val="364651"/>
                </a:solidFill>
              </a:rPr>
              <a:t>2</a:t>
            </a:r>
            <a:r>
              <a:rPr lang="fr-FR" dirty="0">
                <a:solidFill>
                  <a:srgbClr val="364651"/>
                </a:solidFill>
              </a:rPr>
              <a:t>, e</a:t>
            </a:r>
            <a:r>
              <a:rPr lang="fr-FR" baseline="30000" dirty="0">
                <a:solidFill>
                  <a:srgbClr val="364651"/>
                </a:solidFill>
              </a:rPr>
              <a:t>-</a:t>
            </a:r>
            <a:r>
              <a:rPr lang="fr-FR" baseline="-25000" dirty="0" err="1">
                <a:solidFill>
                  <a:srgbClr val="364651"/>
                </a:solidFill>
              </a:rPr>
              <a:t>aq</a:t>
            </a:r>
            <a:r>
              <a:rPr lang="fr-FR" dirty="0">
                <a:solidFill>
                  <a:srgbClr val="364651"/>
                </a:solidFill>
              </a:rPr>
              <a:t>, HO</a:t>
            </a:r>
            <a:r>
              <a:rPr lang="fr-FR" baseline="30000" dirty="0">
                <a:solidFill>
                  <a:srgbClr val="364651"/>
                </a:solidFill>
              </a:rPr>
              <a:t>•</a:t>
            </a:r>
            <a:r>
              <a:rPr lang="fr-FR" dirty="0">
                <a:solidFill>
                  <a:srgbClr val="364651"/>
                </a:solidFill>
              </a:rPr>
              <a:t>, O</a:t>
            </a:r>
            <a:r>
              <a:rPr lang="fr-FR" baseline="-25000" dirty="0">
                <a:solidFill>
                  <a:srgbClr val="364651"/>
                </a:solidFill>
              </a:rPr>
              <a:t>2</a:t>
            </a:r>
            <a:r>
              <a:rPr lang="fr-FR" baseline="30000" dirty="0">
                <a:solidFill>
                  <a:srgbClr val="364651"/>
                </a:solidFill>
              </a:rPr>
              <a:t>•-</a:t>
            </a:r>
            <a:endParaRPr lang="fr-FR" baseline="30000" dirty="0">
              <a:solidFill>
                <a:srgbClr val="364651"/>
              </a:solidFill>
              <a:ea typeface="Calibri"/>
              <a:cs typeface="Calibri"/>
            </a:endParaRPr>
          </a:p>
          <a:p>
            <a:pPr marL="285750" indent="-285750">
              <a:buFont typeface="Arial" panose="020B0604020202020204" pitchFamily="34" charset="0"/>
              <a:buChar char="•"/>
            </a:pPr>
            <a:r>
              <a:rPr lang="fr-FR" dirty="0">
                <a:solidFill>
                  <a:srgbClr val="364651"/>
                </a:solidFill>
              </a:rPr>
              <a:t>O</a:t>
            </a:r>
            <a:r>
              <a:rPr lang="fr-FR" baseline="-25000" dirty="0">
                <a:solidFill>
                  <a:srgbClr val="364651"/>
                </a:solidFill>
              </a:rPr>
              <a:t>2</a:t>
            </a:r>
            <a:r>
              <a:rPr lang="fr-FR" dirty="0">
                <a:solidFill>
                  <a:srgbClr val="364651"/>
                </a:solidFill>
              </a:rPr>
              <a:t>, pH, débits de dose</a:t>
            </a:r>
            <a:endParaRPr lang="fr-FR" dirty="0">
              <a:solidFill>
                <a:srgbClr val="364651"/>
              </a:solidFill>
              <a:ea typeface="Calibri"/>
              <a:cs typeface="Calibri"/>
            </a:endParaRPr>
          </a:p>
          <a:p>
            <a:pPr marL="285750" indent="-285750">
              <a:buFont typeface="Arial" panose="020B0604020202020204" pitchFamily="34" charset="0"/>
              <a:buChar char="•"/>
            </a:pPr>
            <a:r>
              <a:rPr lang="fr-FR" dirty="0">
                <a:solidFill>
                  <a:srgbClr val="364651"/>
                </a:solidFill>
              </a:rPr>
              <a:t>biomolécules</a:t>
            </a:r>
            <a:endParaRPr lang="fr-FR" dirty="0">
              <a:solidFill>
                <a:srgbClr val="364651"/>
              </a:solidFill>
              <a:ea typeface="Calibri"/>
              <a:cs typeface="Calibri"/>
            </a:endParaRPr>
          </a:p>
        </p:txBody>
      </p:sp>
      <p:sp>
        <p:nvSpPr>
          <p:cNvPr id="13" name="ZoneTexte 12"/>
          <p:cNvSpPr txBox="1"/>
          <p:nvPr/>
        </p:nvSpPr>
        <p:spPr>
          <a:xfrm>
            <a:off x="-8056" y="1033335"/>
            <a:ext cx="3630947" cy="1323439"/>
          </a:xfrm>
          <a:prstGeom prst="rect">
            <a:avLst/>
          </a:prstGeom>
          <a:noFill/>
        </p:spPr>
        <p:txBody>
          <a:bodyPr wrap="square" rtlCol="0">
            <a:spAutoFit/>
          </a:bodyPr>
          <a:lstStyle/>
          <a:p>
            <a:pPr marL="285750" indent="-285750">
              <a:buFont typeface="Arial" panose="020B0604020202020204" pitchFamily="34" charset="0"/>
              <a:buChar char="•"/>
            </a:pPr>
            <a:r>
              <a:rPr lang="fr-FR" sz="1600" dirty="0">
                <a:solidFill>
                  <a:srgbClr val="364651"/>
                </a:solidFill>
              </a:rPr>
              <a:t>Simulation des lignes</a:t>
            </a:r>
          </a:p>
          <a:p>
            <a:pPr marL="285750" indent="-285750">
              <a:buFont typeface="Arial" panose="020B0604020202020204" pitchFamily="34" charset="0"/>
              <a:buChar char="•"/>
            </a:pPr>
            <a:r>
              <a:rPr lang="fr-FR" sz="1600" dirty="0">
                <a:solidFill>
                  <a:srgbClr val="364651"/>
                </a:solidFill>
              </a:rPr>
              <a:t>Simulation de la radiolyse dans différentes conditions: O</a:t>
            </a:r>
            <a:r>
              <a:rPr lang="fr-FR" sz="1600" baseline="-25000" dirty="0">
                <a:solidFill>
                  <a:srgbClr val="364651"/>
                </a:solidFill>
              </a:rPr>
              <a:t>2</a:t>
            </a:r>
            <a:r>
              <a:rPr lang="fr-FR" sz="1600" dirty="0">
                <a:solidFill>
                  <a:srgbClr val="364651"/>
                </a:solidFill>
              </a:rPr>
              <a:t>, pH, </a:t>
            </a:r>
            <a:br>
              <a:rPr lang="fr-FR" sz="1600" dirty="0">
                <a:solidFill>
                  <a:srgbClr val="364651"/>
                </a:solidFill>
              </a:rPr>
            </a:br>
            <a:r>
              <a:rPr lang="fr-FR" sz="1600" dirty="0">
                <a:solidFill>
                  <a:srgbClr val="364651"/>
                </a:solidFill>
              </a:rPr>
              <a:t>temps, débit de dose…</a:t>
            </a:r>
          </a:p>
          <a:p>
            <a:pPr marL="285750" indent="-285750">
              <a:buFont typeface="Arial" panose="020B0604020202020204" pitchFamily="34" charset="0"/>
              <a:buChar char="•"/>
            </a:pPr>
            <a:r>
              <a:rPr lang="fr-FR" sz="1600" dirty="0">
                <a:solidFill>
                  <a:srgbClr val="364651"/>
                </a:solidFill>
              </a:rPr>
              <a:t>Implémentation GATE10</a:t>
            </a:r>
          </a:p>
        </p:txBody>
      </p:sp>
      <p:sp>
        <p:nvSpPr>
          <p:cNvPr id="14" name="ZoneTexte 13"/>
          <p:cNvSpPr txBox="1"/>
          <p:nvPr/>
        </p:nvSpPr>
        <p:spPr>
          <a:xfrm>
            <a:off x="431989" y="3723828"/>
            <a:ext cx="3729929" cy="120032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dirty="0" err="1">
                <a:solidFill>
                  <a:srgbClr val="364651"/>
                </a:solidFill>
              </a:rPr>
              <a:t>Radiobiologie</a:t>
            </a:r>
            <a:r>
              <a:rPr lang="en-US" dirty="0">
                <a:solidFill>
                  <a:srgbClr val="364651"/>
                </a:solidFill>
              </a:rPr>
              <a:t> sur cellules</a:t>
            </a:r>
          </a:p>
          <a:p>
            <a:pPr marL="285750" indent="-285750">
              <a:buFont typeface="Arial" panose="020B0604020202020204" pitchFamily="34" charset="0"/>
              <a:buChar char="•"/>
            </a:pPr>
            <a:r>
              <a:rPr lang="en-US" dirty="0" err="1">
                <a:solidFill>
                  <a:srgbClr val="364651"/>
                </a:solidFill>
              </a:rPr>
              <a:t>Mesures</a:t>
            </a:r>
            <a:r>
              <a:rPr lang="en-US" dirty="0">
                <a:solidFill>
                  <a:srgbClr val="364651"/>
                </a:solidFill>
              </a:rPr>
              <a:t> de ROS</a:t>
            </a:r>
          </a:p>
          <a:p>
            <a:pPr marL="285750" indent="-285750">
              <a:buFont typeface="Arial" panose="020B0604020202020204" pitchFamily="34" charset="0"/>
              <a:buChar char="•"/>
            </a:pPr>
            <a:r>
              <a:rPr lang="en-US" dirty="0" err="1">
                <a:solidFill>
                  <a:srgbClr val="364651"/>
                </a:solidFill>
              </a:rPr>
              <a:t>Mesures</a:t>
            </a:r>
            <a:r>
              <a:rPr lang="en-US" dirty="0">
                <a:solidFill>
                  <a:srgbClr val="364651"/>
                </a:solidFill>
              </a:rPr>
              <a:t> de </a:t>
            </a:r>
            <a:r>
              <a:rPr lang="en-US" dirty="0" err="1">
                <a:solidFill>
                  <a:srgbClr val="364651"/>
                </a:solidFill>
              </a:rPr>
              <a:t>dommages</a:t>
            </a:r>
            <a:endParaRPr lang="en-US" b="1" dirty="0">
              <a:solidFill>
                <a:srgbClr val="364651"/>
              </a:solidFill>
            </a:endParaRPr>
          </a:p>
          <a:p>
            <a:pPr marL="285750" indent="-285750">
              <a:buFont typeface="Arial" panose="020B0604020202020204" pitchFamily="34" charset="0"/>
              <a:buChar char="•"/>
            </a:pPr>
            <a:r>
              <a:rPr lang="en-US" dirty="0" err="1">
                <a:solidFill>
                  <a:srgbClr val="364651"/>
                </a:solidFill>
                <a:ea typeface="Calibri"/>
                <a:cs typeface="Calibri"/>
              </a:rPr>
              <a:t>Immunogénicité</a:t>
            </a:r>
            <a:r>
              <a:rPr lang="en-US" dirty="0">
                <a:solidFill>
                  <a:srgbClr val="364651"/>
                </a:solidFill>
                <a:ea typeface="Calibri"/>
                <a:cs typeface="Calibri"/>
              </a:rPr>
              <a:t> ?</a:t>
            </a:r>
          </a:p>
        </p:txBody>
      </p:sp>
    </p:spTree>
    <p:extLst>
      <p:ext uri="{BB962C8B-B14F-4D97-AF65-F5344CB8AC3E}">
        <p14:creationId xmlns:p14="http://schemas.microsoft.com/office/powerpoint/2010/main" val="412286166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626868" y="931892"/>
            <a:ext cx="7886700" cy="3529337"/>
          </a:xfrm>
        </p:spPr>
        <p:txBody>
          <a:bodyPr>
            <a:normAutofit/>
          </a:bodyPr>
          <a:lstStyle/>
          <a:p>
            <a:pPr marL="285750" indent="-285750">
              <a:buFont typeface="Wingdings" panose="05000000000000000000" pitchFamily="2" charset="2"/>
              <a:buChar char="q"/>
            </a:pPr>
            <a:r>
              <a:rPr lang="fr-FR" dirty="0">
                <a:solidFill>
                  <a:schemeClr val="tx1"/>
                </a:solidFill>
              </a:rPr>
              <a:t>Une 1</a:t>
            </a:r>
            <a:r>
              <a:rPr lang="fr-FR" baseline="30000" dirty="0">
                <a:solidFill>
                  <a:schemeClr val="tx1"/>
                </a:solidFill>
              </a:rPr>
              <a:t>ère</a:t>
            </a:r>
            <a:r>
              <a:rPr lang="fr-FR" dirty="0">
                <a:solidFill>
                  <a:schemeClr val="tx1"/>
                </a:solidFill>
              </a:rPr>
              <a:t> publication en RT FLASH e</a:t>
            </a:r>
            <a:r>
              <a:rPr lang="fr-FR" baseline="30000" dirty="0">
                <a:solidFill>
                  <a:schemeClr val="tx1"/>
                </a:solidFill>
              </a:rPr>
              <a:t>-</a:t>
            </a:r>
            <a:r>
              <a:rPr lang="fr-FR" dirty="0">
                <a:solidFill>
                  <a:schemeClr val="tx1"/>
                </a:solidFill>
              </a:rPr>
              <a:t> en 2014</a:t>
            </a:r>
          </a:p>
          <a:p>
            <a:pPr marL="285750" indent="-285750">
              <a:buFont typeface="Wingdings" panose="05000000000000000000" pitchFamily="2" charset="2"/>
              <a:buChar char="q"/>
            </a:pPr>
            <a:endParaRPr lang="fr-FR" dirty="0">
              <a:solidFill>
                <a:schemeClr val="tx1"/>
              </a:solidFill>
            </a:endParaRPr>
          </a:p>
          <a:p>
            <a:pPr marL="285750" indent="-285750">
              <a:buFont typeface="Wingdings" panose="05000000000000000000" pitchFamily="2" charset="2"/>
              <a:buChar char="q"/>
            </a:pPr>
            <a:endParaRPr lang="fr-FR" dirty="0">
              <a:solidFill>
                <a:schemeClr val="tx1"/>
              </a:solidFill>
            </a:endParaRPr>
          </a:p>
          <a:p>
            <a:pPr marL="285750" indent="-285750">
              <a:buFont typeface="Wingdings" panose="05000000000000000000" pitchFamily="2" charset="2"/>
              <a:buChar char="q"/>
            </a:pPr>
            <a:endParaRPr lang="fr-FR" dirty="0">
              <a:solidFill>
                <a:schemeClr val="tx1"/>
              </a:solidFill>
            </a:endParaRPr>
          </a:p>
          <a:p>
            <a:pPr marL="285750" indent="-285750">
              <a:buFont typeface="Wingdings" panose="05000000000000000000" pitchFamily="2" charset="2"/>
              <a:buChar char="q"/>
            </a:pPr>
            <a:endParaRPr lang="fr-FR" dirty="0">
              <a:solidFill>
                <a:schemeClr val="tx1"/>
              </a:solidFill>
            </a:endParaRPr>
          </a:p>
          <a:p>
            <a:pPr marL="285750" indent="-285750">
              <a:buFont typeface="Wingdings" panose="05000000000000000000" pitchFamily="2" charset="2"/>
              <a:buChar char="q"/>
            </a:pPr>
            <a:endParaRPr lang="fr-FR" dirty="0">
              <a:solidFill>
                <a:schemeClr val="tx1"/>
              </a:solidFill>
            </a:endParaRPr>
          </a:p>
          <a:p>
            <a:pPr marL="285750" indent="-285750">
              <a:buFont typeface="Wingdings" panose="05000000000000000000" pitchFamily="2" charset="2"/>
              <a:buChar char="q"/>
            </a:pPr>
            <a:endParaRPr lang="fr-FR" dirty="0">
              <a:solidFill>
                <a:schemeClr val="tx1"/>
              </a:solidFill>
            </a:endParaRPr>
          </a:p>
          <a:p>
            <a:pPr marL="285750" indent="-285750">
              <a:buFont typeface="Wingdings" panose="05000000000000000000" pitchFamily="2" charset="2"/>
              <a:buChar char="q"/>
            </a:pPr>
            <a:endParaRPr lang="fr-FR" dirty="0">
              <a:solidFill>
                <a:schemeClr val="tx1"/>
              </a:solidFill>
            </a:endParaRPr>
          </a:p>
          <a:p>
            <a:pPr marL="465138" lvl="1" indent="-285750">
              <a:buFont typeface="Wingdings" panose="05000000000000000000" pitchFamily="2" charset="2"/>
              <a:buChar char="q"/>
            </a:pPr>
            <a:endParaRPr lang="en-US" dirty="0"/>
          </a:p>
        </p:txBody>
      </p:sp>
      <p:sp>
        <p:nvSpPr>
          <p:cNvPr id="3" name="Titre 2"/>
          <p:cNvSpPr>
            <a:spLocks noGrp="1"/>
          </p:cNvSpPr>
          <p:nvPr>
            <p:ph type="title"/>
          </p:nvPr>
        </p:nvSpPr>
        <p:spPr/>
        <p:txBody>
          <a:bodyPr/>
          <a:lstStyle/>
          <a:p>
            <a:r>
              <a:rPr lang="fr-FR" dirty="0"/>
              <a:t>Des traitements prometteurs</a:t>
            </a:r>
            <a:endParaRPr lang="en-US" dirty="0"/>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683" y="1302724"/>
            <a:ext cx="3197915" cy="1065971"/>
          </a:xfrm>
          <a:prstGeom prst="rect">
            <a:avLst/>
          </a:prstGeom>
        </p:spPr>
      </p:pic>
      <p:grpSp>
        <p:nvGrpSpPr>
          <p:cNvPr id="17" name="Groupe 16"/>
          <p:cNvGrpSpPr/>
          <p:nvPr/>
        </p:nvGrpSpPr>
        <p:grpSpPr>
          <a:xfrm>
            <a:off x="6237257" y="1740470"/>
            <a:ext cx="2836839" cy="956090"/>
            <a:chOff x="335319" y="670098"/>
            <a:chExt cx="5067067" cy="1756794"/>
          </a:xfrm>
        </p:grpSpPr>
        <p:grpSp>
          <p:nvGrpSpPr>
            <p:cNvPr id="18" name="Groupe 17"/>
            <p:cNvGrpSpPr/>
            <p:nvPr/>
          </p:nvGrpSpPr>
          <p:grpSpPr>
            <a:xfrm>
              <a:off x="335319" y="670098"/>
              <a:ext cx="5067067" cy="1756794"/>
              <a:chOff x="458187" y="181110"/>
              <a:chExt cx="5214830" cy="1877849"/>
            </a:xfrm>
          </p:grpSpPr>
          <p:grpSp>
            <p:nvGrpSpPr>
              <p:cNvPr id="20" name="Groupe 19"/>
              <p:cNvGrpSpPr/>
              <p:nvPr/>
            </p:nvGrpSpPr>
            <p:grpSpPr>
              <a:xfrm>
                <a:off x="458187" y="181110"/>
                <a:ext cx="5214830" cy="1645797"/>
                <a:chOff x="458187" y="181110"/>
                <a:chExt cx="5214830" cy="1645797"/>
              </a:xfrm>
            </p:grpSpPr>
            <p:pic>
              <p:nvPicPr>
                <p:cNvPr id="23"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58187" y="590613"/>
                  <a:ext cx="5214830" cy="1236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2707174" y="181110"/>
                  <a:ext cx="1410736" cy="1538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4254763" y="267522"/>
                  <a:ext cx="1242621" cy="347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1" name="Rectangle 20"/>
              <p:cNvSpPr/>
              <p:nvPr/>
            </p:nvSpPr>
            <p:spPr>
              <a:xfrm>
                <a:off x="4640424" y="1872347"/>
                <a:ext cx="339012" cy="186612"/>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22" name="Rectangle 21"/>
              <p:cNvSpPr/>
              <p:nvPr/>
            </p:nvSpPr>
            <p:spPr>
              <a:xfrm>
                <a:off x="768220" y="1828800"/>
                <a:ext cx="339012" cy="186612"/>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grpSp>
        <p:sp>
          <p:nvSpPr>
            <p:cNvPr id="19" name="ZoneTexte 18"/>
            <p:cNvSpPr txBox="1"/>
            <p:nvPr/>
          </p:nvSpPr>
          <p:spPr>
            <a:xfrm>
              <a:off x="1225012" y="688822"/>
              <a:ext cx="1208761" cy="334867"/>
            </a:xfrm>
            <a:prstGeom prst="rect">
              <a:avLst/>
            </a:prstGeom>
            <a:noFill/>
          </p:spPr>
          <p:txBody>
            <a:bodyPr wrap="square" rtlCol="0">
              <a:spAutoFit/>
            </a:bodyPr>
            <a:lstStyle/>
            <a:p>
              <a:pPr algn="ctr"/>
              <a:r>
                <a:rPr lang="fr-FR" sz="1200" dirty="0">
                  <a:latin typeface="Arial" panose="020B0604020202020204" pitchFamily="34" charset="0"/>
                  <a:cs typeface="Arial" panose="020B0604020202020204" pitchFamily="34" charset="0"/>
                </a:rPr>
                <a:t>Control</a:t>
              </a:r>
            </a:p>
          </p:txBody>
        </p:sp>
      </p:grpSp>
      <p:sp>
        <p:nvSpPr>
          <p:cNvPr id="9" name="ZoneTexte 8">
            <a:extLst>
              <a:ext uri="{FF2B5EF4-FFF2-40B4-BE49-F238E27FC236}">
                <a16:creationId xmlns:a16="http://schemas.microsoft.com/office/drawing/2014/main" id="{7243F525-8020-1B7E-C8C4-140F94D6D199}"/>
              </a:ext>
            </a:extLst>
          </p:cNvPr>
          <p:cNvSpPr txBox="1"/>
          <p:nvPr/>
        </p:nvSpPr>
        <p:spPr>
          <a:xfrm>
            <a:off x="3826565" y="1306811"/>
            <a:ext cx="4572000" cy="523220"/>
          </a:xfrm>
          <a:prstGeom prst="rect">
            <a:avLst/>
          </a:prstGeom>
          <a:noFill/>
        </p:spPr>
        <p:txBody>
          <a:bodyPr wrap="square">
            <a:spAutoFit/>
          </a:bodyPr>
          <a:lstStyle/>
          <a:p>
            <a:r>
              <a:rPr lang="fr-FR" sz="1400"/>
              <a:t>Protection pulmonaire contre la fibrose radio-induite</a:t>
            </a:r>
          </a:p>
          <a:p>
            <a:r>
              <a:rPr lang="fr-FR" sz="1400"/>
              <a:t>Aucune perte d'efficacité antitumorale</a:t>
            </a:r>
          </a:p>
        </p:txBody>
      </p:sp>
      <p:sp>
        <p:nvSpPr>
          <p:cNvPr id="10" name="ZoneTexte 9">
            <a:extLst>
              <a:ext uri="{FF2B5EF4-FFF2-40B4-BE49-F238E27FC236}">
                <a16:creationId xmlns:a16="http://schemas.microsoft.com/office/drawing/2014/main" id="{B9829BD7-D831-D7E4-7A87-427C70929078}"/>
              </a:ext>
            </a:extLst>
          </p:cNvPr>
          <p:cNvSpPr txBox="1"/>
          <p:nvPr/>
        </p:nvSpPr>
        <p:spPr>
          <a:xfrm>
            <a:off x="409013" y="4426918"/>
            <a:ext cx="3879273" cy="430887"/>
          </a:xfrm>
          <a:prstGeom prst="rect">
            <a:avLst/>
          </a:prstGeom>
          <a:noFill/>
        </p:spPr>
        <p:txBody>
          <a:bodyPr wrap="square" rtlCol="0">
            <a:spAutoFit/>
          </a:bodyPr>
          <a:lstStyle/>
          <a:p>
            <a:r>
              <a:rPr lang="fr-FR" sz="1100" i="1" dirty="0" err="1">
                <a:latin typeface="Arial" panose="020B0604020202020204" pitchFamily="34" charset="0"/>
                <a:cs typeface="Arial" panose="020B0604020202020204" pitchFamily="34" charset="0"/>
              </a:rPr>
              <a:t>Vozenin</a:t>
            </a:r>
            <a:r>
              <a:rPr lang="fr-FR" sz="1100" i="1" dirty="0">
                <a:latin typeface="Arial" panose="020B0604020202020204" pitchFamily="34" charset="0"/>
                <a:cs typeface="Arial" panose="020B0604020202020204" pitchFamily="34" charset="0"/>
              </a:rPr>
              <a:t> et al. 2018</a:t>
            </a:r>
          </a:p>
          <a:p>
            <a:r>
              <a:rPr lang="fr-FR" sz="1100" i="1" dirty="0" err="1">
                <a:latin typeface="Arial" panose="020B0604020202020204" pitchFamily="34" charset="0"/>
                <a:cs typeface="Arial" panose="020B0604020202020204" pitchFamily="34" charset="0"/>
              </a:rPr>
              <a:t>Rohrer-Bley</a:t>
            </a:r>
            <a:r>
              <a:rPr lang="fr-FR" sz="1100" i="1" dirty="0">
                <a:latin typeface="Arial" panose="020B0604020202020204" pitchFamily="34" charset="0"/>
                <a:cs typeface="Arial" panose="020B0604020202020204" pitchFamily="34" charset="0"/>
              </a:rPr>
              <a:t> et al. 2022</a:t>
            </a:r>
          </a:p>
        </p:txBody>
      </p:sp>
      <p:pic>
        <p:nvPicPr>
          <p:cNvPr id="11" name="Image 10">
            <a:extLst>
              <a:ext uri="{FF2B5EF4-FFF2-40B4-BE49-F238E27FC236}">
                <a16:creationId xmlns:a16="http://schemas.microsoft.com/office/drawing/2014/main" id="{77AEA659-9B12-DA83-BE35-28304F22AFD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87469" y="3099548"/>
            <a:ext cx="1173557" cy="1112060"/>
          </a:xfrm>
          <a:prstGeom prst="rect">
            <a:avLst/>
          </a:prstGeom>
        </p:spPr>
      </p:pic>
      <p:sp>
        <p:nvSpPr>
          <p:cNvPr id="12" name="ZoneTexte 11">
            <a:extLst>
              <a:ext uri="{FF2B5EF4-FFF2-40B4-BE49-F238E27FC236}">
                <a16:creationId xmlns:a16="http://schemas.microsoft.com/office/drawing/2014/main" id="{C95746BA-2070-1AB8-62C2-851623306627}"/>
              </a:ext>
            </a:extLst>
          </p:cNvPr>
          <p:cNvSpPr txBox="1"/>
          <p:nvPr/>
        </p:nvSpPr>
        <p:spPr>
          <a:xfrm>
            <a:off x="3270574" y="4257915"/>
            <a:ext cx="1981200" cy="430887"/>
          </a:xfrm>
          <a:prstGeom prst="rect">
            <a:avLst/>
          </a:prstGeom>
          <a:noFill/>
        </p:spPr>
        <p:txBody>
          <a:bodyPr wrap="square" rtlCol="0">
            <a:spAutoFit/>
          </a:bodyPr>
          <a:lstStyle/>
          <a:p>
            <a:r>
              <a:rPr lang="fr-FR" sz="1100" dirty="0" err="1">
                <a:latin typeface="Arial" panose="020B0604020202020204" pitchFamily="34" charset="0"/>
                <a:cs typeface="Arial" panose="020B0604020202020204" pitchFamily="34" charset="0"/>
              </a:rPr>
              <a:t>Konradsson</a:t>
            </a:r>
            <a:r>
              <a:rPr lang="fr-FR" sz="1100" dirty="0">
                <a:latin typeface="Arial" panose="020B0604020202020204" pitchFamily="34" charset="0"/>
                <a:cs typeface="Arial" panose="020B0604020202020204" pitchFamily="34" charset="0"/>
              </a:rPr>
              <a:t> </a:t>
            </a:r>
            <a:r>
              <a:rPr lang="fr-FR" sz="1100" i="1" dirty="0">
                <a:latin typeface="Arial" panose="020B0604020202020204" pitchFamily="34" charset="0"/>
                <a:cs typeface="Arial" panose="020B0604020202020204" pitchFamily="34" charset="0"/>
              </a:rPr>
              <a:t>et al.</a:t>
            </a:r>
            <a:r>
              <a:rPr lang="fr-FR" sz="1100" dirty="0">
                <a:latin typeface="Arial" panose="020B0604020202020204" pitchFamily="34" charset="0"/>
                <a:cs typeface="Arial" panose="020B0604020202020204" pitchFamily="34" charset="0"/>
              </a:rPr>
              <a:t> 2021</a:t>
            </a:r>
          </a:p>
          <a:p>
            <a:r>
              <a:rPr lang="da-DK" sz="1100" dirty="0">
                <a:latin typeface="Arial" panose="020B0604020202020204" pitchFamily="34" charset="0"/>
                <a:cs typeface="Arial" panose="020B0604020202020204" pitchFamily="34" charset="0"/>
              </a:rPr>
              <a:t>Velalopoulou</a:t>
            </a:r>
            <a:r>
              <a:rPr lang="fr-FR" sz="1100" dirty="0">
                <a:latin typeface="Arial" panose="020B0604020202020204" pitchFamily="34" charset="0"/>
                <a:cs typeface="Arial" panose="020B0604020202020204" pitchFamily="34" charset="0"/>
              </a:rPr>
              <a:t> </a:t>
            </a:r>
            <a:r>
              <a:rPr lang="fr-FR" sz="1100" i="1" dirty="0">
                <a:latin typeface="Arial" panose="020B0604020202020204" pitchFamily="34" charset="0"/>
                <a:cs typeface="Arial" panose="020B0604020202020204" pitchFamily="34" charset="0"/>
              </a:rPr>
              <a:t>et al.</a:t>
            </a:r>
            <a:r>
              <a:rPr lang="fr-FR" sz="1100" dirty="0">
                <a:latin typeface="Arial" panose="020B0604020202020204" pitchFamily="34" charset="0"/>
                <a:cs typeface="Arial" panose="020B0604020202020204" pitchFamily="34" charset="0"/>
              </a:rPr>
              <a:t> 2021</a:t>
            </a:r>
            <a:endParaRPr lang="en-US" sz="1100" dirty="0">
              <a:latin typeface="Arial" panose="020B0604020202020204" pitchFamily="34" charset="0"/>
              <a:cs typeface="Arial" panose="020B0604020202020204" pitchFamily="34" charset="0"/>
            </a:endParaRPr>
          </a:p>
        </p:txBody>
      </p:sp>
      <p:grpSp>
        <p:nvGrpSpPr>
          <p:cNvPr id="13" name="Groupe 12">
            <a:extLst>
              <a:ext uri="{FF2B5EF4-FFF2-40B4-BE49-F238E27FC236}">
                <a16:creationId xmlns:a16="http://schemas.microsoft.com/office/drawing/2014/main" id="{6EBA7A27-0A26-633A-3A80-BCA447321F82}"/>
              </a:ext>
            </a:extLst>
          </p:cNvPr>
          <p:cNvGrpSpPr/>
          <p:nvPr/>
        </p:nvGrpSpPr>
        <p:grpSpPr>
          <a:xfrm>
            <a:off x="18297" y="2749902"/>
            <a:ext cx="2881975" cy="1691480"/>
            <a:chOff x="-1016" y="9403"/>
            <a:chExt cx="3009898" cy="1925251"/>
          </a:xfrm>
        </p:grpSpPr>
        <p:pic>
          <p:nvPicPr>
            <p:cNvPr id="14" name="Image 13">
              <a:extLst>
                <a:ext uri="{FF2B5EF4-FFF2-40B4-BE49-F238E27FC236}">
                  <a16:creationId xmlns:a16="http://schemas.microsoft.com/office/drawing/2014/main" id="{1AF4715F-AF69-999E-1988-952286278FD0}"/>
                </a:ext>
              </a:extLst>
            </p:cNvPr>
            <p:cNvPicPr>
              <a:picLocks noChangeAspect="1"/>
            </p:cNvPicPr>
            <p:nvPr/>
          </p:nvPicPr>
          <p:blipFill rotWithShape="1">
            <a:blip r:embed="rId8" cstate="hqprint">
              <a:extLst>
                <a:ext uri="{28A0092B-C50C-407E-A947-70E740481C1C}">
                  <a14:useLocalDpi xmlns:a14="http://schemas.microsoft.com/office/drawing/2010/main" val="0"/>
                </a:ext>
              </a:extLst>
            </a:blip>
            <a:srcRect l="12110"/>
            <a:stretch/>
          </p:blipFill>
          <p:spPr>
            <a:xfrm>
              <a:off x="-1016" y="594279"/>
              <a:ext cx="1106056" cy="946359"/>
            </a:xfrm>
            <a:prstGeom prst="rect">
              <a:avLst/>
            </a:prstGeom>
          </p:spPr>
        </p:pic>
        <p:grpSp>
          <p:nvGrpSpPr>
            <p:cNvPr id="15" name="Groupe 14">
              <a:extLst>
                <a:ext uri="{FF2B5EF4-FFF2-40B4-BE49-F238E27FC236}">
                  <a16:creationId xmlns:a16="http://schemas.microsoft.com/office/drawing/2014/main" id="{91662960-473D-A6F9-92F8-B4F080ADD283}"/>
                </a:ext>
              </a:extLst>
            </p:cNvPr>
            <p:cNvGrpSpPr/>
            <p:nvPr/>
          </p:nvGrpSpPr>
          <p:grpSpPr>
            <a:xfrm>
              <a:off x="1326954" y="965441"/>
              <a:ext cx="1681927" cy="969213"/>
              <a:chOff x="3589511" y="875984"/>
              <a:chExt cx="1681927" cy="969213"/>
            </a:xfrm>
          </p:grpSpPr>
          <p:grpSp>
            <p:nvGrpSpPr>
              <p:cNvPr id="36" name="Groupe 35">
                <a:extLst>
                  <a:ext uri="{FF2B5EF4-FFF2-40B4-BE49-F238E27FC236}">
                    <a16:creationId xmlns:a16="http://schemas.microsoft.com/office/drawing/2014/main" id="{67D563EA-1144-E122-3892-D951991180F0}"/>
                  </a:ext>
                </a:extLst>
              </p:cNvPr>
              <p:cNvGrpSpPr/>
              <p:nvPr/>
            </p:nvGrpSpPr>
            <p:grpSpPr>
              <a:xfrm>
                <a:off x="3589511" y="1060496"/>
                <a:ext cx="1681927" cy="784701"/>
                <a:chOff x="5512035" y="1943935"/>
                <a:chExt cx="1681927" cy="784701"/>
              </a:xfrm>
            </p:grpSpPr>
            <p:pic>
              <p:nvPicPr>
                <p:cNvPr id="38" name="Picture 3">
                  <a:extLst>
                    <a:ext uri="{FF2B5EF4-FFF2-40B4-BE49-F238E27FC236}">
                      <a16:creationId xmlns:a16="http://schemas.microsoft.com/office/drawing/2014/main" id="{14A0DF14-2749-4406-4E9C-209A90E19F17}"/>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b="5625"/>
                <a:stretch/>
              </p:blipFill>
              <p:spPr bwMode="auto">
                <a:xfrm>
                  <a:off x="5512035" y="1943935"/>
                  <a:ext cx="1681927" cy="784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Ellipse 38">
                  <a:extLst>
                    <a:ext uri="{FF2B5EF4-FFF2-40B4-BE49-F238E27FC236}">
                      <a16:creationId xmlns:a16="http://schemas.microsoft.com/office/drawing/2014/main" id="{E524B5D7-77A5-A5C6-0038-02DD9659F199}"/>
                    </a:ext>
                  </a:extLst>
                </p:cNvPr>
                <p:cNvSpPr/>
                <p:nvPr/>
              </p:nvSpPr>
              <p:spPr>
                <a:xfrm>
                  <a:off x="5815200" y="2152305"/>
                  <a:ext cx="327660" cy="334271"/>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40" name="Ellipse 39">
                  <a:extLst>
                    <a:ext uri="{FF2B5EF4-FFF2-40B4-BE49-F238E27FC236}">
                      <a16:creationId xmlns:a16="http://schemas.microsoft.com/office/drawing/2014/main" id="{5C049F4B-3E9E-1F7F-E66A-13610DF44104}"/>
                    </a:ext>
                  </a:extLst>
                </p:cNvPr>
                <p:cNvSpPr/>
                <p:nvPr/>
              </p:nvSpPr>
              <p:spPr>
                <a:xfrm>
                  <a:off x="6202591" y="2164513"/>
                  <a:ext cx="327660" cy="334271"/>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41" name="Ellipse 40">
                  <a:extLst>
                    <a:ext uri="{FF2B5EF4-FFF2-40B4-BE49-F238E27FC236}">
                      <a16:creationId xmlns:a16="http://schemas.microsoft.com/office/drawing/2014/main" id="{59BF0318-4C87-FF18-27A5-A6F46E73063F}"/>
                    </a:ext>
                  </a:extLst>
                </p:cNvPr>
                <p:cNvSpPr/>
                <p:nvPr/>
              </p:nvSpPr>
              <p:spPr>
                <a:xfrm>
                  <a:off x="6588515" y="2222936"/>
                  <a:ext cx="327660" cy="334271"/>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grpSp>
          <p:pic>
            <p:nvPicPr>
              <p:cNvPr id="37" name="Picture 3">
                <a:extLst>
                  <a:ext uri="{FF2B5EF4-FFF2-40B4-BE49-F238E27FC236}">
                    <a16:creationId xmlns:a16="http://schemas.microsoft.com/office/drawing/2014/main" id="{D717F081-1A6C-CD3E-36AB-709EF69C5312}"/>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a:stretch/>
            </p:blipFill>
            <p:spPr bwMode="auto">
              <a:xfrm>
                <a:off x="3892676" y="875984"/>
                <a:ext cx="1185862" cy="234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6" name="Éclair 15">
              <a:extLst>
                <a:ext uri="{FF2B5EF4-FFF2-40B4-BE49-F238E27FC236}">
                  <a16:creationId xmlns:a16="http://schemas.microsoft.com/office/drawing/2014/main" id="{65A28131-5591-0E19-4769-72BA2F687B9D}"/>
                </a:ext>
              </a:extLst>
            </p:cNvPr>
            <p:cNvSpPr/>
            <p:nvPr/>
          </p:nvSpPr>
          <p:spPr>
            <a:xfrm rot="2873978">
              <a:off x="662214" y="587929"/>
              <a:ext cx="284353" cy="391512"/>
            </a:xfrm>
            <a:prstGeom prst="lightningBolt">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grpSp>
          <p:nvGrpSpPr>
            <p:cNvPr id="26" name="Groupe 25">
              <a:extLst>
                <a:ext uri="{FF2B5EF4-FFF2-40B4-BE49-F238E27FC236}">
                  <a16:creationId xmlns:a16="http://schemas.microsoft.com/office/drawing/2014/main" id="{34150256-5BC8-A0A8-035B-2D42A3185314}"/>
                </a:ext>
              </a:extLst>
            </p:cNvPr>
            <p:cNvGrpSpPr/>
            <p:nvPr/>
          </p:nvGrpSpPr>
          <p:grpSpPr>
            <a:xfrm>
              <a:off x="1326955" y="9403"/>
              <a:ext cx="1681927" cy="976387"/>
              <a:chOff x="1326955" y="9403"/>
              <a:chExt cx="1681927" cy="976387"/>
            </a:xfrm>
          </p:grpSpPr>
          <p:grpSp>
            <p:nvGrpSpPr>
              <p:cNvPr id="30" name="Groupe 29">
                <a:extLst>
                  <a:ext uri="{FF2B5EF4-FFF2-40B4-BE49-F238E27FC236}">
                    <a16:creationId xmlns:a16="http://schemas.microsoft.com/office/drawing/2014/main" id="{693731F3-9DC4-640A-C16C-D2C2A356483A}"/>
                  </a:ext>
                </a:extLst>
              </p:cNvPr>
              <p:cNvGrpSpPr/>
              <p:nvPr/>
            </p:nvGrpSpPr>
            <p:grpSpPr>
              <a:xfrm>
                <a:off x="1326955" y="9403"/>
                <a:ext cx="1681927" cy="976387"/>
                <a:chOff x="5512035" y="955181"/>
                <a:chExt cx="1681927" cy="976387"/>
              </a:xfrm>
            </p:grpSpPr>
            <p:pic>
              <p:nvPicPr>
                <p:cNvPr id="32" name="Picture 3">
                  <a:extLst>
                    <a:ext uri="{FF2B5EF4-FFF2-40B4-BE49-F238E27FC236}">
                      <a16:creationId xmlns:a16="http://schemas.microsoft.com/office/drawing/2014/main" id="{44C0ABC5-5741-B383-64E8-4C2E82A94384}"/>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a:stretch/>
              </p:blipFill>
              <p:spPr bwMode="auto">
                <a:xfrm>
                  <a:off x="5512035" y="955181"/>
                  <a:ext cx="1681927" cy="976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Ellipse 32">
                  <a:extLst>
                    <a:ext uri="{FF2B5EF4-FFF2-40B4-BE49-F238E27FC236}">
                      <a16:creationId xmlns:a16="http://schemas.microsoft.com/office/drawing/2014/main" id="{A0A1B663-A247-B928-4FCC-A712F04F9BCC}"/>
                    </a:ext>
                  </a:extLst>
                </p:cNvPr>
                <p:cNvSpPr/>
                <p:nvPr/>
              </p:nvSpPr>
              <p:spPr>
                <a:xfrm>
                  <a:off x="5844540" y="1364989"/>
                  <a:ext cx="327660" cy="33427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34" name="Ellipse 33">
                  <a:extLst>
                    <a:ext uri="{FF2B5EF4-FFF2-40B4-BE49-F238E27FC236}">
                      <a16:creationId xmlns:a16="http://schemas.microsoft.com/office/drawing/2014/main" id="{416A2C0B-C17B-C282-DA36-BDA40651D622}"/>
                    </a:ext>
                  </a:extLst>
                </p:cNvPr>
                <p:cNvSpPr/>
                <p:nvPr/>
              </p:nvSpPr>
              <p:spPr>
                <a:xfrm>
                  <a:off x="6231931" y="1377197"/>
                  <a:ext cx="327660" cy="33427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35" name="Ellipse 34">
                  <a:extLst>
                    <a:ext uri="{FF2B5EF4-FFF2-40B4-BE49-F238E27FC236}">
                      <a16:creationId xmlns:a16="http://schemas.microsoft.com/office/drawing/2014/main" id="{745CB78A-D947-5D66-A89F-DF4C8A34B317}"/>
                    </a:ext>
                  </a:extLst>
                </p:cNvPr>
                <p:cNvSpPr/>
                <p:nvPr/>
              </p:nvSpPr>
              <p:spPr>
                <a:xfrm>
                  <a:off x="6617855" y="1435620"/>
                  <a:ext cx="327660" cy="33427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grpSp>
          <p:sp>
            <p:nvSpPr>
              <p:cNvPr id="31" name="Rectangle 30">
                <a:extLst>
                  <a:ext uri="{FF2B5EF4-FFF2-40B4-BE49-F238E27FC236}">
                    <a16:creationId xmlns:a16="http://schemas.microsoft.com/office/drawing/2014/main" id="{570EED03-349B-89B4-1BC9-9CD037A9E196}"/>
                  </a:ext>
                </a:extLst>
              </p:cNvPr>
              <p:cNvSpPr/>
              <p:nvPr/>
            </p:nvSpPr>
            <p:spPr>
              <a:xfrm>
                <a:off x="1402080" y="71528"/>
                <a:ext cx="160020" cy="218031"/>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grpSp>
        <p:cxnSp>
          <p:nvCxnSpPr>
            <p:cNvPr id="27" name="Connecteur droit avec flèche 26">
              <a:extLst>
                <a:ext uri="{FF2B5EF4-FFF2-40B4-BE49-F238E27FC236}">
                  <a16:creationId xmlns:a16="http://schemas.microsoft.com/office/drawing/2014/main" id="{A7DD77CC-59EF-9FA8-2DFD-32F33C93F00B}"/>
                </a:ext>
              </a:extLst>
            </p:cNvPr>
            <p:cNvCxnSpPr>
              <a:stCxn id="16" idx="4"/>
              <a:endCxn id="32" idx="1"/>
            </p:cNvCxnSpPr>
            <p:nvPr/>
          </p:nvCxnSpPr>
          <p:spPr>
            <a:xfrm flipV="1">
              <a:off x="754465" y="497597"/>
              <a:ext cx="572490" cy="522820"/>
            </a:xfrm>
            <a:prstGeom prst="straightConnector1">
              <a:avLst/>
            </a:prstGeom>
            <a:ln>
              <a:prstDash val="lgDashDot"/>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a:extLst>
                <a:ext uri="{FF2B5EF4-FFF2-40B4-BE49-F238E27FC236}">
                  <a16:creationId xmlns:a16="http://schemas.microsoft.com/office/drawing/2014/main" id="{FB1C3FDC-D118-FAE1-66A4-574842421856}"/>
                </a:ext>
              </a:extLst>
            </p:cNvPr>
            <p:cNvCxnSpPr>
              <a:stCxn id="16" idx="4"/>
              <a:endCxn id="38" idx="1"/>
            </p:cNvCxnSpPr>
            <p:nvPr/>
          </p:nvCxnSpPr>
          <p:spPr>
            <a:xfrm>
              <a:off x="744464" y="1035800"/>
              <a:ext cx="582489" cy="506504"/>
            </a:xfrm>
            <a:prstGeom prst="straightConnector1">
              <a:avLst/>
            </a:prstGeom>
            <a:ln>
              <a:prstDash val="lgDashDot"/>
              <a:tailEnd type="triangle"/>
            </a:ln>
          </p:spPr>
          <p:style>
            <a:lnRef idx="1">
              <a:schemeClr val="accent1"/>
            </a:lnRef>
            <a:fillRef idx="0">
              <a:schemeClr val="accent1"/>
            </a:fillRef>
            <a:effectRef idx="0">
              <a:schemeClr val="accent1"/>
            </a:effectRef>
            <a:fontRef idx="minor">
              <a:schemeClr val="tx1"/>
            </a:fontRef>
          </p:style>
        </p:cxnSp>
        <p:sp>
          <p:nvSpPr>
            <p:cNvPr id="29" name="ZoneTexte 28">
              <a:extLst>
                <a:ext uri="{FF2B5EF4-FFF2-40B4-BE49-F238E27FC236}">
                  <a16:creationId xmlns:a16="http://schemas.microsoft.com/office/drawing/2014/main" id="{0D13F568-799B-C43D-0DEC-C3E25BC70B00}"/>
                </a:ext>
              </a:extLst>
            </p:cNvPr>
            <p:cNvSpPr txBox="1"/>
            <p:nvPr/>
          </p:nvSpPr>
          <p:spPr>
            <a:xfrm rot="20154424">
              <a:off x="612693" y="56901"/>
              <a:ext cx="959307" cy="430887"/>
            </a:xfrm>
            <a:prstGeom prst="rect">
              <a:avLst/>
            </a:prstGeom>
            <a:noFill/>
          </p:spPr>
          <p:txBody>
            <a:bodyPr wrap="square" rtlCol="0">
              <a:spAutoFit/>
            </a:bodyPr>
            <a:lstStyle/>
            <a:p>
              <a:r>
                <a:rPr lang="fr-FR" sz="1100" b="1" err="1">
                  <a:latin typeface="Arial" panose="020B0604020202020204" pitchFamily="34" charset="0"/>
                  <a:cs typeface="Arial" panose="020B0604020202020204" pitchFamily="34" charset="0"/>
                </a:rPr>
                <a:t>Necrosis</a:t>
              </a:r>
              <a:endParaRPr lang="fr-FR" sz="1100" b="1">
                <a:latin typeface="Arial" panose="020B0604020202020204" pitchFamily="34" charset="0"/>
                <a:cs typeface="Arial" panose="020B0604020202020204" pitchFamily="34" charset="0"/>
              </a:endParaRPr>
            </a:p>
            <a:p>
              <a:r>
                <a:rPr lang="fr-FR" sz="1100" b="1">
                  <a:latin typeface="Arial" panose="020B0604020202020204" pitchFamily="34" charset="0"/>
                  <a:cs typeface="Arial" panose="020B0604020202020204" pitchFamily="34" charset="0"/>
                </a:rPr>
                <a:t> </a:t>
              </a:r>
              <a:r>
                <a:rPr lang="fr-FR" sz="1100" b="1" err="1">
                  <a:latin typeface="Arial" panose="020B0604020202020204" pitchFamily="34" charset="0"/>
                  <a:cs typeface="Arial" panose="020B0604020202020204" pitchFamily="34" charset="0"/>
                </a:rPr>
                <a:t>Fibrosis</a:t>
              </a:r>
              <a:endParaRPr lang="fr-FR" sz="1100" b="1">
                <a:latin typeface="Arial" panose="020B0604020202020204" pitchFamily="34" charset="0"/>
                <a:cs typeface="Arial" panose="020B0604020202020204" pitchFamily="34" charset="0"/>
              </a:endParaRPr>
            </a:p>
          </p:txBody>
        </p:sp>
      </p:grpSp>
      <p:pic>
        <p:nvPicPr>
          <p:cNvPr id="42" name="Image 41">
            <a:extLst>
              <a:ext uri="{FF2B5EF4-FFF2-40B4-BE49-F238E27FC236}">
                <a16:creationId xmlns:a16="http://schemas.microsoft.com/office/drawing/2014/main" id="{6ED7BC2A-E1C9-3D2C-5968-B543DA28D3B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028609" y="3297384"/>
            <a:ext cx="1359388" cy="1033902"/>
          </a:xfrm>
          <a:prstGeom prst="rect">
            <a:avLst/>
          </a:prstGeom>
        </p:spPr>
      </p:pic>
      <p:sp>
        <p:nvSpPr>
          <p:cNvPr id="43" name="ZoneTexte 42">
            <a:extLst>
              <a:ext uri="{FF2B5EF4-FFF2-40B4-BE49-F238E27FC236}">
                <a16:creationId xmlns:a16="http://schemas.microsoft.com/office/drawing/2014/main" id="{B8C21CE5-602B-D765-908D-50071BDD68A2}"/>
              </a:ext>
            </a:extLst>
          </p:cNvPr>
          <p:cNvSpPr txBox="1"/>
          <p:nvPr/>
        </p:nvSpPr>
        <p:spPr>
          <a:xfrm>
            <a:off x="5098874" y="4276096"/>
            <a:ext cx="1643401" cy="261610"/>
          </a:xfrm>
          <a:prstGeom prst="rect">
            <a:avLst/>
          </a:prstGeom>
          <a:noFill/>
        </p:spPr>
        <p:txBody>
          <a:bodyPr wrap="square" rtlCol="0">
            <a:spAutoFit/>
          </a:bodyPr>
          <a:lstStyle/>
          <a:p>
            <a:r>
              <a:rPr lang="fr-FR" sz="1100" i="1" err="1">
                <a:latin typeface="Arial" panose="020B0604020202020204" pitchFamily="34" charset="0"/>
                <a:cs typeface="Arial" panose="020B0604020202020204" pitchFamily="34" charset="0"/>
              </a:rPr>
              <a:t>Vozenin</a:t>
            </a:r>
            <a:r>
              <a:rPr lang="fr-FR" sz="1100" i="1">
                <a:latin typeface="Arial" panose="020B0604020202020204" pitchFamily="34" charset="0"/>
                <a:cs typeface="Arial" panose="020B0604020202020204" pitchFamily="34" charset="0"/>
              </a:rPr>
              <a:t> et al. 2018</a:t>
            </a:r>
          </a:p>
        </p:txBody>
      </p:sp>
      <p:pic>
        <p:nvPicPr>
          <p:cNvPr id="44" name="Image 43">
            <a:extLst>
              <a:ext uri="{FF2B5EF4-FFF2-40B4-BE49-F238E27FC236}">
                <a16:creationId xmlns:a16="http://schemas.microsoft.com/office/drawing/2014/main" id="{3D6D4EFA-101E-7B6B-369B-8E01FBF4E58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778597" y="2979530"/>
            <a:ext cx="2295499" cy="1662832"/>
          </a:xfrm>
          <a:prstGeom prst="rect">
            <a:avLst/>
          </a:prstGeom>
        </p:spPr>
      </p:pic>
      <p:sp>
        <p:nvSpPr>
          <p:cNvPr id="45" name="ZoneTexte 44">
            <a:extLst>
              <a:ext uri="{FF2B5EF4-FFF2-40B4-BE49-F238E27FC236}">
                <a16:creationId xmlns:a16="http://schemas.microsoft.com/office/drawing/2014/main" id="{96B74A78-8D45-FAE7-070B-D03952A08695}"/>
              </a:ext>
            </a:extLst>
          </p:cNvPr>
          <p:cNvSpPr txBox="1"/>
          <p:nvPr/>
        </p:nvSpPr>
        <p:spPr>
          <a:xfrm>
            <a:off x="7467017" y="4592007"/>
            <a:ext cx="1643401" cy="261610"/>
          </a:xfrm>
          <a:prstGeom prst="rect">
            <a:avLst/>
          </a:prstGeom>
          <a:noFill/>
        </p:spPr>
        <p:txBody>
          <a:bodyPr wrap="square" rtlCol="0">
            <a:spAutoFit/>
          </a:bodyPr>
          <a:lstStyle/>
          <a:p>
            <a:r>
              <a:rPr lang="fr-FR" sz="1100" i="1" dirty="0">
                <a:latin typeface="Arial" panose="020B0604020202020204" pitchFamily="34" charset="0"/>
                <a:cs typeface="Arial" panose="020B0604020202020204" pitchFamily="34" charset="0"/>
              </a:rPr>
              <a:t>Bourhis et al. 2019</a:t>
            </a:r>
          </a:p>
        </p:txBody>
      </p:sp>
    </p:spTree>
    <p:extLst>
      <p:ext uri="{BB962C8B-B14F-4D97-AF65-F5344CB8AC3E}">
        <p14:creationId xmlns:p14="http://schemas.microsoft.com/office/powerpoint/2010/main" val="57968143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lIns="91440" tIns="45720" rIns="91440" bIns="45720" anchor="t"/>
          <a:lstStyle/>
          <a:p>
            <a:r>
              <a:rPr lang="fr-FR" dirty="0">
                <a:latin typeface="Arial"/>
                <a:cs typeface="Arial"/>
              </a:rPr>
              <a:t>et des mécanismes fondamentaux à expliquer…</a:t>
            </a:r>
            <a:br>
              <a:rPr lang="fr-FR" dirty="0"/>
            </a:br>
            <a:br>
              <a:rPr lang="fr-FR" dirty="0"/>
            </a:br>
            <a:r>
              <a:rPr lang="en-US" sz="1600" cap="none" dirty="0"/>
              <a:t>- </a:t>
            </a:r>
            <a:r>
              <a:rPr lang="en-US" sz="1600" cap="none" dirty="0" err="1">
                <a:latin typeface="Arial"/>
                <a:cs typeface="Arial"/>
              </a:rPr>
              <a:t>Etudier</a:t>
            </a:r>
            <a:r>
              <a:rPr lang="en-US" sz="1600" cap="none" dirty="0">
                <a:latin typeface="Arial"/>
                <a:cs typeface="Arial"/>
              </a:rPr>
              <a:t> le </a:t>
            </a:r>
            <a:r>
              <a:rPr lang="en-US" sz="1600" cap="none" dirty="0" err="1">
                <a:latin typeface="Arial"/>
                <a:cs typeface="Arial"/>
              </a:rPr>
              <a:t>phénomène</a:t>
            </a:r>
            <a:r>
              <a:rPr lang="en-US" sz="1600" cap="none" dirty="0">
                <a:latin typeface="Arial"/>
                <a:cs typeface="Arial"/>
              </a:rPr>
              <a:t> FLASH sur </a:t>
            </a:r>
            <a:r>
              <a:rPr lang="en-US" sz="1600" cap="none" dirty="0" err="1">
                <a:latin typeface="Arial"/>
                <a:cs typeface="Arial"/>
              </a:rPr>
              <a:t>différents</a:t>
            </a:r>
            <a:r>
              <a:rPr lang="en-US" sz="1600" cap="none" dirty="0">
                <a:latin typeface="Arial"/>
                <a:cs typeface="Arial"/>
              </a:rPr>
              <a:t> types de </a:t>
            </a:r>
            <a:r>
              <a:rPr lang="en-US" sz="1600" cap="none" dirty="0" err="1">
                <a:latin typeface="Arial"/>
                <a:cs typeface="Arial"/>
              </a:rPr>
              <a:t>faisceaux</a:t>
            </a:r>
            <a:r>
              <a:rPr lang="en-US" sz="1600" cap="none" dirty="0">
                <a:latin typeface="Arial"/>
                <a:cs typeface="Arial"/>
              </a:rPr>
              <a:t> (ions et e</a:t>
            </a:r>
            <a:r>
              <a:rPr lang="en-US" sz="1600" cap="none" baseline="30000" dirty="0">
                <a:latin typeface="Arial"/>
                <a:cs typeface="Arial"/>
              </a:rPr>
              <a:t>-</a:t>
            </a:r>
            <a:r>
              <a:rPr lang="en-US" sz="1600" cap="none" dirty="0">
                <a:latin typeface="Arial"/>
                <a:cs typeface="Arial"/>
              </a:rPr>
              <a:t>)</a:t>
            </a:r>
            <a:br>
              <a:rPr lang="en-US" sz="1600" cap="none" dirty="0">
                <a:latin typeface="Arial"/>
                <a:cs typeface="Arial"/>
              </a:rPr>
            </a:br>
            <a:r>
              <a:rPr lang="en-US" sz="1600" cap="none" dirty="0">
                <a:latin typeface="Arial"/>
                <a:cs typeface="Arial"/>
              </a:rPr>
              <a:t>	Combiner UHDR et TEL</a:t>
            </a:r>
            <a:br>
              <a:rPr lang="en-US" sz="1600" cap="none" dirty="0">
                <a:latin typeface="Arial"/>
                <a:cs typeface="Arial"/>
              </a:rPr>
            </a:br>
            <a:r>
              <a:rPr lang="en-US" sz="1600" cap="none" dirty="0">
                <a:latin typeface="Arial"/>
                <a:cs typeface="Arial"/>
              </a:rPr>
              <a:t>- </a:t>
            </a:r>
            <a:r>
              <a:rPr lang="en-US" sz="1600" cap="none" dirty="0" err="1">
                <a:latin typeface="Arial"/>
                <a:cs typeface="Arial"/>
              </a:rPr>
              <a:t>Approche</a:t>
            </a:r>
            <a:r>
              <a:rPr lang="en-US" sz="1600" cap="none" dirty="0">
                <a:latin typeface="Arial"/>
                <a:cs typeface="Arial"/>
              </a:rPr>
              <a:t> </a:t>
            </a:r>
            <a:r>
              <a:rPr lang="en-US" sz="1600" cap="none" dirty="0" err="1">
                <a:latin typeface="Arial"/>
                <a:cs typeface="Arial"/>
              </a:rPr>
              <a:t>pluridisciplinaire</a:t>
            </a:r>
            <a:br>
              <a:rPr lang="en-US" sz="1600" cap="none" dirty="0">
                <a:latin typeface="Arial"/>
                <a:cs typeface="Arial"/>
              </a:rPr>
            </a:br>
            <a:r>
              <a:rPr lang="fr-FR" sz="1600" dirty="0">
                <a:sym typeface="Wingdings" panose="05000000000000000000" pitchFamily="2" charset="2"/>
              </a:rPr>
              <a:t></a:t>
            </a:r>
            <a:r>
              <a:rPr lang="fr-FR" sz="1600" dirty="0"/>
              <a:t> </a:t>
            </a:r>
            <a:r>
              <a:rPr lang="en-US" sz="1600" cap="none" dirty="0" err="1">
                <a:latin typeface="Arial"/>
                <a:cs typeface="Arial"/>
              </a:rPr>
              <a:t>Mieux</a:t>
            </a:r>
            <a:r>
              <a:rPr lang="en-US" sz="1600" cap="none" dirty="0">
                <a:latin typeface="Arial"/>
                <a:cs typeface="Arial"/>
              </a:rPr>
              <a:t> </a:t>
            </a:r>
            <a:r>
              <a:rPr lang="en-US" sz="1600" cap="none" dirty="0" err="1">
                <a:latin typeface="Arial"/>
                <a:cs typeface="Arial"/>
              </a:rPr>
              <a:t>comprendre</a:t>
            </a:r>
            <a:r>
              <a:rPr lang="en-US" sz="1600" cap="none" dirty="0">
                <a:latin typeface="Arial"/>
                <a:cs typeface="Arial"/>
              </a:rPr>
              <a:t> les </a:t>
            </a:r>
            <a:r>
              <a:rPr lang="en-US" sz="1600" cap="none" dirty="0" err="1">
                <a:latin typeface="Arial"/>
                <a:cs typeface="Arial"/>
              </a:rPr>
              <a:t>mécanismes</a:t>
            </a:r>
            <a:r>
              <a:rPr lang="en-US" sz="1600" cap="none" dirty="0">
                <a:latin typeface="Arial"/>
                <a:cs typeface="Arial"/>
              </a:rPr>
              <a:t> </a:t>
            </a:r>
            <a:r>
              <a:rPr lang="en-US" sz="1600" cap="none" dirty="0" err="1">
                <a:latin typeface="Arial"/>
                <a:cs typeface="Arial"/>
              </a:rPr>
              <a:t>fondamentaux</a:t>
            </a:r>
            <a:r>
              <a:rPr lang="en-US" sz="1600" cap="none" dirty="0">
                <a:latin typeface="Arial"/>
                <a:cs typeface="Arial"/>
              </a:rPr>
              <a:t> </a:t>
            </a:r>
            <a:r>
              <a:rPr lang="en-US" sz="1600" cap="none" dirty="0" err="1">
                <a:latin typeface="Arial"/>
                <a:cs typeface="Arial"/>
              </a:rPr>
              <a:t>en</a:t>
            </a:r>
            <a:r>
              <a:rPr lang="en-US" sz="1600" cap="none" dirty="0">
                <a:latin typeface="Arial"/>
                <a:cs typeface="Arial"/>
              </a:rPr>
              <a:t> FLASH</a:t>
            </a:r>
          </a:p>
        </p:txBody>
      </p:sp>
      <p:pic>
        <p:nvPicPr>
          <p:cNvPr id="15" name="Espace réservé du graphiqu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788" y="1915087"/>
            <a:ext cx="3669819" cy="2716191"/>
          </a:xfrm>
          <a:prstGeom prst="rect">
            <a:avLst/>
          </a:prstGeom>
        </p:spPr>
      </p:pic>
      <p:sp>
        <p:nvSpPr>
          <p:cNvPr id="17" name="ZoneTexte 16"/>
          <p:cNvSpPr txBox="1"/>
          <p:nvPr/>
        </p:nvSpPr>
        <p:spPr>
          <a:xfrm>
            <a:off x="1420633" y="4500474"/>
            <a:ext cx="1988127" cy="261610"/>
          </a:xfrm>
          <a:prstGeom prst="rect">
            <a:avLst/>
          </a:prstGeom>
          <a:noFill/>
        </p:spPr>
        <p:txBody>
          <a:bodyPr wrap="square" rtlCol="0">
            <a:spAutoFit/>
          </a:bodyPr>
          <a:lstStyle/>
          <a:p>
            <a:r>
              <a:rPr lang="fr-FR" sz="1100" dirty="0">
                <a:latin typeface="Arial" panose="020B0604020202020204" pitchFamily="34" charset="0"/>
                <a:cs typeface="Arial" panose="020B0604020202020204" pitchFamily="34" charset="0"/>
              </a:rPr>
              <a:t>Montay-</a:t>
            </a:r>
            <a:r>
              <a:rPr lang="fr-FR" sz="1100" dirty="0" err="1">
                <a:latin typeface="Arial" panose="020B0604020202020204" pitchFamily="34" charset="0"/>
                <a:cs typeface="Arial" panose="020B0604020202020204" pitchFamily="34" charset="0"/>
              </a:rPr>
              <a:t>Gruel</a:t>
            </a:r>
            <a:r>
              <a:rPr lang="fr-FR" sz="1100" dirty="0">
                <a:latin typeface="Arial" panose="020B0604020202020204" pitchFamily="34" charset="0"/>
                <a:cs typeface="Arial" panose="020B0604020202020204" pitchFamily="34" charset="0"/>
              </a:rPr>
              <a:t> </a:t>
            </a:r>
            <a:r>
              <a:rPr lang="fr-FR" sz="1100" i="1" dirty="0">
                <a:latin typeface="Arial" panose="020B0604020202020204" pitchFamily="34" charset="0"/>
                <a:cs typeface="Arial" panose="020B0604020202020204" pitchFamily="34" charset="0"/>
              </a:rPr>
              <a:t>et al. </a:t>
            </a:r>
            <a:r>
              <a:rPr lang="fr-FR" sz="1100" dirty="0">
                <a:latin typeface="Arial" panose="020B0604020202020204" pitchFamily="34" charset="0"/>
                <a:cs typeface="Arial" panose="020B0604020202020204" pitchFamily="34" charset="0"/>
              </a:rPr>
              <a:t>(2019)</a:t>
            </a:r>
            <a:endParaRPr lang="en-US" sz="1100" dirty="0">
              <a:latin typeface="Arial" panose="020B0604020202020204" pitchFamily="34" charset="0"/>
              <a:cs typeface="Arial" panose="020B0604020202020204" pitchFamily="34" charset="0"/>
            </a:endParaRPr>
          </a:p>
        </p:txBody>
      </p:sp>
      <p:sp>
        <p:nvSpPr>
          <p:cNvPr id="6" name="ZoneTexte 5"/>
          <p:cNvSpPr txBox="1"/>
          <p:nvPr/>
        </p:nvSpPr>
        <p:spPr>
          <a:xfrm>
            <a:off x="4249607" y="1915088"/>
            <a:ext cx="4619222" cy="2031325"/>
          </a:xfrm>
          <a:prstGeom prst="rect">
            <a:avLst/>
          </a:prstGeom>
          <a:noFill/>
        </p:spPr>
        <p:txBody>
          <a:bodyPr wrap="square" rtlCol="0">
            <a:spAutoFit/>
          </a:bodyPr>
          <a:lstStyle/>
          <a:p>
            <a:pPr marL="285750" indent="-285750">
              <a:buFont typeface="Arial" panose="020B0604020202020204" pitchFamily="34" charset="0"/>
              <a:buChar char="•"/>
            </a:pPr>
            <a:r>
              <a:rPr lang="en-US" dirty="0" err="1"/>
              <a:t>Dosimétrie</a:t>
            </a:r>
            <a:r>
              <a:rPr lang="en-US" dirty="0"/>
              <a:t> et mise </a:t>
            </a:r>
            <a:r>
              <a:rPr lang="en-US" dirty="0" err="1"/>
              <a:t>en</a:t>
            </a:r>
            <a:r>
              <a:rPr lang="en-US" dirty="0"/>
              <a:t> oeuvre des </a:t>
            </a:r>
            <a:r>
              <a:rPr lang="en-US" dirty="0" err="1"/>
              <a:t>faisceaux</a:t>
            </a:r>
            <a:r>
              <a:rPr lang="en-US" dirty="0"/>
              <a:t> </a:t>
            </a:r>
            <a:r>
              <a:rPr lang="en-US" dirty="0" err="1"/>
              <a:t>d’ions</a:t>
            </a:r>
            <a:r>
              <a:rPr lang="en-US" dirty="0"/>
              <a:t> UHDR</a:t>
            </a:r>
          </a:p>
          <a:p>
            <a:pPr marL="285750" indent="-285750">
              <a:buFont typeface="Arial" panose="020B0604020202020204" pitchFamily="34" charset="0"/>
              <a:buChar char="•"/>
            </a:pPr>
            <a:r>
              <a:rPr lang="en-US" dirty="0" err="1"/>
              <a:t>Comprendre</a:t>
            </a:r>
            <a:r>
              <a:rPr lang="en-US" dirty="0"/>
              <a:t> les </a:t>
            </a:r>
            <a:r>
              <a:rPr lang="en-US" dirty="0" err="1"/>
              <a:t>mécanismes</a:t>
            </a:r>
            <a:r>
              <a:rPr lang="en-US" dirty="0"/>
              <a:t> </a:t>
            </a:r>
            <a:r>
              <a:rPr lang="en-US" dirty="0" err="1"/>
              <a:t>chimiques</a:t>
            </a:r>
            <a:endParaRPr lang="en-US" dirty="0"/>
          </a:p>
          <a:p>
            <a:pPr marL="285750" indent="-285750">
              <a:buFont typeface="Arial" panose="020B0604020202020204" pitchFamily="34" charset="0"/>
              <a:buChar char="•"/>
            </a:pPr>
            <a:r>
              <a:rPr lang="en-US" dirty="0" err="1"/>
              <a:t>Comprendre</a:t>
            </a:r>
            <a:r>
              <a:rPr lang="en-US" dirty="0"/>
              <a:t> les </a:t>
            </a:r>
            <a:r>
              <a:rPr lang="en-US" dirty="0" err="1"/>
              <a:t>mécanismes</a:t>
            </a:r>
            <a:r>
              <a:rPr lang="en-US" dirty="0"/>
              <a:t> </a:t>
            </a:r>
            <a:r>
              <a:rPr lang="en-US" dirty="0" err="1"/>
              <a:t>biologiques</a:t>
            </a:r>
            <a:endParaRPr lang="en-US" dirty="0"/>
          </a:p>
          <a:p>
            <a:pPr marL="285750" indent="-285750">
              <a:buFont typeface="Arial" panose="020B0604020202020204" pitchFamily="34" charset="0"/>
              <a:buChar char="•"/>
            </a:pPr>
            <a:r>
              <a:rPr lang="en-US" dirty="0" err="1"/>
              <a:t>Développer</a:t>
            </a:r>
            <a:r>
              <a:rPr lang="en-US" dirty="0"/>
              <a:t> des </a:t>
            </a:r>
            <a:r>
              <a:rPr lang="en-US" dirty="0" err="1"/>
              <a:t>jumeaux</a:t>
            </a:r>
            <a:r>
              <a:rPr lang="en-US" dirty="0"/>
              <a:t> </a:t>
            </a:r>
            <a:r>
              <a:rPr lang="en-US" dirty="0" err="1"/>
              <a:t>numériques</a:t>
            </a:r>
            <a:r>
              <a:rPr lang="en-US" dirty="0"/>
              <a:t> </a:t>
            </a:r>
            <a:r>
              <a:rPr lang="en-US" dirty="0" err="1"/>
              <a:t>prédictifs</a:t>
            </a:r>
            <a:r>
              <a:rPr lang="en-US" dirty="0"/>
              <a:t> </a:t>
            </a:r>
            <a:r>
              <a:rPr lang="en-US" dirty="0" err="1"/>
              <a:t>innovants</a:t>
            </a: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3139189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4654DBB6-15FB-73B1-ACEB-78F401BDEB2E}"/>
              </a:ext>
            </a:extLst>
          </p:cNvPr>
          <p:cNvPicPr>
            <a:picLocks noChangeAspect="1"/>
          </p:cNvPicPr>
          <p:nvPr/>
        </p:nvPicPr>
        <p:blipFill>
          <a:blip r:embed="rId3"/>
          <a:stretch>
            <a:fillRect/>
          </a:stretch>
        </p:blipFill>
        <p:spPr>
          <a:xfrm>
            <a:off x="4891290" y="260900"/>
            <a:ext cx="718283" cy="551997"/>
          </a:xfrm>
          <a:prstGeom prst="rect">
            <a:avLst/>
          </a:prstGeom>
        </p:spPr>
      </p:pic>
      <p:sp>
        <p:nvSpPr>
          <p:cNvPr id="3" name="Titre 2"/>
          <p:cNvSpPr>
            <a:spLocks noGrp="1"/>
          </p:cNvSpPr>
          <p:nvPr>
            <p:ph type="title"/>
          </p:nvPr>
        </p:nvSpPr>
        <p:spPr>
          <a:xfrm>
            <a:off x="0" y="15398"/>
            <a:ext cx="7886700" cy="491655"/>
          </a:xfrm>
        </p:spPr>
        <p:txBody>
          <a:bodyPr/>
          <a:lstStyle/>
          <a:p>
            <a:r>
              <a:rPr lang="fr-FR"/>
              <a:t>Les équipes pluridisciplinaires</a:t>
            </a:r>
            <a:endParaRPr lang="en-US"/>
          </a:p>
        </p:txBody>
      </p:sp>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21559" y="2333224"/>
            <a:ext cx="1029506" cy="677102"/>
          </a:xfrm>
          <a:prstGeom prst="rect">
            <a:avLst/>
          </a:prstGeom>
        </p:spPr>
      </p:pic>
      <p:pic>
        <p:nvPicPr>
          <p:cNvPr id="6" name="Espace réservé du contenu 4"/>
          <p:cNvPicPr>
            <a:picLocks noGrp="1" noChangeAspect="1"/>
          </p:cNvPicPr>
          <p:nvPr>
            <p:ph idx="1"/>
          </p:nvPr>
        </p:nvPicPr>
        <p:blipFill>
          <a:blip r:embed="rId5" cstate="hqprint">
            <a:extLst>
              <a:ext uri="{28A0092B-C50C-407E-A947-70E740481C1C}">
                <a14:useLocalDpi xmlns:a14="http://schemas.microsoft.com/office/drawing/2010/main" val="0"/>
              </a:ext>
            </a:extLst>
          </a:blip>
          <a:stretch>
            <a:fillRect/>
          </a:stretch>
        </p:blipFill>
        <p:spPr>
          <a:xfrm>
            <a:off x="3583303" y="706790"/>
            <a:ext cx="3176110" cy="3529012"/>
          </a:xfrm>
        </p:spPr>
      </p:pic>
      <p:sp>
        <p:nvSpPr>
          <p:cNvPr id="7" name="Ellipse 6"/>
          <p:cNvSpPr/>
          <p:nvPr/>
        </p:nvSpPr>
        <p:spPr>
          <a:xfrm>
            <a:off x="4278834" y="2036806"/>
            <a:ext cx="72000" cy="7200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p:nvSpPr>
        <p:spPr>
          <a:xfrm>
            <a:off x="5529497" y="2573907"/>
            <a:ext cx="72000" cy="7200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4335279" y="1933626"/>
            <a:ext cx="846804" cy="200055"/>
          </a:xfrm>
          <a:prstGeom prst="rect">
            <a:avLst/>
          </a:prstGeom>
          <a:noFill/>
        </p:spPr>
        <p:txBody>
          <a:bodyPr wrap="square" rtlCol="0">
            <a:spAutoFit/>
          </a:bodyPr>
          <a:lstStyle/>
          <a:p>
            <a:r>
              <a:rPr lang="fr-FR" sz="700" b="1">
                <a:latin typeface="Arial" panose="020B0604020202020204" pitchFamily="34" charset="0"/>
                <a:cs typeface="Arial" panose="020B0604020202020204" pitchFamily="34" charset="0"/>
              </a:rPr>
              <a:t>Saint-Herblain</a:t>
            </a:r>
          </a:p>
        </p:txBody>
      </p:sp>
      <p:sp>
        <p:nvSpPr>
          <p:cNvPr id="10" name="ZoneTexte 9"/>
          <p:cNvSpPr txBox="1"/>
          <p:nvPr/>
        </p:nvSpPr>
        <p:spPr>
          <a:xfrm>
            <a:off x="5178704" y="2411024"/>
            <a:ext cx="1219200" cy="200055"/>
          </a:xfrm>
          <a:prstGeom prst="rect">
            <a:avLst/>
          </a:prstGeom>
          <a:noFill/>
        </p:spPr>
        <p:txBody>
          <a:bodyPr wrap="square" rtlCol="0">
            <a:spAutoFit/>
          </a:bodyPr>
          <a:lstStyle/>
          <a:p>
            <a:r>
              <a:rPr lang="fr-FR" sz="700" b="1">
                <a:latin typeface="Arial" panose="020B0604020202020204" pitchFamily="34" charset="0"/>
                <a:cs typeface="Arial" panose="020B0604020202020204" pitchFamily="34" charset="0"/>
              </a:rPr>
              <a:t>Clermont-Ferrand</a:t>
            </a:r>
          </a:p>
        </p:txBody>
      </p:sp>
      <p:cxnSp>
        <p:nvCxnSpPr>
          <p:cNvPr id="11" name="Connecteur droit avec flèche 10"/>
          <p:cNvCxnSpPr>
            <a:cxnSpLocks/>
          </p:cNvCxnSpPr>
          <p:nvPr/>
        </p:nvCxnSpPr>
        <p:spPr>
          <a:xfrm flipV="1">
            <a:off x="5530795" y="2590878"/>
            <a:ext cx="1302025" cy="39967"/>
          </a:xfrm>
          <a:prstGeom prst="straightConnector1">
            <a:avLst/>
          </a:prstGeom>
          <a:ln w="12700">
            <a:prstDash val="dash"/>
            <a:tailEnd type="triangle"/>
          </a:ln>
        </p:spPr>
        <p:style>
          <a:lnRef idx="1">
            <a:schemeClr val="dk1"/>
          </a:lnRef>
          <a:fillRef idx="0">
            <a:schemeClr val="dk1"/>
          </a:fillRef>
          <a:effectRef idx="0">
            <a:schemeClr val="dk1"/>
          </a:effectRef>
          <a:fontRef idx="minor">
            <a:schemeClr val="tx1"/>
          </a:fontRef>
        </p:style>
      </p:cxnSp>
      <p:cxnSp>
        <p:nvCxnSpPr>
          <p:cNvPr id="12" name="Connecteur droit avec flèche 11"/>
          <p:cNvCxnSpPr/>
          <p:nvPr/>
        </p:nvCxnSpPr>
        <p:spPr>
          <a:xfrm flipH="1" flipV="1">
            <a:off x="2592571" y="1184872"/>
            <a:ext cx="1728271" cy="863104"/>
          </a:xfrm>
          <a:prstGeom prst="straightConnector1">
            <a:avLst/>
          </a:prstGeom>
          <a:ln w="12700">
            <a:prstDash val="dash"/>
            <a:tailEnd type="triangle"/>
          </a:ln>
        </p:spPr>
        <p:style>
          <a:lnRef idx="1">
            <a:schemeClr val="dk1"/>
          </a:lnRef>
          <a:fillRef idx="0">
            <a:schemeClr val="dk1"/>
          </a:fillRef>
          <a:effectRef idx="0">
            <a:schemeClr val="dk1"/>
          </a:effectRef>
          <a:fontRef idx="minor">
            <a:schemeClr val="tx1"/>
          </a:fontRef>
        </p:style>
      </p:cxnSp>
      <p:cxnSp>
        <p:nvCxnSpPr>
          <p:cNvPr id="13" name="Connecteur droit avec flèche 12"/>
          <p:cNvCxnSpPr>
            <a:cxnSpLocks/>
          </p:cNvCxnSpPr>
          <p:nvPr/>
        </p:nvCxnSpPr>
        <p:spPr>
          <a:xfrm flipH="1">
            <a:off x="2288693" y="2079112"/>
            <a:ext cx="1996447" cy="515622"/>
          </a:xfrm>
          <a:prstGeom prst="straightConnector1">
            <a:avLst/>
          </a:prstGeom>
          <a:ln w="12700">
            <a:prstDash val="dash"/>
            <a:tailEnd type="triangle"/>
          </a:ln>
        </p:spPr>
        <p:style>
          <a:lnRef idx="1">
            <a:schemeClr val="dk1"/>
          </a:lnRef>
          <a:fillRef idx="0">
            <a:schemeClr val="dk1"/>
          </a:fillRef>
          <a:effectRef idx="0">
            <a:schemeClr val="dk1"/>
          </a:effectRef>
          <a:fontRef idx="minor">
            <a:schemeClr val="tx1"/>
          </a:fontRef>
        </p:style>
      </p:cxnSp>
      <p:pic>
        <p:nvPicPr>
          <p:cNvPr id="15" name="Imag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7754" y="2147309"/>
            <a:ext cx="1412263" cy="591368"/>
          </a:xfrm>
          <a:prstGeom prst="rect">
            <a:avLst/>
          </a:prstGeom>
        </p:spPr>
      </p:pic>
      <p:pic>
        <p:nvPicPr>
          <p:cNvPr id="16" name="Imag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5918" y="3540789"/>
            <a:ext cx="982469" cy="617273"/>
          </a:xfrm>
          <a:prstGeom prst="rect">
            <a:avLst/>
          </a:prstGeom>
        </p:spPr>
      </p:pic>
      <p:pic>
        <p:nvPicPr>
          <p:cNvPr id="17" name="Imag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3209" y="414455"/>
            <a:ext cx="1398554" cy="792103"/>
          </a:xfrm>
          <a:prstGeom prst="rect">
            <a:avLst/>
          </a:prstGeom>
        </p:spPr>
      </p:pic>
      <p:sp>
        <p:nvSpPr>
          <p:cNvPr id="18" name="ZoneTexte 17"/>
          <p:cNvSpPr txBox="1"/>
          <p:nvPr/>
        </p:nvSpPr>
        <p:spPr>
          <a:xfrm>
            <a:off x="712123" y="1220115"/>
            <a:ext cx="2979591" cy="861774"/>
          </a:xfrm>
          <a:prstGeom prst="rect">
            <a:avLst/>
          </a:prstGeom>
          <a:noFill/>
        </p:spPr>
        <p:txBody>
          <a:bodyPr wrap="square" lIns="91440" tIns="45720" rIns="91440" bIns="45720" rtlCol="0" anchor="t">
            <a:spAutoFit/>
          </a:bodyPr>
          <a:lstStyle/>
          <a:p>
            <a:r>
              <a:rPr lang="fr-FR" sz="1000" dirty="0">
                <a:solidFill>
                  <a:srgbClr val="7030A0"/>
                </a:solidFill>
                <a:latin typeface="Arial"/>
                <a:cs typeface="Arial"/>
              </a:rPr>
              <a:t>Grégory Delpon, PhD (</a:t>
            </a:r>
            <a:r>
              <a:rPr lang="fr-FR" sz="1000" dirty="0" err="1">
                <a:solidFill>
                  <a:srgbClr val="7030A0"/>
                </a:solidFill>
                <a:latin typeface="Arial"/>
                <a:cs typeface="Arial"/>
              </a:rPr>
              <a:t>Subatech</a:t>
            </a:r>
            <a:r>
              <a:rPr lang="fr-FR" sz="1000" dirty="0">
                <a:solidFill>
                  <a:srgbClr val="7030A0"/>
                </a:solidFill>
                <a:latin typeface="Arial"/>
                <a:cs typeface="Arial"/>
              </a:rPr>
              <a:t>)</a:t>
            </a:r>
            <a:br>
              <a:rPr lang="fr-FR" sz="1000" dirty="0">
                <a:latin typeface="Arial" panose="020B0604020202020204" pitchFamily="34" charset="0"/>
                <a:cs typeface="Arial" panose="020B0604020202020204" pitchFamily="34" charset="0"/>
              </a:rPr>
            </a:br>
            <a:r>
              <a:rPr lang="fr-FR" sz="1000" dirty="0">
                <a:solidFill>
                  <a:srgbClr val="7030A0"/>
                </a:solidFill>
                <a:latin typeface="Arial"/>
                <a:cs typeface="Arial"/>
              </a:rPr>
              <a:t>Sophie Chiavassa, PhD (</a:t>
            </a:r>
            <a:r>
              <a:rPr lang="fr-FR" sz="1000" dirty="0" err="1">
                <a:solidFill>
                  <a:srgbClr val="7030A0"/>
                </a:solidFill>
                <a:latin typeface="Arial"/>
                <a:cs typeface="Arial"/>
              </a:rPr>
              <a:t>Subatech</a:t>
            </a:r>
            <a:r>
              <a:rPr lang="fr-FR" sz="1000" dirty="0">
                <a:solidFill>
                  <a:srgbClr val="7030A0"/>
                </a:solidFill>
                <a:latin typeface="Arial"/>
                <a:cs typeface="Arial"/>
              </a:rPr>
              <a:t>)</a:t>
            </a:r>
          </a:p>
          <a:p>
            <a:r>
              <a:rPr lang="fr-FR" sz="1000" dirty="0">
                <a:solidFill>
                  <a:srgbClr val="00B050"/>
                </a:solidFill>
                <a:latin typeface="Arial"/>
                <a:cs typeface="Arial"/>
              </a:rPr>
              <a:t>Vincent Potiron, PhD (CNRS)</a:t>
            </a:r>
            <a:endParaRPr lang="en-US" sz="1000" dirty="0">
              <a:solidFill>
                <a:srgbClr val="00B050"/>
              </a:solidFill>
              <a:latin typeface="Arial"/>
              <a:cs typeface="Arial"/>
            </a:endParaRPr>
          </a:p>
          <a:p>
            <a:r>
              <a:rPr lang="fr-FR" sz="1000" dirty="0">
                <a:solidFill>
                  <a:srgbClr val="00B050"/>
                </a:solidFill>
                <a:latin typeface="Arial"/>
                <a:cs typeface="Arial"/>
                <a:sym typeface="Arial"/>
              </a:rPr>
              <a:t>Stéphane </a:t>
            </a:r>
            <a:r>
              <a:rPr lang="fr-FR" sz="1000" dirty="0" err="1">
                <a:solidFill>
                  <a:srgbClr val="00B050"/>
                </a:solidFill>
                <a:latin typeface="Arial"/>
                <a:cs typeface="Arial"/>
                <a:sym typeface="Arial"/>
              </a:rPr>
              <a:t>Supiot</a:t>
            </a:r>
            <a:r>
              <a:rPr lang="fr-FR" sz="1000" dirty="0">
                <a:solidFill>
                  <a:srgbClr val="00B050"/>
                </a:solidFill>
                <a:latin typeface="Arial"/>
                <a:cs typeface="Arial"/>
                <a:sym typeface="Arial"/>
              </a:rPr>
              <a:t>, MD, PhD</a:t>
            </a:r>
            <a:endParaRPr lang="fr-FR" sz="1000" dirty="0">
              <a:solidFill>
                <a:srgbClr val="00B050"/>
              </a:solidFill>
              <a:latin typeface="Arial"/>
              <a:cs typeface="Arial"/>
            </a:endParaRPr>
          </a:p>
          <a:p>
            <a:r>
              <a:rPr lang="fr-FR" sz="1000" dirty="0">
                <a:solidFill>
                  <a:srgbClr val="00B050"/>
                </a:solidFill>
                <a:latin typeface="Arial"/>
                <a:cs typeface="Arial"/>
                <a:sym typeface="Arial"/>
              </a:rPr>
              <a:t>Mathieu </a:t>
            </a:r>
            <a:r>
              <a:rPr lang="fr-FR" sz="1000" dirty="0" err="1">
                <a:solidFill>
                  <a:srgbClr val="00B050"/>
                </a:solidFill>
                <a:latin typeface="Arial"/>
                <a:cs typeface="Arial"/>
                <a:sym typeface="Arial"/>
              </a:rPr>
              <a:t>Chocry</a:t>
            </a:r>
            <a:r>
              <a:rPr lang="fr-FR" sz="1000" dirty="0">
                <a:solidFill>
                  <a:srgbClr val="00B050"/>
                </a:solidFill>
                <a:latin typeface="Arial"/>
                <a:cs typeface="Arial"/>
                <a:sym typeface="Arial"/>
              </a:rPr>
              <a:t>, PhD</a:t>
            </a:r>
            <a:endParaRPr lang="fr-FR" dirty="0">
              <a:latin typeface="Arial"/>
              <a:cs typeface="Arial"/>
            </a:endParaRPr>
          </a:p>
        </p:txBody>
      </p:sp>
      <p:sp>
        <p:nvSpPr>
          <p:cNvPr id="19" name="ZoneTexte 18"/>
          <p:cNvSpPr txBox="1"/>
          <p:nvPr/>
        </p:nvSpPr>
        <p:spPr>
          <a:xfrm>
            <a:off x="503286" y="2660198"/>
            <a:ext cx="2027716" cy="870703"/>
          </a:xfrm>
          <a:prstGeom prst="rect">
            <a:avLst/>
          </a:prstGeom>
          <a:solidFill>
            <a:schemeClr val="bg1"/>
          </a:solidFill>
        </p:spPr>
        <p:txBody>
          <a:bodyPr wrap="square" rtlCol="0">
            <a:spAutoFit/>
          </a:bodyPr>
          <a:lstStyle/>
          <a:p>
            <a:r>
              <a:rPr lang="fr-FR" sz="1000" dirty="0">
                <a:solidFill>
                  <a:srgbClr val="238ACB"/>
                </a:solidFill>
                <a:latin typeface="Arial" panose="020B0604020202020204" pitchFamily="34" charset="0"/>
                <a:cs typeface="Arial" panose="020B0604020202020204" pitchFamily="34" charset="0"/>
              </a:rPr>
              <a:t>Guillaume Blain, ingénieur</a:t>
            </a:r>
            <a:br>
              <a:rPr lang="fr-FR" sz="1000" dirty="0">
                <a:solidFill>
                  <a:srgbClr val="238ACB"/>
                </a:solidFill>
                <a:latin typeface="Arial" panose="020B0604020202020204" pitchFamily="34" charset="0"/>
                <a:cs typeface="Arial" panose="020B0604020202020204" pitchFamily="34" charset="0"/>
              </a:rPr>
            </a:br>
            <a:r>
              <a:rPr lang="fr-FR" sz="1000" dirty="0">
                <a:solidFill>
                  <a:srgbClr val="238ACB"/>
                </a:solidFill>
                <a:latin typeface="Arial" panose="020B0604020202020204" pitchFamily="34" charset="0"/>
                <a:cs typeface="Arial" panose="020B0604020202020204" pitchFamily="34" charset="0"/>
              </a:rPr>
              <a:t>Sarra </a:t>
            </a:r>
            <a:r>
              <a:rPr lang="fr-FR" sz="1000" dirty="0" err="1">
                <a:solidFill>
                  <a:srgbClr val="238ACB"/>
                </a:solidFill>
                <a:latin typeface="Arial" panose="020B0604020202020204" pitchFamily="34" charset="0"/>
                <a:cs typeface="Arial" panose="020B0604020202020204" pitchFamily="34" charset="0"/>
              </a:rPr>
              <a:t>Terfas</a:t>
            </a:r>
            <a:r>
              <a:rPr lang="fr-FR" sz="1000" dirty="0">
                <a:solidFill>
                  <a:srgbClr val="238ACB"/>
                </a:solidFill>
                <a:latin typeface="Arial" panose="020B0604020202020204" pitchFamily="34" charset="0"/>
                <a:cs typeface="Arial" panose="020B0604020202020204" pitchFamily="34" charset="0"/>
              </a:rPr>
              <a:t>, doctorante</a:t>
            </a:r>
          </a:p>
          <a:p>
            <a:r>
              <a:rPr lang="fr-FR" sz="1000" dirty="0">
                <a:solidFill>
                  <a:srgbClr val="7030A0"/>
                </a:solidFill>
                <a:latin typeface="Arial" panose="020B0604020202020204" pitchFamily="34" charset="0"/>
                <a:cs typeface="Arial" panose="020B0604020202020204" pitchFamily="34" charset="0"/>
              </a:rPr>
              <a:t>Noël </a:t>
            </a:r>
            <a:r>
              <a:rPr lang="fr-FR" sz="1000" dirty="0" err="1">
                <a:solidFill>
                  <a:srgbClr val="7030A0"/>
                </a:solidFill>
                <a:latin typeface="Arial" panose="020B0604020202020204" pitchFamily="34" charset="0"/>
                <a:cs typeface="Arial" panose="020B0604020202020204" pitchFamily="34" charset="0"/>
              </a:rPr>
              <a:t>Servagent</a:t>
            </a:r>
            <a:r>
              <a:rPr lang="fr-FR" sz="1000" dirty="0">
                <a:solidFill>
                  <a:srgbClr val="7030A0"/>
                </a:solidFill>
                <a:latin typeface="Arial" panose="020B0604020202020204" pitchFamily="34" charset="0"/>
                <a:cs typeface="Arial" panose="020B0604020202020204" pitchFamily="34" charset="0"/>
              </a:rPr>
              <a:t>, PhD</a:t>
            </a:r>
          </a:p>
          <a:p>
            <a:r>
              <a:rPr lang="fr-FR" sz="1000" dirty="0">
                <a:solidFill>
                  <a:srgbClr val="7030A0"/>
                </a:solidFill>
                <a:latin typeface="Arial" panose="020B0604020202020204" pitchFamily="34" charset="0"/>
                <a:cs typeface="Arial" panose="020B0604020202020204" pitchFamily="34" charset="0"/>
              </a:rPr>
              <a:t>Vincent Métivier, PhD</a:t>
            </a:r>
          </a:p>
          <a:p>
            <a:r>
              <a:rPr lang="fr-FR" sz="1000" dirty="0">
                <a:solidFill>
                  <a:srgbClr val="7030A0"/>
                </a:solidFill>
                <a:latin typeface="Arial" panose="020B0604020202020204" pitchFamily="34" charset="0"/>
                <a:cs typeface="Arial" panose="020B0604020202020204" pitchFamily="34" charset="0"/>
              </a:rPr>
              <a:t>Manon Evin, doctorante</a:t>
            </a:r>
          </a:p>
        </p:txBody>
      </p:sp>
      <p:sp>
        <p:nvSpPr>
          <p:cNvPr id="20" name="ZoneTexte 19"/>
          <p:cNvSpPr txBox="1"/>
          <p:nvPr/>
        </p:nvSpPr>
        <p:spPr>
          <a:xfrm>
            <a:off x="478804" y="4089227"/>
            <a:ext cx="1687974" cy="707886"/>
          </a:xfrm>
          <a:prstGeom prst="rect">
            <a:avLst/>
          </a:prstGeom>
          <a:noFill/>
        </p:spPr>
        <p:txBody>
          <a:bodyPr wrap="square" rtlCol="0">
            <a:spAutoFit/>
          </a:bodyPr>
          <a:lstStyle/>
          <a:p>
            <a:r>
              <a:rPr lang="fr-FR" sz="1000" dirty="0">
                <a:solidFill>
                  <a:srgbClr val="7030A0"/>
                </a:solidFill>
                <a:latin typeface="Arial" panose="020B0604020202020204" pitchFamily="34" charset="0"/>
                <a:cs typeface="Arial" panose="020B0604020202020204" pitchFamily="34" charset="0"/>
              </a:rPr>
              <a:t>Charbel Koumeir, PhD</a:t>
            </a:r>
          </a:p>
          <a:p>
            <a:r>
              <a:rPr lang="fr-FR" sz="1000" dirty="0">
                <a:solidFill>
                  <a:srgbClr val="7030A0"/>
                </a:solidFill>
                <a:latin typeface="Arial" panose="020B0604020202020204" pitchFamily="34" charset="0"/>
                <a:cs typeface="Arial" panose="020B0604020202020204" pitchFamily="34" charset="0"/>
              </a:rPr>
              <a:t>Freddy Poirier, PhD</a:t>
            </a:r>
          </a:p>
          <a:p>
            <a:r>
              <a:rPr lang="fr-FR" sz="1000" dirty="0">
                <a:solidFill>
                  <a:srgbClr val="7030A0"/>
                </a:solidFill>
                <a:latin typeface="Arial" panose="020B0604020202020204" pitchFamily="34" charset="0"/>
                <a:cs typeface="Arial" panose="020B0604020202020204" pitchFamily="34" charset="0"/>
              </a:rPr>
              <a:t>Ferid Haddad, PhD</a:t>
            </a:r>
            <a:br>
              <a:rPr lang="fr-FR" sz="1000" dirty="0">
                <a:solidFill>
                  <a:srgbClr val="737373"/>
                </a:solidFill>
                <a:latin typeface="Arial" panose="020B0604020202020204" pitchFamily="34" charset="0"/>
                <a:cs typeface="Arial" panose="020B0604020202020204" pitchFamily="34" charset="0"/>
              </a:rPr>
            </a:br>
            <a:r>
              <a:rPr lang="fr-FR" sz="1000" dirty="0">
                <a:solidFill>
                  <a:srgbClr val="238ACB"/>
                </a:solidFill>
                <a:latin typeface="Arial" panose="020B0604020202020204" pitchFamily="34" charset="0"/>
                <a:cs typeface="Arial" panose="020B0604020202020204" pitchFamily="34" charset="0"/>
              </a:rPr>
              <a:t>Emeline Craff, PhD</a:t>
            </a:r>
          </a:p>
        </p:txBody>
      </p:sp>
      <p:sp>
        <p:nvSpPr>
          <p:cNvPr id="21" name="ZoneTexte 20"/>
          <p:cNvSpPr txBox="1"/>
          <p:nvPr/>
        </p:nvSpPr>
        <p:spPr>
          <a:xfrm>
            <a:off x="6773171" y="2446592"/>
            <a:ext cx="1998093" cy="507831"/>
          </a:xfrm>
          <a:prstGeom prst="rect">
            <a:avLst/>
          </a:prstGeom>
          <a:noFill/>
        </p:spPr>
        <p:txBody>
          <a:bodyPr wrap="square" rtlCol="0">
            <a:spAutoFit/>
          </a:bodyPr>
          <a:lstStyle/>
          <a:p>
            <a:r>
              <a:rPr lang="fr-FR" sz="900" dirty="0">
                <a:solidFill>
                  <a:srgbClr val="7030A0"/>
                </a:solidFill>
                <a:latin typeface="Arial" panose="020B0604020202020204" pitchFamily="34" charset="0"/>
                <a:cs typeface="Arial" panose="020B0604020202020204" pitchFamily="34" charset="0"/>
              </a:rPr>
              <a:t>Lydia MAIGNE, PhD </a:t>
            </a:r>
          </a:p>
          <a:p>
            <a:r>
              <a:rPr lang="fr-FR" sz="900" dirty="0">
                <a:solidFill>
                  <a:srgbClr val="364651"/>
                </a:solidFill>
                <a:latin typeface="Arial" panose="020B0604020202020204" pitchFamily="34" charset="0"/>
                <a:cs typeface="Arial" panose="020B0604020202020204" pitchFamily="34" charset="0"/>
              </a:rPr>
              <a:t>Alexis </a:t>
            </a:r>
            <a:r>
              <a:rPr lang="fr-FR" sz="900" dirty="0" err="1">
                <a:solidFill>
                  <a:srgbClr val="364651"/>
                </a:solidFill>
                <a:latin typeface="Arial" panose="020B0604020202020204" pitchFamily="34" charset="0"/>
                <a:cs typeface="Arial" panose="020B0604020202020204" pitchFamily="34" charset="0"/>
              </a:rPr>
              <a:t>Pereda</a:t>
            </a:r>
            <a:r>
              <a:rPr lang="fr-FR" sz="900" dirty="0">
                <a:solidFill>
                  <a:srgbClr val="364651"/>
                </a:solidFill>
                <a:latin typeface="Arial" panose="020B0604020202020204" pitchFamily="34" charset="0"/>
                <a:cs typeface="Arial" panose="020B0604020202020204" pitchFamily="34" charset="0"/>
              </a:rPr>
              <a:t>, ingénieur</a:t>
            </a:r>
            <a:br>
              <a:rPr lang="fr-FR" sz="900" dirty="0">
                <a:latin typeface="Arial" panose="020B0604020202020204" pitchFamily="34" charset="0"/>
                <a:cs typeface="Arial" panose="020B0604020202020204" pitchFamily="34" charset="0"/>
              </a:rPr>
            </a:br>
            <a:r>
              <a:rPr lang="fr-FR" sz="900" dirty="0" err="1">
                <a:solidFill>
                  <a:srgbClr val="7030A0"/>
                </a:solidFill>
                <a:latin typeface="Arial" panose="020B0604020202020204" pitchFamily="34" charset="0"/>
                <a:cs typeface="Arial" panose="020B0604020202020204" pitchFamily="34" charset="0"/>
              </a:rPr>
              <a:t>Daeun</a:t>
            </a:r>
            <a:r>
              <a:rPr lang="fr-FR" sz="900" dirty="0">
                <a:solidFill>
                  <a:srgbClr val="7030A0"/>
                </a:solidFill>
                <a:latin typeface="Arial" panose="020B0604020202020204" pitchFamily="34" charset="0"/>
                <a:cs typeface="Arial" panose="020B0604020202020204" pitchFamily="34" charset="0"/>
              </a:rPr>
              <a:t> </a:t>
            </a:r>
            <a:r>
              <a:rPr lang="fr-FR" sz="900" dirty="0" err="1">
                <a:solidFill>
                  <a:srgbClr val="7030A0"/>
                </a:solidFill>
                <a:latin typeface="Arial" panose="020B0604020202020204" pitchFamily="34" charset="0"/>
                <a:cs typeface="Arial" panose="020B0604020202020204" pitchFamily="34" charset="0"/>
              </a:rPr>
              <a:t>Kwon</a:t>
            </a:r>
            <a:r>
              <a:rPr lang="fr-FR" sz="900" dirty="0">
                <a:solidFill>
                  <a:srgbClr val="7030A0"/>
                </a:solidFill>
                <a:latin typeface="Arial" panose="020B0604020202020204" pitchFamily="34" charset="0"/>
                <a:cs typeface="Arial" panose="020B0604020202020204" pitchFamily="34" charset="0"/>
              </a:rPr>
              <a:t>, doctorante</a:t>
            </a:r>
          </a:p>
        </p:txBody>
      </p:sp>
      <p:cxnSp>
        <p:nvCxnSpPr>
          <p:cNvPr id="4" name="Connecteur droit avec flèche 3"/>
          <p:cNvCxnSpPr>
            <a:cxnSpLocks/>
          </p:cNvCxnSpPr>
          <p:nvPr/>
        </p:nvCxnSpPr>
        <p:spPr>
          <a:xfrm flipH="1">
            <a:off x="4427721" y="2801709"/>
            <a:ext cx="180033" cy="1434093"/>
          </a:xfrm>
          <a:prstGeom prst="straightConnector1">
            <a:avLst/>
          </a:prstGeom>
          <a:ln w="12700">
            <a:solidFill>
              <a:schemeClr val="tx1"/>
            </a:solidFill>
            <a:prstDash val="dash"/>
            <a:headEnd type="oval"/>
            <a:tailEnd type="triangle"/>
          </a:ln>
        </p:spPr>
        <p:style>
          <a:lnRef idx="1">
            <a:schemeClr val="accent1"/>
          </a:lnRef>
          <a:fillRef idx="0">
            <a:schemeClr val="accent1"/>
          </a:fillRef>
          <a:effectRef idx="0">
            <a:schemeClr val="accent1"/>
          </a:effectRef>
          <a:fontRef idx="minor">
            <a:schemeClr val="tx1"/>
          </a:fontRef>
        </p:style>
      </p:cxnSp>
      <p:sp>
        <p:nvSpPr>
          <p:cNvPr id="25" name="ZoneTexte 24"/>
          <p:cNvSpPr txBox="1"/>
          <p:nvPr/>
        </p:nvSpPr>
        <p:spPr>
          <a:xfrm>
            <a:off x="3390133" y="4370842"/>
            <a:ext cx="3279820" cy="400110"/>
          </a:xfrm>
          <a:prstGeom prst="rect">
            <a:avLst/>
          </a:prstGeom>
          <a:noFill/>
        </p:spPr>
        <p:txBody>
          <a:bodyPr wrap="square" rtlCol="0">
            <a:spAutoFit/>
          </a:bodyPr>
          <a:lstStyle/>
          <a:p>
            <a:r>
              <a:rPr lang="fr-FR" sz="1000" dirty="0">
                <a:solidFill>
                  <a:srgbClr val="364651"/>
                </a:solidFill>
                <a:latin typeface="Arial" panose="020B0604020202020204" pitchFamily="34" charset="0"/>
                <a:cs typeface="Arial" panose="020B0604020202020204" pitchFamily="34" charset="0"/>
              </a:rPr>
              <a:t>Hoang Tran, ingénieur </a:t>
            </a:r>
          </a:p>
          <a:p>
            <a:r>
              <a:rPr lang="fr-FR" sz="1000" dirty="0">
                <a:solidFill>
                  <a:srgbClr val="7030A0"/>
                </a:solidFill>
                <a:latin typeface="Arial" panose="020B0604020202020204" pitchFamily="34" charset="0"/>
                <a:cs typeface="Arial" panose="020B0604020202020204" pitchFamily="34" charset="0"/>
              </a:rPr>
              <a:t>Sébastien Incerti, PhD</a:t>
            </a:r>
          </a:p>
        </p:txBody>
      </p:sp>
      <p:pic>
        <p:nvPicPr>
          <p:cNvPr id="27" name="Image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45489" y="3871352"/>
            <a:ext cx="969238" cy="519638"/>
          </a:xfrm>
          <a:prstGeom prst="rect">
            <a:avLst/>
          </a:prstGeom>
        </p:spPr>
      </p:pic>
      <p:sp>
        <p:nvSpPr>
          <p:cNvPr id="28" name="ZoneTexte 27">
            <a:extLst>
              <a:ext uri="{FF2B5EF4-FFF2-40B4-BE49-F238E27FC236}">
                <a16:creationId xmlns:a16="http://schemas.microsoft.com/office/drawing/2014/main" id="{200030BE-AE86-FD6B-0C4F-EE3C374E737C}"/>
              </a:ext>
            </a:extLst>
          </p:cNvPr>
          <p:cNvSpPr txBox="1"/>
          <p:nvPr/>
        </p:nvSpPr>
        <p:spPr>
          <a:xfrm>
            <a:off x="4498537" y="2565337"/>
            <a:ext cx="1219200" cy="200055"/>
          </a:xfrm>
          <a:prstGeom prst="rect">
            <a:avLst/>
          </a:prstGeom>
          <a:noFill/>
        </p:spPr>
        <p:txBody>
          <a:bodyPr wrap="square" rtlCol="0">
            <a:spAutoFit/>
          </a:bodyPr>
          <a:lstStyle/>
          <a:p>
            <a:r>
              <a:rPr lang="fr-FR" sz="700" b="1">
                <a:latin typeface="Arial" panose="020B0604020202020204" pitchFamily="34" charset="0"/>
                <a:cs typeface="Arial" panose="020B0604020202020204" pitchFamily="34" charset="0"/>
              </a:rPr>
              <a:t>Bordeaux</a:t>
            </a:r>
          </a:p>
        </p:txBody>
      </p:sp>
      <p:sp>
        <p:nvSpPr>
          <p:cNvPr id="29" name="ZoneTexte 28">
            <a:extLst>
              <a:ext uri="{FF2B5EF4-FFF2-40B4-BE49-F238E27FC236}">
                <a16:creationId xmlns:a16="http://schemas.microsoft.com/office/drawing/2014/main" id="{474160E2-1FA6-8658-B2B3-4BBF99E49257}"/>
              </a:ext>
            </a:extLst>
          </p:cNvPr>
          <p:cNvSpPr txBox="1"/>
          <p:nvPr/>
        </p:nvSpPr>
        <p:spPr>
          <a:xfrm>
            <a:off x="6235962" y="1524918"/>
            <a:ext cx="1219200" cy="200055"/>
          </a:xfrm>
          <a:prstGeom prst="rect">
            <a:avLst/>
          </a:prstGeom>
          <a:noFill/>
        </p:spPr>
        <p:txBody>
          <a:bodyPr wrap="square" rtlCol="0">
            <a:spAutoFit/>
          </a:bodyPr>
          <a:lstStyle/>
          <a:p>
            <a:r>
              <a:rPr lang="fr-FR" sz="700" b="1">
                <a:latin typeface="Arial" panose="020B0604020202020204" pitchFamily="34" charset="0"/>
                <a:cs typeface="Arial" panose="020B0604020202020204" pitchFamily="34" charset="0"/>
              </a:rPr>
              <a:t>Strasbourg</a:t>
            </a:r>
          </a:p>
        </p:txBody>
      </p:sp>
      <p:cxnSp>
        <p:nvCxnSpPr>
          <p:cNvPr id="30" name="Connecteur droit avec flèche 29">
            <a:extLst>
              <a:ext uri="{FF2B5EF4-FFF2-40B4-BE49-F238E27FC236}">
                <a16:creationId xmlns:a16="http://schemas.microsoft.com/office/drawing/2014/main" id="{99D5965B-F937-E49B-3C8C-A2716B0655B5}"/>
              </a:ext>
            </a:extLst>
          </p:cNvPr>
          <p:cNvCxnSpPr>
            <a:cxnSpLocks/>
          </p:cNvCxnSpPr>
          <p:nvPr/>
        </p:nvCxnSpPr>
        <p:spPr>
          <a:xfrm>
            <a:off x="6658417" y="1490258"/>
            <a:ext cx="349981" cy="163569"/>
          </a:xfrm>
          <a:prstGeom prst="straightConnector1">
            <a:avLst/>
          </a:prstGeom>
          <a:ln w="12700">
            <a:prstDash val="dash"/>
            <a:tailEnd type="triangle"/>
          </a:ln>
        </p:spPr>
        <p:style>
          <a:lnRef idx="1">
            <a:schemeClr val="dk1"/>
          </a:lnRef>
          <a:fillRef idx="0">
            <a:schemeClr val="dk1"/>
          </a:fillRef>
          <a:effectRef idx="0">
            <a:schemeClr val="dk1"/>
          </a:effectRef>
          <a:fontRef idx="minor">
            <a:schemeClr val="tx1"/>
          </a:fontRef>
        </p:style>
      </p:cxnSp>
      <p:sp>
        <p:nvSpPr>
          <p:cNvPr id="32" name="Ellipse 31">
            <a:extLst>
              <a:ext uri="{FF2B5EF4-FFF2-40B4-BE49-F238E27FC236}">
                <a16:creationId xmlns:a16="http://schemas.microsoft.com/office/drawing/2014/main" id="{C9E7CC04-5E7D-0D8A-ACB2-1E13908B68E7}"/>
              </a:ext>
            </a:extLst>
          </p:cNvPr>
          <p:cNvSpPr/>
          <p:nvPr/>
        </p:nvSpPr>
        <p:spPr>
          <a:xfrm>
            <a:off x="6597953" y="1468992"/>
            <a:ext cx="72000" cy="7200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3" name="Picture 2" descr="logo IPHC | Photothèque des laboratoires de l'IN2P3">
            <a:extLst>
              <a:ext uri="{FF2B5EF4-FFF2-40B4-BE49-F238E27FC236}">
                <a16:creationId xmlns:a16="http://schemas.microsoft.com/office/drawing/2014/main" id="{0876C954-D15F-8344-711A-5F3F555B1B56}"/>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8462" b="3790"/>
          <a:stretch/>
        </p:blipFill>
        <p:spPr bwMode="auto">
          <a:xfrm>
            <a:off x="8152931" y="1452160"/>
            <a:ext cx="966761" cy="629729"/>
          </a:xfrm>
          <a:prstGeom prst="rect">
            <a:avLst/>
          </a:prstGeom>
          <a:noFill/>
          <a:extLst>
            <a:ext uri="{909E8E84-426E-40DD-AFC4-6F175D3DCCD1}">
              <a14:hiddenFill xmlns:a14="http://schemas.microsoft.com/office/drawing/2010/main">
                <a:solidFill>
                  <a:srgbClr val="FFFFFF"/>
                </a:solidFill>
              </a14:hiddenFill>
            </a:ext>
          </a:extLst>
        </p:spPr>
      </p:pic>
      <p:sp>
        <p:nvSpPr>
          <p:cNvPr id="34" name="ZoneTexte 33">
            <a:extLst>
              <a:ext uri="{FF2B5EF4-FFF2-40B4-BE49-F238E27FC236}">
                <a16:creationId xmlns:a16="http://schemas.microsoft.com/office/drawing/2014/main" id="{3C121AB7-5808-B7E9-108F-3BFDE3FBC55F}"/>
              </a:ext>
            </a:extLst>
          </p:cNvPr>
          <p:cNvSpPr txBox="1"/>
          <p:nvPr/>
        </p:nvSpPr>
        <p:spPr>
          <a:xfrm>
            <a:off x="6971065" y="1184686"/>
            <a:ext cx="1742950" cy="1323439"/>
          </a:xfrm>
          <a:prstGeom prst="rect">
            <a:avLst/>
          </a:prstGeom>
          <a:noFill/>
        </p:spPr>
        <p:txBody>
          <a:bodyPr wrap="square" lIns="91440" tIns="45720" rIns="91440" bIns="45720" rtlCol="0" anchor="t">
            <a:spAutoFit/>
          </a:bodyPr>
          <a:lstStyle/>
          <a:p>
            <a:r>
              <a:rPr lang="fr-FR" sz="1000" dirty="0">
                <a:solidFill>
                  <a:srgbClr val="238ACB"/>
                </a:solidFill>
                <a:latin typeface="Arial" panose="020B0604020202020204" pitchFamily="34" charset="0"/>
                <a:cs typeface="Arial" panose="020B0604020202020204" pitchFamily="34" charset="0"/>
              </a:rPr>
              <a:t>Quentin Raffy, PhD</a:t>
            </a:r>
          </a:p>
          <a:p>
            <a:r>
              <a:rPr lang="fr-FR" sz="1000" dirty="0">
                <a:solidFill>
                  <a:srgbClr val="238ACB"/>
                </a:solidFill>
                <a:latin typeface="Arial" panose="020B0604020202020204" pitchFamily="34" charset="0"/>
                <a:cs typeface="Arial" panose="020B0604020202020204" pitchFamily="34" charset="0"/>
              </a:rPr>
              <a:t>Catherine Galindo, PhD </a:t>
            </a:r>
          </a:p>
          <a:p>
            <a:r>
              <a:rPr lang="fr-FR" sz="1000" dirty="0">
                <a:solidFill>
                  <a:srgbClr val="197EC6"/>
                </a:solidFill>
                <a:latin typeface="Arial" panose="020B0604020202020204" pitchFamily="34" charset="0"/>
                <a:cs typeface="Arial" panose="020B0604020202020204" pitchFamily="34" charset="0"/>
              </a:rPr>
              <a:t>Séverine </a:t>
            </a:r>
            <a:r>
              <a:rPr lang="fr-FR" sz="1000" dirty="0">
                <a:solidFill>
                  <a:srgbClr val="7030A0"/>
                </a:solidFill>
                <a:latin typeface="Arial" panose="020B0604020202020204" pitchFamily="34" charset="0"/>
                <a:cs typeface="Arial" panose="020B0604020202020204" pitchFamily="34" charset="0"/>
              </a:rPr>
              <a:t>Chefson</a:t>
            </a:r>
          </a:p>
          <a:p>
            <a:r>
              <a:rPr lang="fr-FR" sz="1000" dirty="0">
                <a:solidFill>
                  <a:srgbClr val="7030A0"/>
                </a:solidFill>
                <a:latin typeface="Arial" panose="020B0604020202020204" pitchFamily="34" charset="0"/>
                <a:cs typeface="Arial" panose="020B0604020202020204" pitchFamily="34" charset="0"/>
              </a:rPr>
              <a:t>Nicolas Arbor, PhD</a:t>
            </a:r>
            <a:br>
              <a:rPr lang="fr-FR" sz="1000" dirty="0">
                <a:solidFill>
                  <a:srgbClr val="7030A0"/>
                </a:solidFill>
                <a:latin typeface="Arial" panose="020B0604020202020204" pitchFamily="34" charset="0"/>
                <a:cs typeface="Arial" panose="020B0604020202020204" pitchFamily="34" charset="0"/>
              </a:rPr>
            </a:br>
            <a:r>
              <a:rPr lang="fr-FR" sz="1000" dirty="0">
                <a:solidFill>
                  <a:srgbClr val="7030A0"/>
                </a:solidFill>
                <a:latin typeface="Arial" panose="020B0604020202020204" pitchFamily="34" charset="0"/>
                <a:cs typeface="Arial" panose="020B0604020202020204" pitchFamily="34" charset="0"/>
              </a:rPr>
              <a:t>Ziad El Bitar, PhD</a:t>
            </a:r>
          </a:p>
          <a:p>
            <a:r>
              <a:rPr lang="fr-FR" sz="1000" dirty="0">
                <a:solidFill>
                  <a:srgbClr val="7030A0"/>
                </a:solidFill>
                <a:latin typeface="Arial" panose="020B0604020202020204" pitchFamily="34" charset="0"/>
                <a:cs typeface="Arial" panose="020B0604020202020204" pitchFamily="34" charset="0"/>
              </a:rPr>
              <a:t>Marie Vanstalle, PhD</a:t>
            </a:r>
          </a:p>
          <a:p>
            <a:r>
              <a:rPr lang="fr-FR" sz="1000" dirty="0">
                <a:solidFill>
                  <a:srgbClr val="7030A0"/>
                </a:solidFill>
                <a:latin typeface="Arial"/>
                <a:cs typeface="Arial"/>
              </a:rPr>
              <a:t>Philippe Peaupardin</a:t>
            </a:r>
          </a:p>
          <a:p>
            <a:r>
              <a:rPr lang="fr-FR" sz="1000" dirty="0">
                <a:solidFill>
                  <a:srgbClr val="00B050"/>
                </a:solidFill>
                <a:latin typeface="Arial"/>
                <a:cs typeface="Arial"/>
              </a:rPr>
              <a:t>Laurent Daeffler PhD</a:t>
            </a:r>
            <a:endParaRPr lang="fr-FR" sz="1000" dirty="0">
              <a:solidFill>
                <a:srgbClr val="7030A0"/>
              </a:solidFill>
              <a:latin typeface="Arial" panose="020B0604020202020204" pitchFamily="34" charset="0"/>
              <a:cs typeface="Arial" panose="020B0604020202020204" pitchFamily="34" charset="0"/>
            </a:endParaRPr>
          </a:p>
        </p:txBody>
      </p:sp>
      <p:sp>
        <p:nvSpPr>
          <p:cNvPr id="36" name="ZoneTexte 35">
            <a:extLst>
              <a:ext uri="{FF2B5EF4-FFF2-40B4-BE49-F238E27FC236}">
                <a16:creationId xmlns:a16="http://schemas.microsoft.com/office/drawing/2014/main" id="{925B6333-CB28-21E1-A0B4-72E7CEA53F00}"/>
              </a:ext>
            </a:extLst>
          </p:cNvPr>
          <p:cNvSpPr txBox="1"/>
          <p:nvPr/>
        </p:nvSpPr>
        <p:spPr>
          <a:xfrm>
            <a:off x="4711768" y="-25197"/>
            <a:ext cx="3496367" cy="246221"/>
          </a:xfrm>
          <a:prstGeom prst="rect">
            <a:avLst/>
          </a:prstGeom>
          <a:noFill/>
        </p:spPr>
        <p:txBody>
          <a:bodyPr wrap="square" rtlCol="0">
            <a:spAutoFit/>
          </a:bodyPr>
          <a:lstStyle/>
          <a:p>
            <a:r>
              <a:rPr lang="fr-FR" sz="1000" b="1">
                <a:solidFill>
                  <a:srgbClr val="7030A0"/>
                </a:solidFill>
                <a:latin typeface="Arial" panose="020B0604020202020204" pitchFamily="34" charset="0"/>
                <a:cs typeface="Arial" panose="020B0604020202020204" pitchFamily="34" charset="0"/>
              </a:rPr>
              <a:t>PHYSIQUE</a:t>
            </a:r>
            <a:r>
              <a:rPr lang="fr-FR" sz="1000" b="1">
                <a:latin typeface="Arial" panose="020B0604020202020204" pitchFamily="34" charset="0"/>
                <a:cs typeface="Arial" panose="020B0604020202020204" pitchFamily="34" charset="0"/>
              </a:rPr>
              <a:t>    </a:t>
            </a:r>
            <a:r>
              <a:rPr lang="fr-FR" sz="1000" b="1">
                <a:solidFill>
                  <a:srgbClr val="0070C0"/>
                </a:solidFill>
                <a:latin typeface="Arial" panose="020B0604020202020204" pitchFamily="34" charset="0"/>
                <a:cs typeface="Arial" panose="020B0604020202020204" pitchFamily="34" charset="0"/>
              </a:rPr>
              <a:t>CHIMIE   </a:t>
            </a:r>
            <a:r>
              <a:rPr lang="fr-FR" sz="1000" b="1">
                <a:solidFill>
                  <a:srgbClr val="00B050"/>
                </a:solidFill>
                <a:latin typeface="Arial" panose="020B0604020202020204" pitchFamily="34" charset="0"/>
                <a:cs typeface="Arial" panose="020B0604020202020204" pitchFamily="34" charset="0"/>
              </a:rPr>
              <a:t>BIOLOGIE     </a:t>
            </a:r>
            <a:r>
              <a:rPr lang="fr-FR" sz="1000" b="1">
                <a:solidFill>
                  <a:srgbClr val="364651"/>
                </a:solidFill>
                <a:latin typeface="Arial" panose="020B0604020202020204" pitchFamily="34" charset="0"/>
                <a:cs typeface="Arial" panose="020B0604020202020204" pitchFamily="34" charset="0"/>
              </a:rPr>
              <a:t>INFORMATIQUE</a:t>
            </a:r>
          </a:p>
        </p:txBody>
      </p:sp>
      <p:sp>
        <p:nvSpPr>
          <p:cNvPr id="2" name="ZoneTexte 8">
            <a:extLst>
              <a:ext uri="{FF2B5EF4-FFF2-40B4-BE49-F238E27FC236}">
                <a16:creationId xmlns:a16="http://schemas.microsoft.com/office/drawing/2014/main" id="{FE35D0FF-3D66-8E96-AC06-3401F2240927}"/>
              </a:ext>
            </a:extLst>
          </p:cNvPr>
          <p:cNvSpPr txBox="1"/>
          <p:nvPr/>
        </p:nvSpPr>
        <p:spPr>
          <a:xfrm>
            <a:off x="4572811" y="1469483"/>
            <a:ext cx="481679" cy="200055"/>
          </a:xfrm>
          <a:prstGeom prst="rect">
            <a:avLst/>
          </a:prstGeom>
          <a:noFill/>
        </p:spPr>
        <p:txBody>
          <a:bodyPr wrap="square" lIns="91440" tIns="45720" rIns="91440" bIns="45720" rtlCol="0" anchor="t">
            <a:spAutoFit/>
          </a:bodyPr>
          <a:lstStyle/>
          <a:p>
            <a:r>
              <a:rPr lang="fr-FR" sz="700" b="1">
                <a:latin typeface="Arial"/>
                <a:cs typeface="Arial"/>
              </a:rPr>
              <a:t>Caen</a:t>
            </a:r>
            <a:endParaRPr lang="fr-FR" sz="700" b="1">
              <a:latin typeface="Arial" panose="020B0604020202020204" pitchFamily="34" charset="0"/>
              <a:cs typeface="Arial" panose="020B0604020202020204" pitchFamily="34" charset="0"/>
            </a:endParaRPr>
          </a:p>
        </p:txBody>
      </p:sp>
      <p:sp>
        <p:nvSpPr>
          <p:cNvPr id="22" name="Ellipse 7">
            <a:extLst>
              <a:ext uri="{FF2B5EF4-FFF2-40B4-BE49-F238E27FC236}">
                <a16:creationId xmlns:a16="http://schemas.microsoft.com/office/drawing/2014/main" id="{792F2548-EECE-E842-7BE8-0CCF93DC5907}"/>
              </a:ext>
            </a:extLst>
          </p:cNvPr>
          <p:cNvSpPr/>
          <p:nvPr/>
        </p:nvSpPr>
        <p:spPr>
          <a:xfrm>
            <a:off x="4656372" y="1408681"/>
            <a:ext cx="72000" cy="7200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3" name="Connecteur droit avec flèche 11">
            <a:extLst>
              <a:ext uri="{FF2B5EF4-FFF2-40B4-BE49-F238E27FC236}">
                <a16:creationId xmlns:a16="http://schemas.microsoft.com/office/drawing/2014/main" id="{302EB10D-AF7A-3587-D9F7-05D83E9112EE}"/>
              </a:ext>
            </a:extLst>
          </p:cNvPr>
          <p:cNvCxnSpPr>
            <a:cxnSpLocks/>
          </p:cNvCxnSpPr>
          <p:nvPr/>
        </p:nvCxnSpPr>
        <p:spPr>
          <a:xfrm flipH="1" flipV="1">
            <a:off x="4427721" y="822921"/>
            <a:ext cx="289996" cy="637679"/>
          </a:xfrm>
          <a:prstGeom prst="straightConnector1">
            <a:avLst/>
          </a:prstGeom>
          <a:ln w="12700">
            <a:prstDash val="dash"/>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E5F63CFD-580B-E48B-FAFB-1F893CEB62B3}"/>
              </a:ext>
            </a:extLst>
          </p:cNvPr>
          <p:cNvSpPr txBox="1"/>
          <p:nvPr/>
        </p:nvSpPr>
        <p:spPr>
          <a:xfrm>
            <a:off x="3145951" y="284198"/>
            <a:ext cx="186504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000" dirty="0">
                <a:solidFill>
                  <a:srgbClr val="7030A0"/>
                </a:solidFill>
                <a:latin typeface="Arial"/>
                <a:cs typeface="Arial"/>
              </a:rPr>
              <a:t>Marc Rousseau, PhD</a:t>
            </a:r>
            <a:endParaRPr lang="fr-FR" sz="1000" dirty="0">
              <a:solidFill>
                <a:srgbClr val="7030A0"/>
              </a:solidFill>
              <a:latin typeface="Arial"/>
            </a:endParaRPr>
          </a:p>
          <a:p>
            <a:r>
              <a:rPr lang="fr-FR" sz="1000" dirty="0">
                <a:solidFill>
                  <a:srgbClr val="7030A0"/>
                </a:solidFill>
                <a:latin typeface="Arial"/>
                <a:cs typeface="Arial"/>
              </a:rPr>
              <a:t>Francesco </a:t>
            </a:r>
            <a:r>
              <a:rPr lang="fr-FR" sz="1000" dirty="0" err="1">
                <a:solidFill>
                  <a:srgbClr val="7030A0"/>
                </a:solidFill>
                <a:latin typeface="Arial"/>
                <a:cs typeface="Arial"/>
              </a:rPr>
              <a:t>Mazza</a:t>
            </a:r>
            <a:r>
              <a:rPr lang="fr-FR" sz="1000" dirty="0">
                <a:solidFill>
                  <a:srgbClr val="7030A0"/>
                </a:solidFill>
                <a:latin typeface="Arial"/>
                <a:cs typeface="Arial"/>
              </a:rPr>
              <a:t>, doctorant</a:t>
            </a:r>
            <a:endParaRPr lang="fr-FR" sz="1000" dirty="0">
              <a:solidFill>
                <a:srgbClr val="7030A0"/>
              </a:solidFill>
              <a:latin typeface="Arial"/>
            </a:endParaRPr>
          </a:p>
          <a:p>
            <a:r>
              <a:rPr lang="fr-FR" sz="1000" dirty="0">
                <a:solidFill>
                  <a:srgbClr val="00B050"/>
                </a:solidFill>
                <a:latin typeface="Arial"/>
              </a:rPr>
              <a:t>François Chevalier, PhD</a:t>
            </a:r>
            <a:endParaRPr lang="en-US" dirty="0">
              <a:ea typeface="Calibri"/>
              <a:cs typeface="Calibri"/>
            </a:endParaRPr>
          </a:p>
          <a:p>
            <a:r>
              <a:rPr lang="fr-FR" sz="1000" dirty="0" err="1">
                <a:solidFill>
                  <a:srgbClr val="00B050"/>
                </a:solidFill>
                <a:latin typeface="Arial"/>
                <a:cs typeface="Arial"/>
              </a:rPr>
              <a:t>Mateusz</a:t>
            </a:r>
            <a:r>
              <a:rPr lang="fr-FR" sz="1000" dirty="0">
                <a:solidFill>
                  <a:srgbClr val="00B050"/>
                </a:solidFill>
                <a:latin typeface="Arial"/>
                <a:cs typeface="Arial"/>
              </a:rPr>
              <a:t> </a:t>
            </a:r>
            <a:r>
              <a:rPr lang="fr-FR" sz="1000" dirty="0" err="1">
                <a:solidFill>
                  <a:srgbClr val="00B050"/>
                </a:solidFill>
                <a:latin typeface="Arial"/>
                <a:cs typeface="Arial"/>
              </a:rPr>
              <a:t>Sitarz</a:t>
            </a:r>
            <a:r>
              <a:rPr lang="fr-FR" sz="1000" dirty="0">
                <a:solidFill>
                  <a:srgbClr val="00B050"/>
                </a:solidFill>
                <a:latin typeface="Arial"/>
                <a:cs typeface="Arial"/>
              </a:rPr>
              <a:t>, PhD</a:t>
            </a:r>
          </a:p>
        </p:txBody>
      </p:sp>
      <p:pic>
        <p:nvPicPr>
          <p:cNvPr id="26" name="Picture 25">
            <a:extLst>
              <a:ext uri="{FF2B5EF4-FFF2-40B4-BE49-F238E27FC236}">
                <a16:creationId xmlns:a16="http://schemas.microsoft.com/office/drawing/2014/main" id="{695ADFB1-A12A-8901-42E5-B0D43B35B862}"/>
              </a:ext>
            </a:extLst>
          </p:cNvPr>
          <p:cNvPicPr>
            <a:picLocks noChangeAspect="1"/>
          </p:cNvPicPr>
          <p:nvPr/>
        </p:nvPicPr>
        <p:blipFill>
          <a:blip r:embed="rId11"/>
          <a:stretch>
            <a:fillRect/>
          </a:stretch>
        </p:blipFill>
        <p:spPr>
          <a:xfrm>
            <a:off x="2463054" y="307977"/>
            <a:ext cx="682897" cy="767111"/>
          </a:xfrm>
          <a:prstGeom prst="rect">
            <a:avLst/>
          </a:prstGeom>
        </p:spPr>
      </p:pic>
      <p:pic>
        <p:nvPicPr>
          <p:cNvPr id="31" name="Picture 30">
            <a:extLst>
              <a:ext uri="{FF2B5EF4-FFF2-40B4-BE49-F238E27FC236}">
                <a16:creationId xmlns:a16="http://schemas.microsoft.com/office/drawing/2014/main" id="{D08B9EFB-3727-22FD-80E3-8F3ECC41DA1E}"/>
              </a:ext>
            </a:extLst>
          </p:cNvPr>
          <p:cNvPicPr>
            <a:picLocks noChangeAspect="1"/>
          </p:cNvPicPr>
          <p:nvPr/>
        </p:nvPicPr>
        <p:blipFill>
          <a:blip r:embed="rId12"/>
          <a:stretch>
            <a:fillRect/>
          </a:stretch>
        </p:blipFill>
        <p:spPr>
          <a:xfrm>
            <a:off x="3168830" y="1015095"/>
            <a:ext cx="1183216" cy="238126"/>
          </a:xfrm>
          <a:prstGeom prst="rect">
            <a:avLst/>
          </a:prstGeom>
        </p:spPr>
      </p:pic>
      <p:sp>
        <p:nvSpPr>
          <p:cNvPr id="35" name="Ellipse 7">
            <a:extLst>
              <a:ext uri="{FF2B5EF4-FFF2-40B4-BE49-F238E27FC236}">
                <a16:creationId xmlns:a16="http://schemas.microsoft.com/office/drawing/2014/main" id="{95467549-755E-1AA1-E091-3816BB3C5620}"/>
              </a:ext>
            </a:extLst>
          </p:cNvPr>
          <p:cNvSpPr/>
          <p:nvPr/>
        </p:nvSpPr>
        <p:spPr>
          <a:xfrm>
            <a:off x="5312824" y="1547694"/>
            <a:ext cx="72000" cy="7200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2" name="Picture 41">
            <a:extLst>
              <a:ext uri="{FF2B5EF4-FFF2-40B4-BE49-F238E27FC236}">
                <a16:creationId xmlns:a16="http://schemas.microsoft.com/office/drawing/2014/main" id="{DF3366FB-FC54-A444-39C1-6185D3BE91FC}"/>
              </a:ext>
            </a:extLst>
          </p:cNvPr>
          <p:cNvPicPr>
            <a:picLocks noChangeAspect="1"/>
          </p:cNvPicPr>
          <p:nvPr/>
        </p:nvPicPr>
        <p:blipFill>
          <a:blip r:embed="rId13"/>
          <a:stretch>
            <a:fillRect/>
          </a:stretch>
        </p:blipFill>
        <p:spPr>
          <a:xfrm>
            <a:off x="7613757" y="347030"/>
            <a:ext cx="838542" cy="642859"/>
          </a:xfrm>
          <a:prstGeom prst="rect">
            <a:avLst/>
          </a:prstGeom>
        </p:spPr>
      </p:pic>
      <p:sp>
        <p:nvSpPr>
          <p:cNvPr id="43" name="TextBox 42">
            <a:extLst>
              <a:ext uri="{FF2B5EF4-FFF2-40B4-BE49-F238E27FC236}">
                <a16:creationId xmlns:a16="http://schemas.microsoft.com/office/drawing/2014/main" id="{B88BCCFE-D664-0301-D9CA-82909228C707}"/>
              </a:ext>
            </a:extLst>
          </p:cNvPr>
          <p:cNvSpPr txBox="1"/>
          <p:nvPr/>
        </p:nvSpPr>
        <p:spPr>
          <a:xfrm>
            <a:off x="6057905" y="183700"/>
            <a:ext cx="1614669"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000" dirty="0">
                <a:solidFill>
                  <a:srgbClr val="7030A0"/>
                </a:solidFill>
                <a:latin typeface="Arial"/>
                <a:cs typeface="Arial"/>
              </a:rPr>
              <a:t>Amélia Maia </a:t>
            </a:r>
            <a:r>
              <a:rPr lang="fr-FR" sz="1000" dirty="0" err="1">
                <a:solidFill>
                  <a:srgbClr val="7030A0"/>
                </a:solidFill>
                <a:latin typeface="Arial"/>
                <a:cs typeface="Arial"/>
              </a:rPr>
              <a:t>Leite</a:t>
            </a:r>
            <a:r>
              <a:rPr lang="fr-FR" sz="1000" dirty="0">
                <a:solidFill>
                  <a:srgbClr val="7030A0"/>
                </a:solidFill>
                <a:latin typeface="Arial"/>
                <a:cs typeface="Arial"/>
              </a:rPr>
              <a:t>, PhD</a:t>
            </a:r>
          </a:p>
          <a:p>
            <a:r>
              <a:rPr lang="fr-FR" sz="1000" dirty="0">
                <a:solidFill>
                  <a:srgbClr val="7030A0"/>
                </a:solidFill>
                <a:latin typeface="Arial"/>
                <a:cs typeface="Arial"/>
              </a:rPr>
              <a:t>Quentin Mouchard, PhD</a:t>
            </a:r>
            <a:endParaRPr lang="fr-FR" sz="1000" dirty="0">
              <a:latin typeface="Arial"/>
              <a:cs typeface="Arial"/>
            </a:endParaRPr>
          </a:p>
          <a:p>
            <a:r>
              <a:rPr lang="fr-FR" sz="1000" dirty="0">
                <a:solidFill>
                  <a:srgbClr val="7030A0"/>
                </a:solidFill>
                <a:latin typeface="Arial"/>
                <a:ea typeface="Calibri"/>
                <a:cs typeface="Arial"/>
              </a:rPr>
              <a:t>Christian </a:t>
            </a:r>
            <a:r>
              <a:rPr lang="fr-FR" sz="1000" dirty="0" err="1">
                <a:solidFill>
                  <a:srgbClr val="7030A0"/>
                </a:solidFill>
                <a:latin typeface="Arial"/>
                <a:ea typeface="Calibri"/>
                <a:cs typeface="Arial"/>
              </a:rPr>
              <a:t>Olivetto</a:t>
            </a:r>
            <a:r>
              <a:rPr lang="fr-FR" sz="1000" dirty="0">
                <a:solidFill>
                  <a:srgbClr val="7030A0"/>
                </a:solidFill>
                <a:latin typeface="Arial"/>
                <a:ea typeface="Calibri"/>
                <a:cs typeface="Arial"/>
              </a:rPr>
              <a:t>, PhD</a:t>
            </a:r>
            <a:br>
              <a:rPr lang="fr-FR" sz="1000" dirty="0">
                <a:latin typeface="Arial"/>
                <a:ea typeface="Calibri"/>
                <a:cs typeface="Arial"/>
              </a:rPr>
            </a:br>
            <a:r>
              <a:rPr lang="fr-FR" sz="1000" dirty="0">
                <a:solidFill>
                  <a:srgbClr val="7030A0"/>
                </a:solidFill>
                <a:latin typeface="Arial"/>
                <a:ea typeface="Calibri"/>
                <a:cs typeface="Arial"/>
              </a:rPr>
              <a:t>Philippe </a:t>
            </a:r>
            <a:r>
              <a:rPr lang="fr-FR" sz="1000" dirty="0" err="1">
                <a:solidFill>
                  <a:srgbClr val="7030A0"/>
                </a:solidFill>
                <a:latin typeface="Arial"/>
                <a:ea typeface="Calibri"/>
                <a:cs typeface="Arial"/>
              </a:rPr>
              <a:t>Lanièce</a:t>
            </a:r>
            <a:r>
              <a:rPr lang="fr-FR" sz="1000" dirty="0">
                <a:solidFill>
                  <a:srgbClr val="7030A0"/>
                </a:solidFill>
                <a:latin typeface="Arial"/>
                <a:ea typeface="Calibri"/>
                <a:cs typeface="Arial"/>
              </a:rPr>
              <a:t>, PhD</a:t>
            </a:r>
          </a:p>
          <a:p>
            <a:r>
              <a:rPr lang="fr-FR" sz="1000" dirty="0">
                <a:solidFill>
                  <a:srgbClr val="00B050"/>
                </a:solidFill>
                <a:latin typeface="Arial"/>
                <a:ea typeface="Calibri"/>
                <a:cs typeface="Arial"/>
              </a:rPr>
              <a:t>Olivier </a:t>
            </a:r>
            <a:r>
              <a:rPr lang="fr-FR" sz="1000" dirty="0" err="1">
                <a:solidFill>
                  <a:srgbClr val="00B050"/>
                </a:solidFill>
                <a:latin typeface="Arial"/>
                <a:ea typeface="Calibri"/>
                <a:cs typeface="Arial"/>
              </a:rPr>
              <a:t>Seksek</a:t>
            </a:r>
            <a:r>
              <a:rPr lang="fr-FR" sz="1000" dirty="0">
                <a:solidFill>
                  <a:srgbClr val="00B050"/>
                </a:solidFill>
                <a:latin typeface="Arial"/>
                <a:ea typeface="Calibri"/>
                <a:cs typeface="Arial"/>
              </a:rPr>
              <a:t>, PhD</a:t>
            </a:r>
          </a:p>
          <a:p>
            <a:r>
              <a:rPr lang="fr-FR" sz="1000" dirty="0">
                <a:solidFill>
                  <a:srgbClr val="00B050"/>
                </a:solidFill>
                <a:latin typeface="Arial"/>
                <a:ea typeface="Calibri"/>
                <a:cs typeface="Arial"/>
              </a:rPr>
              <a:t>Delphine </a:t>
            </a:r>
            <a:r>
              <a:rPr lang="fr-FR" sz="1000" dirty="0" err="1">
                <a:solidFill>
                  <a:srgbClr val="00B050"/>
                </a:solidFill>
                <a:latin typeface="Arial"/>
                <a:ea typeface="Calibri"/>
                <a:cs typeface="Arial"/>
              </a:rPr>
              <a:t>Crepin</a:t>
            </a:r>
            <a:r>
              <a:rPr lang="fr-FR" sz="1000" dirty="0">
                <a:solidFill>
                  <a:srgbClr val="00B050"/>
                </a:solidFill>
                <a:latin typeface="Arial"/>
                <a:ea typeface="Calibri"/>
                <a:cs typeface="Arial"/>
              </a:rPr>
              <a:t>, tech</a:t>
            </a:r>
          </a:p>
        </p:txBody>
      </p:sp>
      <p:cxnSp>
        <p:nvCxnSpPr>
          <p:cNvPr id="44" name="Connecteur droit avec flèche 11">
            <a:extLst>
              <a:ext uri="{FF2B5EF4-FFF2-40B4-BE49-F238E27FC236}">
                <a16:creationId xmlns:a16="http://schemas.microsoft.com/office/drawing/2014/main" id="{979F99BF-0380-89A9-D42F-F10374BD6A74}"/>
              </a:ext>
            </a:extLst>
          </p:cNvPr>
          <p:cNvCxnSpPr>
            <a:cxnSpLocks/>
          </p:cNvCxnSpPr>
          <p:nvPr/>
        </p:nvCxnSpPr>
        <p:spPr>
          <a:xfrm flipV="1">
            <a:off x="5350815" y="668460"/>
            <a:ext cx="698545" cy="938877"/>
          </a:xfrm>
          <a:prstGeom prst="straightConnector1">
            <a:avLst/>
          </a:prstGeom>
          <a:ln w="12700">
            <a:prstDash val="dash"/>
            <a:tailEnd type="triangle"/>
          </a:ln>
        </p:spPr>
        <p:style>
          <a:lnRef idx="1">
            <a:schemeClr val="dk1"/>
          </a:lnRef>
          <a:fillRef idx="0">
            <a:schemeClr val="dk1"/>
          </a:fillRef>
          <a:effectRef idx="0">
            <a:schemeClr val="dk1"/>
          </a:effectRef>
          <a:fontRef idx="minor">
            <a:schemeClr val="tx1"/>
          </a:fontRef>
        </p:style>
      </p:cxnSp>
      <p:sp>
        <p:nvSpPr>
          <p:cNvPr id="38" name="Ellipse 37">
            <a:extLst>
              <a:ext uri="{FF2B5EF4-FFF2-40B4-BE49-F238E27FC236}">
                <a16:creationId xmlns:a16="http://schemas.microsoft.com/office/drawing/2014/main" id="{CC7CD5B6-D1E6-E5AA-11A2-91D21AEE0366}"/>
              </a:ext>
            </a:extLst>
          </p:cNvPr>
          <p:cNvSpPr/>
          <p:nvPr/>
        </p:nvSpPr>
        <p:spPr>
          <a:xfrm>
            <a:off x="5821326" y="2659022"/>
            <a:ext cx="72000" cy="65921"/>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5" name="Connecteur droit avec flèche 44">
            <a:extLst>
              <a:ext uri="{FF2B5EF4-FFF2-40B4-BE49-F238E27FC236}">
                <a16:creationId xmlns:a16="http://schemas.microsoft.com/office/drawing/2014/main" id="{C33FE9D4-71BF-18A5-DF43-158194093309}"/>
              </a:ext>
            </a:extLst>
          </p:cNvPr>
          <p:cNvCxnSpPr>
            <a:cxnSpLocks/>
          </p:cNvCxnSpPr>
          <p:nvPr/>
        </p:nvCxnSpPr>
        <p:spPr>
          <a:xfrm>
            <a:off x="5872519" y="2719225"/>
            <a:ext cx="999713" cy="546974"/>
          </a:xfrm>
          <a:prstGeom prst="straightConnector1">
            <a:avLst/>
          </a:prstGeom>
          <a:ln w="12700">
            <a:prstDash val="dash"/>
            <a:tailEnd type="triangle"/>
          </a:ln>
        </p:spPr>
        <p:style>
          <a:lnRef idx="1">
            <a:schemeClr val="dk1"/>
          </a:lnRef>
          <a:fillRef idx="0">
            <a:schemeClr val="dk1"/>
          </a:fillRef>
          <a:effectRef idx="0">
            <a:schemeClr val="dk1"/>
          </a:effectRef>
          <a:fontRef idx="minor">
            <a:schemeClr val="tx1"/>
          </a:fontRef>
        </p:style>
      </p:cxnSp>
      <p:sp>
        <p:nvSpPr>
          <p:cNvPr id="47" name="ZoneTexte 46">
            <a:extLst>
              <a:ext uri="{FF2B5EF4-FFF2-40B4-BE49-F238E27FC236}">
                <a16:creationId xmlns:a16="http://schemas.microsoft.com/office/drawing/2014/main" id="{55268C9F-644C-4A70-79BE-F253ABDC3678}"/>
              </a:ext>
            </a:extLst>
          </p:cNvPr>
          <p:cNvSpPr txBox="1"/>
          <p:nvPr/>
        </p:nvSpPr>
        <p:spPr>
          <a:xfrm>
            <a:off x="5538959" y="2671775"/>
            <a:ext cx="457200" cy="2059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700" b="1">
                <a:latin typeface="Arial"/>
              </a:rPr>
              <a:t>Lyon</a:t>
            </a:r>
            <a:r>
              <a:rPr lang="fr-FR" sz="700">
                <a:latin typeface="Arial"/>
                <a:cs typeface="Arial"/>
              </a:rPr>
              <a:t>​</a:t>
            </a:r>
            <a:endParaRPr lang="fr-FR"/>
          </a:p>
        </p:txBody>
      </p:sp>
      <p:pic>
        <p:nvPicPr>
          <p:cNvPr id="49" name="Image 48" descr="Une image contenant Police, Graphique, logo, conception&#10;&#10;Le contenu généré par l’IA peut être incorrect.">
            <a:extLst>
              <a:ext uri="{FF2B5EF4-FFF2-40B4-BE49-F238E27FC236}">
                <a16:creationId xmlns:a16="http://schemas.microsoft.com/office/drawing/2014/main" id="{9B67DD13-87C2-70A4-9AC4-EDEB6E412F53}"/>
              </a:ext>
            </a:extLst>
          </p:cNvPr>
          <p:cNvPicPr>
            <a:picLocks noChangeAspect="1"/>
          </p:cNvPicPr>
          <p:nvPr/>
        </p:nvPicPr>
        <p:blipFill>
          <a:blip r:embed="rId14"/>
          <a:stretch>
            <a:fillRect/>
          </a:stretch>
        </p:blipFill>
        <p:spPr>
          <a:xfrm>
            <a:off x="8338010" y="3498816"/>
            <a:ext cx="745700" cy="701217"/>
          </a:xfrm>
          <a:prstGeom prst="rect">
            <a:avLst/>
          </a:prstGeom>
        </p:spPr>
      </p:pic>
      <p:sp>
        <p:nvSpPr>
          <p:cNvPr id="48" name="ZoneTexte 47">
            <a:extLst>
              <a:ext uri="{FF2B5EF4-FFF2-40B4-BE49-F238E27FC236}">
                <a16:creationId xmlns:a16="http://schemas.microsoft.com/office/drawing/2014/main" id="{8DA4BDD9-A805-8CED-9AA9-035D0F6612FB}"/>
              </a:ext>
            </a:extLst>
          </p:cNvPr>
          <p:cNvSpPr txBox="1"/>
          <p:nvPr/>
        </p:nvSpPr>
        <p:spPr>
          <a:xfrm>
            <a:off x="6761298" y="3027297"/>
            <a:ext cx="2524015" cy="10797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1275"/>
              </a:lnSpc>
            </a:pPr>
            <a:r>
              <a:rPr lang="fr-FR" sz="1000" dirty="0">
                <a:solidFill>
                  <a:srgbClr val="00B050"/>
                </a:solidFill>
                <a:latin typeface="Arial"/>
                <a:cs typeface="Segoe UI"/>
              </a:rPr>
              <a:t>Claire Rodriguez-</a:t>
            </a:r>
            <a:r>
              <a:rPr lang="fr-FR" sz="1000" dirty="0" err="1">
                <a:solidFill>
                  <a:srgbClr val="00B050"/>
                </a:solidFill>
                <a:latin typeface="Arial"/>
                <a:cs typeface="Segoe UI"/>
              </a:rPr>
              <a:t>Lafrasse</a:t>
            </a:r>
            <a:r>
              <a:rPr lang="fr-FR" sz="1000" dirty="0">
                <a:solidFill>
                  <a:srgbClr val="00B050"/>
                </a:solidFill>
                <a:latin typeface="Arial"/>
                <a:cs typeface="Segoe UI"/>
              </a:rPr>
              <a:t>, </a:t>
            </a:r>
            <a:r>
              <a:rPr lang="fr-FR" sz="1000" dirty="0" err="1">
                <a:solidFill>
                  <a:srgbClr val="00B050"/>
                </a:solidFill>
                <a:latin typeface="Arial"/>
                <a:cs typeface="Segoe UI"/>
              </a:rPr>
              <a:t>PharmD</a:t>
            </a:r>
            <a:r>
              <a:rPr lang="fr-FR" sz="1000" dirty="0">
                <a:solidFill>
                  <a:srgbClr val="00B050"/>
                </a:solidFill>
                <a:latin typeface="Arial"/>
                <a:cs typeface="Segoe UI"/>
              </a:rPr>
              <a:t>, PhD</a:t>
            </a:r>
            <a:endParaRPr lang="fr-FR" sz="1000" dirty="0">
              <a:solidFill>
                <a:srgbClr val="000000"/>
              </a:solidFill>
              <a:latin typeface="Calibri" panose="020F0502020204030204"/>
              <a:ea typeface="Calibri" panose="020F0502020204030204"/>
              <a:cs typeface="Calibri" panose="020F0502020204030204"/>
            </a:endParaRPr>
          </a:p>
          <a:p>
            <a:pPr>
              <a:lnSpc>
                <a:spcPts val="1275"/>
              </a:lnSpc>
            </a:pPr>
            <a:r>
              <a:rPr lang="fr-FR" sz="1000" dirty="0">
                <a:solidFill>
                  <a:srgbClr val="00B050"/>
                </a:solidFill>
                <a:latin typeface="Arial"/>
                <a:cs typeface="Segoe UI"/>
              </a:rPr>
              <a:t>Anne-Sophie </a:t>
            </a:r>
            <a:r>
              <a:rPr lang="fr-FR" sz="1000" dirty="0" err="1">
                <a:solidFill>
                  <a:srgbClr val="00B050"/>
                </a:solidFill>
                <a:latin typeface="Arial"/>
                <a:cs typeface="Segoe UI"/>
              </a:rPr>
              <a:t>Wozny</a:t>
            </a:r>
            <a:r>
              <a:rPr lang="fr-FR" sz="1000" dirty="0">
                <a:solidFill>
                  <a:srgbClr val="00B050"/>
                </a:solidFill>
                <a:latin typeface="Arial"/>
                <a:cs typeface="Segoe UI"/>
              </a:rPr>
              <a:t>, </a:t>
            </a:r>
            <a:r>
              <a:rPr lang="fr-FR" sz="1000" dirty="0" err="1">
                <a:solidFill>
                  <a:srgbClr val="00B050"/>
                </a:solidFill>
                <a:latin typeface="Arial"/>
                <a:cs typeface="Segoe UI"/>
              </a:rPr>
              <a:t>PharmD</a:t>
            </a:r>
            <a:r>
              <a:rPr lang="fr-FR" sz="1000" dirty="0">
                <a:solidFill>
                  <a:srgbClr val="00B050"/>
                </a:solidFill>
                <a:latin typeface="Arial"/>
                <a:cs typeface="Segoe UI"/>
              </a:rPr>
              <a:t>, PhD</a:t>
            </a:r>
            <a:endParaRPr lang="fr-FR" sz="1000" dirty="0">
              <a:solidFill>
                <a:srgbClr val="000000"/>
              </a:solidFill>
              <a:latin typeface="Calibri" panose="020F0502020204030204"/>
              <a:ea typeface="Calibri"/>
              <a:cs typeface="Calibri"/>
            </a:endParaRPr>
          </a:p>
          <a:p>
            <a:pPr>
              <a:lnSpc>
                <a:spcPts val="1275"/>
              </a:lnSpc>
            </a:pPr>
            <a:r>
              <a:rPr lang="fr-FR" sz="1000" dirty="0" err="1">
                <a:solidFill>
                  <a:srgbClr val="00B050"/>
                </a:solidFill>
                <a:latin typeface="Arial"/>
                <a:cs typeface="Segoe UI"/>
              </a:rPr>
              <a:t>Gersende</a:t>
            </a:r>
            <a:r>
              <a:rPr lang="fr-FR" sz="1000" dirty="0">
                <a:solidFill>
                  <a:srgbClr val="00B050"/>
                </a:solidFill>
                <a:latin typeface="Arial"/>
                <a:cs typeface="Segoe UI"/>
              </a:rPr>
              <a:t> </a:t>
            </a:r>
            <a:r>
              <a:rPr lang="fr-FR" sz="1000" dirty="0" err="1">
                <a:solidFill>
                  <a:srgbClr val="00B050"/>
                </a:solidFill>
                <a:latin typeface="Arial"/>
                <a:cs typeface="Segoe UI"/>
              </a:rPr>
              <a:t>Alphonse,PhD</a:t>
            </a:r>
            <a:endParaRPr lang="fr-FR" sz="1000" dirty="0">
              <a:solidFill>
                <a:srgbClr val="000000"/>
              </a:solidFill>
              <a:latin typeface="Calibri" panose="020F0502020204030204"/>
              <a:ea typeface="Calibri"/>
              <a:cs typeface="Calibri"/>
            </a:endParaRPr>
          </a:p>
          <a:p>
            <a:pPr>
              <a:lnSpc>
                <a:spcPts val="1275"/>
              </a:lnSpc>
            </a:pPr>
            <a:r>
              <a:rPr lang="fr-FR" sz="1000" dirty="0">
                <a:solidFill>
                  <a:srgbClr val="00B050"/>
                </a:solidFill>
                <a:latin typeface="Arial"/>
                <a:cs typeface="Segoe UI"/>
              </a:rPr>
              <a:t>Mathilde Tissot, doctorante</a:t>
            </a:r>
            <a:endParaRPr lang="fr-FR" sz="1000" dirty="0">
              <a:solidFill>
                <a:srgbClr val="000000"/>
              </a:solidFill>
              <a:latin typeface="Calibri" panose="020F0502020204030204"/>
              <a:ea typeface="Calibri"/>
              <a:cs typeface="Calibri"/>
            </a:endParaRPr>
          </a:p>
          <a:p>
            <a:pPr>
              <a:lnSpc>
                <a:spcPts val="1275"/>
              </a:lnSpc>
            </a:pPr>
            <a:r>
              <a:rPr lang="fr-FR" sz="1000" dirty="0">
                <a:solidFill>
                  <a:srgbClr val="00B050"/>
                </a:solidFill>
                <a:latin typeface="Arial"/>
                <a:cs typeface="Segoe UI"/>
              </a:rPr>
              <a:t>Céline </a:t>
            </a:r>
            <a:r>
              <a:rPr lang="fr-FR" sz="1000" dirty="0" err="1">
                <a:solidFill>
                  <a:srgbClr val="00B050"/>
                </a:solidFill>
                <a:latin typeface="Arial"/>
                <a:cs typeface="Segoe UI"/>
              </a:rPr>
              <a:t>Malésys</a:t>
            </a:r>
            <a:r>
              <a:rPr lang="fr-FR" sz="1000" dirty="0">
                <a:solidFill>
                  <a:srgbClr val="00B050"/>
                </a:solidFill>
                <a:latin typeface="Arial"/>
                <a:cs typeface="Segoe UI"/>
              </a:rPr>
              <a:t>, technicienne</a:t>
            </a:r>
            <a:endParaRPr lang="fr-FR" sz="1000" dirty="0">
              <a:solidFill>
                <a:srgbClr val="000000"/>
              </a:solidFill>
              <a:latin typeface="Calibri" panose="020F0502020204030204"/>
              <a:ea typeface="Calibri"/>
              <a:cs typeface="Calibri"/>
            </a:endParaRPr>
          </a:p>
          <a:p>
            <a:endParaRPr lang="fr-FR" sz="1050" dirty="0">
              <a:solidFill>
                <a:srgbClr val="7030A0"/>
              </a:solidFill>
              <a:latin typeface="Arial"/>
              <a:cs typeface="Arial"/>
            </a:endParaRPr>
          </a:p>
        </p:txBody>
      </p:sp>
      <p:sp>
        <p:nvSpPr>
          <p:cNvPr id="37" name="ZoneTexte 8">
            <a:extLst>
              <a:ext uri="{FF2B5EF4-FFF2-40B4-BE49-F238E27FC236}">
                <a16:creationId xmlns:a16="http://schemas.microsoft.com/office/drawing/2014/main" id="{DD6374B0-67CE-06FE-D1F9-46D090D7B306}"/>
              </a:ext>
            </a:extLst>
          </p:cNvPr>
          <p:cNvSpPr txBox="1"/>
          <p:nvPr/>
        </p:nvSpPr>
        <p:spPr>
          <a:xfrm>
            <a:off x="5116571" y="1629791"/>
            <a:ext cx="846804" cy="200055"/>
          </a:xfrm>
          <a:prstGeom prst="rect">
            <a:avLst/>
          </a:prstGeom>
          <a:noFill/>
        </p:spPr>
        <p:txBody>
          <a:bodyPr wrap="square" lIns="91440" tIns="45720" rIns="91440" bIns="45720" rtlCol="0" anchor="t">
            <a:spAutoFit/>
          </a:bodyPr>
          <a:lstStyle/>
          <a:p>
            <a:r>
              <a:rPr lang="fr-FR" sz="700" b="1">
                <a:latin typeface="Arial"/>
                <a:cs typeface="Arial"/>
              </a:rPr>
              <a:t>Orsay</a:t>
            </a:r>
            <a:endParaRPr lang="en-US"/>
          </a:p>
        </p:txBody>
      </p:sp>
      <p:sp>
        <p:nvSpPr>
          <p:cNvPr id="46" name="ZoneTexte 20">
            <a:extLst>
              <a:ext uri="{FF2B5EF4-FFF2-40B4-BE49-F238E27FC236}">
                <a16:creationId xmlns:a16="http://schemas.microsoft.com/office/drawing/2014/main" id="{9BA564C6-B286-B049-4631-7CB6EF8E64DA}"/>
              </a:ext>
            </a:extLst>
          </p:cNvPr>
          <p:cNvSpPr txBox="1"/>
          <p:nvPr/>
        </p:nvSpPr>
        <p:spPr>
          <a:xfrm>
            <a:off x="6234936" y="4239837"/>
            <a:ext cx="2832217" cy="553998"/>
          </a:xfrm>
          <a:prstGeom prst="rect">
            <a:avLst/>
          </a:prstGeom>
          <a:noFill/>
        </p:spPr>
        <p:txBody>
          <a:bodyPr wrap="square" lIns="91440" tIns="45720" rIns="91440" bIns="45720" rtlCol="0" anchor="t">
            <a:spAutoFit/>
          </a:bodyPr>
          <a:lstStyle/>
          <a:p>
            <a:r>
              <a:rPr lang="fr-FR" sz="1000" dirty="0">
                <a:solidFill>
                  <a:srgbClr val="7030A0"/>
                </a:solidFill>
                <a:latin typeface="Arial"/>
                <a:cs typeface="Arial"/>
              </a:rPr>
              <a:t>Marie-Laure Gallin-Martel PhD </a:t>
            </a:r>
          </a:p>
          <a:p>
            <a:r>
              <a:rPr lang="fr-FR" sz="1000" dirty="0">
                <a:solidFill>
                  <a:srgbClr val="7030A0"/>
                </a:solidFill>
                <a:latin typeface="Arial"/>
                <a:cs typeface="Arial"/>
              </a:rPr>
              <a:t>Denis Dauvergne PhD</a:t>
            </a:r>
            <a:br>
              <a:rPr lang="fr-FR" sz="1000" dirty="0">
                <a:solidFill>
                  <a:srgbClr val="7030A0"/>
                </a:solidFill>
                <a:latin typeface="Arial"/>
                <a:cs typeface="Arial"/>
              </a:rPr>
            </a:br>
            <a:r>
              <a:rPr lang="fr-FR" sz="1000" dirty="0" err="1">
                <a:solidFill>
                  <a:srgbClr val="7030A0"/>
                </a:solidFill>
                <a:latin typeface="Arial"/>
                <a:cs typeface="Arial"/>
              </a:rPr>
              <a:t>Jayde</a:t>
            </a:r>
            <a:r>
              <a:rPr lang="fr-FR" sz="1000" dirty="0">
                <a:solidFill>
                  <a:srgbClr val="7030A0"/>
                </a:solidFill>
                <a:latin typeface="Arial"/>
                <a:cs typeface="Arial"/>
              </a:rPr>
              <a:t> Livingstone PhD post-doc</a:t>
            </a:r>
          </a:p>
        </p:txBody>
      </p:sp>
      <p:cxnSp>
        <p:nvCxnSpPr>
          <p:cNvPr id="50" name="Connecteur droit avec flèche 44">
            <a:extLst>
              <a:ext uri="{FF2B5EF4-FFF2-40B4-BE49-F238E27FC236}">
                <a16:creationId xmlns:a16="http://schemas.microsoft.com/office/drawing/2014/main" id="{64B3D785-00D8-ADBF-F663-FB839AB400F8}"/>
              </a:ext>
            </a:extLst>
          </p:cNvPr>
          <p:cNvCxnSpPr>
            <a:cxnSpLocks/>
          </p:cNvCxnSpPr>
          <p:nvPr/>
        </p:nvCxnSpPr>
        <p:spPr>
          <a:xfrm>
            <a:off x="6041157" y="2934708"/>
            <a:ext cx="681173" cy="1324589"/>
          </a:xfrm>
          <a:prstGeom prst="straightConnector1">
            <a:avLst/>
          </a:prstGeom>
          <a:ln w="12700">
            <a:prstDash val="dash"/>
            <a:tailEnd type="triangle"/>
          </a:ln>
        </p:spPr>
        <p:style>
          <a:lnRef idx="1">
            <a:schemeClr val="dk1"/>
          </a:lnRef>
          <a:fillRef idx="0">
            <a:schemeClr val="dk1"/>
          </a:fillRef>
          <a:effectRef idx="0">
            <a:schemeClr val="dk1"/>
          </a:effectRef>
          <a:fontRef idx="minor">
            <a:schemeClr val="tx1"/>
          </a:fontRef>
        </p:style>
      </p:cxnSp>
      <p:sp>
        <p:nvSpPr>
          <p:cNvPr id="51" name="ZoneTexte 46">
            <a:extLst>
              <a:ext uri="{FF2B5EF4-FFF2-40B4-BE49-F238E27FC236}">
                <a16:creationId xmlns:a16="http://schemas.microsoft.com/office/drawing/2014/main" id="{ED599913-4D69-0183-DA3F-3661E4BC9B02}"/>
              </a:ext>
            </a:extLst>
          </p:cNvPr>
          <p:cNvSpPr txBox="1"/>
          <p:nvPr/>
        </p:nvSpPr>
        <p:spPr>
          <a:xfrm>
            <a:off x="5604540" y="2887257"/>
            <a:ext cx="625840"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700" b="1">
                <a:latin typeface="Arial"/>
                <a:cs typeface="Arial"/>
              </a:rPr>
              <a:t>Grenoble</a:t>
            </a:r>
          </a:p>
        </p:txBody>
      </p:sp>
      <p:sp>
        <p:nvSpPr>
          <p:cNvPr id="52" name="Ellipse 31">
            <a:extLst>
              <a:ext uri="{FF2B5EF4-FFF2-40B4-BE49-F238E27FC236}">
                <a16:creationId xmlns:a16="http://schemas.microsoft.com/office/drawing/2014/main" id="{BA603CC5-CB97-A932-F16B-AD68B2DA914C}"/>
              </a:ext>
            </a:extLst>
          </p:cNvPr>
          <p:cNvSpPr/>
          <p:nvPr/>
        </p:nvSpPr>
        <p:spPr>
          <a:xfrm>
            <a:off x="6026452" y="2874319"/>
            <a:ext cx="72000" cy="7200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4" name="Image 2" descr="Accueil - LPSC-PLASMAS">
            <a:extLst>
              <a:ext uri="{FF2B5EF4-FFF2-40B4-BE49-F238E27FC236}">
                <a16:creationId xmlns:a16="http://schemas.microsoft.com/office/drawing/2014/main" id="{D1A6E3FE-AA6B-EAD1-F200-FD53AE821BD5}"/>
              </a:ext>
            </a:extLst>
          </p:cNvPr>
          <p:cNvPicPr>
            <a:picLocks noChangeAspect="1"/>
          </p:cNvPicPr>
          <p:nvPr/>
        </p:nvPicPr>
        <p:blipFill>
          <a:blip r:embed="rId15"/>
          <a:stretch>
            <a:fillRect/>
          </a:stretch>
        </p:blipFill>
        <p:spPr>
          <a:xfrm>
            <a:off x="5518462" y="4270462"/>
            <a:ext cx="749727" cy="384891"/>
          </a:xfrm>
          <a:prstGeom prst="rect">
            <a:avLst/>
          </a:prstGeom>
        </p:spPr>
      </p:pic>
      <p:cxnSp>
        <p:nvCxnSpPr>
          <p:cNvPr id="14" name="Connecteur droit avec flèche 13"/>
          <p:cNvCxnSpPr>
            <a:cxnSpLocks/>
          </p:cNvCxnSpPr>
          <p:nvPr/>
        </p:nvCxnSpPr>
        <p:spPr>
          <a:xfrm flipH="1">
            <a:off x="1971562" y="2098887"/>
            <a:ext cx="2349279" cy="1726442"/>
          </a:xfrm>
          <a:prstGeom prst="straightConnector1">
            <a:avLst/>
          </a:prstGeom>
          <a:ln w="12700">
            <a:prstDash val="dash"/>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343296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5D91DC8D-3480-41C2-CB0F-E73AAD59C40C}"/>
              </a:ext>
            </a:extLst>
          </p:cNvPr>
          <p:cNvSpPr>
            <a:spLocks noGrp="1"/>
          </p:cNvSpPr>
          <p:nvPr>
            <p:ph type="title"/>
          </p:nvPr>
        </p:nvSpPr>
        <p:spPr/>
        <p:txBody>
          <a:bodyPr/>
          <a:lstStyle/>
          <a:p>
            <a:r>
              <a:rPr lang="fr-FR"/>
              <a:t>Les collaborations hors IN2P3 et à l’international</a:t>
            </a:r>
          </a:p>
        </p:txBody>
      </p:sp>
      <p:graphicFrame>
        <p:nvGraphicFramePr>
          <p:cNvPr id="5" name="Diagramme 4">
            <a:extLst>
              <a:ext uri="{FF2B5EF4-FFF2-40B4-BE49-F238E27FC236}">
                <a16:creationId xmlns:a16="http://schemas.microsoft.com/office/drawing/2014/main" id="{20A4052C-FDA7-3655-2513-FB1C560C7902}"/>
              </a:ext>
            </a:extLst>
          </p:cNvPr>
          <p:cNvGraphicFramePr/>
          <p:nvPr>
            <p:extLst>
              <p:ext uri="{D42A27DB-BD31-4B8C-83A1-F6EECF244321}">
                <p14:modId xmlns:p14="http://schemas.microsoft.com/office/powerpoint/2010/main" val="2896871445"/>
              </p:ext>
            </p:extLst>
          </p:nvPr>
        </p:nvGraphicFramePr>
        <p:xfrm>
          <a:off x="1297457" y="75275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ZoneTexte 5">
            <a:extLst>
              <a:ext uri="{FF2B5EF4-FFF2-40B4-BE49-F238E27FC236}">
                <a16:creationId xmlns:a16="http://schemas.microsoft.com/office/drawing/2014/main" id="{9E8A7944-FD6A-D1A8-4A30-743A45240C1F}"/>
              </a:ext>
            </a:extLst>
          </p:cNvPr>
          <p:cNvSpPr txBox="1"/>
          <p:nvPr/>
        </p:nvSpPr>
        <p:spPr>
          <a:xfrm>
            <a:off x="5647633" y="75284"/>
            <a:ext cx="3496367" cy="246221"/>
          </a:xfrm>
          <a:prstGeom prst="rect">
            <a:avLst/>
          </a:prstGeom>
          <a:noFill/>
        </p:spPr>
        <p:txBody>
          <a:bodyPr wrap="square" rtlCol="0">
            <a:spAutoFit/>
          </a:bodyPr>
          <a:lstStyle/>
          <a:p>
            <a:r>
              <a:rPr lang="fr-FR" sz="1000" b="1">
                <a:solidFill>
                  <a:srgbClr val="7030A0"/>
                </a:solidFill>
                <a:latin typeface="Arial" panose="020B0604020202020204" pitchFamily="34" charset="0"/>
                <a:cs typeface="Arial" panose="020B0604020202020204" pitchFamily="34" charset="0"/>
              </a:rPr>
              <a:t>PHYSIQUE</a:t>
            </a:r>
            <a:r>
              <a:rPr lang="fr-FR" sz="1000" b="1">
                <a:latin typeface="Arial" panose="020B0604020202020204" pitchFamily="34" charset="0"/>
                <a:cs typeface="Arial" panose="020B0604020202020204" pitchFamily="34" charset="0"/>
              </a:rPr>
              <a:t>    </a:t>
            </a:r>
            <a:r>
              <a:rPr lang="fr-FR" sz="1000" b="1">
                <a:solidFill>
                  <a:srgbClr val="0070C0"/>
                </a:solidFill>
                <a:latin typeface="Arial" panose="020B0604020202020204" pitchFamily="34" charset="0"/>
                <a:cs typeface="Arial" panose="020B0604020202020204" pitchFamily="34" charset="0"/>
              </a:rPr>
              <a:t>CHIMIE   </a:t>
            </a:r>
            <a:r>
              <a:rPr lang="fr-FR" sz="1000" b="1">
                <a:solidFill>
                  <a:srgbClr val="00B050"/>
                </a:solidFill>
                <a:latin typeface="Arial" panose="020B0604020202020204" pitchFamily="34" charset="0"/>
                <a:cs typeface="Arial" panose="020B0604020202020204" pitchFamily="34" charset="0"/>
              </a:rPr>
              <a:t>BIOLOGIE </a:t>
            </a:r>
            <a:r>
              <a:rPr lang="fr-FR" sz="1000" b="1">
                <a:solidFill>
                  <a:srgbClr val="364651"/>
                </a:solidFill>
                <a:latin typeface="Arial" panose="020B0604020202020204" pitchFamily="34" charset="0"/>
                <a:cs typeface="Arial" panose="020B0604020202020204" pitchFamily="34" charset="0"/>
              </a:rPr>
              <a:t>    INFORMATIQUE</a:t>
            </a:r>
          </a:p>
        </p:txBody>
      </p:sp>
    </p:spTree>
    <p:extLst>
      <p:ext uri="{BB962C8B-B14F-4D97-AF65-F5344CB8AC3E}">
        <p14:creationId xmlns:p14="http://schemas.microsoft.com/office/powerpoint/2010/main" val="233491855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CA57127D-412A-629A-4D7E-900F3D51A363}"/>
              </a:ext>
            </a:extLst>
          </p:cNvPr>
          <p:cNvSpPr>
            <a:spLocks noGrp="1"/>
          </p:cNvSpPr>
          <p:nvPr>
            <p:ph idx="1"/>
          </p:nvPr>
        </p:nvSpPr>
        <p:spPr>
          <a:xfrm>
            <a:off x="13388" y="697451"/>
            <a:ext cx="9047080" cy="1840135"/>
          </a:xfrm>
        </p:spPr>
        <p:txBody>
          <a:bodyPr lIns="91440" tIns="45720" rIns="91440" bIns="45720" anchor="t">
            <a:noAutofit/>
          </a:bodyPr>
          <a:lstStyle/>
          <a:p>
            <a:pPr marL="285750" indent="-285750">
              <a:buFont typeface="Arial" panose="020B0604020202020204" pitchFamily="34" charset="0"/>
              <a:buChar char="•"/>
            </a:pPr>
            <a:r>
              <a:rPr lang="fr-FR" dirty="0">
                <a:latin typeface="Arial"/>
                <a:cs typeface="Arial"/>
              </a:rPr>
              <a:t>Faisceaux</a:t>
            </a:r>
          </a:p>
          <a:p>
            <a:pPr marL="464820" lvl="1" indent="-285750">
              <a:buFont typeface="Arial" panose="020B0604020202020204" pitchFamily="34" charset="0"/>
              <a:buChar char="•"/>
            </a:pPr>
            <a:r>
              <a:rPr lang="fr-FR" sz="1300" dirty="0" err="1">
                <a:solidFill>
                  <a:schemeClr val="tx1">
                    <a:lumMod val="65000"/>
                    <a:lumOff val="35000"/>
                  </a:schemeClr>
                </a:solidFill>
                <a:latin typeface="Arial"/>
                <a:cs typeface="Arial"/>
              </a:rPr>
              <a:t>Arronax</a:t>
            </a:r>
            <a:r>
              <a:rPr lang="fr-FR" sz="1300" dirty="0">
                <a:solidFill>
                  <a:schemeClr val="tx1">
                    <a:lumMod val="65000"/>
                    <a:lumOff val="35000"/>
                  </a:schemeClr>
                </a:solidFill>
                <a:latin typeface="Arial"/>
                <a:cs typeface="Arial"/>
              </a:rPr>
              <a:t>: H</a:t>
            </a:r>
            <a:r>
              <a:rPr lang="fr-FR" sz="1300" baseline="30000" dirty="0">
                <a:solidFill>
                  <a:schemeClr val="tx1">
                    <a:lumMod val="65000"/>
                    <a:lumOff val="35000"/>
                  </a:schemeClr>
                </a:solidFill>
                <a:latin typeface="Arial"/>
                <a:cs typeface="Arial"/>
              </a:rPr>
              <a:t>+</a:t>
            </a:r>
            <a:r>
              <a:rPr lang="fr-FR" sz="1300" dirty="0">
                <a:solidFill>
                  <a:schemeClr val="tx1">
                    <a:lumMod val="65000"/>
                    <a:lumOff val="35000"/>
                  </a:schemeClr>
                </a:solidFill>
                <a:latin typeface="Arial"/>
                <a:cs typeface="Arial"/>
              </a:rPr>
              <a:t> (68MeV) et He</a:t>
            </a:r>
            <a:r>
              <a:rPr lang="fr-FR" sz="1300" baseline="30000" dirty="0">
                <a:solidFill>
                  <a:schemeClr val="tx1">
                    <a:lumMod val="65000"/>
                    <a:lumOff val="35000"/>
                  </a:schemeClr>
                </a:solidFill>
                <a:latin typeface="Arial"/>
                <a:cs typeface="Arial"/>
              </a:rPr>
              <a:t>2+</a:t>
            </a:r>
            <a:r>
              <a:rPr lang="fr-FR" sz="1300" dirty="0">
                <a:solidFill>
                  <a:schemeClr val="tx1">
                    <a:lumMod val="65000"/>
                    <a:lumOff val="35000"/>
                  </a:schemeClr>
                </a:solidFill>
                <a:latin typeface="Arial"/>
                <a:cs typeface="Arial"/>
              </a:rPr>
              <a:t> (70MeV)  [0,1 Gy/s – 300 </a:t>
            </a:r>
            <a:r>
              <a:rPr lang="fr-FR" sz="1300" dirty="0" err="1">
                <a:solidFill>
                  <a:schemeClr val="tx1">
                    <a:lumMod val="65000"/>
                    <a:lumOff val="35000"/>
                  </a:schemeClr>
                </a:solidFill>
                <a:latin typeface="Arial"/>
                <a:cs typeface="Arial"/>
              </a:rPr>
              <a:t>kGy</a:t>
            </a:r>
            <a:r>
              <a:rPr lang="fr-FR" sz="1300" dirty="0">
                <a:solidFill>
                  <a:schemeClr val="tx1">
                    <a:lumMod val="65000"/>
                    <a:lumOff val="35000"/>
                  </a:schemeClr>
                </a:solidFill>
                <a:latin typeface="Arial"/>
                <a:cs typeface="Arial"/>
              </a:rPr>
              <a:t>/s] </a:t>
            </a:r>
          </a:p>
          <a:p>
            <a:pPr marL="464820" lvl="1" indent="-285750">
              <a:buFont typeface="Arial" panose="020B0604020202020204" pitchFamily="34" charset="0"/>
              <a:buChar char="•"/>
            </a:pPr>
            <a:r>
              <a:rPr lang="fr-FR" sz="1300" dirty="0" err="1">
                <a:solidFill>
                  <a:schemeClr val="tx1">
                    <a:lumMod val="65000"/>
                    <a:lumOff val="35000"/>
                  </a:schemeClr>
                </a:solidFill>
                <a:latin typeface="Arial"/>
                <a:cs typeface="Arial"/>
              </a:rPr>
              <a:t>Cyrcé</a:t>
            </a:r>
            <a:r>
              <a:rPr lang="fr-FR" sz="1300" dirty="0">
                <a:solidFill>
                  <a:schemeClr val="tx1">
                    <a:lumMod val="65000"/>
                    <a:lumOff val="35000"/>
                  </a:schemeClr>
                </a:solidFill>
                <a:latin typeface="Arial"/>
                <a:cs typeface="Arial"/>
              </a:rPr>
              <a:t>: H</a:t>
            </a:r>
            <a:r>
              <a:rPr lang="fr-FR" sz="1300" baseline="30000" dirty="0">
                <a:solidFill>
                  <a:schemeClr val="tx1">
                    <a:lumMod val="65000"/>
                    <a:lumOff val="35000"/>
                  </a:schemeClr>
                </a:solidFill>
                <a:latin typeface="Arial"/>
                <a:cs typeface="Arial"/>
              </a:rPr>
              <a:t>+</a:t>
            </a:r>
            <a:r>
              <a:rPr lang="fr-FR" sz="1300" dirty="0">
                <a:solidFill>
                  <a:schemeClr val="tx1">
                    <a:lumMod val="65000"/>
                    <a:lumOff val="35000"/>
                  </a:schemeClr>
                </a:solidFill>
                <a:latin typeface="Arial"/>
                <a:cs typeface="Arial"/>
              </a:rPr>
              <a:t> (16MeV – 25 MeV) [0,0003 Gy/s – 200 Gy/s]</a:t>
            </a:r>
          </a:p>
          <a:p>
            <a:pPr marL="464820" lvl="1" indent="-285750">
              <a:buFont typeface="Arial" panose="020B0604020202020204" pitchFamily="34" charset="0"/>
              <a:buChar char="•"/>
            </a:pPr>
            <a:r>
              <a:rPr lang="fr-FR" sz="1300" dirty="0">
                <a:solidFill>
                  <a:schemeClr val="tx1">
                    <a:lumMod val="65000"/>
                    <a:lumOff val="35000"/>
                  </a:schemeClr>
                </a:solidFill>
                <a:latin typeface="Arial"/>
                <a:cs typeface="Arial"/>
              </a:rPr>
              <a:t>GANIL: </a:t>
            </a:r>
            <a:r>
              <a:rPr lang="fr-FR" sz="1300" baseline="30000" dirty="0">
                <a:solidFill>
                  <a:schemeClr val="tx1">
                    <a:lumMod val="65000"/>
                    <a:lumOff val="35000"/>
                  </a:schemeClr>
                </a:solidFill>
                <a:latin typeface="Arial"/>
                <a:cs typeface="Arial"/>
              </a:rPr>
              <a:t>12</a:t>
            </a:r>
            <a:r>
              <a:rPr lang="fr-FR" sz="1300" dirty="0">
                <a:solidFill>
                  <a:schemeClr val="tx1">
                    <a:lumMod val="65000"/>
                    <a:lumOff val="35000"/>
                  </a:schemeClr>
                </a:solidFill>
                <a:latin typeface="Arial"/>
                <a:cs typeface="Arial"/>
              </a:rPr>
              <a:t>C (95MeV/u) [0,01 Gy/s – 100 Gy/s]</a:t>
            </a:r>
          </a:p>
          <a:p>
            <a:pPr marL="464820" lvl="1" indent="-285750">
              <a:buChar char="•"/>
            </a:pPr>
            <a:r>
              <a:rPr lang="fr-FR" sz="1300" dirty="0" err="1">
                <a:solidFill>
                  <a:schemeClr val="tx1">
                    <a:lumMod val="65000"/>
                    <a:lumOff val="35000"/>
                  </a:schemeClr>
                </a:solidFill>
                <a:latin typeface="Arial"/>
                <a:cs typeface="Arial"/>
              </a:rPr>
              <a:t>BioALTO</a:t>
            </a:r>
            <a:r>
              <a:rPr lang="fr-FR" sz="1300" dirty="0">
                <a:solidFill>
                  <a:schemeClr val="tx1">
                    <a:lumMod val="65000"/>
                    <a:lumOff val="35000"/>
                  </a:schemeClr>
                </a:solidFill>
                <a:latin typeface="Arial"/>
                <a:cs typeface="Arial"/>
              </a:rPr>
              <a:t> : H</a:t>
            </a:r>
            <a:r>
              <a:rPr lang="fr-FR" sz="1300" baseline="30000" dirty="0">
                <a:solidFill>
                  <a:schemeClr val="tx1">
                    <a:lumMod val="65000"/>
                    <a:lumOff val="35000"/>
                  </a:schemeClr>
                </a:solidFill>
                <a:latin typeface="Arial"/>
                <a:cs typeface="Arial"/>
              </a:rPr>
              <a:t>+</a:t>
            </a:r>
            <a:r>
              <a:rPr lang="fr-FR" sz="1300" dirty="0">
                <a:solidFill>
                  <a:schemeClr val="tx1">
                    <a:lumMod val="65000"/>
                    <a:lumOff val="35000"/>
                  </a:schemeClr>
                </a:solidFill>
                <a:latin typeface="Arial"/>
                <a:cs typeface="Arial"/>
              </a:rPr>
              <a:t> (4MeV – 25 MeV) ; He</a:t>
            </a:r>
            <a:r>
              <a:rPr lang="fr-FR" sz="1300" baseline="30000" dirty="0">
                <a:solidFill>
                  <a:schemeClr val="tx1">
                    <a:lumMod val="65000"/>
                    <a:lumOff val="35000"/>
                  </a:schemeClr>
                </a:solidFill>
                <a:latin typeface="Arial"/>
                <a:cs typeface="Arial"/>
              </a:rPr>
              <a:t>2+</a:t>
            </a:r>
            <a:r>
              <a:rPr lang="fr-FR" sz="1300" dirty="0">
                <a:solidFill>
                  <a:schemeClr val="tx1">
                    <a:lumMod val="65000"/>
                    <a:lumOff val="35000"/>
                  </a:schemeClr>
                </a:solidFill>
                <a:latin typeface="Arial"/>
                <a:cs typeface="Arial"/>
              </a:rPr>
              <a:t> (15MeV – 43 MeV) ; C (87,5MeV) ; O (128 MeV)</a:t>
            </a:r>
            <a:br>
              <a:rPr lang="fr-FR" sz="1300" dirty="0">
                <a:latin typeface="Arial"/>
                <a:cs typeface="Arial"/>
              </a:rPr>
            </a:br>
            <a:r>
              <a:rPr lang="fr-FR" sz="1300" i="1" dirty="0">
                <a:solidFill>
                  <a:schemeClr val="tx1">
                    <a:lumMod val="65000"/>
                    <a:lumOff val="35000"/>
                  </a:schemeClr>
                </a:solidFill>
                <a:latin typeface="Arial"/>
                <a:cs typeface="Arial"/>
              </a:rPr>
              <a:t>En fin de construction (mise en service prévue courant 2026 (débit </a:t>
            </a:r>
            <a:r>
              <a:rPr lang="fr-FR" sz="1300" i="1" dirty="0" err="1">
                <a:solidFill>
                  <a:schemeClr val="tx1">
                    <a:lumMod val="65000"/>
                    <a:lumOff val="35000"/>
                  </a:schemeClr>
                </a:solidFill>
                <a:latin typeface="Arial"/>
                <a:cs typeface="Arial"/>
              </a:rPr>
              <a:t>conv</a:t>
            </a:r>
            <a:r>
              <a:rPr lang="fr-FR" sz="1300" i="1" dirty="0">
                <a:solidFill>
                  <a:schemeClr val="tx1">
                    <a:lumMod val="65000"/>
                    <a:lumOff val="35000"/>
                  </a:schemeClr>
                </a:solidFill>
                <a:latin typeface="Arial"/>
                <a:cs typeface="Arial"/>
              </a:rPr>
              <a:t>); étude UHDD fin 2027)</a:t>
            </a:r>
          </a:p>
          <a:p>
            <a:pPr marL="464820" lvl="1" indent="-285750">
              <a:buFont typeface="Wingdings" panose="05000000000000000000" pitchFamily="2" charset="2"/>
              <a:buChar char="•"/>
            </a:pPr>
            <a:r>
              <a:rPr lang="fr-FR" sz="1300" dirty="0">
                <a:solidFill>
                  <a:schemeClr val="tx1">
                    <a:lumMod val="65000"/>
                    <a:lumOff val="35000"/>
                  </a:schemeClr>
                </a:solidFill>
                <a:latin typeface="Arial"/>
                <a:cs typeface="Arial"/>
              </a:rPr>
              <a:t>Rayonnement synchrotron (microfaisceaux X ~100 keV): ESRF, Synchrotron Australien [5-10kGy/s]</a:t>
            </a:r>
          </a:p>
          <a:p>
            <a:endParaRPr lang="fr-FR" sz="1200" dirty="0"/>
          </a:p>
        </p:txBody>
      </p:sp>
      <p:sp>
        <p:nvSpPr>
          <p:cNvPr id="3" name="Titre 2">
            <a:extLst>
              <a:ext uri="{FF2B5EF4-FFF2-40B4-BE49-F238E27FC236}">
                <a16:creationId xmlns:a16="http://schemas.microsoft.com/office/drawing/2014/main" id="{A3BEF3D9-DA7B-957B-160B-0FE156F38F50}"/>
              </a:ext>
            </a:extLst>
          </p:cNvPr>
          <p:cNvSpPr>
            <a:spLocks noGrp="1"/>
          </p:cNvSpPr>
          <p:nvPr>
            <p:ph type="title"/>
          </p:nvPr>
        </p:nvSpPr>
        <p:spPr>
          <a:xfrm>
            <a:off x="215065" y="338932"/>
            <a:ext cx="8864265" cy="491655"/>
          </a:xfrm>
        </p:spPr>
        <p:txBody>
          <a:bodyPr/>
          <a:lstStyle/>
          <a:p>
            <a:r>
              <a:rPr lang="fr-FR">
                <a:solidFill>
                  <a:srgbClr val="7030A0"/>
                </a:solidFill>
              </a:rPr>
              <a:t>Contrôle qualité et instrumentation des lignes faisceaux</a:t>
            </a:r>
          </a:p>
        </p:txBody>
      </p:sp>
      <p:sp>
        <p:nvSpPr>
          <p:cNvPr id="27" name="ZoneTexte 26">
            <a:extLst>
              <a:ext uri="{FF2B5EF4-FFF2-40B4-BE49-F238E27FC236}">
                <a16:creationId xmlns:a16="http://schemas.microsoft.com/office/drawing/2014/main" id="{6B6A67F6-A27C-A32C-E8B6-11A549E51EB4}"/>
              </a:ext>
            </a:extLst>
          </p:cNvPr>
          <p:cNvSpPr txBox="1"/>
          <p:nvPr/>
        </p:nvSpPr>
        <p:spPr>
          <a:xfrm>
            <a:off x="215065" y="4613284"/>
            <a:ext cx="8033796" cy="338554"/>
          </a:xfrm>
          <a:prstGeom prst="rect">
            <a:avLst/>
          </a:prstGeom>
          <a:noFill/>
        </p:spPr>
        <p:txBody>
          <a:bodyPr wrap="square" rtlCol="0">
            <a:spAutoFit/>
          </a:bodyPr>
          <a:lstStyle/>
          <a:p>
            <a:r>
              <a:rPr lang="fr-FR" sz="800" i="1" dirty="0" err="1"/>
              <a:t>Bongrand</a:t>
            </a:r>
            <a:r>
              <a:rPr lang="fr-FR" sz="800" i="1" dirty="0"/>
              <a:t> A et al (2021). A monte </a:t>
            </a:r>
            <a:r>
              <a:rPr lang="fr-FR" sz="800" i="1" dirty="0" err="1"/>
              <a:t>carlo</a:t>
            </a:r>
            <a:r>
              <a:rPr lang="fr-FR" sz="800" i="1" dirty="0"/>
              <a:t> </a:t>
            </a:r>
            <a:r>
              <a:rPr lang="fr-FR" sz="800" i="1" dirty="0" err="1"/>
              <a:t>determination</a:t>
            </a:r>
            <a:r>
              <a:rPr lang="fr-FR" sz="800" i="1" dirty="0"/>
              <a:t> of dose and range </a:t>
            </a:r>
            <a:r>
              <a:rPr lang="fr-FR" sz="800" i="1" dirty="0" err="1"/>
              <a:t>uncertainties</a:t>
            </a:r>
            <a:r>
              <a:rPr lang="fr-FR" sz="800" i="1" dirty="0"/>
              <a:t> for </a:t>
            </a:r>
            <a:r>
              <a:rPr lang="fr-FR" sz="800" i="1" dirty="0" err="1"/>
              <a:t>preclinical</a:t>
            </a:r>
            <a:r>
              <a:rPr lang="fr-FR" sz="800" i="1" dirty="0"/>
              <a:t> </a:t>
            </a:r>
            <a:r>
              <a:rPr lang="fr-FR" sz="800" i="1" dirty="0" err="1"/>
              <a:t>studies</a:t>
            </a:r>
            <a:r>
              <a:rPr lang="fr-FR" sz="800" i="1" dirty="0"/>
              <a:t> </a:t>
            </a:r>
            <a:r>
              <a:rPr lang="fr-FR" sz="800" i="1" dirty="0" err="1"/>
              <a:t>with</a:t>
            </a:r>
            <a:r>
              <a:rPr lang="fr-FR" sz="800" i="1" dirty="0"/>
              <a:t> a proton </a:t>
            </a:r>
            <a:r>
              <a:rPr lang="fr-FR" sz="800" i="1" dirty="0" err="1"/>
              <a:t>beam</a:t>
            </a:r>
            <a:r>
              <a:rPr lang="fr-FR" sz="800" i="1" dirty="0"/>
              <a:t>. Cancers, 13(8), 1889.</a:t>
            </a:r>
          </a:p>
          <a:p>
            <a:r>
              <a:rPr lang="fr-FR" sz="800" i="1" dirty="0"/>
              <a:t>Evin et al.  (2024). </a:t>
            </a:r>
            <a:r>
              <a:rPr lang="fr-FR" sz="800" i="1" dirty="0" err="1"/>
              <a:t>Methodology</a:t>
            </a:r>
            <a:r>
              <a:rPr lang="fr-FR" sz="800" i="1" dirty="0"/>
              <a:t> for </a:t>
            </a:r>
            <a:r>
              <a:rPr lang="fr-FR" sz="800" i="1" dirty="0" err="1"/>
              <a:t>small</a:t>
            </a:r>
            <a:r>
              <a:rPr lang="fr-FR" sz="800" i="1" dirty="0"/>
              <a:t> </a:t>
            </a:r>
            <a:r>
              <a:rPr lang="fr-FR" sz="800" i="1" dirty="0" err="1"/>
              <a:t>animals</a:t>
            </a:r>
            <a:r>
              <a:rPr lang="fr-FR" sz="800" i="1" dirty="0"/>
              <a:t> </a:t>
            </a:r>
            <a:r>
              <a:rPr lang="fr-FR" sz="800" i="1" dirty="0" err="1"/>
              <a:t>targeted</a:t>
            </a:r>
            <a:r>
              <a:rPr lang="fr-FR" sz="800" i="1" dirty="0"/>
              <a:t> irradiations at </a:t>
            </a:r>
            <a:r>
              <a:rPr lang="fr-FR" sz="800" i="1" dirty="0" err="1"/>
              <a:t>conventional</a:t>
            </a:r>
            <a:r>
              <a:rPr lang="fr-FR" sz="800" i="1" dirty="0"/>
              <a:t> and ultra-high dose rates 65 MeV proton </a:t>
            </a:r>
            <a:r>
              <a:rPr lang="fr-FR" sz="800" i="1" dirty="0" err="1"/>
              <a:t>beam</a:t>
            </a:r>
            <a:r>
              <a:rPr lang="fr-FR" sz="800" i="1" dirty="0"/>
              <a:t>. </a:t>
            </a:r>
            <a:r>
              <a:rPr lang="fr-FR" sz="800" i="1" dirty="0" err="1"/>
              <a:t>Physica</a:t>
            </a:r>
            <a:r>
              <a:rPr lang="fr-FR" sz="800" i="1" dirty="0"/>
              <a:t> Medica, 120, 103332.</a:t>
            </a:r>
          </a:p>
        </p:txBody>
      </p:sp>
      <p:pic>
        <p:nvPicPr>
          <p:cNvPr id="28" name="Picture 2">
            <a:extLst>
              <a:ext uri="{FF2B5EF4-FFF2-40B4-BE49-F238E27FC236}">
                <a16:creationId xmlns:a16="http://schemas.microsoft.com/office/drawing/2014/main" id="{B93398A6-C1CF-AA88-2847-8DEE9C3C82E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35" t="51858" r="27066" b="11603"/>
          <a:stretch/>
        </p:blipFill>
        <p:spPr bwMode="auto">
          <a:xfrm>
            <a:off x="6552294" y="828495"/>
            <a:ext cx="2515016" cy="845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ZoneTexte 29">
            <a:extLst>
              <a:ext uri="{FF2B5EF4-FFF2-40B4-BE49-F238E27FC236}">
                <a16:creationId xmlns:a16="http://schemas.microsoft.com/office/drawing/2014/main" id="{0691A971-6231-2E96-DD27-5571328B8A69}"/>
              </a:ext>
            </a:extLst>
          </p:cNvPr>
          <p:cNvSpPr txBox="1"/>
          <p:nvPr/>
        </p:nvSpPr>
        <p:spPr>
          <a:xfrm>
            <a:off x="8023402" y="1639277"/>
            <a:ext cx="1725688" cy="215444"/>
          </a:xfrm>
          <a:prstGeom prst="rect">
            <a:avLst/>
          </a:prstGeom>
          <a:noFill/>
        </p:spPr>
        <p:txBody>
          <a:bodyPr wrap="square" rtlCol="0">
            <a:spAutoFit/>
          </a:bodyPr>
          <a:lstStyle/>
          <a:p>
            <a:r>
              <a:rPr lang="fr-FR" sz="800" i="1"/>
              <a:t>Poirier et al. 2019</a:t>
            </a:r>
          </a:p>
        </p:txBody>
      </p:sp>
    </p:spTree>
    <p:extLst>
      <p:ext uri="{BB962C8B-B14F-4D97-AF65-F5344CB8AC3E}">
        <p14:creationId xmlns:p14="http://schemas.microsoft.com/office/powerpoint/2010/main" val="308589823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a:extLst>
              <a:ext uri="{FF2B5EF4-FFF2-40B4-BE49-F238E27FC236}">
                <a16:creationId xmlns:a16="http://schemas.microsoft.com/office/drawing/2014/main" id="{92CB9156-541D-4AAF-8E7C-2489F891875C}"/>
              </a:ext>
            </a:extLst>
          </p:cNvPr>
          <p:cNvSpPr txBox="1"/>
          <p:nvPr/>
        </p:nvSpPr>
        <p:spPr>
          <a:xfrm>
            <a:off x="77857" y="2855365"/>
            <a:ext cx="8918142" cy="1294713"/>
          </a:xfrm>
          <a:prstGeom prst="rect">
            <a:avLst/>
          </a:prstGeom>
          <a:noFill/>
        </p:spPr>
        <p:txBody>
          <a:bodyPr wrap="square">
            <a:spAutoFit/>
          </a:bodyPr>
          <a:lstStyle/>
          <a:p>
            <a:pPr marL="285750" marR="0" lvl="0" indent="-2857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fr-FR" sz="1600" b="1" i="0" u="none" strike="noStrike" kern="1200" cap="none" spc="0" normalizeH="0" baseline="0" noProof="0" dirty="0">
                <a:ln>
                  <a:noFill/>
                </a:ln>
                <a:solidFill>
                  <a:srgbClr val="737373"/>
                </a:solidFill>
                <a:effectLst/>
                <a:uLnTx/>
                <a:uFillTx/>
                <a:latin typeface="Arial"/>
                <a:ea typeface="+mn-ea"/>
                <a:cs typeface="Arial"/>
              </a:rPr>
              <a:t>Monitorage des faisceaux: Comparaison et évaluation des systèmes en développement</a:t>
            </a:r>
            <a:endParaRPr kumimoji="0" lang="fr-FR" sz="1600" b="1" i="0" u="none" strike="noStrike" kern="1200" cap="none" spc="0" normalizeH="0" baseline="0" noProof="0" dirty="0">
              <a:ln>
                <a:noFill/>
              </a:ln>
              <a:solidFill>
                <a:srgbClr val="737373"/>
              </a:solidFill>
              <a:effectLst/>
              <a:uLnTx/>
              <a:uFillTx/>
              <a:latin typeface="Arial" panose="020B0604020202020204" pitchFamily="34" charset="0"/>
              <a:ea typeface="+mn-ea"/>
              <a:cs typeface="Arial" panose="020B0604020202020204" pitchFamily="34" charset="0"/>
            </a:endParaRPr>
          </a:p>
          <a:p>
            <a:pPr marL="464820" marR="0" lvl="1" indent="-285750" algn="l" defTabSz="685800" rtl="0" eaLnBrk="1" fontAlgn="auto" latinLnBrk="0" hangingPunct="1">
              <a:lnSpc>
                <a:spcPct val="90000"/>
              </a:lnSpc>
              <a:spcBef>
                <a:spcPts val="375"/>
              </a:spcBef>
              <a:spcAft>
                <a:spcPts val="0"/>
              </a:spcAft>
              <a:buClr>
                <a:srgbClr val="FF5E00"/>
              </a:buClr>
              <a:buSzTx/>
              <a:buFont typeface="Arial" panose="020B0604020202020204" pitchFamily="34" charset="0"/>
              <a:buChar char="•"/>
              <a:tabLst/>
              <a:defRPr/>
            </a:pPr>
            <a:r>
              <a:rPr kumimoji="0" lang="fr-FR" sz="1400" b="0" i="0" u="none" strike="noStrike" kern="1200" cap="none" spc="0" normalizeH="0" baseline="0" noProof="0" dirty="0" err="1">
                <a:ln>
                  <a:noFill/>
                </a:ln>
                <a:solidFill>
                  <a:srgbClr val="737373"/>
                </a:solidFill>
                <a:effectLst/>
                <a:uLnTx/>
                <a:uFillTx/>
                <a:latin typeface="Arial"/>
                <a:ea typeface="+mn-ea"/>
                <a:cs typeface="Arial"/>
              </a:rPr>
              <a:t>Arronax</a:t>
            </a:r>
            <a:r>
              <a:rPr kumimoji="0" lang="fr-FR" sz="1400" b="0" i="0" u="none" strike="noStrike" kern="1200" cap="none" spc="0" normalizeH="0" baseline="0" noProof="0" dirty="0">
                <a:ln>
                  <a:noFill/>
                </a:ln>
                <a:solidFill>
                  <a:srgbClr val="737373"/>
                </a:solidFill>
                <a:effectLst/>
                <a:uLnTx/>
                <a:uFillTx/>
                <a:latin typeface="Arial"/>
                <a:ea typeface="+mn-ea"/>
                <a:cs typeface="Arial"/>
              </a:rPr>
              <a:t>: PM, Emission du diazote de l’air</a:t>
            </a:r>
          </a:p>
          <a:p>
            <a:pPr marL="464820" marR="0" lvl="1" indent="-285750" algn="l" defTabSz="685800" rtl="0" eaLnBrk="1" fontAlgn="auto" latinLnBrk="0" hangingPunct="1">
              <a:lnSpc>
                <a:spcPct val="90000"/>
              </a:lnSpc>
              <a:spcBef>
                <a:spcPts val="375"/>
              </a:spcBef>
              <a:spcAft>
                <a:spcPts val="0"/>
              </a:spcAft>
              <a:buClr>
                <a:srgbClr val="FF5E00"/>
              </a:buClr>
              <a:buSzTx/>
              <a:buFont typeface="Arial" panose="020B0604020202020204" pitchFamily="34" charset="0"/>
              <a:buChar char="•"/>
              <a:tabLst/>
              <a:defRPr/>
            </a:pPr>
            <a:r>
              <a:rPr kumimoji="0" lang="fr-FR" sz="1400" b="0" i="0" u="none" strike="noStrike" kern="1200" cap="none" spc="0" normalizeH="0" baseline="0" noProof="0" dirty="0" err="1">
                <a:ln>
                  <a:noFill/>
                </a:ln>
                <a:solidFill>
                  <a:srgbClr val="737373"/>
                </a:solidFill>
                <a:effectLst/>
                <a:uLnTx/>
                <a:uFillTx/>
                <a:latin typeface="Arial"/>
                <a:ea typeface="+mn-ea"/>
                <a:cs typeface="Arial"/>
              </a:rPr>
              <a:t>Cyrcé</a:t>
            </a:r>
            <a:r>
              <a:rPr kumimoji="0" lang="fr-FR" sz="1400" b="0" i="0" u="none" strike="noStrike" kern="1200" cap="none" spc="0" normalizeH="0" baseline="0" noProof="0" dirty="0">
                <a:ln>
                  <a:noFill/>
                </a:ln>
                <a:solidFill>
                  <a:srgbClr val="737373"/>
                </a:solidFill>
                <a:effectLst/>
                <a:uLnTx/>
                <a:uFillTx/>
                <a:latin typeface="Arial"/>
                <a:ea typeface="+mn-ea"/>
                <a:cs typeface="Arial"/>
              </a:rPr>
              <a:t>: détection CMOS et </a:t>
            </a:r>
            <a:r>
              <a:rPr kumimoji="0" lang="fr-FR" sz="1400" b="0" i="0" u="none" strike="noStrike" kern="1200" cap="none" spc="0" normalizeH="0" baseline="0" noProof="0" dirty="0" err="1">
                <a:ln>
                  <a:noFill/>
                </a:ln>
                <a:solidFill>
                  <a:srgbClr val="737373"/>
                </a:solidFill>
                <a:effectLst/>
                <a:uLnTx/>
                <a:uFillTx/>
                <a:latin typeface="Arial"/>
                <a:ea typeface="+mn-ea"/>
                <a:cs typeface="Arial"/>
              </a:rPr>
              <a:t>GaN</a:t>
            </a:r>
            <a:endParaRPr kumimoji="0" lang="fr-FR" sz="1400" b="0" i="0" u="none" strike="noStrike" kern="1200" cap="none" spc="0" normalizeH="0" baseline="0" noProof="0" dirty="0">
              <a:ln>
                <a:noFill/>
              </a:ln>
              <a:solidFill>
                <a:srgbClr val="737373"/>
              </a:solidFill>
              <a:effectLst/>
              <a:uLnTx/>
              <a:uFillTx/>
              <a:latin typeface="Arial"/>
              <a:ea typeface="+mn-ea"/>
              <a:cs typeface="Arial"/>
            </a:endParaRPr>
          </a:p>
          <a:p>
            <a:pPr marL="464820" marR="0" lvl="1" indent="-285750" algn="l" defTabSz="685800" rtl="0" eaLnBrk="1" fontAlgn="auto" latinLnBrk="0" hangingPunct="1">
              <a:lnSpc>
                <a:spcPct val="90000"/>
              </a:lnSpc>
              <a:spcBef>
                <a:spcPts val="375"/>
              </a:spcBef>
              <a:spcAft>
                <a:spcPts val="0"/>
              </a:spcAft>
              <a:buClr>
                <a:srgbClr val="FF5E00"/>
              </a:buClr>
              <a:buSzTx/>
              <a:buFont typeface="Arial" panose="020B0604020202020204" pitchFamily="34" charset="0"/>
              <a:buChar char="•"/>
              <a:tabLst/>
              <a:defRPr/>
            </a:pPr>
            <a:r>
              <a:rPr kumimoji="0" lang="fr-FR" sz="1400" b="0" i="0" u="none" strike="noStrike" kern="1200" cap="none" spc="0" normalizeH="0" baseline="0" noProof="0" dirty="0">
                <a:ln>
                  <a:noFill/>
                </a:ln>
                <a:solidFill>
                  <a:srgbClr val="737373"/>
                </a:solidFill>
                <a:effectLst/>
                <a:uLnTx/>
                <a:uFillTx/>
                <a:latin typeface="Arial"/>
                <a:ea typeface="+mn-ea"/>
                <a:cs typeface="Arial"/>
              </a:rPr>
              <a:t>GANIL: DOSION, micro-scintillateur</a:t>
            </a:r>
          </a:p>
          <a:p>
            <a:pPr marL="464820" marR="0" lvl="1" indent="-285750" algn="l" defTabSz="685800" rtl="0" eaLnBrk="1" fontAlgn="auto" latinLnBrk="0" hangingPunct="1">
              <a:lnSpc>
                <a:spcPct val="90000"/>
              </a:lnSpc>
              <a:spcBef>
                <a:spcPts val="375"/>
              </a:spcBef>
              <a:spcAft>
                <a:spcPts val="0"/>
              </a:spcAft>
              <a:buClr>
                <a:srgbClr val="FF5E00"/>
              </a:buClr>
              <a:buSzTx/>
              <a:buFont typeface="Arial" panose="020B0604020202020204" pitchFamily="34" charset="0"/>
              <a:buChar char="•"/>
              <a:tabLst/>
              <a:defRPr/>
            </a:pPr>
            <a:r>
              <a:rPr kumimoji="0" lang="fr-FR" sz="1400" b="0" i="0" u="none" strike="noStrike" kern="1200" cap="none" spc="0" normalizeH="0" baseline="0" noProof="0" dirty="0">
                <a:ln>
                  <a:noFill/>
                </a:ln>
                <a:solidFill>
                  <a:srgbClr val="737373"/>
                </a:solidFill>
                <a:effectLst/>
                <a:uLnTx/>
                <a:uFillTx/>
                <a:latin typeface="Arial"/>
                <a:ea typeface="+mn-ea"/>
                <a:cs typeface="Arial"/>
              </a:rPr>
              <a:t>Développements diamant (</a:t>
            </a:r>
            <a:r>
              <a:rPr kumimoji="0" lang="fr-FR" sz="1400" b="0" i="0" u="none" strike="noStrike" kern="1200" cap="none" spc="0" normalizeH="0" baseline="0" noProof="0" dirty="0" err="1">
                <a:ln>
                  <a:noFill/>
                </a:ln>
                <a:solidFill>
                  <a:srgbClr val="737373"/>
                </a:solidFill>
                <a:effectLst/>
                <a:uLnTx/>
                <a:uFillTx/>
                <a:latin typeface="Arial"/>
                <a:ea typeface="+mn-ea"/>
                <a:cs typeface="Arial"/>
              </a:rPr>
              <a:t>Arronax</a:t>
            </a:r>
            <a:r>
              <a:rPr kumimoji="0" lang="fr-FR" sz="1400" b="0" i="0" u="none" strike="noStrike" kern="1200" cap="none" spc="0" normalizeH="0" baseline="0" noProof="0" dirty="0">
                <a:ln>
                  <a:noFill/>
                </a:ln>
                <a:solidFill>
                  <a:srgbClr val="737373"/>
                </a:solidFill>
                <a:effectLst/>
                <a:uLnTx/>
                <a:uFillTx/>
                <a:latin typeface="Arial"/>
                <a:ea typeface="+mn-ea"/>
                <a:cs typeface="Arial"/>
              </a:rPr>
              <a:t>, synchrotron) et PEPITES (</a:t>
            </a:r>
            <a:r>
              <a:rPr kumimoji="0" lang="fr-FR" sz="1400" b="0" i="0" u="none" strike="noStrike" kern="1200" cap="none" spc="0" normalizeH="0" baseline="0" noProof="0" dirty="0" err="1">
                <a:ln>
                  <a:noFill/>
                </a:ln>
                <a:solidFill>
                  <a:srgbClr val="737373"/>
                </a:solidFill>
                <a:effectLst/>
                <a:uLnTx/>
                <a:uFillTx/>
                <a:latin typeface="Arial"/>
                <a:ea typeface="+mn-ea"/>
                <a:cs typeface="Arial"/>
              </a:rPr>
              <a:t>Arronax</a:t>
            </a:r>
            <a:r>
              <a:rPr kumimoji="0" lang="fr-FR" sz="1400" b="0" i="0" u="none" strike="noStrike" kern="1200" cap="none" spc="0" normalizeH="0" baseline="0" noProof="0" dirty="0">
                <a:ln>
                  <a:noFill/>
                </a:ln>
                <a:solidFill>
                  <a:srgbClr val="737373"/>
                </a:solidFill>
                <a:effectLst/>
                <a:uLnTx/>
                <a:uFillTx/>
                <a:latin typeface="Arial"/>
                <a:ea typeface="+mn-ea"/>
                <a:cs typeface="Arial"/>
              </a:rPr>
              <a:t>)</a:t>
            </a:r>
          </a:p>
        </p:txBody>
      </p:sp>
      <p:sp>
        <p:nvSpPr>
          <p:cNvPr id="2" name="Espace réservé du contenu 1">
            <a:extLst>
              <a:ext uri="{FF2B5EF4-FFF2-40B4-BE49-F238E27FC236}">
                <a16:creationId xmlns:a16="http://schemas.microsoft.com/office/drawing/2014/main" id="{CA57127D-412A-629A-4D7E-900F3D51A363}"/>
              </a:ext>
            </a:extLst>
          </p:cNvPr>
          <p:cNvSpPr>
            <a:spLocks noGrp="1"/>
          </p:cNvSpPr>
          <p:nvPr>
            <p:ph idx="1"/>
          </p:nvPr>
        </p:nvSpPr>
        <p:spPr>
          <a:xfrm>
            <a:off x="13388" y="697451"/>
            <a:ext cx="9047080" cy="1840135"/>
          </a:xfrm>
        </p:spPr>
        <p:txBody>
          <a:bodyPr lIns="91440" tIns="45720" rIns="91440" bIns="45720" anchor="t">
            <a:noAutofit/>
          </a:bodyPr>
          <a:lstStyle/>
          <a:p>
            <a:pPr marL="285750" indent="-285750">
              <a:buFont typeface="Arial" panose="020B0604020202020204" pitchFamily="34" charset="0"/>
              <a:buChar char="•"/>
            </a:pPr>
            <a:r>
              <a:rPr lang="fr-FR" dirty="0">
                <a:latin typeface="Arial"/>
                <a:cs typeface="Arial"/>
              </a:rPr>
              <a:t>Faisceaux</a:t>
            </a:r>
          </a:p>
          <a:p>
            <a:pPr marL="464820" lvl="1" indent="-285750">
              <a:buFont typeface="Arial" panose="020B0604020202020204" pitchFamily="34" charset="0"/>
              <a:buChar char="•"/>
            </a:pPr>
            <a:r>
              <a:rPr lang="fr-FR" sz="1300" dirty="0" err="1">
                <a:solidFill>
                  <a:schemeClr val="tx1">
                    <a:lumMod val="65000"/>
                    <a:lumOff val="35000"/>
                  </a:schemeClr>
                </a:solidFill>
                <a:latin typeface="Arial"/>
                <a:cs typeface="Arial"/>
              </a:rPr>
              <a:t>Arronax</a:t>
            </a:r>
            <a:r>
              <a:rPr lang="fr-FR" sz="1300" dirty="0">
                <a:solidFill>
                  <a:schemeClr val="tx1">
                    <a:lumMod val="65000"/>
                    <a:lumOff val="35000"/>
                  </a:schemeClr>
                </a:solidFill>
                <a:latin typeface="Arial"/>
                <a:cs typeface="Arial"/>
              </a:rPr>
              <a:t>: H</a:t>
            </a:r>
            <a:r>
              <a:rPr lang="fr-FR" sz="1300" baseline="30000" dirty="0">
                <a:solidFill>
                  <a:schemeClr val="tx1">
                    <a:lumMod val="65000"/>
                    <a:lumOff val="35000"/>
                  </a:schemeClr>
                </a:solidFill>
                <a:latin typeface="Arial"/>
                <a:cs typeface="Arial"/>
              </a:rPr>
              <a:t>+</a:t>
            </a:r>
            <a:r>
              <a:rPr lang="fr-FR" sz="1300" dirty="0">
                <a:solidFill>
                  <a:schemeClr val="tx1">
                    <a:lumMod val="65000"/>
                    <a:lumOff val="35000"/>
                  </a:schemeClr>
                </a:solidFill>
                <a:latin typeface="Arial"/>
                <a:cs typeface="Arial"/>
              </a:rPr>
              <a:t> (68MeV) et He</a:t>
            </a:r>
            <a:r>
              <a:rPr lang="fr-FR" sz="1300" baseline="30000" dirty="0">
                <a:solidFill>
                  <a:schemeClr val="tx1">
                    <a:lumMod val="65000"/>
                    <a:lumOff val="35000"/>
                  </a:schemeClr>
                </a:solidFill>
                <a:latin typeface="Arial"/>
                <a:cs typeface="Arial"/>
              </a:rPr>
              <a:t>2+</a:t>
            </a:r>
            <a:r>
              <a:rPr lang="fr-FR" sz="1300" dirty="0">
                <a:solidFill>
                  <a:schemeClr val="tx1">
                    <a:lumMod val="65000"/>
                    <a:lumOff val="35000"/>
                  </a:schemeClr>
                </a:solidFill>
                <a:latin typeface="Arial"/>
                <a:cs typeface="Arial"/>
              </a:rPr>
              <a:t> (70MeV)  [0,1 Gy/s – 300 </a:t>
            </a:r>
            <a:r>
              <a:rPr lang="fr-FR" sz="1300" dirty="0" err="1">
                <a:solidFill>
                  <a:schemeClr val="tx1">
                    <a:lumMod val="65000"/>
                    <a:lumOff val="35000"/>
                  </a:schemeClr>
                </a:solidFill>
                <a:latin typeface="Arial"/>
                <a:cs typeface="Arial"/>
              </a:rPr>
              <a:t>kGy</a:t>
            </a:r>
            <a:r>
              <a:rPr lang="fr-FR" sz="1300" dirty="0">
                <a:solidFill>
                  <a:schemeClr val="tx1">
                    <a:lumMod val="65000"/>
                    <a:lumOff val="35000"/>
                  </a:schemeClr>
                </a:solidFill>
                <a:latin typeface="Arial"/>
                <a:cs typeface="Arial"/>
              </a:rPr>
              <a:t>/s] </a:t>
            </a:r>
          </a:p>
          <a:p>
            <a:pPr marL="464820" lvl="1" indent="-285750">
              <a:buFont typeface="Arial" panose="020B0604020202020204" pitchFamily="34" charset="0"/>
              <a:buChar char="•"/>
            </a:pPr>
            <a:r>
              <a:rPr lang="fr-FR" sz="1300" dirty="0" err="1">
                <a:solidFill>
                  <a:schemeClr val="tx1">
                    <a:lumMod val="65000"/>
                    <a:lumOff val="35000"/>
                  </a:schemeClr>
                </a:solidFill>
                <a:latin typeface="Arial"/>
                <a:cs typeface="Arial"/>
              </a:rPr>
              <a:t>Cyrcé</a:t>
            </a:r>
            <a:r>
              <a:rPr lang="fr-FR" sz="1300" dirty="0">
                <a:solidFill>
                  <a:schemeClr val="tx1">
                    <a:lumMod val="65000"/>
                    <a:lumOff val="35000"/>
                  </a:schemeClr>
                </a:solidFill>
                <a:latin typeface="Arial"/>
                <a:cs typeface="Arial"/>
              </a:rPr>
              <a:t>: H</a:t>
            </a:r>
            <a:r>
              <a:rPr lang="fr-FR" sz="1300" baseline="30000" dirty="0">
                <a:solidFill>
                  <a:schemeClr val="tx1">
                    <a:lumMod val="65000"/>
                    <a:lumOff val="35000"/>
                  </a:schemeClr>
                </a:solidFill>
                <a:latin typeface="Arial"/>
                <a:cs typeface="Arial"/>
              </a:rPr>
              <a:t>+</a:t>
            </a:r>
            <a:r>
              <a:rPr lang="fr-FR" sz="1300" dirty="0">
                <a:solidFill>
                  <a:schemeClr val="tx1">
                    <a:lumMod val="65000"/>
                    <a:lumOff val="35000"/>
                  </a:schemeClr>
                </a:solidFill>
                <a:latin typeface="Arial"/>
                <a:cs typeface="Arial"/>
              </a:rPr>
              <a:t> (16MeV – 25 MeV) [0,0003 Gy/s – 200 Gy/s]</a:t>
            </a:r>
          </a:p>
          <a:p>
            <a:pPr marL="464820" lvl="1" indent="-285750">
              <a:buFont typeface="Arial" panose="020B0604020202020204" pitchFamily="34" charset="0"/>
              <a:buChar char="•"/>
            </a:pPr>
            <a:r>
              <a:rPr lang="fr-FR" sz="1300" dirty="0">
                <a:solidFill>
                  <a:schemeClr val="tx1">
                    <a:lumMod val="65000"/>
                    <a:lumOff val="35000"/>
                  </a:schemeClr>
                </a:solidFill>
                <a:latin typeface="Arial"/>
                <a:cs typeface="Arial"/>
              </a:rPr>
              <a:t>GANIL: </a:t>
            </a:r>
            <a:r>
              <a:rPr lang="fr-FR" sz="1300" baseline="30000" dirty="0">
                <a:solidFill>
                  <a:schemeClr val="tx1">
                    <a:lumMod val="65000"/>
                    <a:lumOff val="35000"/>
                  </a:schemeClr>
                </a:solidFill>
                <a:latin typeface="Arial"/>
                <a:cs typeface="Arial"/>
              </a:rPr>
              <a:t>12</a:t>
            </a:r>
            <a:r>
              <a:rPr lang="fr-FR" sz="1300" dirty="0">
                <a:solidFill>
                  <a:schemeClr val="tx1">
                    <a:lumMod val="65000"/>
                    <a:lumOff val="35000"/>
                  </a:schemeClr>
                </a:solidFill>
                <a:latin typeface="Arial"/>
                <a:cs typeface="Arial"/>
              </a:rPr>
              <a:t>C (95MeV/u) [0,01 Gy/s – 100 Gy/s]</a:t>
            </a:r>
          </a:p>
          <a:p>
            <a:pPr marL="464820" lvl="1" indent="-285750">
              <a:buChar char="•"/>
            </a:pPr>
            <a:r>
              <a:rPr lang="fr-FR" sz="1300" dirty="0" err="1">
                <a:solidFill>
                  <a:schemeClr val="tx1">
                    <a:lumMod val="65000"/>
                    <a:lumOff val="35000"/>
                  </a:schemeClr>
                </a:solidFill>
                <a:latin typeface="Arial"/>
                <a:cs typeface="Arial"/>
              </a:rPr>
              <a:t>BioALTO</a:t>
            </a:r>
            <a:r>
              <a:rPr lang="fr-FR" sz="1300" dirty="0">
                <a:solidFill>
                  <a:schemeClr val="tx1">
                    <a:lumMod val="65000"/>
                    <a:lumOff val="35000"/>
                  </a:schemeClr>
                </a:solidFill>
                <a:latin typeface="Arial"/>
                <a:cs typeface="Arial"/>
              </a:rPr>
              <a:t> : H</a:t>
            </a:r>
            <a:r>
              <a:rPr lang="fr-FR" sz="1300" baseline="30000" dirty="0">
                <a:solidFill>
                  <a:schemeClr val="tx1">
                    <a:lumMod val="65000"/>
                    <a:lumOff val="35000"/>
                  </a:schemeClr>
                </a:solidFill>
                <a:latin typeface="Arial"/>
                <a:cs typeface="Arial"/>
              </a:rPr>
              <a:t>+</a:t>
            </a:r>
            <a:r>
              <a:rPr lang="fr-FR" sz="1300" dirty="0">
                <a:solidFill>
                  <a:schemeClr val="tx1">
                    <a:lumMod val="65000"/>
                    <a:lumOff val="35000"/>
                  </a:schemeClr>
                </a:solidFill>
                <a:latin typeface="Arial"/>
                <a:cs typeface="Arial"/>
              </a:rPr>
              <a:t> (4MeV – 25 MeV) ; He</a:t>
            </a:r>
            <a:r>
              <a:rPr lang="fr-FR" sz="1300" baseline="30000" dirty="0">
                <a:solidFill>
                  <a:schemeClr val="tx1">
                    <a:lumMod val="65000"/>
                    <a:lumOff val="35000"/>
                  </a:schemeClr>
                </a:solidFill>
                <a:latin typeface="Arial"/>
                <a:cs typeface="Arial"/>
              </a:rPr>
              <a:t>2+</a:t>
            </a:r>
            <a:r>
              <a:rPr lang="fr-FR" sz="1300" dirty="0">
                <a:solidFill>
                  <a:schemeClr val="tx1">
                    <a:lumMod val="65000"/>
                    <a:lumOff val="35000"/>
                  </a:schemeClr>
                </a:solidFill>
                <a:latin typeface="Arial"/>
                <a:cs typeface="Arial"/>
              </a:rPr>
              <a:t> (15MeV – 43 MeV) ; C (87,5MeV) ; O (128 MeV)</a:t>
            </a:r>
            <a:br>
              <a:rPr lang="fr-FR" sz="1300" dirty="0">
                <a:latin typeface="Arial"/>
                <a:cs typeface="Arial"/>
              </a:rPr>
            </a:br>
            <a:r>
              <a:rPr lang="fr-FR" sz="1300" i="1" dirty="0">
                <a:solidFill>
                  <a:schemeClr val="tx1">
                    <a:lumMod val="65000"/>
                    <a:lumOff val="35000"/>
                  </a:schemeClr>
                </a:solidFill>
                <a:latin typeface="Arial"/>
                <a:cs typeface="Arial"/>
              </a:rPr>
              <a:t>En fin de construction (mise en service prévue courant 2026 (débit </a:t>
            </a:r>
            <a:r>
              <a:rPr lang="fr-FR" sz="1300" i="1" dirty="0" err="1">
                <a:solidFill>
                  <a:schemeClr val="tx1">
                    <a:lumMod val="65000"/>
                    <a:lumOff val="35000"/>
                  </a:schemeClr>
                </a:solidFill>
                <a:latin typeface="Arial"/>
                <a:cs typeface="Arial"/>
              </a:rPr>
              <a:t>conv</a:t>
            </a:r>
            <a:r>
              <a:rPr lang="fr-FR" sz="1300" i="1" dirty="0">
                <a:solidFill>
                  <a:schemeClr val="tx1">
                    <a:lumMod val="65000"/>
                    <a:lumOff val="35000"/>
                  </a:schemeClr>
                </a:solidFill>
                <a:latin typeface="Arial"/>
                <a:cs typeface="Arial"/>
              </a:rPr>
              <a:t>); étude UHDD fin 2027)</a:t>
            </a:r>
          </a:p>
          <a:p>
            <a:pPr marL="464820" lvl="1" indent="-285750">
              <a:buFont typeface="Wingdings" panose="05000000000000000000" pitchFamily="2" charset="2"/>
              <a:buChar char="•"/>
            </a:pPr>
            <a:r>
              <a:rPr lang="fr-FR" sz="1300" dirty="0">
                <a:solidFill>
                  <a:schemeClr val="tx1">
                    <a:lumMod val="65000"/>
                    <a:lumOff val="35000"/>
                  </a:schemeClr>
                </a:solidFill>
                <a:latin typeface="Arial"/>
                <a:cs typeface="Arial"/>
              </a:rPr>
              <a:t>Rayonnement synchrotron (microfaisceaux X ~100 keV): ESRF, Synchrotron Australien [5-10kGy/s]</a:t>
            </a:r>
          </a:p>
          <a:p>
            <a:endParaRPr lang="fr-FR" sz="1200" dirty="0"/>
          </a:p>
        </p:txBody>
      </p:sp>
      <p:sp>
        <p:nvSpPr>
          <p:cNvPr id="3" name="Titre 2">
            <a:extLst>
              <a:ext uri="{FF2B5EF4-FFF2-40B4-BE49-F238E27FC236}">
                <a16:creationId xmlns:a16="http://schemas.microsoft.com/office/drawing/2014/main" id="{A3BEF3D9-DA7B-957B-160B-0FE156F38F50}"/>
              </a:ext>
            </a:extLst>
          </p:cNvPr>
          <p:cNvSpPr>
            <a:spLocks noGrp="1"/>
          </p:cNvSpPr>
          <p:nvPr>
            <p:ph type="title"/>
          </p:nvPr>
        </p:nvSpPr>
        <p:spPr>
          <a:xfrm>
            <a:off x="215065" y="338932"/>
            <a:ext cx="8864265" cy="491655"/>
          </a:xfrm>
        </p:spPr>
        <p:txBody>
          <a:bodyPr/>
          <a:lstStyle/>
          <a:p>
            <a:r>
              <a:rPr lang="fr-FR">
                <a:solidFill>
                  <a:srgbClr val="7030A0"/>
                </a:solidFill>
              </a:rPr>
              <a:t>Contrôle qualité et instrumentation des lignes faisceaux</a:t>
            </a:r>
          </a:p>
        </p:txBody>
      </p:sp>
      <p:pic>
        <p:nvPicPr>
          <p:cNvPr id="23" name="Image 22">
            <a:extLst>
              <a:ext uri="{FF2B5EF4-FFF2-40B4-BE49-F238E27FC236}">
                <a16:creationId xmlns:a16="http://schemas.microsoft.com/office/drawing/2014/main" id="{846C4FD8-7D30-B178-6228-4D3F9531B1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898"/>
          <a:stretch/>
        </p:blipFill>
        <p:spPr>
          <a:xfrm>
            <a:off x="4412846" y="3077885"/>
            <a:ext cx="1293061" cy="806424"/>
          </a:xfrm>
          <a:prstGeom prst="rect">
            <a:avLst/>
          </a:prstGeom>
        </p:spPr>
      </p:pic>
      <p:pic>
        <p:nvPicPr>
          <p:cNvPr id="24" name="Image 23">
            <a:extLst>
              <a:ext uri="{FF2B5EF4-FFF2-40B4-BE49-F238E27FC236}">
                <a16:creationId xmlns:a16="http://schemas.microsoft.com/office/drawing/2014/main" id="{9FC0B50B-0E1A-05F8-E084-8088FFBCEDB6}"/>
              </a:ext>
            </a:extLst>
          </p:cNvPr>
          <p:cNvPicPr>
            <a:picLocks noChangeAspect="1"/>
          </p:cNvPicPr>
          <p:nvPr/>
        </p:nvPicPr>
        <p:blipFill>
          <a:blip r:embed="rId4"/>
          <a:stretch>
            <a:fillRect/>
          </a:stretch>
        </p:blipFill>
        <p:spPr>
          <a:xfrm>
            <a:off x="5594981" y="3077885"/>
            <a:ext cx="1134843" cy="799521"/>
          </a:xfrm>
          <a:prstGeom prst="rect">
            <a:avLst/>
          </a:prstGeom>
        </p:spPr>
      </p:pic>
      <p:sp>
        <p:nvSpPr>
          <p:cNvPr id="25" name="ZoneTexte 24">
            <a:extLst>
              <a:ext uri="{FF2B5EF4-FFF2-40B4-BE49-F238E27FC236}">
                <a16:creationId xmlns:a16="http://schemas.microsoft.com/office/drawing/2014/main" id="{ADC51AE0-DF52-B545-1F9B-1F6603E0F770}"/>
              </a:ext>
            </a:extLst>
          </p:cNvPr>
          <p:cNvSpPr txBox="1"/>
          <p:nvPr/>
        </p:nvSpPr>
        <p:spPr>
          <a:xfrm>
            <a:off x="6568662" y="3247524"/>
            <a:ext cx="2763571" cy="584775"/>
          </a:xfrm>
          <a:prstGeom prst="rect">
            <a:avLst/>
          </a:prstGeom>
          <a:noFill/>
        </p:spPr>
        <p:txBody>
          <a:bodyPr wrap="square" rtlCol="0">
            <a:spAutoFit/>
          </a:bodyPr>
          <a:lstStyle/>
          <a:p>
            <a:r>
              <a:rPr lang="fr-FR" sz="800" i="1" dirty="0" err="1"/>
              <a:t>Servagent</a:t>
            </a:r>
            <a:r>
              <a:rPr lang="fr-FR" sz="800" i="1" dirty="0"/>
              <a:t> et al. </a:t>
            </a:r>
            <a:r>
              <a:rPr lang="en-US" sz="800" i="1" dirty="0"/>
              <a:t>Proton beam flash online monitoring at </a:t>
            </a:r>
            <a:r>
              <a:rPr lang="en-US" sz="800" i="1" dirty="0" err="1"/>
              <a:t>Arronax</a:t>
            </a:r>
            <a:r>
              <a:rPr lang="en-US" sz="800" i="1" dirty="0"/>
              <a:t> Cyclotron. FRPT 2021</a:t>
            </a:r>
          </a:p>
          <a:p>
            <a:r>
              <a:rPr lang="fr-FR" sz="800" i="1" dirty="0"/>
              <a:t>Mouchard Q et al. Upgrade of the flash </a:t>
            </a:r>
            <a:r>
              <a:rPr lang="fr-FR" sz="800" i="1" dirty="0" err="1"/>
              <a:t>beam</a:t>
            </a:r>
            <a:r>
              <a:rPr lang="fr-FR" sz="800" i="1" dirty="0"/>
              <a:t> monitoring system at ARRONAX cyclotron. FRPT 2022</a:t>
            </a:r>
            <a:endParaRPr lang="fr-FR" sz="800" dirty="0"/>
          </a:p>
        </p:txBody>
      </p:sp>
      <p:sp>
        <p:nvSpPr>
          <p:cNvPr id="26" name="ZoneTexte 25">
            <a:extLst>
              <a:ext uri="{FF2B5EF4-FFF2-40B4-BE49-F238E27FC236}">
                <a16:creationId xmlns:a16="http://schemas.microsoft.com/office/drawing/2014/main" id="{86D877F2-1D0A-057B-4C47-27047E1613A0}"/>
              </a:ext>
            </a:extLst>
          </p:cNvPr>
          <p:cNvSpPr txBox="1"/>
          <p:nvPr/>
        </p:nvSpPr>
        <p:spPr>
          <a:xfrm>
            <a:off x="7738812" y="4300085"/>
            <a:ext cx="1725688" cy="215444"/>
          </a:xfrm>
          <a:prstGeom prst="rect">
            <a:avLst/>
          </a:prstGeom>
          <a:noFill/>
        </p:spPr>
        <p:txBody>
          <a:bodyPr wrap="square" rtlCol="0">
            <a:spAutoFit/>
          </a:bodyPr>
          <a:lstStyle/>
          <a:p>
            <a:r>
              <a:rPr lang="fr-FR" sz="800" b="0" i="1" dirty="0" err="1">
                <a:solidFill>
                  <a:srgbClr val="222222"/>
                </a:solidFill>
                <a:effectLst/>
                <a:latin typeface="Arial" panose="020B0604020202020204" pitchFamily="34" charset="0"/>
              </a:rPr>
              <a:t>Villoing</a:t>
            </a:r>
            <a:r>
              <a:rPr lang="fr-FR" sz="800" b="0" i="1" dirty="0">
                <a:solidFill>
                  <a:srgbClr val="222222"/>
                </a:solidFill>
                <a:effectLst/>
                <a:latin typeface="Arial" panose="020B0604020202020204" pitchFamily="34" charset="0"/>
              </a:rPr>
              <a:t>, D et al (2022)</a:t>
            </a:r>
            <a:endParaRPr lang="fr-FR" sz="800" i="1" dirty="0"/>
          </a:p>
        </p:txBody>
      </p:sp>
      <p:sp>
        <p:nvSpPr>
          <p:cNvPr id="27" name="ZoneTexte 26">
            <a:extLst>
              <a:ext uri="{FF2B5EF4-FFF2-40B4-BE49-F238E27FC236}">
                <a16:creationId xmlns:a16="http://schemas.microsoft.com/office/drawing/2014/main" id="{6B6A67F6-A27C-A32C-E8B6-11A549E51EB4}"/>
              </a:ext>
            </a:extLst>
          </p:cNvPr>
          <p:cNvSpPr txBox="1"/>
          <p:nvPr/>
        </p:nvSpPr>
        <p:spPr>
          <a:xfrm>
            <a:off x="215065" y="4613284"/>
            <a:ext cx="8033796" cy="338554"/>
          </a:xfrm>
          <a:prstGeom prst="rect">
            <a:avLst/>
          </a:prstGeom>
          <a:noFill/>
        </p:spPr>
        <p:txBody>
          <a:bodyPr wrap="square" rtlCol="0">
            <a:spAutoFit/>
          </a:bodyPr>
          <a:lstStyle/>
          <a:p>
            <a:r>
              <a:rPr lang="fr-FR" sz="800" i="1" dirty="0" err="1"/>
              <a:t>Bongrand</a:t>
            </a:r>
            <a:r>
              <a:rPr lang="fr-FR" sz="800" i="1" dirty="0"/>
              <a:t> A et al (2021). A monte </a:t>
            </a:r>
            <a:r>
              <a:rPr lang="fr-FR" sz="800" i="1" dirty="0" err="1"/>
              <a:t>carlo</a:t>
            </a:r>
            <a:r>
              <a:rPr lang="fr-FR" sz="800" i="1" dirty="0"/>
              <a:t> </a:t>
            </a:r>
            <a:r>
              <a:rPr lang="fr-FR" sz="800" i="1" dirty="0" err="1"/>
              <a:t>determination</a:t>
            </a:r>
            <a:r>
              <a:rPr lang="fr-FR" sz="800" i="1" dirty="0"/>
              <a:t> of dose and range </a:t>
            </a:r>
            <a:r>
              <a:rPr lang="fr-FR" sz="800" i="1" dirty="0" err="1"/>
              <a:t>uncertainties</a:t>
            </a:r>
            <a:r>
              <a:rPr lang="fr-FR" sz="800" i="1" dirty="0"/>
              <a:t> for </a:t>
            </a:r>
            <a:r>
              <a:rPr lang="fr-FR" sz="800" i="1" dirty="0" err="1"/>
              <a:t>preclinical</a:t>
            </a:r>
            <a:r>
              <a:rPr lang="fr-FR" sz="800" i="1" dirty="0"/>
              <a:t> </a:t>
            </a:r>
            <a:r>
              <a:rPr lang="fr-FR" sz="800" i="1" dirty="0" err="1"/>
              <a:t>studies</a:t>
            </a:r>
            <a:r>
              <a:rPr lang="fr-FR" sz="800" i="1" dirty="0"/>
              <a:t> </a:t>
            </a:r>
            <a:r>
              <a:rPr lang="fr-FR" sz="800" i="1" dirty="0" err="1"/>
              <a:t>with</a:t>
            </a:r>
            <a:r>
              <a:rPr lang="fr-FR" sz="800" i="1" dirty="0"/>
              <a:t> a proton </a:t>
            </a:r>
            <a:r>
              <a:rPr lang="fr-FR" sz="800" i="1" dirty="0" err="1"/>
              <a:t>beam</a:t>
            </a:r>
            <a:r>
              <a:rPr lang="fr-FR" sz="800" i="1" dirty="0"/>
              <a:t>. Cancers, 13(8), 1889.</a:t>
            </a:r>
          </a:p>
          <a:p>
            <a:r>
              <a:rPr lang="fr-FR" sz="800" i="1" dirty="0"/>
              <a:t>Evin et al.  (2024). </a:t>
            </a:r>
            <a:r>
              <a:rPr lang="fr-FR" sz="800" i="1" dirty="0" err="1"/>
              <a:t>Methodology</a:t>
            </a:r>
            <a:r>
              <a:rPr lang="fr-FR" sz="800" i="1" dirty="0"/>
              <a:t> for </a:t>
            </a:r>
            <a:r>
              <a:rPr lang="fr-FR" sz="800" i="1" dirty="0" err="1"/>
              <a:t>small</a:t>
            </a:r>
            <a:r>
              <a:rPr lang="fr-FR" sz="800" i="1" dirty="0"/>
              <a:t> </a:t>
            </a:r>
            <a:r>
              <a:rPr lang="fr-FR" sz="800" i="1" dirty="0" err="1"/>
              <a:t>animals</a:t>
            </a:r>
            <a:r>
              <a:rPr lang="fr-FR" sz="800" i="1" dirty="0"/>
              <a:t> </a:t>
            </a:r>
            <a:r>
              <a:rPr lang="fr-FR" sz="800" i="1" dirty="0" err="1"/>
              <a:t>targeted</a:t>
            </a:r>
            <a:r>
              <a:rPr lang="fr-FR" sz="800" i="1" dirty="0"/>
              <a:t> irradiations at </a:t>
            </a:r>
            <a:r>
              <a:rPr lang="fr-FR" sz="800" i="1" dirty="0" err="1"/>
              <a:t>conventional</a:t>
            </a:r>
            <a:r>
              <a:rPr lang="fr-FR" sz="800" i="1" dirty="0"/>
              <a:t> and ultra-high dose rates 65 MeV proton </a:t>
            </a:r>
            <a:r>
              <a:rPr lang="fr-FR" sz="800" i="1" dirty="0" err="1"/>
              <a:t>beam</a:t>
            </a:r>
            <a:r>
              <a:rPr lang="fr-FR" sz="800" i="1" dirty="0"/>
              <a:t>. </a:t>
            </a:r>
            <a:r>
              <a:rPr lang="fr-FR" sz="800" i="1" dirty="0" err="1"/>
              <a:t>Physica</a:t>
            </a:r>
            <a:r>
              <a:rPr lang="fr-FR" sz="800" i="1" dirty="0"/>
              <a:t> Medica, 120, 103332.</a:t>
            </a:r>
          </a:p>
        </p:txBody>
      </p:sp>
      <p:pic>
        <p:nvPicPr>
          <p:cNvPr id="28" name="Picture 2">
            <a:extLst>
              <a:ext uri="{FF2B5EF4-FFF2-40B4-BE49-F238E27FC236}">
                <a16:creationId xmlns:a16="http://schemas.microsoft.com/office/drawing/2014/main" id="{B93398A6-C1CF-AA88-2847-8DEE9C3C82E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035" t="51858" r="27066" b="11603"/>
          <a:stretch/>
        </p:blipFill>
        <p:spPr bwMode="auto">
          <a:xfrm>
            <a:off x="6552294" y="828495"/>
            <a:ext cx="2515016" cy="845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Image 28">
            <a:extLst>
              <a:ext uri="{FF2B5EF4-FFF2-40B4-BE49-F238E27FC236}">
                <a16:creationId xmlns:a16="http://schemas.microsoft.com/office/drawing/2014/main" id="{9F12FA3D-9C83-D963-CEAB-9240EFFDE8C2}"/>
              </a:ext>
            </a:extLst>
          </p:cNvPr>
          <p:cNvPicPr>
            <a:picLocks noChangeAspect="1"/>
          </p:cNvPicPr>
          <p:nvPr/>
        </p:nvPicPr>
        <p:blipFill rotWithShape="1">
          <a:blip r:embed="rId6"/>
          <a:srcRect l="11885" r="11865" b="72346"/>
          <a:stretch/>
        </p:blipFill>
        <p:spPr>
          <a:xfrm>
            <a:off x="5583602" y="4208615"/>
            <a:ext cx="2211378" cy="323853"/>
          </a:xfrm>
          <a:prstGeom prst="rect">
            <a:avLst/>
          </a:prstGeom>
        </p:spPr>
      </p:pic>
      <p:sp>
        <p:nvSpPr>
          <p:cNvPr id="30" name="ZoneTexte 29">
            <a:extLst>
              <a:ext uri="{FF2B5EF4-FFF2-40B4-BE49-F238E27FC236}">
                <a16:creationId xmlns:a16="http://schemas.microsoft.com/office/drawing/2014/main" id="{0691A971-6231-2E96-DD27-5571328B8A69}"/>
              </a:ext>
            </a:extLst>
          </p:cNvPr>
          <p:cNvSpPr txBox="1"/>
          <p:nvPr/>
        </p:nvSpPr>
        <p:spPr>
          <a:xfrm>
            <a:off x="8023402" y="1639277"/>
            <a:ext cx="1725688" cy="215444"/>
          </a:xfrm>
          <a:prstGeom prst="rect">
            <a:avLst/>
          </a:prstGeom>
          <a:noFill/>
        </p:spPr>
        <p:txBody>
          <a:bodyPr wrap="square" rtlCol="0">
            <a:spAutoFit/>
          </a:bodyPr>
          <a:lstStyle/>
          <a:p>
            <a:r>
              <a:rPr lang="fr-FR" sz="800" i="1"/>
              <a:t>Poirier et al. 2019</a:t>
            </a:r>
          </a:p>
        </p:txBody>
      </p:sp>
    </p:spTree>
    <p:extLst>
      <p:ext uri="{BB962C8B-B14F-4D97-AF65-F5344CB8AC3E}">
        <p14:creationId xmlns:p14="http://schemas.microsoft.com/office/powerpoint/2010/main" val="81904017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5"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F4BC841-18A7-205A-3A18-4B1380E61562}"/>
              </a:ext>
            </a:extLst>
          </p:cNvPr>
          <p:cNvSpPr>
            <a:spLocks noGrp="1"/>
          </p:cNvSpPr>
          <p:nvPr>
            <p:ph type="title"/>
          </p:nvPr>
        </p:nvSpPr>
        <p:spPr>
          <a:xfrm>
            <a:off x="310346" y="143609"/>
            <a:ext cx="7886700" cy="491655"/>
          </a:xfrm>
        </p:spPr>
        <p:txBody>
          <a:bodyPr lIns="91440" tIns="45720" rIns="91440" bIns="45720" anchor="t"/>
          <a:lstStyle/>
          <a:p>
            <a:r>
              <a:rPr lang="fr-FR" dirty="0">
                <a:solidFill>
                  <a:srgbClr val="0070C0"/>
                </a:solidFill>
                <a:latin typeface="Arial"/>
                <a:cs typeface="Arial"/>
              </a:rPr>
              <a:t>IMPACT DES UHDR sur la radiolyse DE L'EAU : </a:t>
            </a:r>
            <a:br>
              <a:rPr lang="fr-FR" dirty="0">
                <a:latin typeface="Arial"/>
                <a:cs typeface="Arial"/>
              </a:rPr>
            </a:br>
            <a:r>
              <a:rPr lang="fr-FR" cap="none" dirty="0">
                <a:solidFill>
                  <a:srgbClr val="0070C0"/>
                </a:solidFill>
                <a:latin typeface="Arial"/>
                <a:cs typeface="Arial"/>
              </a:rPr>
              <a:t>De premiers résultats</a:t>
            </a:r>
            <a:endParaRPr lang="en-US" dirty="0"/>
          </a:p>
        </p:txBody>
      </p:sp>
      <p:pic>
        <p:nvPicPr>
          <p:cNvPr id="33" name="Image 32">
            <a:extLst>
              <a:ext uri="{FF2B5EF4-FFF2-40B4-BE49-F238E27FC236}">
                <a16:creationId xmlns:a16="http://schemas.microsoft.com/office/drawing/2014/main" id="{824B9469-445F-D43D-56F4-E7941D7113D0}"/>
              </a:ext>
            </a:extLst>
          </p:cNvPr>
          <p:cNvPicPr>
            <a:picLocks noChangeAspect="1"/>
          </p:cNvPicPr>
          <p:nvPr/>
        </p:nvPicPr>
        <p:blipFill>
          <a:blip r:embed="rId2"/>
          <a:stretch>
            <a:fillRect/>
          </a:stretch>
        </p:blipFill>
        <p:spPr>
          <a:xfrm>
            <a:off x="1103133" y="3015812"/>
            <a:ext cx="1956355" cy="1312817"/>
          </a:xfrm>
          <a:prstGeom prst="rect">
            <a:avLst/>
          </a:prstGeom>
        </p:spPr>
      </p:pic>
      <p:sp>
        <p:nvSpPr>
          <p:cNvPr id="34" name="Rectangle 33">
            <a:extLst>
              <a:ext uri="{FF2B5EF4-FFF2-40B4-BE49-F238E27FC236}">
                <a16:creationId xmlns:a16="http://schemas.microsoft.com/office/drawing/2014/main" id="{71AC2B65-03A6-8B9B-A820-72DBB72761D8}"/>
              </a:ext>
            </a:extLst>
          </p:cNvPr>
          <p:cNvSpPr/>
          <p:nvPr/>
        </p:nvSpPr>
        <p:spPr>
          <a:xfrm>
            <a:off x="3641390" y="3015812"/>
            <a:ext cx="4244576" cy="14257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fr-FR" sz="1400" b="1" dirty="0">
                <a:solidFill>
                  <a:schemeClr val="tx1"/>
                </a:solidFill>
              </a:rPr>
              <a:t>EXPERTISES, SAVOIR-FAIRE COMPLÉMENTAIRES : </a:t>
            </a:r>
            <a:endParaRPr lang="en-US" b="1" dirty="0">
              <a:solidFill>
                <a:schemeClr val="tx1"/>
              </a:solidFill>
            </a:endParaRPr>
          </a:p>
          <a:p>
            <a:pPr marL="285750" indent="-285750">
              <a:buFont typeface="Arial" panose="020B0604020202020204" pitchFamily="34" charset="0"/>
              <a:buChar char="•"/>
            </a:pPr>
            <a:r>
              <a:rPr lang="fr-FR" sz="1400" dirty="0">
                <a:solidFill>
                  <a:srgbClr val="FF5E00"/>
                </a:solidFill>
              </a:rPr>
              <a:t>Couvre toute la gamme temporelle</a:t>
            </a:r>
            <a:endParaRPr lang="fr-FR" sz="1400" dirty="0">
              <a:solidFill>
                <a:srgbClr val="FF5E00"/>
              </a:solidFill>
              <a:ea typeface="Calibri"/>
              <a:cs typeface="Calibri"/>
            </a:endParaRPr>
          </a:p>
          <a:p>
            <a:pPr marL="285750" indent="-285750">
              <a:buFont typeface="Arial" panose="020B0604020202020204" pitchFamily="34" charset="0"/>
              <a:buChar char="•"/>
            </a:pPr>
            <a:r>
              <a:rPr lang="fr-FR" sz="1400" dirty="0">
                <a:solidFill>
                  <a:srgbClr val="FF5E00"/>
                </a:solidFill>
              </a:rPr>
              <a:t>Outils matures pour explorer la chimie vs temps</a:t>
            </a:r>
            <a:endParaRPr lang="fr-FR" sz="1400" dirty="0">
              <a:solidFill>
                <a:srgbClr val="FF5E00"/>
              </a:solidFill>
              <a:ea typeface="Calibri"/>
              <a:cs typeface="Calibri"/>
            </a:endParaRPr>
          </a:p>
          <a:p>
            <a:pPr marL="285750" indent="-285750">
              <a:buFont typeface="Arial" panose="020B0604020202020204" pitchFamily="34" charset="0"/>
              <a:buChar char="•"/>
            </a:pPr>
            <a:r>
              <a:rPr lang="fr-FR" sz="1400" dirty="0">
                <a:solidFill>
                  <a:srgbClr val="FF5E00"/>
                </a:solidFill>
                <a:ea typeface="Calibri"/>
                <a:cs typeface="Calibri"/>
              </a:rPr>
              <a:t>Sondes moléculaires et radiolyse pulsée</a:t>
            </a:r>
            <a:endParaRPr lang="fr-FR" sz="1400" dirty="0">
              <a:solidFill>
                <a:srgbClr val="FF5E00"/>
              </a:solidFill>
            </a:endParaRPr>
          </a:p>
          <a:p>
            <a:pPr marL="285750" indent="-285750">
              <a:buFont typeface="Arial" panose="020B0604020202020204" pitchFamily="34" charset="0"/>
              <a:buChar char="•"/>
            </a:pPr>
            <a:r>
              <a:rPr lang="fr-FR" sz="1400" dirty="0">
                <a:solidFill>
                  <a:srgbClr val="FF5E00"/>
                </a:solidFill>
              </a:rPr>
              <a:t>En débit UHDR (&gt; 40 Gy/s) et conventionnel</a:t>
            </a:r>
            <a:endParaRPr lang="fr-FR" sz="1400" dirty="0">
              <a:solidFill>
                <a:srgbClr val="FF5E00"/>
              </a:solidFill>
              <a:ea typeface="Calibri"/>
              <a:cs typeface="Calibri"/>
            </a:endParaRPr>
          </a:p>
        </p:txBody>
      </p:sp>
      <p:sp>
        <p:nvSpPr>
          <p:cNvPr id="5" name="TextBox 4">
            <a:extLst>
              <a:ext uri="{FF2B5EF4-FFF2-40B4-BE49-F238E27FC236}">
                <a16:creationId xmlns:a16="http://schemas.microsoft.com/office/drawing/2014/main" id="{5C13B373-2363-1275-0132-26DD91F0CA68}"/>
              </a:ext>
            </a:extLst>
          </p:cNvPr>
          <p:cNvSpPr txBox="1"/>
          <p:nvPr/>
        </p:nvSpPr>
        <p:spPr>
          <a:xfrm>
            <a:off x="3834115" y="4485629"/>
            <a:ext cx="530988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solidFill>
                  <a:srgbClr val="404040"/>
                </a:solidFill>
                <a:ea typeface="+mn-lt"/>
                <a:cs typeface="+mn-lt"/>
              </a:rPr>
              <a:t>Blain G, et al. « Proton Irradiations at Ultra-High Dose Rate vs. Conventional Dose Rate: Strong Impact on Hydrogen Peroxide Yield ». </a:t>
            </a:r>
            <a:r>
              <a:rPr lang="en-US" sz="800" i="1" dirty="0">
                <a:solidFill>
                  <a:srgbClr val="404040"/>
                </a:solidFill>
                <a:ea typeface="+mn-lt"/>
                <a:cs typeface="+mn-lt"/>
              </a:rPr>
              <a:t>Radiation Research, </a:t>
            </a:r>
            <a:r>
              <a:rPr lang="en-US" sz="800" dirty="0">
                <a:solidFill>
                  <a:srgbClr val="404040"/>
                </a:solidFill>
                <a:ea typeface="+mn-lt"/>
                <a:cs typeface="+mn-lt"/>
              </a:rPr>
              <a:t>2022; 198, no 3. doi:10.1667/RADE-22-00021.1</a:t>
            </a:r>
            <a:endParaRPr lang="en-US" dirty="0"/>
          </a:p>
        </p:txBody>
      </p:sp>
      <p:pic>
        <p:nvPicPr>
          <p:cNvPr id="2" name="Image 1">
            <a:extLst>
              <a:ext uri="{FF2B5EF4-FFF2-40B4-BE49-F238E27FC236}">
                <a16:creationId xmlns:a16="http://schemas.microsoft.com/office/drawing/2014/main" id="{662BF0A2-317D-424B-A1DC-6D8F67E80118}"/>
              </a:ext>
            </a:extLst>
          </p:cNvPr>
          <p:cNvPicPr>
            <a:picLocks noChangeAspect="1"/>
          </p:cNvPicPr>
          <p:nvPr/>
        </p:nvPicPr>
        <p:blipFill>
          <a:blip r:embed="rId3"/>
          <a:stretch>
            <a:fillRect/>
          </a:stretch>
        </p:blipFill>
        <p:spPr>
          <a:xfrm>
            <a:off x="0" y="574633"/>
            <a:ext cx="9144000" cy="2441179"/>
          </a:xfrm>
          <a:prstGeom prst="rect">
            <a:avLst/>
          </a:prstGeom>
        </p:spPr>
      </p:pic>
    </p:spTree>
    <p:extLst>
      <p:ext uri="{BB962C8B-B14F-4D97-AF65-F5344CB8AC3E}">
        <p14:creationId xmlns:p14="http://schemas.microsoft.com/office/powerpoint/2010/main" val="316918695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4831947e4865ac4f8fe4926d27bd3c3153cc61c1"/>
</p:tagLst>
</file>

<file path=ppt/theme/theme1.xml><?xml version="1.0" encoding="utf-8"?>
<a:theme xmlns:a="http://schemas.openxmlformats.org/drawingml/2006/main" name="ICO">
  <a:themeElements>
    <a:clrScheme name="Rouge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175"/>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ésentation ICO charte 2020" id="{5A7B24D4-5C97-480D-8BBD-916F9C96D0C0}" vid="{21E25D7C-68EA-44A6-8912-E576F2AA53AC}"/>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Droplet</Template>
  <TotalTime>497</TotalTime>
  <Words>2607</Words>
  <Application>Microsoft Office PowerPoint</Application>
  <PresentationFormat>Affichage à l'écran (16:9)</PresentationFormat>
  <Paragraphs>308</Paragraphs>
  <Slides>22</Slides>
  <Notes>8</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22</vt:i4>
      </vt:variant>
    </vt:vector>
  </HeadingPairs>
  <TitlesOfParts>
    <vt:vector size="31" baseType="lpstr">
      <vt:lpstr>Arial</vt:lpstr>
      <vt:lpstr>Arial Black</vt:lpstr>
      <vt:lpstr>Courier New</vt:lpstr>
      <vt:lpstr>Aptos</vt:lpstr>
      <vt:lpstr>Wingdings</vt:lpstr>
      <vt:lpstr>Arial,Sans-Serif</vt:lpstr>
      <vt:lpstr>Calibri</vt:lpstr>
      <vt:lpstr>Wingdings,Sans-Serif</vt:lpstr>
      <vt:lpstr>ICO</vt:lpstr>
      <vt:lpstr>Présentation PowerPoint</vt:lpstr>
      <vt:lpstr>Présentation PowerPoint</vt:lpstr>
      <vt:lpstr>Des traitements prometteurs</vt:lpstr>
      <vt:lpstr>et des mécanismes fondamentaux à expliquer…  - Etudier le phénomène FLASH sur différents types de faisceaux (ions et e-)  Combiner UHDR et TEL - Approche pluridisciplinaire  Mieux comprendre les mécanismes fondamentaux en FLASH</vt:lpstr>
      <vt:lpstr>Les équipes pluridisciplinaires</vt:lpstr>
      <vt:lpstr>Les collaborations hors IN2P3 et à l’international</vt:lpstr>
      <vt:lpstr>Contrôle qualité et instrumentation des lignes faisceaux</vt:lpstr>
      <vt:lpstr>Contrôle qualité et instrumentation des lignes faisceaux</vt:lpstr>
      <vt:lpstr>IMPACT DES UHDR sur la radiolyse DE L'EAU :  De premiers résultats</vt:lpstr>
      <vt:lpstr>Etudes in vitro et in vivo</vt:lpstr>
      <vt:lpstr>1ers JUMEAUX NUMÉRIQUES MULTI-ÉCHELLES </vt:lpstr>
      <vt:lpstr>Présentation PowerPoint</vt:lpstr>
      <vt:lpstr>4 WPs</vt:lpstr>
      <vt:lpstr>Présentation PowerPoint</vt:lpstr>
      <vt:lpstr>WP1 Contrôle qualité et dosimétrie des lignes faisceaux UHDR H+, He2+ , C, e-, RX </vt:lpstr>
      <vt:lpstr>Présentation PowerPoint</vt:lpstr>
      <vt:lpstr>WP2 - Effet du débit de dose sur la radiolyse de l’eau expérimentale  </vt:lpstr>
      <vt:lpstr>Présentation PowerPoint</vt:lpstr>
      <vt:lpstr>WP3 - Irradiations de populations cellulaires</vt:lpstr>
      <vt:lpstr>Présentation PowerPoint</vt:lpstr>
      <vt:lpstr>WP4 - Jumeaux numériques multi-échelles </vt:lpstr>
      <vt:lpstr>MP pluridisciplinaire</vt:lpstr>
    </vt:vector>
  </TitlesOfParts>
  <Company>ICO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Rambaud Coralie</dc:creator>
  <cp:lastModifiedBy>Quentin Raffy</cp:lastModifiedBy>
  <cp:revision>29</cp:revision>
  <cp:lastPrinted>2018-09-28T09:31:40Z</cp:lastPrinted>
  <dcterms:created xsi:type="dcterms:W3CDTF">2019-11-21T09:32:50Z</dcterms:created>
  <dcterms:modified xsi:type="dcterms:W3CDTF">2025-05-16T07:15:58Z</dcterms:modified>
</cp:coreProperties>
</file>