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28" r:id="rId3"/>
    <p:sldId id="337" r:id="rId4"/>
    <p:sldId id="338" r:id="rId5"/>
    <p:sldId id="339" r:id="rId6"/>
    <p:sldId id="267" r:id="rId7"/>
    <p:sldId id="27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FD66B-ED40-4E2E-A26D-6402A2079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ACEF18-8A63-4081-9C86-B8A7D82D3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324BF1-8A1F-47E7-8BBA-230062C23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ED6772-9C41-4E46-BD43-21E31330F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1093CA-1771-4E60-B035-9EB3AEA1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10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4C0C2C-82A0-4D78-AEE4-BD921D911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8F271B-88CA-472D-B1AE-6D4AB2D73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94EF8C-4F11-4C6D-A7C8-9FBBF335B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3B34FD-B1B1-4DFC-B886-0E635EF2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232F30-2142-4760-B666-C488C83A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8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160A6DB-CFCE-4E55-BB5A-CE609BF45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D5E153-3F9A-4957-9672-143BAFD5E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EE034F-2A40-4233-BF4F-ED9F7C239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49C951-0FA9-4EC4-86AC-CE92E30D6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73BC9F-5B3D-4ED6-99DD-BD584EE69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122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A3A15A-C527-8A4A-B171-C3B7E5D21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7811" y="2760146"/>
            <a:ext cx="9144000" cy="1627124"/>
          </a:xfrm>
        </p:spPr>
        <p:txBody>
          <a:bodyPr anchor="b"/>
          <a:lstStyle>
            <a:lvl1pPr algn="ctr">
              <a:defRPr sz="6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815F74-179F-6C4A-9E5F-2D191E8DD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7811" y="443330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85A238D-4D75-3B4C-8F10-EB12364C55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569" y="768930"/>
            <a:ext cx="5282184" cy="15209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B9E5600-45BA-7949-A63B-D654D1C4E08D}"/>
              </a:ext>
            </a:extLst>
          </p:cNvPr>
          <p:cNvSpPr/>
          <p:nvPr userDrawn="1"/>
        </p:nvSpPr>
        <p:spPr>
          <a:xfrm>
            <a:off x="203201" y="217504"/>
            <a:ext cx="11795494" cy="6456346"/>
          </a:xfrm>
          <a:prstGeom prst="rect">
            <a:avLst/>
          </a:prstGeom>
          <a:noFill/>
          <a:ln w="38100" cmpd="dbl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527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CD2303-56FE-9E4A-9E96-91A75E102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C0B720-B446-6147-8372-30C9EA6CD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1775AC-0DBC-044E-AEDD-7D6AFDDDD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CC1B58-54DA-8A4B-A983-22BE8F43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77DE-9D8F-45A8-91F0-433BC110BEDF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E5FF1EE-C0FE-5A4E-90A9-BE815CDAD9FB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DA1587D4-F6C6-C346-9CAA-C1F121DE2F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112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5D59B-6EF9-FC49-B0F3-C8CAAA9D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2AA102-C55D-B141-8BC8-6595FA03A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BB0E48-D3B5-234D-B4EF-FBF1A9F1F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EC0F83-01A7-7A4F-AD5C-80167C60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FEC9B0A-E077-7A4C-81F7-F61AD46F6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776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33685-28AB-8448-B960-3F64173C3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6BA06-6171-CA4E-886D-9288B7F1C8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66D87F-5F2D-6E49-AC39-443AB9FB5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E5096F-E352-DD43-BFB3-6223DFD6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487EFA-E524-5745-9E60-8D37C3B6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CA4FA49-C910-8141-9905-D1118A49A4D6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2B1B429D-79B9-B143-A476-8EE3100FC7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404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9FD0CA-10B1-A145-BE2D-E98BF7AB6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09" y="365126"/>
            <a:ext cx="10515600" cy="92824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30D242-7E61-2F4C-92A5-B7A36FD63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10" y="1420721"/>
            <a:ext cx="5512966" cy="10843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DCF853-5D3E-C948-8B1E-BF2B7235B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10" y="2505075"/>
            <a:ext cx="5512966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07D2F7-C51B-D04E-90E9-E7A55754B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420721"/>
            <a:ext cx="5535189" cy="10843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95B85-E45B-9F44-BEDA-C45AFB116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53519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25E708F-8D77-4544-B7C0-BACE1CB3E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F26E547-9372-ED48-B10C-07231D559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E8F5DD6-BFA5-7F41-92DE-46F990628DBE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EEB4D498-2D6E-9145-8199-7F69633364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101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57C2A-0062-0A4B-A053-EF535F681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4265649-E3CB-0648-93AF-14900904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89817F3-DC79-5740-9533-0EE48861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329A5D2-5826-A74C-897F-5099733EE999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8187DB7E-C378-714B-8DE8-4F97DDC86A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61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3E33104-D443-F64B-A67D-0DD057042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6DC953-C488-3744-8C9E-8F582F1F2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3CE0E07-4E27-5048-B1D1-A2BB618685B9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F98B44A6-068E-2049-A876-D03FA760A3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65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976E8B-CF84-EC4C-B083-B678706E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663B63-FB71-F244-8ECF-5B3404369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9527CF-DE4C-6B49-8DF3-A2A7B8077E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976393-629B-4647-8D14-389A19932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DB8CC9-E0F1-184C-8AF2-63961B101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A07FD78-35D2-ED4F-8BBC-AE3C7AF5C2F5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5BB3C8C7-B1FC-BB46-954A-D98C2E2A9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6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17114B-5FEA-460A-B323-425D35524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7B836B-135D-4876-8C8B-7ED0562D1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90BA53-7594-470E-9625-FB950BB19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539AE2-91B6-41FA-8A9C-B5C3BDE1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558082-08CA-4AAA-ADA1-240D2AF5E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218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179E18-50F5-164A-B1CA-17AE89A53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8" y="247487"/>
            <a:ext cx="10298112" cy="7361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3AF0797-28B5-4642-9623-67094AFCCF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512507"/>
            <a:ext cx="6172200" cy="43485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670D4E-3DB8-1947-9A73-BFCCC733B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12507"/>
            <a:ext cx="3932237" cy="43564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D2C220-2697-3848-8234-A110F5FB6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D56086-4D05-D84E-8CBF-5619796D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737F78E-6697-1A46-9AE7-3EA0800333B3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E31988B2-D876-CD41-B46C-4DCF84115C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134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2BF58D-2545-D04C-8822-791C786BA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EBEA995-742A-A745-ABD0-88B6E778A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A06996-0686-2046-8298-40069C7E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0BF90B-150B-374A-98D1-34427DAEE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A3EB799-394D-C248-83AB-F27BE0858A22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554EA063-0D27-F34C-8BA9-CE036787F7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655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999850-72C4-9849-BC5D-1D7585FAA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78761"/>
            <a:ext cx="2628900" cy="4898201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5948EE-B926-1648-A8C4-7BD093700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271205"/>
            <a:ext cx="7734300" cy="490575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28EE0E-E1DA-9E4B-9728-7EC03E90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6797A4-5807-9F4F-844F-03A4AFD32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87C0-B73E-DC48-82B5-9FC77957C862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97FA7E8D-55C4-9B45-810D-E968E13EE43C}"/>
              </a:ext>
            </a:extLst>
          </p:cNvPr>
          <p:cNvCxnSpPr/>
          <p:nvPr userDrawn="1"/>
        </p:nvCxnSpPr>
        <p:spPr>
          <a:xfrm flipV="1">
            <a:off x="0" y="6439477"/>
            <a:ext cx="12192000" cy="7557"/>
          </a:xfrm>
          <a:prstGeom prst="line">
            <a:avLst/>
          </a:prstGeom>
          <a:ln w="1905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4C85E48C-ECE0-5B4A-8B16-8A3C154190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297" y="11657"/>
            <a:ext cx="2393703" cy="6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92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37810B-ADA4-4CB3-B84E-190C682A7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FF70E9-2A62-4C66-8C31-866FCAC44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FE818A-3EC7-43EA-AD77-FF9DCF20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DFA1C-2F47-4B3B-B63D-F2C824FE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8F1C1D-20FE-4C3B-A15A-6EAFCAD9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22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68A3B-F3E0-4F96-80A3-4453B687D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BC205D-A757-4669-B7FC-8A56CE1F8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C86009-E153-4A8E-8FB3-88FFCC613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A6FEE4-3A01-4FD9-BFB9-1FB4A7079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7B4DF1-5488-4B9B-8A97-E30D4DF6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69E89B-2F0C-476F-B1B0-6CC22D15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17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8FEEE4-4581-4D7A-BDAF-FA4A2D73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D94238-4518-4DAE-BD9B-97D7E6C7C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EEAFD0-A285-47EE-AAE7-E8206042A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C2867E-6F60-45C3-952A-D8CDC57DF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88D6BF4-EDB0-476F-B1AD-7FEC68C028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2410C3-3F79-47E3-9EAC-B442A201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E557C4-FF66-4F99-8FE1-27F9D0FDA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C050EB0-BB4A-405E-B89F-21A37E3D3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26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7AC1C8-0C8D-46DF-A40D-51310DE10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562C5BA-FA1D-4936-926C-E9C85DC6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925400-FD90-4602-80C6-789B02BB9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AC13D27-BBCA-44D2-A899-41D935A5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55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2D6C6C-CAEA-4391-9C77-9418E96B2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79C54CC-7A26-492F-8085-76D6293ED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C7C382-F9B0-47DF-A10D-AE64DCE82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51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1F00E8-C0D0-487B-8D89-C463EFEC3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ABF352-2265-437E-952A-D4CCD0D01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BA04C8-62DC-48A4-A401-69153CB6D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9F63FD-6894-4EE4-813E-95DD001B9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00173F-3CFD-4F70-A7DB-34AC3008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28D041-BC5F-4A27-B73C-7158F4F7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90F0D7-560E-406C-96A1-E8A8B1C7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3C93C1-7D12-4C7E-BD6F-40971160BD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AE4383-B823-40DE-9CBF-F750CDBE0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A68F62-A5BE-4CE4-9A68-D7133346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2367A1-131F-47CA-BCE5-6687765F5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60B6EF-B316-4B35-99C7-85886CC4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84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FDD2361-0295-4C9C-A8AE-99C88CB4A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81B1DA-88A8-4FA7-802B-E1951D411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A7BC43-289B-488E-A5F4-95F083AB6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1926-23CE-4C43-B9B1-888EB05DC246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DAD021-4A82-4B61-B035-50C14AEAEB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15494E-6095-4D47-83B5-F144E483D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9D33D-1E8B-4AA7-9A7E-CE2D33FE79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76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193487-F6F1-6A4A-8A90-77A70B4FF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62" y="136525"/>
            <a:ext cx="113588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94230F-D7D5-6149-9820-E01187CE4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463" y="1462088"/>
            <a:ext cx="11358838" cy="4727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1780F6-CD3E-694E-8B9C-F811110713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462" y="6447034"/>
            <a:ext cx="1092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r>
              <a:rPr lang="fr-FR"/>
              <a:t>GDR MI2B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D68480-EA0B-D646-ABE3-8441C4D98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3139" y="6439477"/>
            <a:ext cx="486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0C0787C0-B73E-DC48-82B5-9FC77957C862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BA0F46B-3C01-E84D-95E6-D8D58BC11BDE}"/>
              </a:ext>
            </a:extLst>
          </p:cNvPr>
          <p:cNvCxnSpPr>
            <a:cxnSpLocks/>
          </p:cNvCxnSpPr>
          <p:nvPr userDrawn="1"/>
        </p:nvCxnSpPr>
        <p:spPr>
          <a:xfrm>
            <a:off x="581890" y="1095769"/>
            <a:ext cx="11252409" cy="0"/>
          </a:xfrm>
          <a:prstGeom prst="line">
            <a:avLst/>
          </a:prstGeom>
          <a:ln w="38100" cmpd="thickThin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81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4000" b="1" kern="1200" dirty="0" smtClean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Courier New" panose="02070309020205020404" pitchFamily="49" charset="0"/>
        <a:buChar char="o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C510D-B5F2-4427-B9D1-5835AF7DC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4677" y="2167480"/>
            <a:ext cx="9144000" cy="1627124"/>
          </a:xfrm>
        </p:spPr>
        <p:txBody>
          <a:bodyPr>
            <a:normAutofit fontScale="90000"/>
          </a:bodyPr>
          <a:lstStyle/>
          <a:p>
            <a:r>
              <a:rPr lang="fr-FR" dirty="0"/>
              <a:t>Workshop Master Projets IN2P3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20CA49-2403-48A3-A6E2-50CF26893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677" y="3794604"/>
            <a:ext cx="9144000" cy="1655762"/>
          </a:xfrm>
        </p:spPr>
        <p:txBody>
          <a:bodyPr>
            <a:normAutofit fontScale="92500" lnSpcReduction="20000"/>
          </a:bodyPr>
          <a:lstStyle/>
          <a:p>
            <a:endParaRPr lang="fr-FR" sz="3600" dirty="0"/>
          </a:p>
          <a:p>
            <a:r>
              <a:rPr lang="fr-FR" dirty="0"/>
              <a:t>ML Gallin-Martel LPSC Grenoble</a:t>
            </a:r>
          </a:p>
          <a:p>
            <a:r>
              <a:rPr lang="fr-FR" dirty="0"/>
              <a:t>16 mai 2025</a:t>
            </a:r>
          </a:p>
          <a:p>
            <a:r>
              <a:rPr lang="fr-FR" dirty="0"/>
              <a:t>zoom</a:t>
            </a:r>
          </a:p>
        </p:txBody>
      </p:sp>
    </p:spTree>
    <p:extLst>
      <p:ext uri="{BB962C8B-B14F-4D97-AF65-F5344CB8AC3E}">
        <p14:creationId xmlns:p14="http://schemas.microsoft.com/office/powerpoint/2010/main" val="282180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B45D3E-EF72-4087-A28B-3BF2B4856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DA6268-504F-4648-ABC6-8097B771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A8DC-3136-4BAC-B321-344B41AA9509}" type="slidenum">
              <a:rPr lang="fr-FR" smtClean="0"/>
              <a:t>2</a:t>
            </a:fld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628108-11F9-4C89-B931-FF710DDAB3FC}"/>
              </a:ext>
            </a:extLst>
          </p:cNvPr>
          <p:cNvGrpSpPr/>
          <p:nvPr/>
        </p:nvGrpSpPr>
        <p:grpSpPr>
          <a:xfrm>
            <a:off x="45298" y="1111712"/>
            <a:ext cx="2988608" cy="5327765"/>
            <a:chOff x="36334" y="1294275"/>
            <a:chExt cx="2988608" cy="53277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D30E097-B499-4789-BCFA-E64E6E0D72C4}"/>
                </a:ext>
              </a:extLst>
            </p:cNvPr>
            <p:cNvSpPr/>
            <p:nvPr/>
          </p:nvSpPr>
          <p:spPr>
            <a:xfrm>
              <a:off x="124860" y="1341569"/>
              <a:ext cx="2900082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MP1</a:t>
              </a:r>
            </a:p>
            <a:p>
              <a:endParaRPr lang="fr-FR" sz="1200" b="1" i="1" dirty="0"/>
            </a:p>
            <a:p>
              <a:endParaRPr lang="fr-FR" sz="1200" b="1" dirty="0"/>
            </a:p>
            <a:p>
              <a:br>
                <a:rPr lang="fr-FR" sz="1400" i="1" dirty="0">
                  <a:solidFill>
                    <a:srgbClr val="FF0000"/>
                  </a:solidFill>
                  <a:latin typeface="calibri" panose="020F0502020204030204" pitchFamily="34" charset="0"/>
                </a:rPr>
              </a:br>
              <a:endParaRPr lang="fr-FR" dirty="0"/>
            </a:p>
          </p:txBody>
        </p:sp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4A984C4B-37D8-4D1F-9E4E-99F6E7B9B9CB}"/>
                </a:ext>
              </a:extLst>
            </p:cNvPr>
            <p:cNvSpPr/>
            <p:nvPr/>
          </p:nvSpPr>
          <p:spPr>
            <a:xfrm>
              <a:off x="36334" y="1294275"/>
              <a:ext cx="2950034" cy="5327765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4E0AE123-6280-401F-A229-3CEDE1C32D0E}"/>
              </a:ext>
            </a:extLst>
          </p:cNvPr>
          <p:cNvGrpSpPr/>
          <p:nvPr/>
        </p:nvGrpSpPr>
        <p:grpSpPr>
          <a:xfrm>
            <a:off x="6044895" y="1111712"/>
            <a:ext cx="3077816" cy="5292024"/>
            <a:chOff x="3111752" y="1314963"/>
            <a:chExt cx="3077816" cy="529202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18A8C6-BD10-462B-88B9-9F6E1816FA44}"/>
                </a:ext>
              </a:extLst>
            </p:cNvPr>
            <p:cNvSpPr/>
            <p:nvPr/>
          </p:nvSpPr>
          <p:spPr>
            <a:xfrm>
              <a:off x="3329826" y="1314963"/>
              <a:ext cx="285974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MP3</a:t>
              </a:r>
              <a:endParaRPr lang="fr-FR" i="1" dirty="0"/>
            </a:p>
            <a:p>
              <a:endParaRPr lang="fr-FR" dirty="0"/>
            </a:p>
          </p:txBody>
        </p:sp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F5659F76-1A04-4750-8607-592F49636709}"/>
                </a:ext>
              </a:extLst>
            </p:cNvPr>
            <p:cNvSpPr/>
            <p:nvPr/>
          </p:nvSpPr>
          <p:spPr>
            <a:xfrm>
              <a:off x="3111752" y="1314964"/>
              <a:ext cx="3052482" cy="5292023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774F7EED-64A8-4847-99EE-D5CB255E93C4}"/>
              </a:ext>
            </a:extLst>
          </p:cNvPr>
          <p:cNvGrpSpPr/>
          <p:nvPr/>
        </p:nvGrpSpPr>
        <p:grpSpPr>
          <a:xfrm>
            <a:off x="3003176" y="1103247"/>
            <a:ext cx="3052482" cy="5300488"/>
            <a:chOff x="3044639" y="1539810"/>
            <a:chExt cx="3052482" cy="5300488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3004ED6F-DF04-4622-87B8-463BE9B33660}"/>
                </a:ext>
              </a:extLst>
            </p:cNvPr>
            <p:cNvSpPr/>
            <p:nvPr/>
          </p:nvSpPr>
          <p:spPr>
            <a:xfrm>
              <a:off x="3044639" y="1548276"/>
              <a:ext cx="3052482" cy="5292022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D1CDFC-4AEC-4907-98AA-15BAF6F58F10}"/>
                </a:ext>
              </a:extLst>
            </p:cNvPr>
            <p:cNvSpPr/>
            <p:nvPr/>
          </p:nvSpPr>
          <p:spPr>
            <a:xfrm>
              <a:off x="3163895" y="1539810"/>
              <a:ext cx="2483223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MP2</a:t>
              </a:r>
              <a:r>
                <a:rPr lang="fr-FR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</a:p>
            <a:p>
              <a:endParaRPr lang="fr-FR" sz="1200" dirty="0"/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82EEA33-7A82-4DB8-B852-CC5F5C145619}"/>
              </a:ext>
            </a:extLst>
          </p:cNvPr>
          <p:cNvGrpSpPr/>
          <p:nvPr/>
        </p:nvGrpSpPr>
        <p:grpSpPr>
          <a:xfrm>
            <a:off x="9122711" y="1111711"/>
            <a:ext cx="3069289" cy="5327767"/>
            <a:chOff x="9157447" y="686957"/>
            <a:chExt cx="3069289" cy="5743456"/>
          </a:xfrm>
        </p:grpSpPr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C4EC9C58-EB2C-4D53-8C1A-41E276535D01}"/>
                </a:ext>
              </a:extLst>
            </p:cNvPr>
            <p:cNvSpPr/>
            <p:nvPr/>
          </p:nvSpPr>
          <p:spPr>
            <a:xfrm>
              <a:off x="9157447" y="686957"/>
              <a:ext cx="3052482" cy="5743456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6C791E-4F88-4344-B97C-613E1A468CCF}"/>
                </a:ext>
              </a:extLst>
            </p:cNvPr>
            <p:cNvSpPr/>
            <p:nvPr/>
          </p:nvSpPr>
          <p:spPr>
            <a:xfrm>
              <a:off x="9326654" y="686960"/>
              <a:ext cx="2900082" cy="5972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MP4</a:t>
              </a:r>
            </a:p>
            <a:p>
              <a:endParaRPr lang="fr-FR" sz="1200" dirty="0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DD7866EE-AE5D-4A06-B25D-692A51E7C3A3}"/>
              </a:ext>
            </a:extLst>
          </p:cNvPr>
          <p:cNvSpPr txBox="1"/>
          <p:nvPr/>
        </p:nvSpPr>
        <p:spPr>
          <a:xfrm>
            <a:off x="475462" y="338670"/>
            <a:ext cx="4020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</a:rPr>
              <a:t>Comment structurer ? </a:t>
            </a:r>
          </a:p>
        </p:txBody>
      </p:sp>
    </p:spTree>
    <p:extLst>
      <p:ext uri="{BB962C8B-B14F-4D97-AF65-F5344CB8AC3E}">
        <p14:creationId xmlns:p14="http://schemas.microsoft.com/office/powerpoint/2010/main" val="3113848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B45D3E-EF72-4087-A28B-3BF2B4856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DA6268-504F-4648-ABC6-8097B771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A8DC-3136-4BAC-B321-344B41AA9509}" type="slidenum">
              <a:rPr lang="fr-FR" smtClean="0"/>
              <a:t>3</a:t>
            </a:fld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628108-11F9-4C89-B931-FF710DDAB3FC}"/>
              </a:ext>
            </a:extLst>
          </p:cNvPr>
          <p:cNvGrpSpPr/>
          <p:nvPr/>
        </p:nvGrpSpPr>
        <p:grpSpPr>
          <a:xfrm>
            <a:off x="45298" y="1111712"/>
            <a:ext cx="2988608" cy="5327765"/>
            <a:chOff x="36334" y="1294275"/>
            <a:chExt cx="2988608" cy="53277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D30E097-B499-4789-BCFA-E64E6E0D72C4}"/>
                </a:ext>
              </a:extLst>
            </p:cNvPr>
            <p:cNvSpPr/>
            <p:nvPr/>
          </p:nvSpPr>
          <p:spPr>
            <a:xfrm>
              <a:off x="124860" y="1341569"/>
              <a:ext cx="2900082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MP1</a:t>
              </a:r>
            </a:p>
            <a:p>
              <a:endParaRPr lang="fr-FR" sz="1200" b="1" i="1" dirty="0"/>
            </a:p>
            <a:p>
              <a:endParaRPr lang="fr-FR" sz="1200" b="1" dirty="0"/>
            </a:p>
            <a:p>
              <a:br>
                <a:rPr lang="fr-FR" sz="1400" i="1" dirty="0">
                  <a:solidFill>
                    <a:srgbClr val="FF0000"/>
                  </a:solidFill>
                  <a:latin typeface="calibri" panose="020F0502020204030204" pitchFamily="34" charset="0"/>
                </a:rPr>
              </a:br>
              <a:endParaRPr lang="fr-FR" dirty="0"/>
            </a:p>
          </p:txBody>
        </p:sp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4A984C4B-37D8-4D1F-9E4E-99F6E7B9B9CB}"/>
                </a:ext>
              </a:extLst>
            </p:cNvPr>
            <p:cNvSpPr/>
            <p:nvPr/>
          </p:nvSpPr>
          <p:spPr>
            <a:xfrm>
              <a:off x="36334" y="1294275"/>
              <a:ext cx="2950034" cy="5327765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4E0AE123-6280-401F-A229-3CEDE1C32D0E}"/>
              </a:ext>
            </a:extLst>
          </p:cNvPr>
          <p:cNvGrpSpPr/>
          <p:nvPr/>
        </p:nvGrpSpPr>
        <p:grpSpPr>
          <a:xfrm>
            <a:off x="6044895" y="1111712"/>
            <a:ext cx="3077816" cy="5292024"/>
            <a:chOff x="3111752" y="1314963"/>
            <a:chExt cx="3077816" cy="529202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18A8C6-BD10-462B-88B9-9F6E1816FA44}"/>
                </a:ext>
              </a:extLst>
            </p:cNvPr>
            <p:cNvSpPr/>
            <p:nvPr/>
          </p:nvSpPr>
          <p:spPr>
            <a:xfrm>
              <a:off x="3329826" y="1314963"/>
              <a:ext cx="285974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MP3</a:t>
              </a:r>
              <a:endParaRPr lang="fr-FR" i="1" dirty="0"/>
            </a:p>
            <a:p>
              <a:endParaRPr lang="fr-FR" dirty="0"/>
            </a:p>
          </p:txBody>
        </p:sp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F5659F76-1A04-4750-8607-592F49636709}"/>
                </a:ext>
              </a:extLst>
            </p:cNvPr>
            <p:cNvSpPr/>
            <p:nvPr/>
          </p:nvSpPr>
          <p:spPr>
            <a:xfrm>
              <a:off x="3111752" y="1314964"/>
              <a:ext cx="3052482" cy="5292023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774F7EED-64A8-4847-99EE-D5CB255E93C4}"/>
              </a:ext>
            </a:extLst>
          </p:cNvPr>
          <p:cNvGrpSpPr/>
          <p:nvPr/>
        </p:nvGrpSpPr>
        <p:grpSpPr>
          <a:xfrm>
            <a:off x="3003176" y="1103247"/>
            <a:ext cx="3052482" cy="5300488"/>
            <a:chOff x="3044639" y="1539810"/>
            <a:chExt cx="3052482" cy="5300488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3004ED6F-DF04-4622-87B8-463BE9B33660}"/>
                </a:ext>
              </a:extLst>
            </p:cNvPr>
            <p:cNvSpPr/>
            <p:nvPr/>
          </p:nvSpPr>
          <p:spPr>
            <a:xfrm>
              <a:off x="3044639" y="1548276"/>
              <a:ext cx="3052482" cy="5292022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D1CDFC-4AEC-4907-98AA-15BAF6F58F10}"/>
                </a:ext>
              </a:extLst>
            </p:cNvPr>
            <p:cNvSpPr/>
            <p:nvPr/>
          </p:nvSpPr>
          <p:spPr>
            <a:xfrm>
              <a:off x="3163895" y="1539810"/>
              <a:ext cx="2483223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MP2</a:t>
              </a:r>
              <a:r>
                <a:rPr lang="fr-FR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</a:p>
            <a:p>
              <a:endParaRPr lang="fr-FR" sz="1200" dirty="0"/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82EEA33-7A82-4DB8-B852-CC5F5C145619}"/>
              </a:ext>
            </a:extLst>
          </p:cNvPr>
          <p:cNvGrpSpPr/>
          <p:nvPr/>
        </p:nvGrpSpPr>
        <p:grpSpPr>
          <a:xfrm>
            <a:off x="9122711" y="1111711"/>
            <a:ext cx="3069289" cy="5327767"/>
            <a:chOff x="9157447" y="686957"/>
            <a:chExt cx="3069289" cy="5743456"/>
          </a:xfrm>
        </p:grpSpPr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C4EC9C58-EB2C-4D53-8C1A-41E276535D01}"/>
                </a:ext>
              </a:extLst>
            </p:cNvPr>
            <p:cNvSpPr/>
            <p:nvPr/>
          </p:nvSpPr>
          <p:spPr>
            <a:xfrm>
              <a:off x="9157447" y="686957"/>
              <a:ext cx="3052482" cy="5743456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6C791E-4F88-4344-B97C-613E1A468CCF}"/>
                </a:ext>
              </a:extLst>
            </p:cNvPr>
            <p:cNvSpPr/>
            <p:nvPr/>
          </p:nvSpPr>
          <p:spPr>
            <a:xfrm>
              <a:off x="9326654" y="686960"/>
              <a:ext cx="2900082" cy="5972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MP4</a:t>
              </a:r>
            </a:p>
            <a:p>
              <a:endParaRPr lang="fr-FR" sz="1200" dirty="0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DD7866EE-AE5D-4A06-B25D-692A51E7C3A3}"/>
              </a:ext>
            </a:extLst>
          </p:cNvPr>
          <p:cNvSpPr txBox="1"/>
          <p:nvPr/>
        </p:nvSpPr>
        <p:spPr>
          <a:xfrm>
            <a:off x="475462" y="338670"/>
            <a:ext cx="4020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</a:rPr>
              <a:t>Comment structurer ? 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1D557765-77BA-4C72-B5E0-E4DD3FF7983A}"/>
              </a:ext>
            </a:extLst>
          </p:cNvPr>
          <p:cNvSpPr/>
          <p:nvPr/>
        </p:nvSpPr>
        <p:spPr>
          <a:xfrm>
            <a:off x="45298" y="1955800"/>
            <a:ext cx="12101404" cy="553998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CC99FF"/>
              </a:solidFill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554A8A7-C8C0-493F-AC79-FF3B7BDB97FD}"/>
              </a:ext>
            </a:extLst>
          </p:cNvPr>
          <p:cNvSpPr/>
          <p:nvPr/>
        </p:nvSpPr>
        <p:spPr>
          <a:xfrm>
            <a:off x="45298" y="2607065"/>
            <a:ext cx="12101404" cy="553998"/>
          </a:xfrm>
          <a:prstGeom prst="roundRect">
            <a:avLst/>
          </a:prstGeom>
          <a:solidFill>
            <a:srgbClr val="2B2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B2BFF"/>
              </a:solidFill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17C2F27-C7AA-4BAC-9DBA-BC18BC074520}"/>
              </a:ext>
            </a:extLst>
          </p:cNvPr>
          <p:cNvSpPr/>
          <p:nvPr/>
        </p:nvSpPr>
        <p:spPr>
          <a:xfrm>
            <a:off x="73789" y="3306592"/>
            <a:ext cx="12101404" cy="553998"/>
          </a:xfrm>
          <a:prstGeom prst="roundRect">
            <a:avLst/>
          </a:prstGeom>
          <a:solidFill>
            <a:srgbClr val="48A4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A448"/>
              </a:solidFill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164211AA-0B75-4E70-B276-9FDEF9433EFA}"/>
              </a:ext>
            </a:extLst>
          </p:cNvPr>
          <p:cNvSpPr/>
          <p:nvPr/>
        </p:nvSpPr>
        <p:spPr>
          <a:xfrm>
            <a:off x="85642" y="4006119"/>
            <a:ext cx="12101404" cy="553998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A448"/>
              </a:solidFill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11B31081-9349-46A0-B840-57EAB28AD7C3}"/>
              </a:ext>
            </a:extLst>
          </p:cNvPr>
          <p:cNvSpPr/>
          <p:nvPr/>
        </p:nvSpPr>
        <p:spPr>
          <a:xfrm>
            <a:off x="73789" y="4730519"/>
            <a:ext cx="12101404" cy="553998"/>
          </a:xfrm>
          <a:prstGeom prst="roundRect">
            <a:avLst/>
          </a:prstGeom>
          <a:solidFill>
            <a:srgbClr val="FF48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A448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AD92337-0979-4961-A438-62386CD89E5F}"/>
              </a:ext>
            </a:extLst>
          </p:cNvPr>
          <p:cNvSpPr txBox="1"/>
          <p:nvPr/>
        </p:nvSpPr>
        <p:spPr>
          <a:xfrm>
            <a:off x="37454" y="200443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WP1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31B15D3-57D4-4D85-9ABA-920346CF61B7}"/>
              </a:ext>
            </a:extLst>
          </p:cNvPr>
          <p:cNvSpPr txBox="1"/>
          <p:nvPr/>
        </p:nvSpPr>
        <p:spPr>
          <a:xfrm>
            <a:off x="62850" y="266483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WP2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A8BAA51-C9A4-4702-86FB-88FA09C14F09}"/>
              </a:ext>
            </a:extLst>
          </p:cNvPr>
          <p:cNvSpPr txBox="1"/>
          <p:nvPr/>
        </p:nvSpPr>
        <p:spPr>
          <a:xfrm>
            <a:off x="85642" y="3357988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WP3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54100A5-80F6-47DA-85EC-13CDBB3B3660}"/>
              </a:ext>
            </a:extLst>
          </p:cNvPr>
          <p:cNvSpPr txBox="1"/>
          <p:nvPr/>
        </p:nvSpPr>
        <p:spPr>
          <a:xfrm>
            <a:off x="128420" y="408317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WP4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E8EA8D5-35C3-4EC0-9869-52128CD08F8A}"/>
              </a:ext>
            </a:extLst>
          </p:cNvPr>
          <p:cNvSpPr txBox="1"/>
          <p:nvPr/>
        </p:nvSpPr>
        <p:spPr>
          <a:xfrm>
            <a:off x="162716" y="4802051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WP5</a:t>
            </a:r>
          </a:p>
        </p:txBody>
      </p:sp>
    </p:spTree>
    <p:extLst>
      <p:ext uri="{BB962C8B-B14F-4D97-AF65-F5344CB8AC3E}">
        <p14:creationId xmlns:p14="http://schemas.microsoft.com/office/powerpoint/2010/main" val="271310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B45D3E-EF72-4087-A28B-3BF2B4856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DA6268-504F-4648-ABC6-8097B771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A8DC-3136-4BAC-B321-344B41AA9509}" type="slidenum">
              <a:rPr lang="fr-FR" smtClean="0"/>
              <a:t>4</a:t>
            </a:fld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628108-11F9-4C89-B931-FF710DDAB3FC}"/>
              </a:ext>
            </a:extLst>
          </p:cNvPr>
          <p:cNvGrpSpPr/>
          <p:nvPr/>
        </p:nvGrpSpPr>
        <p:grpSpPr>
          <a:xfrm>
            <a:off x="45298" y="1111712"/>
            <a:ext cx="2988608" cy="5327765"/>
            <a:chOff x="36334" y="1294275"/>
            <a:chExt cx="2988608" cy="53277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D30E097-B499-4789-BCFA-E64E6E0D72C4}"/>
                </a:ext>
              </a:extLst>
            </p:cNvPr>
            <p:cNvSpPr/>
            <p:nvPr/>
          </p:nvSpPr>
          <p:spPr>
            <a:xfrm>
              <a:off x="124860" y="1341569"/>
              <a:ext cx="2900082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MP1</a:t>
              </a:r>
            </a:p>
            <a:p>
              <a:endParaRPr lang="fr-FR" sz="1200" b="1" i="1" dirty="0"/>
            </a:p>
            <a:p>
              <a:endParaRPr lang="fr-FR" sz="1200" b="1" dirty="0"/>
            </a:p>
            <a:p>
              <a:br>
                <a:rPr lang="fr-FR" sz="1400" i="1" dirty="0">
                  <a:solidFill>
                    <a:srgbClr val="FF0000"/>
                  </a:solidFill>
                  <a:latin typeface="calibri" panose="020F0502020204030204" pitchFamily="34" charset="0"/>
                </a:rPr>
              </a:br>
              <a:endParaRPr lang="fr-FR" dirty="0"/>
            </a:p>
          </p:txBody>
        </p:sp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4A984C4B-37D8-4D1F-9E4E-99F6E7B9B9CB}"/>
                </a:ext>
              </a:extLst>
            </p:cNvPr>
            <p:cNvSpPr/>
            <p:nvPr/>
          </p:nvSpPr>
          <p:spPr>
            <a:xfrm>
              <a:off x="36334" y="1294275"/>
              <a:ext cx="2950034" cy="5327765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4E0AE123-6280-401F-A229-3CEDE1C32D0E}"/>
              </a:ext>
            </a:extLst>
          </p:cNvPr>
          <p:cNvGrpSpPr/>
          <p:nvPr/>
        </p:nvGrpSpPr>
        <p:grpSpPr>
          <a:xfrm>
            <a:off x="6044895" y="1111712"/>
            <a:ext cx="3077816" cy="5292024"/>
            <a:chOff x="3111752" y="1314963"/>
            <a:chExt cx="3077816" cy="529202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18A8C6-BD10-462B-88B9-9F6E1816FA44}"/>
                </a:ext>
              </a:extLst>
            </p:cNvPr>
            <p:cNvSpPr/>
            <p:nvPr/>
          </p:nvSpPr>
          <p:spPr>
            <a:xfrm>
              <a:off x="3329826" y="1314963"/>
              <a:ext cx="285974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MP3</a:t>
              </a:r>
              <a:endParaRPr lang="fr-FR" i="1" dirty="0"/>
            </a:p>
            <a:p>
              <a:endParaRPr lang="fr-FR" dirty="0"/>
            </a:p>
          </p:txBody>
        </p:sp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F5659F76-1A04-4750-8607-592F49636709}"/>
                </a:ext>
              </a:extLst>
            </p:cNvPr>
            <p:cNvSpPr/>
            <p:nvPr/>
          </p:nvSpPr>
          <p:spPr>
            <a:xfrm>
              <a:off x="3111752" y="1314964"/>
              <a:ext cx="3052482" cy="5292023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774F7EED-64A8-4847-99EE-D5CB255E93C4}"/>
              </a:ext>
            </a:extLst>
          </p:cNvPr>
          <p:cNvGrpSpPr/>
          <p:nvPr/>
        </p:nvGrpSpPr>
        <p:grpSpPr>
          <a:xfrm>
            <a:off x="3003176" y="1103247"/>
            <a:ext cx="3052482" cy="5300488"/>
            <a:chOff x="3044639" y="1539810"/>
            <a:chExt cx="3052482" cy="5300488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3004ED6F-DF04-4622-87B8-463BE9B33660}"/>
                </a:ext>
              </a:extLst>
            </p:cNvPr>
            <p:cNvSpPr/>
            <p:nvPr/>
          </p:nvSpPr>
          <p:spPr>
            <a:xfrm>
              <a:off x="3044639" y="1548276"/>
              <a:ext cx="3052482" cy="5292022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D1CDFC-4AEC-4907-98AA-15BAF6F58F10}"/>
                </a:ext>
              </a:extLst>
            </p:cNvPr>
            <p:cNvSpPr/>
            <p:nvPr/>
          </p:nvSpPr>
          <p:spPr>
            <a:xfrm>
              <a:off x="3163895" y="1539810"/>
              <a:ext cx="2483223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MP2</a:t>
              </a:r>
              <a:r>
                <a:rPr lang="fr-FR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</a:p>
            <a:p>
              <a:endParaRPr lang="fr-FR" sz="1200" dirty="0"/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82EEA33-7A82-4DB8-B852-CC5F5C145619}"/>
              </a:ext>
            </a:extLst>
          </p:cNvPr>
          <p:cNvGrpSpPr/>
          <p:nvPr/>
        </p:nvGrpSpPr>
        <p:grpSpPr>
          <a:xfrm>
            <a:off x="9122711" y="1111711"/>
            <a:ext cx="3069289" cy="5327767"/>
            <a:chOff x="9157447" y="686957"/>
            <a:chExt cx="3069289" cy="5743456"/>
          </a:xfrm>
        </p:grpSpPr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C4EC9C58-EB2C-4D53-8C1A-41E276535D01}"/>
                </a:ext>
              </a:extLst>
            </p:cNvPr>
            <p:cNvSpPr/>
            <p:nvPr/>
          </p:nvSpPr>
          <p:spPr>
            <a:xfrm>
              <a:off x="9157447" y="686957"/>
              <a:ext cx="3052482" cy="5743456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6C791E-4F88-4344-B97C-613E1A468CCF}"/>
                </a:ext>
              </a:extLst>
            </p:cNvPr>
            <p:cNvSpPr/>
            <p:nvPr/>
          </p:nvSpPr>
          <p:spPr>
            <a:xfrm>
              <a:off x="9326654" y="686960"/>
              <a:ext cx="2900082" cy="5972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MP4</a:t>
              </a:r>
            </a:p>
            <a:p>
              <a:endParaRPr lang="fr-FR" sz="1200" dirty="0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DD7866EE-AE5D-4A06-B25D-692A51E7C3A3}"/>
              </a:ext>
            </a:extLst>
          </p:cNvPr>
          <p:cNvSpPr txBox="1"/>
          <p:nvPr/>
        </p:nvSpPr>
        <p:spPr>
          <a:xfrm>
            <a:off x="475462" y="338670"/>
            <a:ext cx="4020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</a:rPr>
              <a:t>Comment structurer ? 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1D557765-77BA-4C72-B5E0-E4DD3FF7983A}"/>
              </a:ext>
            </a:extLst>
          </p:cNvPr>
          <p:cNvSpPr/>
          <p:nvPr/>
        </p:nvSpPr>
        <p:spPr>
          <a:xfrm>
            <a:off x="45298" y="1955800"/>
            <a:ext cx="12101404" cy="553998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CC99FF"/>
              </a:solidFill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554A8A7-C8C0-493F-AC79-FF3B7BDB97FD}"/>
              </a:ext>
            </a:extLst>
          </p:cNvPr>
          <p:cNvSpPr/>
          <p:nvPr/>
        </p:nvSpPr>
        <p:spPr>
          <a:xfrm>
            <a:off x="45298" y="2607065"/>
            <a:ext cx="12101404" cy="553998"/>
          </a:xfrm>
          <a:prstGeom prst="roundRect">
            <a:avLst/>
          </a:prstGeom>
          <a:solidFill>
            <a:srgbClr val="2B2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B2BFF"/>
              </a:solidFill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17C2F27-C7AA-4BAC-9DBA-BC18BC074520}"/>
              </a:ext>
            </a:extLst>
          </p:cNvPr>
          <p:cNvSpPr/>
          <p:nvPr/>
        </p:nvSpPr>
        <p:spPr>
          <a:xfrm>
            <a:off x="73789" y="3306592"/>
            <a:ext cx="12101404" cy="553998"/>
          </a:xfrm>
          <a:prstGeom prst="roundRect">
            <a:avLst/>
          </a:prstGeom>
          <a:solidFill>
            <a:srgbClr val="48A4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A448"/>
              </a:solidFill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164211AA-0B75-4E70-B276-9FDEF9433EFA}"/>
              </a:ext>
            </a:extLst>
          </p:cNvPr>
          <p:cNvSpPr/>
          <p:nvPr/>
        </p:nvSpPr>
        <p:spPr>
          <a:xfrm>
            <a:off x="85642" y="4006119"/>
            <a:ext cx="12101404" cy="553998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A448"/>
              </a:solidFill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11B31081-9349-46A0-B840-57EAB28AD7C3}"/>
              </a:ext>
            </a:extLst>
          </p:cNvPr>
          <p:cNvSpPr/>
          <p:nvPr/>
        </p:nvSpPr>
        <p:spPr>
          <a:xfrm>
            <a:off x="73789" y="4730519"/>
            <a:ext cx="12101404" cy="553998"/>
          </a:xfrm>
          <a:prstGeom prst="roundRect">
            <a:avLst/>
          </a:prstGeom>
          <a:solidFill>
            <a:srgbClr val="FF48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A448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AD92337-0979-4961-A438-62386CD89E5F}"/>
              </a:ext>
            </a:extLst>
          </p:cNvPr>
          <p:cNvSpPr txBox="1"/>
          <p:nvPr/>
        </p:nvSpPr>
        <p:spPr>
          <a:xfrm>
            <a:off x="37454" y="200443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WP1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31B15D3-57D4-4D85-9ABA-920346CF61B7}"/>
              </a:ext>
            </a:extLst>
          </p:cNvPr>
          <p:cNvSpPr txBox="1"/>
          <p:nvPr/>
        </p:nvSpPr>
        <p:spPr>
          <a:xfrm>
            <a:off x="62850" y="266483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WP2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A8BAA51-C9A4-4702-86FB-88FA09C14F09}"/>
              </a:ext>
            </a:extLst>
          </p:cNvPr>
          <p:cNvSpPr txBox="1"/>
          <p:nvPr/>
        </p:nvSpPr>
        <p:spPr>
          <a:xfrm>
            <a:off x="85642" y="3357988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WP3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54100A5-80F6-47DA-85EC-13CDBB3B3660}"/>
              </a:ext>
            </a:extLst>
          </p:cNvPr>
          <p:cNvSpPr txBox="1"/>
          <p:nvPr/>
        </p:nvSpPr>
        <p:spPr>
          <a:xfrm>
            <a:off x="128420" y="408317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WP4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E8EA8D5-35C3-4EC0-9869-52128CD08F8A}"/>
              </a:ext>
            </a:extLst>
          </p:cNvPr>
          <p:cNvSpPr txBox="1"/>
          <p:nvPr/>
        </p:nvSpPr>
        <p:spPr>
          <a:xfrm>
            <a:off x="162716" y="4802051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WP5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15694FA-451A-4C18-9EA4-03C61B7F4381}"/>
              </a:ext>
            </a:extLst>
          </p:cNvPr>
          <p:cNvSpPr txBox="1"/>
          <p:nvPr/>
        </p:nvSpPr>
        <p:spPr>
          <a:xfrm>
            <a:off x="16807" y="5430246"/>
            <a:ext cx="12319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</a:rPr>
              <a:t>……………….+ des objectifs à moyen, court et long termes  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245994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B45D3E-EF72-4087-A28B-3BF2B4856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GDR MI2B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DA6268-504F-4648-ABC6-8097B771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A8DC-3136-4BAC-B321-344B41AA9509}" type="slidenum">
              <a:rPr lang="fr-FR" smtClean="0"/>
              <a:t>5</a:t>
            </a:fld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628108-11F9-4C89-B931-FF710DDAB3FC}"/>
              </a:ext>
            </a:extLst>
          </p:cNvPr>
          <p:cNvGrpSpPr/>
          <p:nvPr/>
        </p:nvGrpSpPr>
        <p:grpSpPr>
          <a:xfrm>
            <a:off x="45298" y="1111712"/>
            <a:ext cx="2988608" cy="5587272"/>
            <a:chOff x="36334" y="1294275"/>
            <a:chExt cx="2988608" cy="558727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D30E097-B499-4789-BCFA-E64E6E0D72C4}"/>
                </a:ext>
              </a:extLst>
            </p:cNvPr>
            <p:cNvSpPr/>
            <p:nvPr/>
          </p:nvSpPr>
          <p:spPr>
            <a:xfrm>
              <a:off x="124860" y="1341569"/>
              <a:ext cx="2900082" cy="55399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Hadronthérapie</a:t>
              </a:r>
            </a:p>
            <a:p>
              <a:endParaRPr lang="fr-FR" sz="1200" b="1" i="1" dirty="0"/>
            </a:p>
            <a:p>
              <a:endParaRPr lang="fr-FR" sz="1200" b="1" dirty="0"/>
            </a:p>
            <a:p>
              <a:r>
                <a:rPr lang="fr-FR" sz="1200" b="1" i="1" dirty="0">
                  <a:solidFill>
                    <a:srgbClr val="CC99FF"/>
                  </a:solidFill>
                  <a:latin typeface="calibri" panose="020F0502020204030204" pitchFamily="34" charset="0"/>
                </a:rPr>
                <a:t>WP1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CC99FF"/>
                  </a:solidFill>
                  <a:latin typeface="calibri" panose="020F0502020204030204" pitchFamily="34" charset="0"/>
                </a:rPr>
                <a:t>Modélisation dose physique 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Nanox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G4-DNA(IP2I)</a:t>
              </a:r>
            </a:p>
            <a:p>
              <a:endParaRPr lang="fr-FR" sz="800" dirty="0"/>
            </a:p>
            <a:p>
              <a:r>
                <a:rPr lang="fr-FR" sz="1200" b="1" i="1" dirty="0">
                  <a:solidFill>
                    <a:srgbClr val="00B0F0"/>
                  </a:solidFill>
                </a:rPr>
                <a:t>WP2</a:t>
              </a:r>
              <a:r>
                <a:rPr lang="fr-FR" sz="1200" i="1" dirty="0">
                  <a:solidFill>
                    <a:srgbClr val="00B0F0"/>
                  </a:solidFill>
                </a:rPr>
                <a:t> </a:t>
              </a:r>
              <a:r>
                <a:rPr lang="fr-FR" sz="1200" b="1" i="1" dirty="0">
                  <a:solidFill>
                    <a:srgbClr val="00B0F0"/>
                  </a:solidFill>
                  <a:latin typeface="calibri" panose="020F0502020204030204" pitchFamily="34" charset="0"/>
                </a:rPr>
                <a:t>Bases de données patients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</a:t>
              </a:r>
              <a:r>
                <a:rPr lang="fr-FR" sz="1200" i="1" dirty="0">
                  <a:solidFill>
                    <a:srgbClr val="808080"/>
                  </a:solidFill>
                  <a:latin typeface="calibri" panose="020F0502020204030204" pitchFamily="34" charset="0"/>
                </a:rPr>
                <a:t>CAL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-LPCC-</a:t>
              </a:r>
              <a:r>
                <a:rPr lang="fr-FR" sz="1200" i="1" dirty="0" err="1">
                  <a:solidFill>
                    <a:srgbClr val="808080"/>
                  </a:solidFill>
                  <a:latin typeface="calibri" panose="020F0502020204030204" pitchFamily="34" charset="0"/>
                </a:rPr>
                <a:t>Archade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)</a:t>
              </a:r>
            </a:p>
            <a:p>
              <a:endParaRPr lang="fr-FR" sz="800" dirty="0"/>
            </a:p>
            <a:p>
              <a:r>
                <a:rPr lang="fr-FR" sz="1200" b="1" i="1" dirty="0">
                  <a:solidFill>
                    <a:schemeClr val="accent4"/>
                  </a:solidFill>
                  <a:latin typeface="calibri" panose="020F0502020204030204" pitchFamily="34" charset="0"/>
                </a:rPr>
                <a:t>WP3</a:t>
              </a:r>
              <a:r>
                <a:rPr lang="fr-FR" sz="1200" i="1" dirty="0">
                  <a:solidFill>
                    <a:schemeClr val="accent4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chemeClr val="accent4"/>
                  </a:solidFill>
                  <a:latin typeface="calibri" panose="020F0502020204030204" pitchFamily="34" charset="0"/>
                </a:rPr>
                <a:t>Sections efficaces nucléaires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FOOTXN (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IPHC-</a:t>
              </a:r>
              <a:r>
                <a:rPr lang="fr-FR" sz="1200" i="1" dirty="0" err="1">
                  <a:solidFill>
                    <a:srgbClr val="808080"/>
                  </a:solidFill>
                  <a:latin typeface="calibri" panose="020F0502020204030204" pitchFamily="34" charset="0"/>
                </a:rPr>
                <a:t>INFN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+gamma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? ...Voir LPSC-IP2I-LPCC?)</a:t>
              </a:r>
            </a:p>
            <a:p>
              <a:endParaRPr lang="fr-FR" sz="800" dirty="0"/>
            </a:p>
            <a:p>
              <a:r>
                <a:rPr lang="fr-FR" sz="1200" b="1" i="1" dirty="0">
                  <a:solidFill>
                    <a:srgbClr val="008000"/>
                  </a:solidFill>
                  <a:latin typeface="calibri" panose="020F0502020204030204" pitchFamily="34" charset="0"/>
                </a:rPr>
                <a:t>WP4</a:t>
              </a:r>
              <a:r>
                <a:rPr lang="fr-FR" sz="1200" i="1" dirty="0">
                  <a:solidFill>
                    <a:srgbClr val="008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008000"/>
                  </a:solidFill>
                  <a:latin typeface="calibri" panose="020F0502020204030204" pitchFamily="34" charset="0"/>
                </a:rPr>
                <a:t>Mesure et modélisation radiolyse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(IPHC, LP2I)</a:t>
              </a:r>
            </a:p>
            <a:p>
              <a:endParaRPr lang="fr-FR" sz="1200" dirty="0"/>
            </a:p>
            <a:p>
              <a:r>
                <a:rPr lang="fr-FR" sz="1200" b="1" i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WP5 Imagerie haute résolution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(CPPM, 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IJClab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IPHC, IP2I, LPNHE, SUBATECH, </a:t>
              </a:r>
              <a:r>
                <a:rPr lang="fr-FR" sz="1200" i="1" dirty="0">
                  <a:solidFill>
                    <a:srgbClr val="999999"/>
                  </a:solidFill>
                  <a:latin typeface="calibri" panose="020F0502020204030204" pitchFamily="34" charset="0"/>
                </a:rPr>
                <a:t>CEA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</a:t>
              </a:r>
              <a:r>
                <a:rPr lang="fr-FR" sz="1200" i="1" dirty="0">
                  <a:solidFill>
                    <a:srgbClr val="999999"/>
                  </a:solidFill>
                  <a:latin typeface="calibri" panose="020F0502020204030204" pitchFamily="34" charset="0"/>
                </a:rPr>
                <a:t>CREATIS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</a:t>
              </a:r>
              <a:r>
                <a:rPr lang="fr-FR" sz="1200" i="1" dirty="0">
                  <a:solidFill>
                    <a:srgbClr val="999999"/>
                  </a:solidFill>
                  <a:latin typeface="calibri" panose="020F0502020204030204" pitchFamily="34" charset="0"/>
                </a:rPr>
                <a:t>INSERM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)</a:t>
              </a:r>
            </a:p>
            <a:p>
              <a:endParaRPr lang="fr-FR" sz="800" dirty="0"/>
            </a:p>
            <a:p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WP6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Monitorage faisceaux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: Diamant (LPSC,SUBATECH, GIP ARRONAX), SCICOPRO (LPCC-GANIL), PEPITES (LLR) </a:t>
              </a:r>
              <a:endParaRPr lang="fr-FR" sz="1200" dirty="0"/>
            </a:p>
            <a:p>
              <a:r>
                <a:rPr lang="fr-FR" sz="1200" b="1" i="1" dirty="0">
                  <a:solidFill>
                    <a:srgbClr val="FF4848"/>
                  </a:solidFill>
                  <a:latin typeface="calibri" panose="020F0502020204030204" pitchFamily="34" charset="0"/>
                </a:rPr>
                <a:t>WP7</a:t>
              </a:r>
              <a:r>
                <a:rPr lang="fr-FR" sz="1200" i="1" dirty="0">
                  <a:solidFill>
                    <a:srgbClr val="FF4848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FF4848"/>
                  </a:solidFill>
                  <a:latin typeface="calibri" panose="020F0502020204030204" pitchFamily="34" charset="0"/>
                </a:rPr>
                <a:t>Contrôle en ligne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TIARA (LPSC-CPPM-CAL-CNAO) CLARYS (LPSC-IP2I-CAL)</a:t>
              </a:r>
            </a:p>
            <a:p>
              <a:endParaRPr lang="fr-FR" sz="800" dirty="0"/>
            </a:p>
            <a:p>
              <a:r>
                <a:rPr lang="fr-FR" sz="1200" b="1" i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WP8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2B2BFF"/>
                  </a:solidFill>
                  <a:latin typeface="calibri" panose="020F0502020204030204" pitchFamily="34" charset="0"/>
                </a:rPr>
                <a:t>Effets sur le vivant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- dosimétrie multi-échelle (LPCC,+ ?, </a:t>
              </a:r>
              <a:r>
                <a:rPr lang="fr-FR" sz="1200" i="1" dirty="0">
                  <a:solidFill>
                    <a:srgbClr val="808080"/>
                  </a:solidFill>
                  <a:latin typeface="calibri" panose="020F0502020204030204" pitchFamily="34" charset="0"/>
                </a:rPr>
                <a:t>CLCC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) </a:t>
              </a:r>
              <a:endParaRPr lang="fr-FR" sz="1200" dirty="0"/>
            </a:p>
            <a:p>
              <a:br>
                <a:rPr lang="fr-FR" sz="1400" i="1" dirty="0">
                  <a:solidFill>
                    <a:srgbClr val="FF0000"/>
                  </a:solidFill>
                  <a:latin typeface="calibri" panose="020F0502020204030204" pitchFamily="34" charset="0"/>
                </a:rPr>
              </a:br>
              <a:endParaRPr lang="fr-FR" dirty="0"/>
            </a:p>
          </p:txBody>
        </p:sp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4A984C4B-37D8-4D1F-9E4E-99F6E7B9B9CB}"/>
                </a:ext>
              </a:extLst>
            </p:cNvPr>
            <p:cNvSpPr/>
            <p:nvPr/>
          </p:nvSpPr>
          <p:spPr>
            <a:xfrm>
              <a:off x="36334" y="1294275"/>
              <a:ext cx="2950034" cy="5327765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4E0AE123-6280-401F-A229-3CEDE1C32D0E}"/>
              </a:ext>
            </a:extLst>
          </p:cNvPr>
          <p:cNvGrpSpPr/>
          <p:nvPr/>
        </p:nvGrpSpPr>
        <p:grpSpPr>
          <a:xfrm>
            <a:off x="6044895" y="1111712"/>
            <a:ext cx="3077816" cy="5292024"/>
            <a:chOff x="3111752" y="1314963"/>
            <a:chExt cx="3077816" cy="529202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18A8C6-BD10-462B-88B9-9F6E1816FA44}"/>
                </a:ext>
              </a:extLst>
            </p:cNvPr>
            <p:cNvSpPr/>
            <p:nvPr/>
          </p:nvSpPr>
          <p:spPr>
            <a:xfrm>
              <a:off x="3329826" y="1314963"/>
              <a:ext cx="2859742" cy="35086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/>
                <a:t>Radiothérapie interne</a:t>
              </a:r>
              <a:r>
                <a:rPr lang="fr-FR" i="1" dirty="0"/>
                <a:t> </a:t>
              </a:r>
            </a:p>
            <a:p>
              <a:r>
                <a:rPr lang="fr-FR" sz="1200" i="1" dirty="0"/>
                <a:t>(RIV au sens large + BNCT)  </a:t>
              </a:r>
            </a:p>
            <a:p>
              <a:endParaRPr lang="fr-FR" dirty="0"/>
            </a:p>
            <a:p>
              <a:pPr marL="283464"/>
              <a:r>
                <a:rPr lang="fr-FR" sz="1200" b="1" i="1" dirty="0">
                  <a:solidFill>
                    <a:srgbClr val="CC99FF"/>
                  </a:solidFill>
                  <a:latin typeface="calibri" panose="020F0502020204030204" pitchFamily="34" charset="0"/>
                </a:rPr>
                <a:t>WP1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CC99FF"/>
                  </a:solidFill>
                  <a:latin typeface="calibri" panose="020F0502020204030204" pitchFamily="34" charset="0"/>
                </a:rPr>
                <a:t>Modélisation Dosimétrie 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Nanox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G4-DNA PICTURE: (LPSC IP2I GANIL)</a:t>
              </a:r>
            </a:p>
            <a:p>
              <a:pPr marL="283464"/>
              <a:endParaRPr lang="fr-FR" sz="1200" dirty="0"/>
            </a:p>
            <a:p>
              <a:pPr marL="283464"/>
              <a:r>
                <a:rPr lang="fr-FR" sz="1200" b="1" i="1" dirty="0">
                  <a:solidFill>
                    <a:srgbClr val="48A448"/>
                  </a:solidFill>
                  <a:latin typeface="calibri" panose="020F0502020204030204" pitchFamily="34" charset="0"/>
                </a:rPr>
                <a:t>WP2</a:t>
              </a:r>
              <a:r>
                <a:rPr lang="fr-FR" sz="1200" i="1" dirty="0">
                  <a:solidFill>
                    <a:srgbClr val="48A448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48A448"/>
                  </a:solidFill>
                  <a:latin typeface="calibri" panose="020F0502020204030204" pitchFamily="34" charset="0"/>
                </a:rPr>
                <a:t>Production de données bio</a:t>
              </a:r>
              <a:r>
                <a:rPr lang="fr-FR" sz="1200" i="1" dirty="0">
                  <a:solidFill>
                    <a:srgbClr val="48A448"/>
                  </a:solidFill>
                  <a:latin typeface="calibri" panose="020F0502020204030204" pitchFamily="34" charset="0"/>
                </a:rPr>
                <a:t> / </a:t>
              </a:r>
              <a:r>
                <a:rPr lang="fr-FR" sz="1200" b="1" i="1" dirty="0">
                  <a:solidFill>
                    <a:srgbClr val="48A448"/>
                  </a:solidFill>
                  <a:latin typeface="calibri" panose="020F0502020204030204" pitchFamily="34" charset="0"/>
                </a:rPr>
                <a:t>Mesure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(GIP ARRONAX,ALTO-Picture, ILL, AIFIRA )</a:t>
              </a:r>
              <a:r>
                <a:rPr lang="fr-FR" sz="1200" b="1" i="1" dirty="0">
                  <a:solidFill>
                    <a:srgbClr val="48A448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283464"/>
              <a:endParaRPr lang="fr-FR" sz="1200" b="1" i="1" dirty="0">
                <a:solidFill>
                  <a:srgbClr val="FF4848"/>
                </a:solidFill>
                <a:latin typeface="calibri" panose="020F0502020204030204" pitchFamily="34" charset="0"/>
              </a:endParaRPr>
            </a:p>
            <a:p>
              <a:pPr marL="283464"/>
              <a:r>
                <a:rPr lang="fr-FR" sz="1200" b="1" i="1" dirty="0">
                  <a:solidFill>
                    <a:srgbClr val="FF4848"/>
                  </a:solidFill>
                  <a:latin typeface="calibri" panose="020F0502020204030204" pitchFamily="34" charset="0"/>
                </a:rPr>
                <a:t>WP3 Instrumentation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avec modélisation modérateur MIMAC (LPSC)</a:t>
              </a:r>
            </a:p>
            <a:p>
              <a:pPr marL="283464"/>
              <a:endParaRPr lang="fr-FR" sz="1200" dirty="0"/>
            </a:p>
            <a:p>
              <a:pPr marL="283464"/>
              <a:r>
                <a:rPr lang="fr-FR" sz="1200" b="1" i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WP4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2B2BFF"/>
                  </a:solidFill>
                  <a:latin typeface="calibri" panose="020F0502020204030204" pitchFamily="34" charset="0"/>
                </a:rPr>
                <a:t>Effets sur le vivant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(LPCC,+ ?, </a:t>
              </a:r>
              <a:r>
                <a:rPr lang="fr-FR" sz="1200" i="1" dirty="0">
                  <a:solidFill>
                    <a:srgbClr val="999999"/>
                  </a:solidFill>
                  <a:latin typeface="calibri" panose="020F0502020204030204" pitchFamily="34" charset="0"/>
                </a:rPr>
                <a:t>CLCC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)</a:t>
              </a:r>
              <a:br>
                <a:rPr lang="fr-FR" sz="1400" i="1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fr-FR" dirty="0"/>
            </a:p>
          </p:txBody>
        </p:sp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F5659F76-1A04-4750-8607-592F49636709}"/>
                </a:ext>
              </a:extLst>
            </p:cNvPr>
            <p:cNvSpPr/>
            <p:nvPr/>
          </p:nvSpPr>
          <p:spPr>
            <a:xfrm>
              <a:off x="3111752" y="1314964"/>
              <a:ext cx="3052482" cy="5292023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774F7EED-64A8-4847-99EE-D5CB255E93C4}"/>
              </a:ext>
            </a:extLst>
          </p:cNvPr>
          <p:cNvGrpSpPr/>
          <p:nvPr/>
        </p:nvGrpSpPr>
        <p:grpSpPr>
          <a:xfrm>
            <a:off x="3003176" y="1111713"/>
            <a:ext cx="3052482" cy="5292022"/>
            <a:chOff x="3044639" y="1548276"/>
            <a:chExt cx="3052482" cy="5292022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3004ED6F-DF04-4622-87B8-463BE9B33660}"/>
                </a:ext>
              </a:extLst>
            </p:cNvPr>
            <p:cNvSpPr/>
            <p:nvPr/>
          </p:nvSpPr>
          <p:spPr>
            <a:xfrm>
              <a:off x="3044639" y="1548276"/>
              <a:ext cx="3052482" cy="5292022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D1CDFC-4AEC-4907-98AA-15BAF6F58F10}"/>
                </a:ext>
              </a:extLst>
            </p:cNvPr>
            <p:cNvSpPr/>
            <p:nvPr/>
          </p:nvSpPr>
          <p:spPr>
            <a:xfrm>
              <a:off x="3163895" y="1548277"/>
              <a:ext cx="2897129" cy="37702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FLASH</a:t>
              </a:r>
              <a:r>
                <a:rPr lang="fr-FR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</a:p>
            <a:p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(proton + alpha+ carbone (C400) + X en micro faisceaux)</a:t>
              </a:r>
            </a:p>
            <a:p>
              <a:endParaRPr lang="fr-FR" sz="500" dirty="0"/>
            </a:p>
            <a:p>
              <a:r>
                <a:rPr lang="fr-FR" sz="1200" b="1" i="1" dirty="0">
                  <a:solidFill>
                    <a:srgbClr val="CC99FF"/>
                  </a:solidFill>
                  <a:latin typeface="calibri" panose="020F0502020204030204" pitchFamily="34" charset="0"/>
                </a:rPr>
                <a:t>WP 1</a:t>
              </a:r>
              <a:r>
                <a:rPr lang="fr-FR" sz="12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CC99FF"/>
                  </a:solidFill>
                  <a:latin typeface="calibri" panose="020F0502020204030204" pitchFamily="34" charset="0"/>
                </a:rPr>
                <a:t>Modélisation dosimétrie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(LPC, LP2I) </a:t>
              </a:r>
              <a:b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fr-FR" sz="1200" dirty="0"/>
            </a:p>
            <a:p>
              <a:r>
                <a:rPr lang="fr-FR" sz="1200" b="1" i="1" dirty="0">
                  <a:solidFill>
                    <a:srgbClr val="008000"/>
                  </a:solidFill>
                  <a:latin typeface="calibri" panose="020F0502020204030204" pitchFamily="34" charset="0"/>
                </a:rPr>
                <a:t>WP2 Irradiations et mesures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sur faisceaux protons et alpha (ARRONAX, SUBATECH IPHC)  et </a:t>
              </a:r>
              <a:r>
                <a:rPr lang="fr-FR" sz="1200" b="1" i="1" dirty="0">
                  <a:solidFill>
                    <a:srgbClr val="008000"/>
                  </a:solidFill>
                  <a:latin typeface="calibri" panose="020F0502020204030204" pitchFamily="34" charset="0"/>
                </a:rPr>
                <a:t>modélisation radiolyse pulsée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(IPHC, LP2I)</a:t>
              </a:r>
              <a:b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fr-FR" sz="1200" dirty="0"/>
            </a:p>
            <a:p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WP3</a:t>
              </a:r>
              <a:r>
                <a:rPr lang="fr-FR" sz="12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Contrôle qualité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</a:t>
              </a:r>
              <a:r>
                <a:rPr lang="fr-FR" sz="1200" i="1" dirty="0">
                  <a:solidFill>
                    <a:srgbClr val="808080"/>
                  </a:solidFill>
                  <a:latin typeface="calibri" panose="020F0502020204030204" pitchFamily="34" charset="0"/>
                </a:rPr>
                <a:t>ICO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) 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et instrumentation des lignes de faisceaux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  Diamant (LPSC SUBATECH GIP ARRONAX), SCIOPRO (LPCC - GANIL), PEPITES (LRR)</a:t>
              </a:r>
            </a:p>
            <a:p>
              <a:endParaRPr lang="fr-FR" sz="1200" dirty="0"/>
            </a:p>
            <a:p>
              <a:r>
                <a:rPr lang="fr-FR" sz="1200" b="1" i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WP4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2B2BFF"/>
                  </a:solidFill>
                  <a:latin typeface="calibri" panose="020F0502020204030204" pitchFamily="34" charset="0"/>
                </a:rPr>
                <a:t>Irradiation de population de cellules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</a:t>
              </a:r>
              <a:r>
                <a:rPr lang="fr-FR" sz="1200" i="1" dirty="0">
                  <a:solidFill>
                    <a:srgbClr val="999999"/>
                  </a:solidFill>
                  <a:latin typeface="calibri" panose="020F0502020204030204" pitchFamily="34" charset="0"/>
                </a:rPr>
                <a:t>ICO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IJClab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LP2I)</a:t>
              </a:r>
              <a:b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fr-FR" sz="1200" dirty="0"/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82EEA33-7A82-4DB8-B852-CC5F5C145619}"/>
              </a:ext>
            </a:extLst>
          </p:cNvPr>
          <p:cNvGrpSpPr/>
          <p:nvPr/>
        </p:nvGrpSpPr>
        <p:grpSpPr>
          <a:xfrm>
            <a:off x="9122711" y="1111711"/>
            <a:ext cx="3069289" cy="5327767"/>
            <a:chOff x="9157447" y="686957"/>
            <a:chExt cx="3069289" cy="5743456"/>
          </a:xfrm>
        </p:grpSpPr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C4EC9C58-EB2C-4D53-8C1A-41E276535D01}"/>
                </a:ext>
              </a:extLst>
            </p:cNvPr>
            <p:cNvSpPr/>
            <p:nvPr/>
          </p:nvSpPr>
          <p:spPr>
            <a:xfrm>
              <a:off x="9157447" y="686957"/>
              <a:ext cx="3052482" cy="5743456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6C791E-4F88-4344-B97C-613E1A468CCF}"/>
                </a:ext>
              </a:extLst>
            </p:cNvPr>
            <p:cNvSpPr/>
            <p:nvPr/>
          </p:nvSpPr>
          <p:spPr>
            <a:xfrm>
              <a:off x="9326654" y="686960"/>
              <a:ext cx="2900082" cy="41805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Radioéléments pour la thérapie et le diagnostic</a:t>
              </a:r>
              <a:endParaRPr lang="fr-FR" sz="1400" b="1" i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endParaRPr lang="fr-FR" sz="1200" dirty="0"/>
            </a:p>
            <a:p>
              <a:r>
                <a:rPr lang="fr-FR" sz="12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WP1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Problématiques autour de la production de particules de haut TEL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: </a:t>
              </a:r>
              <a:r>
                <a:rPr lang="fr-FR" sz="1200" i="1" dirty="0">
                  <a:solidFill>
                    <a:schemeClr val="accent4"/>
                  </a:solidFill>
                  <a:latin typeface="calibri" panose="020F0502020204030204" pitchFamily="34" charset="0"/>
                </a:rPr>
                <a:t>mesure de sections efficaces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développement d'émetteur Auger, 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chime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de spéciation, optimisation de la production, dosimétrie (GIP ARRONAX GANIL, 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IJClab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IPHC)</a:t>
              </a:r>
              <a:b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fr-FR" sz="1200" dirty="0"/>
            </a:p>
            <a:p>
              <a:r>
                <a:rPr lang="fr-FR" sz="1200" b="1" i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WP2</a:t>
              </a:r>
              <a:r>
                <a:rPr lang="fr-FR" sz="1200" i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Approches </a:t>
              </a:r>
              <a:r>
                <a:rPr lang="fr-FR" sz="1200" b="1" i="1" dirty="0" err="1">
                  <a:solidFill>
                    <a:schemeClr val="accent2"/>
                  </a:solidFill>
                  <a:latin typeface="calibri" panose="020F0502020204030204" pitchFamily="34" charset="0"/>
                </a:rPr>
                <a:t>théranostiques</a:t>
              </a:r>
              <a:r>
                <a:rPr lang="fr-FR" sz="1200" b="1" i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i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: </a:t>
              </a:r>
              <a:r>
                <a:rPr lang="fr-FR" sz="1200" i="1" dirty="0">
                  <a:latin typeface="calibri" panose="020F0502020204030204" pitchFamily="34" charset="0"/>
                </a:rPr>
                <a:t>développements 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instrumentaux</a:t>
              </a:r>
              <a:r>
                <a:rPr lang="fr-FR" sz="1200" i="1" dirty="0">
                  <a:latin typeface="calibri" panose="020F0502020204030204" pitchFamily="34" charset="0"/>
                </a:rPr>
                <a:t>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et technologiques </a:t>
              </a:r>
              <a:r>
                <a:rPr lang="fr-FR" sz="1200" b="1" i="1" dirty="0">
                  <a:solidFill>
                    <a:srgbClr val="ED7D31"/>
                  </a:solidFill>
                  <a:latin typeface="calibri" panose="020F0502020204030204" pitchFamily="34" charset="0"/>
                </a:rPr>
                <a:t>- imagerie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TEP et SPECT (</a:t>
              </a:r>
              <a:r>
                <a:rPr lang="fr-FR" sz="12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IJClab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, IPHC, CPPM +…)</a:t>
              </a:r>
              <a:b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fr-FR" sz="1200" dirty="0"/>
            </a:p>
            <a:p>
              <a:r>
                <a:rPr lang="fr-FR" sz="12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WP4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r>
                <a:rPr lang="fr-FR" sz="12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Accélération LASER PLASMA pour la production de radionucléides </a:t>
              </a:r>
              <a:r>
                <a:rPr lang="fr-FR" sz="12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(SUBATECH + ?)</a:t>
              </a:r>
              <a:endParaRPr lang="fr-FR" sz="1200" dirty="0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1F4EBA5F-1531-4E57-BE5D-C179DDBFC787}"/>
              </a:ext>
            </a:extLst>
          </p:cNvPr>
          <p:cNvSpPr txBox="1"/>
          <p:nvPr/>
        </p:nvSpPr>
        <p:spPr>
          <a:xfrm>
            <a:off x="475462" y="338670"/>
            <a:ext cx="4020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</a:rPr>
              <a:t>Comment structurer ? </a:t>
            </a:r>
          </a:p>
        </p:txBody>
      </p:sp>
    </p:spTree>
    <p:extLst>
      <p:ext uri="{BB962C8B-B14F-4D97-AF65-F5344CB8AC3E}">
        <p14:creationId xmlns:p14="http://schemas.microsoft.com/office/powerpoint/2010/main" val="68331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659C8C2-D08D-4256-8E5A-B171FB11A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GDR MI2B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3D69BE-2E2D-4109-A003-B1C30FAD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A2A8DC-3136-4BAC-B321-344B41AA950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6B59B89-99BE-408C-ADE5-D2AFCEEE22BD}"/>
              </a:ext>
            </a:extLst>
          </p:cNvPr>
          <p:cNvSpPr txBox="1"/>
          <p:nvPr/>
        </p:nvSpPr>
        <p:spPr>
          <a:xfrm>
            <a:off x="65720" y="178858"/>
            <a:ext cx="87042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Agenda du </a:t>
            </a:r>
            <a:r>
              <a:rPr kumimoji="0" lang="fr-FR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Wokshop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Master </a:t>
            </a:r>
            <a:r>
              <a:rPr lang="fr-FR" sz="3200" b="1" dirty="0">
                <a:solidFill>
                  <a:srgbClr val="002060"/>
                </a:solidFill>
                <a:latin typeface="Calibri" panose="020F0502020204030204"/>
              </a:rPr>
              <a:t>16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mai 2025 en zoom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D696E75-66A5-4615-BB46-33743013C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62" y="1170030"/>
            <a:ext cx="5432210" cy="526944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6EE9530-C496-4FED-A37D-D197BFEA3EB6}"/>
              </a:ext>
            </a:extLst>
          </p:cNvPr>
          <p:cNvSpPr txBox="1"/>
          <p:nvPr/>
        </p:nvSpPr>
        <p:spPr>
          <a:xfrm>
            <a:off x="6284330" y="1428108"/>
            <a:ext cx="534043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Objectifs de la journée</a:t>
            </a:r>
          </a:p>
          <a:p>
            <a:endParaRPr lang="fr-FR" b="1" dirty="0">
              <a:solidFill>
                <a:srgbClr val="002060"/>
              </a:solidFill>
            </a:endParaRPr>
          </a:p>
          <a:p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2060"/>
                </a:solidFill>
              </a:rPr>
              <a:t>Présentation de l’état d’avancement de chaque 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2060"/>
                </a:solidFill>
              </a:rPr>
              <a:t>Proposition de gouvernance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2060"/>
                </a:solidFill>
              </a:rPr>
              <a:t>Proposition de structuration en WP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002060"/>
              </a:solidFill>
            </a:endParaRPr>
          </a:p>
          <a:p>
            <a:r>
              <a:rPr lang="fr-FR" b="1" dirty="0">
                <a:solidFill>
                  <a:srgbClr val="002060"/>
                </a:solidFill>
              </a:rPr>
              <a:t>=&gt; Discussion en AG  </a:t>
            </a:r>
          </a:p>
        </p:txBody>
      </p:sp>
    </p:spTree>
    <p:extLst>
      <p:ext uri="{BB962C8B-B14F-4D97-AF65-F5344CB8AC3E}">
        <p14:creationId xmlns:p14="http://schemas.microsoft.com/office/powerpoint/2010/main" val="33011942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462</Words>
  <Application>Microsoft Office PowerPoint</Application>
  <PresentationFormat>Grand écran</PresentationFormat>
  <Paragraphs>104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</vt:lpstr>
      <vt:lpstr>Calibri Light</vt:lpstr>
      <vt:lpstr>Courier New</vt:lpstr>
      <vt:lpstr>Thème Office</vt:lpstr>
      <vt:lpstr>1_Thème Office</vt:lpstr>
      <vt:lpstr>Workshop Master Projets IN2P3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Master Projets IN2P3</dc:title>
  <dc:creator>Marie-Laure Gallin-Martel</dc:creator>
  <cp:lastModifiedBy>Marie-Laure Gallin-Martel</cp:lastModifiedBy>
  <cp:revision>5</cp:revision>
  <dcterms:created xsi:type="dcterms:W3CDTF">2025-03-20T08:00:45Z</dcterms:created>
  <dcterms:modified xsi:type="dcterms:W3CDTF">2025-05-16T07:17:08Z</dcterms:modified>
</cp:coreProperties>
</file>