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42.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03.jpg" ContentType="image/jpeg"/>
  <Override PartName="/ppt/notesSlides/notesSlide15.xml" ContentType="application/vnd.openxmlformats-officedocument.presentationml.notesSlide+xml"/>
  <Override PartName="/ppt/media/image222.jpg" ContentType="image/jpeg"/>
  <Override PartName="/ppt/media/image223.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53.jpg" ContentType="image/jpeg"/>
  <Override PartName="/ppt/notesSlides/notesSlide18.xml" ContentType="application/vnd.openxmlformats-officedocument.presentationml.notesSlide+xml"/>
  <Override PartName="/ppt/media/image257.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964" r:id="rId4"/>
    <p:sldMasterId id="2147484012" r:id="rId5"/>
  </p:sldMasterIdLst>
  <p:notesMasterIdLst>
    <p:notesMasterId r:id="rId73"/>
  </p:notesMasterIdLst>
  <p:handoutMasterIdLst>
    <p:handoutMasterId r:id="rId74"/>
  </p:handoutMasterIdLst>
  <p:sldIdLst>
    <p:sldId id="328" r:id="rId6"/>
    <p:sldId id="633" r:id="rId7"/>
    <p:sldId id="631" r:id="rId8"/>
    <p:sldId id="379" r:id="rId9"/>
    <p:sldId id="381" r:id="rId10"/>
    <p:sldId id="634" r:id="rId11"/>
    <p:sldId id="636" r:id="rId12"/>
    <p:sldId id="339" r:id="rId13"/>
    <p:sldId id="340" r:id="rId14"/>
    <p:sldId id="635" r:id="rId15"/>
    <p:sldId id="637" r:id="rId16"/>
    <p:sldId id="638" r:id="rId17"/>
    <p:sldId id="639" r:id="rId18"/>
    <p:sldId id="640" r:id="rId19"/>
    <p:sldId id="646" r:id="rId20"/>
    <p:sldId id="647" r:id="rId21"/>
    <p:sldId id="624" r:id="rId22"/>
    <p:sldId id="623" r:id="rId23"/>
    <p:sldId id="380" r:id="rId24"/>
    <p:sldId id="361" r:id="rId25"/>
    <p:sldId id="364" r:id="rId26"/>
    <p:sldId id="383" r:id="rId27"/>
    <p:sldId id="268" r:id="rId28"/>
    <p:sldId id="615" r:id="rId29"/>
    <p:sldId id="617" r:id="rId30"/>
    <p:sldId id="622" r:id="rId31"/>
    <p:sldId id="618" r:id="rId32"/>
    <p:sldId id="643" r:id="rId33"/>
    <p:sldId id="611" r:id="rId34"/>
    <p:sldId id="270" r:id="rId35"/>
    <p:sldId id="641" r:id="rId36"/>
    <p:sldId id="642" r:id="rId37"/>
    <p:sldId id="612" r:id="rId38"/>
    <p:sldId id="384" r:id="rId39"/>
    <p:sldId id="366" r:id="rId40"/>
    <p:sldId id="485" r:id="rId41"/>
    <p:sldId id="472" r:id="rId42"/>
    <p:sldId id="475" r:id="rId43"/>
    <p:sldId id="426" r:id="rId44"/>
    <p:sldId id="399" r:id="rId45"/>
    <p:sldId id="645" r:id="rId46"/>
    <p:sldId id="630" r:id="rId47"/>
    <p:sldId id="419" r:id="rId48"/>
    <p:sldId id="602" r:id="rId49"/>
    <p:sldId id="644" r:id="rId50"/>
    <p:sldId id="256" r:id="rId51"/>
    <p:sldId id="257" r:id="rId52"/>
    <p:sldId id="372" r:id="rId53"/>
    <p:sldId id="279" r:id="rId54"/>
    <p:sldId id="276" r:id="rId55"/>
    <p:sldId id="629" r:id="rId56"/>
    <p:sldId id="344" r:id="rId57"/>
    <p:sldId id="388" r:id="rId58"/>
    <p:sldId id="385" r:id="rId59"/>
    <p:sldId id="401" r:id="rId60"/>
    <p:sldId id="370" r:id="rId61"/>
    <p:sldId id="375" r:id="rId62"/>
    <p:sldId id="402" r:id="rId63"/>
    <p:sldId id="396" r:id="rId64"/>
    <p:sldId id="397" r:id="rId65"/>
    <p:sldId id="377" r:id="rId66"/>
    <p:sldId id="398" r:id="rId67"/>
    <p:sldId id="378" r:id="rId68"/>
    <p:sldId id="627" r:id="rId69"/>
    <p:sldId id="625" r:id="rId70"/>
    <p:sldId id="626" r:id="rId71"/>
    <p:sldId id="628" r:id="rId72"/>
  </p:sldIdLst>
  <p:sldSz cx="9144000" cy="5143500" type="screen16x9"/>
  <p:notesSz cx="6881813" cy="10002838"/>
  <p:embeddedFontLst>
    <p:embeddedFont>
      <p:font typeface="Arial Narrow" panose="020B0606020202030204" pitchFamily="34" charset="0"/>
      <p:regular r:id="rId75"/>
      <p:bold r:id="rId76"/>
      <p:italic r:id="rId77"/>
      <p:boldItalic r:id="rId78"/>
    </p:embeddedFont>
    <p:embeddedFont>
      <p:font typeface="Cambria" panose="02040503050406030204" pitchFamily="18" charset="0"/>
      <p:regular r:id="rId79"/>
      <p:bold r:id="rId80"/>
      <p:italic r:id="rId81"/>
      <p:boldItalic r:id="rId82"/>
    </p:embeddedFont>
    <p:embeddedFont>
      <p:font typeface="Cambria Math" panose="02040503050406030204" pitchFamily="18" charset="0"/>
      <p:regular r:id="rId83"/>
    </p:embeddedFont>
    <p:embeddedFont>
      <p:font typeface="Georgia" panose="02040502050405020303" pitchFamily="18" charset="0"/>
      <p:regular r:id="rId84"/>
      <p:bold r:id="rId85"/>
      <p:italic r:id="rId86"/>
      <p:boldItalic r:id="rId87"/>
    </p:embeddedFont>
    <p:embeddedFont>
      <p:font typeface="Humanst521 BT" panose="020B0602020204020204" pitchFamily="34" charset="0"/>
      <p:regular r:id="rId88"/>
      <p:bold r:id="rId89"/>
      <p:italic r:id="rId90"/>
      <p:boldItalic r:id="rId91"/>
    </p:embeddedFont>
    <p:embeddedFont>
      <p:font typeface="Humanst521 Lt BT" panose="020B0402020204020304" pitchFamily="34" charset="0"/>
      <p:regular r:id="rId92"/>
      <p:italic r:id="rId93"/>
    </p:embeddedFont>
    <p:embeddedFont>
      <p:font typeface="Rockwell" panose="02060603020205020403" pitchFamily="18" charset="0"/>
      <p:regular r:id="rId94"/>
      <p:bold r:id="rId95"/>
      <p:italic r:id="rId96"/>
      <p:boldItalic r:id="rId97"/>
    </p:embeddedFont>
    <p:embeddedFont>
      <p:font typeface="Tahoma" panose="020B0604030504040204" pitchFamily="34" charset="0"/>
      <p:regular r:id="rId98"/>
      <p:bold r:id="rId99"/>
    </p:embeddedFont>
    <p:embeddedFont>
      <p:font typeface="Times" panose="02020603050405020304" pitchFamily="18" charset="0"/>
      <p:regular r:id="rId100"/>
      <p:bold r:id="rId101"/>
      <p:italic r:id="rId102"/>
      <p:boldItalic r:id="rId103"/>
    </p:embeddedFont>
    <p:embeddedFont>
      <p:font typeface="ZWAdobeF" pitchFamily="2" charset="0"/>
      <p:regular r:id="rId104"/>
    </p:embeddedFont>
  </p:embeddedFontLst>
  <p:defaultTextStyle>
    <a:defPPr>
      <a:defRPr lang="de-CH"/>
    </a:defPPr>
    <a:lvl1pPr algn="l" rtl="0" eaLnBrk="0" fontAlgn="base" hangingPunct="0">
      <a:spcBef>
        <a:spcPct val="50000"/>
      </a:spcBef>
      <a:spcAft>
        <a:spcPct val="0"/>
      </a:spcAft>
      <a:defRPr sz="16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p:defaultTextStyle>
  <p:extLst>
    <p:ext uri="{521415D9-36F7-43E2-AB2F-B90AF26B5E84}">
      <p14:sectionLst xmlns:p14="http://schemas.microsoft.com/office/powerpoint/2010/main">
        <p14:section name="Default Section" id="{6A7B7CA9-0A16-4D45-9734-D18F411A0BE1}">
          <p14:sldIdLst>
            <p14:sldId id="328"/>
          </p14:sldIdLst>
        </p14:section>
        <p14:section name="Introduction and motivation" id="{5263386D-D479-443B-A9A8-4D7E5E02DC92}">
          <p14:sldIdLst>
            <p14:sldId id="633"/>
            <p14:sldId id="631"/>
            <p14:sldId id="379"/>
            <p14:sldId id="381"/>
            <p14:sldId id="634"/>
            <p14:sldId id="636"/>
            <p14:sldId id="339"/>
            <p14:sldId id="340"/>
            <p14:sldId id="635"/>
            <p14:sldId id="637"/>
            <p14:sldId id="638"/>
            <p14:sldId id="639"/>
            <p14:sldId id="640"/>
            <p14:sldId id="646"/>
            <p14:sldId id="647"/>
            <p14:sldId id="624"/>
            <p14:sldId id="623"/>
            <p14:sldId id="380"/>
            <p14:sldId id="361"/>
          </p14:sldIdLst>
        </p14:section>
        <p14:section name="Search for a muon EDM at PSI" id="{68330942-3483-43DF-87D5-C803D5EC3399}">
          <p14:sldIdLst>
            <p14:sldId id="364"/>
            <p14:sldId id="383"/>
            <p14:sldId id="268"/>
            <p14:sldId id="615"/>
            <p14:sldId id="617"/>
            <p14:sldId id="622"/>
            <p14:sldId id="618"/>
            <p14:sldId id="643"/>
            <p14:sldId id="611"/>
            <p14:sldId id="270"/>
            <p14:sldId id="641"/>
            <p14:sldId id="642"/>
            <p14:sldId id="612"/>
            <p14:sldId id="384"/>
            <p14:sldId id="366"/>
            <p14:sldId id="485"/>
            <p14:sldId id="472"/>
            <p14:sldId id="475"/>
            <p14:sldId id="426"/>
            <p14:sldId id="399"/>
            <p14:sldId id="645"/>
            <p14:sldId id="630"/>
          </p14:sldIdLst>
        </p14:section>
        <p14:section name="Conclusion Outlook and Acknowledgments" id="{8E40415B-363D-44B3-A36D-84556314E83E}">
          <p14:sldIdLst>
            <p14:sldId id="419"/>
            <p14:sldId id="602"/>
          </p14:sldIdLst>
        </p14:section>
        <p14:section name="Backup" id="{DF772ED1-5A09-49DC-A1D3-1688BCB753F8}">
          <p14:sldIdLst>
            <p14:sldId id="644"/>
            <p14:sldId id="256"/>
            <p14:sldId id="257"/>
            <p14:sldId id="372"/>
            <p14:sldId id="279"/>
            <p14:sldId id="276"/>
            <p14:sldId id="629"/>
            <p14:sldId id="344"/>
            <p14:sldId id="388"/>
            <p14:sldId id="385"/>
            <p14:sldId id="401"/>
            <p14:sldId id="370"/>
            <p14:sldId id="375"/>
            <p14:sldId id="402"/>
            <p14:sldId id="396"/>
            <p14:sldId id="397"/>
            <p14:sldId id="377"/>
            <p14:sldId id="398"/>
            <p14:sldId id="378"/>
          </p14:sldIdLst>
        </p14:section>
        <p14:section name="Extensions of the physics programm" id="{9028206C-DEB7-4FE5-9038-EC9A831DFA60}">
          <p14:sldIdLst>
            <p14:sldId id="627"/>
            <p14:sldId id="625"/>
            <p14:sldId id="626"/>
            <p14:sldId id="628"/>
          </p14:sldIdLst>
        </p14:section>
      </p14:sectionLst>
    </p:ext>
    <p:ext uri="{EFAFB233-063F-42B5-8137-9DF3F51BA10A}">
      <p15:sldGuideLst xmlns:p15="http://schemas.microsoft.com/office/powerpoint/2012/main">
        <p15:guide id="1" orient="horz" pos="668" userDrawn="1">
          <p15:clr>
            <a:srgbClr val="A4A3A4"/>
          </p15:clr>
        </p15:guide>
        <p15:guide id="2" orient="horz" pos="634" userDrawn="1">
          <p15:clr>
            <a:srgbClr val="A4A3A4"/>
          </p15:clr>
        </p15:guide>
        <p15:guide id="3" orient="horz" pos="2845" userDrawn="1">
          <p15:clr>
            <a:srgbClr val="A4A3A4"/>
          </p15:clr>
        </p15:guide>
        <p15:guide id="4" orient="horz" pos="838" userDrawn="1">
          <p15:clr>
            <a:srgbClr val="A4A3A4"/>
          </p15:clr>
        </p15:guide>
        <p15:guide id="5" orient="horz" pos="140" userDrawn="1">
          <p15:clr>
            <a:srgbClr val="A4A3A4"/>
          </p15:clr>
        </p15:guide>
        <p15:guide id="6" orient="horz" pos="378" userDrawn="1">
          <p15:clr>
            <a:srgbClr val="A4A3A4"/>
          </p15:clr>
        </p15:guide>
        <p15:guide id="7" orient="horz" pos="3117" userDrawn="1">
          <p15:clr>
            <a:srgbClr val="A4A3A4"/>
          </p15:clr>
        </p15:guide>
        <p15:guide id="9" pos="657" userDrawn="1">
          <p15:clr>
            <a:srgbClr val="A4A3A4"/>
          </p15:clr>
        </p15:guide>
        <p15:guide id="10" pos="5534" userDrawn="1">
          <p15:clr>
            <a:srgbClr val="A4A3A4"/>
          </p15:clr>
        </p15:guide>
        <p15:guide id="11" pos="521" userDrawn="1">
          <p15:clr>
            <a:srgbClr val="A4A3A4"/>
          </p15:clr>
        </p15:guide>
        <p15:guide id="12" pos="385" userDrawn="1">
          <p15:clr>
            <a:srgbClr val="A4A3A4"/>
          </p15:clr>
        </p15:guide>
        <p15:guide id="13" pos="1315" userDrawn="1">
          <p15:clr>
            <a:srgbClr val="A4A3A4"/>
          </p15:clr>
        </p15:guide>
        <p15:guide id="14" pos="3039" userDrawn="1">
          <p15:clr>
            <a:srgbClr val="A4A3A4"/>
          </p15:clr>
        </p15:guide>
        <p15:guide id="15" pos="3152" userDrawn="1">
          <p15:clr>
            <a:srgbClr val="A4A3A4"/>
          </p15:clr>
        </p15:guide>
      </p15:sldGuideLst>
    </p:ext>
    <p:ext uri="{2D200454-40CA-4A62-9FC3-DE9A4176ACB9}">
      <p15:notesGuideLst xmlns:p15="http://schemas.microsoft.com/office/powerpoint/2012/main">
        <p15:guide id="1" orient="horz" pos="3150">
          <p15:clr>
            <a:srgbClr val="A4A3A4"/>
          </p15:clr>
        </p15:guide>
        <p15:guide id="2" pos="216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10000"/>
    <a:srgbClr val="00ABEB"/>
    <a:srgbClr val="F8F4C0"/>
    <a:srgbClr val="FFFFFF"/>
    <a:srgbClr val="FDCA00"/>
    <a:srgbClr val="B000B0"/>
    <a:srgbClr val="FF0000"/>
    <a:srgbClr val="9A2A2A"/>
    <a:srgbClr val="F7450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7" autoAdjust="0"/>
    <p:restoredTop sz="78061" autoAdjust="0"/>
  </p:normalViewPr>
  <p:slideViewPr>
    <p:cSldViewPr snapToObjects="1">
      <p:cViewPr varScale="1">
        <p:scale>
          <a:sx n="126" d="100"/>
          <a:sy n="126" d="100"/>
        </p:scale>
        <p:origin x="936" y="108"/>
      </p:cViewPr>
      <p:guideLst>
        <p:guide orient="horz" pos="668"/>
        <p:guide orient="horz" pos="634"/>
        <p:guide orient="horz" pos="2845"/>
        <p:guide orient="horz" pos="838"/>
        <p:guide orient="horz" pos="140"/>
        <p:guide orient="horz" pos="378"/>
        <p:guide orient="horz" pos="3117"/>
        <p:guide pos="657"/>
        <p:guide pos="5534"/>
        <p:guide pos="521"/>
        <p:guide pos="385"/>
        <p:guide pos="1315"/>
        <p:guide pos="3039"/>
        <p:guide pos="31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141" d="100"/>
          <a:sy n="141" d="100"/>
        </p:scale>
        <p:origin x="5616" y="200"/>
      </p:cViewPr>
      <p:guideLst>
        <p:guide orient="horz" pos="3150"/>
        <p:guide pos="216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1.xml"/><Relationship Id="rId107" Type="http://schemas.openxmlformats.org/officeDocument/2006/relationships/theme" Target="theme/them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handoutMaster" Target="handoutMasters/handoutMaster1.xml"/><Relationship Id="rId79" Type="http://schemas.openxmlformats.org/officeDocument/2006/relationships/font" Target="fonts/font5.fntdata"/><Relationship Id="rId102" Type="http://schemas.openxmlformats.org/officeDocument/2006/relationships/font" Target="fonts/font28.fntdata"/><Relationship Id="rId5" Type="http://schemas.openxmlformats.org/officeDocument/2006/relationships/slideMaster" Target="slideMasters/slideMaster2.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font" Target="fonts/font6.fntdata"/><Relationship Id="rId85" Type="http://schemas.openxmlformats.org/officeDocument/2006/relationships/font" Target="fonts/font11.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29.fntdata"/><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font" Target="fonts/font25.fntdata"/><Relationship Id="rId101" Type="http://schemas.openxmlformats.org/officeDocument/2006/relationships/font" Target="fonts/font27.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font" Target="fonts/font30.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3.fntdata"/><Relationship Id="rId61" Type="http://schemas.openxmlformats.org/officeDocument/2006/relationships/slide" Target="slides/slide56.xml"/><Relationship Id="rId82" Type="http://schemas.openxmlformats.org/officeDocument/2006/relationships/font" Target="fonts/font8.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3.fntdata"/><Relationship Id="rId100" Type="http://schemas.openxmlformats.org/officeDocument/2006/relationships/font" Target="fonts/font26.fntdata"/><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9.fntdata"/><Relationship Id="rId98" Type="http://schemas.openxmlformats.org/officeDocument/2006/relationships/font" Target="fonts/font24.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200" baseline="30000">
                <a:latin typeface="Times" charset="0"/>
                <a:ea typeface="Arial" charset="-128"/>
                <a:cs typeface="Arial" charset="-128"/>
              </a:defRPr>
            </a:lvl1pPr>
          </a:lstStyle>
          <a:p>
            <a:pPr>
              <a:defRPr/>
            </a:pPr>
            <a:endParaRPr lang="en-GB" dirty="0">
              <a:latin typeface="Aptos" panose="020B0004020202020204" pitchFamily="34" charset="0"/>
            </a:endParaRPr>
          </a:p>
        </p:txBody>
      </p:sp>
      <p:sp>
        <p:nvSpPr>
          <p:cNvPr id="118787" name="Rectangle 3"/>
          <p:cNvSpPr>
            <a:spLocks noGrp="1" noChangeArrowheads="1"/>
          </p:cNvSpPr>
          <p:nvPr>
            <p:ph type="dt" sz="quarter"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200" baseline="30000">
                <a:latin typeface="Times" charset="0"/>
                <a:ea typeface="Arial" charset="-128"/>
                <a:cs typeface="Arial" charset="-128"/>
              </a:defRPr>
            </a:lvl1pPr>
          </a:lstStyle>
          <a:p>
            <a:pPr>
              <a:defRPr/>
            </a:pPr>
            <a:endParaRPr lang="en-GB" dirty="0">
              <a:latin typeface="Aptos" panose="020B0004020202020204" pitchFamily="34" charset="0"/>
            </a:endParaRPr>
          </a:p>
        </p:txBody>
      </p:sp>
      <p:sp>
        <p:nvSpPr>
          <p:cNvPr id="118788" name="Rectangle 4"/>
          <p:cNvSpPr>
            <a:spLocks noGrp="1" noChangeArrowheads="1"/>
          </p:cNvSpPr>
          <p:nvPr>
            <p:ph type="ftr" sz="quarter" idx="2"/>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200" baseline="30000">
                <a:latin typeface="Times" charset="0"/>
                <a:ea typeface="Arial" charset="-128"/>
                <a:cs typeface="Arial" charset="-128"/>
              </a:defRPr>
            </a:lvl1pPr>
          </a:lstStyle>
          <a:p>
            <a:pPr>
              <a:defRPr/>
            </a:pPr>
            <a:endParaRPr lang="en-GB" dirty="0">
              <a:latin typeface="Aptos" panose="020B0004020202020204" pitchFamily="34" charset="0"/>
            </a:endParaRPr>
          </a:p>
        </p:txBody>
      </p:sp>
      <p:sp>
        <p:nvSpPr>
          <p:cNvPr id="118789" name="Rectangle 5"/>
          <p:cNvSpPr>
            <a:spLocks noGrp="1" noChangeArrowheads="1"/>
          </p:cNvSpPr>
          <p:nvPr>
            <p:ph type="sldNum" sz="quarter" idx="3"/>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200" baseline="30000">
                <a:latin typeface="Times" charset="0"/>
              </a:defRPr>
            </a:lvl1pPr>
          </a:lstStyle>
          <a:p>
            <a:pPr>
              <a:defRPr/>
            </a:pPr>
            <a:fld id="{630A188E-C926-984B-863C-48B251A81B15}" type="slidenum">
              <a:rPr lang="en-GB">
                <a:latin typeface="Aptos" panose="020B0004020202020204" pitchFamily="34" charset="0"/>
              </a:rPr>
              <a:pPr>
                <a:defRPr/>
              </a:pPr>
              <a:t>‹#›</a:t>
            </a:fld>
            <a:endParaRPr lang="en-GB" dirty="0">
              <a:latin typeface="Aptos" panose="020B0004020202020204" pitchFamily="34" charset="0"/>
            </a:endParaRPr>
          </a:p>
        </p:txBody>
      </p:sp>
    </p:spTree>
    <p:extLst>
      <p:ext uri="{BB962C8B-B14F-4D97-AF65-F5344CB8AC3E}">
        <p14:creationId xmlns:p14="http://schemas.microsoft.com/office/powerpoint/2010/main" val="289599428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000" baseline="0">
                <a:latin typeface="Aptos" panose="020B0004020202020204" pitchFamily="34" charset="0"/>
                <a:ea typeface="Aptos" panose="020B0004020202020204" pitchFamily="34" charset="0"/>
                <a:cs typeface="Arial" charset="-128"/>
              </a:defRPr>
            </a:lvl1pPr>
          </a:lstStyle>
          <a:p>
            <a:pPr>
              <a:defRPr/>
            </a:pPr>
            <a:endParaRPr lang="de-DE" dirty="0"/>
          </a:p>
        </p:txBody>
      </p:sp>
      <p:sp>
        <p:nvSpPr>
          <p:cNvPr id="122883" name="Rectangle 3"/>
          <p:cNvSpPr>
            <a:spLocks noGrp="1" noChangeArrowheads="1"/>
          </p:cNvSpPr>
          <p:nvPr>
            <p:ph type="dt"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000" baseline="0">
                <a:latin typeface="Aptos" panose="020B0004020202020204" pitchFamily="34" charset="0"/>
                <a:ea typeface="Aptos" panose="020B0004020202020204" pitchFamily="34" charset="0"/>
                <a:cs typeface="Arial" charset="-128"/>
              </a:defRPr>
            </a:lvl1pPr>
          </a:lstStyle>
          <a:p>
            <a:pPr>
              <a:defRPr/>
            </a:pPr>
            <a:endParaRPr lang="de-DE" dirty="0"/>
          </a:p>
        </p:txBody>
      </p:sp>
      <p:sp>
        <p:nvSpPr>
          <p:cNvPr id="7172" name="Rectangle 4"/>
          <p:cNvSpPr>
            <a:spLocks noGrp="1" noRot="1" noChangeAspect="1" noChangeArrowheads="1" noTextEdit="1"/>
          </p:cNvSpPr>
          <p:nvPr>
            <p:ph type="sldImg" idx="2"/>
          </p:nvPr>
        </p:nvSpPr>
        <p:spPr bwMode="auto">
          <a:xfrm>
            <a:off x="109538" y="750888"/>
            <a:ext cx="6667500" cy="3751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2885" name="Rectangle 5"/>
          <p:cNvSpPr>
            <a:spLocks noGrp="1" noChangeArrowheads="1"/>
          </p:cNvSpPr>
          <p:nvPr>
            <p:ph type="body" sz="quarter" idx="3"/>
          </p:nvPr>
        </p:nvSpPr>
        <p:spPr bwMode="auto">
          <a:xfrm>
            <a:off x="918282" y="4752009"/>
            <a:ext cx="5045250" cy="449995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Siebte Ebene</a:t>
            </a:r>
          </a:p>
          <a:p>
            <a:pPr lvl="7"/>
            <a:r>
              <a:rPr lang="de-DE" noProof="0" dirty="0"/>
              <a:t>Achte Ebene</a:t>
            </a:r>
          </a:p>
          <a:p>
            <a:pPr lvl="8"/>
            <a:r>
              <a:rPr lang="de-DE" noProof="0" dirty="0"/>
              <a:t>Neunte Ebene</a:t>
            </a:r>
          </a:p>
        </p:txBody>
      </p:sp>
      <p:sp>
        <p:nvSpPr>
          <p:cNvPr id="122886" name="Rectangle 6"/>
          <p:cNvSpPr>
            <a:spLocks noGrp="1" noChangeArrowheads="1"/>
          </p:cNvSpPr>
          <p:nvPr>
            <p:ph type="ftr" sz="quarter" idx="4"/>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000" baseline="0">
                <a:latin typeface="Aptos" panose="020B0004020202020204" pitchFamily="34" charset="0"/>
                <a:ea typeface="Aptos" panose="020B0004020202020204" pitchFamily="34" charset="0"/>
                <a:cs typeface="Arial" charset="-128"/>
              </a:defRPr>
            </a:lvl1pPr>
          </a:lstStyle>
          <a:p>
            <a:pPr>
              <a:defRPr/>
            </a:pPr>
            <a:endParaRPr lang="de-DE" dirty="0"/>
          </a:p>
        </p:txBody>
      </p:sp>
      <p:sp>
        <p:nvSpPr>
          <p:cNvPr id="122887" name="Rectangle 7"/>
          <p:cNvSpPr>
            <a:spLocks noGrp="1" noChangeArrowheads="1"/>
          </p:cNvSpPr>
          <p:nvPr>
            <p:ph type="sldNum" sz="quarter" idx="5"/>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000" baseline="0">
                <a:latin typeface="Aptos" panose="020B0004020202020204" pitchFamily="34" charset="0"/>
              </a:defRPr>
            </a:lvl1pPr>
          </a:lstStyle>
          <a:p>
            <a:pPr>
              <a:defRPr/>
            </a:pPr>
            <a:fld id="{EC696245-F065-0B47-B74E-D5003861FD61}" type="slidenum">
              <a:rPr lang="de-DE" smtClean="0"/>
              <a:pPr>
                <a:defRPr/>
              </a:pPr>
              <a:t>‹#›</a:t>
            </a:fld>
            <a:endParaRPr lang="de-DE" dirty="0"/>
          </a:p>
        </p:txBody>
      </p:sp>
    </p:spTree>
    <p:extLst>
      <p:ext uri="{BB962C8B-B14F-4D97-AF65-F5344CB8AC3E}">
        <p14:creationId xmlns:p14="http://schemas.microsoft.com/office/powerpoint/2010/main" val="761473846"/>
      </p:ext>
    </p:extLst>
  </p:cSld>
  <p:clrMap bg1="lt1" tx1="dk1" bg2="lt2" tx2="dk2" accent1="accent1" accent2="accent2" accent3="accent3" accent4="accent4" accent5="accent5" accent6="accent6" hlink="hlink" folHlink="folHlink"/>
  <p:hf sldNum="0" hdr="0" ftr="0" dt="0"/>
  <p:notesStyle>
    <a:lvl1pPr marL="90486" indent="-90486" algn="l" rtl="0" eaLnBrk="0" fontAlgn="base" hangingPunct="0">
      <a:spcBef>
        <a:spcPts val="0"/>
      </a:spcBef>
      <a:spcAft>
        <a:spcPct val="0"/>
      </a:spcAft>
      <a:buFont typeface="Arial" panose="020B0604020202020204" pitchFamily="34" charset="0"/>
      <a:buChar char="•"/>
      <a:defRPr sz="1000" kern="1200" baseline="0">
        <a:solidFill>
          <a:schemeClr val="tx1"/>
        </a:solidFill>
        <a:latin typeface="Aptos" panose="020B0004020202020204" pitchFamily="34" charset="0"/>
        <a:ea typeface="Aptos" panose="020B0004020202020204" pitchFamily="34" charset="0"/>
        <a:cs typeface="Arial" pitchFamily="-108" charset="-128"/>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0030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xfrm>
            <a:off x="381000" y="685800"/>
            <a:ext cx="6096000" cy="3429000"/>
          </a:xfrm>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rPr dirty="0"/>
              <a:t>fringe fields, avoid deflection and divergence</a:t>
            </a:r>
          </a:p>
          <a:p>
            <a:r>
              <a:rPr dirty="0"/>
              <a:t>why SC? they can induce persistent eddy currents to provide field-free region</a:t>
            </a:r>
          </a:p>
        </p:txBody>
      </p:sp>
    </p:spTree>
    <p:extLst>
      <p:ext uri="{BB962C8B-B14F-4D97-AF65-F5344CB8AC3E}">
        <p14:creationId xmlns:p14="http://schemas.microsoft.com/office/powerpoint/2010/main" val="2497923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xfrm>
            <a:off x="381000" y="685800"/>
            <a:ext cx="6096000" cy="3429000"/>
          </a:xfrm>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rPr dirty="0"/>
              <a:t>fringe fields, avoid deflection and divergence</a:t>
            </a:r>
          </a:p>
          <a:p>
            <a:r>
              <a:rPr dirty="0"/>
              <a:t>why SC? they can induce persistent eddy currents to provide field-free region</a:t>
            </a:r>
          </a:p>
        </p:txBody>
      </p:sp>
    </p:spTree>
    <p:extLst>
      <p:ext uri="{BB962C8B-B14F-4D97-AF65-F5344CB8AC3E}">
        <p14:creationId xmlns:p14="http://schemas.microsoft.com/office/powerpoint/2010/main" val="585240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xfrm>
            <a:off x="381000" y="685800"/>
            <a:ext cx="6096000" cy="3429000"/>
          </a:xfrm>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rPr dirty="0"/>
              <a:t>fringe fields, avoid deflection and divergence</a:t>
            </a:r>
          </a:p>
          <a:p>
            <a:r>
              <a:rPr dirty="0"/>
              <a:t>why SC? they can induce persistent eddy currents to provide field-free region</a:t>
            </a:r>
          </a:p>
        </p:txBody>
      </p:sp>
    </p:spTree>
    <p:extLst>
      <p:ext uri="{BB962C8B-B14F-4D97-AF65-F5344CB8AC3E}">
        <p14:creationId xmlns:p14="http://schemas.microsoft.com/office/powerpoint/2010/main" val="409168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1428fb8637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1428fb8637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0409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3d6685b7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3d6685b7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10727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3d6685b77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3d6685b77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6985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39542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2110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PSI we will profit from the highest muon fluxes in the world.</a:t>
            </a:r>
          </a:p>
          <a:p>
            <a:r>
              <a:rPr lang="en-US" baseline="0" dirty="0"/>
              <a:t>The two possible beamlines provide very different energies and phase spaces.</a:t>
            </a:r>
          </a:p>
          <a:p>
            <a:r>
              <a:rPr lang="en-US" baseline="0" dirty="0"/>
              <a:t>For the precursor experiment we will use low energy muons and profit from a high transmission through the collimation channel</a:t>
            </a:r>
          </a:p>
          <a:p>
            <a:r>
              <a:rPr lang="en-US" baseline="0" dirty="0"/>
              <a:t>As the solenoid is not optimized only a small fraction will be stored.</a:t>
            </a:r>
          </a:p>
          <a:p>
            <a:r>
              <a:rPr lang="en-US" baseline="0" dirty="0"/>
              <a:t>Already this precursor experiment will have a sensitivity better than 3E-23 </a:t>
            </a:r>
            <a:r>
              <a:rPr lang="en-US" baseline="0" dirty="0" err="1"/>
              <a:t>ecm</a:t>
            </a:r>
            <a:r>
              <a:rPr lang="en-US" baseline="0" dirty="0"/>
              <a:t>.</a:t>
            </a:r>
          </a:p>
          <a:p>
            <a:r>
              <a:rPr lang="en-US" baseline="0" dirty="0"/>
              <a:t>In the long run with a dedicated magnet, using higher energetic muons we expect a sensitivity better than 10E-23ecm.</a:t>
            </a:r>
          </a:p>
          <a:p>
            <a:endParaRPr lang="en-US" baseline="0"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56</a:t>
            </a:fld>
            <a:endParaRPr lang="en-US" dirty="0"/>
          </a:p>
        </p:txBody>
      </p:sp>
    </p:spTree>
    <p:extLst>
      <p:ext uri="{BB962C8B-B14F-4D97-AF65-F5344CB8AC3E}">
        <p14:creationId xmlns:p14="http://schemas.microsoft.com/office/powerpoint/2010/main" val="301451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Many of you probably know about the g-2 measurement of</a:t>
            </a:r>
            <a:r>
              <a:rPr lang="en-US" baseline="0" dirty="0"/>
              <a:t> the muon at </a:t>
            </a:r>
            <a:r>
              <a:rPr lang="en-US" baseline="0" dirty="0" err="1"/>
              <a:t>Fermilab</a:t>
            </a:r>
            <a:r>
              <a:rPr lang="en-US" baseline="0" dirty="0"/>
              <a:t>. </a:t>
            </a:r>
            <a:br>
              <a:rPr lang="en-US" baseline="0" dirty="0"/>
            </a:br>
            <a:r>
              <a:rPr lang="en-US" baseline="0" dirty="0"/>
              <a:t>The principle physics are described in the equation. The difference between the </a:t>
            </a:r>
            <a:r>
              <a:rPr lang="en-US" baseline="0" dirty="0" err="1"/>
              <a:t>Larmor</a:t>
            </a:r>
            <a:r>
              <a:rPr lang="en-US" baseline="0" dirty="0"/>
              <a:t> frequency of the muon, essentially the precision due to the magnetic moment, and the cyclotron frequency of the muon moving in a magnetic and electric field. </a:t>
            </a:r>
          </a:p>
          <a:p>
            <a:pPr marL="0" indent="0">
              <a:buNone/>
            </a:pPr>
            <a:r>
              <a:rPr lang="en-US" baseline="0" dirty="0"/>
              <a:t>The muon moves along its reference orbit perpendicular to the main magnetic field. Due to the small anomalous magnetic moment the difference is not exactly zero and one can observe the famous wiggle plot by measuring in the number of decay positrons per time. </a:t>
            </a:r>
          </a:p>
          <a:p>
            <a:pPr marL="0" indent="0">
              <a:buNone/>
            </a:pPr>
            <a:r>
              <a:rPr lang="en-US" baseline="0" dirty="0"/>
              <a:t>The electric field is required for steering the muon inside the storage ring. By selecting the correct momentum the electric term can be set to zero and the observed  oscillation frequency directly relates to the anomalous magnetic moment.</a:t>
            </a:r>
          </a:p>
          <a:p>
            <a:pPr marL="0" indent="0">
              <a:buNone/>
            </a:pPr>
            <a:r>
              <a:rPr lang="en-US" baseline="0" dirty="0"/>
              <a:t>Now in the presence of a electric dipole moment the plane of oscillation tilts and one could observe a tiny vertical observation of the positron intensity, and the measured frequency would be a little bit larger.</a:t>
            </a:r>
          </a:p>
          <a:p>
            <a:pPr marL="0" indent="0">
              <a:buNone/>
            </a:pPr>
            <a:r>
              <a:rPr lang="en-US" baseline="0" dirty="0"/>
              <a:t>The prospected sensitivity is about 10E-21 </a:t>
            </a:r>
            <a:r>
              <a:rPr lang="en-US" baseline="0" dirty="0" err="1"/>
              <a:t>ecm</a:t>
            </a:r>
            <a:r>
              <a:rPr lang="en-US" baseline="0" dirty="0"/>
              <a:t> for the EDM at </a:t>
            </a:r>
            <a:r>
              <a:rPr lang="en-US" baseline="0" dirty="0" err="1"/>
              <a:t>Fermilab</a:t>
            </a:r>
            <a:r>
              <a:rPr lang="en-US" baseline="0" dirty="0"/>
              <a:t> and JPARC.	</a:t>
            </a:r>
            <a:endParaRPr lang="en-US" dirty="0"/>
          </a:p>
        </p:txBody>
      </p:sp>
    </p:spTree>
    <p:extLst>
      <p:ext uri="{BB962C8B-B14F-4D97-AF65-F5344CB8AC3E}">
        <p14:creationId xmlns:p14="http://schemas.microsoft.com/office/powerpoint/2010/main" val="3535917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5697C-181E-FE6B-DA1F-ADD174053D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9EA727-EEE7-7795-BA09-1DC9723F12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0BCA6-D5B3-146B-EDF7-75C6C0E85081}"/>
              </a:ext>
            </a:extLst>
          </p:cNvPr>
          <p:cNvSpPr>
            <a:spLocks noGrp="1"/>
          </p:cNvSpPr>
          <p:nvPr>
            <p:ph type="body" idx="1"/>
          </p:nvPr>
        </p:nvSpPr>
        <p:spPr/>
        <p:txBody>
          <a:bodyPr/>
          <a:lstStyle/>
          <a:p>
            <a:r>
              <a:rPr lang="en-US" baseline="0" dirty="0"/>
              <a:t>At PSI we will profit from the highest muon fluxes in the world.</a:t>
            </a:r>
          </a:p>
          <a:p>
            <a:r>
              <a:rPr lang="en-US" baseline="0" dirty="0"/>
              <a:t>The two possible beamlines provide very different energies and phase spaces.</a:t>
            </a:r>
          </a:p>
          <a:p>
            <a:r>
              <a:rPr lang="en-US" baseline="0" dirty="0"/>
              <a:t>For the precursor experiment we will use low energy muons and profit from a high transmission through the collimation channel</a:t>
            </a:r>
          </a:p>
          <a:p>
            <a:r>
              <a:rPr lang="en-US" baseline="0" dirty="0"/>
              <a:t>As the solenoid is not optimized only a small fraction will be stored.</a:t>
            </a:r>
          </a:p>
          <a:p>
            <a:r>
              <a:rPr lang="en-US" baseline="0" dirty="0"/>
              <a:t>Already this precursor experiment will have a sensitivity better than 3E-23 </a:t>
            </a:r>
            <a:r>
              <a:rPr lang="en-US" baseline="0" dirty="0" err="1"/>
              <a:t>ecm</a:t>
            </a:r>
            <a:r>
              <a:rPr lang="en-US" baseline="0" dirty="0"/>
              <a:t>.</a:t>
            </a:r>
          </a:p>
          <a:p>
            <a:r>
              <a:rPr lang="en-US" baseline="0" dirty="0"/>
              <a:t>In the long run with a dedicated magnet, using higher energetic muons we expect a sensitivity better than 10E-23ecm.</a:t>
            </a:r>
          </a:p>
          <a:p>
            <a:endParaRPr lang="en-US" baseline="0" dirty="0"/>
          </a:p>
        </p:txBody>
      </p:sp>
      <p:sp>
        <p:nvSpPr>
          <p:cNvPr id="4" name="Slide Number Placeholder 3">
            <a:extLst>
              <a:ext uri="{FF2B5EF4-FFF2-40B4-BE49-F238E27FC236}">
                <a16:creationId xmlns:a16="http://schemas.microsoft.com/office/drawing/2014/main" id="{CA116532-D8C5-5158-C02F-C89B10F24EB9}"/>
              </a:ext>
            </a:extLst>
          </p:cNvPr>
          <p:cNvSpPr>
            <a:spLocks noGrp="1"/>
          </p:cNvSpPr>
          <p:nvPr>
            <p:ph type="sldNum" sz="quarter" idx="10"/>
          </p:nvPr>
        </p:nvSpPr>
        <p:spPr/>
        <p:txBody>
          <a:bodyPr/>
          <a:lstStyle/>
          <a:p>
            <a:fld id="{B4FCD6B3-904C-43F8-AD58-4C6051C90022}" type="slidenum">
              <a:rPr lang="en-US" smtClean="0"/>
              <a:pPr/>
              <a:t>64</a:t>
            </a:fld>
            <a:endParaRPr lang="en-US" dirty="0"/>
          </a:p>
        </p:txBody>
      </p:sp>
    </p:spTree>
    <p:extLst>
      <p:ext uri="{BB962C8B-B14F-4D97-AF65-F5344CB8AC3E}">
        <p14:creationId xmlns:p14="http://schemas.microsoft.com/office/powerpoint/2010/main" val="1889973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4822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To further increase the sensitivity to a</a:t>
            </a:r>
            <a:r>
              <a:rPr lang="en-US" baseline="0" dirty="0"/>
              <a:t> muon EDM we propose to</a:t>
            </a:r>
            <a:r>
              <a:rPr lang="en-US" dirty="0"/>
              <a:t> use the</a:t>
            </a:r>
            <a:r>
              <a:rPr lang="en-US" baseline="0" dirty="0"/>
              <a:t> frozen-spin technique to measure the electric dipole moment.</a:t>
            </a:r>
          </a:p>
          <a:p>
            <a:pPr marL="0" indent="0">
              <a:buNone/>
            </a:pPr>
            <a:endParaRPr lang="en-US" baseline="0" dirty="0"/>
          </a:p>
          <a:p>
            <a:pPr marL="0" indent="0">
              <a:buNone/>
            </a:pPr>
            <a:r>
              <a:rPr lang="en-US" baseline="0" dirty="0"/>
              <a:t>By applying a well tuned electric field this entire term can be canceled and the spin exactly follows the momentum, essentially it is frozen to the momentum.</a:t>
            </a:r>
          </a:p>
          <a:p>
            <a:pPr marL="0" indent="0">
              <a:buNone/>
            </a:pPr>
            <a:r>
              <a:rPr lang="en-US" baseline="0" dirty="0"/>
              <a:t>The only term present is the one of the electric dipole moment which leads to a precession of the spin around the radial axis like a bicycle going in a circle. </a:t>
            </a:r>
          </a:p>
          <a:p>
            <a:pPr marL="0" indent="0">
              <a:buNone/>
            </a:pPr>
            <a:r>
              <a:rPr lang="en-US" baseline="0" dirty="0"/>
              <a:t>This in turn leads to a build up of a asymmetry of positron decays along and against the direction of the magnetic field, the signal we are searching for.</a:t>
            </a:r>
          </a:p>
          <a:p>
            <a:pPr marL="0" indent="0">
              <a:buNone/>
            </a:pPr>
            <a:endParaRPr lang="en-US" baseline="0" dirty="0"/>
          </a:p>
        </p:txBody>
      </p:sp>
    </p:spTree>
    <p:extLst>
      <p:ext uri="{BB962C8B-B14F-4D97-AF65-F5344CB8AC3E}">
        <p14:creationId xmlns:p14="http://schemas.microsoft.com/office/powerpoint/2010/main" val="1584767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0461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purpose of</a:t>
            </a:r>
            <a:r>
              <a:rPr lang="en-US" baseline="0" dirty="0"/>
              <a:t> a general discussion,  effective field theories are particular useful, as no assumptions are needed for the exact realization of a high energy theory.</a:t>
            </a:r>
          </a:p>
          <a:p>
            <a:r>
              <a:rPr lang="en-US" baseline="0" dirty="0"/>
              <a:t>The most general form in which one can write down the interaction of a lepton current with an external electric/magnetic field is using this electro magnetic current with all possible </a:t>
            </a:r>
            <a:r>
              <a:rPr lang="en-US" baseline="0" dirty="0" err="1"/>
              <a:t>bilinears</a:t>
            </a:r>
            <a:r>
              <a:rPr lang="en-US" baseline="0" dirty="0"/>
              <a:t>. </a:t>
            </a:r>
          </a:p>
          <a:p>
            <a:r>
              <a:rPr lang="en-US" baseline="0" dirty="0"/>
              <a:t>In this case the first form factor is the electric charge, the second the magnetic and the third the electric dipole moment. The </a:t>
            </a:r>
            <a:r>
              <a:rPr lang="en-US" baseline="0" dirty="0" err="1"/>
              <a:t>anapole</a:t>
            </a:r>
            <a:r>
              <a:rPr lang="en-US" baseline="0" dirty="0"/>
              <a:t> moment I just depicted for completeness</a:t>
            </a:r>
          </a:p>
          <a:p>
            <a:r>
              <a:rPr lang="en-US" baseline="0" dirty="0"/>
              <a:t>Interestingly the anomalous magnetic moment is connected to the same Wilson coefficient in effective field theories. The real part of this Wilson coefficient is proportional to the anomalous magnetic momentum, while the imaginary part is related to the electric dipole moment.</a:t>
            </a:r>
            <a:br>
              <a:rPr lang="en-US" baseline="0" dirty="0"/>
            </a:br>
            <a:endParaRPr lang="en-US"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19</a:t>
            </a:fld>
            <a:endParaRPr lang="en-US" dirty="0"/>
          </a:p>
        </p:txBody>
      </p:sp>
    </p:spTree>
    <p:extLst>
      <p:ext uri="{BB962C8B-B14F-4D97-AF65-F5344CB8AC3E}">
        <p14:creationId xmlns:p14="http://schemas.microsoft.com/office/powerpoint/2010/main" val="386506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7261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coming to the</a:t>
            </a:r>
            <a:r>
              <a:rPr lang="en-US" baseline="0" dirty="0"/>
              <a:t> result from this measurement of the g-2 and the search for a muon EDM, I would like to explain how kind nature was for polarizing and analyzing muons.</a:t>
            </a:r>
          </a:p>
          <a:p>
            <a:endParaRPr lang="en-US" baseline="0" dirty="0"/>
          </a:p>
          <a:p>
            <a:r>
              <a:rPr lang="en-US" baseline="0" dirty="0"/>
              <a:t>The polarization is a direct consequence of the V-A structure of the weak interaction. Hence, when a pion decays the spin is aligned with the momentum of the muon in the rest frame of the decay.</a:t>
            </a:r>
          </a:p>
          <a:p>
            <a:r>
              <a:rPr lang="en-US" baseline="0" dirty="0"/>
              <a:t>Similar we also profit for the analysis of the muon spin. In this case again the positron or electron is ejected in the same direction as the spin. These properties were then used to measure the oscillation frequency of the muons inside the storage ring.</a:t>
            </a:r>
          </a:p>
          <a:p>
            <a:r>
              <a:rPr lang="en-US" baseline="0" dirty="0"/>
              <a:t>On the inner side tracking detector for positron were setup to detect the positron preferentially ejected in the direction of the muon spin. While the muons were circulating around the closed orbit the spin rotates in the rest frame of the muon. Whenever the spin point into the direction of the detectors you detected a higher count rate.</a:t>
            </a:r>
          </a:p>
          <a:p>
            <a:endParaRPr lang="en-US" baseline="0" dirty="0"/>
          </a:p>
          <a:p>
            <a:r>
              <a:rPr lang="en-US" baseline="0" dirty="0"/>
              <a:t>To detect an EDM the positron detectors need a vertical resolution.</a:t>
            </a:r>
          </a:p>
          <a:p>
            <a:endParaRPr lang="en-US"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22</a:t>
            </a:fld>
            <a:endParaRPr lang="en-US" dirty="0"/>
          </a:p>
        </p:txBody>
      </p:sp>
    </p:spTree>
    <p:extLst>
      <p:ext uri="{BB962C8B-B14F-4D97-AF65-F5344CB8AC3E}">
        <p14:creationId xmlns:p14="http://schemas.microsoft.com/office/powerpoint/2010/main" val="55660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xfrm>
            <a:off x="381000" y="685800"/>
            <a:ext cx="6096000" cy="3429000"/>
          </a:xfrm>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rPr dirty="0"/>
              <a:t>fringe fields, avoid deflection and divergence</a:t>
            </a:r>
          </a:p>
          <a:p>
            <a:r>
              <a:rPr dirty="0"/>
              <a:t>why SC? they can induce persistent eddy currents to provide field-free region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xfrm>
            <a:off x="381000" y="685800"/>
            <a:ext cx="6096000" cy="3429000"/>
          </a:xfrm>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rPr dirty="0"/>
              <a:t>fringe fields, avoid deflection and divergence</a:t>
            </a:r>
          </a:p>
          <a:p>
            <a:r>
              <a:rPr dirty="0"/>
              <a:t>why SC? they can induce persistent eddy currents to provide field-free region</a:t>
            </a:r>
          </a:p>
        </p:txBody>
      </p:sp>
    </p:spTree>
    <p:extLst>
      <p:ext uri="{BB962C8B-B14F-4D97-AF65-F5344CB8AC3E}">
        <p14:creationId xmlns:p14="http://schemas.microsoft.com/office/powerpoint/2010/main" val="1060828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2" descr="U:\20160506_PSI_Luftbild_0292.jpg"/>
          <p:cNvPicPr>
            <a:picLocks noChangeArrowheads="1"/>
          </p:cNvPicPr>
          <p:nvPr userDrawn="1"/>
        </p:nvPicPr>
        <p:blipFill rotWithShape="1">
          <a:blip r:embed="rId2" cstate="hqprint">
            <a:extLst>
              <a:ext uri="{28A0092B-C50C-407E-A947-70E740481C1C}">
                <a14:useLocalDpi xmlns:a14="http://schemas.microsoft.com/office/drawing/2010/main"/>
              </a:ext>
            </a:extLst>
          </a:blip>
          <a:srcRect l="-139"/>
          <a:stretch/>
        </p:blipFill>
        <p:spPr bwMode="auto">
          <a:xfrm>
            <a:off x="3260542" y="195488"/>
            <a:ext cx="5055885" cy="2376262"/>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bwMode="auto">
          <a:xfrm>
            <a:off x="-2" y="195487"/>
            <a:ext cx="315296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pic>
        <p:nvPicPr>
          <p:cNvPr id="5" name="Bild 24" descr="PSI-Logo_narrow_30k.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830263" y="411523"/>
            <a:ext cx="1220400" cy="43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15"/>
          <p:cNvSpPr>
            <a:spLocks noChangeArrowheads="1"/>
          </p:cNvSpPr>
          <p:nvPr userDrawn="1"/>
        </p:nvSpPr>
        <p:spPr bwMode="auto">
          <a:xfrm>
            <a:off x="828012" y="4531500"/>
            <a:ext cx="612000" cy="612000"/>
          </a:xfrm>
          <a:prstGeom prst="rect">
            <a:avLst/>
          </a:prstGeom>
          <a:solidFill>
            <a:srgbClr val="B9B9B9"/>
          </a:solidFill>
          <a:ln>
            <a:noFill/>
          </a:ln>
        </p:spPr>
        <p:txBody>
          <a:bodyPr/>
          <a:lstStyle/>
          <a:p>
            <a:pPr>
              <a:spcBef>
                <a:spcPct val="0"/>
              </a:spcBef>
            </a:pPr>
            <a:endParaRPr lang="de-DE" sz="2400" dirty="0">
              <a:latin typeface="Times" charset="0"/>
            </a:endParaRPr>
          </a:p>
        </p:txBody>
      </p:sp>
      <p:sp>
        <p:nvSpPr>
          <p:cNvPr id="1027" name="Rectangle 8"/>
          <p:cNvSpPr>
            <a:spLocks noGrp="1" noChangeArrowheads="1"/>
          </p:cNvSpPr>
          <p:nvPr>
            <p:ph type="title"/>
          </p:nvPr>
        </p:nvSpPr>
        <p:spPr>
          <a:xfrm>
            <a:off x="814399" y="3273828"/>
            <a:ext cx="7969249" cy="810090"/>
          </a:xfrm>
        </p:spPr>
        <p:txBody>
          <a:bodyPr/>
          <a:lstStyle>
            <a:lvl1pPr>
              <a:lnSpc>
                <a:spcPct val="100000"/>
              </a:lnSpc>
              <a:defRPr sz="2500">
                <a:solidFill>
                  <a:srgbClr val="686868"/>
                </a:solidFill>
                <a:latin typeface="Aptos" panose="020B0004020202020204" pitchFamily="34" charset="0"/>
                <a:ea typeface="Aptos" panose="020B0004020202020204" pitchFamily="34" charset="0"/>
              </a:defRPr>
            </a:lvl1pPr>
          </a:lstStyle>
          <a:p>
            <a:pPr lvl="0"/>
            <a:r>
              <a:rPr lang="en-US" noProof="0" dirty="0"/>
              <a:t>Click to edit Master title style</a:t>
            </a:r>
            <a:endParaRPr lang="en-GB" noProof="0" dirty="0"/>
          </a:p>
        </p:txBody>
      </p:sp>
      <p:sp>
        <p:nvSpPr>
          <p:cNvPr id="69649" name="Rectangle 17"/>
          <p:cNvSpPr>
            <a:spLocks noGrp="1" noChangeArrowheads="1"/>
          </p:cNvSpPr>
          <p:nvPr>
            <p:ph type="subTitle" sz="quarter" idx="1" hasCustomPrompt="1"/>
          </p:nvPr>
        </p:nvSpPr>
        <p:spPr bwMode="auto">
          <a:xfrm>
            <a:off x="828012" y="2946432"/>
            <a:ext cx="7955637" cy="2733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None/>
              <a:defRPr sz="1500" b="1" baseline="0">
                <a:solidFill>
                  <a:srgbClr val="969696"/>
                </a:solidFill>
                <a:ea typeface="Aptos" panose="020B0004020202020204" pitchFamily="34" charset="0"/>
              </a:defRPr>
            </a:lvl1pPr>
          </a:lstStyle>
          <a:p>
            <a:r>
              <a:rPr lang="en-GB" noProof="0" dirty="0"/>
              <a:t>Philipp Schmidt-Wellenburg ::  Scientist  ::  Paul Scherrer Institute</a:t>
            </a:r>
          </a:p>
        </p:txBody>
      </p:sp>
      <p:sp>
        <p:nvSpPr>
          <p:cNvPr id="10" name="Rechteck 1"/>
          <p:cNvSpPr>
            <a:spLocks noChangeArrowheads="1"/>
          </p:cNvSpPr>
          <p:nvPr userDrawn="1"/>
        </p:nvSpPr>
        <p:spPr bwMode="auto">
          <a:xfrm>
            <a:off x="5436096" y="2397447"/>
            <a:ext cx="2880320" cy="174303"/>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a:spcBef>
                <a:spcPct val="0"/>
              </a:spcBef>
            </a:pPr>
            <a:r>
              <a:rPr lang="de-CH" sz="900" b="1" i="0" kern="0" spc="31" dirty="0">
                <a:solidFill>
                  <a:srgbClr val="505150"/>
                </a:solidFill>
                <a:latin typeface="Aptos" panose="020B0004020202020204" pitchFamily="34" charset="0"/>
                <a:cs typeface="Arial" charset="0"/>
              </a:rPr>
              <a:t>WIR SCHAFFEN WISSEN – HEUTE FÜR MORGEN</a:t>
            </a:r>
          </a:p>
        </p:txBody>
      </p:sp>
      <p:sp>
        <p:nvSpPr>
          <p:cNvPr id="9" name="Rechteck 8"/>
          <p:cNvSpPr/>
          <p:nvPr userDrawn="1"/>
        </p:nvSpPr>
        <p:spPr bwMode="auto">
          <a:xfrm>
            <a:off x="8424000" y="195487"/>
            <a:ext cx="72000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sp>
        <p:nvSpPr>
          <p:cNvPr id="12" name="Textplatzhalter 11"/>
          <p:cNvSpPr>
            <a:spLocks noGrp="1"/>
          </p:cNvSpPr>
          <p:nvPr>
            <p:ph type="body" sz="quarter" idx="11" hasCustomPrompt="1"/>
          </p:nvPr>
        </p:nvSpPr>
        <p:spPr>
          <a:xfrm>
            <a:off x="828675" y="4150574"/>
            <a:ext cx="7954963" cy="293383"/>
          </a:xfrm>
        </p:spPr>
        <p:txBody>
          <a:bodyPr/>
          <a:lstStyle>
            <a:lvl1pPr marL="0" indent="0">
              <a:buNone/>
              <a:defRPr sz="1500" b="1">
                <a:solidFill>
                  <a:srgbClr val="969696"/>
                </a:solidFill>
              </a:defRPr>
            </a:lvl1pPr>
            <a:lvl2pPr marL="177790" indent="0">
              <a:buNone/>
              <a:defRPr sz="1500" b="1"/>
            </a:lvl2pPr>
            <a:lvl3pPr marL="355582" indent="0">
              <a:buNone/>
              <a:defRPr sz="1500" b="1"/>
            </a:lvl3pPr>
            <a:lvl4pPr marL="539723" indent="0">
              <a:buNone/>
              <a:defRPr sz="1500" b="1"/>
            </a:lvl4pPr>
            <a:lvl5pPr marL="717514" indent="0">
              <a:buNone/>
              <a:defRPr sz="1500" b="1"/>
            </a:lvl5pPr>
          </a:lstStyle>
          <a:p>
            <a:pPr lvl="0"/>
            <a:r>
              <a:rPr lang="en-GB" noProof="0" dirty="0"/>
              <a:t>Insert the occasion and date of your presentation here</a:t>
            </a:r>
          </a:p>
        </p:txBody>
      </p:sp>
      <p:pic>
        <p:nvPicPr>
          <p:cNvPr id="16" name="Picture 15"/>
          <p:cNvPicPr>
            <a:picLocks noChangeAspect="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00192" y="3006466"/>
            <a:ext cx="2691197" cy="2093913"/>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Aptos" panose="020B00040202020202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Aptos" panose="020B00040202020202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
        <p:nvSpPr>
          <p:cNvPr id="10" name="Textplatzhalter 1"/>
          <p:cNvSpPr>
            <a:spLocks noGrp="1"/>
          </p:cNvSpPr>
          <p:nvPr>
            <p:ph idx="1"/>
          </p:nvPr>
        </p:nvSpPr>
        <p:spPr>
          <a:xfrm>
            <a:off x="865414" y="1006079"/>
            <a:ext cx="3706587"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2" name="Textplatzhalter 1"/>
          <p:cNvSpPr>
            <a:spLocks noGrp="1"/>
          </p:cNvSpPr>
          <p:nvPr>
            <p:ph idx="10"/>
          </p:nvPr>
        </p:nvSpPr>
        <p:spPr>
          <a:xfrm>
            <a:off x="4767944" y="1006079"/>
            <a:ext cx="4017282"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Tree>
    <p:extLst>
      <p:ext uri="{BB962C8B-B14F-4D97-AF65-F5344CB8AC3E}">
        <p14:creationId xmlns:p14="http://schemas.microsoft.com/office/powerpoint/2010/main" val="317940197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11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89" y="1006078"/>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6" name="Titel 15"/>
          <p:cNvSpPr>
            <a:spLocks noGrp="1"/>
          </p:cNvSpPr>
          <p:nvPr>
            <p:ph type="title"/>
          </p:nvPr>
        </p:nvSpPr>
        <p:spPr>
          <a:xfrm>
            <a:off x="1475656" y="209561"/>
            <a:ext cx="5951173" cy="381375"/>
          </a:xfrm>
        </p:spPr>
        <p:txBody>
          <a:bodyPr/>
          <a:lstStyle>
            <a:lvl1pPr>
              <a:defRPr>
                <a:latin typeface="Aptos" panose="020B0004020202020204" pitchFamily="34" charset="0"/>
              </a:defRPr>
            </a:lvl1pPr>
          </a:lstStyle>
          <a:p>
            <a:r>
              <a:rPr lang="en-US" noProof="0" dirty="0"/>
              <a:t>Click to edit Master title style</a:t>
            </a:r>
            <a:endParaRPr lang="en-GB" noProof="0" dirty="0"/>
          </a:p>
        </p:txBody>
      </p:sp>
      <p:sp>
        <p:nvSpPr>
          <p:cNvPr id="8" name="Inhaltsplatzhalter 10"/>
          <p:cNvSpPr>
            <a:spLocks noGrp="1"/>
          </p:cNvSpPr>
          <p:nvPr>
            <p:ph sz="quarter" idx="18" hasCustomPrompt="1"/>
          </p:nvPr>
        </p:nvSpPr>
        <p:spPr>
          <a:xfrm>
            <a:off x="5003801" y="1003402"/>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Aptos" panose="020B00040202020202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132452829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33350" marR="0" indent="-133350" algn="l" defTabSz="6858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a:latin typeface="Aptos" panose="020B0004020202020204" pitchFamily="34" charset="0"/>
              </a:defRPr>
            </a:lvl1pPr>
            <a:lvl2pPr marL="266700" marR="0" indent="-133350"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Aptos" panose="020B0004020202020204" pitchFamily="34" charset="0"/>
              </a:defRPr>
            </a:lvl2pPr>
            <a:lvl3pPr marL="404813" marR="0" indent="-138113"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Aptos" panose="020B0004020202020204" pitchFamily="34" charset="0"/>
              </a:defRPr>
            </a:lvl3pPr>
            <a:lvl4pPr marL="538163" marR="0" indent="-133350"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Aptos" panose="020B0004020202020204" pitchFamily="34" charset="0"/>
              </a:defRPr>
            </a:lvl4pPr>
            <a:lvl5pPr marL="671513" marR="0" indent="-133350"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Aptos" panose="020B0004020202020204" pitchFamily="34" charset="0"/>
              </a:defRPr>
            </a:lvl5pPr>
            <a:lvl6pPr marL="806054" indent="-134541">
              <a:lnSpc>
                <a:spcPct val="110000"/>
              </a:lnSpc>
              <a:buClr>
                <a:schemeClr val="tx1"/>
              </a:buClr>
              <a:buFont typeface="Symbol" panose="05050102010706020507" pitchFamily="18" charset="2"/>
              <a:buChar char="-"/>
              <a:defRPr sz="1200"/>
            </a:lvl6pPr>
            <a:lvl7pPr marL="942975" indent="-136922">
              <a:lnSpc>
                <a:spcPct val="110000"/>
              </a:lnSpc>
              <a:buFont typeface="Symbol" panose="05050102010706020507" pitchFamily="18" charset="2"/>
              <a:buChar char="-"/>
              <a:defRPr sz="1200"/>
            </a:lvl7pPr>
            <a:lvl8pPr marL="1077516" indent="-134541">
              <a:lnSpc>
                <a:spcPct val="110000"/>
              </a:lnSpc>
              <a:buFont typeface="Symbol" panose="05050102010706020507" pitchFamily="18" charset="2"/>
              <a:buChar char="-"/>
              <a:defRPr sz="1200"/>
            </a:lvl8pPr>
            <a:lvl9pPr marL="1210866" indent="-133350">
              <a:lnSpc>
                <a:spcPct val="110000"/>
              </a:lnSpc>
              <a:buFont typeface="Symbol" panose="05050102010706020507" pitchFamily="18" charset="2"/>
              <a:buChar char="-"/>
              <a:defRPr sz="1200"/>
            </a:lvl9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kumimoji="0" lang="en-GB" sz="135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hasCustomPrompt="1"/>
          </p:nvPr>
        </p:nvSpPr>
        <p:spPr>
          <a:xfrm>
            <a:off x="467544" y="137896"/>
            <a:ext cx="7738768" cy="381375"/>
          </a:xfrm>
        </p:spPr>
        <p:txBody>
          <a:bodyPr/>
          <a:lstStyle>
            <a:lvl1pPr>
              <a:defRPr sz="2550" baseline="0">
                <a:solidFill>
                  <a:srgbClr val="C00000"/>
                </a:solidFill>
                <a:effectLst/>
              </a:defRPr>
            </a:lvl1pPr>
          </a:lstStyle>
          <a:p>
            <a:r>
              <a:rPr lang="de-DE" noProof="0" dirty="0"/>
              <a:t>Titelmasterformat bearbeiten</a:t>
            </a:r>
            <a:endParaRPr lang="en-GB" noProof="0" dirty="0"/>
          </a:p>
        </p:txBody>
      </p:sp>
      <p:sp>
        <p:nvSpPr>
          <p:cNvPr id="14" name="Foliennummernplatzhalter 13"/>
          <p:cNvSpPr>
            <a:spLocks noGrp="1"/>
          </p:cNvSpPr>
          <p:nvPr>
            <p:ph type="sldNum" sz="quarter" idx="16"/>
          </p:nvPr>
        </p:nvSpPr>
        <p:spPr>
          <a:xfrm>
            <a:off x="8206312" y="4968000"/>
            <a:ext cx="575742" cy="147638"/>
          </a:xfrm>
          <a:prstGeom prst="rect">
            <a:avLst/>
          </a:prstGeom>
        </p:spPr>
        <p:txBody>
          <a:bodyPr/>
          <a:lstStyle/>
          <a:p>
            <a:pPr algn="r">
              <a:defRPr/>
            </a:pPr>
            <a:r>
              <a:rPr lang="de-DE" dirty="0"/>
              <a:t>Page </a:t>
            </a:r>
            <a:fld id="{EBC07571-3134-BB4B-B83F-1A9FE18D34F3}" type="slidenum">
              <a:rPr lang="de-DE" smtClean="0"/>
              <a:pPr algn="r">
                <a:defRPr/>
              </a:pPr>
              <a:t>‹#›</a:t>
            </a:fld>
            <a:endParaRPr lang="de-DE" dirty="0"/>
          </a:p>
        </p:txBody>
      </p:sp>
      <p:sp>
        <p:nvSpPr>
          <p:cNvPr id="3" name="Text Placeholder 2"/>
          <p:cNvSpPr>
            <a:spLocks noGrp="1"/>
          </p:cNvSpPr>
          <p:nvPr>
            <p:ph type="body" sz="quarter" idx="17" hasCustomPrompt="1"/>
          </p:nvPr>
        </p:nvSpPr>
        <p:spPr>
          <a:xfrm>
            <a:off x="339884" y="4995862"/>
            <a:ext cx="991757" cy="147638"/>
          </a:xfrm>
        </p:spPr>
        <p:txBody>
          <a:bodyPr/>
          <a:lstStyle>
            <a:lvl1pPr marL="0" indent="0">
              <a:buNone/>
              <a:defRPr sz="750" baseline="0"/>
            </a:lvl1pPr>
          </a:lstStyle>
          <a:p>
            <a:pPr lvl="0"/>
            <a:r>
              <a:rPr lang="en-US" dirty="0"/>
              <a:t>Andreas </a:t>
            </a:r>
            <a:r>
              <a:rPr lang="en-US" dirty="0" err="1"/>
              <a:t>Crivellin</a:t>
            </a:r>
            <a:endParaRPr lang="en-GB" dirty="0"/>
          </a:p>
        </p:txBody>
      </p:sp>
      <p:cxnSp>
        <p:nvCxnSpPr>
          <p:cNvPr id="4" name="Straight Connector 3"/>
          <p:cNvCxnSpPr/>
          <p:nvPr userDrawn="1"/>
        </p:nvCxnSpPr>
        <p:spPr bwMode="auto">
          <a:xfrm>
            <a:off x="464374" y="627534"/>
            <a:ext cx="8317681" cy="0"/>
          </a:xfrm>
          <a:prstGeom prst="line">
            <a:avLst/>
          </a:prstGeom>
          <a:solidFill>
            <a:schemeClr val="accent1"/>
          </a:solidFill>
          <a:ln w="31750" cap="rnd" cmpd="sng" algn="ctr">
            <a:solidFill>
              <a:srgbClr val="004986"/>
            </a:solidFill>
            <a:prstDash val="solid"/>
            <a:round/>
            <a:headEnd type="none" w="med" len="med"/>
            <a:tailEnd type="none" w="med" len="med"/>
          </a:ln>
          <a:effectLst/>
        </p:spPr>
      </p:cxnSp>
      <p:sp>
        <p:nvSpPr>
          <p:cNvPr id="7" name="Text Placeholder 2"/>
          <p:cNvSpPr>
            <a:spLocks noGrp="1"/>
          </p:cNvSpPr>
          <p:nvPr>
            <p:ph type="body" sz="quarter" idx="18" hasCustomPrompt="1"/>
          </p:nvPr>
        </p:nvSpPr>
        <p:spPr>
          <a:xfrm>
            <a:off x="3097625" y="4989514"/>
            <a:ext cx="2495541" cy="160337"/>
          </a:xfrm>
        </p:spPr>
        <p:txBody>
          <a:bodyPr/>
          <a:lstStyle>
            <a:lvl1pPr marL="0" indent="0">
              <a:buNone/>
              <a:defRPr sz="750" baseline="0"/>
            </a:lvl1pPr>
          </a:lstStyle>
          <a:p>
            <a:pPr lvl="0"/>
            <a:r>
              <a:rPr lang="en-US" dirty="0"/>
              <a:t>New Physics in the </a:t>
            </a:r>
            <a:r>
              <a:rPr lang="en-US" dirty="0" err="1"/>
              <a:t>Flavour</a:t>
            </a:r>
            <a:r>
              <a:rPr lang="en-US" dirty="0"/>
              <a:t> Sector</a:t>
            </a:r>
            <a:endParaRPr lang="en-GB" dirty="0"/>
          </a:p>
        </p:txBody>
      </p:sp>
    </p:spTree>
    <p:extLst>
      <p:ext uri="{BB962C8B-B14F-4D97-AF65-F5344CB8AC3E}">
        <p14:creationId xmlns:p14="http://schemas.microsoft.com/office/powerpoint/2010/main" val="77917048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Dark Blue">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22682E1-BDD2-BA0B-22F2-3AE34EBB20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39" y="1461"/>
            <a:ext cx="9142961" cy="5141747"/>
          </a:xfrm>
          <a:prstGeom prst="rect">
            <a:avLst/>
          </a:prstGeom>
        </p:spPr>
      </p:pic>
      <p:sp>
        <p:nvSpPr>
          <p:cNvPr id="2" name="Titel 1"/>
          <p:cNvSpPr>
            <a:spLocks noGrp="1"/>
          </p:cNvSpPr>
          <p:nvPr>
            <p:ph type="ctrTitle" hasCustomPrompt="1"/>
          </p:nvPr>
        </p:nvSpPr>
        <p:spPr>
          <a:xfrm>
            <a:off x="521494" y="1084098"/>
            <a:ext cx="6034088" cy="1506288"/>
          </a:xfrm>
        </p:spPr>
        <p:txBody>
          <a:bodyPr anchor="b"/>
          <a:lstStyle>
            <a:lvl1pPr algn="l">
              <a:lnSpc>
                <a:spcPct val="92000"/>
              </a:lnSpc>
              <a:defRPr sz="3150">
                <a:solidFill>
                  <a:schemeClr val="bg1"/>
                </a:solidFill>
              </a:defRPr>
            </a:lvl1pPr>
          </a:lstStyle>
          <a:p>
            <a:r>
              <a:rPr lang="en-GB" noProof="0" dirty="0"/>
              <a:t>Add Title</a:t>
            </a:r>
          </a:p>
        </p:txBody>
      </p:sp>
      <p:sp>
        <p:nvSpPr>
          <p:cNvPr id="3" name="Untertitel 2"/>
          <p:cNvSpPr>
            <a:spLocks noGrp="1"/>
          </p:cNvSpPr>
          <p:nvPr>
            <p:ph type="subTitle" idx="1" hasCustomPrompt="1"/>
          </p:nvPr>
        </p:nvSpPr>
        <p:spPr>
          <a:xfrm>
            <a:off x="521494" y="2841780"/>
            <a:ext cx="6034088" cy="810090"/>
          </a:xfrm>
        </p:spPr>
        <p:txBody>
          <a:bodyPr/>
          <a:lstStyle>
            <a:lvl1pPr marL="0" indent="0" algn="l">
              <a:lnSpc>
                <a:spcPct val="92000"/>
              </a:lnSpc>
              <a:buNone/>
              <a:defRPr sz="195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521494" y="4380951"/>
            <a:ext cx="3969544" cy="216024"/>
          </a:xfrm>
        </p:spPr>
        <p:txBody>
          <a:bodyPr anchor="b"/>
          <a:lstStyle>
            <a:lvl1pPr>
              <a:defRPr sz="12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521494" y="4596975"/>
            <a:ext cx="3969544" cy="189021"/>
          </a:xfrm>
        </p:spPr>
        <p:txBody>
          <a:bodyPr anchor="t"/>
          <a:lstStyle>
            <a:lvl1pPr>
              <a:defRPr sz="12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473353" y="269003"/>
            <a:ext cx="1330365" cy="547553"/>
          </a:xfrm>
          <a:prstGeom prst="rect">
            <a:avLst/>
          </a:prstGeom>
        </p:spPr>
      </p:pic>
      <p:pic>
        <p:nvPicPr>
          <p:cNvPr id="5" name="Grafik 4">
            <a:extLst>
              <a:ext uri="{FF2B5EF4-FFF2-40B4-BE49-F238E27FC236}">
                <a16:creationId xmlns:a16="http://schemas.microsoft.com/office/drawing/2014/main" id="{B8E0DFA1-FB3F-638E-5DB8-EB23BE65B54A}"/>
              </a:ext>
            </a:extLst>
          </p:cNvPr>
          <p:cNvPicPr>
            <a:picLocks/>
          </p:cNvPicPr>
          <p:nvPr userDrawn="1"/>
        </p:nvPicPr>
        <p:blipFill rotWithShape="1">
          <a:blip r:embed="rId4" cstate="screen">
            <a:extLst>
              <a:ext uri="{28A0092B-C50C-407E-A947-70E740481C1C}">
                <a14:useLocalDpi xmlns:a14="http://schemas.microsoft.com/office/drawing/2010/main"/>
              </a:ext>
            </a:extLst>
          </a:blip>
          <a:srcRect l="34698"/>
          <a:stretch/>
        </p:blipFill>
        <p:spPr>
          <a:xfrm>
            <a:off x="1899047" y="402529"/>
            <a:ext cx="1216582" cy="283500"/>
          </a:xfrm>
          <a:prstGeom prst="rect">
            <a:avLst/>
          </a:prstGeom>
        </p:spPr>
      </p:pic>
    </p:spTree>
    <p:extLst>
      <p:ext uri="{BB962C8B-B14F-4D97-AF65-F5344CB8AC3E}">
        <p14:creationId xmlns:p14="http://schemas.microsoft.com/office/powerpoint/2010/main" val="2691992436"/>
      </p:ext>
    </p:extLst>
  </p:cSld>
  <p:clrMapOvr>
    <a:masterClrMapping/>
  </p:clrMapOvr>
  <p:extLst>
    <p:ext uri="{DCECCB84-F9BA-43D5-87BE-67443E8EF086}">
      <p15:sldGuideLst xmlns:p15="http://schemas.microsoft.com/office/powerpoint/2012/main">
        <p15:guide id="2" pos="7106">
          <p15:clr>
            <a:srgbClr val="A4A3A4"/>
          </p15:clr>
        </p15:guide>
        <p15:guide id="3" orient="horz" pos="318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 and Content">
  <p:cSld name="Image and Content">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521494" y="208722"/>
            <a:ext cx="6723600" cy="607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137" name="Google Shape;137;p17"/>
          <p:cNvSpPr txBox="1">
            <a:spLocks noGrp="1"/>
          </p:cNvSpPr>
          <p:nvPr>
            <p:ph type="body" idx="1"/>
          </p:nvPr>
        </p:nvSpPr>
        <p:spPr>
          <a:xfrm>
            <a:off x="4652963" y="1032580"/>
            <a:ext cx="3969600" cy="3483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dk1"/>
              </a:buClr>
              <a:buSzPts val="1500"/>
              <a:buNone/>
              <a:defRPr/>
            </a:lvl1pPr>
            <a:lvl2pPr marL="914400" lvl="1" indent="-317500" algn="l">
              <a:lnSpc>
                <a:spcPct val="100000"/>
              </a:lnSpc>
              <a:spcBef>
                <a:spcPts val="500"/>
              </a:spcBef>
              <a:spcAft>
                <a:spcPts val="0"/>
              </a:spcAft>
              <a:buClr>
                <a:schemeClr val="dk1"/>
              </a:buClr>
              <a:buSzPts val="1400"/>
              <a:buChar char="•"/>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138" name="Google Shape;138;p17"/>
          <p:cNvSpPr txBox="1">
            <a:spLocks noGrp="1"/>
          </p:cNvSpPr>
          <p:nvPr>
            <p:ph type="dt" idx="10"/>
          </p:nvPr>
        </p:nvSpPr>
        <p:spPr>
          <a:xfrm>
            <a:off x="7406878" y="4803430"/>
            <a:ext cx="1215600" cy="108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139" name="Google Shape;139;p17"/>
          <p:cNvSpPr txBox="1">
            <a:spLocks noGrp="1"/>
          </p:cNvSpPr>
          <p:nvPr>
            <p:ph type="ftr" idx="11"/>
          </p:nvPr>
        </p:nvSpPr>
        <p:spPr>
          <a:xfrm>
            <a:off x="1210865" y="4803430"/>
            <a:ext cx="6034200" cy="108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en-GB" dirty="0"/>
          </a:p>
        </p:txBody>
      </p:sp>
      <p:sp>
        <p:nvSpPr>
          <p:cNvPr id="140" name="Google Shape;140;p17"/>
          <p:cNvSpPr txBox="1">
            <a:spLocks noGrp="1"/>
          </p:cNvSpPr>
          <p:nvPr>
            <p:ph type="sldNum" idx="12"/>
          </p:nvPr>
        </p:nvSpPr>
        <p:spPr>
          <a:xfrm>
            <a:off x="521494" y="4803430"/>
            <a:ext cx="527400" cy="1080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a:spcAft>
                <a:spcPts val="0"/>
              </a:spcAft>
            </a:pPr>
            <a:fld id="{00000000-1234-1234-1234-123412341234}" type="slidenum">
              <a:rPr lang="en" smtClean="0"/>
              <a:pPr>
                <a:spcAft>
                  <a:spcPts val="0"/>
                </a:spcAft>
              </a:pPr>
              <a:t>‹#›</a:t>
            </a:fld>
            <a:endParaRPr lang="en" dirty="0"/>
          </a:p>
        </p:txBody>
      </p:sp>
      <p:sp>
        <p:nvSpPr>
          <p:cNvPr id="141" name="Google Shape;141;p17"/>
          <p:cNvSpPr>
            <a:spLocks noGrp="1"/>
          </p:cNvSpPr>
          <p:nvPr>
            <p:ph type="pic" idx="2"/>
          </p:nvPr>
        </p:nvSpPr>
        <p:spPr>
          <a:xfrm>
            <a:off x="521495" y="1087042"/>
            <a:ext cx="3969600" cy="3429000"/>
          </a:xfrm>
          <a:prstGeom prst="rect">
            <a:avLst/>
          </a:prstGeom>
          <a:solidFill>
            <a:schemeClr val="lt1"/>
          </a:solidFill>
          <a:ln>
            <a:noFill/>
          </a:ln>
        </p:spPr>
        <p:txBody>
          <a:bodyPr/>
          <a:lstStyle>
            <a:lvl1pPr>
              <a:defRPr/>
            </a:lvl1pPr>
          </a:lstStyle>
          <a:p>
            <a:endParaRPr lang="en-US" dirty="0"/>
          </a:p>
        </p:txBody>
      </p:sp>
    </p:spTree>
    <p:extLst>
      <p:ext uri="{BB962C8B-B14F-4D97-AF65-F5344CB8AC3E}">
        <p14:creationId xmlns:p14="http://schemas.microsoft.com/office/powerpoint/2010/main" val="3059537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Calibri Light"/>
                <a:cs typeface="Calibri Light"/>
              </a:defRPr>
            </a:lvl1pPr>
          </a:lstStyle>
          <a:p>
            <a:endParaRPr dirty="0"/>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3/4/2026</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pPr/>
              <a:t>‹#›</a:t>
            </a:fld>
            <a:endParaRPr lang="en-GB" dirty="0"/>
          </a:p>
        </p:txBody>
      </p:sp>
    </p:spTree>
    <p:extLst>
      <p:ext uri="{BB962C8B-B14F-4D97-AF65-F5344CB8AC3E}">
        <p14:creationId xmlns:p14="http://schemas.microsoft.com/office/powerpoint/2010/main" val="2092828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lvl1pPr>
              <a:defRPr/>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371025344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el und Inhalt">
    <p:bg>
      <p:bgPr>
        <a:solidFill>
          <a:schemeClr val="bg1"/>
        </a:solidFill>
        <a:effectLst/>
      </p:bgPr>
    </p:bg>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lvl1pPr>
              <a:defRPr>
                <a:latin typeface="Aptos" panose="020B00040202020202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Aptos" panose="020B00040202020202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
        <p:nvSpPr>
          <p:cNvPr id="5" name="Textplatzhalter 1"/>
          <p:cNvSpPr>
            <a:spLocks noGrp="1"/>
          </p:cNvSpPr>
          <p:nvPr>
            <p:ph idx="1"/>
          </p:nvPr>
        </p:nvSpPr>
        <p:spPr>
          <a:xfrm>
            <a:off x="1042988" y="1006079"/>
            <a:ext cx="7742237" cy="3509963"/>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Tree>
    <p:extLst>
      <p:ext uri="{BB962C8B-B14F-4D97-AF65-F5344CB8AC3E}">
        <p14:creationId xmlns:p14="http://schemas.microsoft.com/office/powerpoint/2010/main" val="3451023999"/>
      </p:ext>
    </p:extLst>
  </p:cSld>
  <p:clrMapOvr>
    <a:overrideClrMapping bg1="lt1" tx1="dk1" bg2="lt2" tx2="dk2" accent1="accent1" accent2="accent2" accent3="accent3" accent4="accent4" accent5="accent5" accent6="accent6" hlink="hlink" folHlink="folHlink"/>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521494" y="1032580"/>
            <a:ext cx="3969544" cy="3483462"/>
          </a:xfrm>
        </p:spPr>
        <p:txBody>
          <a:bodyPr/>
          <a:lstStyle>
            <a:lvl1pPr>
              <a:defRPr/>
            </a:lvl1pPr>
            <a:lvl2pPr>
              <a:defRPr/>
            </a:lvl2pPr>
          </a:lstStyle>
          <a:p>
            <a:pPr lvl="0"/>
            <a:r>
              <a:rPr lang="en-GB" noProof="0" dirty="0"/>
              <a:t>Add Content</a:t>
            </a:r>
          </a:p>
          <a:p>
            <a:pPr lvl="1"/>
            <a:r>
              <a:rPr lang="en-GB" noProof="0" dirty="0"/>
              <a:t>Second Level</a:t>
            </a:r>
          </a:p>
          <a:p>
            <a:pPr lvl="2"/>
            <a:r>
              <a:rPr lang="en-GB" noProof="0" dirty="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lvl1pPr>
              <a:defRPr/>
            </a:lvl1pPr>
          </a:lstStyle>
          <a:p>
            <a:fld id="{F56E6E18-2E03-4CD5-B270-8271A242D30A}" type="datetime1">
              <a:rPr lang="de-CH" smtClean="0"/>
              <a:pPr/>
              <a:t>04.03.2026</a:t>
            </a:fld>
            <a:endParaRPr lang="en-GB"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lvl1pPr>
              <a:defRPr/>
            </a:lvl1pPr>
          </a:lstStyle>
          <a:p>
            <a:r>
              <a:rPr lang="en-US" dirty="0"/>
              <a:t>PSI Center for Neutron and Muon Sciences</a:t>
            </a:r>
            <a:endParaRPr lang="en-GB"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lvl1pPr>
          </a:lstStyle>
          <a:p>
            <a:fld id="{442AD375-037F-43D0-B059-5172DA06796A}" type="slidenum">
              <a:rPr lang="en-GB" smtClean="0"/>
              <a:pPr/>
              <a:t>‹#›</a:t>
            </a:fld>
            <a:endParaRPr lang="en-GB"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652961" y="1087042"/>
            <a:ext cx="3969544" cy="3429000"/>
          </a:xfrm>
          <a:pattFill prst="lgCheck">
            <a:fgClr>
              <a:schemeClr val="bg1">
                <a:lumMod val="85000"/>
              </a:schemeClr>
            </a:fgClr>
            <a:bgClr>
              <a:schemeClr val="bg1"/>
            </a:bgClr>
          </a:pattFill>
        </p:spPr>
        <p:txBody>
          <a:bodyPr tIns="720000" anchor="ctr"/>
          <a:lstStyle>
            <a:lvl1pPr algn="ctr">
              <a:defRPr sz="900"/>
            </a:lvl1pPr>
          </a:lstStyle>
          <a:p>
            <a:r>
              <a:rPr lang="en-GB" noProof="0" dirty="0"/>
              <a:t>Add image by tapping on icon</a:t>
            </a:r>
          </a:p>
        </p:txBody>
      </p:sp>
    </p:spTree>
    <p:extLst>
      <p:ext uri="{BB962C8B-B14F-4D97-AF65-F5344CB8AC3E}">
        <p14:creationId xmlns:p14="http://schemas.microsoft.com/office/powerpoint/2010/main" val="1562189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Aptos" panose="020B0004020202020204" pitchFamily="34" charset="0"/>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Aptos" panose="020B0004020202020204" pitchFamily="34" charset="0"/>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Aptos" panose="020B0004020202020204" pitchFamily="34" charset="0"/>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Aptos" panose="020B0004020202020204" pitchFamily="34" charset="0"/>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Aptos" panose="020B0004020202020204" pitchFamily="34" charset="0"/>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0" name="Titel 9"/>
          <p:cNvSpPr>
            <a:spLocks noGrp="1"/>
          </p:cNvSpPr>
          <p:nvPr>
            <p:ph type="title" hasCustomPrompt="1"/>
          </p:nvPr>
        </p:nvSpPr>
        <p:spPr>
          <a:xfrm>
            <a:off x="2077211" y="216000"/>
            <a:ext cx="6708025" cy="381375"/>
          </a:xfrm>
        </p:spPr>
        <p:txBody>
          <a:bodyPr/>
          <a:lstStyle>
            <a:lvl1pPr>
              <a:defRPr sz="2400"/>
            </a:lvl1pPr>
          </a:lstStyle>
          <a:p>
            <a:r>
              <a:rPr lang="en-GB" noProof="0" dirty="0">
                <a:effectLst/>
              </a:rPr>
              <a:t>Enter slide title</a:t>
            </a:r>
            <a:endParaRPr lang="en-GB" noProof="0" dirty="0"/>
          </a:p>
        </p:txBody>
      </p:sp>
      <p:sp>
        <p:nvSpPr>
          <p:cNvPr id="14" name="Foliennummernplatzhalter 13"/>
          <p:cNvSpPr>
            <a:spLocks noGrp="1"/>
          </p:cNvSpPr>
          <p:nvPr>
            <p:ph type="sldNum" sz="quarter" idx="16"/>
          </p:nvPr>
        </p:nvSpPr>
        <p:spPr>
          <a:xfrm>
            <a:off x="8206312" y="4968000"/>
            <a:ext cx="575742" cy="147638"/>
          </a:xfrm>
          <a:prstGeom prst="rect">
            <a:avLst/>
          </a:prstGeom>
        </p:spPr>
        <p:txBody>
          <a:bodyPr/>
          <a:lstStyle/>
          <a:p>
            <a:pPr algn="r">
              <a:defRPr/>
            </a:pPr>
            <a:r>
              <a:rPr lang="de-DE" dirty="0"/>
              <a:t>Page </a:t>
            </a:r>
            <a:fld id="{EBC07571-3134-BB4B-B83F-1A9FE18D34F3}" type="slidenum">
              <a:rPr lang="de-DE" smtClean="0"/>
              <a:pPr algn="r">
                <a:defRPr/>
              </a:pPr>
              <a:t>‹#›</a:t>
            </a:fld>
            <a:endParaRPr lang="de-DE" dirty="0"/>
          </a:p>
        </p:txBody>
      </p:sp>
    </p:spTree>
    <p:extLst>
      <p:ext uri="{BB962C8B-B14F-4D97-AF65-F5344CB8AC3E}">
        <p14:creationId xmlns:p14="http://schemas.microsoft.com/office/powerpoint/2010/main" val="213168188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dirty="0"/>
          </a:p>
        </p:txBody>
      </p:sp>
    </p:spTree>
    <p:extLst>
      <p:ext uri="{BB962C8B-B14F-4D97-AF65-F5344CB8AC3E}">
        <p14:creationId xmlns:p14="http://schemas.microsoft.com/office/powerpoint/2010/main" val="119546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B2C3E-016A-F899-CC54-CE908A18679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de-CH"/>
          </a:p>
        </p:txBody>
      </p:sp>
      <p:sp>
        <p:nvSpPr>
          <p:cNvPr id="3" name="Subtitle 2">
            <a:extLst>
              <a:ext uri="{FF2B5EF4-FFF2-40B4-BE49-F238E27FC236}">
                <a16:creationId xmlns:a16="http://schemas.microsoft.com/office/drawing/2014/main" id="{B4326799-73D5-23E9-B7A9-9CB55D0E28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de-CH"/>
          </a:p>
        </p:txBody>
      </p:sp>
      <p:sp>
        <p:nvSpPr>
          <p:cNvPr id="4" name="Date Placeholder 3">
            <a:extLst>
              <a:ext uri="{FF2B5EF4-FFF2-40B4-BE49-F238E27FC236}">
                <a16:creationId xmlns:a16="http://schemas.microsoft.com/office/drawing/2014/main" id="{2EAAD976-7F5A-44EB-D12A-2721AB6BD22B}"/>
              </a:ext>
            </a:extLst>
          </p:cNvPr>
          <p:cNvSpPr>
            <a:spLocks noGrp="1"/>
          </p:cNvSpPr>
          <p:nvPr>
            <p:ph type="dt" sz="half" idx="10"/>
          </p:nvPr>
        </p:nvSpPr>
        <p:spPr/>
        <p:txBody>
          <a:bodyPr/>
          <a:lstStyle/>
          <a:p>
            <a:endParaRPr lang="de-CH"/>
          </a:p>
        </p:txBody>
      </p:sp>
      <p:sp>
        <p:nvSpPr>
          <p:cNvPr id="5" name="Footer Placeholder 4">
            <a:extLst>
              <a:ext uri="{FF2B5EF4-FFF2-40B4-BE49-F238E27FC236}">
                <a16:creationId xmlns:a16="http://schemas.microsoft.com/office/drawing/2014/main" id="{71964453-FCE4-4CCD-A7B9-CDB8D3D4686A}"/>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3EB05206-0731-DB50-83B6-8BF00BE4DC12}"/>
              </a:ext>
            </a:extLst>
          </p:cNvPr>
          <p:cNvSpPr>
            <a:spLocks noGrp="1"/>
          </p:cNvSpPr>
          <p:nvPr>
            <p:ph type="sldNum" sz="quarter" idx="12"/>
          </p:nvPr>
        </p:nvSpPr>
        <p:spPr/>
        <p:txBody>
          <a:bodyPr/>
          <a:lstStyle/>
          <a:p>
            <a:fld id="{E7CD156F-54FA-43D5-BD03-AAFC412180AA}" type="slidenum">
              <a:rPr lang="de-CH" smtClean="0"/>
              <a:t>‹#›</a:t>
            </a:fld>
            <a:endParaRPr lang="de-CH"/>
          </a:p>
        </p:txBody>
      </p:sp>
    </p:spTree>
    <p:extLst>
      <p:ext uri="{BB962C8B-B14F-4D97-AF65-F5344CB8AC3E}">
        <p14:creationId xmlns:p14="http://schemas.microsoft.com/office/powerpoint/2010/main" val="3386695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C2A0B-E412-6C9C-0F63-DEFD6A019A01}"/>
              </a:ext>
            </a:extLst>
          </p:cNvPr>
          <p:cNvSpPr>
            <a:spLocks noGrp="1"/>
          </p:cNvSpPr>
          <p:nvPr>
            <p:ph type="title"/>
          </p:nvPr>
        </p:nvSpPr>
        <p:spPr/>
        <p:txBody>
          <a:bodyPr/>
          <a:lstStyle/>
          <a:p>
            <a:r>
              <a:rPr lang="en-US"/>
              <a:t>Click to edit Master title style</a:t>
            </a:r>
            <a:endParaRPr lang="de-CH"/>
          </a:p>
        </p:txBody>
      </p:sp>
      <p:sp>
        <p:nvSpPr>
          <p:cNvPr id="3" name="Content Placeholder 2">
            <a:extLst>
              <a:ext uri="{FF2B5EF4-FFF2-40B4-BE49-F238E27FC236}">
                <a16:creationId xmlns:a16="http://schemas.microsoft.com/office/drawing/2014/main" id="{E2D3795F-E30C-0C03-BAB9-BB7EDC7CC0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a:extLst>
              <a:ext uri="{FF2B5EF4-FFF2-40B4-BE49-F238E27FC236}">
                <a16:creationId xmlns:a16="http://schemas.microsoft.com/office/drawing/2014/main" id="{29222E0F-18A5-D13A-AC06-84B95270E8E1}"/>
              </a:ext>
            </a:extLst>
          </p:cNvPr>
          <p:cNvSpPr>
            <a:spLocks noGrp="1"/>
          </p:cNvSpPr>
          <p:nvPr>
            <p:ph type="dt" sz="half" idx="10"/>
          </p:nvPr>
        </p:nvSpPr>
        <p:spPr/>
        <p:txBody>
          <a:bodyPr/>
          <a:lstStyle/>
          <a:p>
            <a:endParaRPr lang="de-CH"/>
          </a:p>
        </p:txBody>
      </p:sp>
      <p:sp>
        <p:nvSpPr>
          <p:cNvPr id="5" name="Footer Placeholder 4">
            <a:extLst>
              <a:ext uri="{FF2B5EF4-FFF2-40B4-BE49-F238E27FC236}">
                <a16:creationId xmlns:a16="http://schemas.microsoft.com/office/drawing/2014/main" id="{32ABD999-66EF-1E73-546D-2CBCCB173389}"/>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B17779B1-17E4-F796-8FAC-10A7CC731898}"/>
              </a:ext>
            </a:extLst>
          </p:cNvPr>
          <p:cNvSpPr>
            <a:spLocks noGrp="1"/>
          </p:cNvSpPr>
          <p:nvPr>
            <p:ph type="sldNum" sz="quarter" idx="12"/>
          </p:nvPr>
        </p:nvSpPr>
        <p:spPr/>
        <p:txBody>
          <a:bodyPr/>
          <a:lstStyle/>
          <a:p>
            <a:fld id="{E7CD156F-54FA-43D5-BD03-AAFC412180AA}" type="slidenum">
              <a:rPr lang="de-CH" smtClean="0"/>
              <a:t>‹#›</a:t>
            </a:fld>
            <a:endParaRPr lang="de-CH"/>
          </a:p>
        </p:txBody>
      </p:sp>
    </p:spTree>
    <p:extLst>
      <p:ext uri="{BB962C8B-B14F-4D97-AF65-F5344CB8AC3E}">
        <p14:creationId xmlns:p14="http://schemas.microsoft.com/office/powerpoint/2010/main" val="3325095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E3B16-7ADE-50BA-B0C9-BB05B5C646D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de-CH"/>
          </a:p>
        </p:txBody>
      </p:sp>
      <p:sp>
        <p:nvSpPr>
          <p:cNvPr id="3" name="Text Placeholder 2">
            <a:extLst>
              <a:ext uri="{FF2B5EF4-FFF2-40B4-BE49-F238E27FC236}">
                <a16:creationId xmlns:a16="http://schemas.microsoft.com/office/drawing/2014/main" id="{51B7C20C-EA61-4FFC-BF05-937B4AAD7F4B}"/>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C29187-C1B7-B599-2490-9FB429E75540}"/>
              </a:ext>
            </a:extLst>
          </p:cNvPr>
          <p:cNvSpPr>
            <a:spLocks noGrp="1"/>
          </p:cNvSpPr>
          <p:nvPr>
            <p:ph type="dt" sz="half" idx="10"/>
          </p:nvPr>
        </p:nvSpPr>
        <p:spPr/>
        <p:txBody>
          <a:bodyPr/>
          <a:lstStyle/>
          <a:p>
            <a:endParaRPr lang="de-CH"/>
          </a:p>
        </p:txBody>
      </p:sp>
      <p:sp>
        <p:nvSpPr>
          <p:cNvPr id="5" name="Footer Placeholder 4">
            <a:extLst>
              <a:ext uri="{FF2B5EF4-FFF2-40B4-BE49-F238E27FC236}">
                <a16:creationId xmlns:a16="http://schemas.microsoft.com/office/drawing/2014/main" id="{6883748D-77DD-168C-BCEE-EE03C2F0BC4F}"/>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F8688705-FA64-C6EC-2B18-1F618BD3A136}"/>
              </a:ext>
            </a:extLst>
          </p:cNvPr>
          <p:cNvSpPr>
            <a:spLocks noGrp="1"/>
          </p:cNvSpPr>
          <p:nvPr>
            <p:ph type="sldNum" sz="quarter" idx="12"/>
          </p:nvPr>
        </p:nvSpPr>
        <p:spPr/>
        <p:txBody>
          <a:bodyPr/>
          <a:lstStyle/>
          <a:p>
            <a:fld id="{E7CD156F-54FA-43D5-BD03-AAFC412180AA}" type="slidenum">
              <a:rPr lang="de-CH" smtClean="0"/>
              <a:t>‹#›</a:t>
            </a:fld>
            <a:endParaRPr lang="de-CH"/>
          </a:p>
        </p:txBody>
      </p:sp>
    </p:spTree>
    <p:extLst>
      <p:ext uri="{BB962C8B-B14F-4D97-AF65-F5344CB8AC3E}">
        <p14:creationId xmlns:p14="http://schemas.microsoft.com/office/powerpoint/2010/main" val="219268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FB63-026C-F5F1-C0A1-591E5019142F}"/>
              </a:ext>
            </a:extLst>
          </p:cNvPr>
          <p:cNvSpPr>
            <a:spLocks noGrp="1"/>
          </p:cNvSpPr>
          <p:nvPr>
            <p:ph type="title"/>
          </p:nvPr>
        </p:nvSpPr>
        <p:spPr/>
        <p:txBody>
          <a:bodyPr/>
          <a:lstStyle/>
          <a:p>
            <a:r>
              <a:rPr lang="en-US"/>
              <a:t>Click to edit Master title style</a:t>
            </a:r>
            <a:endParaRPr lang="de-CH"/>
          </a:p>
        </p:txBody>
      </p:sp>
      <p:sp>
        <p:nvSpPr>
          <p:cNvPr id="3" name="Content Placeholder 2">
            <a:extLst>
              <a:ext uri="{FF2B5EF4-FFF2-40B4-BE49-F238E27FC236}">
                <a16:creationId xmlns:a16="http://schemas.microsoft.com/office/drawing/2014/main" id="{857312AD-B0BF-14F9-2138-0C36D2D2E3E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a:extLst>
              <a:ext uri="{FF2B5EF4-FFF2-40B4-BE49-F238E27FC236}">
                <a16:creationId xmlns:a16="http://schemas.microsoft.com/office/drawing/2014/main" id="{676CD64A-B256-DF51-95AF-65881272E4B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Date Placeholder 4">
            <a:extLst>
              <a:ext uri="{FF2B5EF4-FFF2-40B4-BE49-F238E27FC236}">
                <a16:creationId xmlns:a16="http://schemas.microsoft.com/office/drawing/2014/main" id="{09411360-CAB8-90DE-CD10-58165D67BDB6}"/>
              </a:ext>
            </a:extLst>
          </p:cNvPr>
          <p:cNvSpPr>
            <a:spLocks noGrp="1"/>
          </p:cNvSpPr>
          <p:nvPr>
            <p:ph type="dt" sz="half" idx="10"/>
          </p:nvPr>
        </p:nvSpPr>
        <p:spPr/>
        <p:txBody>
          <a:bodyPr/>
          <a:lstStyle/>
          <a:p>
            <a:endParaRPr lang="de-CH"/>
          </a:p>
        </p:txBody>
      </p:sp>
      <p:sp>
        <p:nvSpPr>
          <p:cNvPr id="6" name="Footer Placeholder 5">
            <a:extLst>
              <a:ext uri="{FF2B5EF4-FFF2-40B4-BE49-F238E27FC236}">
                <a16:creationId xmlns:a16="http://schemas.microsoft.com/office/drawing/2014/main" id="{E0E2D0A6-D10B-CE34-36EB-0806B80F331A}"/>
              </a:ext>
            </a:extLst>
          </p:cNvPr>
          <p:cNvSpPr>
            <a:spLocks noGrp="1"/>
          </p:cNvSpPr>
          <p:nvPr>
            <p:ph type="ftr" sz="quarter" idx="11"/>
          </p:nvPr>
        </p:nvSpPr>
        <p:spPr/>
        <p:txBody>
          <a:bodyPr/>
          <a:lstStyle/>
          <a:p>
            <a:endParaRPr lang="de-CH"/>
          </a:p>
        </p:txBody>
      </p:sp>
      <p:sp>
        <p:nvSpPr>
          <p:cNvPr id="7" name="Slide Number Placeholder 6">
            <a:extLst>
              <a:ext uri="{FF2B5EF4-FFF2-40B4-BE49-F238E27FC236}">
                <a16:creationId xmlns:a16="http://schemas.microsoft.com/office/drawing/2014/main" id="{1CA3D629-2DAB-0202-AF57-3FF5D82E8F32}"/>
              </a:ext>
            </a:extLst>
          </p:cNvPr>
          <p:cNvSpPr>
            <a:spLocks noGrp="1"/>
          </p:cNvSpPr>
          <p:nvPr>
            <p:ph type="sldNum" sz="quarter" idx="12"/>
          </p:nvPr>
        </p:nvSpPr>
        <p:spPr/>
        <p:txBody>
          <a:bodyPr/>
          <a:lstStyle/>
          <a:p>
            <a:fld id="{E7CD156F-54FA-43D5-BD03-AAFC412180AA}" type="slidenum">
              <a:rPr lang="de-CH" smtClean="0"/>
              <a:t>‹#›</a:t>
            </a:fld>
            <a:endParaRPr lang="de-CH"/>
          </a:p>
        </p:txBody>
      </p:sp>
    </p:spTree>
    <p:extLst>
      <p:ext uri="{BB962C8B-B14F-4D97-AF65-F5344CB8AC3E}">
        <p14:creationId xmlns:p14="http://schemas.microsoft.com/office/powerpoint/2010/main" val="2200559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59E2-6A6A-8C4A-6B48-93EE9EAA03A2}"/>
              </a:ext>
            </a:extLst>
          </p:cNvPr>
          <p:cNvSpPr>
            <a:spLocks noGrp="1"/>
          </p:cNvSpPr>
          <p:nvPr>
            <p:ph type="title"/>
          </p:nvPr>
        </p:nvSpPr>
        <p:spPr>
          <a:xfrm>
            <a:off x="629841" y="273844"/>
            <a:ext cx="7886700" cy="994172"/>
          </a:xfrm>
        </p:spPr>
        <p:txBody>
          <a:bodyPr/>
          <a:lstStyle/>
          <a:p>
            <a:r>
              <a:rPr lang="en-US"/>
              <a:t>Click to edit Master title style</a:t>
            </a:r>
            <a:endParaRPr lang="de-CH"/>
          </a:p>
        </p:txBody>
      </p:sp>
      <p:sp>
        <p:nvSpPr>
          <p:cNvPr id="3" name="Text Placeholder 2">
            <a:extLst>
              <a:ext uri="{FF2B5EF4-FFF2-40B4-BE49-F238E27FC236}">
                <a16:creationId xmlns:a16="http://schemas.microsoft.com/office/drawing/2014/main" id="{FB123F47-470B-D232-5E61-2A432A15EF7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9FCE390-517B-CC4E-418F-01283E6F48E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Text Placeholder 4">
            <a:extLst>
              <a:ext uri="{FF2B5EF4-FFF2-40B4-BE49-F238E27FC236}">
                <a16:creationId xmlns:a16="http://schemas.microsoft.com/office/drawing/2014/main" id="{B77EBCE4-561D-A750-4D9A-B26CD231DD4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8516D41-72B5-1878-1CC7-1396269813F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7" name="Date Placeholder 6">
            <a:extLst>
              <a:ext uri="{FF2B5EF4-FFF2-40B4-BE49-F238E27FC236}">
                <a16:creationId xmlns:a16="http://schemas.microsoft.com/office/drawing/2014/main" id="{B8225C4B-5055-F9A4-8D9F-AE311B981CDF}"/>
              </a:ext>
            </a:extLst>
          </p:cNvPr>
          <p:cNvSpPr>
            <a:spLocks noGrp="1"/>
          </p:cNvSpPr>
          <p:nvPr>
            <p:ph type="dt" sz="half" idx="10"/>
          </p:nvPr>
        </p:nvSpPr>
        <p:spPr/>
        <p:txBody>
          <a:bodyPr/>
          <a:lstStyle/>
          <a:p>
            <a:endParaRPr lang="de-CH"/>
          </a:p>
        </p:txBody>
      </p:sp>
      <p:sp>
        <p:nvSpPr>
          <p:cNvPr id="8" name="Footer Placeholder 7">
            <a:extLst>
              <a:ext uri="{FF2B5EF4-FFF2-40B4-BE49-F238E27FC236}">
                <a16:creationId xmlns:a16="http://schemas.microsoft.com/office/drawing/2014/main" id="{B97F6067-6C46-4413-18B4-2F88248BB5BC}"/>
              </a:ext>
            </a:extLst>
          </p:cNvPr>
          <p:cNvSpPr>
            <a:spLocks noGrp="1"/>
          </p:cNvSpPr>
          <p:nvPr>
            <p:ph type="ftr" sz="quarter" idx="11"/>
          </p:nvPr>
        </p:nvSpPr>
        <p:spPr/>
        <p:txBody>
          <a:bodyPr/>
          <a:lstStyle/>
          <a:p>
            <a:endParaRPr lang="de-CH"/>
          </a:p>
        </p:txBody>
      </p:sp>
      <p:sp>
        <p:nvSpPr>
          <p:cNvPr id="9" name="Slide Number Placeholder 8">
            <a:extLst>
              <a:ext uri="{FF2B5EF4-FFF2-40B4-BE49-F238E27FC236}">
                <a16:creationId xmlns:a16="http://schemas.microsoft.com/office/drawing/2014/main" id="{2A687E85-073A-E7C2-A7FD-5594A7AEA65B}"/>
              </a:ext>
            </a:extLst>
          </p:cNvPr>
          <p:cNvSpPr>
            <a:spLocks noGrp="1"/>
          </p:cNvSpPr>
          <p:nvPr>
            <p:ph type="sldNum" sz="quarter" idx="12"/>
          </p:nvPr>
        </p:nvSpPr>
        <p:spPr/>
        <p:txBody>
          <a:bodyPr/>
          <a:lstStyle/>
          <a:p>
            <a:fld id="{E7CD156F-54FA-43D5-BD03-AAFC412180AA}" type="slidenum">
              <a:rPr lang="de-CH" smtClean="0"/>
              <a:t>‹#›</a:t>
            </a:fld>
            <a:endParaRPr lang="de-CH"/>
          </a:p>
        </p:txBody>
      </p:sp>
    </p:spTree>
    <p:extLst>
      <p:ext uri="{BB962C8B-B14F-4D97-AF65-F5344CB8AC3E}">
        <p14:creationId xmlns:p14="http://schemas.microsoft.com/office/powerpoint/2010/main" val="3313368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86D8C-F20C-A457-83AD-6513E88808CF}"/>
              </a:ext>
            </a:extLst>
          </p:cNvPr>
          <p:cNvSpPr>
            <a:spLocks noGrp="1"/>
          </p:cNvSpPr>
          <p:nvPr>
            <p:ph type="title"/>
          </p:nvPr>
        </p:nvSpPr>
        <p:spPr/>
        <p:txBody>
          <a:bodyPr/>
          <a:lstStyle/>
          <a:p>
            <a:r>
              <a:rPr lang="en-US"/>
              <a:t>Click to edit Master title style</a:t>
            </a:r>
            <a:endParaRPr lang="de-CH"/>
          </a:p>
        </p:txBody>
      </p:sp>
      <p:sp>
        <p:nvSpPr>
          <p:cNvPr id="3" name="Date Placeholder 2">
            <a:extLst>
              <a:ext uri="{FF2B5EF4-FFF2-40B4-BE49-F238E27FC236}">
                <a16:creationId xmlns:a16="http://schemas.microsoft.com/office/drawing/2014/main" id="{B79C807A-9B00-2680-5395-47ABAB4E43C5}"/>
              </a:ext>
            </a:extLst>
          </p:cNvPr>
          <p:cNvSpPr>
            <a:spLocks noGrp="1"/>
          </p:cNvSpPr>
          <p:nvPr>
            <p:ph type="dt" sz="half" idx="10"/>
          </p:nvPr>
        </p:nvSpPr>
        <p:spPr/>
        <p:txBody>
          <a:bodyPr/>
          <a:lstStyle/>
          <a:p>
            <a:endParaRPr lang="de-CH"/>
          </a:p>
        </p:txBody>
      </p:sp>
      <p:sp>
        <p:nvSpPr>
          <p:cNvPr id="4" name="Footer Placeholder 3">
            <a:extLst>
              <a:ext uri="{FF2B5EF4-FFF2-40B4-BE49-F238E27FC236}">
                <a16:creationId xmlns:a16="http://schemas.microsoft.com/office/drawing/2014/main" id="{B6B0FC66-2BE9-5E04-1AB4-990A44F075E1}"/>
              </a:ext>
            </a:extLst>
          </p:cNvPr>
          <p:cNvSpPr>
            <a:spLocks noGrp="1"/>
          </p:cNvSpPr>
          <p:nvPr>
            <p:ph type="ftr" sz="quarter" idx="11"/>
          </p:nvPr>
        </p:nvSpPr>
        <p:spPr/>
        <p:txBody>
          <a:bodyPr/>
          <a:lstStyle/>
          <a:p>
            <a:endParaRPr lang="de-CH"/>
          </a:p>
        </p:txBody>
      </p:sp>
      <p:sp>
        <p:nvSpPr>
          <p:cNvPr id="5" name="Slide Number Placeholder 4">
            <a:extLst>
              <a:ext uri="{FF2B5EF4-FFF2-40B4-BE49-F238E27FC236}">
                <a16:creationId xmlns:a16="http://schemas.microsoft.com/office/drawing/2014/main" id="{3ACD019D-4B0C-2CFC-7449-EC6B4A5A8505}"/>
              </a:ext>
            </a:extLst>
          </p:cNvPr>
          <p:cNvSpPr>
            <a:spLocks noGrp="1"/>
          </p:cNvSpPr>
          <p:nvPr>
            <p:ph type="sldNum" sz="quarter" idx="12"/>
          </p:nvPr>
        </p:nvSpPr>
        <p:spPr/>
        <p:txBody>
          <a:bodyPr/>
          <a:lstStyle/>
          <a:p>
            <a:fld id="{E7CD156F-54FA-43D5-BD03-AAFC412180AA}" type="slidenum">
              <a:rPr lang="de-CH" smtClean="0"/>
              <a:t>‹#›</a:t>
            </a:fld>
            <a:endParaRPr lang="de-CH"/>
          </a:p>
        </p:txBody>
      </p:sp>
    </p:spTree>
    <p:extLst>
      <p:ext uri="{BB962C8B-B14F-4D97-AF65-F5344CB8AC3E}">
        <p14:creationId xmlns:p14="http://schemas.microsoft.com/office/powerpoint/2010/main" val="3833439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A983CB-2444-EDB0-D0A9-02FB7EF99C21}"/>
              </a:ext>
            </a:extLst>
          </p:cNvPr>
          <p:cNvSpPr>
            <a:spLocks noGrp="1"/>
          </p:cNvSpPr>
          <p:nvPr>
            <p:ph type="dt" sz="half" idx="10"/>
          </p:nvPr>
        </p:nvSpPr>
        <p:spPr/>
        <p:txBody>
          <a:bodyPr/>
          <a:lstStyle/>
          <a:p>
            <a:endParaRPr lang="de-CH"/>
          </a:p>
        </p:txBody>
      </p:sp>
      <p:sp>
        <p:nvSpPr>
          <p:cNvPr id="3" name="Footer Placeholder 2">
            <a:extLst>
              <a:ext uri="{FF2B5EF4-FFF2-40B4-BE49-F238E27FC236}">
                <a16:creationId xmlns:a16="http://schemas.microsoft.com/office/drawing/2014/main" id="{BF6BC193-3179-EFA5-5436-DF28A770D783}"/>
              </a:ext>
            </a:extLst>
          </p:cNvPr>
          <p:cNvSpPr>
            <a:spLocks noGrp="1"/>
          </p:cNvSpPr>
          <p:nvPr>
            <p:ph type="ftr" sz="quarter" idx="11"/>
          </p:nvPr>
        </p:nvSpPr>
        <p:spPr/>
        <p:txBody>
          <a:bodyPr/>
          <a:lstStyle/>
          <a:p>
            <a:endParaRPr lang="de-CH"/>
          </a:p>
        </p:txBody>
      </p:sp>
      <p:sp>
        <p:nvSpPr>
          <p:cNvPr id="4" name="Slide Number Placeholder 3">
            <a:extLst>
              <a:ext uri="{FF2B5EF4-FFF2-40B4-BE49-F238E27FC236}">
                <a16:creationId xmlns:a16="http://schemas.microsoft.com/office/drawing/2014/main" id="{D3E50106-4613-E9B9-ABA1-EE16B0B2BAFB}"/>
              </a:ext>
            </a:extLst>
          </p:cNvPr>
          <p:cNvSpPr>
            <a:spLocks noGrp="1"/>
          </p:cNvSpPr>
          <p:nvPr>
            <p:ph type="sldNum" sz="quarter" idx="12"/>
          </p:nvPr>
        </p:nvSpPr>
        <p:spPr/>
        <p:txBody>
          <a:bodyPr/>
          <a:lstStyle/>
          <a:p>
            <a:fld id="{E7CD156F-54FA-43D5-BD03-AAFC412180AA}" type="slidenum">
              <a:rPr lang="de-CH" smtClean="0"/>
              <a:t>‹#›</a:t>
            </a:fld>
            <a:endParaRPr lang="de-CH"/>
          </a:p>
        </p:txBody>
      </p:sp>
    </p:spTree>
    <p:extLst>
      <p:ext uri="{BB962C8B-B14F-4D97-AF65-F5344CB8AC3E}">
        <p14:creationId xmlns:p14="http://schemas.microsoft.com/office/powerpoint/2010/main" val="3891135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8ECFB-094C-948E-35B0-DAFA062BB3F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de-CH"/>
          </a:p>
        </p:txBody>
      </p:sp>
      <p:sp>
        <p:nvSpPr>
          <p:cNvPr id="3" name="Content Placeholder 2">
            <a:extLst>
              <a:ext uri="{FF2B5EF4-FFF2-40B4-BE49-F238E27FC236}">
                <a16:creationId xmlns:a16="http://schemas.microsoft.com/office/drawing/2014/main" id="{14824FA8-F13A-2EE3-4F8B-8EF71614E43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Text Placeholder 3">
            <a:extLst>
              <a:ext uri="{FF2B5EF4-FFF2-40B4-BE49-F238E27FC236}">
                <a16:creationId xmlns:a16="http://schemas.microsoft.com/office/drawing/2014/main" id="{2DF66A66-E289-31BE-A7AB-29194027EB0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EBFC560-A969-D8DD-A4C1-22969CAD2689}"/>
              </a:ext>
            </a:extLst>
          </p:cNvPr>
          <p:cNvSpPr>
            <a:spLocks noGrp="1"/>
          </p:cNvSpPr>
          <p:nvPr>
            <p:ph type="dt" sz="half" idx="10"/>
          </p:nvPr>
        </p:nvSpPr>
        <p:spPr/>
        <p:txBody>
          <a:bodyPr/>
          <a:lstStyle/>
          <a:p>
            <a:endParaRPr lang="de-CH"/>
          </a:p>
        </p:txBody>
      </p:sp>
      <p:sp>
        <p:nvSpPr>
          <p:cNvPr id="6" name="Footer Placeholder 5">
            <a:extLst>
              <a:ext uri="{FF2B5EF4-FFF2-40B4-BE49-F238E27FC236}">
                <a16:creationId xmlns:a16="http://schemas.microsoft.com/office/drawing/2014/main" id="{9F8B129D-A324-94EF-B29D-C2E06DDF2E05}"/>
              </a:ext>
            </a:extLst>
          </p:cNvPr>
          <p:cNvSpPr>
            <a:spLocks noGrp="1"/>
          </p:cNvSpPr>
          <p:nvPr>
            <p:ph type="ftr" sz="quarter" idx="11"/>
          </p:nvPr>
        </p:nvSpPr>
        <p:spPr/>
        <p:txBody>
          <a:bodyPr/>
          <a:lstStyle/>
          <a:p>
            <a:endParaRPr lang="de-CH"/>
          </a:p>
        </p:txBody>
      </p:sp>
      <p:sp>
        <p:nvSpPr>
          <p:cNvPr id="7" name="Slide Number Placeholder 6">
            <a:extLst>
              <a:ext uri="{FF2B5EF4-FFF2-40B4-BE49-F238E27FC236}">
                <a16:creationId xmlns:a16="http://schemas.microsoft.com/office/drawing/2014/main" id="{E0A25820-E4F1-2387-3D4E-7709FCA10557}"/>
              </a:ext>
            </a:extLst>
          </p:cNvPr>
          <p:cNvSpPr>
            <a:spLocks noGrp="1"/>
          </p:cNvSpPr>
          <p:nvPr>
            <p:ph type="sldNum" sz="quarter" idx="12"/>
          </p:nvPr>
        </p:nvSpPr>
        <p:spPr/>
        <p:txBody>
          <a:bodyPr/>
          <a:lstStyle/>
          <a:p>
            <a:fld id="{E7CD156F-54FA-43D5-BD03-AAFC412180AA}" type="slidenum">
              <a:rPr lang="de-CH" smtClean="0"/>
              <a:t>‹#›</a:t>
            </a:fld>
            <a:endParaRPr lang="de-CH"/>
          </a:p>
        </p:txBody>
      </p:sp>
    </p:spTree>
    <p:extLst>
      <p:ext uri="{BB962C8B-B14F-4D97-AF65-F5344CB8AC3E}">
        <p14:creationId xmlns:p14="http://schemas.microsoft.com/office/powerpoint/2010/main" val="36694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61218-E0E8-B47A-6ECB-8D38C01F938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de-CH"/>
          </a:p>
        </p:txBody>
      </p:sp>
      <p:sp>
        <p:nvSpPr>
          <p:cNvPr id="3" name="Picture Placeholder 2">
            <a:extLst>
              <a:ext uri="{FF2B5EF4-FFF2-40B4-BE49-F238E27FC236}">
                <a16:creationId xmlns:a16="http://schemas.microsoft.com/office/drawing/2014/main" id="{90C8614B-02D0-9204-56D2-636214C5A3F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CH"/>
          </a:p>
        </p:txBody>
      </p:sp>
      <p:sp>
        <p:nvSpPr>
          <p:cNvPr id="4" name="Text Placeholder 3">
            <a:extLst>
              <a:ext uri="{FF2B5EF4-FFF2-40B4-BE49-F238E27FC236}">
                <a16:creationId xmlns:a16="http://schemas.microsoft.com/office/drawing/2014/main" id="{55B01C70-1496-9A88-C3CB-3CEDACAF28D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3539C0F-6A87-6F5B-6CA5-55CBA28CF157}"/>
              </a:ext>
            </a:extLst>
          </p:cNvPr>
          <p:cNvSpPr>
            <a:spLocks noGrp="1"/>
          </p:cNvSpPr>
          <p:nvPr>
            <p:ph type="dt" sz="half" idx="10"/>
          </p:nvPr>
        </p:nvSpPr>
        <p:spPr/>
        <p:txBody>
          <a:bodyPr/>
          <a:lstStyle/>
          <a:p>
            <a:endParaRPr lang="de-CH"/>
          </a:p>
        </p:txBody>
      </p:sp>
      <p:sp>
        <p:nvSpPr>
          <p:cNvPr id="6" name="Footer Placeholder 5">
            <a:extLst>
              <a:ext uri="{FF2B5EF4-FFF2-40B4-BE49-F238E27FC236}">
                <a16:creationId xmlns:a16="http://schemas.microsoft.com/office/drawing/2014/main" id="{9BFFBDD0-F492-623A-5FD7-EA09FBC95122}"/>
              </a:ext>
            </a:extLst>
          </p:cNvPr>
          <p:cNvSpPr>
            <a:spLocks noGrp="1"/>
          </p:cNvSpPr>
          <p:nvPr>
            <p:ph type="ftr" sz="quarter" idx="11"/>
          </p:nvPr>
        </p:nvSpPr>
        <p:spPr/>
        <p:txBody>
          <a:bodyPr/>
          <a:lstStyle/>
          <a:p>
            <a:endParaRPr lang="de-CH"/>
          </a:p>
        </p:txBody>
      </p:sp>
      <p:sp>
        <p:nvSpPr>
          <p:cNvPr id="7" name="Slide Number Placeholder 6">
            <a:extLst>
              <a:ext uri="{FF2B5EF4-FFF2-40B4-BE49-F238E27FC236}">
                <a16:creationId xmlns:a16="http://schemas.microsoft.com/office/drawing/2014/main" id="{4AAC8F3B-858C-30F6-F69E-A86F1E8C9901}"/>
              </a:ext>
            </a:extLst>
          </p:cNvPr>
          <p:cNvSpPr>
            <a:spLocks noGrp="1"/>
          </p:cNvSpPr>
          <p:nvPr>
            <p:ph type="sldNum" sz="quarter" idx="12"/>
          </p:nvPr>
        </p:nvSpPr>
        <p:spPr/>
        <p:txBody>
          <a:bodyPr/>
          <a:lstStyle/>
          <a:p>
            <a:fld id="{E7CD156F-54FA-43D5-BD03-AAFC412180AA}" type="slidenum">
              <a:rPr lang="de-CH" smtClean="0"/>
              <a:t>‹#›</a:t>
            </a:fld>
            <a:endParaRPr lang="de-CH"/>
          </a:p>
        </p:txBody>
      </p:sp>
    </p:spTree>
    <p:extLst>
      <p:ext uri="{BB962C8B-B14F-4D97-AF65-F5344CB8AC3E}">
        <p14:creationId xmlns:p14="http://schemas.microsoft.com/office/powerpoint/2010/main" val="1169054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sp>
        <p:nvSpPr>
          <p:cNvPr id="2" name="Rechteck 1"/>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charset="0"/>
            </a:endParaRPr>
          </a:p>
        </p:txBody>
      </p:sp>
      <p:sp>
        <p:nvSpPr>
          <p:cNvPr id="10" name="Titel 9"/>
          <p:cNvSpPr>
            <a:spLocks noGrp="1"/>
          </p:cNvSpPr>
          <p:nvPr>
            <p:ph type="title" hasCustomPrompt="1"/>
          </p:nvPr>
        </p:nvSpPr>
        <p:spPr>
          <a:xfrm>
            <a:off x="2077211" y="216000"/>
            <a:ext cx="6708025" cy="381375"/>
          </a:xfrm>
        </p:spPr>
        <p:txBody>
          <a:bodyPr/>
          <a:lstStyle>
            <a:lvl1pPr>
              <a:defRPr spc="0" baseline="0"/>
            </a:lvl1pPr>
          </a:lstStyle>
          <a:p>
            <a:r>
              <a:rPr lang="en-GB" noProof="0" dirty="0">
                <a:effectLst/>
              </a:rPr>
              <a:t>Enter slide title</a:t>
            </a:r>
            <a:endParaRPr lang="en-GB" dirty="0"/>
          </a:p>
        </p:txBody>
      </p:sp>
      <p:sp>
        <p:nvSpPr>
          <p:cNvPr id="14" name="Foliennummernplatzhalter 13"/>
          <p:cNvSpPr>
            <a:spLocks noGrp="1"/>
          </p:cNvSpPr>
          <p:nvPr>
            <p:ph type="sldNum" sz="quarter" idx="16"/>
          </p:nvPr>
        </p:nvSpPr>
        <p:spPr>
          <a:xfrm>
            <a:off x="8206312" y="4968000"/>
            <a:ext cx="575742" cy="147638"/>
          </a:xfrm>
          <a:prstGeom prst="rect">
            <a:avLst/>
          </a:prstGeom>
        </p:spPr>
        <p:txBody>
          <a:bodyPr/>
          <a:lstStyle/>
          <a:p>
            <a:pPr algn="r">
              <a:defRPr/>
            </a:pPr>
            <a:r>
              <a:rPr lang="de-DE" dirty="0"/>
              <a:t>Page </a:t>
            </a:r>
            <a:fld id="{EBC07571-3134-BB4B-B83F-1A9FE18D34F3}" type="slidenum">
              <a:rPr lang="de-DE" smtClean="0"/>
              <a:pPr algn="r">
                <a:defRPr/>
              </a:pPr>
              <a:t>‹#›</a:t>
            </a:fld>
            <a:endParaRPr lang="de-DE" dirty="0"/>
          </a:p>
        </p:txBody>
      </p:sp>
      <p:sp>
        <p:nvSpPr>
          <p:cNvPr id="9" name="Inhaltsplatzhalter 7"/>
          <p:cNvSpPr>
            <a:spLocks noGrp="1"/>
          </p:cNvSpPr>
          <p:nvPr>
            <p:ph sz="quarter" idx="13" hasCustomPrompt="1"/>
          </p:nvPr>
        </p:nvSpPr>
        <p:spPr>
          <a:xfrm>
            <a:off x="934841" y="1113586"/>
            <a:ext cx="7885633" cy="3456386"/>
          </a:xfrm>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Aptos" panose="020B0004020202020204" pitchFamily="34" charset="0"/>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Aptos" panose="020B0004020202020204" pitchFamily="34" charset="0"/>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Aptos" panose="020B0004020202020204" pitchFamily="34" charset="0"/>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Aptos" panose="020B0004020202020204" pitchFamily="34" charset="0"/>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Aptos" panose="020B0004020202020204" pitchFamily="34" charset="0"/>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287839105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B9E13-CBC0-CE5F-ECA1-C7626F564C20}"/>
              </a:ext>
            </a:extLst>
          </p:cNvPr>
          <p:cNvSpPr>
            <a:spLocks noGrp="1"/>
          </p:cNvSpPr>
          <p:nvPr>
            <p:ph type="title"/>
          </p:nvPr>
        </p:nvSpPr>
        <p:spPr/>
        <p:txBody>
          <a:bodyPr/>
          <a:lstStyle/>
          <a:p>
            <a:r>
              <a:rPr lang="en-US"/>
              <a:t>Click to edit Master title style</a:t>
            </a:r>
            <a:endParaRPr lang="de-CH"/>
          </a:p>
        </p:txBody>
      </p:sp>
      <p:sp>
        <p:nvSpPr>
          <p:cNvPr id="3" name="Vertical Text Placeholder 2">
            <a:extLst>
              <a:ext uri="{FF2B5EF4-FFF2-40B4-BE49-F238E27FC236}">
                <a16:creationId xmlns:a16="http://schemas.microsoft.com/office/drawing/2014/main" id="{BD2A8C22-2B12-6B62-3CEE-BBE7CC4055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a:extLst>
              <a:ext uri="{FF2B5EF4-FFF2-40B4-BE49-F238E27FC236}">
                <a16:creationId xmlns:a16="http://schemas.microsoft.com/office/drawing/2014/main" id="{AD69C3A3-BC58-7510-A6DE-ED87E0D86BE4}"/>
              </a:ext>
            </a:extLst>
          </p:cNvPr>
          <p:cNvSpPr>
            <a:spLocks noGrp="1"/>
          </p:cNvSpPr>
          <p:nvPr>
            <p:ph type="dt" sz="half" idx="10"/>
          </p:nvPr>
        </p:nvSpPr>
        <p:spPr/>
        <p:txBody>
          <a:bodyPr/>
          <a:lstStyle/>
          <a:p>
            <a:endParaRPr lang="de-CH"/>
          </a:p>
        </p:txBody>
      </p:sp>
      <p:sp>
        <p:nvSpPr>
          <p:cNvPr id="5" name="Footer Placeholder 4">
            <a:extLst>
              <a:ext uri="{FF2B5EF4-FFF2-40B4-BE49-F238E27FC236}">
                <a16:creationId xmlns:a16="http://schemas.microsoft.com/office/drawing/2014/main" id="{7C6E1FC7-D7B2-8784-F0BF-575F328095AF}"/>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124811BE-A5F1-8244-7D79-A3F075407F7C}"/>
              </a:ext>
            </a:extLst>
          </p:cNvPr>
          <p:cNvSpPr>
            <a:spLocks noGrp="1"/>
          </p:cNvSpPr>
          <p:nvPr>
            <p:ph type="sldNum" sz="quarter" idx="12"/>
          </p:nvPr>
        </p:nvSpPr>
        <p:spPr/>
        <p:txBody>
          <a:bodyPr/>
          <a:lstStyle/>
          <a:p>
            <a:fld id="{E7CD156F-54FA-43D5-BD03-AAFC412180AA}" type="slidenum">
              <a:rPr lang="de-CH" smtClean="0"/>
              <a:t>‹#›</a:t>
            </a:fld>
            <a:endParaRPr lang="de-CH"/>
          </a:p>
        </p:txBody>
      </p:sp>
    </p:spTree>
    <p:extLst>
      <p:ext uri="{BB962C8B-B14F-4D97-AF65-F5344CB8AC3E}">
        <p14:creationId xmlns:p14="http://schemas.microsoft.com/office/powerpoint/2010/main" val="3874825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DE3D74-F5D1-766C-8646-1700D9CA23A4}"/>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de-CH"/>
          </a:p>
        </p:txBody>
      </p:sp>
      <p:sp>
        <p:nvSpPr>
          <p:cNvPr id="3" name="Vertical Text Placeholder 2">
            <a:extLst>
              <a:ext uri="{FF2B5EF4-FFF2-40B4-BE49-F238E27FC236}">
                <a16:creationId xmlns:a16="http://schemas.microsoft.com/office/drawing/2014/main" id="{1AE74BB7-157C-F753-F1B0-E76DB876889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a:extLst>
              <a:ext uri="{FF2B5EF4-FFF2-40B4-BE49-F238E27FC236}">
                <a16:creationId xmlns:a16="http://schemas.microsoft.com/office/drawing/2014/main" id="{AD41EFD0-65E8-7E8B-95AC-33470E28A008}"/>
              </a:ext>
            </a:extLst>
          </p:cNvPr>
          <p:cNvSpPr>
            <a:spLocks noGrp="1"/>
          </p:cNvSpPr>
          <p:nvPr>
            <p:ph type="dt" sz="half" idx="10"/>
          </p:nvPr>
        </p:nvSpPr>
        <p:spPr/>
        <p:txBody>
          <a:bodyPr/>
          <a:lstStyle/>
          <a:p>
            <a:endParaRPr lang="de-CH"/>
          </a:p>
        </p:txBody>
      </p:sp>
      <p:sp>
        <p:nvSpPr>
          <p:cNvPr id="5" name="Footer Placeholder 4">
            <a:extLst>
              <a:ext uri="{FF2B5EF4-FFF2-40B4-BE49-F238E27FC236}">
                <a16:creationId xmlns:a16="http://schemas.microsoft.com/office/drawing/2014/main" id="{6EB7FACA-B9E6-FB20-1F33-443026B62C80}"/>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B432BB2B-916D-5DF5-0C04-9913EA08C61A}"/>
              </a:ext>
            </a:extLst>
          </p:cNvPr>
          <p:cNvSpPr>
            <a:spLocks noGrp="1"/>
          </p:cNvSpPr>
          <p:nvPr>
            <p:ph type="sldNum" sz="quarter" idx="12"/>
          </p:nvPr>
        </p:nvSpPr>
        <p:spPr/>
        <p:txBody>
          <a:bodyPr/>
          <a:lstStyle/>
          <a:p>
            <a:fld id="{E7CD156F-54FA-43D5-BD03-AAFC412180AA}" type="slidenum">
              <a:rPr lang="de-CH" smtClean="0"/>
              <a:t>‹#›</a:t>
            </a:fld>
            <a:endParaRPr lang="de-CH"/>
          </a:p>
        </p:txBody>
      </p:sp>
    </p:spTree>
    <p:extLst>
      <p:ext uri="{BB962C8B-B14F-4D97-AF65-F5344CB8AC3E}">
        <p14:creationId xmlns:p14="http://schemas.microsoft.com/office/powerpoint/2010/main" val="1776286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itle Dark Blue">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22682E1-BDD2-BA0B-22F2-3AE34EBB20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40" y="1462"/>
            <a:ext cx="9142961" cy="5141747"/>
          </a:xfrm>
          <a:prstGeom prst="rect">
            <a:avLst/>
          </a:prstGeom>
        </p:spPr>
      </p:pic>
      <p:sp>
        <p:nvSpPr>
          <p:cNvPr id="2" name="Titel 1"/>
          <p:cNvSpPr>
            <a:spLocks noGrp="1"/>
          </p:cNvSpPr>
          <p:nvPr>
            <p:ph type="ctrTitle" hasCustomPrompt="1"/>
          </p:nvPr>
        </p:nvSpPr>
        <p:spPr>
          <a:xfrm>
            <a:off x="521494" y="1084098"/>
            <a:ext cx="6034088" cy="1506288"/>
          </a:xfrm>
        </p:spPr>
        <p:txBody>
          <a:bodyPr anchor="b"/>
          <a:lstStyle>
            <a:lvl1pPr algn="l">
              <a:lnSpc>
                <a:spcPct val="92000"/>
              </a:lnSpc>
              <a:defRPr sz="3150">
                <a:solidFill>
                  <a:schemeClr val="bg1"/>
                </a:solidFill>
              </a:defRPr>
            </a:lvl1pPr>
          </a:lstStyle>
          <a:p>
            <a:r>
              <a:rPr lang="en-GB" noProof="0" dirty="0"/>
              <a:t>Add Title</a:t>
            </a:r>
          </a:p>
        </p:txBody>
      </p:sp>
      <p:sp>
        <p:nvSpPr>
          <p:cNvPr id="3" name="Untertitel 2"/>
          <p:cNvSpPr>
            <a:spLocks noGrp="1"/>
          </p:cNvSpPr>
          <p:nvPr>
            <p:ph type="subTitle" idx="1" hasCustomPrompt="1"/>
          </p:nvPr>
        </p:nvSpPr>
        <p:spPr>
          <a:xfrm>
            <a:off x="521494" y="2841780"/>
            <a:ext cx="6034088" cy="810090"/>
          </a:xfrm>
        </p:spPr>
        <p:txBody>
          <a:bodyPr/>
          <a:lstStyle>
            <a:lvl1pPr marL="0" indent="0" algn="l">
              <a:lnSpc>
                <a:spcPct val="92000"/>
              </a:lnSpc>
              <a:buNone/>
              <a:defRPr sz="1950" b="1">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noProof="0" dirty="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521495" y="4380951"/>
            <a:ext cx="3969544" cy="216024"/>
          </a:xfrm>
        </p:spPr>
        <p:txBody>
          <a:bodyPr anchor="b"/>
          <a:lstStyle>
            <a:lvl1pPr>
              <a:defRPr sz="12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521495" y="4596976"/>
            <a:ext cx="3969544" cy="189021"/>
          </a:xfrm>
        </p:spPr>
        <p:txBody>
          <a:bodyPr anchor="t"/>
          <a:lstStyle>
            <a:lvl1pPr>
              <a:defRPr sz="12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3354" y="269004"/>
            <a:ext cx="1330365" cy="547553"/>
          </a:xfrm>
          <a:prstGeom prst="rect">
            <a:avLst/>
          </a:prstGeom>
        </p:spPr>
      </p:pic>
      <p:pic>
        <p:nvPicPr>
          <p:cNvPr id="5" name="Grafik 4">
            <a:extLst>
              <a:ext uri="{FF2B5EF4-FFF2-40B4-BE49-F238E27FC236}">
                <a16:creationId xmlns:a16="http://schemas.microsoft.com/office/drawing/2014/main" id="{B8E0DFA1-FB3F-638E-5DB8-EB23BE65B54A}"/>
              </a:ext>
            </a:extLst>
          </p:cNvPr>
          <p:cNvPicPr>
            <a:picLocks/>
          </p:cNvPicPr>
          <p:nvPr userDrawn="1"/>
        </p:nvPicPr>
        <p:blipFill rotWithShape="1">
          <a:blip r:embed="rId4" cstate="screen">
            <a:extLst>
              <a:ext uri="{28A0092B-C50C-407E-A947-70E740481C1C}">
                <a14:useLocalDpi xmlns:a14="http://schemas.microsoft.com/office/drawing/2010/main"/>
              </a:ext>
            </a:extLst>
          </a:blip>
          <a:srcRect l="34698"/>
          <a:stretch/>
        </p:blipFill>
        <p:spPr>
          <a:xfrm>
            <a:off x="1899048" y="402529"/>
            <a:ext cx="1216582" cy="283500"/>
          </a:xfrm>
          <a:prstGeom prst="rect">
            <a:avLst/>
          </a:prstGeom>
        </p:spPr>
      </p:pic>
    </p:spTree>
    <p:extLst>
      <p:ext uri="{BB962C8B-B14F-4D97-AF65-F5344CB8AC3E}">
        <p14:creationId xmlns:p14="http://schemas.microsoft.com/office/powerpoint/2010/main" val="3202124896"/>
      </p:ext>
    </p:extLst>
  </p:cSld>
  <p:clrMapOvr>
    <a:masterClrMapping/>
  </p:clrMapOvr>
  <p:extLst>
    <p:ext uri="{DCECCB84-F9BA-43D5-87BE-67443E8EF086}">
      <p15:sldGuideLst xmlns:p15="http://schemas.microsoft.com/office/powerpoint/2012/main">
        <p15:guide id="2" pos="7106">
          <p15:clr>
            <a:srgbClr val="A4A3A4"/>
          </p15:clr>
        </p15:guide>
        <p15:guide id="3" orient="horz" pos="318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93" y="1006081"/>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5" name="Foliennummernplatzhalter 14"/>
          <p:cNvSpPr>
            <a:spLocks noGrp="1"/>
          </p:cNvSpPr>
          <p:nvPr>
            <p:ph type="sldNum" sz="quarter" idx="17"/>
          </p:nvPr>
        </p:nvSpPr>
        <p:spPr>
          <a:xfrm>
            <a:off x="8206312" y="4968000"/>
            <a:ext cx="575742" cy="147638"/>
          </a:xfrm>
          <a:prstGeom prst="rect">
            <a:avLst/>
          </a:prstGeom>
        </p:spPr>
        <p:txBody>
          <a:bodyPr/>
          <a:lstStyle/>
          <a:p>
            <a:pPr algn="r">
              <a:defRPr/>
            </a:pPr>
            <a:r>
              <a:rPr lang="de-DE" dirty="0"/>
              <a:t>Page </a:t>
            </a:r>
            <a:fld id="{EBC07571-3134-BB4B-B83F-1A9FE18D34F3}" type="slidenum">
              <a:rPr lang="de-DE" smtClean="0"/>
              <a:pPr algn="r">
                <a:defRPr/>
              </a:pPr>
              <a:t>‹#›</a:t>
            </a:fld>
            <a:endParaRPr lang="de-DE" dirty="0"/>
          </a:p>
        </p:txBody>
      </p:sp>
      <p:sp>
        <p:nvSpPr>
          <p:cNvPr id="16" name="Titel 15"/>
          <p:cNvSpPr>
            <a:spLocks noGrp="1"/>
          </p:cNvSpPr>
          <p:nvPr>
            <p:ph type="title" hasCustomPrompt="1"/>
          </p:nvPr>
        </p:nvSpPr>
        <p:spPr>
          <a:xfrm>
            <a:off x="2077211" y="216000"/>
            <a:ext cx="6708025" cy="381375"/>
          </a:xfrm>
        </p:spPr>
        <p:txBody>
          <a:bodyPr/>
          <a:lstStyle>
            <a:lvl1pPr>
              <a:defRPr/>
            </a:lvl1pPr>
          </a:lstStyle>
          <a:p>
            <a:r>
              <a:rPr lang="en-GB" noProof="0" dirty="0">
                <a:effectLst/>
              </a:rPr>
              <a:t>Enter slide title</a:t>
            </a:r>
            <a:endParaRPr lang="en-GB" dirty="0"/>
          </a:p>
        </p:txBody>
      </p:sp>
      <p:sp>
        <p:nvSpPr>
          <p:cNvPr id="8" name="Inhaltsplatzhalter 10"/>
          <p:cNvSpPr>
            <a:spLocks noGrp="1"/>
          </p:cNvSpPr>
          <p:nvPr>
            <p:ph sz="quarter" idx="18" hasCustomPrompt="1"/>
          </p:nvPr>
        </p:nvSpPr>
        <p:spPr>
          <a:xfrm>
            <a:off x="5003806" y="1003406"/>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65310303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ntents (grey)">
    <p:spTree>
      <p:nvGrpSpPr>
        <p:cNvPr id="1" name=""/>
        <p:cNvGrpSpPr/>
        <p:nvPr/>
      </p:nvGrpSpPr>
      <p:grpSpPr>
        <a:xfrm>
          <a:off x="0" y="0"/>
          <a:ext cx="0" cy="0"/>
          <a:chOff x="0" y="0"/>
          <a:chExt cx="0" cy="0"/>
        </a:xfrm>
      </p:grpSpPr>
      <p:sp>
        <p:nvSpPr>
          <p:cNvPr id="10" name="Rechteck 9"/>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charset="0"/>
            </a:endParaRPr>
          </a:p>
        </p:txBody>
      </p:sp>
      <p:sp>
        <p:nvSpPr>
          <p:cNvPr id="15" name="Foliennummernplatzhalter 14"/>
          <p:cNvSpPr>
            <a:spLocks noGrp="1"/>
          </p:cNvSpPr>
          <p:nvPr>
            <p:ph type="sldNum" sz="quarter" idx="17"/>
          </p:nvPr>
        </p:nvSpPr>
        <p:spPr>
          <a:xfrm>
            <a:off x="8206312" y="4968000"/>
            <a:ext cx="575742" cy="147638"/>
          </a:xfrm>
          <a:prstGeom prst="rect">
            <a:avLst/>
          </a:prstGeom>
        </p:spPr>
        <p:txBody>
          <a:bodyPr/>
          <a:lstStyle/>
          <a:p>
            <a:pPr algn="r">
              <a:defRPr/>
            </a:pPr>
            <a:r>
              <a:rPr lang="de-DE" dirty="0"/>
              <a:t>Page </a:t>
            </a:r>
            <a:fld id="{EBC07571-3134-BB4B-B83F-1A9FE18D34F3}" type="slidenum">
              <a:rPr lang="de-DE" smtClean="0"/>
              <a:pPr algn="r">
                <a:defRPr/>
              </a:pPr>
              <a:t>‹#›</a:t>
            </a:fld>
            <a:endParaRPr lang="de-DE" dirty="0"/>
          </a:p>
        </p:txBody>
      </p:sp>
      <p:sp>
        <p:nvSpPr>
          <p:cNvPr id="16" name="Titel 15"/>
          <p:cNvSpPr>
            <a:spLocks noGrp="1"/>
          </p:cNvSpPr>
          <p:nvPr>
            <p:ph type="title" hasCustomPrompt="1"/>
          </p:nvPr>
        </p:nvSpPr>
        <p:spPr>
          <a:xfrm>
            <a:off x="2077211" y="216000"/>
            <a:ext cx="6708025" cy="381375"/>
          </a:xfrm>
        </p:spPr>
        <p:txBody>
          <a:bodyPr/>
          <a:lstStyle>
            <a:lvl1pPr>
              <a:defRPr/>
            </a:lvl1pPr>
          </a:lstStyle>
          <a:p>
            <a:r>
              <a:rPr lang="en-GB" noProof="0" dirty="0">
                <a:effectLst/>
              </a:rPr>
              <a:t>Enter slide title</a:t>
            </a:r>
            <a:endParaRPr lang="en-GB" dirty="0"/>
          </a:p>
        </p:txBody>
      </p:sp>
      <p:sp>
        <p:nvSpPr>
          <p:cNvPr id="17" name="Inhaltsplatzhalter 10"/>
          <p:cNvSpPr>
            <a:spLocks noGrp="1"/>
          </p:cNvSpPr>
          <p:nvPr>
            <p:ph sz="quarter" idx="18" hasCustomPrompt="1"/>
          </p:nvPr>
        </p:nvSpPr>
        <p:spPr>
          <a:xfrm>
            <a:off x="938422" y="1087360"/>
            <a:ext cx="3781425" cy="3428689"/>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8" name="Inhaltsplatzhalter 10"/>
          <p:cNvSpPr>
            <a:spLocks noGrp="1"/>
          </p:cNvSpPr>
          <p:nvPr>
            <p:ph sz="quarter" idx="19" hasCustomPrompt="1"/>
          </p:nvPr>
        </p:nvSpPr>
        <p:spPr>
          <a:xfrm>
            <a:off x="4899235" y="1084678"/>
            <a:ext cx="3781425" cy="3431366"/>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96353116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lvl1pPr>
              <a:defRPr/>
            </a:lvl1pPr>
          </a:lstStyle>
          <a:p>
            <a:r>
              <a:rPr lang="en-GB" noProof="0" dirty="0">
                <a:effectLst/>
              </a:rPr>
              <a:t>Enter slide title</a:t>
            </a:r>
            <a:endParaRPr lang="en-GB" dirty="0"/>
          </a:p>
        </p:txBody>
      </p:sp>
      <p:sp>
        <p:nvSpPr>
          <p:cNvPr id="5" name="Foliennummernplatzhalter 4"/>
          <p:cNvSpPr>
            <a:spLocks noGrp="1"/>
          </p:cNvSpPr>
          <p:nvPr>
            <p:ph type="sldNum" sz="quarter" idx="12"/>
          </p:nvPr>
        </p:nvSpPr>
        <p:spPr>
          <a:xfrm>
            <a:off x="8206312" y="4968000"/>
            <a:ext cx="575742" cy="147638"/>
          </a:xfrm>
          <a:prstGeom prst="rect">
            <a:avLst/>
          </a:prstGeom>
        </p:spPr>
        <p:txBody>
          <a:bodyPr/>
          <a:lstStyle/>
          <a:p>
            <a:pPr algn="r">
              <a:defRPr/>
            </a:pPr>
            <a:r>
              <a:rPr lang="de-DE" dirty="0"/>
              <a:t>Page </a:t>
            </a:r>
            <a:fld id="{EBC07571-3134-BB4B-B83F-1A9FE18D34F3}" type="slidenum">
              <a:rPr lang="de-DE" smtClean="0"/>
              <a:pPr algn="r">
                <a:defRPr/>
              </a:pPr>
              <a:t>‹#›</a:t>
            </a:fld>
            <a:endParaRPr lang="de-DE" dirty="0"/>
          </a:p>
        </p:txBody>
      </p:sp>
    </p:spTree>
    <p:extLst>
      <p:ext uri="{BB962C8B-B14F-4D97-AF65-F5344CB8AC3E}">
        <p14:creationId xmlns:p14="http://schemas.microsoft.com/office/powerpoint/2010/main" val="68152505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gre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lvl1pPr>
              <a:defRPr/>
            </a:lvl1pPr>
          </a:lstStyle>
          <a:p>
            <a:r>
              <a:rPr lang="en-GB" noProof="0" dirty="0">
                <a:effectLst/>
              </a:rPr>
              <a:t>Enter slide title</a:t>
            </a:r>
            <a:endParaRPr lang="en-GB" dirty="0"/>
          </a:p>
        </p:txBody>
      </p:sp>
      <p:sp>
        <p:nvSpPr>
          <p:cNvPr id="5" name="Foliennummernplatzhalter 4"/>
          <p:cNvSpPr>
            <a:spLocks noGrp="1"/>
          </p:cNvSpPr>
          <p:nvPr>
            <p:ph type="sldNum" sz="quarter" idx="12"/>
          </p:nvPr>
        </p:nvSpPr>
        <p:spPr>
          <a:xfrm>
            <a:off x="8206312" y="4968000"/>
            <a:ext cx="575742" cy="147638"/>
          </a:xfrm>
          <a:prstGeom prst="rect">
            <a:avLst/>
          </a:prstGeom>
        </p:spPr>
        <p:txBody>
          <a:bodyPr/>
          <a:lstStyle/>
          <a:p>
            <a:pPr algn="r">
              <a:defRPr/>
            </a:pPr>
            <a:r>
              <a:rPr lang="de-DE" dirty="0"/>
              <a:t>Page </a:t>
            </a:r>
            <a:fld id="{EBC07571-3134-BB4B-B83F-1A9FE18D34F3}" type="slidenum">
              <a:rPr lang="de-DE" smtClean="0"/>
              <a:pPr algn="r">
                <a:defRPr/>
              </a:pPr>
              <a:t>‹#›</a:t>
            </a:fld>
            <a:endParaRPr lang="de-DE" dirty="0"/>
          </a:p>
        </p:txBody>
      </p:sp>
      <p:sp>
        <p:nvSpPr>
          <p:cNvPr id="7" name="Rechteck 6"/>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376743878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on picture (high)">
    <p:spTree>
      <p:nvGrpSpPr>
        <p:cNvPr id="1" name=""/>
        <p:cNvGrpSpPr/>
        <p:nvPr/>
      </p:nvGrpSpPr>
      <p:grpSpPr>
        <a:xfrm>
          <a:off x="0" y="0"/>
          <a:ext cx="0" cy="0"/>
          <a:chOff x="0" y="0"/>
          <a:chExt cx="0" cy="0"/>
        </a:xfrm>
      </p:grpSpPr>
      <p:pic>
        <p:nvPicPr>
          <p:cNvPr id="8" name="Picture 2" descr="U:\20160506_PSI_Luftbild_0292.jpg"/>
          <p:cNvPicPr>
            <a:picLocks noChangeArrowheads="1"/>
          </p:cNvPicPr>
          <p:nvPr userDrawn="1"/>
        </p:nvPicPr>
        <p:blipFill rotWithShape="1">
          <a:blip r:embed="rId2" cstate="hqprint">
            <a:extLst>
              <a:ext uri="{28A0092B-C50C-407E-A947-70E740481C1C}">
                <a14:useLocalDpi xmlns:a14="http://schemas.microsoft.com/office/drawing/2010/main"/>
              </a:ext>
            </a:extLst>
          </a:blip>
          <a:srcRect l="-1"/>
          <a:stretch/>
        </p:blipFill>
        <p:spPr bwMode="auto">
          <a:xfrm>
            <a:off x="827095" y="764860"/>
            <a:ext cx="8316905" cy="4183385"/>
          </a:xfrm>
          <a:prstGeom prst="rect">
            <a:avLst/>
          </a:prstGeom>
          <a:noFill/>
          <a:extLst>
            <a:ext uri="{909E8E84-426E-40DD-AFC4-6F175D3DCCD1}">
              <a14:hiddenFill xmlns:a14="http://schemas.microsoft.com/office/drawing/2010/main">
                <a:solidFill>
                  <a:srgbClr val="FFFFFF"/>
                </a:solidFill>
              </a14:hiddenFill>
            </a:ext>
          </a:extLst>
        </p:spPr>
      </p:pic>
      <p:sp>
        <p:nvSpPr>
          <p:cNvPr id="10" name="Foliennummernplatzhalter 9"/>
          <p:cNvSpPr>
            <a:spLocks noGrp="1"/>
          </p:cNvSpPr>
          <p:nvPr>
            <p:ph type="sldNum" sz="quarter" idx="12"/>
          </p:nvPr>
        </p:nvSpPr>
        <p:spPr>
          <a:xfrm>
            <a:off x="8206312" y="4968000"/>
            <a:ext cx="575742" cy="147638"/>
          </a:xfrm>
          <a:prstGeom prst="rect">
            <a:avLst/>
          </a:prstGeom>
        </p:spPr>
        <p:txBody>
          <a:bodyPr/>
          <a:lstStyle/>
          <a:p>
            <a:pPr algn="r">
              <a:defRPr/>
            </a:pPr>
            <a:r>
              <a:rPr lang="de-DE" dirty="0"/>
              <a:t>Page </a:t>
            </a:r>
            <a:fld id="{EBC07571-3134-BB4B-B83F-1A9FE18D34F3}" type="slidenum">
              <a:rPr lang="de-DE" smtClean="0"/>
              <a:pPr algn="r">
                <a:defRPr/>
              </a:pPr>
              <a:t>‹#›</a:t>
            </a:fld>
            <a:endParaRPr lang="de-DE" dirty="0"/>
          </a:p>
        </p:txBody>
      </p:sp>
      <p:sp>
        <p:nvSpPr>
          <p:cNvPr id="12" name="Titel 11"/>
          <p:cNvSpPr>
            <a:spLocks noGrp="1"/>
          </p:cNvSpPr>
          <p:nvPr>
            <p:ph type="title" hasCustomPrompt="1"/>
          </p:nvPr>
        </p:nvSpPr>
        <p:spPr>
          <a:xfrm>
            <a:off x="2077211" y="216000"/>
            <a:ext cx="6708025" cy="381375"/>
          </a:xfrm>
        </p:spPr>
        <p:txBody>
          <a:bodyPr/>
          <a:lstStyle>
            <a:lvl1pPr>
              <a:defRPr/>
            </a:lvl1pPr>
          </a:lstStyle>
          <a:p>
            <a:r>
              <a:rPr lang="en-GB" noProof="0" dirty="0">
                <a:effectLst/>
              </a:rPr>
              <a:t>Enter slide title</a:t>
            </a:r>
            <a:endParaRPr lang="en-GB" noProof="0" dirty="0"/>
          </a:p>
        </p:txBody>
      </p:sp>
      <p:sp>
        <p:nvSpPr>
          <p:cNvPr id="14" name="Textplatzhalter 13"/>
          <p:cNvSpPr>
            <a:spLocks noGrp="1"/>
          </p:cNvSpPr>
          <p:nvPr>
            <p:ph type="body" sz="quarter" idx="13" hasCustomPrompt="1"/>
          </p:nvPr>
        </p:nvSpPr>
        <p:spPr>
          <a:xfrm>
            <a:off x="827088" y="764867"/>
            <a:ext cx="2289712" cy="4183379"/>
          </a:xfrm>
          <a:solidFill>
            <a:schemeClr val="bg1">
              <a:alpha val="75000"/>
            </a:schemeClr>
          </a:solidFill>
        </p:spPr>
        <p:txBody>
          <a:bodyPr lIns="72000" tIns="432000" rIns="36000" bIns="36000" anchor="t" anchorCtr="0"/>
          <a:lstStyle>
            <a:lvl1pPr marL="177792" indent="-177792">
              <a:lnSpc>
                <a:spcPct val="110000"/>
              </a:lnSpc>
              <a:spcAft>
                <a:spcPts val="0"/>
              </a:spcAft>
              <a:buFont typeface="Arial" panose="020B0604020202020204" pitchFamily="34" charset="0"/>
              <a:buChar char="•"/>
              <a:defRPr sz="1700"/>
            </a:lvl1pPr>
            <a:lvl2pPr>
              <a:lnSpc>
                <a:spcPct val="110000"/>
              </a:lnSpc>
              <a:spcBef>
                <a:spcPts val="0"/>
              </a:spcBef>
              <a:spcAft>
                <a:spcPts val="0"/>
              </a:spcAft>
              <a:defRPr sz="1700"/>
            </a:lvl2pPr>
            <a:lvl3pPr>
              <a:lnSpc>
                <a:spcPct val="110000"/>
              </a:lnSpc>
              <a:spcBef>
                <a:spcPts val="0"/>
              </a:spcBef>
              <a:spcAft>
                <a:spcPts val="0"/>
              </a:spcAft>
              <a:defRPr sz="1700"/>
            </a:lvl3pPr>
            <a:lvl4pPr>
              <a:lnSpc>
                <a:spcPct val="110000"/>
              </a:lnSpc>
              <a:spcBef>
                <a:spcPts val="0"/>
              </a:spcBef>
              <a:spcAft>
                <a:spcPts val="0"/>
              </a:spcAft>
              <a:defRPr sz="1700"/>
            </a:lvl4pPr>
            <a:lvl5pPr>
              <a:lnSpc>
                <a:spcPct val="110000"/>
              </a:lnSpc>
              <a:spcBef>
                <a:spcPts val="0"/>
              </a:spcBef>
              <a:spcAft>
                <a:spcPts val="0"/>
              </a:spcAft>
              <a:defRPr sz="1700"/>
            </a:lvl5pPr>
          </a:lstStyle>
          <a:p>
            <a:pPr lvl="0"/>
            <a:r>
              <a:rPr lang="en-GB" noProof="0" dirty="0"/>
              <a:t>Edit master text format</a:t>
            </a:r>
          </a:p>
          <a:p>
            <a:pPr lvl="1"/>
            <a:r>
              <a:rPr lang="en-GB" noProof="0" dirty="0"/>
              <a:t>Second level</a:t>
            </a:r>
            <a:endParaRPr lang="de-DE" dirty="0"/>
          </a:p>
          <a:p>
            <a:pPr lvl="2"/>
            <a:r>
              <a:rPr lang="en-GB" noProof="0" dirty="0"/>
              <a:t>Third level</a:t>
            </a:r>
            <a:endParaRPr lang="de-DE" dirty="0"/>
          </a:p>
          <a:p>
            <a:pPr lvl="3"/>
            <a:r>
              <a:rPr lang="en-GB" noProof="0" dirty="0"/>
              <a:t>Fourth level</a:t>
            </a:r>
            <a:endParaRPr lang="de-DE" dirty="0"/>
          </a:p>
          <a:p>
            <a:pPr lvl="4"/>
            <a:r>
              <a:rPr lang="en-GB" noProof="0" dirty="0"/>
              <a:t>Fifth level</a:t>
            </a:r>
            <a:endParaRPr lang="en-GB" dirty="0"/>
          </a:p>
        </p:txBody>
      </p:sp>
      <p:pic>
        <p:nvPicPr>
          <p:cNvPr id="9" name="Bild 14" descr="PSI-Logo_narrow_30k.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827014" y="214317"/>
            <a:ext cx="1015200" cy="3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2"/>
          <p:cNvSpPr>
            <a:spLocks noChangeArrowheads="1"/>
          </p:cNvSpPr>
          <p:nvPr userDrawn="1"/>
        </p:nvSpPr>
        <p:spPr bwMode="auto">
          <a:xfrm>
            <a:off x="12" y="764860"/>
            <a:ext cx="648000" cy="648000"/>
          </a:xfrm>
          <a:prstGeom prst="rect">
            <a:avLst/>
          </a:prstGeom>
          <a:solidFill>
            <a:srgbClr val="B9B9B9"/>
          </a:solidFill>
          <a:ln>
            <a:noFill/>
          </a:ln>
        </p:spPr>
        <p:txBody>
          <a:bodyPr/>
          <a:lstStyle/>
          <a:p>
            <a:pPr>
              <a:spcBef>
                <a:spcPct val="0"/>
              </a:spcBef>
            </a:pPr>
            <a:endParaRPr lang="de-DE" sz="2400" dirty="0">
              <a:latin typeface="Times" charset="0"/>
            </a:endParaRPr>
          </a:p>
        </p:txBody>
      </p:sp>
    </p:spTree>
    <p:extLst>
      <p:ext uri="{BB962C8B-B14F-4D97-AF65-F5344CB8AC3E}">
        <p14:creationId xmlns:p14="http://schemas.microsoft.com/office/powerpoint/2010/main" val="366846880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el und Inhalt">
    <p:bg>
      <p:bgPr>
        <a:solidFill>
          <a:schemeClr val="bg1"/>
        </a:solidFill>
        <a:effectLst/>
      </p:bgPr>
    </p:bg>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a:lvl9pPr>
          </a:lstStyle>
          <a:p>
            <a:pPr marL="355600" lvl="0" indent="-355600">
              <a:buFontTx/>
              <a:buBlip>
                <a:blip r:embed="rId3"/>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kumimoji="0" lang="en-GB"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p:txBody>
          <a:bodyPr/>
          <a:lstStyle>
            <a:lvl1pPr>
              <a:defRPr>
                <a:latin typeface="Aptos" panose="020B00040202020202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Aptos" panose="020B00040202020202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4222978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1475656" y="209561"/>
            <a:ext cx="5951173" cy="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dirty="0">
                <a:effectLst/>
              </a:rPr>
              <a:t>Enter </a:t>
            </a:r>
            <a:r>
              <a:rPr lang="de-CH" dirty="0" err="1">
                <a:effectLst/>
              </a:rPr>
              <a:t>slide</a:t>
            </a:r>
            <a:r>
              <a:rPr lang="de-CH" dirty="0">
                <a:effectLst/>
              </a:rPr>
              <a:t> title</a:t>
            </a:r>
            <a:endParaRPr lang="en-GB" noProof="0" dirty="0"/>
          </a:p>
        </p:txBody>
      </p:sp>
      <p:sp>
        <p:nvSpPr>
          <p:cNvPr id="2" name="Textplatzhalter 1"/>
          <p:cNvSpPr>
            <a:spLocks noGrp="1"/>
          </p:cNvSpPr>
          <p:nvPr>
            <p:ph type="body" idx="1"/>
          </p:nvPr>
        </p:nvSpPr>
        <p:spPr>
          <a:xfrm>
            <a:off x="1043000" y="1006082"/>
            <a:ext cx="7742237" cy="3509963"/>
          </a:xfrm>
          <a:prstGeom prst="rect">
            <a:avLst/>
          </a:prstGeom>
        </p:spPr>
        <p:txBody>
          <a:bodyPr vert="horz" lIns="0" tIns="0" rIns="0" bIns="0" rtlCol="0">
            <a:noAutofit/>
          </a:body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pic>
        <p:nvPicPr>
          <p:cNvPr id="7" name="Picture 6"/>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94417" y="29046"/>
            <a:ext cx="988951" cy="769463"/>
          </a:xfrm>
          <a:prstGeom prst="rect">
            <a:avLst/>
          </a:prstGeom>
        </p:spPr>
      </p:pic>
      <p:pic>
        <p:nvPicPr>
          <p:cNvPr id="3" name="Grafik 19">
            <a:extLst>
              <a:ext uri="{FF2B5EF4-FFF2-40B4-BE49-F238E27FC236}">
                <a16:creationId xmlns:a16="http://schemas.microsoft.com/office/drawing/2014/main" id="{01B91A90-3B13-ACE2-E2B7-8C1C1A7D11E0}"/>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7906467" y="209561"/>
            <a:ext cx="881467" cy="362794"/>
          </a:xfrm>
          <a:prstGeom prst="rect">
            <a:avLst/>
          </a:prstGeom>
        </p:spPr>
      </p:pic>
      <p:sp>
        <p:nvSpPr>
          <p:cNvPr id="4" name="Datumsplatzhalter 3">
            <a:extLst>
              <a:ext uri="{FF2B5EF4-FFF2-40B4-BE49-F238E27FC236}">
                <a16:creationId xmlns:a16="http://schemas.microsoft.com/office/drawing/2014/main" id="{FCA69467-90F3-496F-20E1-CFCA65C89F03}"/>
              </a:ext>
            </a:extLst>
          </p:cNvPr>
          <p:cNvSpPr>
            <a:spLocks noGrp="1"/>
          </p:cNvSpPr>
          <p:nvPr>
            <p:ph type="dt" sz="half" idx="2"/>
          </p:nvPr>
        </p:nvSpPr>
        <p:spPr>
          <a:xfrm>
            <a:off x="8144000" y="4859183"/>
            <a:ext cx="862394" cy="144016"/>
          </a:xfrm>
          <a:prstGeom prst="rect">
            <a:avLst/>
          </a:prstGeom>
        </p:spPr>
        <p:txBody>
          <a:bodyPr vert="horz" lIns="0" tIns="0" rIns="0" bIns="0" rtlCol="0" anchor="t" anchorCtr="0"/>
          <a:lstStyle>
            <a:lvl1pPr algn="r">
              <a:defRPr sz="1000">
                <a:solidFill>
                  <a:schemeClr val="tx1"/>
                </a:solidFill>
                <a:latin typeface="Aptos" panose="020B0004020202020204" pitchFamily="34" charset="0"/>
              </a:defRPr>
            </a:lvl1pPr>
          </a:lstStyle>
          <a:p>
            <a:fld id="{1DCF06D1-8877-4695-9C03-259CB27D65A9}" type="datetime1">
              <a:rPr lang="de-CH" smtClean="0"/>
              <a:pPr/>
              <a:t>04.03.2026</a:t>
            </a:fld>
            <a:endParaRPr lang="en-GB" dirty="0"/>
          </a:p>
        </p:txBody>
      </p:sp>
      <p:sp>
        <p:nvSpPr>
          <p:cNvPr id="5" name="Fußzeilenplatzhalter 4">
            <a:extLst>
              <a:ext uri="{FF2B5EF4-FFF2-40B4-BE49-F238E27FC236}">
                <a16:creationId xmlns:a16="http://schemas.microsoft.com/office/drawing/2014/main" id="{C1C01C33-2659-FAF9-A452-0D1515822C5F}"/>
              </a:ext>
            </a:extLst>
          </p:cNvPr>
          <p:cNvSpPr>
            <a:spLocks noGrp="1"/>
          </p:cNvSpPr>
          <p:nvPr>
            <p:ph type="ftr" sz="quarter" idx="3"/>
          </p:nvPr>
        </p:nvSpPr>
        <p:spPr>
          <a:xfrm>
            <a:off x="1083369" y="4859183"/>
            <a:ext cx="4280720" cy="144016"/>
          </a:xfrm>
          <a:prstGeom prst="rect">
            <a:avLst/>
          </a:prstGeom>
        </p:spPr>
        <p:txBody>
          <a:bodyPr vert="horz" lIns="0" tIns="0" rIns="0" bIns="0" rtlCol="0" anchor="t" anchorCtr="0"/>
          <a:lstStyle>
            <a:lvl1pPr algn="l">
              <a:defRPr sz="1000">
                <a:solidFill>
                  <a:schemeClr val="tx1"/>
                </a:solidFill>
                <a:latin typeface="Aptos" panose="020B0004020202020204" pitchFamily="34" charset="0"/>
              </a:defRPr>
            </a:lvl1pPr>
          </a:lstStyle>
          <a:p>
            <a:r>
              <a:rPr lang="en-US" dirty="0"/>
              <a:t>PSI Center for Neutron and Muon Sciences</a:t>
            </a:r>
            <a:endParaRPr lang="en-GB" dirty="0"/>
          </a:p>
        </p:txBody>
      </p:sp>
      <p:sp>
        <p:nvSpPr>
          <p:cNvPr id="6" name="Foliennummernplatzhalter 5">
            <a:extLst>
              <a:ext uri="{FF2B5EF4-FFF2-40B4-BE49-F238E27FC236}">
                <a16:creationId xmlns:a16="http://schemas.microsoft.com/office/drawing/2014/main" id="{6D265B56-5DB7-5393-9CA2-B1114CF5100D}"/>
              </a:ext>
            </a:extLst>
          </p:cNvPr>
          <p:cNvSpPr>
            <a:spLocks noGrp="1"/>
          </p:cNvSpPr>
          <p:nvPr>
            <p:ph type="sldNum" sz="quarter" idx="4"/>
          </p:nvPr>
        </p:nvSpPr>
        <p:spPr>
          <a:xfrm>
            <a:off x="164206" y="4859183"/>
            <a:ext cx="374183" cy="144016"/>
          </a:xfrm>
          <a:prstGeom prst="rect">
            <a:avLst/>
          </a:prstGeom>
        </p:spPr>
        <p:txBody>
          <a:bodyPr vert="horz" lIns="0" tIns="0" rIns="0" bIns="0" rtlCol="0" anchor="t" anchorCtr="0"/>
          <a:lstStyle>
            <a:lvl1pPr algn="l">
              <a:defRPr sz="1000">
                <a:solidFill>
                  <a:schemeClr val="tx1"/>
                </a:solidFill>
                <a:latin typeface="Aptos" panose="020B0004020202020204" pitchFamily="34" charset="0"/>
              </a:defRPr>
            </a:lvl1pPr>
          </a:lstStyle>
          <a:p>
            <a:fld id="{442AD375-037F-43D0-B059-5172DA06796A}"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989" r:id="rId1"/>
    <p:sldLayoutId id="2147483974" r:id="rId2"/>
    <p:sldLayoutId id="2147483976" r:id="rId3"/>
    <p:sldLayoutId id="2147483973" r:id="rId4"/>
    <p:sldLayoutId id="2147483977" r:id="rId5"/>
    <p:sldLayoutId id="2147483979" r:id="rId6"/>
    <p:sldLayoutId id="2147483978" r:id="rId7"/>
    <p:sldLayoutId id="2147483980" r:id="rId8"/>
    <p:sldLayoutId id="2147483990" r:id="rId9"/>
    <p:sldLayoutId id="2147483991" r:id="rId10"/>
    <p:sldLayoutId id="2147483992" r:id="rId11"/>
    <p:sldLayoutId id="2147483993" r:id="rId12"/>
    <p:sldLayoutId id="2147483996" r:id="rId13"/>
    <p:sldLayoutId id="2147484003" r:id="rId14"/>
    <p:sldLayoutId id="2147484005" r:id="rId15"/>
    <p:sldLayoutId id="2147484006" r:id="rId16"/>
    <p:sldLayoutId id="2147484007" r:id="rId17"/>
    <p:sldLayoutId id="2147484008" r:id="rId18"/>
    <p:sldLayoutId id="2147484010" r:id="rId19"/>
    <p:sldLayoutId id="2147484011" r:id="rId20"/>
  </p:sldLayoutIdLst>
  <p:transition spd="med"/>
  <p:hf hdr="0"/>
  <p:txStyles>
    <p:title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Aptos" panose="020B0004020202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p:titleStyle>
    <p:body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Aptos" panose="020B0004020202020204" pitchFamily="34" charset="0"/>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Aptos" panose="020B0004020202020204" pitchFamily="34" charset="0"/>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Aptos" panose="020B0004020202020204" pitchFamily="34" charset="0"/>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Aptos" panose="020B0004020202020204" pitchFamily="34" charset="0"/>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Aptos" panose="020B0004020202020204" pitchFamily="34" charset="0"/>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Aptos" panose="020B0004020202020204" pitchFamily="34" charset="0"/>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Aptos" panose="020B0004020202020204" pitchFamily="34" charset="0"/>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Aptos" panose="020B0004020202020204" pitchFamily="34" charset="0"/>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Aptos" panose="020B0004020202020204" pitchFamily="34" charset="0"/>
          <a:ea typeface="+mn-ea"/>
        </a:defRPr>
      </a:lvl9pPr>
    </p:bodyStyle>
    <p:otherStyle>
      <a:defPPr>
        <a:defRPr lang="de-DE"/>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63CE1E-333B-43E4-2F74-7C760723D6B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de-CH"/>
          </a:p>
        </p:txBody>
      </p:sp>
      <p:sp>
        <p:nvSpPr>
          <p:cNvPr id="3" name="Text Placeholder 2">
            <a:extLst>
              <a:ext uri="{FF2B5EF4-FFF2-40B4-BE49-F238E27FC236}">
                <a16:creationId xmlns:a16="http://schemas.microsoft.com/office/drawing/2014/main" id="{82CF738B-366B-5D82-A0F2-75D66FBFBE2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a:extLst>
              <a:ext uri="{FF2B5EF4-FFF2-40B4-BE49-F238E27FC236}">
                <a16:creationId xmlns:a16="http://schemas.microsoft.com/office/drawing/2014/main" id="{B1DE7C46-0D3B-9CCD-DD0F-A00519D3BC7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endParaRPr lang="de-CH"/>
          </a:p>
        </p:txBody>
      </p:sp>
      <p:sp>
        <p:nvSpPr>
          <p:cNvPr id="5" name="Footer Placeholder 4">
            <a:extLst>
              <a:ext uri="{FF2B5EF4-FFF2-40B4-BE49-F238E27FC236}">
                <a16:creationId xmlns:a16="http://schemas.microsoft.com/office/drawing/2014/main" id="{97EC0F67-0D42-F3BE-7F13-51294F335C8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de-CH"/>
          </a:p>
        </p:txBody>
      </p:sp>
      <p:sp>
        <p:nvSpPr>
          <p:cNvPr id="6" name="Slide Number Placeholder 5">
            <a:extLst>
              <a:ext uri="{FF2B5EF4-FFF2-40B4-BE49-F238E27FC236}">
                <a16:creationId xmlns:a16="http://schemas.microsoft.com/office/drawing/2014/main" id="{1A99ACE4-433F-C7AC-02D7-33D2FEF1955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E7CD156F-54FA-43D5-BD03-AAFC412180AA}" type="slidenum">
              <a:rPr lang="de-CH" smtClean="0"/>
              <a:t>‹#›</a:t>
            </a:fld>
            <a:endParaRPr lang="de-CH"/>
          </a:p>
        </p:txBody>
      </p:sp>
    </p:spTree>
    <p:extLst>
      <p:ext uri="{BB962C8B-B14F-4D97-AF65-F5344CB8AC3E}">
        <p14:creationId xmlns:p14="http://schemas.microsoft.com/office/powerpoint/2010/main" val="2136090643"/>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6.tmp"/><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image" Target="../media/image73.tmp"/><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3.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image" Target="../media/image66.tmp"/><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image" Target="../media/image76.tmp"/><Relationship Id="rId1" Type="http://schemas.openxmlformats.org/officeDocument/2006/relationships/slideLayout" Target="../slideLayouts/slideLayout2.xml"/><Relationship Id="rId4" Type="http://schemas.openxmlformats.org/officeDocument/2006/relationships/image" Target="../media/image78.tmp"/></Relationships>
</file>

<file path=ppt/slides/_rels/slide15.xml.rels><?xml version="1.0" encoding="UTF-8" standalone="yes"?>
<Relationships xmlns="http://schemas.openxmlformats.org/package/2006/relationships"><Relationship Id="rId2" Type="http://schemas.openxmlformats.org/officeDocument/2006/relationships/image" Target="../media/image79.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3390/sym13030398" TargetMode="External"/><Relationship Id="rId7" Type="http://schemas.openxmlformats.org/officeDocument/2006/relationships/image" Target="../media/image83.png"/><Relationship Id="rId2" Type="http://schemas.openxmlformats.org/officeDocument/2006/relationships/hyperlink" Target="https://doi.org/10.1103/PhysRevLett.124.194801" TargetMode="Externa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g"/></Relationships>
</file>

<file path=ppt/slides/_rels/slide17.xml.rels><?xml version="1.0" encoding="UTF-8" standalone="yes"?>
<Relationships xmlns="http://schemas.openxmlformats.org/package/2006/relationships"><Relationship Id="rId3" Type="http://schemas.openxmlformats.org/officeDocument/2006/relationships/image" Target="../media/image84.tmp"/><Relationship Id="rId7" Type="http://schemas.openxmlformats.org/officeDocument/2006/relationships/image" Target="../media/image87.tmp"/><Relationship Id="rId2" Type="http://schemas.openxmlformats.org/officeDocument/2006/relationships/image" Target="../media/image810.png"/><Relationship Id="rId1" Type="http://schemas.openxmlformats.org/officeDocument/2006/relationships/slideLayout" Target="../slideLayouts/slideLayout16.xml"/><Relationship Id="rId6" Type="http://schemas.openxmlformats.org/officeDocument/2006/relationships/image" Target="../media/image850.png"/><Relationship Id="rId5" Type="http://schemas.openxmlformats.org/officeDocument/2006/relationships/image" Target="../media/image86.tmp"/><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10.png"/><Relationship Id="rId1" Type="http://schemas.openxmlformats.org/officeDocument/2006/relationships/slideLayout" Target="../slideLayouts/slideLayout16.xml"/><Relationship Id="rId4" Type="http://schemas.openxmlformats.org/officeDocument/2006/relationships/image" Target="../media/image89.tmp"/></Relationships>
</file>

<file path=ppt/slides/_rels/slide1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92.tmp"/><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98.png"/><Relationship Id="rId5" Type="http://schemas.openxmlformats.org/officeDocument/2006/relationships/image" Target="../media/image95.png"/><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7.png"/><Relationship Id="rId1" Type="http://schemas.openxmlformats.org/officeDocument/2006/relationships/slideLayout" Target="../slideLayouts/slideLayout11.xml"/><Relationship Id="rId5" Type="http://schemas.openxmlformats.org/officeDocument/2006/relationships/image" Target="../media/image102.png"/><Relationship Id="rId4" Type="http://schemas.openxmlformats.org/officeDocument/2006/relationships/image" Target="../media/image101.png"/></Relationships>
</file>

<file path=ppt/slides/_rels/slide2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3" Type="http://schemas.openxmlformats.org/officeDocument/2006/relationships/image" Target="../media/image103.png"/><Relationship Id="rId21" Type="http://schemas.openxmlformats.org/officeDocument/2006/relationships/image" Target="../media/image121.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notesSlide" Target="../notesSlides/notesSlide7.xml"/><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12.xml"/><Relationship Id="rId6" Type="http://schemas.openxmlformats.org/officeDocument/2006/relationships/image" Target="../media/image106.png"/><Relationship Id="rId11" Type="http://schemas.openxmlformats.org/officeDocument/2006/relationships/image" Target="../media/image111.png"/><Relationship Id="rId24" Type="http://schemas.openxmlformats.org/officeDocument/2006/relationships/image" Target="../media/image124.png"/><Relationship Id="rId5" Type="http://schemas.openxmlformats.org/officeDocument/2006/relationships/image" Target="../media/image105.png"/><Relationship Id="rId15" Type="http://schemas.openxmlformats.org/officeDocument/2006/relationships/image" Target="../media/image115.png"/><Relationship Id="rId23" Type="http://schemas.openxmlformats.org/officeDocument/2006/relationships/image" Target="../media/image123.pn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2.png"/></Relationships>
</file>

<file path=ppt/slides/_rels/slide23.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99.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24.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3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25.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36.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40.png"/><Relationship Id="rId10" Type="http://schemas.openxmlformats.org/officeDocument/2006/relationships/image" Target="../media/image132.png"/><Relationship Id="rId4" Type="http://schemas.openxmlformats.org/officeDocument/2006/relationships/image" Target="../media/image139.png"/><Relationship Id="rId9" Type="http://schemas.openxmlformats.org/officeDocument/2006/relationships/image" Target="../media/image131.png"/></Relationships>
</file>

<file path=ppt/slides/_rels/slide26.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38.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42.png"/><Relationship Id="rId10" Type="http://schemas.openxmlformats.org/officeDocument/2006/relationships/image" Target="../media/image132.png"/><Relationship Id="rId4" Type="http://schemas.openxmlformats.org/officeDocument/2006/relationships/image" Target="../media/image139.png"/><Relationship Id="rId9" Type="http://schemas.openxmlformats.org/officeDocument/2006/relationships/image" Target="../media/image131.png"/><Relationship Id="rId14" Type="http://schemas.openxmlformats.org/officeDocument/2006/relationships/image" Target="../media/image143.png"/></Relationships>
</file>

<file path=ppt/slides/_rels/slide27.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41.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45.png"/><Relationship Id="rId10" Type="http://schemas.openxmlformats.org/officeDocument/2006/relationships/image" Target="../media/image132.png"/><Relationship Id="rId4" Type="http://schemas.openxmlformats.org/officeDocument/2006/relationships/image" Target="../media/image139.png"/><Relationship Id="rId9" Type="http://schemas.openxmlformats.org/officeDocument/2006/relationships/image" Target="../media/image131.png"/><Relationship Id="rId14" Type="http://schemas.openxmlformats.org/officeDocument/2006/relationships/image" Target="../media/image143.png"/></Relationships>
</file>

<file path=ppt/slides/_rels/slide28.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jpg"/><Relationship Id="rId1" Type="http://schemas.openxmlformats.org/officeDocument/2006/relationships/slideLayout" Target="../slideLayouts/slideLayout16.xml"/><Relationship Id="rId6" Type="http://schemas.openxmlformats.org/officeDocument/2006/relationships/image" Target="../media/image149.jpg"/><Relationship Id="rId5" Type="http://schemas.openxmlformats.org/officeDocument/2006/relationships/image" Target="../media/image148.png"/><Relationship Id="rId4" Type="http://schemas.openxmlformats.org/officeDocument/2006/relationships/image" Target="../media/image147.jpg"/></Relationships>
</file>

<file path=ppt/slides/_rels/slide31.xml.rels><?xml version="1.0" encoding="UTF-8" standalone="yes"?>
<Relationships xmlns="http://schemas.openxmlformats.org/package/2006/relationships"><Relationship Id="rId8" Type="http://schemas.openxmlformats.org/officeDocument/2006/relationships/image" Target="../media/image151.jpg"/><Relationship Id="rId13" Type="http://schemas.openxmlformats.org/officeDocument/2006/relationships/image" Target="../media/image156.png"/><Relationship Id="rId18" Type="http://schemas.openxmlformats.org/officeDocument/2006/relationships/image" Target="../media/image161.jpg"/><Relationship Id="rId3" Type="http://schemas.openxmlformats.org/officeDocument/2006/relationships/image" Target="../media/image146.png"/><Relationship Id="rId21" Type="http://schemas.openxmlformats.org/officeDocument/2006/relationships/image" Target="../media/image164.png"/><Relationship Id="rId7" Type="http://schemas.openxmlformats.org/officeDocument/2006/relationships/image" Target="../media/image150.png"/><Relationship Id="rId12" Type="http://schemas.openxmlformats.org/officeDocument/2006/relationships/image" Target="../media/image155.jpg"/><Relationship Id="rId17" Type="http://schemas.openxmlformats.org/officeDocument/2006/relationships/image" Target="../media/image160.png"/><Relationship Id="rId2" Type="http://schemas.openxmlformats.org/officeDocument/2006/relationships/image" Target="../media/image145.jpg"/><Relationship Id="rId16" Type="http://schemas.openxmlformats.org/officeDocument/2006/relationships/image" Target="../media/image159.jpg"/><Relationship Id="rId20" Type="http://schemas.openxmlformats.org/officeDocument/2006/relationships/image" Target="../media/image163.jpg"/><Relationship Id="rId1" Type="http://schemas.openxmlformats.org/officeDocument/2006/relationships/slideLayout" Target="../slideLayouts/slideLayout16.xml"/><Relationship Id="rId6" Type="http://schemas.openxmlformats.org/officeDocument/2006/relationships/image" Target="../media/image149.jpg"/><Relationship Id="rId11" Type="http://schemas.openxmlformats.org/officeDocument/2006/relationships/image" Target="../media/image154.png"/><Relationship Id="rId5" Type="http://schemas.openxmlformats.org/officeDocument/2006/relationships/image" Target="../media/image148.png"/><Relationship Id="rId15" Type="http://schemas.openxmlformats.org/officeDocument/2006/relationships/image" Target="../media/image158.png"/><Relationship Id="rId10" Type="http://schemas.openxmlformats.org/officeDocument/2006/relationships/image" Target="../media/image153.jpg"/><Relationship Id="rId19" Type="http://schemas.openxmlformats.org/officeDocument/2006/relationships/image" Target="../media/image162.png"/><Relationship Id="rId4" Type="http://schemas.openxmlformats.org/officeDocument/2006/relationships/image" Target="../media/image147.jpg"/><Relationship Id="rId9" Type="http://schemas.openxmlformats.org/officeDocument/2006/relationships/image" Target="../media/image152.png"/><Relationship Id="rId14" Type="http://schemas.openxmlformats.org/officeDocument/2006/relationships/image" Target="../media/image157.jpg"/></Relationships>
</file>

<file path=ppt/slides/_rels/slide32.xml.rels><?xml version="1.0" encoding="UTF-8" standalone="yes"?>
<Relationships xmlns="http://schemas.openxmlformats.org/package/2006/relationships"><Relationship Id="rId8" Type="http://schemas.openxmlformats.org/officeDocument/2006/relationships/image" Target="../media/image151.jpg"/><Relationship Id="rId13" Type="http://schemas.openxmlformats.org/officeDocument/2006/relationships/image" Target="../media/image156.png"/><Relationship Id="rId18" Type="http://schemas.openxmlformats.org/officeDocument/2006/relationships/image" Target="../media/image161.jpg"/><Relationship Id="rId3" Type="http://schemas.openxmlformats.org/officeDocument/2006/relationships/image" Target="../media/image146.png"/><Relationship Id="rId21" Type="http://schemas.openxmlformats.org/officeDocument/2006/relationships/image" Target="../media/image164.png"/><Relationship Id="rId7" Type="http://schemas.openxmlformats.org/officeDocument/2006/relationships/image" Target="../media/image150.png"/><Relationship Id="rId12" Type="http://schemas.openxmlformats.org/officeDocument/2006/relationships/image" Target="../media/image155.jpg"/><Relationship Id="rId17" Type="http://schemas.openxmlformats.org/officeDocument/2006/relationships/image" Target="../media/image160.png"/><Relationship Id="rId2" Type="http://schemas.openxmlformats.org/officeDocument/2006/relationships/image" Target="../media/image145.jpg"/><Relationship Id="rId16" Type="http://schemas.openxmlformats.org/officeDocument/2006/relationships/image" Target="../media/image159.jpg"/><Relationship Id="rId20" Type="http://schemas.openxmlformats.org/officeDocument/2006/relationships/image" Target="../media/image163.jpg"/><Relationship Id="rId1" Type="http://schemas.openxmlformats.org/officeDocument/2006/relationships/slideLayout" Target="../slideLayouts/slideLayout16.xml"/><Relationship Id="rId6" Type="http://schemas.openxmlformats.org/officeDocument/2006/relationships/image" Target="../media/image149.jpg"/><Relationship Id="rId11" Type="http://schemas.openxmlformats.org/officeDocument/2006/relationships/image" Target="../media/image154.png"/><Relationship Id="rId5" Type="http://schemas.openxmlformats.org/officeDocument/2006/relationships/image" Target="../media/image148.png"/><Relationship Id="rId15" Type="http://schemas.openxmlformats.org/officeDocument/2006/relationships/image" Target="../media/image158.png"/><Relationship Id="rId23" Type="http://schemas.openxmlformats.org/officeDocument/2006/relationships/image" Target="../media/image166.png"/><Relationship Id="rId10" Type="http://schemas.openxmlformats.org/officeDocument/2006/relationships/image" Target="../media/image153.jpg"/><Relationship Id="rId19" Type="http://schemas.openxmlformats.org/officeDocument/2006/relationships/image" Target="../media/image162.png"/><Relationship Id="rId4" Type="http://schemas.openxmlformats.org/officeDocument/2006/relationships/image" Target="../media/image147.jpg"/><Relationship Id="rId9" Type="http://schemas.openxmlformats.org/officeDocument/2006/relationships/image" Target="../media/image152.png"/><Relationship Id="rId14" Type="http://schemas.openxmlformats.org/officeDocument/2006/relationships/image" Target="../media/image157.jpg"/><Relationship Id="rId22" Type="http://schemas.openxmlformats.org/officeDocument/2006/relationships/image" Target="../media/image165.jpg"/></Relationships>
</file>

<file path=ppt/slides/_rels/slide3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70.emf"/><Relationship Id="rId5" Type="http://schemas.openxmlformats.org/officeDocument/2006/relationships/image" Target="../media/image169.emf"/><Relationship Id="rId4" Type="http://schemas.openxmlformats.org/officeDocument/2006/relationships/image" Target="../media/image168.emf"/></Relationships>
</file>

<file path=ppt/slides/_rels/slide3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9.xml"/><Relationship Id="rId4" Type="http://schemas.openxmlformats.org/officeDocument/2006/relationships/image" Target="../media/image173.png"/></Relationships>
</file>

<file path=ppt/slides/_rels/slide35.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2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3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1.xml"/><Relationship Id="rId4" Type="http://schemas.openxmlformats.org/officeDocument/2006/relationships/image" Target="../media/image182.png"/></Relationships>
</file>

<file path=ppt/slides/_rels/slide3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1.xml"/><Relationship Id="rId4" Type="http://schemas.openxmlformats.org/officeDocument/2006/relationships/image" Target="../media/image182.png"/></Relationships>
</file>

<file path=ppt/slides/_rels/slide3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1.xml"/><Relationship Id="rId4" Type="http://schemas.openxmlformats.org/officeDocument/2006/relationships/image" Target="../media/image182.png"/></Relationships>
</file>

<file path=ppt/slides/_rels/slide39.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780.png"/><Relationship Id="rId7" Type="http://schemas.openxmlformats.org/officeDocument/2006/relationships/image" Target="../media/image187.png"/><Relationship Id="rId2" Type="http://schemas.openxmlformats.org/officeDocument/2006/relationships/image" Target="../media/image183.png"/><Relationship Id="rId1" Type="http://schemas.openxmlformats.org/officeDocument/2006/relationships/slideLayout" Target="../slideLayouts/slideLayout19.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jpe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40.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0.png"/><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89.tmp"/><Relationship Id="rId5" Type="http://schemas.openxmlformats.org/officeDocument/2006/relationships/image" Target="../media/image1870.png"/><Relationship Id="rId4" Type="http://schemas.openxmlformats.org/officeDocument/2006/relationships/image" Target="../media/image1860.png"/><Relationship Id="rId9" Type="http://schemas.openxmlformats.org/officeDocument/2006/relationships/image" Target="../media/image191.png"/></Relationships>
</file>

<file path=ppt/slides/_rels/slide41.xml.rels><?xml version="1.0" encoding="UTF-8" standalone="yes"?>
<Relationships xmlns="http://schemas.openxmlformats.org/package/2006/relationships"><Relationship Id="rId3" Type="http://schemas.openxmlformats.org/officeDocument/2006/relationships/image" Target="../media/image192.tmp"/><Relationship Id="rId2" Type="http://schemas.openxmlformats.org/officeDocument/2006/relationships/image" Target="../media/image192.png"/><Relationship Id="rId1" Type="http://schemas.openxmlformats.org/officeDocument/2006/relationships/slideLayout" Target="../slideLayouts/slideLayout15.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42.xml.rels><?xml version="1.0" encoding="UTF-8" standalone="yes"?>
<Relationships xmlns="http://schemas.openxmlformats.org/package/2006/relationships"><Relationship Id="rId8" Type="http://schemas.openxmlformats.org/officeDocument/2006/relationships/image" Target="../media/image196.tmp"/><Relationship Id="rId3" Type="http://schemas.openxmlformats.org/officeDocument/2006/relationships/image" Target="../media/image194.tmp"/><Relationship Id="rId7" Type="http://schemas.openxmlformats.org/officeDocument/2006/relationships/hyperlink" Target="https://doi.org/10.1140/epjc/s10052-024-12604-0" TargetMode="External"/><Relationship Id="rId2" Type="http://schemas.openxmlformats.org/officeDocument/2006/relationships/image" Target="../media/image193.tmp"/><Relationship Id="rId1" Type="http://schemas.openxmlformats.org/officeDocument/2006/relationships/slideLayout" Target="../slideLayouts/slideLayout4.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5.tmp"/></Relationships>
</file>

<file path=ppt/slides/_rels/slide43.xml.rels><?xml version="1.0" encoding="UTF-8" standalone="yes"?>
<Relationships xmlns="http://schemas.openxmlformats.org/package/2006/relationships"><Relationship Id="rId8" Type="http://schemas.openxmlformats.org/officeDocument/2006/relationships/image" Target="../media/image203.jpg"/><Relationship Id="rId13" Type="http://schemas.microsoft.com/office/2007/relationships/hdphoto" Target="../media/hdphoto2.wdp"/><Relationship Id="rId18" Type="http://schemas.openxmlformats.org/officeDocument/2006/relationships/image" Target="../media/image211.jpeg"/><Relationship Id="rId3" Type="http://schemas.openxmlformats.org/officeDocument/2006/relationships/image" Target="../media/image198.png"/><Relationship Id="rId21" Type="http://schemas.openxmlformats.org/officeDocument/2006/relationships/image" Target="../media/image214.jpeg"/><Relationship Id="rId7" Type="http://schemas.openxmlformats.org/officeDocument/2006/relationships/image" Target="../media/image202.png"/><Relationship Id="rId12" Type="http://schemas.openxmlformats.org/officeDocument/2006/relationships/image" Target="../media/image206.png"/><Relationship Id="rId17" Type="http://schemas.openxmlformats.org/officeDocument/2006/relationships/image" Target="../media/image210.jpeg"/><Relationship Id="rId2" Type="http://schemas.openxmlformats.org/officeDocument/2006/relationships/image" Target="../media/image197.jpeg"/><Relationship Id="rId16" Type="http://schemas.openxmlformats.org/officeDocument/2006/relationships/image" Target="../media/image209.jpeg"/><Relationship Id="rId20" Type="http://schemas.openxmlformats.org/officeDocument/2006/relationships/image" Target="../media/image213.jpeg"/><Relationship Id="rId1" Type="http://schemas.openxmlformats.org/officeDocument/2006/relationships/slideLayout" Target="../slideLayouts/slideLayout4.xml"/><Relationship Id="rId6" Type="http://schemas.openxmlformats.org/officeDocument/2006/relationships/image" Target="../media/image201.jpeg"/><Relationship Id="rId11" Type="http://schemas.microsoft.com/office/2007/relationships/hdphoto" Target="../media/hdphoto1.wdp"/><Relationship Id="rId5" Type="http://schemas.openxmlformats.org/officeDocument/2006/relationships/image" Target="../media/image200.jpeg"/><Relationship Id="rId15" Type="http://schemas.openxmlformats.org/officeDocument/2006/relationships/image" Target="../media/image208.jpeg"/><Relationship Id="rId23" Type="http://schemas.openxmlformats.org/officeDocument/2006/relationships/image" Target="../media/image216.jpeg"/><Relationship Id="rId10" Type="http://schemas.openxmlformats.org/officeDocument/2006/relationships/image" Target="../media/image205.png"/><Relationship Id="rId19" Type="http://schemas.openxmlformats.org/officeDocument/2006/relationships/image" Target="../media/image212.jpeg"/><Relationship Id="rId4" Type="http://schemas.openxmlformats.org/officeDocument/2006/relationships/image" Target="../media/image199.jpeg"/><Relationship Id="rId9" Type="http://schemas.openxmlformats.org/officeDocument/2006/relationships/image" Target="../media/image204.jpeg"/><Relationship Id="rId14" Type="http://schemas.openxmlformats.org/officeDocument/2006/relationships/image" Target="../media/image207.jpeg"/><Relationship Id="rId22" Type="http://schemas.openxmlformats.org/officeDocument/2006/relationships/image" Target="../media/image215.jpeg"/></Relationships>
</file>

<file path=ppt/slides/_rels/slide4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23.png"/><Relationship Id="rId1" Type="http://schemas.openxmlformats.org/officeDocument/2006/relationships/slideLayout" Target="../slideLayouts/slideLayout8.xml"/><Relationship Id="rId4" Type="http://schemas.openxmlformats.org/officeDocument/2006/relationships/image" Target="../media/image218.png"/></Relationships>
</file>

<file path=ppt/slides/_rels/slide45.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223.jpg"/><Relationship Id="rId5" Type="http://schemas.openxmlformats.org/officeDocument/2006/relationships/image" Target="../media/image222.jpg"/><Relationship Id="rId4" Type="http://schemas.openxmlformats.org/officeDocument/2006/relationships/image" Target="../media/image221.png"/></Relationships>
</file>

<file path=ppt/slides/_rels/slide47.xml.rels><?xml version="1.0" encoding="UTF-8" standalone="yes"?>
<Relationships xmlns="http://schemas.openxmlformats.org/package/2006/relationships"><Relationship Id="rId3" Type="http://schemas.openxmlformats.org/officeDocument/2006/relationships/image" Target="../media/image224.jpeg"/><Relationship Id="rId7" Type="http://schemas.openxmlformats.org/officeDocument/2006/relationships/image" Target="../media/image228.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48.xml.rels><?xml version="1.0" encoding="UTF-8" standalone="yes"?>
<Relationships xmlns="http://schemas.openxmlformats.org/package/2006/relationships"><Relationship Id="rId3" Type="http://schemas.openxmlformats.org/officeDocument/2006/relationships/image" Target="../media/image229.png"/><Relationship Id="rId7" Type="http://schemas.openxmlformats.org/officeDocument/2006/relationships/image" Target="../media/image233.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232.emf"/><Relationship Id="rId5" Type="http://schemas.openxmlformats.org/officeDocument/2006/relationships/image" Target="../media/image231.png"/><Relationship Id="rId4" Type="http://schemas.openxmlformats.org/officeDocument/2006/relationships/image" Target="../media/image230.png"/></Relationships>
</file>

<file path=ppt/slides/_rels/slide49.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image" Target="../media/image234.png"/><Relationship Id="rId1" Type="http://schemas.openxmlformats.org/officeDocument/2006/relationships/slideLayout" Target="../slideLayouts/slideLayout17.xml"/><Relationship Id="rId6" Type="http://schemas.openxmlformats.org/officeDocument/2006/relationships/image" Target="../media/image238.png"/><Relationship Id="rId11" Type="http://schemas.openxmlformats.org/officeDocument/2006/relationships/image" Target="../media/image243.png"/><Relationship Id="rId5" Type="http://schemas.openxmlformats.org/officeDocument/2006/relationships/image" Target="../media/image237.png"/><Relationship Id="rId10" Type="http://schemas.openxmlformats.org/officeDocument/2006/relationships/image" Target="../media/image242.png"/><Relationship Id="rId4" Type="http://schemas.openxmlformats.org/officeDocument/2006/relationships/image" Target="../media/image236.png"/><Relationship Id="rId9" Type="http://schemas.openxmlformats.org/officeDocument/2006/relationships/image" Target="../media/image241.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16.xml"/><Relationship Id="rId5" Type="http://schemas.openxmlformats.org/officeDocument/2006/relationships/image" Target="../media/image247.jpeg"/><Relationship Id="rId4" Type="http://schemas.openxmlformats.org/officeDocument/2006/relationships/image" Target="../media/image246.jpeg"/></Relationships>
</file>

<file path=ppt/slides/_rels/slide5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emf"/><Relationship Id="rId1" Type="http://schemas.openxmlformats.org/officeDocument/2006/relationships/slideLayout" Target="../slideLayouts/slideLayout16.xml"/><Relationship Id="rId4" Type="http://schemas.openxmlformats.org/officeDocument/2006/relationships/image" Target="../media/image250.png"/></Relationships>
</file>

<file path=ppt/slides/_rels/slide52.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8.png"/><Relationship Id="rId1" Type="http://schemas.openxmlformats.org/officeDocument/2006/relationships/slideLayout" Target="../slideLayouts/slideLayout4.xml"/><Relationship Id="rId5" Type="http://schemas.openxmlformats.org/officeDocument/2006/relationships/image" Target="../media/image252.png"/><Relationship Id="rId4" Type="http://schemas.openxmlformats.org/officeDocument/2006/relationships/image" Target="../media/image260.png"/></Relationships>
</file>

<file path=ppt/slides/_rels/slide53.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57.jpg"/><Relationship Id="rId7" Type="http://schemas.openxmlformats.org/officeDocument/2006/relationships/image" Target="../media/image270.png"/><Relationship Id="rId2" Type="http://schemas.openxmlformats.org/officeDocument/2006/relationships/image" Target="../media/image256.jpeg"/><Relationship Id="rId1" Type="http://schemas.openxmlformats.org/officeDocument/2006/relationships/slideLayout" Target="../slideLayouts/slideLayout12.xml"/><Relationship Id="rId6" Type="http://schemas.openxmlformats.org/officeDocument/2006/relationships/image" Target="../media/image269.png"/><Relationship Id="rId5" Type="http://schemas.openxmlformats.org/officeDocument/2006/relationships/image" Target="../media/image258.jpeg"/><Relationship Id="rId10" Type="http://schemas.openxmlformats.org/officeDocument/2006/relationships/image" Target="../media/image260.jpeg"/><Relationship Id="rId4" Type="http://schemas.openxmlformats.org/officeDocument/2006/relationships/image" Target="../media/image267.png"/><Relationship Id="rId9" Type="http://schemas.openxmlformats.org/officeDocument/2006/relationships/image" Target="../media/image259.jpeg"/></Relationships>
</file>

<file path=ppt/slides/_rels/slide56.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96.tmp"/><Relationship Id="rId3" Type="http://schemas.openxmlformats.org/officeDocument/2006/relationships/image" Target="../media/image194.tmp"/><Relationship Id="rId7" Type="http://schemas.openxmlformats.org/officeDocument/2006/relationships/hyperlink" Target="https://doi.org/10.1140/epjc/s10052-024-12604-0" TargetMode="External"/><Relationship Id="rId2" Type="http://schemas.openxmlformats.org/officeDocument/2006/relationships/image" Target="../media/image193.tmp"/><Relationship Id="rId1" Type="http://schemas.openxmlformats.org/officeDocument/2006/relationships/slideLayout" Target="../slideLayouts/slideLayout4.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5.tmp"/></Relationships>
</file>

<file path=ppt/slides/_rels/slide59.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6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11.xml"/><Relationship Id="rId4" Type="http://schemas.openxmlformats.org/officeDocument/2006/relationships/image" Target="../media/image265.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66.png"/><Relationship Id="rId1" Type="http://schemas.openxmlformats.org/officeDocument/2006/relationships/slideLayout" Target="../slideLayouts/slideLayout13.xml"/><Relationship Id="rId4" Type="http://schemas.openxmlformats.org/officeDocument/2006/relationships/image" Target="../media/image267.wmf"/></Relationships>
</file>

<file path=ppt/slides/_rels/slide62.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image" Target="../media/image219.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87.png"/><Relationship Id="rId7" Type="http://schemas.openxmlformats.org/officeDocument/2006/relationships/image" Target="../media/image289.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52.png"/><Relationship Id="rId5" Type="http://schemas.openxmlformats.org/officeDocument/2006/relationships/image" Target="../media/image261.png"/><Relationship Id="rId4" Type="http://schemas.openxmlformats.org/officeDocument/2006/relationships/image" Target="../media/image288.png"/></Relationships>
</file>

<file path=ppt/slides/_rels/slide65.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70.emf"/><Relationship Id="rId1" Type="http://schemas.openxmlformats.org/officeDocument/2006/relationships/slideLayout" Target="../slideLayouts/slideLayout16.xml"/><Relationship Id="rId6" Type="http://schemas.openxmlformats.org/officeDocument/2006/relationships/image" Target="../media/image294.png"/><Relationship Id="rId5" Type="http://schemas.openxmlformats.org/officeDocument/2006/relationships/image" Target="../media/image293.png"/><Relationship Id="rId4" Type="http://schemas.openxmlformats.org/officeDocument/2006/relationships/image" Target="../media/image292.png"/></Relationships>
</file>

<file path=ppt/slides/_rels/slide66.xml.rels><?xml version="1.0" encoding="UTF-8" standalone="yes"?>
<Relationships xmlns="http://schemas.openxmlformats.org/package/2006/relationships"><Relationship Id="rId3" Type="http://schemas.openxmlformats.org/officeDocument/2006/relationships/image" Target="../media/image271.emf"/><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298.png"/><Relationship Id="rId5" Type="http://schemas.openxmlformats.org/officeDocument/2006/relationships/image" Target="../media/image273.emf"/><Relationship Id="rId4" Type="http://schemas.openxmlformats.org/officeDocument/2006/relationships/image" Target="../media/image272.emf"/></Relationships>
</file>

<file path=ppt/slides/_rels/slide67.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10.xml"/><Relationship Id="rId4" Type="http://schemas.openxmlformats.org/officeDocument/2006/relationships/image" Target="../media/image274.emf"/></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2.xml"/><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59.png"/><Relationship Id="rId15" Type="http://schemas.openxmlformats.org/officeDocument/2006/relationships/image" Target="../media/image68.png"/><Relationship Id="rId10" Type="http://schemas.openxmlformats.org/officeDocument/2006/relationships/image" Target="../media/image50.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C900B9-69A9-16D6-9DB4-FE565862D546}"/>
              </a:ext>
            </a:extLst>
          </p:cNvPr>
          <p:cNvSpPr>
            <a:spLocks noGrp="1"/>
          </p:cNvSpPr>
          <p:nvPr>
            <p:ph type="ctrTitle"/>
          </p:nvPr>
        </p:nvSpPr>
        <p:spPr>
          <a:xfrm>
            <a:off x="526403" y="1095146"/>
            <a:ext cx="7200800" cy="1506288"/>
          </a:xfrm>
        </p:spPr>
        <p:txBody>
          <a:bodyPr/>
          <a:lstStyle/>
          <a:p>
            <a:r>
              <a:rPr lang="en-US" dirty="0"/>
              <a:t>Storage rings are the best </a:t>
            </a:r>
            <a:endParaRPr lang="en-GB" noProof="0" dirty="0"/>
          </a:p>
        </p:txBody>
      </p:sp>
      <p:sp>
        <p:nvSpPr>
          <p:cNvPr id="5" name="Textplatzhalter 4">
            <a:extLst>
              <a:ext uri="{FF2B5EF4-FFF2-40B4-BE49-F238E27FC236}">
                <a16:creationId xmlns:a16="http://schemas.microsoft.com/office/drawing/2014/main" id="{B939853F-959A-48E6-ACE2-F62A38A8EDAC}"/>
              </a:ext>
            </a:extLst>
          </p:cNvPr>
          <p:cNvSpPr>
            <a:spLocks noGrp="1"/>
          </p:cNvSpPr>
          <p:nvPr>
            <p:ph type="body" sz="quarter" idx="13"/>
          </p:nvPr>
        </p:nvSpPr>
        <p:spPr>
          <a:xfrm>
            <a:off x="323528" y="4596975"/>
            <a:ext cx="3969544" cy="216024"/>
          </a:xfrm>
        </p:spPr>
        <p:txBody>
          <a:bodyPr/>
          <a:lstStyle/>
          <a:p>
            <a:r>
              <a:rPr lang="en-GB" noProof="0" dirty="0"/>
              <a:t>Philipp Schmidt-Wellenburg</a:t>
            </a:r>
          </a:p>
        </p:txBody>
      </p:sp>
      <p:sp>
        <p:nvSpPr>
          <p:cNvPr id="6" name="Textplatzhalter 5">
            <a:extLst>
              <a:ext uri="{FF2B5EF4-FFF2-40B4-BE49-F238E27FC236}">
                <a16:creationId xmlns:a16="http://schemas.microsoft.com/office/drawing/2014/main" id="{64E10A4B-A01C-C271-87F1-8054278DB45B}"/>
              </a:ext>
            </a:extLst>
          </p:cNvPr>
          <p:cNvSpPr>
            <a:spLocks noGrp="1"/>
          </p:cNvSpPr>
          <p:nvPr>
            <p:ph type="body" sz="quarter" idx="14"/>
          </p:nvPr>
        </p:nvSpPr>
        <p:spPr>
          <a:xfrm>
            <a:off x="323528" y="4876006"/>
            <a:ext cx="6840760" cy="216024"/>
          </a:xfrm>
        </p:spPr>
        <p:txBody>
          <a:bodyPr/>
          <a:lstStyle/>
          <a:p>
            <a:r>
              <a:rPr lang="en-US" dirty="0"/>
              <a:t>EDMS2026| Les </a:t>
            </a:r>
            <a:r>
              <a:rPr lang="en-US" dirty="0" err="1"/>
              <a:t>Houches</a:t>
            </a:r>
            <a:r>
              <a:rPr lang="en-US" dirty="0"/>
              <a:t> | 01.-06.03.2026</a:t>
            </a:r>
            <a:endParaRPr lang="en-GB" noProof="0" dirty="0"/>
          </a:p>
        </p:txBody>
      </p:sp>
      <p:pic>
        <p:nvPicPr>
          <p:cNvPr id="3" name="Picture 2">
            <a:extLst>
              <a:ext uri="{FF2B5EF4-FFF2-40B4-BE49-F238E27FC236}">
                <a16:creationId xmlns:a16="http://schemas.microsoft.com/office/drawing/2014/main" id="{C8B646AA-2367-3FD0-34FF-42B58442EE20}"/>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203848" y="222050"/>
            <a:ext cx="1041166" cy="810089"/>
          </a:xfrm>
          <a:prstGeom prst="rect">
            <a:avLst/>
          </a:prstGeom>
        </p:spPr>
      </p:pic>
    </p:spTree>
    <p:extLst>
      <p:ext uri="{BB962C8B-B14F-4D97-AF65-F5344CB8AC3E}">
        <p14:creationId xmlns:p14="http://schemas.microsoft.com/office/powerpoint/2010/main" val="324790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ircle with a green arrow and a green arrow&#10;&#10;AI-generated content may be incorrect.">
            <a:extLst>
              <a:ext uri="{FF2B5EF4-FFF2-40B4-BE49-F238E27FC236}">
                <a16:creationId xmlns:a16="http://schemas.microsoft.com/office/drawing/2014/main" id="{56813611-33D3-F4AB-2107-8FCD3CBCA609}"/>
              </a:ext>
            </a:extLst>
          </p:cNvPr>
          <p:cNvPicPr>
            <a:picLocks noChangeAspect="1"/>
          </p:cNvPicPr>
          <p:nvPr/>
        </p:nvPicPr>
        <p:blipFill>
          <a:blip r:embed="rId2"/>
          <a:stretch>
            <a:fillRect/>
          </a:stretch>
        </p:blipFill>
        <p:spPr>
          <a:xfrm>
            <a:off x="4546828" y="2109370"/>
            <a:ext cx="4498390" cy="1603620"/>
          </a:xfrm>
          <a:prstGeom prst="rect">
            <a:avLst/>
          </a:prstGeom>
        </p:spPr>
      </p:pic>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1DE249B8-4254-4047-A2D2-870952C19422}"/>
                  </a:ext>
                </a:extLst>
              </p:cNvPr>
              <p:cNvSpPr>
                <a:spLocks noGrp="1"/>
              </p:cNvSpPr>
              <p:nvPr>
                <p:ph sz="quarter" idx="13"/>
              </p:nvPr>
            </p:nvSpPr>
            <p:spPr>
              <a:xfrm>
                <a:off x="539552" y="1799104"/>
                <a:ext cx="4609119" cy="2736383"/>
              </a:xfrm>
            </p:spPr>
            <p:txBody>
              <a:bodyPr/>
              <a:lstStyle/>
              <a:p>
                <a:r>
                  <a:rPr lang="en-US" dirty="0"/>
                  <a:t>Parasitic search, e.g. muon (g-2)</a:t>
                </a:r>
              </a:p>
              <a:p>
                <a:r>
                  <a:rPr lang="en-US" dirty="0"/>
                  <a:t>Frozen spin for a&gt;1,</a:t>
                </a:r>
                <a:br>
                  <a:rPr lang="en-US" dirty="0"/>
                </a:br>
                <a:r>
                  <a:rPr lang="en-US" dirty="0"/>
                  <a:t>e.g. proton EDM – electrostatic storage ring </a:t>
                </a:r>
              </a:p>
              <a:p>
                <a:pPr marL="355582" lvl="2" indent="0">
                  <a:buNone/>
                </a:pP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𝐵</m:t>
                        </m:r>
                      </m:e>
                    </m:acc>
                    <m:r>
                      <a:rPr lang="en-US" b="0" i="1" dirty="0" smtClean="0">
                        <a:latin typeface="Cambria Math" panose="02040503050406030204" pitchFamily="18" charset="0"/>
                      </a:rPr>
                      <m:t>=0, </m:t>
                    </m:r>
                  </m:oMath>
                </a14:m>
                <a:r>
                  <a:rPr lang="en-US" dirty="0"/>
                  <a:t> and </a:t>
                </a:r>
                <a14:m>
                  <m:oMath xmlns:m="http://schemas.openxmlformats.org/officeDocument/2006/math">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2</m:t>
                                </m:r>
                              </m:sup>
                            </m:sSup>
                            <m:r>
                              <a:rPr lang="en-US" b="0" i="1" smtClean="0">
                                <a:latin typeface="Cambria Math" panose="02040503050406030204" pitchFamily="18" charset="0"/>
                              </a:rPr>
                              <m:t>−1</m:t>
                            </m:r>
                          </m:e>
                        </m:d>
                      </m:e>
                      <m:sup>
                        <m:r>
                          <a:rPr lang="en-US" b="0" i="1" smtClean="0">
                            <a:latin typeface="Cambria Math" panose="02040503050406030204" pitchFamily="18" charset="0"/>
                          </a:rPr>
                          <m:t>−1</m:t>
                        </m:r>
                      </m:sup>
                    </m:sSup>
                    <m:r>
                      <a:rPr lang="en-US" b="0" i="1" smtClean="0">
                        <a:latin typeface="Cambria Math" panose="02040503050406030204" pitchFamily="18" charset="0"/>
                      </a:rPr>
                      <m:t>=</m:t>
                    </m:r>
                    <m:r>
                      <a:rPr lang="en-US" b="0" i="1" smtClean="0">
                        <a:latin typeface="Cambria Math" panose="02040503050406030204" pitchFamily="18" charset="0"/>
                      </a:rPr>
                      <m:t>𝑎</m:t>
                    </m:r>
                  </m:oMath>
                </a14:m>
                <a:endParaRPr lang="en-US" dirty="0"/>
              </a:p>
              <a:p>
                <a:r>
                  <a:rPr lang="en-US" dirty="0"/>
                  <a:t>Frozen spin for a&lt;1, </a:t>
                </a:r>
                <a:br>
                  <a:rPr lang="en-US" dirty="0"/>
                </a:br>
                <a:r>
                  <a:rPr lang="en-US" dirty="0"/>
                  <a:t>e.g. muon, </a:t>
                </a:r>
                <a:r>
                  <a:rPr lang="en-US" baseline="30000" dirty="0"/>
                  <a:t>8</a:t>
                </a:r>
                <a:r>
                  <a:rPr lang="en-US" dirty="0"/>
                  <a:t>Li– frozen EB-field configuration</a:t>
                </a:r>
              </a:p>
              <a:p>
                <a:pPr marL="355582" lvl="2"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𝑎𝐵𝑐</m:t>
                      </m:r>
                      <m:r>
                        <a:rPr lang="en-US" b="0" i="1" smtClean="0">
                          <a:latin typeface="Cambria Math" panose="02040503050406030204" pitchFamily="18" charset="0"/>
                          <a:ea typeface="Cambria Math" panose="02040503050406030204" pitchFamily="18" charset="0"/>
                        </a:rPr>
                        <m:t>𝛽</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𝛾</m:t>
                          </m:r>
                        </m:e>
                        <m:sup>
                          <m:r>
                            <a:rPr lang="en-US" b="0" i="1" smtClean="0">
                              <a:latin typeface="Cambria Math" panose="02040503050406030204" pitchFamily="18" charset="0"/>
                              <a:ea typeface="Cambria Math" panose="02040503050406030204" pitchFamily="18" charset="0"/>
                            </a:rPr>
                            <m:t>2</m:t>
                          </m:r>
                        </m:sup>
                      </m:sSup>
                    </m:oMath>
                  </m:oMathPara>
                </a14:m>
                <a:endParaRPr lang="en-US" b="0" dirty="0">
                  <a:ea typeface="Cambria Math" panose="02040503050406030204" pitchFamily="18" charset="0"/>
                </a:endParaRPr>
              </a:p>
              <a:p>
                <a:pPr marL="355582" lvl="2" indent="0">
                  <a:buNone/>
                </a:pPr>
                <a:endParaRPr lang="en-US" b="0" dirty="0">
                  <a:ea typeface="Cambria Math" panose="02040503050406030204" pitchFamily="18" charset="0"/>
                </a:endParaRPr>
              </a:p>
              <a:p>
                <a:pPr marL="355582" lvl="2" indent="0">
                  <a:buNone/>
                </a:pPr>
                <a:endParaRPr lang="en-US" b="0" dirty="0"/>
              </a:p>
              <a:p>
                <a:pPr marL="279400" indent="-285750"/>
                <a:endParaRPr lang="en-US" b="0" dirty="0"/>
              </a:p>
            </p:txBody>
          </p:sp>
        </mc:Choice>
        <mc:Fallback xmlns="">
          <p:sp>
            <p:nvSpPr>
              <p:cNvPr id="10" name="Content Placeholder 9">
                <a:extLst>
                  <a:ext uri="{FF2B5EF4-FFF2-40B4-BE49-F238E27FC236}">
                    <a16:creationId xmlns:a16="http://schemas.microsoft.com/office/drawing/2014/main" id="{1DE249B8-4254-4047-A2D2-870952C19422}"/>
                  </a:ext>
                </a:extLst>
              </p:cNvPr>
              <p:cNvSpPr>
                <a:spLocks noGrp="1" noRot="1" noChangeAspect="1" noMove="1" noResize="1" noEditPoints="1" noAdjustHandles="1" noChangeArrowheads="1" noChangeShapeType="1" noTextEdit="1"/>
              </p:cNvSpPr>
              <p:nvPr>
                <p:ph sz="quarter" idx="13"/>
              </p:nvPr>
            </p:nvSpPr>
            <p:spPr>
              <a:xfrm>
                <a:off x="539552" y="1799104"/>
                <a:ext cx="4609119" cy="2736383"/>
              </a:xfrm>
              <a:blipFill>
                <a:blip r:embed="rId3"/>
                <a:stretch>
                  <a:fillRect l="-2646" t="-1782"/>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1F78E7FF-04D1-F6F2-64AA-489F59B52DB5}"/>
              </a:ext>
            </a:extLst>
          </p:cNvPr>
          <p:cNvSpPr>
            <a:spLocks noGrp="1"/>
          </p:cNvSpPr>
          <p:nvPr>
            <p:ph type="title"/>
          </p:nvPr>
        </p:nvSpPr>
        <p:spPr>
          <a:xfrm>
            <a:off x="2077211" y="216000"/>
            <a:ext cx="6708025" cy="381375"/>
          </a:xfrm>
        </p:spPr>
        <p:txBody>
          <a:bodyPr/>
          <a:lstStyle/>
          <a:p>
            <a:r>
              <a:rPr lang="en-US" dirty="0" err="1"/>
              <a:t>cpEDM</a:t>
            </a:r>
            <a:r>
              <a:rPr lang="en-US" dirty="0"/>
              <a:t> searches in storage rings</a:t>
            </a:r>
          </a:p>
        </p:txBody>
      </p:sp>
      <p:sp>
        <p:nvSpPr>
          <p:cNvPr id="4" name="Slide Number Placeholder 3">
            <a:extLst>
              <a:ext uri="{FF2B5EF4-FFF2-40B4-BE49-F238E27FC236}">
                <a16:creationId xmlns:a16="http://schemas.microsoft.com/office/drawing/2014/main" id="{7E57B487-B03D-BACE-20AD-5ADA6524559D}"/>
              </a:ext>
            </a:extLst>
          </p:cNvPr>
          <p:cNvSpPr>
            <a:spLocks noGrp="1"/>
          </p:cNvSpPr>
          <p:nvPr>
            <p:ph type="sldNum" sz="quarter" idx="16"/>
          </p:nvPr>
        </p:nvSpPr>
        <p:spPr>
          <a:xfrm>
            <a:off x="8206312" y="4968000"/>
            <a:ext cx="575742" cy="147638"/>
          </a:xfrm>
        </p:spPr>
        <p:txBody>
          <a:bodyPr/>
          <a:lstStyle/>
          <a:p>
            <a:r>
              <a:rPr lang="de-DE" dirty="0"/>
              <a:t>Page </a:t>
            </a:r>
            <a:fld id="{EBC07571-3134-BB4B-B83F-1A9FE18D34F3}" type="slidenum">
              <a:rPr lang="de-DE" smtClean="0"/>
              <a:pPr/>
              <a:t>10</a:t>
            </a:fld>
            <a:endParaRPr lang="de-DE" dirty="0"/>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3B16D9E-353E-0178-1E7C-F1C52DDAA204}"/>
                  </a:ext>
                </a:extLst>
              </p:cNvPr>
              <p:cNvSpPr/>
              <p:nvPr/>
            </p:nvSpPr>
            <p:spPr>
              <a:xfrm>
                <a:off x="1619672" y="699542"/>
                <a:ext cx="6426308" cy="730969"/>
              </a:xfrm>
              <a:prstGeom prst="rect">
                <a:avLst/>
              </a:prstGeom>
              <a:solidFill>
                <a:schemeClr val="bg1"/>
              </a:solid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𝐿</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𝑐</m:t>
                          </m:r>
                        </m:sub>
                      </m:sSub>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smtClean="0">
                              <a:latin typeface="Cambria Math"/>
                            </a:rPr>
                            <m:t>+</m:t>
                          </m:r>
                          <m:d>
                            <m:dPr>
                              <m:ctrlPr>
                                <a:rPr lang="en-US" i="1" smtClean="0">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a:solidFill>
                                        <a:schemeClr val="tx1"/>
                                      </a:solidFill>
                                      <a:latin typeface="Cambria Math"/>
                                    </a:rPr>
                                    <m:t>1</m:t>
                                  </m:r>
                                </m:num>
                                <m:den>
                                  <m:sSup>
                                    <m:sSupPr>
                                      <m:ctrlPr>
                                        <a:rPr lang="en-US" b="0" i="1" smtClean="0">
                                          <a:solidFill>
                                            <a:schemeClr val="tx1"/>
                                          </a:solidFill>
                                          <a:latin typeface="Cambria Math" panose="02040503050406030204" pitchFamily="18" charset="0"/>
                                        </a:rPr>
                                      </m:ctrlPr>
                                    </m:sSupPr>
                                    <m:e>
                                      <m:r>
                                        <a:rPr lang="en-US" i="1">
                                          <a:solidFill>
                                            <a:schemeClr val="tx1"/>
                                          </a:solidFill>
                                          <a:latin typeface="Cambria Math"/>
                                        </a:rPr>
                                        <m:t>𝛾</m:t>
                                      </m:r>
                                    </m:e>
                                    <m:sup>
                                      <m:r>
                                        <a:rPr lang="en-US" b="0" i="1" smtClean="0">
                                          <a:solidFill>
                                            <a:schemeClr val="tx1"/>
                                          </a:solidFill>
                                          <a:latin typeface="Cambria Math" panose="02040503050406030204" pitchFamily="18" charset="0"/>
                                        </a:rPr>
                                        <m:t>2</m:t>
                                      </m:r>
                                    </m:sup>
                                  </m:sSup>
                                  <m:r>
                                    <a:rPr lang="en-US" b="0" i="1" smtClean="0">
                                      <a:solidFill>
                                        <a:schemeClr val="tx1"/>
                                      </a:solidFill>
                                      <a:latin typeface="Cambria Math" panose="02040503050406030204" pitchFamily="18" charset="0"/>
                                    </a:rPr>
                                    <m:t>−1</m:t>
                                  </m:r>
                                </m:den>
                              </m:f>
                              <m:r>
                                <a:rPr lang="en-US" i="1">
                                  <a:solidFill>
                                    <a:schemeClr val="tx1"/>
                                  </a:solidFill>
                                  <a:latin typeface="Cambria Math"/>
                                </a:rPr>
                                <m:t>−</m:t>
                              </m:r>
                              <m:r>
                                <a:rPr lang="en-US" i="1">
                                  <a:solidFill>
                                    <a:schemeClr val="tx1"/>
                                  </a:solidFill>
                                  <a:latin typeface="Cambria Math"/>
                                </a:rPr>
                                <m:t>𝑎</m:t>
                              </m:r>
                              <m:r>
                                <a:rPr lang="en-US" i="1">
                                  <a:solidFill>
                                    <a:schemeClr val="tx1"/>
                                  </a:solidFill>
                                  <a:latin typeface="Cambria Math"/>
                                </a:rPr>
                                <m:t> </m:t>
                              </m:r>
                            </m:e>
                          </m:d>
                          <m:f>
                            <m:fPr>
                              <m:ctrlPr>
                                <a:rPr lang="en-US" i="1">
                                  <a:solidFill>
                                    <a:schemeClr val="tx1"/>
                                  </a:solidFill>
                                  <a:latin typeface="Cambria Math" panose="02040503050406030204" pitchFamily="18" charset="0"/>
                                </a:rPr>
                              </m:ctrlPr>
                            </m:fPr>
                            <m:num>
                              <m:acc>
                                <m:accPr>
                                  <m:chr m:val="⃗"/>
                                  <m:ctrlPr>
                                    <a:rPr lang="en-US" i="1">
                                      <a:solidFill>
                                        <a:schemeClr val="tx1"/>
                                      </a:solidFill>
                                      <a:latin typeface="Cambria Math" panose="02040503050406030204" pitchFamily="18" charset="0"/>
                                    </a:rPr>
                                  </m:ctrlPr>
                                </m:accPr>
                                <m:e>
                                  <m:r>
                                    <a:rPr lang="en-US" i="1">
                                      <a:solidFill>
                                        <a:schemeClr val="tx1"/>
                                      </a:solidFill>
                                      <a:latin typeface="Cambria Math"/>
                                    </a:rPr>
                                    <m:t>𝛽</m:t>
                                  </m:r>
                                </m:e>
                              </m:acc>
                              <m:r>
                                <a:rPr lang="en-US" i="1">
                                  <a:solidFill>
                                    <a:schemeClr val="tx1"/>
                                  </a:solidFill>
                                  <a:latin typeface="Cambria Math"/>
                                </a:rPr>
                                <m:t>×</m:t>
                              </m:r>
                              <m:acc>
                                <m:accPr>
                                  <m:chr m:val="⃗"/>
                                  <m:ctrlPr>
                                    <a:rPr lang="en-US" i="1">
                                      <a:solidFill>
                                        <a:schemeClr val="tx1"/>
                                      </a:solidFill>
                                      <a:latin typeface="Cambria Math" panose="02040503050406030204" pitchFamily="18" charset="0"/>
                                    </a:rPr>
                                  </m:ctrlPr>
                                </m:accPr>
                                <m:e>
                                  <m:r>
                                    <a:rPr lang="en-US" b="0" i="1" smtClean="0">
                                      <a:solidFill>
                                        <a:schemeClr val="tx1"/>
                                      </a:solidFill>
                                      <a:latin typeface="Cambria Math"/>
                                    </a:rPr>
                                    <m:t>𝐸</m:t>
                                  </m:r>
                                </m:e>
                              </m:acc>
                            </m:num>
                            <m:den>
                              <m:r>
                                <a:rPr lang="en-US" i="1">
                                  <a:solidFill>
                                    <a:schemeClr val="tx1"/>
                                  </a:solidFill>
                                  <a:latin typeface="Cambria Math"/>
                                </a:rPr>
                                <m:t>𝑐</m:t>
                              </m:r>
                            </m:den>
                          </m:f>
                        </m:e>
                      </m:d>
                      <m:r>
                        <a:rPr lang="en-US" b="0" i="1"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𝜂</m:t>
                          </m:r>
                          <m:r>
                            <a:rPr lang="en-US" b="0" i="1" smtClean="0">
                              <a:solidFill>
                                <a:schemeClr val="tx1"/>
                              </a:solidFill>
                              <a:latin typeface="Cambria Math" panose="02040503050406030204" pitchFamily="18" charset="0"/>
                            </a:rPr>
                            <m:t>𝑞</m:t>
                          </m:r>
                        </m:num>
                        <m:den>
                          <m:r>
                            <a:rPr lang="en-US" b="0" i="1" smtClean="0">
                              <a:solidFill>
                                <a:schemeClr val="tx1"/>
                              </a:solidFill>
                              <a:latin typeface="Cambria Math" panose="02040503050406030204" pitchFamily="18" charset="0"/>
                            </a:rPr>
                            <m:t>2</m:t>
                          </m:r>
                          <m:r>
                            <a:rPr lang="en-US" b="0" i="1" smtClean="0">
                              <a:solidFill>
                                <a:schemeClr val="tx1"/>
                              </a:solidFill>
                              <a:latin typeface="Cambria Math" panose="02040503050406030204" pitchFamily="18" charset="0"/>
                            </a:rPr>
                            <m:t>𝑚</m:t>
                          </m:r>
                        </m:den>
                      </m:f>
                      <m:d>
                        <m:dPr>
                          <m:begChr m:val="["/>
                          <m:endChr m:val="]"/>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𝑐</m:t>
                          </m:r>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𝛽</m:t>
                              </m:r>
                            </m:e>
                          </m:acc>
                          <m:r>
                            <a:rPr lang="en-US" b="0" i="1" smtClean="0">
                              <a:solidFill>
                                <a:schemeClr val="tx1"/>
                              </a:solidFill>
                              <a:latin typeface="Cambria Math" panose="02040503050406030204" pitchFamily="18" charset="0"/>
                            </a:rPr>
                            <m:t>×</m:t>
                          </m:r>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𝐵</m:t>
                              </m:r>
                            </m:e>
                          </m:acc>
                          <m:r>
                            <a:rPr lang="en-US" b="0" i="1" smtClean="0">
                              <a:solidFill>
                                <a:schemeClr val="tx1"/>
                              </a:solidFill>
                              <a:latin typeface="Cambria Math" panose="02040503050406030204" pitchFamily="18" charset="0"/>
                            </a:rPr>
                            <m:t>+</m:t>
                          </m:r>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𝐸</m:t>
                              </m:r>
                            </m:e>
                          </m:acc>
                        </m:e>
                      </m:d>
                    </m:oMath>
                  </m:oMathPara>
                </a14:m>
                <a:endParaRPr lang="en-US" dirty="0">
                  <a:latin typeface="Aptos" panose="020B0004020202020204" pitchFamily="34" charset="0"/>
                </a:endParaRPr>
              </a:p>
            </p:txBody>
          </p:sp>
        </mc:Choice>
        <mc:Fallback xmlns="">
          <p:sp>
            <p:nvSpPr>
              <p:cNvPr id="11" name="Rectangle 10">
                <a:extLst>
                  <a:ext uri="{FF2B5EF4-FFF2-40B4-BE49-F238E27FC236}">
                    <a16:creationId xmlns:a16="http://schemas.microsoft.com/office/drawing/2014/main" id="{33B16D9E-353E-0178-1E7C-F1C52DDAA204}"/>
                  </a:ext>
                </a:extLst>
              </p:cNvPr>
              <p:cNvSpPr>
                <a:spLocks noRot="1" noChangeAspect="1" noMove="1" noResize="1" noEditPoints="1" noAdjustHandles="1" noChangeArrowheads="1" noChangeShapeType="1" noTextEdit="1"/>
              </p:cNvSpPr>
              <p:nvPr/>
            </p:nvSpPr>
            <p:spPr>
              <a:xfrm>
                <a:off x="1619672" y="699542"/>
                <a:ext cx="6426308" cy="730969"/>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193594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10"/>
                                        <p:tgtEl>
                                          <p:spTgt spid="11"/>
                                        </p:tgtEl>
                                      </p:cBhvr>
                                    </p:animEffect>
                                    <p:set>
                                      <p:cBhvr>
                                        <p:cTn id="7" dur="1" fill="hold">
                                          <p:stCondLst>
                                            <p:cond delay="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9" name="Content Placeholder 8">
                <a:extLst>
                  <a:ext uri="{FF2B5EF4-FFF2-40B4-BE49-F238E27FC236}">
                    <a16:creationId xmlns:a16="http://schemas.microsoft.com/office/drawing/2014/main" id="{0EC333E6-0707-155E-2F0E-4E4D3699E1D2}"/>
                  </a:ext>
                </a:extLst>
              </p:cNvPr>
              <p:cNvGraphicFramePr>
                <a:graphicFrameLocks noGrp="1"/>
              </p:cNvGraphicFramePr>
              <p:nvPr>
                <p:ph sz="quarter" idx="13"/>
                <p:extLst>
                  <p:ext uri="{D42A27DB-BD31-4B8C-83A1-F6EECF244321}">
                    <p14:modId xmlns:p14="http://schemas.microsoft.com/office/powerpoint/2010/main" val="3457831831"/>
                  </p:ext>
                </p:extLst>
              </p:nvPr>
            </p:nvGraphicFramePr>
            <p:xfrm>
              <a:off x="179512" y="2396355"/>
              <a:ext cx="4601840" cy="1502918"/>
            </p:xfrm>
            <a:graphic>
              <a:graphicData uri="http://schemas.openxmlformats.org/drawingml/2006/table">
                <a:tbl>
                  <a:tblPr firstRow="1" bandRow="1">
                    <a:tableStyleId>{7DF18680-E054-41AD-8BC1-D1AEF772440D}</a:tableStyleId>
                  </a:tblPr>
                  <a:tblGrid>
                    <a:gridCol w="576064">
                      <a:extLst>
                        <a:ext uri="{9D8B030D-6E8A-4147-A177-3AD203B41FA5}">
                          <a16:colId xmlns:a16="http://schemas.microsoft.com/office/drawing/2014/main" val="1218023071"/>
                        </a:ext>
                      </a:extLst>
                    </a:gridCol>
                    <a:gridCol w="875119">
                      <a:extLst>
                        <a:ext uri="{9D8B030D-6E8A-4147-A177-3AD203B41FA5}">
                          <a16:colId xmlns:a16="http://schemas.microsoft.com/office/drawing/2014/main" val="2017586858"/>
                        </a:ext>
                      </a:extLst>
                    </a:gridCol>
                    <a:gridCol w="725591">
                      <a:extLst>
                        <a:ext uri="{9D8B030D-6E8A-4147-A177-3AD203B41FA5}">
                          <a16:colId xmlns:a16="http://schemas.microsoft.com/office/drawing/2014/main" val="1581183928"/>
                        </a:ext>
                      </a:extLst>
                    </a:gridCol>
                    <a:gridCol w="847562">
                      <a:extLst>
                        <a:ext uri="{9D8B030D-6E8A-4147-A177-3AD203B41FA5}">
                          <a16:colId xmlns:a16="http://schemas.microsoft.com/office/drawing/2014/main" val="3017889092"/>
                        </a:ext>
                      </a:extLst>
                    </a:gridCol>
                    <a:gridCol w="684834">
                      <a:extLst>
                        <a:ext uri="{9D8B030D-6E8A-4147-A177-3AD203B41FA5}">
                          <a16:colId xmlns:a16="http://schemas.microsoft.com/office/drawing/2014/main" val="3091232308"/>
                        </a:ext>
                      </a:extLst>
                    </a:gridCol>
                    <a:gridCol w="892670">
                      <a:extLst>
                        <a:ext uri="{9D8B030D-6E8A-4147-A177-3AD203B41FA5}">
                          <a16:colId xmlns:a16="http://schemas.microsoft.com/office/drawing/2014/main" val="3332283532"/>
                        </a:ext>
                      </a:extLst>
                    </a:gridCol>
                  </a:tblGrid>
                  <a:tr h="370840">
                    <a:tc>
                      <a:txBody>
                        <a:bodyPr/>
                        <a:lstStyle/>
                        <a:p>
                          <a:endParaRPr lang="en-US" i="1"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𝒅</m:t>
                                    </m:r>
                                  </m:e>
                                  <m:sub>
                                    <m:r>
                                      <a:rPr lang="en-US" b="1" i="1" smtClean="0">
                                        <a:latin typeface="Cambria Math" panose="02040503050406030204" pitchFamily="18" charset="0"/>
                                      </a:rPr>
                                      <m:t>𝒑</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𝒅</m:t>
                                    </m:r>
                                  </m:e>
                                  <m:sub>
                                    <m:r>
                                      <a:rPr lang="en-US" b="1" i="1" smtClean="0">
                                        <a:latin typeface="Cambria Math" panose="02040503050406030204" pitchFamily="18" charset="0"/>
                                      </a:rPr>
                                      <m:t>𝒏</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𝑮</m:t>
                                    </m:r>
                                  </m:e>
                                  <m:sub>
                                    <m:r>
                                      <a:rPr lang="en-US" b="1" i="1" smtClean="0">
                                        <a:latin typeface="Cambria Math" panose="02040503050406030204" pitchFamily="18" charset="0"/>
                                      </a:rPr>
                                      <m:t>𝝅</m:t>
                                    </m:r>
                                  </m:sub>
                                  <m:sup>
                                    <m:r>
                                      <a:rPr lang="en-US" b="1" i="1" smtClean="0">
                                        <a:latin typeface="Cambria Math" panose="02040503050406030204" pitchFamily="18" charset="0"/>
                                      </a:rPr>
                                      <m:t>𝟎</m:t>
                                    </m:r>
                                  </m:sup>
                                </m:sSubSup>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𝑮</m:t>
                                    </m:r>
                                  </m:e>
                                  <m:sub>
                                    <m:r>
                                      <a:rPr lang="en-US" b="1" i="1" smtClean="0">
                                        <a:latin typeface="Cambria Math" panose="02040503050406030204" pitchFamily="18" charset="0"/>
                                      </a:rPr>
                                      <m:t>𝝅</m:t>
                                    </m:r>
                                  </m:sub>
                                  <m:sup>
                                    <m:r>
                                      <a:rPr lang="en-US" b="1" i="1" smtClean="0">
                                        <a:latin typeface="Cambria Math" panose="02040503050406030204" pitchFamily="18" charset="0"/>
                                      </a:rPr>
                                      <m:t>𝟏</m:t>
                                    </m:r>
                                  </m:sup>
                                </m:sSubSup>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𝑮</m:t>
                                    </m:r>
                                  </m:e>
                                  <m:sub>
                                    <m:r>
                                      <a:rPr lang="en-US" b="1" i="1" smtClean="0">
                                        <a:latin typeface="Cambria Math" panose="02040503050406030204" pitchFamily="18" charset="0"/>
                                      </a:rPr>
                                      <m:t>𝝅</m:t>
                                    </m:r>
                                  </m:sub>
                                  <m:sup>
                                    <m:r>
                                      <a:rPr lang="en-US" b="1" i="1" smtClean="0">
                                        <a:latin typeface="Cambria Math" panose="02040503050406030204" pitchFamily="18" charset="0"/>
                                      </a:rPr>
                                      <m:t>𝟐</m:t>
                                    </m:r>
                                  </m:sup>
                                </m:sSubSup>
                              </m:oMath>
                            </m:oMathPara>
                          </a14:m>
                          <a:endParaRPr lang="en-US" dirty="0"/>
                        </a:p>
                      </a:txBody>
                      <a:tcPr/>
                    </a:tc>
                    <a:extLst>
                      <a:ext uri="{0D108BD9-81ED-4DB2-BD59-A6C34878D82A}">
                        <a16:rowId xmlns:a16="http://schemas.microsoft.com/office/drawing/2014/main" val="2323006725"/>
                      </a:ext>
                    </a:extLst>
                  </a:tr>
                  <a:tr h="370840">
                    <a:tc>
                      <a:txBody>
                        <a:bodyPr/>
                        <a:lstStyle/>
                        <a:p>
                          <a:r>
                            <a:rPr lang="de-CH" dirty="0"/>
                            <a:t>D</a:t>
                          </a:r>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1</m:t>
                                </m:r>
                              </m:oMath>
                            </m:oMathPara>
                          </a14:m>
                          <a:endParaRPr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1</m:t>
                                </m:r>
                              </m:oMath>
                            </m:oMathPara>
                          </a14:m>
                          <a:endParaRPr dirty="0"/>
                        </a:p>
                      </a:txBody>
                      <a:tcPr/>
                    </a:tc>
                    <a:tc>
                      <a:txBody>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007</m:t>
                                </m:r>
                              </m:oMath>
                            </m:oMathPara>
                          </a14:m>
                          <a:endParaRPr dirty="0"/>
                        </a:p>
                      </a:txBody>
                      <a:tcPr/>
                    </a:tc>
                    <a:tc>
                      <a:txBody>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016</m:t>
                                </m:r>
                              </m:oMath>
                            </m:oMathPara>
                          </a14:m>
                          <a:endParaRPr dirty="0"/>
                        </a:p>
                      </a:txBody>
                      <a:tcPr/>
                    </a:tc>
                    <a:tc>
                      <a:txBody>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dirty="0"/>
                        </a:p>
                      </a:txBody>
                      <a:tcPr/>
                    </a:tc>
                    <a:extLst>
                      <a:ext uri="{0D108BD9-81ED-4DB2-BD59-A6C34878D82A}">
                        <a16:rowId xmlns:a16="http://schemas.microsoft.com/office/drawing/2014/main" val="335895683"/>
                      </a:ext>
                    </a:extLst>
                  </a:tr>
                  <a:tr h="370840">
                    <a:tc>
                      <a:txBody>
                        <a:bodyPr/>
                        <a:lstStyle/>
                        <a:p>
                          <a:r>
                            <a:rPr lang="de-CH" baseline="30000" dirty="0"/>
                            <a:t>3</a:t>
                          </a:r>
                          <a:r>
                            <a:rPr lang="de-CH" dirty="0"/>
                            <a:t>He</a:t>
                          </a:r>
                          <a:endParaRPr lang="en-US" baseline="30000"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031</m:t>
                                </m:r>
                              </m:oMath>
                            </m:oMathPara>
                          </a14:m>
                          <a:endParaRPr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905</m:t>
                                </m:r>
                              </m:oMath>
                            </m:oMathPara>
                          </a14:m>
                          <a:endParaRPr dirty="0"/>
                        </a:p>
                      </a:txBody>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0</m:t>
                                </m:r>
                                <m:r>
                                  <a:rPr lang="en-US" i="1" smtClean="0">
                                    <a:latin typeface="Cambria Math" panose="02040503050406030204" pitchFamily="18" charset="0"/>
                                  </a:rPr>
                                  <m:t>.</m:t>
                                </m:r>
                                <m:r>
                                  <a:rPr lang="en-US" i="1" smtClean="0">
                                    <a:latin typeface="Cambria Math" panose="02040503050406030204" pitchFamily="18" charset="0"/>
                                  </a:rPr>
                                  <m:t>007</m:t>
                                </m:r>
                              </m:oMath>
                            </m:oMathPara>
                          </a14:m>
                          <a:endParaRPr/>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r>
                                  <a:rPr lang="en-US" i="1" dirty="0" smtClean="0">
                                    <a:latin typeface="Cambria Math" panose="02040503050406030204" pitchFamily="18" charset="0"/>
                                  </a:rPr>
                                  <m:t>.</m:t>
                                </m:r>
                                <m:r>
                                  <a:rPr lang="en-US" i="1" dirty="0" smtClean="0">
                                    <a:latin typeface="Cambria Math" panose="02040503050406030204" pitchFamily="18" charset="0"/>
                                  </a:rPr>
                                  <m:t>011</m:t>
                                </m:r>
                              </m:oMath>
                            </m:oMathPara>
                          </a14:m>
                          <a:endParaRPr/>
                        </a:p>
                      </a:txBody>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0</m:t>
                                </m:r>
                                <m:r>
                                  <a:rPr lang="en-US" i="1" smtClean="0">
                                    <a:latin typeface="Cambria Math" panose="02040503050406030204" pitchFamily="18" charset="0"/>
                                  </a:rPr>
                                  <m:t>.</m:t>
                                </m:r>
                                <m:r>
                                  <a:rPr lang="en-US" i="1" smtClean="0">
                                    <a:latin typeface="Cambria Math" panose="02040503050406030204" pitchFamily="18" charset="0"/>
                                  </a:rPr>
                                  <m:t>019</m:t>
                                </m:r>
                              </m:oMath>
                            </m:oMathPara>
                          </a14:m>
                          <a:endParaRPr/>
                        </a:p>
                      </a:txBody>
                      <a:tcPr/>
                    </a:tc>
                    <a:extLst>
                      <a:ext uri="{0D108BD9-81ED-4DB2-BD59-A6C34878D82A}">
                        <a16:rowId xmlns:a16="http://schemas.microsoft.com/office/drawing/2014/main" val="338771170"/>
                      </a:ext>
                    </a:extLst>
                  </a:tr>
                  <a:tr h="370840">
                    <a:tc>
                      <a:txBody>
                        <a:bodyPr/>
                        <a:lstStyle/>
                        <a:p>
                          <a:r>
                            <a:rPr lang="en-US" baseline="30000" dirty="0"/>
                            <a:t>8</a:t>
                          </a:r>
                          <a:r>
                            <a:rPr lang="en-US" dirty="0"/>
                            <a:t>Li</a:t>
                          </a:r>
                          <a:endParaRPr lang="en-US" baseline="30000" dirty="0"/>
                        </a:p>
                      </a:txBody>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0</m:t>
                                </m:r>
                                <m:r>
                                  <a:rPr lang="en-US" i="1" smtClean="0">
                                    <a:latin typeface="Cambria Math" panose="02040503050406030204" pitchFamily="18" charset="0"/>
                                  </a:rPr>
                                  <m:t>.</m:t>
                                </m:r>
                                <m:r>
                                  <a:rPr lang="en-US" i="1" smtClean="0">
                                    <a:latin typeface="Cambria Math" panose="02040503050406030204" pitchFamily="18" charset="0"/>
                                  </a:rPr>
                                  <m:t>91</m:t>
                                </m:r>
                              </m:oMath>
                            </m:oMathPara>
                          </a14:m>
                          <a:endParaRPr dirty="0"/>
                        </a:p>
                      </a:txBody>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0</m:t>
                                </m:r>
                                <m:r>
                                  <a:rPr lang="en-US" i="1" smtClean="0">
                                    <a:latin typeface="Cambria Math" panose="02040503050406030204" pitchFamily="18" charset="0"/>
                                  </a:rPr>
                                  <m:t>.</m:t>
                                </m:r>
                                <m:r>
                                  <a:rPr lang="en-US" i="1" smtClean="0">
                                    <a:latin typeface="Cambria Math" panose="02040503050406030204" pitchFamily="18" charset="0"/>
                                  </a:rPr>
                                  <m:t>73</m:t>
                                </m:r>
                              </m:oMath>
                            </m:oMathPara>
                          </a14:m>
                          <a:endParaRP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i="1" smtClean="0">
                                    <a:latin typeface="Cambria Math" panose="02040503050406030204" pitchFamily="18" charset="0"/>
                                  </a:rPr>
                                  <m:t>0</m:t>
                                </m:r>
                                <m:r>
                                  <a:rPr lang="en-US" i="1" smtClean="0">
                                    <a:latin typeface="Cambria Math" panose="02040503050406030204" pitchFamily="18" charset="0"/>
                                  </a:rPr>
                                  <m:t>.</m:t>
                                </m:r>
                                <m:r>
                                  <a:rPr lang="en-US" i="1" smtClean="0">
                                    <a:latin typeface="Cambria Math" panose="02040503050406030204" pitchFamily="18" charset="0"/>
                                  </a:rPr>
                                  <m:t>012</m:t>
                                </m:r>
                              </m:oMath>
                            </m:oMathPara>
                          </a14:m>
                          <a:endParaRPr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r>
                                  <a:rPr lang="en-US" i="1" dirty="0" smtClean="0">
                                    <a:latin typeface="Cambria Math" panose="02040503050406030204" pitchFamily="18" charset="0"/>
                                  </a:rPr>
                                  <m:t>.</m:t>
                                </m:r>
                                <m:r>
                                  <a:rPr lang="en-US" i="1" dirty="0" smtClean="0">
                                    <a:latin typeface="Cambria Math" panose="02040503050406030204" pitchFamily="18" charset="0"/>
                                  </a:rPr>
                                  <m:t>017</m:t>
                                </m:r>
                              </m:oMath>
                            </m:oMathPara>
                          </a14:m>
                          <a:endParaRPr/>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0</m:t>
                                </m:r>
                                <m:r>
                                  <a:rPr lang="en-US" i="1" dirty="0" smtClean="0">
                                    <a:latin typeface="Cambria Math" panose="02040503050406030204" pitchFamily="18" charset="0"/>
                                  </a:rPr>
                                  <m:t>.</m:t>
                                </m:r>
                                <m:r>
                                  <a:rPr lang="en-US" i="1" dirty="0" smtClean="0">
                                    <a:latin typeface="Cambria Math" panose="02040503050406030204" pitchFamily="18" charset="0"/>
                                  </a:rPr>
                                  <m:t>018</m:t>
                                </m:r>
                              </m:oMath>
                            </m:oMathPara>
                          </a14:m>
                          <a:endParaRPr dirty="0"/>
                        </a:p>
                      </a:txBody>
                      <a:tcPr/>
                    </a:tc>
                    <a:extLst>
                      <a:ext uri="{0D108BD9-81ED-4DB2-BD59-A6C34878D82A}">
                        <a16:rowId xmlns:a16="http://schemas.microsoft.com/office/drawing/2014/main" val="2209134535"/>
                      </a:ext>
                    </a:extLst>
                  </a:tr>
                </a:tbl>
              </a:graphicData>
            </a:graphic>
          </p:graphicFrame>
        </mc:Choice>
        <mc:Fallback>
          <p:graphicFrame>
            <p:nvGraphicFramePr>
              <p:cNvPr id="9" name="Content Placeholder 8">
                <a:extLst>
                  <a:ext uri="{FF2B5EF4-FFF2-40B4-BE49-F238E27FC236}">
                    <a16:creationId xmlns:a16="http://schemas.microsoft.com/office/drawing/2014/main" id="{0EC333E6-0707-155E-2F0E-4E4D3699E1D2}"/>
                  </a:ext>
                </a:extLst>
              </p:cNvPr>
              <p:cNvGraphicFramePr>
                <a:graphicFrameLocks noGrp="1"/>
              </p:cNvGraphicFramePr>
              <p:nvPr>
                <p:ph sz="quarter" idx="13"/>
                <p:extLst>
                  <p:ext uri="{D42A27DB-BD31-4B8C-83A1-F6EECF244321}">
                    <p14:modId xmlns:p14="http://schemas.microsoft.com/office/powerpoint/2010/main" val="3457831831"/>
                  </p:ext>
                </p:extLst>
              </p:nvPr>
            </p:nvGraphicFramePr>
            <p:xfrm>
              <a:off x="179512" y="2396355"/>
              <a:ext cx="4601840" cy="1502918"/>
            </p:xfrm>
            <a:graphic>
              <a:graphicData uri="http://schemas.openxmlformats.org/drawingml/2006/table">
                <a:tbl>
                  <a:tblPr firstRow="1" bandRow="1">
                    <a:tableStyleId>{7DF18680-E054-41AD-8BC1-D1AEF772440D}</a:tableStyleId>
                  </a:tblPr>
                  <a:tblGrid>
                    <a:gridCol w="576064">
                      <a:extLst>
                        <a:ext uri="{9D8B030D-6E8A-4147-A177-3AD203B41FA5}">
                          <a16:colId xmlns:a16="http://schemas.microsoft.com/office/drawing/2014/main" val="1218023071"/>
                        </a:ext>
                      </a:extLst>
                    </a:gridCol>
                    <a:gridCol w="875119">
                      <a:extLst>
                        <a:ext uri="{9D8B030D-6E8A-4147-A177-3AD203B41FA5}">
                          <a16:colId xmlns:a16="http://schemas.microsoft.com/office/drawing/2014/main" val="2017586858"/>
                        </a:ext>
                      </a:extLst>
                    </a:gridCol>
                    <a:gridCol w="725591">
                      <a:extLst>
                        <a:ext uri="{9D8B030D-6E8A-4147-A177-3AD203B41FA5}">
                          <a16:colId xmlns:a16="http://schemas.microsoft.com/office/drawing/2014/main" val="1581183928"/>
                        </a:ext>
                      </a:extLst>
                    </a:gridCol>
                    <a:gridCol w="847562">
                      <a:extLst>
                        <a:ext uri="{9D8B030D-6E8A-4147-A177-3AD203B41FA5}">
                          <a16:colId xmlns:a16="http://schemas.microsoft.com/office/drawing/2014/main" val="3017889092"/>
                        </a:ext>
                      </a:extLst>
                    </a:gridCol>
                    <a:gridCol w="684834">
                      <a:extLst>
                        <a:ext uri="{9D8B030D-6E8A-4147-A177-3AD203B41FA5}">
                          <a16:colId xmlns:a16="http://schemas.microsoft.com/office/drawing/2014/main" val="3091232308"/>
                        </a:ext>
                      </a:extLst>
                    </a:gridCol>
                    <a:gridCol w="892670">
                      <a:extLst>
                        <a:ext uri="{9D8B030D-6E8A-4147-A177-3AD203B41FA5}">
                          <a16:colId xmlns:a16="http://schemas.microsoft.com/office/drawing/2014/main" val="3332283532"/>
                        </a:ext>
                      </a:extLst>
                    </a:gridCol>
                  </a:tblGrid>
                  <a:tr h="390398">
                    <a:tc>
                      <a:txBody>
                        <a:bodyPr/>
                        <a:lstStyle/>
                        <a:p>
                          <a:endParaRPr lang="en-US" i="1" dirty="0"/>
                        </a:p>
                      </a:txBody>
                      <a:tcPr/>
                    </a:tc>
                    <a:tc>
                      <a:txBody>
                        <a:bodyPr/>
                        <a:lstStyle/>
                        <a:p>
                          <a:endParaRPr lang="en-US"/>
                        </a:p>
                      </a:txBody>
                      <a:tcPr>
                        <a:blipFill>
                          <a:blip r:embed="rId3"/>
                          <a:stretch>
                            <a:fillRect l="-67133" t="-1563" r="-365035" b="-309375"/>
                          </a:stretch>
                        </a:blipFill>
                      </a:tcPr>
                    </a:tc>
                    <a:tc>
                      <a:txBody>
                        <a:bodyPr/>
                        <a:lstStyle/>
                        <a:p>
                          <a:endParaRPr lang="en-US"/>
                        </a:p>
                      </a:txBody>
                      <a:tcPr>
                        <a:blipFill>
                          <a:blip r:embed="rId3"/>
                          <a:stretch>
                            <a:fillRect l="-199167" t="-1563" r="-335000" b="-309375"/>
                          </a:stretch>
                        </a:blipFill>
                      </a:tcPr>
                    </a:tc>
                    <a:tc>
                      <a:txBody>
                        <a:bodyPr/>
                        <a:lstStyle/>
                        <a:p>
                          <a:endParaRPr lang="en-US"/>
                        </a:p>
                      </a:txBody>
                      <a:tcPr>
                        <a:blipFill>
                          <a:blip r:embed="rId3"/>
                          <a:stretch>
                            <a:fillRect l="-258273" t="-1563" r="-189209" b="-309375"/>
                          </a:stretch>
                        </a:blipFill>
                      </a:tcPr>
                    </a:tc>
                    <a:tc>
                      <a:txBody>
                        <a:bodyPr/>
                        <a:lstStyle/>
                        <a:p>
                          <a:endParaRPr lang="en-US"/>
                        </a:p>
                      </a:txBody>
                      <a:tcPr>
                        <a:blipFill>
                          <a:blip r:embed="rId3"/>
                          <a:stretch>
                            <a:fillRect l="-444643" t="-1563" r="-134821" b="-309375"/>
                          </a:stretch>
                        </a:blipFill>
                      </a:tcPr>
                    </a:tc>
                    <a:tc>
                      <a:txBody>
                        <a:bodyPr/>
                        <a:lstStyle/>
                        <a:p>
                          <a:endParaRPr lang="en-US"/>
                        </a:p>
                      </a:txBody>
                      <a:tcPr>
                        <a:blipFill>
                          <a:blip r:embed="rId3"/>
                          <a:stretch>
                            <a:fillRect l="-414966" t="-1563" r="-2721" b="-309375"/>
                          </a:stretch>
                        </a:blipFill>
                      </a:tcPr>
                    </a:tc>
                    <a:extLst>
                      <a:ext uri="{0D108BD9-81ED-4DB2-BD59-A6C34878D82A}">
                        <a16:rowId xmlns:a16="http://schemas.microsoft.com/office/drawing/2014/main" val="2323006725"/>
                      </a:ext>
                    </a:extLst>
                  </a:tr>
                  <a:tr h="370840">
                    <a:tc>
                      <a:txBody>
                        <a:bodyPr/>
                        <a:lstStyle/>
                        <a:p>
                          <a:r>
                            <a:rPr lang="de-CH" dirty="0"/>
                            <a:t>D</a:t>
                          </a:r>
                          <a:endParaRPr lang="en-US" dirty="0"/>
                        </a:p>
                      </a:txBody>
                      <a:tcPr/>
                    </a:tc>
                    <a:tc>
                      <a:txBody>
                        <a:bodyPr/>
                        <a:lstStyle/>
                        <a:p>
                          <a:endParaRPr lang="en-US"/>
                        </a:p>
                      </a:txBody>
                      <a:tcPr>
                        <a:blipFill>
                          <a:blip r:embed="rId3"/>
                          <a:stretch>
                            <a:fillRect l="-67133" t="-106557" r="-365035" b="-224590"/>
                          </a:stretch>
                        </a:blipFill>
                      </a:tcPr>
                    </a:tc>
                    <a:tc>
                      <a:txBody>
                        <a:bodyPr/>
                        <a:lstStyle/>
                        <a:p>
                          <a:endParaRPr lang="en-US"/>
                        </a:p>
                      </a:txBody>
                      <a:tcPr>
                        <a:blipFill>
                          <a:blip r:embed="rId3"/>
                          <a:stretch>
                            <a:fillRect l="-199167" t="-106557" r="-335000" b="-224590"/>
                          </a:stretch>
                        </a:blipFill>
                      </a:tcPr>
                    </a:tc>
                    <a:tc>
                      <a:txBody>
                        <a:bodyPr/>
                        <a:lstStyle/>
                        <a:p>
                          <a:endParaRPr lang="en-US"/>
                        </a:p>
                      </a:txBody>
                      <a:tcPr>
                        <a:blipFill>
                          <a:blip r:embed="rId3"/>
                          <a:stretch>
                            <a:fillRect l="-258273" t="-106557" r="-189209" b="-224590"/>
                          </a:stretch>
                        </a:blipFill>
                      </a:tcPr>
                    </a:tc>
                    <a:tc>
                      <a:txBody>
                        <a:bodyPr/>
                        <a:lstStyle/>
                        <a:p>
                          <a:endParaRPr lang="en-US"/>
                        </a:p>
                      </a:txBody>
                      <a:tcPr>
                        <a:blipFill>
                          <a:blip r:embed="rId3"/>
                          <a:stretch>
                            <a:fillRect l="-444643" t="-106557" r="-134821" b="-224590"/>
                          </a:stretch>
                        </a:blipFill>
                      </a:tcPr>
                    </a:tc>
                    <a:tc>
                      <a:txBody>
                        <a:bodyPr/>
                        <a:lstStyle/>
                        <a:p>
                          <a:endParaRPr lang="en-US"/>
                        </a:p>
                      </a:txBody>
                      <a:tcPr>
                        <a:blipFill>
                          <a:blip r:embed="rId3"/>
                          <a:stretch>
                            <a:fillRect l="-414966" t="-106557" r="-2721" b="-224590"/>
                          </a:stretch>
                        </a:blipFill>
                      </a:tcPr>
                    </a:tc>
                    <a:extLst>
                      <a:ext uri="{0D108BD9-81ED-4DB2-BD59-A6C34878D82A}">
                        <a16:rowId xmlns:a16="http://schemas.microsoft.com/office/drawing/2014/main" val="335895683"/>
                      </a:ext>
                    </a:extLst>
                  </a:tr>
                  <a:tr h="370840">
                    <a:tc>
                      <a:txBody>
                        <a:bodyPr/>
                        <a:lstStyle/>
                        <a:p>
                          <a:r>
                            <a:rPr lang="de-CH" baseline="30000" dirty="0"/>
                            <a:t>3</a:t>
                          </a:r>
                          <a:r>
                            <a:rPr lang="de-CH" dirty="0"/>
                            <a:t>He</a:t>
                          </a:r>
                          <a:endParaRPr lang="en-US" baseline="30000" dirty="0"/>
                        </a:p>
                      </a:txBody>
                      <a:tcPr/>
                    </a:tc>
                    <a:tc>
                      <a:txBody>
                        <a:bodyPr/>
                        <a:lstStyle/>
                        <a:p>
                          <a:endParaRPr lang="en-US"/>
                        </a:p>
                      </a:txBody>
                      <a:tcPr>
                        <a:blipFill>
                          <a:blip r:embed="rId3"/>
                          <a:stretch>
                            <a:fillRect l="-67133" t="-206557" r="-365035" b="-124590"/>
                          </a:stretch>
                        </a:blipFill>
                      </a:tcPr>
                    </a:tc>
                    <a:tc>
                      <a:txBody>
                        <a:bodyPr/>
                        <a:lstStyle/>
                        <a:p>
                          <a:endParaRPr lang="en-US"/>
                        </a:p>
                      </a:txBody>
                      <a:tcPr>
                        <a:blipFill>
                          <a:blip r:embed="rId3"/>
                          <a:stretch>
                            <a:fillRect l="-199167" t="-206557" r="-335000" b="-124590"/>
                          </a:stretch>
                        </a:blipFill>
                      </a:tcPr>
                    </a:tc>
                    <a:tc>
                      <a:txBody>
                        <a:bodyPr/>
                        <a:lstStyle/>
                        <a:p>
                          <a:endParaRPr lang="en-US"/>
                        </a:p>
                      </a:txBody>
                      <a:tcPr>
                        <a:blipFill>
                          <a:blip r:embed="rId3"/>
                          <a:stretch>
                            <a:fillRect l="-258273" t="-206557" r="-189209" b="-124590"/>
                          </a:stretch>
                        </a:blipFill>
                      </a:tcPr>
                    </a:tc>
                    <a:tc>
                      <a:txBody>
                        <a:bodyPr/>
                        <a:lstStyle/>
                        <a:p>
                          <a:endParaRPr lang="en-US"/>
                        </a:p>
                      </a:txBody>
                      <a:tcPr>
                        <a:blipFill>
                          <a:blip r:embed="rId3"/>
                          <a:stretch>
                            <a:fillRect l="-444643" t="-206557" r="-134821" b="-124590"/>
                          </a:stretch>
                        </a:blipFill>
                      </a:tcPr>
                    </a:tc>
                    <a:tc>
                      <a:txBody>
                        <a:bodyPr/>
                        <a:lstStyle/>
                        <a:p>
                          <a:endParaRPr lang="en-US"/>
                        </a:p>
                      </a:txBody>
                      <a:tcPr>
                        <a:blipFill>
                          <a:blip r:embed="rId3"/>
                          <a:stretch>
                            <a:fillRect l="-414966" t="-206557" r="-2721" b="-124590"/>
                          </a:stretch>
                        </a:blipFill>
                      </a:tcPr>
                    </a:tc>
                    <a:extLst>
                      <a:ext uri="{0D108BD9-81ED-4DB2-BD59-A6C34878D82A}">
                        <a16:rowId xmlns:a16="http://schemas.microsoft.com/office/drawing/2014/main" val="338771170"/>
                      </a:ext>
                    </a:extLst>
                  </a:tr>
                  <a:tr h="370840">
                    <a:tc>
                      <a:txBody>
                        <a:bodyPr/>
                        <a:lstStyle/>
                        <a:p>
                          <a:r>
                            <a:rPr lang="en-US" baseline="30000" dirty="0"/>
                            <a:t>8</a:t>
                          </a:r>
                          <a:r>
                            <a:rPr lang="en-US" dirty="0"/>
                            <a:t>Li</a:t>
                          </a:r>
                          <a:endParaRPr lang="en-US" baseline="30000" dirty="0"/>
                        </a:p>
                      </a:txBody>
                      <a:tcPr/>
                    </a:tc>
                    <a:tc>
                      <a:txBody>
                        <a:bodyPr/>
                        <a:lstStyle/>
                        <a:p>
                          <a:endParaRPr lang="en-US"/>
                        </a:p>
                      </a:txBody>
                      <a:tcPr>
                        <a:blipFill>
                          <a:blip r:embed="rId3"/>
                          <a:stretch>
                            <a:fillRect l="-67133" t="-306557" r="-365035" b="-24590"/>
                          </a:stretch>
                        </a:blipFill>
                      </a:tcPr>
                    </a:tc>
                    <a:tc>
                      <a:txBody>
                        <a:bodyPr/>
                        <a:lstStyle/>
                        <a:p>
                          <a:endParaRPr lang="en-US"/>
                        </a:p>
                      </a:txBody>
                      <a:tcPr>
                        <a:blipFill>
                          <a:blip r:embed="rId3"/>
                          <a:stretch>
                            <a:fillRect l="-199167" t="-306557" r="-335000" b="-24590"/>
                          </a:stretch>
                        </a:blipFill>
                      </a:tcPr>
                    </a:tc>
                    <a:tc>
                      <a:txBody>
                        <a:bodyPr/>
                        <a:lstStyle/>
                        <a:p>
                          <a:endParaRPr lang="en-US"/>
                        </a:p>
                      </a:txBody>
                      <a:tcPr>
                        <a:blipFill>
                          <a:blip r:embed="rId3"/>
                          <a:stretch>
                            <a:fillRect l="-258273" t="-306557" r="-189209" b="-24590"/>
                          </a:stretch>
                        </a:blipFill>
                      </a:tcPr>
                    </a:tc>
                    <a:tc>
                      <a:txBody>
                        <a:bodyPr/>
                        <a:lstStyle/>
                        <a:p>
                          <a:endParaRPr lang="en-US"/>
                        </a:p>
                      </a:txBody>
                      <a:tcPr>
                        <a:blipFill>
                          <a:blip r:embed="rId3"/>
                          <a:stretch>
                            <a:fillRect l="-444643" t="-306557" r="-134821" b="-24590"/>
                          </a:stretch>
                        </a:blipFill>
                      </a:tcPr>
                    </a:tc>
                    <a:tc>
                      <a:txBody>
                        <a:bodyPr/>
                        <a:lstStyle/>
                        <a:p>
                          <a:endParaRPr lang="en-US"/>
                        </a:p>
                      </a:txBody>
                      <a:tcPr>
                        <a:blipFill>
                          <a:blip r:embed="rId3"/>
                          <a:stretch>
                            <a:fillRect l="-414966" t="-306557" r="-2721" b="-24590"/>
                          </a:stretch>
                        </a:blipFill>
                      </a:tcPr>
                    </a:tc>
                    <a:extLst>
                      <a:ext uri="{0D108BD9-81ED-4DB2-BD59-A6C34878D82A}">
                        <a16:rowId xmlns:a16="http://schemas.microsoft.com/office/drawing/2014/main" val="2209134535"/>
                      </a:ext>
                    </a:extLst>
                  </a:tr>
                </a:tbl>
              </a:graphicData>
            </a:graphic>
          </p:graphicFrame>
        </mc:Fallback>
      </mc:AlternateContent>
      <p:sp>
        <p:nvSpPr>
          <p:cNvPr id="3" name="Title 2">
            <a:extLst>
              <a:ext uri="{FF2B5EF4-FFF2-40B4-BE49-F238E27FC236}">
                <a16:creationId xmlns:a16="http://schemas.microsoft.com/office/drawing/2014/main" id="{52523054-2A86-F759-8F35-B87AFF34D2E5}"/>
              </a:ext>
            </a:extLst>
          </p:cNvPr>
          <p:cNvSpPr>
            <a:spLocks noGrp="1"/>
          </p:cNvSpPr>
          <p:nvPr>
            <p:ph type="title"/>
          </p:nvPr>
        </p:nvSpPr>
        <p:spPr>
          <a:xfrm>
            <a:off x="1259632" y="209561"/>
            <a:ext cx="6768752" cy="381375"/>
          </a:xfrm>
        </p:spPr>
        <p:txBody>
          <a:bodyPr/>
          <a:lstStyle/>
          <a:p>
            <a:r>
              <a:rPr lang="en-US" dirty="0"/>
              <a:t>Possible hadronic candidates: proton &amp; light nuclei</a:t>
            </a:r>
          </a:p>
        </p:txBody>
      </p:sp>
      <mc:AlternateContent xmlns:mc="http://schemas.openxmlformats.org/markup-compatibility/2006" xmlns:a14="http://schemas.microsoft.com/office/drawing/2010/main">
        <mc:Choice Requires="a14">
          <p:graphicFrame>
            <p:nvGraphicFramePr>
              <p:cNvPr id="10" name="Content Placeholder 9">
                <a:extLst>
                  <a:ext uri="{FF2B5EF4-FFF2-40B4-BE49-F238E27FC236}">
                    <a16:creationId xmlns:a16="http://schemas.microsoft.com/office/drawing/2014/main" id="{4D1F18F1-31C2-FAC1-5D08-DA4882F989C9}"/>
                  </a:ext>
                </a:extLst>
              </p:cNvPr>
              <p:cNvGraphicFramePr>
                <a:graphicFrameLocks noGrp="1"/>
              </p:cNvGraphicFramePr>
              <p:nvPr>
                <p:ph sz="quarter" idx="18"/>
                <p:extLst>
                  <p:ext uri="{D42A27DB-BD31-4B8C-83A1-F6EECF244321}">
                    <p14:modId xmlns:p14="http://schemas.microsoft.com/office/powerpoint/2010/main" val="1710977459"/>
                  </p:ext>
                </p:extLst>
              </p:nvPr>
            </p:nvGraphicFramePr>
            <p:xfrm>
              <a:off x="5003800" y="1003300"/>
              <a:ext cx="3781425" cy="2595880"/>
            </p:xfrm>
            <a:graphic>
              <a:graphicData uri="http://schemas.openxmlformats.org/drawingml/2006/table">
                <a:tbl>
                  <a:tblPr firstRow="1" bandRow="1">
                    <a:tableStyleId>{93296810-A885-4BE3-A3E7-6D5BEEA58F35}</a:tableStyleId>
                  </a:tblPr>
                  <a:tblGrid>
                    <a:gridCol w="1008360">
                      <a:extLst>
                        <a:ext uri="{9D8B030D-6E8A-4147-A177-3AD203B41FA5}">
                          <a16:colId xmlns:a16="http://schemas.microsoft.com/office/drawing/2014/main" val="2821039955"/>
                        </a:ext>
                      </a:extLst>
                    </a:gridCol>
                    <a:gridCol w="1512590">
                      <a:extLst>
                        <a:ext uri="{9D8B030D-6E8A-4147-A177-3AD203B41FA5}">
                          <a16:colId xmlns:a16="http://schemas.microsoft.com/office/drawing/2014/main" val="4007998002"/>
                        </a:ext>
                      </a:extLst>
                    </a:gridCol>
                    <a:gridCol w="1260475">
                      <a:extLst>
                        <a:ext uri="{9D8B030D-6E8A-4147-A177-3AD203B41FA5}">
                          <a16:colId xmlns:a16="http://schemas.microsoft.com/office/drawing/2014/main" val="3312011775"/>
                        </a:ext>
                      </a:extLst>
                    </a:gridCol>
                  </a:tblGrid>
                  <a:tr h="370840">
                    <a:tc>
                      <a:txBody>
                        <a:bodyPr/>
                        <a:lstStyle/>
                        <a:p>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𝝁</m:t>
                                </m:r>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𝝁</m:t>
                                    </m:r>
                                  </m:e>
                                  <m:sub>
                                    <m:r>
                                      <a:rPr lang="en-US" b="1" i="1" smtClean="0">
                                        <a:latin typeface="Cambria Math" panose="02040503050406030204" pitchFamily="18" charset="0"/>
                                      </a:rPr>
                                      <m:t>𝒏</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𝒂</m:t>
                                </m:r>
                              </m:oMath>
                            </m:oMathPara>
                          </a14:m>
                          <a:endParaRPr lang="en-US" dirty="0"/>
                        </a:p>
                      </a:txBody>
                      <a:tcPr/>
                    </a:tc>
                    <a:extLst>
                      <a:ext uri="{0D108BD9-81ED-4DB2-BD59-A6C34878D82A}">
                        <a16:rowId xmlns:a16="http://schemas.microsoft.com/office/drawing/2014/main" val="2892420451"/>
                      </a:ext>
                    </a:extLst>
                  </a:tr>
                  <a:tr h="370840">
                    <a:tc>
                      <a:txBody>
                        <a:bodyPr/>
                        <a:lstStyle/>
                        <a:p>
                          <a:r>
                            <a:rPr lang="en-US" dirty="0"/>
                            <a:t>Muon</a:t>
                          </a: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8</m:t>
                                </m:r>
                                <m:r>
                                  <a:rPr lang="en-US" b="0" i="1" smtClean="0">
                                    <a:latin typeface="Cambria Math" panose="02040503050406030204" pitchFamily="18" charset="0"/>
                                  </a:rPr>
                                  <m:t>.</m:t>
                                </m:r>
                                <m:r>
                                  <a:rPr lang="en-US" b="0" i="1" smtClean="0">
                                    <a:latin typeface="Cambria Math" panose="02040503050406030204" pitchFamily="18" charset="0"/>
                                  </a:rPr>
                                  <m:t>89</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r>
                                  <a:rPr lang="en-US" i="1" dirty="0" smtClean="0">
                                    <a:latin typeface="Cambria Math" panose="02040503050406030204" pitchFamily="18" charset="0"/>
                                  </a:rPr>
                                  <m:t>.</m:t>
                                </m:r>
                                <m:r>
                                  <a:rPr lang="en-US" i="1" dirty="0" smtClean="0">
                                    <a:latin typeface="Cambria Math" panose="02040503050406030204" pitchFamily="18" charset="0"/>
                                  </a:rPr>
                                  <m:t>001166</m:t>
                                </m:r>
                              </m:oMath>
                            </m:oMathPara>
                          </a14:m>
                          <a:endParaRPr lang="en-US" dirty="0"/>
                        </a:p>
                      </a:txBody>
                      <a:tcPr/>
                    </a:tc>
                    <a:extLst>
                      <a:ext uri="{0D108BD9-81ED-4DB2-BD59-A6C34878D82A}">
                        <a16:rowId xmlns:a16="http://schemas.microsoft.com/office/drawing/2014/main" val="3629542853"/>
                      </a:ext>
                    </a:extLst>
                  </a:tr>
                  <a:tr h="370840">
                    <a:tc>
                      <a:txBody>
                        <a:bodyPr/>
                        <a:lstStyle/>
                        <a:p>
                          <a:r>
                            <a:rPr lang="en-US" dirty="0"/>
                            <a:t>p</a:t>
                          </a: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m:t>
                                </m:r>
                                <m:r>
                                  <a:rPr lang="en-US" b="0" i="1" smtClean="0">
                                    <a:latin typeface="Cambria Math" panose="02040503050406030204" pitchFamily="18" charset="0"/>
                                  </a:rPr>
                                  <m:t>79</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79</m:t>
                                </m:r>
                              </m:oMath>
                            </m:oMathPara>
                          </a14:m>
                          <a:endParaRPr lang="en-US" dirty="0"/>
                        </a:p>
                      </a:txBody>
                      <a:tcPr/>
                    </a:tc>
                    <a:extLst>
                      <a:ext uri="{0D108BD9-81ED-4DB2-BD59-A6C34878D82A}">
                        <a16:rowId xmlns:a16="http://schemas.microsoft.com/office/drawing/2014/main" val="77824182"/>
                      </a:ext>
                    </a:extLst>
                  </a:tr>
                  <a:tr h="370840">
                    <a:tc>
                      <a:txBody>
                        <a:bodyPr/>
                        <a:lstStyle/>
                        <a:p>
                          <a:r>
                            <a:rPr lang="en-US" dirty="0"/>
                            <a:t>D</a:t>
                          </a: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86</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14</m:t>
                                </m:r>
                              </m:oMath>
                            </m:oMathPara>
                          </a14:m>
                          <a:endParaRPr lang="en-US" dirty="0"/>
                        </a:p>
                      </a:txBody>
                      <a:tcPr/>
                    </a:tc>
                    <a:extLst>
                      <a:ext uri="{0D108BD9-81ED-4DB2-BD59-A6C34878D82A}">
                        <a16:rowId xmlns:a16="http://schemas.microsoft.com/office/drawing/2014/main" val="1407323487"/>
                      </a:ext>
                    </a:extLst>
                  </a:tr>
                  <a:tr h="370840">
                    <a:tc>
                      <a:txBody>
                        <a:bodyPr/>
                        <a:lstStyle/>
                        <a:p>
                          <a:r>
                            <a:rPr lang="en-US" baseline="30000" dirty="0"/>
                            <a:t>3</a:t>
                          </a:r>
                          <a:r>
                            <a:rPr lang="en-US" baseline="0" dirty="0"/>
                            <a:t>He</a:t>
                          </a:r>
                          <a:r>
                            <a:rPr lang="en-US" baseline="30000" dirty="0"/>
                            <a:t>++</a:t>
                          </a:r>
                          <a:endParaRPr lang="en-US" baseline="0"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m:t>
                                </m:r>
                                <m:r>
                                  <a:rPr lang="en-US" b="0" i="1" smtClean="0">
                                    <a:latin typeface="Cambria Math" panose="02040503050406030204" pitchFamily="18" charset="0"/>
                                  </a:rPr>
                                  <m:t>13</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4</m:t>
                                </m:r>
                                <m:r>
                                  <a:rPr lang="en-US" b="0" i="1" smtClean="0">
                                    <a:latin typeface="Cambria Math" panose="02040503050406030204" pitchFamily="18" charset="0"/>
                                  </a:rPr>
                                  <m:t>.</m:t>
                                </m:r>
                                <m:r>
                                  <a:rPr lang="en-US" b="0" i="1" smtClean="0">
                                    <a:latin typeface="Cambria Math" panose="02040503050406030204" pitchFamily="18" charset="0"/>
                                  </a:rPr>
                                  <m:t>13</m:t>
                                </m:r>
                              </m:oMath>
                            </m:oMathPara>
                          </a14:m>
                          <a:endParaRPr lang="en-US" dirty="0"/>
                        </a:p>
                      </a:txBody>
                      <a:tcPr/>
                    </a:tc>
                    <a:extLst>
                      <a:ext uri="{0D108BD9-81ED-4DB2-BD59-A6C34878D82A}">
                        <a16:rowId xmlns:a16="http://schemas.microsoft.com/office/drawing/2014/main" val="3686372953"/>
                      </a:ext>
                    </a:extLst>
                  </a:tr>
                  <a:tr h="370840">
                    <a:tc>
                      <a:txBody>
                        <a:bodyPr/>
                        <a:lstStyle/>
                        <a:p>
                          <a:r>
                            <a:rPr lang="en-US" baseline="30000" dirty="0"/>
                            <a:t>8</a:t>
                          </a:r>
                          <a:r>
                            <a:rPr lang="en-US" baseline="0" dirty="0"/>
                            <a:t>Li</a:t>
                          </a:r>
                          <a:r>
                            <a:rPr lang="en-US" baseline="30000" dirty="0"/>
                            <a:t>+</a:t>
                          </a: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653</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2</m:t>
                                </m:r>
                                <m:r>
                                  <a:rPr lang="en-US" i="1" dirty="0" smtClean="0">
                                    <a:latin typeface="Cambria Math" panose="02040503050406030204" pitchFamily="18" charset="0"/>
                                  </a:rPr>
                                  <m:t>.</m:t>
                                </m:r>
                                <m:r>
                                  <a:rPr lang="en-US" b="0" i="1" dirty="0" smtClean="0">
                                    <a:latin typeface="Cambria Math" panose="02040503050406030204" pitchFamily="18" charset="0"/>
                                  </a:rPr>
                                  <m:t>3</m:t>
                                </m:r>
                              </m:oMath>
                            </m:oMathPara>
                          </a14:m>
                          <a:endParaRPr lang="en-US" dirty="0"/>
                        </a:p>
                      </a:txBody>
                      <a:tcPr/>
                    </a:tc>
                    <a:extLst>
                      <a:ext uri="{0D108BD9-81ED-4DB2-BD59-A6C34878D82A}">
                        <a16:rowId xmlns:a16="http://schemas.microsoft.com/office/drawing/2014/main" val="3717564339"/>
                      </a:ext>
                    </a:extLst>
                  </a:tr>
                  <a:tr h="370840">
                    <a:tc>
                      <a:txBody>
                        <a:bodyPr/>
                        <a:lstStyle/>
                        <a:p>
                          <a:r>
                            <a:rPr lang="en-US" baseline="30000" dirty="0"/>
                            <a:t>8</a:t>
                          </a:r>
                          <a:r>
                            <a:rPr lang="en-US" baseline="0" dirty="0"/>
                            <a:t>Li</a:t>
                          </a:r>
                          <a:r>
                            <a:rPr lang="en-US" baseline="30000" dirty="0"/>
                            <a:t>3+</a:t>
                          </a:r>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r>
                                  <a:rPr lang="en-US" i="1" dirty="0" smtClean="0">
                                    <a:latin typeface="Cambria Math" panose="02040503050406030204" pitchFamily="18" charset="0"/>
                                  </a:rPr>
                                  <m:t>.</m:t>
                                </m:r>
                                <m:r>
                                  <a:rPr lang="en-US" i="1" dirty="0" smtClean="0">
                                    <a:latin typeface="Cambria Math" panose="02040503050406030204" pitchFamily="18" charset="0"/>
                                  </a:rPr>
                                  <m:t>653</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097</m:t>
                                </m:r>
                              </m:oMath>
                            </m:oMathPara>
                          </a14:m>
                          <a:endParaRPr lang="en-US" dirty="0"/>
                        </a:p>
                      </a:txBody>
                      <a:tcPr/>
                    </a:tc>
                    <a:extLst>
                      <a:ext uri="{0D108BD9-81ED-4DB2-BD59-A6C34878D82A}">
                        <a16:rowId xmlns:a16="http://schemas.microsoft.com/office/drawing/2014/main" val="889849259"/>
                      </a:ext>
                    </a:extLst>
                  </a:tr>
                </a:tbl>
              </a:graphicData>
            </a:graphic>
          </p:graphicFrame>
        </mc:Choice>
        <mc:Fallback xmlns="">
          <p:graphicFrame>
            <p:nvGraphicFramePr>
              <p:cNvPr id="10" name="Content Placeholder 9">
                <a:extLst>
                  <a:ext uri="{FF2B5EF4-FFF2-40B4-BE49-F238E27FC236}">
                    <a16:creationId xmlns:a16="http://schemas.microsoft.com/office/drawing/2014/main" id="{4D1F18F1-31C2-FAC1-5D08-DA4882F989C9}"/>
                  </a:ext>
                </a:extLst>
              </p:cNvPr>
              <p:cNvGraphicFramePr>
                <a:graphicFrameLocks noGrp="1"/>
              </p:cNvGraphicFramePr>
              <p:nvPr>
                <p:ph sz="quarter" idx="18"/>
                <p:extLst>
                  <p:ext uri="{D42A27DB-BD31-4B8C-83A1-F6EECF244321}">
                    <p14:modId xmlns:p14="http://schemas.microsoft.com/office/powerpoint/2010/main" val="1710977459"/>
                  </p:ext>
                </p:extLst>
              </p:nvPr>
            </p:nvGraphicFramePr>
            <p:xfrm>
              <a:off x="5003800" y="1003300"/>
              <a:ext cx="3781425" cy="2595880"/>
            </p:xfrm>
            <a:graphic>
              <a:graphicData uri="http://schemas.openxmlformats.org/drawingml/2006/table">
                <a:tbl>
                  <a:tblPr firstRow="1" bandRow="1">
                    <a:tableStyleId>{93296810-A885-4BE3-A3E7-6D5BEEA58F35}</a:tableStyleId>
                  </a:tblPr>
                  <a:tblGrid>
                    <a:gridCol w="1008360">
                      <a:extLst>
                        <a:ext uri="{9D8B030D-6E8A-4147-A177-3AD203B41FA5}">
                          <a16:colId xmlns:a16="http://schemas.microsoft.com/office/drawing/2014/main" val="2821039955"/>
                        </a:ext>
                      </a:extLst>
                    </a:gridCol>
                    <a:gridCol w="1512590">
                      <a:extLst>
                        <a:ext uri="{9D8B030D-6E8A-4147-A177-3AD203B41FA5}">
                          <a16:colId xmlns:a16="http://schemas.microsoft.com/office/drawing/2014/main" val="4007998002"/>
                        </a:ext>
                      </a:extLst>
                    </a:gridCol>
                    <a:gridCol w="1260475">
                      <a:extLst>
                        <a:ext uri="{9D8B030D-6E8A-4147-A177-3AD203B41FA5}">
                          <a16:colId xmlns:a16="http://schemas.microsoft.com/office/drawing/2014/main" val="3312011775"/>
                        </a:ext>
                      </a:extLst>
                    </a:gridCol>
                  </a:tblGrid>
                  <a:tr h="370840">
                    <a:tc>
                      <a:txBody>
                        <a:bodyPr/>
                        <a:lstStyle/>
                        <a:p>
                          <a:endParaRPr lang="en-US" dirty="0"/>
                        </a:p>
                      </a:txBody>
                      <a:tcPr/>
                    </a:tc>
                    <a:tc>
                      <a:txBody>
                        <a:bodyPr/>
                        <a:lstStyle/>
                        <a:p>
                          <a:endParaRPr lang="en-US"/>
                        </a:p>
                      </a:txBody>
                      <a:tcPr>
                        <a:blipFill>
                          <a:blip r:embed="rId4"/>
                          <a:stretch>
                            <a:fillRect l="-67068" t="-1639" r="-84739" b="-624590"/>
                          </a:stretch>
                        </a:blipFill>
                      </a:tcPr>
                    </a:tc>
                    <a:tc>
                      <a:txBody>
                        <a:bodyPr/>
                        <a:lstStyle/>
                        <a:p>
                          <a:endParaRPr lang="en-US"/>
                        </a:p>
                      </a:txBody>
                      <a:tcPr>
                        <a:blipFill>
                          <a:blip r:embed="rId4"/>
                          <a:stretch>
                            <a:fillRect l="-200966" t="-1639" r="-1932" b="-624590"/>
                          </a:stretch>
                        </a:blipFill>
                      </a:tcPr>
                    </a:tc>
                    <a:extLst>
                      <a:ext uri="{0D108BD9-81ED-4DB2-BD59-A6C34878D82A}">
                        <a16:rowId xmlns:a16="http://schemas.microsoft.com/office/drawing/2014/main" val="2892420451"/>
                      </a:ext>
                    </a:extLst>
                  </a:tr>
                  <a:tr h="370840">
                    <a:tc>
                      <a:txBody>
                        <a:bodyPr/>
                        <a:lstStyle/>
                        <a:p>
                          <a:r>
                            <a:rPr lang="en-US" dirty="0"/>
                            <a:t>Muon</a:t>
                          </a:r>
                        </a:p>
                      </a:txBody>
                      <a:tcPr/>
                    </a:tc>
                    <a:tc>
                      <a:txBody>
                        <a:bodyPr/>
                        <a:lstStyle/>
                        <a:p>
                          <a:endParaRPr lang="en-US"/>
                        </a:p>
                      </a:txBody>
                      <a:tcPr>
                        <a:blipFill>
                          <a:blip r:embed="rId4"/>
                          <a:stretch>
                            <a:fillRect l="-67068" t="-101639" r="-84739" b="-524590"/>
                          </a:stretch>
                        </a:blipFill>
                      </a:tcPr>
                    </a:tc>
                    <a:tc>
                      <a:txBody>
                        <a:bodyPr/>
                        <a:lstStyle/>
                        <a:p>
                          <a:endParaRPr lang="en-US"/>
                        </a:p>
                      </a:txBody>
                      <a:tcPr>
                        <a:blipFill>
                          <a:blip r:embed="rId4"/>
                          <a:stretch>
                            <a:fillRect l="-200966" t="-101639" r="-1932" b="-524590"/>
                          </a:stretch>
                        </a:blipFill>
                      </a:tcPr>
                    </a:tc>
                    <a:extLst>
                      <a:ext uri="{0D108BD9-81ED-4DB2-BD59-A6C34878D82A}">
                        <a16:rowId xmlns:a16="http://schemas.microsoft.com/office/drawing/2014/main" val="3629542853"/>
                      </a:ext>
                    </a:extLst>
                  </a:tr>
                  <a:tr h="370840">
                    <a:tc>
                      <a:txBody>
                        <a:bodyPr/>
                        <a:lstStyle/>
                        <a:p>
                          <a:r>
                            <a:rPr lang="en-US" dirty="0"/>
                            <a:t>p</a:t>
                          </a:r>
                        </a:p>
                      </a:txBody>
                      <a:tcPr/>
                    </a:tc>
                    <a:tc>
                      <a:txBody>
                        <a:bodyPr/>
                        <a:lstStyle/>
                        <a:p>
                          <a:endParaRPr lang="en-US"/>
                        </a:p>
                      </a:txBody>
                      <a:tcPr>
                        <a:blipFill>
                          <a:blip r:embed="rId4"/>
                          <a:stretch>
                            <a:fillRect l="-67068" t="-201639" r="-84739" b="-424590"/>
                          </a:stretch>
                        </a:blipFill>
                      </a:tcPr>
                    </a:tc>
                    <a:tc>
                      <a:txBody>
                        <a:bodyPr/>
                        <a:lstStyle/>
                        <a:p>
                          <a:endParaRPr lang="en-US"/>
                        </a:p>
                      </a:txBody>
                      <a:tcPr>
                        <a:blipFill>
                          <a:blip r:embed="rId4"/>
                          <a:stretch>
                            <a:fillRect l="-200966" t="-201639" r="-1932" b="-424590"/>
                          </a:stretch>
                        </a:blipFill>
                      </a:tcPr>
                    </a:tc>
                    <a:extLst>
                      <a:ext uri="{0D108BD9-81ED-4DB2-BD59-A6C34878D82A}">
                        <a16:rowId xmlns:a16="http://schemas.microsoft.com/office/drawing/2014/main" val="77824182"/>
                      </a:ext>
                    </a:extLst>
                  </a:tr>
                  <a:tr h="370840">
                    <a:tc>
                      <a:txBody>
                        <a:bodyPr/>
                        <a:lstStyle/>
                        <a:p>
                          <a:r>
                            <a:rPr lang="en-US" dirty="0"/>
                            <a:t>D</a:t>
                          </a:r>
                        </a:p>
                      </a:txBody>
                      <a:tcPr/>
                    </a:tc>
                    <a:tc>
                      <a:txBody>
                        <a:bodyPr/>
                        <a:lstStyle/>
                        <a:p>
                          <a:endParaRPr lang="en-US"/>
                        </a:p>
                      </a:txBody>
                      <a:tcPr>
                        <a:blipFill>
                          <a:blip r:embed="rId4"/>
                          <a:stretch>
                            <a:fillRect l="-67068" t="-301639" r="-84739" b="-324590"/>
                          </a:stretch>
                        </a:blipFill>
                      </a:tcPr>
                    </a:tc>
                    <a:tc>
                      <a:txBody>
                        <a:bodyPr/>
                        <a:lstStyle/>
                        <a:p>
                          <a:endParaRPr lang="en-US"/>
                        </a:p>
                      </a:txBody>
                      <a:tcPr>
                        <a:blipFill>
                          <a:blip r:embed="rId4"/>
                          <a:stretch>
                            <a:fillRect l="-200966" t="-301639" r="-1932" b="-324590"/>
                          </a:stretch>
                        </a:blipFill>
                      </a:tcPr>
                    </a:tc>
                    <a:extLst>
                      <a:ext uri="{0D108BD9-81ED-4DB2-BD59-A6C34878D82A}">
                        <a16:rowId xmlns:a16="http://schemas.microsoft.com/office/drawing/2014/main" val="1407323487"/>
                      </a:ext>
                    </a:extLst>
                  </a:tr>
                  <a:tr h="370840">
                    <a:tc>
                      <a:txBody>
                        <a:bodyPr/>
                        <a:lstStyle/>
                        <a:p>
                          <a:r>
                            <a:rPr lang="en-US" baseline="30000" dirty="0"/>
                            <a:t>3</a:t>
                          </a:r>
                          <a:r>
                            <a:rPr lang="en-US" baseline="0" dirty="0"/>
                            <a:t>He</a:t>
                          </a:r>
                          <a:r>
                            <a:rPr lang="en-US" baseline="30000" dirty="0"/>
                            <a:t>++</a:t>
                          </a:r>
                          <a:endParaRPr lang="en-US" baseline="0" dirty="0"/>
                        </a:p>
                      </a:txBody>
                      <a:tcPr/>
                    </a:tc>
                    <a:tc>
                      <a:txBody>
                        <a:bodyPr/>
                        <a:lstStyle/>
                        <a:p>
                          <a:endParaRPr lang="en-US"/>
                        </a:p>
                      </a:txBody>
                      <a:tcPr>
                        <a:blipFill>
                          <a:blip r:embed="rId4"/>
                          <a:stretch>
                            <a:fillRect l="-67068" t="-401639" r="-84739" b="-224590"/>
                          </a:stretch>
                        </a:blipFill>
                      </a:tcPr>
                    </a:tc>
                    <a:tc>
                      <a:txBody>
                        <a:bodyPr/>
                        <a:lstStyle/>
                        <a:p>
                          <a:endParaRPr lang="en-US"/>
                        </a:p>
                      </a:txBody>
                      <a:tcPr>
                        <a:blipFill>
                          <a:blip r:embed="rId4"/>
                          <a:stretch>
                            <a:fillRect l="-200966" t="-401639" r="-1932" b="-224590"/>
                          </a:stretch>
                        </a:blipFill>
                      </a:tcPr>
                    </a:tc>
                    <a:extLst>
                      <a:ext uri="{0D108BD9-81ED-4DB2-BD59-A6C34878D82A}">
                        <a16:rowId xmlns:a16="http://schemas.microsoft.com/office/drawing/2014/main" val="3686372953"/>
                      </a:ext>
                    </a:extLst>
                  </a:tr>
                  <a:tr h="370840">
                    <a:tc>
                      <a:txBody>
                        <a:bodyPr/>
                        <a:lstStyle/>
                        <a:p>
                          <a:r>
                            <a:rPr lang="en-US" baseline="30000" dirty="0"/>
                            <a:t>8</a:t>
                          </a:r>
                          <a:r>
                            <a:rPr lang="en-US" baseline="0" dirty="0"/>
                            <a:t>Li</a:t>
                          </a:r>
                          <a:r>
                            <a:rPr lang="en-US" baseline="30000" dirty="0"/>
                            <a:t>+</a:t>
                          </a:r>
                        </a:p>
                      </a:txBody>
                      <a:tcPr/>
                    </a:tc>
                    <a:tc>
                      <a:txBody>
                        <a:bodyPr/>
                        <a:lstStyle/>
                        <a:p>
                          <a:endParaRPr lang="en-US"/>
                        </a:p>
                      </a:txBody>
                      <a:tcPr>
                        <a:blipFill>
                          <a:blip r:embed="rId4"/>
                          <a:stretch>
                            <a:fillRect l="-67068" t="-501639" r="-84739" b="-124590"/>
                          </a:stretch>
                        </a:blipFill>
                      </a:tcPr>
                    </a:tc>
                    <a:tc>
                      <a:txBody>
                        <a:bodyPr/>
                        <a:lstStyle/>
                        <a:p>
                          <a:endParaRPr lang="en-US"/>
                        </a:p>
                      </a:txBody>
                      <a:tcPr>
                        <a:blipFill>
                          <a:blip r:embed="rId4"/>
                          <a:stretch>
                            <a:fillRect l="-200966" t="-501639" r="-1932" b="-124590"/>
                          </a:stretch>
                        </a:blipFill>
                      </a:tcPr>
                    </a:tc>
                    <a:extLst>
                      <a:ext uri="{0D108BD9-81ED-4DB2-BD59-A6C34878D82A}">
                        <a16:rowId xmlns:a16="http://schemas.microsoft.com/office/drawing/2014/main" val="3717564339"/>
                      </a:ext>
                    </a:extLst>
                  </a:tr>
                  <a:tr h="370840">
                    <a:tc>
                      <a:txBody>
                        <a:bodyPr/>
                        <a:lstStyle/>
                        <a:p>
                          <a:r>
                            <a:rPr lang="en-US" baseline="30000" dirty="0"/>
                            <a:t>8</a:t>
                          </a:r>
                          <a:r>
                            <a:rPr lang="en-US" baseline="0" dirty="0"/>
                            <a:t>Li</a:t>
                          </a:r>
                          <a:r>
                            <a:rPr lang="en-US" baseline="30000" dirty="0"/>
                            <a:t>3+</a:t>
                          </a:r>
                        </a:p>
                      </a:txBody>
                      <a:tcPr/>
                    </a:tc>
                    <a:tc>
                      <a:txBody>
                        <a:bodyPr/>
                        <a:lstStyle/>
                        <a:p>
                          <a:endParaRPr lang="en-US"/>
                        </a:p>
                      </a:txBody>
                      <a:tcPr>
                        <a:blipFill>
                          <a:blip r:embed="rId4"/>
                          <a:stretch>
                            <a:fillRect l="-67068" t="-601639" r="-84739" b="-24590"/>
                          </a:stretch>
                        </a:blipFill>
                      </a:tcPr>
                    </a:tc>
                    <a:tc>
                      <a:txBody>
                        <a:bodyPr/>
                        <a:lstStyle/>
                        <a:p>
                          <a:endParaRPr lang="en-US"/>
                        </a:p>
                      </a:txBody>
                      <a:tcPr>
                        <a:blipFill>
                          <a:blip r:embed="rId4"/>
                          <a:stretch>
                            <a:fillRect l="-200966" t="-601639" r="-1932" b="-24590"/>
                          </a:stretch>
                        </a:blipFill>
                      </a:tcPr>
                    </a:tc>
                    <a:extLst>
                      <a:ext uri="{0D108BD9-81ED-4DB2-BD59-A6C34878D82A}">
                        <a16:rowId xmlns:a16="http://schemas.microsoft.com/office/drawing/2014/main" val="889849259"/>
                      </a:ext>
                    </a:extLst>
                  </a:tr>
                </a:tbl>
              </a:graphicData>
            </a:graphic>
          </p:graphicFrame>
        </mc:Fallback>
      </mc:AlternateContent>
      <p:sp>
        <p:nvSpPr>
          <p:cNvPr id="4" name="Slide Number Placeholder 3">
            <a:extLst>
              <a:ext uri="{FF2B5EF4-FFF2-40B4-BE49-F238E27FC236}">
                <a16:creationId xmlns:a16="http://schemas.microsoft.com/office/drawing/2014/main" id="{A5E3688A-3DEC-A0C3-3D07-E6D8DE8B1943}"/>
              </a:ext>
            </a:extLst>
          </p:cNvPr>
          <p:cNvSpPr>
            <a:spLocks noGrp="1"/>
          </p:cNvSpPr>
          <p:nvPr>
            <p:ph type="sldNum" sz="quarter" idx="4"/>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11</a:t>
            </a:fld>
            <a:endParaRPr lang="de-DE" dirty="0">
              <a:latin typeface="Aptos" panose="020B0004020202020204" pitchFamily="34" charset="0"/>
            </a:endParaRPr>
          </a:p>
        </p:txBody>
      </p:sp>
      <p:sp>
        <p:nvSpPr>
          <p:cNvPr id="5" name="TextBox 4">
            <a:extLst>
              <a:ext uri="{FF2B5EF4-FFF2-40B4-BE49-F238E27FC236}">
                <a16:creationId xmlns:a16="http://schemas.microsoft.com/office/drawing/2014/main" id="{60E26128-02FD-2629-700A-AA38BDECDA8B}"/>
              </a:ext>
            </a:extLst>
          </p:cNvPr>
          <p:cNvSpPr txBox="1"/>
          <p:nvPr/>
        </p:nvSpPr>
        <p:spPr>
          <a:xfrm>
            <a:off x="5066848" y="4269091"/>
            <a:ext cx="3960688" cy="738664"/>
          </a:xfrm>
          <a:prstGeom prst="rect">
            <a:avLst/>
          </a:prstGeom>
          <a:noFill/>
        </p:spPr>
        <p:txBody>
          <a:bodyPr wrap="square">
            <a:spAutoFit/>
          </a:bodyPr>
          <a:lstStyle/>
          <a:p>
            <a:r>
              <a:rPr lang="en-US" sz="1400" b="0" i="0" u="none" strike="noStrike" baseline="0" dirty="0">
                <a:latin typeface="Aptos" panose="020B0004020202020204" pitchFamily="34" charset="0"/>
              </a:rPr>
              <a:t>Froese and Navratil, PRC </a:t>
            </a:r>
            <a:r>
              <a:rPr lang="en-US" sz="1400" b="1" i="0" u="none" strike="noStrike" baseline="0" dirty="0">
                <a:latin typeface="Aptos" panose="020B0004020202020204" pitchFamily="34" charset="0"/>
              </a:rPr>
              <a:t>104</a:t>
            </a:r>
            <a:r>
              <a:rPr lang="en-US" sz="1400" dirty="0">
                <a:latin typeface="Aptos" panose="020B0004020202020204" pitchFamily="34" charset="0"/>
              </a:rPr>
              <a:t>(2021)</a:t>
            </a:r>
            <a:r>
              <a:rPr lang="en-US" sz="1400" b="0" i="0" u="none" strike="noStrike" baseline="0" dirty="0">
                <a:latin typeface="Aptos" panose="020B0004020202020204" pitchFamily="34" charset="0"/>
              </a:rPr>
              <a:t>025502</a:t>
            </a:r>
            <a:br>
              <a:rPr lang="en-US" sz="1400" dirty="0">
                <a:latin typeface="Aptos" panose="020B0004020202020204" pitchFamily="34" charset="0"/>
              </a:rPr>
            </a:br>
            <a:r>
              <a:rPr lang="en-US" sz="1400" dirty="0">
                <a:latin typeface="Aptos" panose="020B0004020202020204" pitchFamily="34" charset="0"/>
              </a:rPr>
              <a:t>Navratil (2025) private communication</a:t>
            </a:r>
            <a:r>
              <a:rPr lang="en-US" sz="1400" b="0" i="0" u="none" strike="noStrike" baseline="0" dirty="0">
                <a:latin typeface="Aptos" panose="020B0004020202020204" pitchFamily="34" charset="0"/>
              </a:rPr>
              <a:t> </a:t>
            </a:r>
            <a:br>
              <a:rPr lang="en-US" sz="1400" dirty="0">
                <a:latin typeface="Aptos" panose="020B0004020202020204" pitchFamily="34" charset="0"/>
              </a:rPr>
            </a:br>
            <a:r>
              <a:rPr lang="en-US" sz="1400" dirty="0">
                <a:latin typeface="Aptos" panose="020B0004020202020204" pitchFamily="34" charset="0"/>
              </a:rPr>
              <a:t>Liu and Timmermans, PRC</a:t>
            </a:r>
            <a:r>
              <a:rPr lang="en-US" sz="1400" b="1" dirty="0">
                <a:latin typeface="Aptos" panose="020B0004020202020204" pitchFamily="34" charset="0"/>
              </a:rPr>
              <a:t>70</a:t>
            </a:r>
            <a:r>
              <a:rPr lang="en-US" sz="1400" dirty="0">
                <a:latin typeface="Aptos" panose="020B0004020202020204" pitchFamily="34" charset="0"/>
              </a:rPr>
              <a:t>(2004)055501</a:t>
            </a:r>
            <a:endParaRPr lang="en-US" sz="1400" b="0" i="0" u="none" strike="noStrike" baseline="0" dirty="0">
              <a:latin typeface="Aptos" panose="020B0004020202020204" pitchFamily="34" charset="0"/>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34209E79-A19D-7413-B2B0-71CCF2E5E991}"/>
                  </a:ext>
                </a:extLst>
              </p:cNvPr>
              <p:cNvSpPr txBox="1"/>
              <p:nvPr/>
            </p:nvSpPr>
            <p:spPr>
              <a:xfrm>
                <a:off x="1115616" y="1709207"/>
                <a:ext cx="2382396" cy="357534"/>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n-US" sz="1600" b="1" i="1" u="none" strike="noStrike" baseline="0" dirty="0" smtClean="0">
                              <a:latin typeface="Cambria Math" panose="02040503050406030204" pitchFamily="18" charset="0"/>
                            </a:rPr>
                          </m:ctrlPr>
                        </m:sSubPr>
                        <m:e>
                          <m:r>
                            <a:rPr lang="en-US" sz="1600" b="1" i="1" u="none" strike="noStrike" baseline="0" dirty="0" smtClean="0">
                              <a:latin typeface="Cambria Math" panose="02040503050406030204" pitchFamily="18" charset="0"/>
                            </a:rPr>
                            <m:t>𝒅</m:t>
                          </m:r>
                        </m:e>
                        <m:sub>
                          <m:r>
                            <a:rPr lang="en-US" sz="1000" b="1" i="1" u="none" strike="noStrike" baseline="0" dirty="0" err="1">
                              <a:latin typeface="Cambria Math" panose="02040503050406030204" pitchFamily="18" charset="0"/>
                            </a:rPr>
                            <m:t>𝒏𝒖𝒄𝒍</m:t>
                          </m:r>
                        </m:sub>
                      </m:sSub>
                      <m:r>
                        <a:rPr lang="en-US" sz="1600" b="0" i="1" u="none" strike="noStrike" baseline="0" dirty="0">
                          <a:latin typeface="Cambria Math" panose="02040503050406030204" pitchFamily="18" charset="0"/>
                        </a:rPr>
                        <m:t>=</m:t>
                      </m:r>
                      <m:sSub>
                        <m:sSubPr>
                          <m:ctrlPr>
                            <a:rPr lang="en-US" sz="1600" b="0" i="1" u="none" strike="noStrike" baseline="0" dirty="0" smtClean="0">
                              <a:latin typeface="Cambria Math" panose="02040503050406030204" pitchFamily="18" charset="0"/>
                            </a:rPr>
                          </m:ctrlPr>
                        </m:sSubPr>
                        <m:e>
                          <m:r>
                            <a:rPr lang="en-US" sz="1600" b="0" i="1" u="none" strike="noStrike" baseline="0" dirty="0" smtClean="0">
                              <a:latin typeface="Cambria Math" panose="02040503050406030204" pitchFamily="18" charset="0"/>
                            </a:rPr>
                            <m:t>𝑑</m:t>
                          </m:r>
                        </m:e>
                        <m:sub>
                          <m:r>
                            <a:rPr lang="en-US" sz="1600" b="0" i="1" u="none" strike="noStrike" baseline="0" dirty="0" smtClean="0">
                              <a:latin typeface="Cambria Math" panose="02040503050406030204" pitchFamily="18" charset="0"/>
                            </a:rPr>
                            <m:t>𝑛</m:t>
                          </m:r>
                        </m:sub>
                      </m:sSub>
                      <m:r>
                        <a:rPr lang="en-US" sz="1600" b="0" i="1" u="none" strike="noStrike" baseline="0" dirty="0" smtClean="0">
                          <a:latin typeface="Cambria Math" panose="02040503050406030204" pitchFamily="18" charset="0"/>
                        </a:rPr>
                        <m:t>+</m:t>
                      </m:r>
                      <m:sSub>
                        <m:sSubPr>
                          <m:ctrlPr>
                            <a:rPr lang="en-US" sz="1600" b="0" i="1" u="none" strike="noStrike" baseline="0" dirty="0" smtClean="0">
                              <a:latin typeface="Cambria Math" panose="02040503050406030204" pitchFamily="18" charset="0"/>
                            </a:rPr>
                          </m:ctrlPr>
                        </m:sSubPr>
                        <m:e>
                          <m:r>
                            <a:rPr lang="en-US" sz="1600" b="0" i="1" u="none" strike="noStrike" baseline="0" dirty="0" smtClean="0">
                              <a:latin typeface="Cambria Math" panose="02040503050406030204" pitchFamily="18" charset="0"/>
                            </a:rPr>
                            <m:t>𝑑</m:t>
                          </m:r>
                        </m:e>
                        <m:sub>
                          <m:r>
                            <a:rPr lang="en-US" sz="1600" b="0" i="1" u="none" strike="noStrike" baseline="0" dirty="0" smtClean="0">
                              <a:latin typeface="Cambria Math" panose="02040503050406030204" pitchFamily="18" charset="0"/>
                            </a:rPr>
                            <m:t>𝑝</m:t>
                          </m:r>
                        </m:sub>
                      </m:sSub>
                      <m:r>
                        <a:rPr lang="en-US" sz="1600" b="0" i="1" u="none" strike="noStrike" baseline="0" dirty="0" smtClean="0">
                          <a:latin typeface="Cambria Math" panose="02040503050406030204" pitchFamily="18" charset="0"/>
                        </a:rPr>
                        <m:t>+</m:t>
                      </m:r>
                      <m:sSub>
                        <m:sSubPr>
                          <m:ctrlPr>
                            <a:rPr lang="en-US" sz="1600" i="1" u="none" strike="noStrike" baseline="0" dirty="0" smtClean="0">
                              <a:latin typeface="Cambria Math" panose="02040503050406030204" pitchFamily="18" charset="0"/>
                            </a:rPr>
                          </m:ctrlPr>
                        </m:sSubPr>
                        <m:e>
                          <m:r>
                            <a:rPr lang="en-US" sz="1600" b="0" i="1" u="none" strike="noStrike" baseline="0" dirty="0" err="1">
                              <a:latin typeface="Cambria Math" panose="02040503050406030204" pitchFamily="18" charset="0"/>
                            </a:rPr>
                            <m:t>𝑑</m:t>
                          </m:r>
                        </m:e>
                        <m:sub>
                          <m:r>
                            <a:rPr lang="en-US" sz="1600" b="0" i="1" u="none" strike="noStrike" baseline="0" dirty="0" smtClean="0">
                              <a:latin typeface="Cambria Math" panose="02040503050406030204" pitchFamily="18" charset="0"/>
                            </a:rPr>
                            <m:t>𝜋</m:t>
                          </m:r>
                          <m:r>
                            <a:rPr lang="en-US" sz="1600" b="0" i="1" u="none" strike="noStrike" baseline="0" dirty="0" smtClean="0">
                              <a:latin typeface="Cambria Math" panose="02040503050406030204" pitchFamily="18" charset="0"/>
                            </a:rPr>
                            <m:t>𝑁𝑁</m:t>
                          </m:r>
                        </m:sub>
                      </m:sSub>
                    </m:oMath>
                  </m:oMathPara>
                </a14:m>
                <a:endParaRPr lang="en-US" dirty="0"/>
              </a:p>
            </p:txBody>
          </p:sp>
        </mc:Choice>
        <mc:Fallback>
          <p:sp>
            <p:nvSpPr>
              <p:cNvPr id="8" name="TextBox 7">
                <a:extLst>
                  <a:ext uri="{FF2B5EF4-FFF2-40B4-BE49-F238E27FC236}">
                    <a16:creationId xmlns:a16="http://schemas.microsoft.com/office/drawing/2014/main" id="{34209E79-A19D-7413-B2B0-71CCF2E5E991}"/>
                  </a:ext>
                </a:extLst>
              </p:cNvPr>
              <p:cNvSpPr txBox="1">
                <a:spLocks noRot="1" noChangeAspect="1" noMove="1" noResize="1" noEditPoints="1" noAdjustHandles="1" noChangeArrowheads="1" noChangeShapeType="1" noTextEdit="1"/>
              </p:cNvSpPr>
              <p:nvPr/>
            </p:nvSpPr>
            <p:spPr>
              <a:xfrm>
                <a:off x="1115616" y="1709207"/>
                <a:ext cx="2382396" cy="357534"/>
              </a:xfrm>
              <a:prstGeom prst="rect">
                <a:avLst/>
              </a:prstGeom>
              <a:blipFill>
                <a:blip r:embed="rId5"/>
                <a:stretch>
                  <a:fillRect b="-3390"/>
                </a:stretch>
              </a:blipFill>
            </p:spPr>
            <p:txBody>
              <a:bodyPr/>
              <a:lstStyle/>
              <a:p>
                <a:r>
                  <a:rPr lang="en-US">
                    <a:noFill/>
                  </a:rPr>
                  <a:t> </a:t>
                </a:r>
              </a:p>
            </p:txBody>
          </p:sp>
        </mc:Fallback>
      </mc:AlternateContent>
    </p:spTree>
    <p:extLst>
      <p:ext uri="{BB962C8B-B14F-4D97-AF65-F5344CB8AC3E}">
        <p14:creationId xmlns:p14="http://schemas.microsoft.com/office/powerpoint/2010/main" val="391927651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E7EBE0-6D3B-4966-90DF-B2F64CEC26D9}"/>
              </a:ext>
            </a:extLst>
          </p:cNvPr>
          <p:cNvSpPr>
            <a:spLocks noGrp="1"/>
          </p:cNvSpPr>
          <p:nvPr>
            <p:ph type="title"/>
          </p:nvPr>
        </p:nvSpPr>
        <p:spPr/>
        <p:txBody>
          <a:bodyPr/>
          <a:lstStyle/>
          <a:p>
            <a:r>
              <a:rPr lang="en-US" dirty="0"/>
              <a:t>Proton EDM proposal</a:t>
            </a:r>
          </a:p>
        </p:txBody>
      </p:sp>
      <p:sp>
        <p:nvSpPr>
          <p:cNvPr id="4" name="Slide Number Placeholder 3">
            <a:extLst>
              <a:ext uri="{FF2B5EF4-FFF2-40B4-BE49-F238E27FC236}">
                <a16:creationId xmlns:a16="http://schemas.microsoft.com/office/drawing/2014/main" id="{49E768A3-F963-CAF9-975D-7448F7F5BE75}"/>
              </a:ext>
            </a:extLst>
          </p:cNvPr>
          <p:cNvSpPr>
            <a:spLocks noGrp="1"/>
          </p:cNvSpPr>
          <p:nvPr>
            <p:ph type="sldNum" sz="quarter" idx="16"/>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12</a:t>
            </a:fld>
            <a:endParaRPr lang="de-DE" dirty="0">
              <a:latin typeface="Aptos" panose="020B0004020202020204" pitchFamily="34" charset="0"/>
            </a:endParaRPr>
          </a:p>
        </p:txBody>
      </p:sp>
      <p:pic>
        <p:nvPicPr>
          <p:cNvPr id="10" name="Content Placeholder 9" descr="A close-up of a text&#10;&#10;AI-generated content may be incorrect.">
            <a:extLst>
              <a:ext uri="{FF2B5EF4-FFF2-40B4-BE49-F238E27FC236}">
                <a16:creationId xmlns:a16="http://schemas.microsoft.com/office/drawing/2014/main" id="{1A729D28-53ED-A167-6E75-A76609279F6F}"/>
              </a:ext>
            </a:extLst>
          </p:cNvPr>
          <p:cNvPicPr>
            <a:picLocks noGrp="1" noChangeAspect="1"/>
          </p:cNvPicPr>
          <p:nvPr>
            <p:ph sz="quarter" idx="13"/>
          </p:nvPr>
        </p:nvPicPr>
        <p:blipFill>
          <a:blip r:embed="rId2"/>
          <a:stretch>
            <a:fillRect/>
          </a:stretch>
        </p:blipFill>
        <p:spPr>
          <a:xfrm>
            <a:off x="1619672" y="123478"/>
            <a:ext cx="6096851" cy="1552792"/>
          </a:xfrm>
        </p:spPr>
      </p:pic>
      <p:pic>
        <p:nvPicPr>
          <p:cNvPr id="12" name="Picture 11" descr="A circular object with arrows and text&#10;&#10;AI-generated content may be incorrect.">
            <a:extLst>
              <a:ext uri="{FF2B5EF4-FFF2-40B4-BE49-F238E27FC236}">
                <a16:creationId xmlns:a16="http://schemas.microsoft.com/office/drawing/2014/main" id="{AE50076A-C4E5-4A72-DC16-8A9669585E7A}"/>
              </a:ext>
            </a:extLst>
          </p:cNvPr>
          <p:cNvPicPr>
            <a:picLocks noChangeAspect="1"/>
          </p:cNvPicPr>
          <p:nvPr/>
        </p:nvPicPr>
        <p:blipFill>
          <a:blip r:embed="rId3"/>
          <a:stretch>
            <a:fillRect/>
          </a:stretch>
        </p:blipFill>
        <p:spPr>
          <a:xfrm>
            <a:off x="6258359" y="1790497"/>
            <a:ext cx="2885641" cy="3116053"/>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336A1F1-7ED1-9CB6-AD71-805C55B3099E}"/>
                  </a:ext>
                </a:extLst>
              </p:cNvPr>
              <p:cNvSpPr txBox="1"/>
              <p:nvPr/>
            </p:nvSpPr>
            <p:spPr>
              <a:xfrm>
                <a:off x="680592" y="1857087"/>
                <a:ext cx="4968552" cy="2982872"/>
              </a:xfrm>
              <a:prstGeom prst="rect">
                <a:avLst/>
              </a:prstGeom>
              <a:noFill/>
            </p:spPr>
            <p:txBody>
              <a:bodyPr wrap="square" lIns="0" tIns="0" rIns="0" bIns="0" rtlCol="0">
                <a:noAutofit/>
              </a:bodyPr>
              <a:lstStyle/>
              <a:p>
                <a:pPr marL="285750" indent="-285750" algn="l" eaLnBrk="1" hangingPunct="1">
                  <a:lnSpc>
                    <a:spcPct val="110000"/>
                  </a:lnSpc>
                  <a:spcBef>
                    <a:spcPct val="0"/>
                  </a:spcBef>
                  <a:buClr>
                    <a:srgbClr val="000000"/>
                  </a:buClr>
                  <a:buFont typeface="Arial" panose="020B0604020202020204" pitchFamily="34" charset="0"/>
                  <a:buChar char="•"/>
                </a:pPr>
                <a:r>
                  <a:rPr lang="en-US" dirty="0">
                    <a:solidFill>
                      <a:srgbClr val="000000"/>
                    </a:solidFill>
                    <a:latin typeface="Aptos" panose="020B0004020202020204" pitchFamily="34" charset="0"/>
                  </a:rPr>
                  <a:t>CW and CCW simultaneously</a:t>
                </a:r>
              </a:p>
              <a:p>
                <a:pPr marL="285750" indent="-285750" algn="l" eaLnBrk="1" hangingPunct="1">
                  <a:lnSpc>
                    <a:spcPct val="110000"/>
                  </a:lnSpc>
                  <a:spcBef>
                    <a:spcPct val="0"/>
                  </a:spcBef>
                  <a:buClr>
                    <a:srgbClr val="000000"/>
                  </a:buClr>
                  <a:buFont typeface="Arial" panose="020B0604020202020204" pitchFamily="34" charset="0"/>
                  <a:buChar char="•"/>
                </a:pPr>
                <a:r>
                  <a:rPr lang="en-US" dirty="0">
                    <a:solidFill>
                      <a:srgbClr val="000000"/>
                    </a:solidFill>
                    <a:latin typeface="Aptos" panose="020B0004020202020204" pitchFamily="34" charset="0"/>
                  </a:rPr>
                  <a:t>Magic momentum </a:t>
                </a:r>
                <a14:m>
                  <m:oMath xmlns:m="http://schemas.openxmlformats.org/officeDocument/2006/math">
                    <m:r>
                      <a:rPr lang="en-US" b="0" i="1" smtClean="0">
                        <a:solidFill>
                          <a:srgbClr val="000000"/>
                        </a:solidFill>
                        <a:latin typeface="Cambria Math" panose="02040503050406030204" pitchFamily="18" charset="0"/>
                      </a:rPr>
                      <m:t>𝑝</m:t>
                    </m:r>
                    <m:r>
                      <a:rPr lang="en-US" b="0" i="1" smtClean="0">
                        <a:solidFill>
                          <a:srgbClr val="000000"/>
                        </a:solidFill>
                        <a:latin typeface="Cambria Math" panose="02040503050406030204" pitchFamily="18" charset="0"/>
                      </a:rPr>
                      <m:t>=70</m:t>
                    </m:r>
                    <m:r>
                      <a:rPr lang="en-US" b="0" i="0" smtClean="0">
                        <a:solidFill>
                          <a:srgbClr val="000000"/>
                        </a:solidFill>
                        <a:latin typeface="Cambria Math" panose="02040503050406030204" pitchFamily="18" charset="0"/>
                      </a:rPr>
                      <m:t>0 </m:t>
                    </m:r>
                    <m:r>
                      <m:rPr>
                        <m:sty m:val="p"/>
                      </m:rPr>
                      <a:rPr lang="en-US" b="0" i="0" smtClean="0">
                        <a:solidFill>
                          <a:srgbClr val="000000"/>
                        </a:solidFill>
                        <a:latin typeface="Cambria Math" panose="02040503050406030204" pitchFamily="18" charset="0"/>
                      </a:rPr>
                      <m:t>MeV</m:t>
                    </m:r>
                    <m:r>
                      <a:rPr lang="en-US" b="0" i="0" smtClean="0">
                        <a:solidFill>
                          <a:srgbClr val="000000"/>
                        </a:solidFill>
                        <a:latin typeface="Cambria Math" panose="02040503050406030204" pitchFamily="18" charset="0"/>
                      </a:rPr>
                      <m:t>/</m:t>
                    </m:r>
                    <m:r>
                      <m:rPr>
                        <m:sty m:val="p"/>
                      </m:rPr>
                      <a:rPr lang="en-US" b="0" i="0" smtClean="0">
                        <a:solidFill>
                          <a:srgbClr val="000000"/>
                        </a:solidFill>
                        <a:latin typeface="Cambria Math" panose="02040503050406030204" pitchFamily="18" charset="0"/>
                      </a:rPr>
                      <m:t>c</m:t>
                    </m:r>
                  </m:oMath>
                </a14:m>
                <a:r>
                  <a:rPr lang="en-US" dirty="0">
                    <a:solidFill>
                      <a:srgbClr val="000000"/>
                    </a:solidFill>
                    <a:latin typeface="Aptos" panose="020B0004020202020204" pitchFamily="34" charset="0"/>
                  </a:rPr>
                  <a:t> canceling all magnetic moment precession</a:t>
                </a:r>
              </a:p>
              <a:p>
                <a:pPr marL="285750" indent="-285750" algn="l" eaLnBrk="1" hangingPunct="1">
                  <a:lnSpc>
                    <a:spcPct val="110000"/>
                  </a:lnSpc>
                  <a:spcBef>
                    <a:spcPct val="0"/>
                  </a:spcBef>
                  <a:buClr>
                    <a:srgbClr val="000000"/>
                  </a:buClr>
                  <a:buFont typeface="Arial" panose="020B0604020202020204" pitchFamily="34" charset="0"/>
                  <a:buChar char="•"/>
                </a:pPr>
                <a:r>
                  <a:rPr lang="en-US" dirty="0">
                    <a:solidFill>
                      <a:srgbClr val="000000"/>
                    </a:solidFill>
                    <a:latin typeface="Aptos" panose="020B0004020202020204" pitchFamily="34" charset="0"/>
                  </a:rPr>
                  <a:t>Magnetic dipoles for beam storage</a:t>
                </a:r>
              </a:p>
              <a:p>
                <a:pPr marL="285750" indent="-285750" algn="l" eaLnBrk="1" hangingPunct="1">
                  <a:lnSpc>
                    <a:spcPct val="110000"/>
                  </a:lnSpc>
                  <a:spcBef>
                    <a:spcPct val="0"/>
                  </a:spcBef>
                  <a:buClr>
                    <a:srgbClr val="000000"/>
                  </a:buClr>
                  <a:buFont typeface="Arial" panose="020B0604020202020204" pitchFamily="34" charset="0"/>
                  <a:buChar char="•"/>
                </a:pPr>
                <a:r>
                  <a:rPr lang="en-US" dirty="0">
                    <a:solidFill>
                      <a:srgbClr val="000000"/>
                    </a:solidFill>
                    <a:latin typeface="Aptos" panose="020B0004020202020204" pitchFamily="34" charset="0"/>
                  </a:rPr>
                  <a:t>Ring circumference 800 m</a:t>
                </a:r>
              </a:p>
            </p:txBody>
          </p:sp>
        </mc:Choice>
        <mc:Fallback xmlns="">
          <p:sp>
            <p:nvSpPr>
              <p:cNvPr id="14" name="TextBox 13">
                <a:extLst>
                  <a:ext uri="{FF2B5EF4-FFF2-40B4-BE49-F238E27FC236}">
                    <a16:creationId xmlns:a16="http://schemas.microsoft.com/office/drawing/2014/main" id="{7336A1F1-7ED1-9CB6-AD71-805C55B3099E}"/>
                  </a:ext>
                </a:extLst>
              </p:cNvPr>
              <p:cNvSpPr txBox="1">
                <a:spLocks noRot="1" noChangeAspect="1" noMove="1" noResize="1" noEditPoints="1" noAdjustHandles="1" noChangeArrowheads="1" noChangeShapeType="1" noTextEdit="1"/>
              </p:cNvSpPr>
              <p:nvPr/>
            </p:nvSpPr>
            <p:spPr>
              <a:xfrm>
                <a:off x="680592" y="1857087"/>
                <a:ext cx="4968552" cy="2982872"/>
              </a:xfrm>
              <a:prstGeom prst="rect">
                <a:avLst/>
              </a:prstGeom>
              <a:blipFill>
                <a:blip r:embed="rId4"/>
                <a:stretch>
                  <a:fillRect l="-2331" t="-1840"/>
                </a:stretch>
              </a:blipFill>
            </p:spPr>
            <p:txBody>
              <a:bodyPr/>
              <a:lstStyle/>
              <a:p>
                <a:r>
                  <a:rPr lang="en-US">
                    <a:noFill/>
                  </a:rPr>
                  <a:t> </a:t>
                </a:r>
              </a:p>
            </p:txBody>
          </p:sp>
        </mc:Fallback>
      </mc:AlternateContent>
    </p:spTree>
    <p:extLst>
      <p:ext uri="{BB962C8B-B14F-4D97-AF65-F5344CB8AC3E}">
        <p14:creationId xmlns:p14="http://schemas.microsoft.com/office/powerpoint/2010/main" val="109869800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25324-0C2E-21A0-12EE-54E20E724439}"/>
            </a:ext>
          </a:extLst>
        </p:cNvPr>
        <p:cNvGrpSpPr/>
        <p:nvPr/>
      </p:nvGrpSpPr>
      <p:grpSpPr>
        <a:xfrm>
          <a:off x="0" y="0"/>
          <a:ext cx="0" cy="0"/>
          <a:chOff x="0" y="0"/>
          <a:chExt cx="0" cy="0"/>
        </a:xfrm>
      </p:grpSpPr>
      <p:pic>
        <p:nvPicPr>
          <p:cNvPr id="16" name="Picture 15" descr="A circle with a green arrow and a green arrow&#10;&#10;AI-generated content may be incorrect.">
            <a:extLst>
              <a:ext uri="{FF2B5EF4-FFF2-40B4-BE49-F238E27FC236}">
                <a16:creationId xmlns:a16="http://schemas.microsoft.com/office/drawing/2014/main" id="{759A463B-2B88-AF97-F188-B4DFE97C10BD}"/>
              </a:ext>
            </a:extLst>
          </p:cNvPr>
          <p:cNvPicPr>
            <a:picLocks noChangeAspect="1"/>
          </p:cNvPicPr>
          <p:nvPr/>
        </p:nvPicPr>
        <p:blipFill>
          <a:blip r:embed="rId2"/>
          <a:stretch>
            <a:fillRect/>
          </a:stretch>
        </p:blipFill>
        <p:spPr>
          <a:xfrm>
            <a:off x="4614386" y="1857087"/>
            <a:ext cx="4498390" cy="1603620"/>
          </a:xfrm>
          <a:prstGeom prst="rect">
            <a:avLst/>
          </a:prstGeom>
        </p:spPr>
      </p:pic>
      <p:sp>
        <p:nvSpPr>
          <p:cNvPr id="3" name="Title 2">
            <a:extLst>
              <a:ext uri="{FF2B5EF4-FFF2-40B4-BE49-F238E27FC236}">
                <a16:creationId xmlns:a16="http://schemas.microsoft.com/office/drawing/2014/main" id="{D8BF1185-7520-C0F9-9D7D-2073E379F7D1}"/>
              </a:ext>
            </a:extLst>
          </p:cNvPr>
          <p:cNvSpPr>
            <a:spLocks noGrp="1"/>
          </p:cNvSpPr>
          <p:nvPr>
            <p:ph type="title"/>
          </p:nvPr>
        </p:nvSpPr>
        <p:spPr/>
        <p:txBody>
          <a:bodyPr/>
          <a:lstStyle/>
          <a:p>
            <a:r>
              <a:rPr lang="en-US" dirty="0"/>
              <a:t>Proton EDM proposal</a:t>
            </a:r>
          </a:p>
        </p:txBody>
      </p:sp>
      <p:sp>
        <p:nvSpPr>
          <p:cNvPr id="4" name="Slide Number Placeholder 3">
            <a:extLst>
              <a:ext uri="{FF2B5EF4-FFF2-40B4-BE49-F238E27FC236}">
                <a16:creationId xmlns:a16="http://schemas.microsoft.com/office/drawing/2014/main" id="{4BF048BF-4841-215F-7DB4-949B58985C16}"/>
              </a:ext>
            </a:extLst>
          </p:cNvPr>
          <p:cNvSpPr>
            <a:spLocks noGrp="1"/>
          </p:cNvSpPr>
          <p:nvPr>
            <p:ph type="sldNum" sz="quarter" idx="16"/>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13</a:t>
            </a:fld>
            <a:endParaRPr lang="de-DE" dirty="0">
              <a:latin typeface="Aptos" panose="020B0004020202020204" pitchFamily="34" charset="0"/>
            </a:endParaRPr>
          </a:p>
        </p:txBody>
      </p:sp>
      <p:pic>
        <p:nvPicPr>
          <p:cNvPr id="10" name="Content Placeholder 9" descr="A close-up of a text&#10;&#10;AI-generated content may be incorrect.">
            <a:extLst>
              <a:ext uri="{FF2B5EF4-FFF2-40B4-BE49-F238E27FC236}">
                <a16:creationId xmlns:a16="http://schemas.microsoft.com/office/drawing/2014/main" id="{D118AA42-5780-B0F8-496C-5ED742177D6C}"/>
              </a:ext>
            </a:extLst>
          </p:cNvPr>
          <p:cNvPicPr>
            <a:picLocks noGrp="1" noChangeAspect="1"/>
          </p:cNvPicPr>
          <p:nvPr>
            <p:ph sz="quarter" idx="13"/>
          </p:nvPr>
        </p:nvPicPr>
        <p:blipFill>
          <a:blip r:embed="rId3"/>
          <a:stretch>
            <a:fillRect/>
          </a:stretch>
        </p:blipFill>
        <p:spPr>
          <a:xfrm>
            <a:off x="1619672" y="123478"/>
            <a:ext cx="6096851" cy="1552792"/>
          </a:xfr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D8EFF694-1A53-5DFA-3396-7FD6AD661746}"/>
                  </a:ext>
                </a:extLst>
              </p:cNvPr>
              <p:cNvSpPr txBox="1"/>
              <p:nvPr/>
            </p:nvSpPr>
            <p:spPr>
              <a:xfrm>
                <a:off x="680592" y="1857087"/>
                <a:ext cx="4968552" cy="2982872"/>
              </a:xfrm>
              <a:prstGeom prst="rect">
                <a:avLst/>
              </a:prstGeom>
              <a:noFill/>
            </p:spPr>
            <p:txBody>
              <a:bodyPr wrap="square" lIns="0" tIns="0" rIns="0" bIns="0" rtlCol="0">
                <a:noAutofit/>
              </a:bodyPr>
              <a:lstStyle/>
              <a:p>
                <a:pPr marL="285750" indent="-285750" algn="l" eaLnBrk="1" hangingPunct="1">
                  <a:lnSpc>
                    <a:spcPct val="110000"/>
                  </a:lnSpc>
                  <a:spcBef>
                    <a:spcPct val="0"/>
                  </a:spcBef>
                  <a:buClr>
                    <a:srgbClr val="000000"/>
                  </a:buClr>
                  <a:buFont typeface="Arial" panose="020B0604020202020204" pitchFamily="34" charset="0"/>
                  <a:buChar char="•"/>
                </a:pPr>
                <a:r>
                  <a:rPr lang="en-US" dirty="0">
                    <a:solidFill>
                      <a:srgbClr val="000000"/>
                    </a:solidFill>
                    <a:latin typeface="Aptos" panose="020B0004020202020204" pitchFamily="34" charset="0"/>
                  </a:rPr>
                  <a:t>CW and CCW simultaneously</a:t>
                </a:r>
              </a:p>
              <a:p>
                <a:pPr marL="285750" indent="-285750" algn="l" eaLnBrk="1" hangingPunct="1">
                  <a:lnSpc>
                    <a:spcPct val="110000"/>
                  </a:lnSpc>
                  <a:spcBef>
                    <a:spcPct val="0"/>
                  </a:spcBef>
                  <a:buClr>
                    <a:srgbClr val="000000"/>
                  </a:buClr>
                  <a:buFont typeface="Arial" panose="020B0604020202020204" pitchFamily="34" charset="0"/>
                  <a:buChar char="•"/>
                </a:pPr>
                <a:r>
                  <a:rPr lang="en-US" dirty="0">
                    <a:solidFill>
                      <a:srgbClr val="000000"/>
                    </a:solidFill>
                    <a:latin typeface="Aptos" panose="020B0004020202020204" pitchFamily="34" charset="0"/>
                  </a:rPr>
                  <a:t>Magic momentum </a:t>
                </a:r>
                <a14:m>
                  <m:oMath xmlns:m="http://schemas.openxmlformats.org/officeDocument/2006/math">
                    <m:r>
                      <a:rPr lang="en-US" b="0" i="1" smtClean="0">
                        <a:solidFill>
                          <a:srgbClr val="000000"/>
                        </a:solidFill>
                        <a:latin typeface="Cambria Math" panose="02040503050406030204" pitchFamily="18" charset="0"/>
                      </a:rPr>
                      <m:t>𝑝</m:t>
                    </m:r>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70</m:t>
                    </m:r>
                    <m:r>
                      <a:rPr lang="en-US" b="0" i="0" smtClean="0">
                        <a:solidFill>
                          <a:srgbClr val="000000"/>
                        </a:solidFill>
                        <a:latin typeface="Cambria Math" panose="02040503050406030204" pitchFamily="18" charset="0"/>
                      </a:rPr>
                      <m:t>0</m:t>
                    </m:r>
                    <m:r>
                      <a:rPr lang="en-US" b="0" i="0" smtClean="0">
                        <a:solidFill>
                          <a:srgbClr val="000000"/>
                        </a:solidFill>
                        <a:latin typeface="Cambria Math" panose="02040503050406030204" pitchFamily="18" charset="0"/>
                      </a:rPr>
                      <m:t> </m:t>
                    </m:r>
                    <m:r>
                      <m:rPr>
                        <m:sty m:val="p"/>
                      </m:rPr>
                      <a:rPr lang="en-US" b="0" i="0" smtClean="0">
                        <a:solidFill>
                          <a:srgbClr val="000000"/>
                        </a:solidFill>
                        <a:latin typeface="Cambria Math" panose="02040503050406030204" pitchFamily="18" charset="0"/>
                      </a:rPr>
                      <m:t>MeV</m:t>
                    </m:r>
                    <m:r>
                      <a:rPr lang="en-US" b="0" i="0" smtClean="0">
                        <a:solidFill>
                          <a:srgbClr val="000000"/>
                        </a:solidFill>
                        <a:latin typeface="Cambria Math" panose="02040503050406030204" pitchFamily="18" charset="0"/>
                      </a:rPr>
                      <m:t>/</m:t>
                    </m:r>
                    <m:r>
                      <m:rPr>
                        <m:sty m:val="p"/>
                      </m:rPr>
                      <a:rPr lang="en-US" b="0" i="0" smtClean="0">
                        <a:solidFill>
                          <a:srgbClr val="000000"/>
                        </a:solidFill>
                        <a:latin typeface="Cambria Math" panose="02040503050406030204" pitchFamily="18" charset="0"/>
                      </a:rPr>
                      <m:t>c</m:t>
                    </m:r>
                  </m:oMath>
                </a14:m>
                <a:r>
                  <a:rPr lang="en-US" dirty="0">
                    <a:solidFill>
                      <a:srgbClr val="000000"/>
                    </a:solidFill>
                    <a:latin typeface="Aptos" panose="020B0004020202020204" pitchFamily="34" charset="0"/>
                  </a:rPr>
                  <a:t> canceling all magnetic moment precession</a:t>
                </a:r>
              </a:p>
              <a:p>
                <a:pPr marL="285750" indent="-285750" algn="l" eaLnBrk="1" hangingPunct="1">
                  <a:lnSpc>
                    <a:spcPct val="110000"/>
                  </a:lnSpc>
                  <a:spcBef>
                    <a:spcPct val="0"/>
                  </a:spcBef>
                  <a:buClr>
                    <a:srgbClr val="000000"/>
                  </a:buClr>
                  <a:buFont typeface="Arial" panose="020B0604020202020204" pitchFamily="34" charset="0"/>
                  <a:buChar char="•"/>
                </a:pPr>
                <a:r>
                  <a:rPr lang="en-US" dirty="0">
                    <a:solidFill>
                      <a:srgbClr val="000000"/>
                    </a:solidFill>
                    <a:latin typeface="Aptos" panose="020B0004020202020204" pitchFamily="34" charset="0"/>
                  </a:rPr>
                  <a:t>Magnetic dipoles for beam storage</a:t>
                </a:r>
                <a:br>
                  <a:rPr lang="en-US" dirty="0">
                    <a:solidFill>
                      <a:srgbClr val="000000"/>
                    </a:solidFill>
                    <a:latin typeface="Aptos" panose="020B0004020202020204" pitchFamily="34" charset="0"/>
                  </a:rPr>
                </a:br>
                <a:r>
                  <a:rPr lang="en-US" dirty="0">
                    <a:solidFill>
                      <a:srgbClr val="000000"/>
                    </a:solidFill>
                    <a:latin typeface="Aptos" panose="020B0004020202020204" pitchFamily="34" charset="0"/>
                  </a:rPr>
                  <a:t>eliminates radial B-field systematic</a:t>
                </a:r>
              </a:p>
              <a:p>
                <a:pPr marL="285750" indent="-285750" algn="l" eaLnBrk="1" hangingPunct="1">
                  <a:lnSpc>
                    <a:spcPct val="110000"/>
                  </a:lnSpc>
                  <a:spcBef>
                    <a:spcPct val="0"/>
                  </a:spcBef>
                  <a:buClr>
                    <a:srgbClr val="000000"/>
                  </a:buClr>
                  <a:buFont typeface="Arial" panose="020B0604020202020204" pitchFamily="34" charset="0"/>
                  <a:buChar char="•"/>
                </a:pPr>
                <a:r>
                  <a:rPr lang="en-US" dirty="0">
                    <a:solidFill>
                      <a:srgbClr val="000000"/>
                    </a:solidFill>
                    <a:latin typeface="Aptos" panose="020B0004020202020204" pitchFamily="34" charset="0"/>
                  </a:rPr>
                  <a:t>Ring circumference 800 m</a:t>
                </a:r>
              </a:p>
              <a:p>
                <a:pPr marL="285750" indent="-285750" algn="l" eaLnBrk="1" hangingPunct="1">
                  <a:lnSpc>
                    <a:spcPct val="110000"/>
                  </a:lnSpc>
                  <a:spcBef>
                    <a:spcPct val="0"/>
                  </a:spcBef>
                  <a:buClr>
                    <a:srgbClr val="000000"/>
                  </a:buClr>
                  <a:buFont typeface="Arial" panose="020B0604020202020204" pitchFamily="34" charset="0"/>
                  <a:buChar char="•"/>
                </a:pPr>
                <a:r>
                  <a:rPr lang="en-US" dirty="0">
                    <a:solidFill>
                      <a:srgbClr val="000000"/>
                    </a:solidFill>
                    <a:latin typeface="Aptos" panose="020B0004020202020204" pitchFamily="34" charset="0"/>
                  </a:rPr>
                  <a:t>Polarimeter by Mott scattering 1% per turn, </a:t>
                </a:r>
                <a14:m>
                  <m:oMath xmlns:m="http://schemas.openxmlformats.org/officeDocument/2006/math">
                    <m:r>
                      <a:rPr lang="en-US" b="0" i="1" smtClean="0">
                        <a:solidFill>
                          <a:srgbClr val="000000"/>
                        </a:solidFill>
                        <a:latin typeface="Cambria Math" panose="02040503050406030204" pitchFamily="18" charset="0"/>
                      </a:rPr>
                      <m:t>𝛼</m:t>
                    </m:r>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0</m:t>
                    </m:r>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6</m:t>
                    </m:r>
                  </m:oMath>
                </a14:m>
                <a:endParaRPr lang="en-US" b="0" dirty="0">
                  <a:solidFill>
                    <a:srgbClr val="000000"/>
                  </a:solidFill>
                  <a:latin typeface="Aptos" panose="020B0004020202020204" pitchFamily="34" charset="0"/>
                </a:endParaRPr>
              </a:p>
              <a:p>
                <a:pPr marL="285750" indent="-285750" algn="l" eaLnBrk="1" hangingPunct="1">
                  <a:lnSpc>
                    <a:spcPct val="110000"/>
                  </a:lnSpc>
                  <a:spcBef>
                    <a:spcPct val="0"/>
                  </a:spcBef>
                  <a:buClr>
                    <a:srgbClr val="000000"/>
                  </a:buClr>
                  <a:buFont typeface="Arial" panose="020B0604020202020204" pitchFamily="34" charset="0"/>
                  <a:buChar char="•"/>
                </a:pPr>
                <a:r>
                  <a:rPr lang="en-US" dirty="0">
                    <a:solidFill>
                      <a:srgbClr val="000000"/>
                    </a:solidFill>
                    <a:latin typeface="Aptos" panose="020B0004020202020204" pitchFamily="34" charset="0"/>
                  </a:rPr>
                  <a:t> Dominant systematic are </a:t>
                </a:r>
                <a:r>
                  <a:rPr lang="en-US" b="1" dirty="0">
                    <a:solidFill>
                      <a:srgbClr val="000000"/>
                    </a:solidFill>
                    <a:latin typeface="Aptos" panose="020B0004020202020204" pitchFamily="34" charset="0"/>
                  </a:rPr>
                  <a:t>vertical</a:t>
                </a:r>
                <a:r>
                  <a:rPr lang="en-US" dirty="0">
                    <a:solidFill>
                      <a:srgbClr val="000000"/>
                    </a:solidFill>
                    <a:latin typeface="Aptos" panose="020B0004020202020204" pitchFamily="34" charset="0"/>
                  </a:rPr>
                  <a:t> E-field components and residual </a:t>
                </a:r>
                <a:r>
                  <a:rPr lang="en-US" b="1" dirty="0">
                    <a:solidFill>
                      <a:srgbClr val="000000"/>
                    </a:solidFill>
                    <a:latin typeface="Aptos" panose="020B0004020202020204" pitchFamily="34" charset="0"/>
                  </a:rPr>
                  <a:t>vertical</a:t>
                </a:r>
                <a:r>
                  <a:rPr lang="en-US" dirty="0">
                    <a:solidFill>
                      <a:srgbClr val="000000"/>
                    </a:solidFill>
                    <a:latin typeface="Aptos" panose="020B0004020202020204" pitchFamily="34" charset="0"/>
                  </a:rPr>
                  <a:t> velocity</a:t>
                </a:r>
              </a:p>
            </p:txBody>
          </p:sp>
        </mc:Choice>
        <mc:Fallback>
          <p:sp>
            <p:nvSpPr>
              <p:cNvPr id="14" name="TextBox 13">
                <a:extLst>
                  <a:ext uri="{FF2B5EF4-FFF2-40B4-BE49-F238E27FC236}">
                    <a16:creationId xmlns:a16="http://schemas.microsoft.com/office/drawing/2014/main" id="{D8EFF694-1A53-5DFA-3396-7FD6AD661746}"/>
                  </a:ext>
                </a:extLst>
              </p:cNvPr>
              <p:cNvSpPr txBox="1">
                <a:spLocks noRot="1" noChangeAspect="1" noMove="1" noResize="1" noEditPoints="1" noAdjustHandles="1" noChangeArrowheads="1" noChangeShapeType="1" noTextEdit="1"/>
              </p:cNvSpPr>
              <p:nvPr/>
            </p:nvSpPr>
            <p:spPr>
              <a:xfrm>
                <a:off x="680592" y="1857087"/>
                <a:ext cx="4968552" cy="2982872"/>
              </a:xfrm>
              <a:prstGeom prst="rect">
                <a:avLst/>
              </a:prstGeom>
              <a:blipFill>
                <a:blip r:embed="rId4"/>
                <a:stretch>
                  <a:fillRect l="-2331" t="-1840"/>
                </a:stretch>
              </a:blipFill>
            </p:spPr>
            <p:txBody>
              <a:bodyPr/>
              <a:lstStyle/>
              <a:p>
                <a:r>
                  <a:rPr lang="en-US">
                    <a:noFill/>
                  </a:rPr>
                  <a:t> </a:t>
                </a:r>
              </a:p>
            </p:txBody>
          </p:sp>
        </mc:Fallback>
      </mc:AlternateContent>
    </p:spTree>
    <p:extLst>
      <p:ext uri="{BB962C8B-B14F-4D97-AF65-F5344CB8AC3E}">
        <p14:creationId xmlns:p14="http://schemas.microsoft.com/office/powerpoint/2010/main" val="62187253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text&#10;&#10;AI-generated content may be incorrect.">
            <a:extLst>
              <a:ext uri="{FF2B5EF4-FFF2-40B4-BE49-F238E27FC236}">
                <a16:creationId xmlns:a16="http://schemas.microsoft.com/office/drawing/2014/main" id="{C876E4E8-F33F-CE8C-4AA4-F0AC20403750}"/>
              </a:ext>
            </a:extLst>
          </p:cNvPr>
          <p:cNvPicPr>
            <a:picLocks noGrp="1" noChangeAspect="1"/>
          </p:cNvPicPr>
          <p:nvPr>
            <p:ph sz="quarter" idx="13"/>
          </p:nvPr>
        </p:nvPicPr>
        <p:blipFill>
          <a:blip r:embed="rId2"/>
          <a:srcRect t="18889"/>
          <a:stretch>
            <a:fillRect/>
          </a:stretch>
        </p:blipFill>
        <p:spPr>
          <a:xfrm>
            <a:off x="496475" y="1419622"/>
            <a:ext cx="7742237" cy="1855244"/>
          </a:xfrm>
        </p:spPr>
      </p:pic>
      <p:sp>
        <p:nvSpPr>
          <p:cNvPr id="3" name="Title 2">
            <a:extLst>
              <a:ext uri="{FF2B5EF4-FFF2-40B4-BE49-F238E27FC236}">
                <a16:creationId xmlns:a16="http://schemas.microsoft.com/office/drawing/2014/main" id="{9007116E-DEC9-B593-8A47-45FFE0EE356D}"/>
              </a:ext>
            </a:extLst>
          </p:cNvPr>
          <p:cNvSpPr>
            <a:spLocks noGrp="1"/>
          </p:cNvSpPr>
          <p:nvPr>
            <p:ph type="title"/>
          </p:nvPr>
        </p:nvSpPr>
        <p:spPr>
          <a:xfrm>
            <a:off x="1217987" y="216000"/>
            <a:ext cx="6708025" cy="381375"/>
          </a:xfrm>
        </p:spPr>
        <p:txBody>
          <a:bodyPr/>
          <a:lstStyle/>
          <a:p>
            <a:r>
              <a:rPr lang="en-US" dirty="0"/>
              <a:t>Deuteron – EDM measurement at COSY</a:t>
            </a:r>
          </a:p>
        </p:txBody>
      </p:sp>
      <p:sp>
        <p:nvSpPr>
          <p:cNvPr id="4" name="Slide Number Placeholder 3">
            <a:extLst>
              <a:ext uri="{FF2B5EF4-FFF2-40B4-BE49-F238E27FC236}">
                <a16:creationId xmlns:a16="http://schemas.microsoft.com/office/drawing/2014/main" id="{578C8533-A1FE-56CD-32AA-3C5E0AD67BB2}"/>
              </a:ext>
            </a:extLst>
          </p:cNvPr>
          <p:cNvSpPr>
            <a:spLocks noGrp="1"/>
          </p:cNvSpPr>
          <p:nvPr>
            <p:ph type="sldNum" sz="quarter" idx="16"/>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14</a:t>
            </a:fld>
            <a:endParaRPr lang="de-DE" dirty="0">
              <a:latin typeface="Aptos" panose="020B0004020202020204" pitchFamily="34" charset="0"/>
            </a:endParaRPr>
          </a:p>
        </p:txBody>
      </p:sp>
      <p:pic>
        <p:nvPicPr>
          <p:cNvPr id="8" name="Picture 7">
            <a:extLst>
              <a:ext uri="{FF2B5EF4-FFF2-40B4-BE49-F238E27FC236}">
                <a16:creationId xmlns:a16="http://schemas.microsoft.com/office/drawing/2014/main" id="{21FAC98B-C949-FD51-4533-1B34FB1A84B3}"/>
              </a:ext>
            </a:extLst>
          </p:cNvPr>
          <p:cNvPicPr>
            <a:picLocks noChangeAspect="1"/>
          </p:cNvPicPr>
          <p:nvPr/>
        </p:nvPicPr>
        <p:blipFill>
          <a:blip r:embed="rId3"/>
          <a:stretch>
            <a:fillRect/>
          </a:stretch>
        </p:blipFill>
        <p:spPr>
          <a:xfrm>
            <a:off x="496475" y="95417"/>
            <a:ext cx="8028384" cy="955276"/>
          </a:xfrm>
          <a:prstGeom prst="rect">
            <a:avLst/>
          </a:prstGeom>
        </p:spPr>
      </p:pic>
      <p:pic>
        <p:nvPicPr>
          <p:cNvPr id="10" name="Picture 9" descr="A diagram of a vehicle&#10;&#10;AI-generated content may be incorrect.">
            <a:extLst>
              <a:ext uri="{FF2B5EF4-FFF2-40B4-BE49-F238E27FC236}">
                <a16:creationId xmlns:a16="http://schemas.microsoft.com/office/drawing/2014/main" id="{7309F781-B90C-1003-E160-5E03F260344B}"/>
              </a:ext>
            </a:extLst>
          </p:cNvPr>
          <p:cNvPicPr>
            <a:picLocks noChangeAspect="1"/>
          </p:cNvPicPr>
          <p:nvPr/>
        </p:nvPicPr>
        <p:blipFill>
          <a:blip r:embed="rId4"/>
          <a:stretch>
            <a:fillRect/>
          </a:stretch>
        </p:blipFill>
        <p:spPr>
          <a:xfrm>
            <a:off x="4112086" y="3083853"/>
            <a:ext cx="4126626" cy="2031785"/>
          </a:xfrm>
          <a:prstGeom prst="rect">
            <a:avLst/>
          </a:prstGeom>
        </p:spPr>
      </p:pic>
      <p:sp>
        <p:nvSpPr>
          <p:cNvPr id="11" name="TextBox 10">
            <a:extLst>
              <a:ext uri="{FF2B5EF4-FFF2-40B4-BE49-F238E27FC236}">
                <a16:creationId xmlns:a16="http://schemas.microsoft.com/office/drawing/2014/main" id="{04DE1CD9-2A8E-CBF6-8952-94B5CC029830}"/>
              </a:ext>
            </a:extLst>
          </p:cNvPr>
          <p:cNvSpPr txBox="1"/>
          <p:nvPr/>
        </p:nvSpPr>
        <p:spPr>
          <a:xfrm>
            <a:off x="395536" y="3363838"/>
            <a:ext cx="3528392" cy="1684245"/>
          </a:xfrm>
          <a:prstGeom prst="rect">
            <a:avLst/>
          </a:prstGeom>
          <a:noFill/>
        </p:spPr>
        <p:txBody>
          <a:bodyPr wrap="square" lIns="0" tIns="0" rIns="0" bIns="0" rtlCol="0">
            <a:noAutofit/>
          </a:bodyPr>
          <a:lstStyle/>
          <a:p>
            <a:pPr marL="285750" indent="-285750" algn="l" eaLnBrk="1" hangingPunct="1">
              <a:lnSpc>
                <a:spcPct val="110000"/>
              </a:lnSpc>
              <a:spcBef>
                <a:spcPct val="0"/>
              </a:spcBef>
              <a:buClr>
                <a:srgbClr val="000000"/>
              </a:buClr>
              <a:buFont typeface="Arial" panose="020B0604020202020204" pitchFamily="34" charset="0"/>
              <a:buChar char="•"/>
            </a:pPr>
            <a:r>
              <a:rPr lang="en-US" dirty="0">
                <a:solidFill>
                  <a:srgbClr val="000000"/>
                </a:solidFill>
                <a:latin typeface="Aptos" panose="020B0004020202020204" pitchFamily="34" charset="0"/>
              </a:rPr>
              <a:t>COSY not operated anymore</a:t>
            </a:r>
          </a:p>
          <a:p>
            <a:pPr marL="285750" indent="-285750" algn="l" eaLnBrk="1" hangingPunct="1">
              <a:lnSpc>
                <a:spcPct val="110000"/>
              </a:lnSpc>
              <a:spcBef>
                <a:spcPct val="0"/>
              </a:spcBef>
              <a:buClr>
                <a:srgbClr val="000000"/>
              </a:buClr>
              <a:buFont typeface="Arial" panose="020B0604020202020204" pitchFamily="34" charset="0"/>
              <a:buChar char="•"/>
            </a:pPr>
            <a:r>
              <a:rPr lang="en-US" dirty="0">
                <a:solidFill>
                  <a:srgbClr val="000000"/>
                </a:solidFill>
                <a:latin typeface="Aptos" panose="020B0004020202020204" pitchFamily="34" charset="0"/>
              </a:rPr>
              <a:t>Current result dominated by systematic effects:</a:t>
            </a:r>
          </a:p>
          <a:p>
            <a:pPr marL="742939" lvl="1" indent="-285750" eaLnBrk="1" hangingPunct="1">
              <a:lnSpc>
                <a:spcPct val="110000"/>
              </a:lnSpc>
              <a:spcBef>
                <a:spcPct val="0"/>
              </a:spcBef>
              <a:buClr>
                <a:srgbClr val="000000"/>
              </a:buClr>
              <a:buFontTx/>
              <a:buChar char="-"/>
            </a:pPr>
            <a:r>
              <a:rPr lang="en-US" dirty="0">
                <a:solidFill>
                  <a:srgbClr val="000000"/>
                </a:solidFill>
                <a:latin typeface="Aptos" panose="020B0004020202020204" pitchFamily="34" charset="0"/>
              </a:rPr>
              <a:t>magnet misalignment</a:t>
            </a:r>
          </a:p>
          <a:p>
            <a:pPr marL="742939" lvl="1" indent="-285750" eaLnBrk="1" hangingPunct="1">
              <a:lnSpc>
                <a:spcPct val="110000"/>
              </a:lnSpc>
              <a:spcBef>
                <a:spcPct val="0"/>
              </a:spcBef>
              <a:buClr>
                <a:srgbClr val="000000"/>
              </a:buClr>
              <a:buFontTx/>
              <a:buChar char="-"/>
            </a:pPr>
            <a:r>
              <a:rPr lang="en-US" dirty="0">
                <a:solidFill>
                  <a:srgbClr val="000000"/>
                </a:solidFill>
                <a:latin typeface="Aptos" panose="020B0004020202020204" pitchFamily="34" charset="0"/>
              </a:rPr>
              <a:t>beam deviations</a:t>
            </a:r>
          </a:p>
          <a:p>
            <a:pPr marL="742939" lvl="1" indent="-285750" eaLnBrk="1" hangingPunct="1">
              <a:lnSpc>
                <a:spcPct val="110000"/>
              </a:lnSpc>
              <a:spcBef>
                <a:spcPct val="0"/>
              </a:spcBef>
              <a:buClr>
                <a:srgbClr val="000000"/>
              </a:buClr>
              <a:buFontTx/>
              <a:buChar char="-"/>
            </a:pPr>
            <a:r>
              <a:rPr lang="en-US" dirty="0">
                <a:solidFill>
                  <a:srgbClr val="000000"/>
                </a:solidFill>
                <a:latin typeface="Aptos" panose="020B0004020202020204" pitchFamily="34" charset="0"/>
              </a:rPr>
              <a:t>field errors</a:t>
            </a:r>
          </a:p>
        </p:txBody>
      </p:sp>
    </p:spTree>
    <p:extLst>
      <p:ext uri="{BB962C8B-B14F-4D97-AF65-F5344CB8AC3E}">
        <p14:creationId xmlns:p14="http://schemas.microsoft.com/office/powerpoint/2010/main" val="34468297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361FD5C-C44F-A689-901F-9E94641ECE46}"/>
              </a:ext>
            </a:extLst>
          </p:cNvPr>
          <p:cNvPicPr>
            <a:picLocks noGrp="1" noChangeAspect="1"/>
          </p:cNvPicPr>
          <p:nvPr>
            <p:ph sz="quarter" idx="13"/>
          </p:nvPr>
        </p:nvPicPr>
        <p:blipFill>
          <a:blip r:embed="rId2"/>
          <a:stretch>
            <a:fillRect/>
          </a:stretch>
        </p:blipFill>
        <p:spPr>
          <a:xfrm>
            <a:off x="0" y="0"/>
            <a:ext cx="8676456" cy="5152858"/>
          </a:xfrm>
        </p:spPr>
      </p:pic>
      <p:sp>
        <p:nvSpPr>
          <p:cNvPr id="3" name="Title 2">
            <a:extLst>
              <a:ext uri="{FF2B5EF4-FFF2-40B4-BE49-F238E27FC236}">
                <a16:creationId xmlns:a16="http://schemas.microsoft.com/office/drawing/2014/main" id="{CADCE8AC-A4C4-11E7-726A-CECE18377246}"/>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8F129E0B-EC37-25B9-4043-ACB6A493852D}"/>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15</a:t>
            </a:fld>
            <a:endParaRPr lang="de-DE" dirty="0"/>
          </a:p>
        </p:txBody>
      </p:sp>
    </p:spTree>
    <p:extLst>
      <p:ext uri="{BB962C8B-B14F-4D97-AF65-F5344CB8AC3E}">
        <p14:creationId xmlns:p14="http://schemas.microsoft.com/office/powerpoint/2010/main" val="151200572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787B0F-60C9-68D5-C6E4-75DC28DDBC81}"/>
              </a:ext>
            </a:extLst>
          </p:cNvPr>
          <p:cNvSpPr>
            <a:spLocks noGrp="1"/>
          </p:cNvSpPr>
          <p:nvPr>
            <p:ph type="title"/>
          </p:nvPr>
        </p:nvSpPr>
        <p:spPr>
          <a:xfrm>
            <a:off x="1236367" y="216000"/>
            <a:ext cx="6708025" cy="381375"/>
          </a:xfrm>
        </p:spPr>
        <p:txBody>
          <a:bodyPr/>
          <a:lstStyle/>
          <a:p>
            <a:r>
              <a:rPr lang="en-US" dirty="0"/>
              <a:t>Spin transparent storage ring for an </a:t>
            </a:r>
            <a:r>
              <a:rPr lang="en-US" dirty="0" err="1"/>
              <a:t>eEDM</a:t>
            </a:r>
            <a:r>
              <a:rPr lang="en-US" dirty="0"/>
              <a:t> search</a:t>
            </a:r>
          </a:p>
        </p:txBody>
      </p:sp>
      <p:sp>
        <p:nvSpPr>
          <p:cNvPr id="4" name="Slide Number Placeholder 3">
            <a:extLst>
              <a:ext uri="{FF2B5EF4-FFF2-40B4-BE49-F238E27FC236}">
                <a16:creationId xmlns:a16="http://schemas.microsoft.com/office/drawing/2014/main" id="{2AAC2DE7-AE64-E6E8-56EE-BD1216302627}"/>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16</a:t>
            </a:fld>
            <a:endParaRPr lang="de-DE" dirty="0"/>
          </a:p>
        </p:txBody>
      </p:sp>
      <p:sp>
        <p:nvSpPr>
          <p:cNvPr id="5" name="object 4">
            <a:extLst>
              <a:ext uri="{FF2B5EF4-FFF2-40B4-BE49-F238E27FC236}">
                <a16:creationId xmlns:a16="http://schemas.microsoft.com/office/drawing/2014/main" id="{A8E40B66-94D4-AFB8-D33A-83D8337E010F}"/>
              </a:ext>
            </a:extLst>
          </p:cNvPr>
          <p:cNvSpPr txBox="1">
            <a:spLocks noGrp="1"/>
          </p:cNvSpPr>
          <p:nvPr>
            <p:ph sz="quarter" idx="13"/>
          </p:nvPr>
        </p:nvSpPr>
        <p:spPr>
          <a:xfrm>
            <a:off x="395536" y="1006475"/>
            <a:ext cx="8389689" cy="2522935"/>
          </a:xfrm>
          <a:prstGeom prst="rect">
            <a:avLst/>
          </a:prstGeom>
        </p:spPr>
        <p:txBody>
          <a:bodyPr vert="horz" wrap="square" lIns="0" tIns="53975" rIns="0" bIns="0" rtlCol="0">
            <a:spAutoFit/>
          </a:bodyPr>
          <a:lstStyle/>
          <a:p>
            <a:pPr marL="240029" marR="251460" indent="-227329">
              <a:lnSpc>
                <a:spcPts val="2590"/>
              </a:lnSpc>
              <a:spcBef>
                <a:spcPts val="425"/>
              </a:spcBef>
              <a:buChar char="•"/>
              <a:tabLst>
                <a:tab pos="241300" algn="l"/>
                <a:tab pos="6316345" algn="l"/>
              </a:tabLst>
            </a:pPr>
            <a:r>
              <a:rPr lang="en-US" sz="1400" dirty="0">
                <a:latin typeface="Arial"/>
                <a:cs typeface="Arial"/>
              </a:rPr>
              <a:t>In</a:t>
            </a:r>
            <a:r>
              <a:rPr lang="en-US" sz="1400" spc="-60" dirty="0">
                <a:latin typeface="Arial"/>
                <a:cs typeface="Arial"/>
              </a:rPr>
              <a:t> </a:t>
            </a:r>
            <a:r>
              <a:rPr lang="en-US" sz="1400" dirty="0">
                <a:latin typeface="Arial"/>
                <a:cs typeface="Arial"/>
              </a:rPr>
              <a:t>ST</a:t>
            </a:r>
            <a:r>
              <a:rPr lang="en-US" sz="1400" spc="-110" dirty="0">
                <a:latin typeface="Arial"/>
                <a:cs typeface="Arial"/>
              </a:rPr>
              <a:t> </a:t>
            </a:r>
            <a:r>
              <a:rPr lang="en-US" sz="1400" dirty="0">
                <a:latin typeface="Arial"/>
                <a:cs typeface="Arial"/>
              </a:rPr>
              <a:t>mode,</a:t>
            </a:r>
            <a:r>
              <a:rPr lang="en-US" sz="1400" spc="-55" dirty="0">
                <a:latin typeface="Arial"/>
                <a:cs typeface="Arial"/>
              </a:rPr>
              <a:t> </a:t>
            </a:r>
            <a:r>
              <a:rPr lang="en-US" sz="1400" dirty="0">
                <a:latin typeface="Arial"/>
                <a:cs typeface="Arial"/>
              </a:rPr>
              <a:t>any</a:t>
            </a:r>
            <a:r>
              <a:rPr lang="en-US" sz="1400" spc="-55" dirty="0">
                <a:latin typeface="Arial"/>
                <a:cs typeface="Arial"/>
              </a:rPr>
              <a:t> </a:t>
            </a:r>
            <a:r>
              <a:rPr lang="en-US" sz="1400" dirty="0">
                <a:latin typeface="Arial"/>
                <a:cs typeface="Arial"/>
              </a:rPr>
              <a:t>spin</a:t>
            </a:r>
            <a:r>
              <a:rPr lang="en-US" sz="1400" spc="-60" dirty="0">
                <a:latin typeface="Arial"/>
                <a:cs typeface="Arial"/>
              </a:rPr>
              <a:t> </a:t>
            </a:r>
            <a:r>
              <a:rPr lang="en-US" sz="1400" dirty="0">
                <a:latin typeface="Arial"/>
                <a:cs typeface="Arial"/>
              </a:rPr>
              <a:t>direction</a:t>
            </a:r>
            <a:r>
              <a:rPr lang="en-US" sz="1400" spc="-40" dirty="0">
                <a:latin typeface="Arial"/>
                <a:cs typeface="Arial"/>
              </a:rPr>
              <a:t> </a:t>
            </a:r>
            <a:r>
              <a:rPr lang="en-US" sz="1400" dirty="0">
                <a:latin typeface="Arial"/>
                <a:cs typeface="Arial"/>
              </a:rPr>
              <a:t>repeats</a:t>
            </a:r>
            <a:r>
              <a:rPr lang="en-US" sz="1400" spc="-50" dirty="0">
                <a:latin typeface="Arial"/>
                <a:cs typeface="Arial"/>
              </a:rPr>
              <a:t> </a:t>
            </a:r>
            <a:r>
              <a:rPr lang="en-US" sz="1400" spc="-10" dirty="0">
                <a:latin typeface="Arial"/>
                <a:cs typeface="Arial"/>
              </a:rPr>
              <a:t>after </a:t>
            </a:r>
            <a:r>
              <a:rPr lang="en-US" sz="1400" dirty="0">
                <a:latin typeface="Arial"/>
                <a:cs typeface="Arial"/>
              </a:rPr>
              <a:t>a</a:t>
            </a:r>
            <a:r>
              <a:rPr lang="en-US" sz="1400" spc="-80" dirty="0">
                <a:latin typeface="Arial"/>
                <a:cs typeface="Arial"/>
              </a:rPr>
              <a:t> </a:t>
            </a:r>
            <a:r>
              <a:rPr lang="en-US" sz="1400" dirty="0">
                <a:latin typeface="Arial"/>
                <a:cs typeface="Arial"/>
              </a:rPr>
              <a:t>particle</a:t>
            </a:r>
            <a:r>
              <a:rPr lang="en-US" sz="1400" spc="-70" dirty="0">
                <a:latin typeface="Arial"/>
                <a:cs typeface="Arial"/>
              </a:rPr>
              <a:t> </a:t>
            </a:r>
            <a:r>
              <a:rPr lang="en-US" sz="1400" dirty="0">
                <a:latin typeface="Arial"/>
                <a:cs typeface="Arial"/>
              </a:rPr>
              <a:t>turn</a:t>
            </a:r>
            <a:r>
              <a:rPr lang="en-US" sz="1400" spc="-85" dirty="0">
                <a:latin typeface="Arial"/>
                <a:cs typeface="Arial"/>
              </a:rPr>
              <a:t> </a:t>
            </a:r>
            <a:r>
              <a:rPr lang="en-US" sz="1400" dirty="0">
                <a:latin typeface="Arial"/>
                <a:cs typeface="Arial"/>
              </a:rPr>
              <a:t>along</a:t>
            </a:r>
            <a:r>
              <a:rPr lang="en-US" sz="1400" spc="-60" dirty="0">
                <a:latin typeface="Arial"/>
                <a:cs typeface="Arial"/>
              </a:rPr>
              <a:t> </a:t>
            </a:r>
            <a:r>
              <a:rPr lang="en-US" sz="1400" dirty="0">
                <a:latin typeface="Arial"/>
                <a:cs typeface="Arial"/>
              </a:rPr>
              <a:t>periodic</a:t>
            </a:r>
            <a:r>
              <a:rPr lang="en-US" sz="1400" spc="-60" dirty="0">
                <a:latin typeface="Arial"/>
                <a:cs typeface="Arial"/>
              </a:rPr>
              <a:t> </a:t>
            </a:r>
            <a:r>
              <a:rPr lang="en-US" sz="1400" spc="-10" dirty="0">
                <a:latin typeface="Arial"/>
                <a:cs typeface="Arial"/>
              </a:rPr>
              <a:t>orbit </a:t>
            </a:r>
            <a:r>
              <a:rPr lang="en-US" sz="1400" dirty="0">
                <a:latin typeface="Arial"/>
                <a:cs typeface="Arial"/>
              </a:rPr>
              <a:t>in</a:t>
            </a:r>
            <a:r>
              <a:rPr lang="en-US" sz="1400" spc="-70" dirty="0">
                <a:latin typeface="Arial"/>
                <a:cs typeface="Arial"/>
              </a:rPr>
              <a:t> </a:t>
            </a:r>
            <a:r>
              <a:rPr lang="en-US" sz="1400" dirty="0">
                <a:latin typeface="Arial"/>
                <a:cs typeface="Arial"/>
              </a:rPr>
              <a:t>storage</a:t>
            </a:r>
            <a:r>
              <a:rPr lang="en-US" sz="1400" spc="-60" dirty="0">
                <a:latin typeface="Arial"/>
                <a:cs typeface="Arial"/>
              </a:rPr>
              <a:t> </a:t>
            </a:r>
            <a:r>
              <a:rPr lang="en-US" sz="1400" spc="-20" dirty="0">
                <a:latin typeface="Arial"/>
                <a:cs typeface="Arial"/>
              </a:rPr>
              <a:t>ring</a:t>
            </a:r>
            <a:endParaRPr lang="en-US" sz="1400" dirty="0">
              <a:latin typeface="Arial"/>
              <a:cs typeface="Arial"/>
            </a:endParaRPr>
          </a:p>
          <a:p>
            <a:pPr marL="240029" marR="5080" indent="-227329">
              <a:lnSpc>
                <a:spcPts val="2590"/>
              </a:lnSpc>
              <a:spcBef>
                <a:spcPts val="1035"/>
              </a:spcBef>
              <a:buChar char="•"/>
              <a:tabLst>
                <a:tab pos="241300" algn="l"/>
              </a:tabLst>
            </a:pPr>
            <a:r>
              <a:rPr lang="en-US" sz="1400" dirty="0">
                <a:latin typeface="Arial"/>
                <a:cs typeface="Arial"/>
              </a:rPr>
              <a:t>Best</a:t>
            </a:r>
            <a:r>
              <a:rPr lang="en-US" sz="1400" spc="-60" dirty="0">
                <a:latin typeface="Arial"/>
                <a:cs typeface="Arial"/>
              </a:rPr>
              <a:t> </a:t>
            </a:r>
            <a:r>
              <a:rPr lang="en-US" sz="1400" dirty="0">
                <a:latin typeface="Arial"/>
                <a:cs typeface="Arial"/>
              </a:rPr>
              <a:t>example</a:t>
            </a:r>
            <a:r>
              <a:rPr lang="en-US" sz="1400" spc="-35" dirty="0">
                <a:latin typeface="Arial"/>
                <a:cs typeface="Arial"/>
              </a:rPr>
              <a:t> </a:t>
            </a:r>
            <a:r>
              <a:rPr lang="en-US" sz="1400" dirty="0">
                <a:latin typeface="Arial"/>
                <a:cs typeface="Arial"/>
              </a:rPr>
              <a:t>is</a:t>
            </a:r>
            <a:r>
              <a:rPr lang="en-US" sz="1400" spc="-50" dirty="0">
                <a:latin typeface="Arial"/>
                <a:cs typeface="Arial"/>
              </a:rPr>
              <a:t> </a:t>
            </a:r>
            <a:r>
              <a:rPr lang="en-US" sz="1400" dirty="0">
                <a:latin typeface="Arial"/>
                <a:cs typeface="Arial"/>
              </a:rPr>
              <a:t>a</a:t>
            </a:r>
            <a:r>
              <a:rPr lang="en-US" sz="1400" spc="-50" dirty="0">
                <a:latin typeface="Arial"/>
                <a:cs typeface="Arial"/>
              </a:rPr>
              <a:t> </a:t>
            </a:r>
            <a:r>
              <a:rPr lang="en-US" sz="1400" spc="-20" dirty="0">
                <a:latin typeface="Arial"/>
                <a:cs typeface="Arial"/>
              </a:rPr>
              <a:t>figure-</a:t>
            </a:r>
            <a:r>
              <a:rPr lang="en-US" sz="1400" dirty="0">
                <a:latin typeface="Arial"/>
                <a:cs typeface="Arial"/>
              </a:rPr>
              <a:t>8</a:t>
            </a:r>
            <a:r>
              <a:rPr lang="en-US" sz="1400" spc="-35" dirty="0">
                <a:latin typeface="Arial"/>
                <a:cs typeface="Arial"/>
              </a:rPr>
              <a:t> </a:t>
            </a:r>
            <a:r>
              <a:rPr lang="en-US" sz="1400" dirty="0">
                <a:latin typeface="Arial"/>
                <a:cs typeface="Arial"/>
              </a:rPr>
              <a:t>magnetic</a:t>
            </a:r>
            <a:r>
              <a:rPr lang="en-US" sz="1400" spc="-40" dirty="0">
                <a:latin typeface="Arial"/>
                <a:cs typeface="Arial"/>
              </a:rPr>
              <a:t> </a:t>
            </a:r>
            <a:r>
              <a:rPr lang="en-US" sz="1400" dirty="0">
                <a:latin typeface="Arial"/>
                <a:cs typeface="Arial"/>
              </a:rPr>
              <a:t>or</a:t>
            </a:r>
            <a:r>
              <a:rPr lang="en-US" sz="1400" spc="-50" dirty="0">
                <a:latin typeface="Arial"/>
                <a:cs typeface="Arial"/>
              </a:rPr>
              <a:t> </a:t>
            </a:r>
            <a:r>
              <a:rPr lang="en-US" sz="1400" dirty="0">
                <a:latin typeface="Arial"/>
                <a:cs typeface="Arial"/>
              </a:rPr>
              <a:t>electric</a:t>
            </a:r>
            <a:r>
              <a:rPr lang="en-US" sz="1400" spc="-45" dirty="0">
                <a:latin typeface="Arial"/>
                <a:cs typeface="Arial"/>
              </a:rPr>
              <a:t> </a:t>
            </a:r>
            <a:r>
              <a:rPr lang="en-US" sz="1400" dirty="0">
                <a:latin typeface="Arial"/>
                <a:cs typeface="Arial"/>
              </a:rPr>
              <a:t>ring;</a:t>
            </a:r>
            <a:br>
              <a:rPr lang="en-US" sz="1400" dirty="0">
                <a:latin typeface="Arial"/>
                <a:cs typeface="Arial"/>
              </a:rPr>
            </a:br>
            <a:r>
              <a:rPr lang="en-US" sz="1400" dirty="0">
                <a:latin typeface="Arial"/>
                <a:cs typeface="Arial"/>
              </a:rPr>
              <a:t>here</a:t>
            </a:r>
            <a:r>
              <a:rPr lang="en-US" sz="1400" spc="-50" dirty="0">
                <a:latin typeface="Arial"/>
                <a:cs typeface="Arial"/>
              </a:rPr>
              <a:t> </a:t>
            </a:r>
            <a:r>
              <a:rPr lang="en-US" sz="1400" dirty="0">
                <a:latin typeface="Arial"/>
                <a:cs typeface="Arial"/>
              </a:rPr>
              <a:t>global</a:t>
            </a:r>
            <a:r>
              <a:rPr lang="en-US" sz="1400" spc="-30" dirty="0">
                <a:latin typeface="Arial"/>
                <a:cs typeface="Arial"/>
              </a:rPr>
              <a:t> </a:t>
            </a:r>
            <a:r>
              <a:rPr lang="en-US" sz="1400" dirty="0">
                <a:latin typeface="Arial"/>
                <a:cs typeface="Arial"/>
              </a:rPr>
              <a:t>spin</a:t>
            </a:r>
            <a:r>
              <a:rPr lang="en-US" sz="1400" spc="-50" dirty="0">
                <a:latin typeface="Arial"/>
                <a:cs typeface="Arial"/>
              </a:rPr>
              <a:t> </a:t>
            </a:r>
            <a:r>
              <a:rPr lang="en-US" sz="1400" dirty="0">
                <a:latin typeface="Arial"/>
                <a:cs typeface="Arial"/>
              </a:rPr>
              <a:t>tune</a:t>
            </a:r>
            <a:r>
              <a:rPr lang="en-US" sz="1400" spc="-50" dirty="0">
                <a:latin typeface="Arial"/>
                <a:cs typeface="Arial"/>
              </a:rPr>
              <a:t> </a:t>
            </a:r>
            <a:r>
              <a:rPr lang="en-US" sz="1400" dirty="0">
                <a:latin typeface="Arial"/>
                <a:cs typeface="Arial"/>
              </a:rPr>
              <a:t>is</a:t>
            </a:r>
            <a:r>
              <a:rPr lang="en-US" sz="1400" spc="-50" dirty="0">
                <a:latin typeface="Arial"/>
                <a:cs typeface="Arial"/>
              </a:rPr>
              <a:t> </a:t>
            </a:r>
            <a:r>
              <a:rPr lang="en-US" sz="1400" spc="-20" dirty="0">
                <a:latin typeface="Arial"/>
                <a:cs typeface="Arial"/>
              </a:rPr>
              <a:t>zero </a:t>
            </a:r>
            <a:r>
              <a:rPr lang="en-US" sz="1400" dirty="0">
                <a:latin typeface="Arial"/>
                <a:cs typeface="Arial"/>
              </a:rPr>
              <a:t>independent</a:t>
            </a:r>
            <a:r>
              <a:rPr lang="en-US" sz="1400" spc="-75" dirty="0">
                <a:latin typeface="Arial"/>
                <a:cs typeface="Arial"/>
              </a:rPr>
              <a:t> </a:t>
            </a:r>
            <a:r>
              <a:rPr lang="en-US" sz="1400" dirty="0">
                <a:latin typeface="Arial"/>
                <a:cs typeface="Arial"/>
              </a:rPr>
              <a:t>of</a:t>
            </a:r>
            <a:r>
              <a:rPr lang="en-US" sz="1400" spc="-100" dirty="0">
                <a:latin typeface="Arial"/>
                <a:cs typeface="Arial"/>
              </a:rPr>
              <a:t> </a:t>
            </a:r>
            <a:r>
              <a:rPr lang="en-US" sz="1400" dirty="0">
                <a:latin typeface="Arial"/>
                <a:cs typeface="Arial"/>
              </a:rPr>
              <a:t>particle</a:t>
            </a:r>
            <a:r>
              <a:rPr lang="en-US" sz="1400" spc="-70" dirty="0">
                <a:latin typeface="Arial"/>
                <a:cs typeface="Arial"/>
              </a:rPr>
              <a:t> </a:t>
            </a:r>
            <a:r>
              <a:rPr lang="en-US" sz="1400" spc="-10" dirty="0">
                <a:latin typeface="Arial"/>
                <a:cs typeface="Arial"/>
              </a:rPr>
              <a:t>energy</a:t>
            </a:r>
            <a:br>
              <a:rPr lang="en-US" sz="1400" spc="-10" dirty="0">
                <a:latin typeface="Arial"/>
                <a:cs typeface="Arial"/>
              </a:rPr>
            </a:br>
            <a:r>
              <a:rPr lang="en-US" sz="1400" spc="-10" dirty="0">
                <a:latin typeface="Arial"/>
                <a:cs typeface="Arial"/>
              </a:rPr>
              <a:t>		</a:t>
            </a:r>
            <a:r>
              <a:rPr lang="en-US" sz="1200" spc="-10" dirty="0">
                <a:latin typeface="Arial"/>
                <a:cs typeface="Arial"/>
                <a:hlinkClick r:id="rId2"/>
              </a:rPr>
              <a:t>https://doi.org/10.1103/PhysRevLett.124.194801</a:t>
            </a:r>
            <a:br>
              <a:rPr lang="en-US" sz="1200" spc="-10" dirty="0">
                <a:latin typeface="Arial"/>
                <a:cs typeface="Arial"/>
              </a:rPr>
            </a:br>
            <a:r>
              <a:rPr lang="en-US" sz="1200" spc="-10" dirty="0">
                <a:latin typeface="Arial"/>
                <a:cs typeface="Arial"/>
              </a:rPr>
              <a:t>		</a:t>
            </a:r>
            <a:r>
              <a:rPr lang="en-US" sz="1200" spc="-10" dirty="0">
                <a:latin typeface="Arial"/>
                <a:cs typeface="Arial"/>
                <a:hlinkClick r:id="rId3"/>
              </a:rPr>
              <a:t>https://doi.org/10.3390/sym13030398</a:t>
            </a:r>
            <a:endParaRPr lang="en-US" sz="1200" spc="-10" dirty="0">
              <a:latin typeface="Arial"/>
              <a:cs typeface="Arial"/>
            </a:endParaRPr>
          </a:p>
          <a:p>
            <a:pPr marL="177790" lvl="1" indent="0">
              <a:lnSpc>
                <a:spcPct val="100000"/>
              </a:lnSpc>
              <a:buNone/>
            </a:pPr>
            <a:endParaRPr lang="en-US" sz="1200" dirty="0">
              <a:latin typeface="Calibri"/>
              <a:cs typeface="Calibri"/>
            </a:endParaRPr>
          </a:p>
          <a:p>
            <a:pPr>
              <a:lnSpc>
                <a:spcPct val="100000"/>
              </a:lnSpc>
              <a:spcBef>
                <a:spcPts val="90"/>
              </a:spcBef>
            </a:pPr>
            <a:endParaRPr lang="en-US" sz="1200" dirty="0">
              <a:latin typeface="Calibri"/>
              <a:cs typeface="Calibri"/>
            </a:endParaRPr>
          </a:p>
          <a:p>
            <a:pPr marL="240029" marR="51435" indent="-227329">
              <a:lnSpc>
                <a:spcPts val="2590"/>
              </a:lnSpc>
              <a:tabLst>
                <a:tab pos="241300" algn="l"/>
                <a:tab pos="1256665" algn="l"/>
              </a:tabLst>
            </a:pPr>
            <a:r>
              <a:rPr lang="en-US" sz="1400" spc="-10" dirty="0">
                <a:latin typeface="Arial"/>
                <a:cs typeface="Arial"/>
              </a:rPr>
              <a:t>Prospected sensitivity </a:t>
            </a:r>
          </a:p>
        </p:txBody>
      </p:sp>
      <p:pic>
        <p:nvPicPr>
          <p:cNvPr id="9" name="object 3">
            <a:extLst>
              <a:ext uri="{FF2B5EF4-FFF2-40B4-BE49-F238E27FC236}">
                <a16:creationId xmlns:a16="http://schemas.microsoft.com/office/drawing/2014/main" id="{B771FC6E-1113-8587-1279-6BCF38AD8A66}"/>
              </a:ext>
            </a:extLst>
          </p:cNvPr>
          <p:cNvPicPr/>
          <p:nvPr/>
        </p:nvPicPr>
        <p:blipFill>
          <a:blip r:embed="rId4" cstate="print"/>
          <a:stretch>
            <a:fillRect/>
          </a:stretch>
        </p:blipFill>
        <p:spPr>
          <a:xfrm>
            <a:off x="5652120" y="1635646"/>
            <a:ext cx="3240360" cy="1368152"/>
          </a:xfrm>
          <a:prstGeom prst="rect">
            <a:avLst/>
          </a:prstGeom>
        </p:spPr>
      </p:pic>
      <p:graphicFrame>
        <p:nvGraphicFramePr>
          <p:cNvPr id="10" name="object 11">
            <a:extLst>
              <a:ext uri="{FF2B5EF4-FFF2-40B4-BE49-F238E27FC236}">
                <a16:creationId xmlns:a16="http://schemas.microsoft.com/office/drawing/2014/main" id="{B5B7B85E-9D13-38F8-B846-C02C4847DEDB}"/>
              </a:ext>
            </a:extLst>
          </p:cNvPr>
          <p:cNvGraphicFramePr>
            <a:graphicFrameLocks noGrp="1"/>
          </p:cNvGraphicFramePr>
          <p:nvPr>
            <p:extLst>
              <p:ext uri="{D42A27DB-BD31-4B8C-83A1-F6EECF244321}">
                <p14:modId xmlns:p14="http://schemas.microsoft.com/office/powerpoint/2010/main" val="1324894952"/>
              </p:ext>
            </p:extLst>
          </p:nvPr>
        </p:nvGraphicFramePr>
        <p:xfrm>
          <a:off x="3461647" y="3210173"/>
          <a:ext cx="5642733" cy="1905465"/>
        </p:xfrm>
        <a:graphic>
          <a:graphicData uri="http://schemas.openxmlformats.org/drawingml/2006/table">
            <a:tbl>
              <a:tblPr firstRow="1" bandRow="1">
                <a:tableStyleId>{2D5ABB26-0587-4C30-8999-92F81FD0307C}</a:tableStyleId>
              </a:tblPr>
              <a:tblGrid>
                <a:gridCol w="1891226">
                  <a:extLst>
                    <a:ext uri="{9D8B030D-6E8A-4147-A177-3AD203B41FA5}">
                      <a16:colId xmlns:a16="http://schemas.microsoft.com/office/drawing/2014/main" val="20000"/>
                    </a:ext>
                  </a:extLst>
                </a:gridCol>
                <a:gridCol w="690336">
                  <a:extLst>
                    <a:ext uri="{9D8B030D-6E8A-4147-A177-3AD203B41FA5}">
                      <a16:colId xmlns:a16="http://schemas.microsoft.com/office/drawing/2014/main" val="20001"/>
                    </a:ext>
                  </a:extLst>
                </a:gridCol>
                <a:gridCol w="3061171">
                  <a:extLst>
                    <a:ext uri="{9D8B030D-6E8A-4147-A177-3AD203B41FA5}">
                      <a16:colId xmlns:a16="http://schemas.microsoft.com/office/drawing/2014/main" val="20002"/>
                    </a:ext>
                  </a:extLst>
                </a:gridCol>
              </a:tblGrid>
              <a:tr h="411698">
                <a:tc>
                  <a:txBody>
                    <a:bodyPr/>
                    <a:lstStyle/>
                    <a:p>
                      <a:pPr marL="91440">
                        <a:lnSpc>
                          <a:spcPct val="100000"/>
                        </a:lnSpc>
                        <a:spcBef>
                          <a:spcPts val="245"/>
                        </a:spcBef>
                      </a:pPr>
                      <a:r>
                        <a:rPr sz="1400" dirty="0">
                          <a:latin typeface="Calibri"/>
                          <a:cs typeface="Calibri"/>
                        </a:rPr>
                        <a:t>Electrons</a:t>
                      </a:r>
                      <a:r>
                        <a:rPr sz="1400" spc="-50" dirty="0">
                          <a:latin typeface="Calibri"/>
                          <a:cs typeface="Calibri"/>
                        </a:rPr>
                        <a:t> </a:t>
                      </a:r>
                      <a:r>
                        <a:rPr sz="1400" dirty="0">
                          <a:latin typeface="Calibri"/>
                          <a:cs typeface="Calibri"/>
                        </a:rPr>
                        <a:t>per</a:t>
                      </a:r>
                      <a:r>
                        <a:rPr sz="1400" spc="-45" dirty="0">
                          <a:latin typeface="Calibri"/>
                          <a:cs typeface="Calibri"/>
                        </a:rPr>
                        <a:t> </a:t>
                      </a:r>
                      <a:r>
                        <a:rPr sz="1400" spc="-20" dirty="0">
                          <a:latin typeface="Calibri"/>
                          <a:cs typeface="Calibri"/>
                        </a:rPr>
                        <a:t>Fill</a:t>
                      </a:r>
                      <a:endParaRPr sz="1400" dirty="0">
                        <a:latin typeface="Calibri"/>
                        <a:cs typeface="Calibri"/>
                      </a:endParaRPr>
                    </a:p>
                  </a:txBody>
                  <a:tcPr marL="0" marR="0" marT="31115"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F4E7E7"/>
                    </a:solidFill>
                  </a:tcPr>
                </a:tc>
                <a:tc>
                  <a:txBody>
                    <a:bodyPr/>
                    <a:lstStyle/>
                    <a:p>
                      <a:pPr marR="5080" algn="ctr">
                        <a:lnSpc>
                          <a:spcPct val="100000"/>
                        </a:lnSpc>
                        <a:spcBef>
                          <a:spcPts val="250"/>
                        </a:spcBef>
                      </a:pPr>
                      <a:r>
                        <a:rPr sz="1400" spc="-25" dirty="0">
                          <a:latin typeface="Cambria Math"/>
                          <a:cs typeface="Cambria Math"/>
                        </a:rPr>
                        <a:t>𝑁</a:t>
                      </a:r>
                      <a:r>
                        <a:rPr sz="1600" spc="-37" baseline="-14957" dirty="0">
                          <a:latin typeface="Cambria Math"/>
                          <a:cs typeface="Cambria Math"/>
                        </a:rPr>
                        <a:t>𝑒</a:t>
                      </a:r>
                      <a:endParaRPr sz="1600" baseline="-14957">
                        <a:latin typeface="Cambria Math"/>
                        <a:cs typeface="Cambria Math"/>
                      </a:endParaRPr>
                    </a:p>
                  </a:txBody>
                  <a:tcPr marL="0" marR="0" marT="31750"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F4E7E7"/>
                    </a:solidFill>
                  </a:tcPr>
                </a:tc>
                <a:tc>
                  <a:txBody>
                    <a:bodyPr/>
                    <a:lstStyle/>
                    <a:p>
                      <a:pPr marL="91440">
                        <a:lnSpc>
                          <a:spcPct val="100000"/>
                        </a:lnSpc>
                        <a:spcBef>
                          <a:spcPts val="259"/>
                        </a:spcBef>
                      </a:pPr>
                      <a:r>
                        <a:rPr sz="1400" dirty="0">
                          <a:latin typeface="Cambria Math"/>
                          <a:cs typeface="Cambria Math"/>
                        </a:rPr>
                        <a:t>1.2 </a:t>
                      </a:r>
                      <a:r>
                        <a:rPr sz="1400" spc="50" dirty="0">
                          <a:latin typeface="Cambria Math"/>
                          <a:cs typeface="Cambria Math"/>
                        </a:rPr>
                        <a:t>∙</a:t>
                      </a:r>
                      <a:r>
                        <a:rPr sz="1400" spc="-5" dirty="0">
                          <a:latin typeface="Cambria Math"/>
                          <a:cs typeface="Cambria Math"/>
                        </a:rPr>
                        <a:t> </a:t>
                      </a:r>
                      <a:r>
                        <a:rPr sz="1400" spc="-20" dirty="0">
                          <a:latin typeface="Cambria Math"/>
                          <a:cs typeface="Cambria Math"/>
                        </a:rPr>
                        <a:t>10</a:t>
                      </a:r>
                      <a:r>
                        <a:rPr sz="1600" spc="-30" baseline="27777" dirty="0">
                          <a:latin typeface="Cambria Math"/>
                          <a:cs typeface="Cambria Math"/>
                        </a:rPr>
                        <a:t>10</a:t>
                      </a:r>
                      <a:endParaRPr sz="1600" baseline="27777">
                        <a:latin typeface="Cambria Math"/>
                        <a:cs typeface="Cambria Math"/>
                      </a:endParaRPr>
                    </a:p>
                    <a:p>
                      <a:pPr marL="91440">
                        <a:lnSpc>
                          <a:spcPct val="100000"/>
                        </a:lnSpc>
                      </a:pPr>
                      <a:r>
                        <a:rPr sz="1400" dirty="0">
                          <a:latin typeface="Cambria Math"/>
                          <a:cs typeface="Cambria Math"/>
                        </a:rPr>
                        <a:t>6</a:t>
                      </a:r>
                      <a:r>
                        <a:rPr sz="1400" spc="-15" dirty="0">
                          <a:latin typeface="Cambria Math"/>
                          <a:cs typeface="Cambria Math"/>
                        </a:rPr>
                        <a:t> </a:t>
                      </a:r>
                      <a:r>
                        <a:rPr sz="1400" spc="50" dirty="0">
                          <a:latin typeface="Cambria Math"/>
                          <a:cs typeface="Cambria Math"/>
                        </a:rPr>
                        <a:t>∙</a:t>
                      </a:r>
                      <a:r>
                        <a:rPr sz="1400" spc="-5" dirty="0">
                          <a:latin typeface="Cambria Math"/>
                          <a:cs typeface="Cambria Math"/>
                        </a:rPr>
                        <a:t> </a:t>
                      </a:r>
                      <a:r>
                        <a:rPr sz="1400" dirty="0">
                          <a:latin typeface="Cambria Math"/>
                          <a:cs typeface="Cambria Math"/>
                        </a:rPr>
                        <a:t>10</a:t>
                      </a:r>
                      <a:r>
                        <a:rPr sz="1600" baseline="27777" dirty="0">
                          <a:latin typeface="Cambria Math"/>
                          <a:cs typeface="Cambria Math"/>
                        </a:rPr>
                        <a:t>9</a:t>
                      </a:r>
                      <a:r>
                        <a:rPr sz="1600" spc="292" baseline="27777" dirty="0">
                          <a:latin typeface="Cambria Math"/>
                          <a:cs typeface="Cambria Math"/>
                        </a:rPr>
                        <a:t> </a:t>
                      </a:r>
                      <a:r>
                        <a:rPr sz="1400" spc="-60" dirty="0">
                          <a:latin typeface="Calibri"/>
                          <a:cs typeface="Calibri"/>
                        </a:rPr>
                        <a:t>CW,</a:t>
                      </a:r>
                      <a:r>
                        <a:rPr sz="1400" spc="-10" dirty="0">
                          <a:latin typeface="Calibri"/>
                          <a:cs typeface="Calibri"/>
                        </a:rPr>
                        <a:t> </a:t>
                      </a:r>
                      <a:r>
                        <a:rPr sz="1400" dirty="0">
                          <a:latin typeface="Cambria Math"/>
                          <a:cs typeface="Cambria Math"/>
                        </a:rPr>
                        <a:t>6</a:t>
                      </a:r>
                      <a:r>
                        <a:rPr sz="1400" spc="-5" dirty="0">
                          <a:latin typeface="Cambria Math"/>
                          <a:cs typeface="Cambria Math"/>
                        </a:rPr>
                        <a:t> </a:t>
                      </a:r>
                      <a:r>
                        <a:rPr sz="1400" spc="50" dirty="0">
                          <a:latin typeface="Cambria Math"/>
                          <a:cs typeface="Cambria Math"/>
                        </a:rPr>
                        <a:t>∙</a:t>
                      </a:r>
                      <a:r>
                        <a:rPr sz="1400" spc="-5" dirty="0">
                          <a:latin typeface="Cambria Math"/>
                          <a:cs typeface="Cambria Math"/>
                        </a:rPr>
                        <a:t> </a:t>
                      </a:r>
                      <a:r>
                        <a:rPr sz="1400" dirty="0">
                          <a:latin typeface="Cambria Math"/>
                          <a:cs typeface="Cambria Math"/>
                        </a:rPr>
                        <a:t>10</a:t>
                      </a:r>
                      <a:r>
                        <a:rPr sz="1600" baseline="27777" dirty="0">
                          <a:latin typeface="Cambria Math"/>
                          <a:cs typeface="Cambria Math"/>
                        </a:rPr>
                        <a:t>9</a:t>
                      </a:r>
                      <a:r>
                        <a:rPr sz="1600" spc="284" baseline="27777" dirty="0">
                          <a:latin typeface="Cambria Math"/>
                          <a:cs typeface="Cambria Math"/>
                        </a:rPr>
                        <a:t> </a:t>
                      </a:r>
                      <a:r>
                        <a:rPr sz="1400" spc="-25" dirty="0">
                          <a:latin typeface="Calibri"/>
                          <a:cs typeface="Calibri"/>
                        </a:rPr>
                        <a:t>CCW</a:t>
                      </a:r>
                      <a:endParaRPr sz="1400">
                        <a:latin typeface="Calibri"/>
                        <a:cs typeface="Calibri"/>
                      </a:endParaRPr>
                    </a:p>
                  </a:txBody>
                  <a:tcPr marL="0" marR="0" marT="33019"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F4E7E7"/>
                    </a:solidFill>
                  </a:tcPr>
                </a:tc>
                <a:extLst>
                  <a:ext uri="{0D108BD9-81ED-4DB2-BD59-A6C34878D82A}">
                    <a16:rowId xmlns:a16="http://schemas.microsoft.com/office/drawing/2014/main" val="10000"/>
                  </a:ext>
                </a:extLst>
              </a:tr>
              <a:tr h="235490">
                <a:tc>
                  <a:txBody>
                    <a:bodyPr/>
                    <a:lstStyle/>
                    <a:p>
                      <a:pPr marL="91440">
                        <a:lnSpc>
                          <a:spcPct val="100000"/>
                        </a:lnSpc>
                        <a:spcBef>
                          <a:spcPts val="245"/>
                        </a:spcBef>
                      </a:pPr>
                      <a:r>
                        <a:rPr sz="1400" spc="-10" dirty="0">
                          <a:latin typeface="Calibri"/>
                          <a:cs typeface="Calibri"/>
                        </a:rPr>
                        <a:t>Polarimeter</a:t>
                      </a:r>
                      <a:r>
                        <a:rPr sz="1400" spc="-40" dirty="0">
                          <a:latin typeface="Calibri"/>
                          <a:cs typeface="Calibri"/>
                        </a:rPr>
                        <a:t> </a:t>
                      </a:r>
                      <a:r>
                        <a:rPr sz="1400" spc="-10" dirty="0">
                          <a:latin typeface="Calibri"/>
                          <a:cs typeface="Calibri"/>
                        </a:rPr>
                        <a:t>Efficiency</a:t>
                      </a:r>
                      <a:endParaRPr sz="1400" dirty="0">
                        <a:latin typeface="Calibri"/>
                        <a:cs typeface="Calibri"/>
                      </a:endParaRPr>
                    </a:p>
                  </a:txBody>
                  <a:tcPr marL="0" marR="0" marT="31115"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E8CCCC"/>
                    </a:solidFill>
                  </a:tcPr>
                </a:tc>
                <a:tc>
                  <a:txBody>
                    <a:bodyPr/>
                    <a:lstStyle/>
                    <a:p>
                      <a:pPr algn="ctr">
                        <a:lnSpc>
                          <a:spcPct val="100000"/>
                        </a:lnSpc>
                        <a:spcBef>
                          <a:spcPts val="254"/>
                        </a:spcBef>
                      </a:pPr>
                      <a:r>
                        <a:rPr sz="1400" spc="-50" dirty="0">
                          <a:latin typeface="Cambria Math"/>
                          <a:cs typeface="Cambria Math"/>
                        </a:rPr>
                        <a:t>𝜖</a:t>
                      </a:r>
                      <a:endParaRPr sz="1400" dirty="0">
                        <a:latin typeface="Cambria Math"/>
                        <a:cs typeface="Cambria Math"/>
                      </a:endParaRPr>
                    </a:p>
                  </a:txBody>
                  <a:tcPr marL="0" marR="0" marT="32384"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E8CCCC"/>
                    </a:solidFill>
                  </a:tcPr>
                </a:tc>
                <a:tc>
                  <a:txBody>
                    <a:bodyPr/>
                    <a:lstStyle/>
                    <a:p>
                      <a:pPr marL="91440">
                        <a:lnSpc>
                          <a:spcPct val="100000"/>
                        </a:lnSpc>
                        <a:spcBef>
                          <a:spcPts val="254"/>
                        </a:spcBef>
                      </a:pPr>
                      <a:r>
                        <a:rPr sz="1400" spc="-10" dirty="0">
                          <a:latin typeface="Cambria Math"/>
                          <a:cs typeface="Cambria Math"/>
                        </a:rPr>
                        <a:t>0.0024</a:t>
                      </a:r>
                      <a:endParaRPr sz="1400" dirty="0">
                        <a:latin typeface="Cambria Math"/>
                        <a:cs typeface="Cambria Math"/>
                      </a:endParaRPr>
                    </a:p>
                  </a:txBody>
                  <a:tcPr marL="0" marR="0" marT="32384"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E8CCCC"/>
                    </a:solidFill>
                  </a:tcPr>
                </a:tc>
                <a:extLst>
                  <a:ext uri="{0D108BD9-81ED-4DB2-BD59-A6C34878D82A}">
                    <a16:rowId xmlns:a16="http://schemas.microsoft.com/office/drawing/2014/main" val="10001"/>
                  </a:ext>
                </a:extLst>
              </a:tr>
              <a:tr h="249390">
                <a:tc>
                  <a:txBody>
                    <a:bodyPr/>
                    <a:lstStyle/>
                    <a:p>
                      <a:pPr marL="91440">
                        <a:lnSpc>
                          <a:spcPct val="100000"/>
                        </a:lnSpc>
                        <a:spcBef>
                          <a:spcPts val="250"/>
                        </a:spcBef>
                      </a:pPr>
                      <a:r>
                        <a:rPr sz="1400" dirty="0">
                          <a:latin typeface="Calibri"/>
                          <a:cs typeface="Calibri"/>
                        </a:rPr>
                        <a:t>Analyzing</a:t>
                      </a:r>
                      <a:r>
                        <a:rPr sz="1400" spc="-85" dirty="0">
                          <a:latin typeface="Calibri"/>
                          <a:cs typeface="Calibri"/>
                        </a:rPr>
                        <a:t> </a:t>
                      </a:r>
                      <a:r>
                        <a:rPr sz="1400" spc="-20" dirty="0">
                          <a:latin typeface="Calibri"/>
                          <a:cs typeface="Calibri"/>
                        </a:rPr>
                        <a:t>Power</a:t>
                      </a:r>
                      <a:endParaRPr sz="1400">
                        <a:latin typeface="Calibri"/>
                        <a:cs typeface="Calibri"/>
                      </a:endParaRPr>
                    </a:p>
                  </a:txBody>
                  <a:tcPr marL="0" marR="0" marT="31750"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F4E7E7"/>
                    </a:solidFill>
                  </a:tcPr>
                </a:tc>
                <a:tc>
                  <a:txBody>
                    <a:bodyPr/>
                    <a:lstStyle/>
                    <a:p>
                      <a:pPr marR="5715" algn="ctr">
                        <a:lnSpc>
                          <a:spcPct val="100000"/>
                        </a:lnSpc>
                        <a:spcBef>
                          <a:spcPts val="270"/>
                        </a:spcBef>
                      </a:pPr>
                      <a:r>
                        <a:rPr sz="1400" spc="25" dirty="0">
                          <a:latin typeface="Cambria Math"/>
                          <a:cs typeface="Cambria Math"/>
                        </a:rPr>
                        <a:t>𝐴</a:t>
                      </a:r>
                      <a:r>
                        <a:rPr sz="1600" spc="37" baseline="-14957" dirty="0">
                          <a:latin typeface="Cambria Math"/>
                          <a:cs typeface="Cambria Math"/>
                        </a:rPr>
                        <a:t>𝑦</a:t>
                      </a:r>
                      <a:endParaRPr sz="1600" baseline="-14957">
                        <a:latin typeface="Cambria Math"/>
                        <a:cs typeface="Cambria Math"/>
                      </a:endParaRPr>
                    </a:p>
                  </a:txBody>
                  <a:tcPr marL="0" marR="0" marT="34290"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F4E7E7"/>
                    </a:solidFill>
                  </a:tcPr>
                </a:tc>
                <a:tc>
                  <a:txBody>
                    <a:bodyPr/>
                    <a:lstStyle/>
                    <a:p>
                      <a:pPr marL="91440">
                        <a:lnSpc>
                          <a:spcPct val="100000"/>
                        </a:lnSpc>
                        <a:spcBef>
                          <a:spcPts val="254"/>
                        </a:spcBef>
                      </a:pPr>
                      <a:r>
                        <a:rPr sz="1400" spc="-20" dirty="0">
                          <a:latin typeface="Cambria Math"/>
                          <a:cs typeface="Cambria Math"/>
                        </a:rPr>
                        <a:t>0.45</a:t>
                      </a:r>
                      <a:endParaRPr sz="1400" dirty="0">
                        <a:latin typeface="Cambria Math"/>
                        <a:cs typeface="Cambria Math"/>
                      </a:endParaRPr>
                    </a:p>
                  </a:txBody>
                  <a:tcPr marL="0" marR="0" marT="32384"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F4E7E7"/>
                    </a:solidFill>
                  </a:tcPr>
                </a:tc>
                <a:extLst>
                  <a:ext uri="{0D108BD9-81ED-4DB2-BD59-A6C34878D82A}">
                    <a16:rowId xmlns:a16="http://schemas.microsoft.com/office/drawing/2014/main" val="10002"/>
                  </a:ext>
                </a:extLst>
              </a:tr>
              <a:tr h="235490">
                <a:tc>
                  <a:txBody>
                    <a:bodyPr/>
                    <a:lstStyle/>
                    <a:p>
                      <a:pPr marL="91440">
                        <a:lnSpc>
                          <a:spcPct val="100000"/>
                        </a:lnSpc>
                        <a:spcBef>
                          <a:spcPts val="245"/>
                        </a:spcBef>
                      </a:pPr>
                      <a:r>
                        <a:rPr sz="1400" dirty="0">
                          <a:latin typeface="Calibri"/>
                          <a:cs typeface="Calibri"/>
                        </a:rPr>
                        <a:t>Beam</a:t>
                      </a:r>
                      <a:r>
                        <a:rPr sz="1400" spc="-45" dirty="0">
                          <a:latin typeface="Calibri"/>
                          <a:cs typeface="Calibri"/>
                        </a:rPr>
                        <a:t> </a:t>
                      </a:r>
                      <a:r>
                        <a:rPr sz="1400" spc="-10" dirty="0">
                          <a:latin typeface="Calibri"/>
                          <a:cs typeface="Calibri"/>
                        </a:rPr>
                        <a:t>Polarization</a:t>
                      </a:r>
                      <a:endParaRPr sz="1400">
                        <a:latin typeface="Calibri"/>
                        <a:cs typeface="Calibri"/>
                      </a:endParaRPr>
                    </a:p>
                  </a:txBody>
                  <a:tcPr marL="0" marR="0" marT="31115"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E8CCCC"/>
                    </a:solidFill>
                  </a:tcPr>
                </a:tc>
                <a:tc>
                  <a:txBody>
                    <a:bodyPr/>
                    <a:lstStyle/>
                    <a:p>
                      <a:pPr algn="ctr">
                        <a:lnSpc>
                          <a:spcPct val="100000"/>
                        </a:lnSpc>
                        <a:spcBef>
                          <a:spcPts val="254"/>
                        </a:spcBef>
                      </a:pPr>
                      <a:r>
                        <a:rPr sz="1400" spc="-50" dirty="0">
                          <a:latin typeface="Cambria Math"/>
                          <a:cs typeface="Cambria Math"/>
                        </a:rPr>
                        <a:t>𝑃</a:t>
                      </a:r>
                      <a:endParaRPr sz="1400">
                        <a:latin typeface="Cambria Math"/>
                        <a:cs typeface="Cambria Math"/>
                      </a:endParaRPr>
                    </a:p>
                  </a:txBody>
                  <a:tcPr marL="0" marR="0" marT="32384"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E8CCCC"/>
                    </a:solidFill>
                  </a:tcPr>
                </a:tc>
                <a:tc>
                  <a:txBody>
                    <a:bodyPr/>
                    <a:lstStyle/>
                    <a:p>
                      <a:pPr marL="91440">
                        <a:lnSpc>
                          <a:spcPct val="100000"/>
                        </a:lnSpc>
                        <a:spcBef>
                          <a:spcPts val="254"/>
                        </a:spcBef>
                      </a:pPr>
                      <a:r>
                        <a:rPr sz="1400" spc="-25" dirty="0">
                          <a:latin typeface="Cambria Math"/>
                          <a:cs typeface="Cambria Math"/>
                        </a:rPr>
                        <a:t>0.9</a:t>
                      </a:r>
                      <a:endParaRPr sz="1400" dirty="0">
                        <a:latin typeface="Cambria Math"/>
                        <a:cs typeface="Cambria Math"/>
                      </a:endParaRPr>
                    </a:p>
                  </a:txBody>
                  <a:tcPr marL="0" marR="0" marT="32384"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E8CCCC"/>
                    </a:solidFill>
                  </a:tcPr>
                </a:tc>
                <a:extLst>
                  <a:ext uri="{0D108BD9-81ED-4DB2-BD59-A6C34878D82A}">
                    <a16:rowId xmlns:a16="http://schemas.microsoft.com/office/drawing/2014/main" val="10003"/>
                  </a:ext>
                </a:extLst>
              </a:tr>
              <a:tr h="412107">
                <a:tc>
                  <a:txBody>
                    <a:bodyPr/>
                    <a:lstStyle/>
                    <a:p>
                      <a:pPr marL="91440">
                        <a:lnSpc>
                          <a:spcPct val="100000"/>
                        </a:lnSpc>
                        <a:spcBef>
                          <a:spcPts val="250"/>
                        </a:spcBef>
                      </a:pPr>
                      <a:r>
                        <a:rPr sz="1400" spc="-10" dirty="0">
                          <a:latin typeface="Calibri"/>
                          <a:cs typeface="Calibri"/>
                        </a:rPr>
                        <a:t>Precession</a:t>
                      </a:r>
                      <a:r>
                        <a:rPr sz="1400" spc="-30" dirty="0">
                          <a:latin typeface="Calibri"/>
                          <a:cs typeface="Calibri"/>
                        </a:rPr>
                        <a:t> </a:t>
                      </a:r>
                      <a:r>
                        <a:rPr sz="1400" spc="-10" dirty="0">
                          <a:latin typeface="Calibri"/>
                          <a:cs typeface="Calibri"/>
                        </a:rPr>
                        <a:t>Frequency</a:t>
                      </a:r>
                      <a:endParaRPr sz="1400">
                        <a:latin typeface="Calibri"/>
                        <a:cs typeface="Calibri"/>
                      </a:endParaRPr>
                    </a:p>
                  </a:txBody>
                  <a:tcPr marL="0" marR="0" marT="31750"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F4E7E7"/>
                    </a:solidFill>
                  </a:tcPr>
                </a:tc>
                <a:tc>
                  <a:txBody>
                    <a:bodyPr/>
                    <a:lstStyle/>
                    <a:p>
                      <a:pPr marR="3810" algn="ctr">
                        <a:lnSpc>
                          <a:spcPct val="100000"/>
                        </a:lnSpc>
                        <a:spcBef>
                          <a:spcPts val="620"/>
                        </a:spcBef>
                      </a:pPr>
                      <a:r>
                        <a:rPr sz="2000" spc="-30" baseline="10802" dirty="0">
                          <a:latin typeface="Cambria Math"/>
                          <a:cs typeface="Cambria Math"/>
                        </a:rPr>
                        <a:t>Ω</a:t>
                      </a:r>
                      <a:r>
                        <a:rPr sz="1100" spc="-20" dirty="0">
                          <a:latin typeface="Cambria Math"/>
                          <a:cs typeface="Cambria Math"/>
                        </a:rPr>
                        <a:t>𝐸𝐷𝑀</a:t>
                      </a:r>
                      <a:endParaRPr sz="1100">
                        <a:latin typeface="Cambria Math"/>
                        <a:cs typeface="Cambria Math"/>
                      </a:endParaRPr>
                    </a:p>
                  </a:txBody>
                  <a:tcPr marL="0" marR="0" marT="78740"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F4E7E7"/>
                    </a:solidFill>
                  </a:tcPr>
                </a:tc>
                <a:tc>
                  <a:txBody>
                    <a:bodyPr/>
                    <a:lstStyle/>
                    <a:p>
                      <a:pPr marL="91440">
                        <a:lnSpc>
                          <a:spcPct val="100000"/>
                        </a:lnSpc>
                        <a:spcBef>
                          <a:spcPts val="254"/>
                        </a:spcBef>
                      </a:pPr>
                      <a:r>
                        <a:rPr sz="1400" dirty="0">
                          <a:latin typeface="Cambria Math"/>
                          <a:cs typeface="Cambria Math"/>
                        </a:rPr>
                        <a:t>0.48</a:t>
                      </a:r>
                      <a:r>
                        <a:rPr sz="1400" spc="-15" dirty="0">
                          <a:latin typeface="Cambria Math"/>
                          <a:cs typeface="Cambria Math"/>
                        </a:rPr>
                        <a:t> </a:t>
                      </a:r>
                      <a:r>
                        <a:rPr sz="1400" spc="-10" dirty="0">
                          <a:latin typeface="Calibri"/>
                          <a:cs typeface="Calibri"/>
                        </a:rPr>
                        <a:t>nrad/s</a:t>
                      </a:r>
                      <a:endParaRPr sz="1400" dirty="0">
                        <a:latin typeface="Calibri"/>
                        <a:cs typeface="Calibri"/>
                      </a:endParaRPr>
                    </a:p>
                    <a:p>
                      <a:pPr marL="91440">
                        <a:lnSpc>
                          <a:spcPct val="100000"/>
                        </a:lnSpc>
                        <a:spcBef>
                          <a:spcPts val="5"/>
                        </a:spcBef>
                      </a:pPr>
                      <a:r>
                        <a:rPr sz="1400" spc="-10" dirty="0">
                          <a:latin typeface="Calibri"/>
                          <a:cs typeface="Calibri"/>
                        </a:rPr>
                        <a:t>(calculated</a:t>
                      </a:r>
                      <a:r>
                        <a:rPr sz="1400" spc="-5" dirty="0">
                          <a:latin typeface="Calibri"/>
                          <a:cs typeface="Calibri"/>
                        </a:rPr>
                        <a:t> </a:t>
                      </a:r>
                      <a:r>
                        <a:rPr sz="1400" dirty="0">
                          <a:latin typeface="Calibri"/>
                          <a:cs typeface="Calibri"/>
                        </a:rPr>
                        <a:t>assuming</a:t>
                      </a:r>
                      <a:r>
                        <a:rPr sz="1400" spc="-10" dirty="0">
                          <a:latin typeface="Calibri"/>
                          <a:cs typeface="Calibri"/>
                        </a:rPr>
                        <a:t> </a:t>
                      </a:r>
                      <a:r>
                        <a:rPr sz="1400" dirty="0">
                          <a:latin typeface="Cambria Math"/>
                          <a:cs typeface="Cambria Math"/>
                        </a:rPr>
                        <a:t>1</a:t>
                      </a:r>
                      <a:r>
                        <a:rPr sz="1400" spc="-5" dirty="0">
                          <a:latin typeface="Cambria Math"/>
                          <a:cs typeface="Cambria Math"/>
                        </a:rPr>
                        <a:t> </a:t>
                      </a:r>
                      <a:r>
                        <a:rPr sz="1400" spc="50" dirty="0">
                          <a:latin typeface="Cambria Math"/>
                          <a:cs typeface="Cambria Math"/>
                        </a:rPr>
                        <a:t>∙</a:t>
                      </a:r>
                      <a:r>
                        <a:rPr sz="1400" spc="-10" dirty="0">
                          <a:latin typeface="Cambria Math"/>
                          <a:cs typeface="Cambria Math"/>
                        </a:rPr>
                        <a:t> </a:t>
                      </a:r>
                      <a:r>
                        <a:rPr sz="1400" dirty="0">
                          <a:latin typeface="Cambria Math"/>
                          <a:cs typeface="Cambria Math"/>
                        </a:rPr>
                        <a:t>10</a:t>
                      </a:r>
                      <a:r>
                        <a:rPr sz="1600" baseline="27777" dirty="0">
                          <a:latin typeface="Cambria Math"/>
                          <a:cs typeface="Cambria Math"/>
                        </a:rPr>
                        <a:t>−29</a:t>
                      </a:r>
                      <a:r>
                        <a:rPr sz="1600" spc="254" baseline="27777" dirty="0">
                          <a:latin typeface="Cambria Math"/>
                          <a:cs typeface="Cambria Math"/>
                        </a:rPr>
                        <a:t> </a:t>
                      </a:r>
                      <a:r>
                        <a:rPr sz="1400" spc="-10" dirty="0">
                          <a:latin typeface="Calibri"/>
                          <a:cs typeface="Calibri"/>
                        </a:rPr>
                        <a:t>e·cm)</a:t>
                      </a:r>
                      <a:endParaRPr sz="1400" dirty="0">
                        <a:latin typeface="Calibri"/>
                        <a:cs typeface="Calibri"/>
                      </a:endParaRPr>
                    </a:p>
                  </a:txBody>
                  <a:tcPr marL="0" marR="0" marT="32384"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F4E7E7"/>
                    </a:solidFill>
                  </a:tcPr>
                </a:tc>
                <a:extLst>
                  <a:ext uri="{0D108BD9-81ED-4DB2-BD59-A6C34878D82A}">
                    <a16:rowId xmlns:a16="http://schemas.microsoft.com/office/drawing/2014/main" val="10004"/>
                  </a:ext>
                </a:extLst>
              </a:tr>
              <a:tr h="0">
                <a:tc>
                  <a:txBody>
                    <a:bodyPr/>
                    <a:lstStyle/>
                    <a:p>
                      <a:pPr marL="91440">
                        <a:lnSpc>
                          <a:spcPct val="100000"/>
                        </a:lnSpc>
                        <a:spcBef>
                          <a:spcPts val="250"/>
                        </a:spcBef>
                      </a:pPr>
                      <a:r>
                        <a:rPr sz="1400" dirty="0">
                          <a:latin typeface="Calibri"/>
                          <a:cs typeface="Calibri"/>
                        </a:rPr>
                        <a:t>Spin</a:t>
                      </a:r>
                      <a:r>
                        <a:rPr sz="1400" spc="-65" dirty="0">
                          <a:latin typeface="Calibri"/>
                          <a:cs typeface="Calibri"/>
                        </a:rPr>
                        <a:t> </a:t>
                      </a:r>
                      <a:r>
                        <a:rPr sz="1400" dirty="0">
                          <a:latin typeface="Calibri"/>
                          <a:cs typeface="Calibri"/>
                        </a:rPr>
                        <a:t>Coherence</a:t>
                      </a:r>
                      <a:r>
                        <a:rPr sz="1400" spc="-60" dirty="0">
                          <a:latin typeface="Calibri"/>
                          <a:cs typeface="Calibri"/>
                        </a:rPr>
                        <a:t> </a:t>
                      </a:r>
                      <a:r>
                        <a:rPr sz="1400" spc="-20" dirty="0">
                          <a:latin typeface="Calibri"/>
                          <a:cs typeface="Calibri"/>
                        </a:rPr>
                        <a:t>Time</a:t>
                      </a:r>
                      <a:endParaRPr sz="1400" dirty="0">
                        <a:latin typeface="Calibri"/>
                        <a:cs typeface="Calibri"/>
                      </a:endParaRPr>
                    </a:p>
                  </a:txBody>
                  <a:tcPr marL="0" marR="0" marT="31750"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E8CCCC"/>
                    </a:solidFill>
                  </a:tcPr>
                </a:tc>
                <a:tc>
                  <a:txBody>
                    <a:bodyPr/>
                    <a:lstStyle/>
                    <a:p>
                      <a:pPr algn="ctr">
                        <a:lnSpc>
                          <a:spcPct val="100000"/>
                        </a:lnSpc>
                        <a:spcBef>
                          <a:spcPts val="254"/>
                        </a:spcBef>
                      </a:pPr>
                      <a:r>
                        <a:rPr sz="1400" spc="-25" dirty="0">
                          <a:latin typeface="Cambria Math"/>
                          <a:cs typeface="Cambria Math"/>
                        </a:rPr>
                        <a:t>𝑆𝐶𝑇</a:t>
                      </a:r>
                      <a:endParaRPr sz="1400">
                        <a:latin typeface="Cambria Math"/>
                        <a:cs typeface="Cambria Math"/>
                      </a:endParaRPr>
                    </a:p>
                  </a:txBody>
                  <a:tcPr marL="0" marR="0" marT="32384"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E8CCCC"/>
                    </a:solidFill>
                  </a:tcPr>
                </a:tc>
                <a:tc>
                  <a:txBody>
                    <a:bodyPr/>
                    <a:lstStyle/>
                    <a:p>
                      <a:pPr marL="91440">
                        <a:lnSpc>
                          <a:spcPct val="100000"/>
                        </a:lnSpc>
                        <a:spcBef>
                          <a:spcPts val="254"/>
                        </a:spcBef>
                      </a:pPr>
                      <a:r>
                        <a:rPr sz="1400" dirty="0">
                          <a:latin typeface="Cambria Math"/>
                          <a:cs typeface="Cambria Math"/>
                        </a:rPr>
                        <a:t>10000</a:t>
                      </a:r>
                      <a:r>
                        <a:rPr sz="1400" spc="-25" dirty="0">
                          <a:latin typeface="Cambria Math"/>
                          <a:cs typeface="Cambria Math"/>
                        </a:rPr>
                        <a:t> </a:t>
                      </a:r>
                      <a:r>
                        <a:rPr sz="1400" spc="-50" dirty="0">
                          <a:latin typeface="Calibri"/>
                          <a:cs typeface="Calibri"/>
                        </a:rPr>
                        <a:t>s</a:t>
                      </a:r>
                      <a:endParaRPr sz="1400" dirty="0">
                        <a:latin typeface="Calibri"/>
                        <a:cs typeface="Calibri"/>
                      </a:endParaRPr>
                    </a:p>
                  </a:txBody>
                  <a:tcPr marL="0" marR="0" marT="32384" marB="0">
                    <a:lnL w="12700">
                      <a:solidFill>
                        <a:srgbClr val="BD1D1D"/>
                      </a:solidFill>
                      <a:prstDash val="solid"/>
                    </a:lnL>
                    <a:lnR w="12700">
                      <a:solidFill>
                        <a:srgbClr val="BD1D1D"/>
                      </a:solidFill>
                      <a:prstDash val="solid"/>
                    </a:lnR>
                    <a:lnT w="12700">
                      <a:solidFill>
                        <a:srgbClr val="BD1D1D"/>
                      </a:solidFill>
                      <a:prstDash val="solid"/>
                    </a:lnT>
                    <a:lnB w="12700">
                      <a:solidFill>
                        <a:srgbClr val="BD1D1D"/>
                      </a:solidFill>
                      <a:prstDash val="solid"/>
                    </a:lnB>
                    <a:solidFill>
                      <a:srgbClr val="E8CCCC"/>
                    </a:solidFill>
                  </a:tcPr>
                </a:tc>
                <a:extLst>
                  <a:ext uri="{0D108BD9-81ED-4DB2-BD59-A6C34878D82A}">
                    <a16:rowId xmlns:a16="http://schemas.microsoft.com/office/drawing/2014/main" val="10005"/>
                  </a:ext>
                </a:extLst>
              </a:tr>
            </a:tbl>
          </a:graphicData>
        </a:graphic>
      </p:graphicFrame>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1A230640-7744-C130-74F1-CEAD63E101B6}"/>
                  </a:ext>
                </a:extLst>
              </p:cNvPr>
              <p:cNvSpPr txBox="1"/>
              <p:nvPr/>
            </p:nvSpPr>
            <p:spPr>
              <a:xfrm>
                <a:off x="430972" y="3602929"/>
                <a:ext cx="2430016" cy="425758"/>
              </a:xfrm>
              <a:prstGeom prst="rect">
                <a:avLst/>
              </a:prstGeom>
              <a:noFill/>
            </p:spPr>
            <p:txBody>
              <a:bodyPr wrap="square">
                <a:spAutoFit/>
              </a:bodyPr>
              <a:lstStyle/>
              <a:p>
                <a:pPr marL="12700" marR="51435" indent="0">
                  <a:lnSpc>
                    <a:spcPts val="2590"/>
                  </a:lnSpc>
                  <a:buNone/>
                  <a:tabLst>
                    <a:tab pos="241300" algn="l"/>
                    <a:tab pos="1256665" algn="l"/>
                  </a:tabLst>
                </a:pPr>
                <a14:m>
                  <m:oMathPara xmlns:m="http://schemas.openxmlformats.org/officeDocument/2006/math">
                    <m:oMathParaPr>
                      <m:jc m:val="centerGroup"/>
                    </m:oMathParaPr>
                    <m:oMath xmlns:m="http://schemas.openxmlformats.org/officeDocument/2006/math">
                      <m:r>
                        <a:rPr lang="ar-SA" sz="1600" b="0" i="1" spc="-10" smtClean="0">
                          <a:latin typeface="Cambria Math" panose="02040503050406030204" pitchFamily="18" charset="0"/>
                          <a:cs typeface="Arial"/>
                        </a:rPr>
                        <m:t>∼</m:t>
                      </m:r>
                      <m:r>
                        <a:rPr lang="ar-SA" sz="1600" b="0" i="1" spc="-10" smtClean="0">
                          <a:latin typeface="Cambria Math" panose="02040503050406030204" pitchFamily="18" charset="0"/>
                          <a:cs typeface="Arial"/>
                        </a:rPr>
                        <m:t>1</m:t>
                      </m:r>
                      <m:r>
                        <a:rPr lang="ar-SA" sz="1600" b="0" i="1" spc="-10" smtClean="0">
                          <a:latin typeface="Cambria Math" panose="02040503050406030204" pitchFamily="18" charset="0"/>
                          <a:cs typeface="Arial"/>
                        </a:rPr>
                        <m:t>×</m:t>
                      </m:r>
                      <m:sSup>
                        <m:sSupPr>
                          <m:ctrlPr>
                            <a:rPr lang="ar-SA" sz="1600" b="0" i="1" spc="-10" smtClean="0">
                              <a:latin typeface="Cambria Math" panose="02040503050406030204" pitchFamily="18" charset="0"/>
                              <a:cs typeface="Arial"/>
                            </a:rPr>
                          </m:ctrlPr>
                        </m:sSupPr>
                        <m:e>
                          <m:r>
                            <a:rPr lang="ar-SA" sz="1600" b="0" i="1" spc="-10" smtClean="0">
                              <a:latin typeface="Cambria Math" panose="02040503050406030204" pitchFamily="18" charset="0"/>
                              <a:cs typeface="Arial"/>
                            </a:rPr>
                            <m:t>10</m:t>
                          </m:r>
                        </m:e>
                        <m:sup>
                          <m:r>
                            <a:rPr lang="ar-SA" sz="1600" b="0" i="1" spc="-10" smtClean="0">
                              <a:latin typeface="Cambria Math" panose="02040503050406030204" pitchFamily="18" charset="0"/>
                              <a:cs typeface="Arial"/>
                            </a:rPr>
                            <m:t>−</m:t>
                          </m:r>
                          <m:r>
                            <a:rPr lang="ar-SA" sz="1600" b="0" i="1" spc="-10" smtClean="0">
                              <a:latin typeface="Cambria Math" panose="02040503050406030204" pitchFamily="18" charset="0"/>
                              <a:cs typeface="Arial"/>
                            </a:rPr>
                            <m:t>29</m:t>
                          </m:r>
                        </m:sup>
                      </m:sSup>
                      <m:r>
                        <m:rPr>
                          <m:sty m:val="p"/>
                        </m:rPr>
                        <a:rPr lang="en-US" sz="1600" spc="-10">
                          <a:latin typeface="Cambria Math" panose="02040503050406030204" pitchFamily="18" charset="0"/>
                        </a:rPr>
                        <m:t>ecm</m:t>
                      </m:r>
                    </m:oMath>
                  </m:oMathPara>
                </a14:m>
                <a:endParaRPr lang="en-US" sz="1600" dirty="0">
                  <a:latin typeface="Arial"/>
                  <a:cs typeface="Arial"/>
                </a:endParaRPr>
              </a:p>
            </p:txBody>
          </p:sp>
        </mc:Choice>
        <mc:Fallback>
          <p:sp>
            <p:nvSpPr>
              <p:cNvPr id="12" name="TextBox 11">
                <a:extLst>
                  <a:ext uri="{FF2B5EF4-FFF2-40B4-BE49-F238E27FC236}">
                    <a16:creationId xmlns:a16="http://schemas.microsoft.com/office/drawing/2014/main" id="{1A230640-7744-C130-74F1-CEAD63E101B6}"/>
                  </a:ext>
                </a:extLst>
              </p:cNvPr>
              <p:cNvSpPr txBox="1">
                <a:spLocks noRot="1" noChangeAspect="1" noMove="1" noResize="1" noEditPoints="1" noAdjustHandles="1" noChangeArrowheads="1" noChangeShapeType="1" noTextEdit="1"/>
              </p:cNvSpPr>
              <p:nvPr/>
            </p:nvSpPr>
            <p:spPr>
              <a:xfrm>
                <a:off x="430972" y="3602929"/>
                <a:ext cx="2430016" cy="425758"/>
              </a:xfrm>
              <a:prstGeom prst="rect">
                <a:avLst/>
              </a:prstGeom>
              <a:blipFill>
                <a:blip r:embed="rId5"/>
                <a:stretch>
                  <a:fillRect/>
                </a:stretch>
              </a:blipFill>
            </p:spPr>
            <p:txBody>
              <a:bodyPr/>
              <a:lstStyle/>
              <a:p>
                <a:r>
                  <a:rPr lang="en-US">
                    <a:noFill/>
                  </a:rPr>
                  <a:t> </a:t>
                </a:r>
              </a:p>
            </p:txBody>
          </p:sp>
        </mc:Fallback>
      </mc:AlternateContent>
      <p:pic>
        <p:nvPicPr>
          <p:cNvPr id="13" name="object 6">
            <a:extLst>
              <a:ext uri="{FF2B5EF4-FFF2-40B4-BE49-F238E27FC236}">
                <a16:creationId xmlns:a16="http://schemas.microsoft.com/office/drawing/2014/main" id="{DC581960-9644-F993-DFB3-36336C7F07A4}"/>
              </a:ext>
            </a:extLst>
          </p:cNvPr>
          <p:cNvPicPr/>
          <p:nvPr/>
        </p:nvPicPr>
        <p:blipFill>
          <a:blip r:embed="rId6" cstate="print"/>
          <a:stretch>
            <a:fillRect/>
          </a:stretch>
        </p:blipFill>
        <p:spPr>
          <a:xfrm>
            <a:off x="179512" y="4542242"/>
            <a:ext cx="1176189" cy="425758"/>
          </a:xfrm>
          <a:prstGeom prst="rect">
            <a:avLst/>
          </a:prstGeom>
        </p:spPr>
      </p:pic>
      <p:pic>
        <p:nvPicPr>
          <p:cNvPr id="14" name="object 9">
            <a:extLst>
              <a:ext uri="{FF2B5EF4-FFF2-40B4-BE49-F238E27FC236}">
                <a16:creationId xmlns:a16="http://schemas.microsoft.com/office/drawing/2014/main" id="{49DEA787-1D2F-BF1C-62AC-18B1E0192EF5}"/>
              </a:ext>
            </a:extLst>
          </p:cNvPr>
          <p:cNvPicPr/>
          <p:nvPr/>
        </p:nvPicPr>
        <p:blipFill>
          <a:blip r:embed="rId7" cstate="print"/>
          <a:stretch>
            <a:fillRect/>
          </a:stretch>
        </p:blipFill>
        <p:spPr>
          <a:xfrm>
            <a:off x="1519169" y="4612944"/>
            <a:ext cx="1779009" cy="284354"/>
          </a:xfrm>
          <a:prstGeom prst="rect">
            <a:avLst/>
          </a:prstGeom>
        </p:spPr>
      </p:pic>
    </p:spTree>
    <p:extLst>
      <p:ext uri="{BB962C8B-B14F-4D97-AF65-F5344CB8AC3E}">
        <p14:creationId xmlns:p14="http://schemas.microsoft.com/office/powerpoint/2010/main" val="137861023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45F04CC-4892-8E55-82B1-B637983037F8}"/>
                  </a:ext>
                </a:extLst>
              </p:cNvPr>
              <p:cNvSpPr>
                <a:spLocks noGrp="1"/>
              </p:cNvSpPr>
              <p:nvPr>
                <p:ph type="title"/>
              </p:nvPr>
            </p:nvSpPr>
            <p:spPr/>
            <p:txBody>
              <a:bodyPr/>
              <a:lstStyle/>
              <a:p>
                <a:r>
                  <a:rPr lang="en-US" dirty="0"/>
                  <a:t>EDMs of </a:t>
                </a:r>
                <a14:m>
                  <m:oMath xmlns:m="http://schemas.openxmlformats.org/officeDocument/2006/math">
                    <m:r>
                      <a:rPr lang="en-US" b="0" i="1" smtClean="0">
                        <a:latin typeface="Cambria Math" panose="02040503050406030204" pitchFamily="18" charset="0"/>
                      </a:rPr>
                      <m:t>𝛽</m:t>
                    </m:r>
                  </m:oMath>
                </a14:m>
                <a:r>
                  <a:rPr lang="en-US" dirty="0"/>
                  <a:t>-decaying nuclei</a:t>
                </a:r>
              </a:p>
            </p:txBody>
          </p:sp>
        </mc:Choice>
        <mc:Fallback xmlns="">
          <p:sp>
            <p:nvSpPr>
              <p:cNvPr id="2" name="Title 1">
                <a:extLst>
                  <a:ext uri="{FF2B5EF4-FFF2-40B4-BE49-F238E27FC236}">
                    <a16:creationId xmlns:a16="http://schemas.microsoft.com/office/drawing/2014/main" id="{D45F04CC-4892-8E55-82B1-B637983037F8}"/>
                  </a:ext>
                </a:extLst>
              </p:cNvPr>
              <p:cNvSpPr>
                <a:spLocks noGrp="1" noRot="1" noChangeAspect="1" noMove="1" noResize="1" noEditPoints="1" noAdjustHandles="1" noChangeArrowheads="1" noChangeShapeType="1" noTextEdit="1"/>
              </p:cNvSpPr>
              <p:nvPr>
                <p:ph type="title"/>
              </p:nvPr>
            </p:nvSpPr>
            <p:spPr>
              <a:blipFill>
                <a:blip r:embed="rId2"/>
                <a:stretch>
                  <a:fillRect l="-4303" t="-31746" b="-100000"/>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29063BE1-BDED-044B-2155-5E622DD28890}"/>
              </a:ext>
            </a:extLst>
          </p:cNvPr>
          <p:cNvSpPr>
            <a:spLocks noGrp="1"/>
          </p:cNvSpPr>
          <p:nvPr>
            <p:ph type="ftr" sz="quarter" idx="5"/>
          </p:nvPr>
        </p:nvSpPr>
        <p:spPr/>
        <p:txBody>
          <a:bodyPr/>
          <a:lstStyle/>
          <a:p>
            <a:endParaRPr lang="en-GB" dirty="0"/>
          </a:p>
        </p:txBody>
      </p:sp>
      <p:sp>
        <p:nvSpPr>
          <p:cNvPr id="5" name="Date Placeholder 4">
            <a:extLst>
              <a:ext uri="{FF2B5EF4-FFF2-40B4-BE49-F238E27FC236}">
                <a16:creationId xmlns:a16="http://schemas.microsoft.com/office/drawing/2014/main" id="{7EB7763B-E709-743C-F686-4B19839C7062}"/>
              </a:ext>
            </a:extLst>
          </p:cNvPr>
          <p:cNvSpPr>
            <a:spLocks noGrp="1"/>
          </p:cNvSpPr>
          <p:nvPr>
            <p:ph type="dt" sz="half" idx="6"/>
          </p:nvPr>
        </p:nvSpPr>
        <p:spPr/>
        <p:txBody>
          <a:bodyPr/>
          <a:lstStyle/>
          <a:p>
            <a:fld id="{116C4578-242A-4603-88BB-AF451F39E348}" type="datetime1">
              <a:rPr lang="en-US" smtClean="0"/>
              <a:t>3/4/2026</a:t>
            </a:fld>
            <a:endParaRPr lang="en-US" dirty="0"/>
          </a:p>
        </p:txBody>
      </p:sp>
      <p:sp>
        <p:nvSpPr>
          <p:cNvPr id="6" name="Slide Number Placeholder 5">
            <a:extLst>
              <a:ext uri="{FF2B5EF4-FFF2-40B4-BE49-F238E27FC236}">
                <a16:creationId xmlns:a16="http://schemas.microsoft.com/office/drawing/2014/main" id="{332E361C-E92D-2195-5F73-8C116171F91F}"/>
              </a:ext>
            </a:extLst>
          </p:cNvPr>
          <p:cNvSpPr>
            <a:spLocks noGrp="1"/>
          </p:cNvSpPr>
          <p:nvPr>
            <p:ph type="sldNum" sz="quarter" idx="7"/>
          </p:nvPr>
        </p:nvSpPr>
        <p:spPr/>
        <p:txBody>
          <a:bodyPr/>
          <a:lstStyle/>
          <a:p>
            <a:fld id="{B6F15528-21DE-4FAA-801E-634DDDAF4B2B}" type="slidenum">
              <a:rPr lang="en-GB" smtClean="0"/>
              <a:t>17</a:t>
            </a:fld>
            <a:endParaRPr lang="en-GB" dirty="0"/>
          </a:p>
        </p:txBody>
      </p:sp>
      <p:pic>
        <p:nvPicPr>
          <p:cNvPr id="8" name="Picture 7" descr="A diagram of a magnet&#10;&#10;AI-generated content may be incorrect.">
            <a:extLst>
              <a:ext uri="{FF2B5EF4-FFF2-40B4-BE49-F238E27FC236}">
                <a16:creationId xmlns:a16="http://schemas.microsoft.com/office/drawing/2014/main" id="{B5C4C982-9B2A-80C4-325C-E2A70EA979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4206" y="1580461"/>
            <a:ext cx="4788024" cy="2516073"/>
          </a:xfrm>
          <a:prstGeom prst="rect">
            <a:avLst/>
          </a:prstGeom>
        </p:spPr>
      </p:pic>
      <p:pic>
        <p:nvPicPr>
          <p:cNvPr id="11" name="Picture 10" descr="A black text on a white background&#10;&#10;AI-generated content may be incorrect.">
            <a:extLst>
              <a:ext uri="{FF2B5EF4-FFF2-40B4-BE49-F238E27FC236}">
                <a16:creationId xmlns:a16="http://schemas.microsoft.com/office/drawing/2014/main" id="{3391CF63-D0B2-9A9C-ABA4-D536C9EEB9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576" y="4244757"/>
            <a:ext cx="3425471" cy="860551"/>
          </a:xfrm>
          <a:prstGeom prst="rect">
            <a:avLst/>
          </a:prstGeom>
        </p:spPr>
      </p:pic>
      <p:pic>
        <p:nvPicPr>
          <p:cNvPr id="13" name="Picture 12" descr="A graph of a magnetic field strength&#10;&#10;AI-generated content may be incorrect.">
            <a:extLst>
              <a:ext uri="{FF2B5EF4-FFF2-40B4-BE49-F238E27FC236}">
                <a16:creationId xmlns:a16="http://schemas.microsoft.com/office/drawing/2014/main" id="{D55392AE-D79A-4AC0-20B5-B0606D013BBD}"/>
              </a:ext>
            </a:extLst>
          </p:cNvPr>
          <p:cNvPicPr>
            <a:picLocks noChangeAspect="1"/>
          </p:cNvPicPr>
          <p:nvPr/>
        </p:nvPicPr>
        <p:blipFill>
          <a:blip r:embed="rId5"/>
          <a:stretch>
            <a:fillRect/>
          </a:stretch>
        </p:blipFill>
        <p:spPr>
          <a:xfrm>
            <a:off x="5090031" y="1609879"/>
            <a:ext cx="3889763" cy="2516073"/>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3AAD1C2-4434-225C-7DD8-7D0CDC90A397}"/>
                  </a:ext>
                </a:extLst>
              </p:cNvPr>
              <p:cNvSpPr txBox="1"/>
              <p:nvPr/>
            </p:nvSpPr>
            <p:spPr>
              <a:xfrm>
                <a:off x="5508104" y="4537670"/>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 xmlns:m="http://schemas.openxmlformats.org/officeDocument/2006/math">
                    <m:r>
                      <a:rPr lang="en-US" sz="1800" b="0" i="1" smtClean="0">
                        <a:solidFill>
                          <a:srgbClr val="000000"/>
                        </a:solidFill>
                        <a:latin typeface="Cambria Math" panose="02040503050406030204" pitchFamily="18" charset="0"/>
                      </a:rPr>
                      <m:t>𝜎</m:t>
                    </m:r>
                    <m:d>
                      <m:dPr>
                        <m:ctrlPr>
                          <a:rPr lang="en-US" sz="1800" b="0" i="1" smtClean="0">
                            <a:solidFill>
                              <a:srgbClr val="000000"/>
                            </a:solidFill>
                            <a:latin typeface="Cambria Math" panose="02040503050406030204" pitchFamily="18" charset="0"/>
                          </a:rPr>
                        </m:ctrlPr>
                      </m:dPr>
                      <m:e>
                        <m:sSub>
                          <m:sSubPr>
                            <m:ctrlPr>
                              <a:rPr lang="en-US" sz="1800" b="0" i="1" smtClean="0">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rPr>
                              <m:t>𝑑</m:t>
                            </m:r>
                          </m:e>
                          <m:sub>
                            <m:r>
                              <m:rPr>
                                <m:sty m:val="p"/>
                              </m:rPr>
                              <a:rPr lang="en-US" sz="1800" b="0" i="0" smtClean="0">
                                <a:solidFill>
                                  <a:srgbClr val="000000"/>
                                </a:solidFill>
                                <a:latin typeface="Cambria Math" panose="02040503050406030204" pitchFamily="18" charset="0"/>
                              </a:rPr>
                              <m:t>Li</m:t>
                            </m:r>
                          </m:sub>
                        </m:sSub>
                      </m:e>
                    </m:d>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2</m:t>
                    </m:r>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4</m:t>
                    </m:r>
                    <m:r>
                      <a:rPr lang="en-US" sz="1800" b="0" i="1" smtClean="0">
                        <a:solidFill>
                          <a:srgbClr val="000000"/>
                        </a:solidFill>
                        <a:latin typeface="Cambria Math" panose="02040503050406030204" pitchFamily="18" charset="0"/>
                      </a:rPr>
                      <m:t>×</m:t>
                    </m:r>
                    <m:sSup>
                      <m:sSupPr>
                        <m:ctrlPr>
                          <a:rPr lang="en-US" sz="1800" b="0" i="1" smtClean="0">
                            <a:solidFill>
                              <a:srgbClr val="000000"/>
                            </a:solidFill>
                            <a:latin typeface="Cambria Math" panose="02040503050406030204" pitchFamily="18" charset="0"/>
                          </a:rPr>
                        </m:ctrlPr>
                      </m:sSupPr>
                      <m:e>
                        <m:r>
                          <a:rPr lang="en-US" sz="1800" b="0" i="1" smtClean="0">
                            <a:solidFill>
                              <a:srgbClr val="000000"/>
                            </a:solidFill>
                            <a:latin typeface="Cambria Math" panose="02040503050406030204" pitchFamily="18" charset="0"/>
                          </a:rPr>
                          <m:t>10</m:t>
                        </m:r>
                      </m:e>
                      <m:sup>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25</m:t>
                        </m:r>
                      </m:sup>
                    </m:sSup>
                    <m:r>
                      <a:rPr lang="en-US" sz="1800" b="0" i="1" smtClean="0">
                        <a:solidFill>
                          <a:srgbClr val="000000"/>
                        </a:solidFill>
                        <a:latin typeface="Cambria Math" panose="02040503050406030204" pitchFamily="18" charset="0"/>
                      </a:rPr>
                      <m:t>𝑒</m:t>
                    </m:r>
                    <m:r>
                      <m:rPr>
                        <m:sty m:val="p"/>
                      </m:rPr>
                      <a:rPr lang="en-US" sz="1800" b="0" i="0" smtClean="0">
                        <a:solidFill>
                          <a:srgbClr val="000000"/>
                        </a:solidFill>
                        <a:latin typeface="Cambria Math" panose="02040503050406030204" pitchFamily="18" charset="0"/>
                      </a:rPr>
                      <m:t>cm</m:t>
                    </m:r>
                  </m:oMath>
                </a14:m>
                <a:r>
                  <a:rPr lang="en-US" sz="1800" dirty="0">
                    <a:solidFill>
                      <a:srgbClr val="000000"/>
                    </a:solidFill>
                    <a:latin typeface="Aptos" panose="020B0004020202020204" pitchFamily="34" charset="0"/>
                  </a:rPr>
                  <a:t> </a:t>
                </a:r>
                <a14:m>
                  <m:oMath xmlns:m="http://schemas.openxmlformats.org/officeDocument/2006/math">
                    <m:r>
                      <a:rPr lang="en-US" sz="1800">
                        <a:solidFill>
                          <a:srgbClr val="000000"/>
                        </a:solidFill>
                        <a:latin typeface="Cambria Math" panose="02040503050406030204" pitchFamily="18" charset="0"/>
                      </a:rPr>
                      <m:t>(</m:t>
                    </m:r>
                    <m:r>
                      <a:rPr lang="en-US" sz="1800">
                        <a:solidFill>
                          <a:srgbClr val="000000"/>
                        </a:solidFill>
                        <a:latin typeface="Cambria Math" panose="02040503050406030204" pitchFamily="18" charset="0"/>
                      </a:rPr>
                      <m:t>1</m:t>
                    </m:r>
                    <m:r>
                      <a:rPr lang="en-US" sz="1800">
                        <a:solidFill>
                          <a:srgbClr val="000000"/>
                        </a:solidFill>
                        <a:latin typeface="Cambria Math" panose="02040503050406030204" pitchFamily="18" charset="0"/>
                      </a:rPr>
                      <m:t> </m:t>
                    </m:r>
                    <m:r>
                      <m:rPr>
                        <m:sty m:val="p"/>
                      </m:rPr>
                      <a:rPr lang="en-US" sz="1800">
                        <a:solidFill>
                          <a:srgbClr val="000000"/>
                        </a:solidFill>
                        <a:latin typeface="Cambria Math" panose="02040503050406030204" pitchFamily="18" charset="0"/>
                      </a:rPr>
                      <m:t>week</m:t>
                    </m:r>
                    <m:r>
                      <a:rPr lang="en-US" sz="1800">
                        <a:solidFill>
                          <a:srgbClr val="000000"/>
                        </a:solidFill>
                        <a:latin typeface="Cambria Math" panose="02040503050406030204" pitchFamily="18" charset="0"/>
                      </a:rPr>
                      <m:t>)</m:t>
                    </m:r>
                  </m:oMath>
                </a14:m>
                <a:endParaRPr lang="en-US" sz="1800" dirty="0">
                  <a:solidFill>
                    <a:srgbClr val="000000"/>
                  </a:solidFill>
                  <a:latin typeface="Aptos" panose="020B0004020202020204" pitchFamily="34" charset="0"/>
                </a:endParaRPr>
              </a:p>
            </p:txBody>
          </p:sp>
        </mc:Choice>
        <mc:Fallback xmlns="">
          <p:sp>
            <p:nvSpPr>
              <p:cNvPr id="14" name="TextBox 13">
                <a:extLst>
                  <a:ext uri="{FF2B5EF4-FFF2-40B4-BE49-F238E27FC236}">
                    <a16:creationId xmlns:a16="http://schemas.microsoft.com/office/drawing/2014/main" id="{F3AAD1C2-4434-225C-7DD8-7D0CDC90A397}"/>
                  </a:ext>
                </a:extLst>
              </p:cNvPr>
              <p:cNvSpPr txBox="1">
                <a:spLocks noRot="1" noChangeAspect="1" noMove="1" noResize="1" noEditPoints="1" noAdjustHandles="1" noChangeArrowheads="1" noChangeShapeType="1" noTextEdit="1"/>
              </p:cNvSpPr>
              <p:nvPr/>
            </p:nvSpPr>
            <p:spPr>
              <a:xfrm>
                <a:off x="5508104" y="4537670"/>
                <a:ext cx="914400" cy="914400"/>
              </a:xfrm>
              <a:prstGeom prst="rect">
                <a:avLst/>
              </a:prstGeom>
              <a:blipFill>
                <a:blip r:embed="rId6"/>
                <a:stretch>
                  <a:fillRect l="-6667" r="-28533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FBB873C-CF54-1D3E-64C1-A744C8A08B7D}"/>
              </a:ext>
            </a:extLst>
          </p:cNvPr>
          <p:cNvPicPr>
            <a:picLocks noChangeAspect="1"/>
          </p:cNvPicPr>
          <p:nvPr/>
        </p:nvPicPr>
        <p:blipFill>
          <a:blip r:embed="rId7"/>
          <a:srcRect b="76034"/>
          <a:stretch>
            <a:fillRect/>
          </a:stretch>
        </p:blipFill>
        <p:spPr>
          <a:xfrm>
            <a:off x="0" y="6214"/>
            <a:ext cx="9144000" cy="477304"/>
          </a:xfrm>
          <a:prstGeom prst="rect">
            <a:avLst/>
          </a:prstGeom>
        </p:spPr>
      </p:pic>
      <p:pic>
        <p:nvPicPr>
          <p:cNvPr id="10" name="Picture 9">
            <a:extLst>
              <a:ext uri="{FF2B5EF4-FFF2-40B4-BE49-F238E27FC236}">
                <a16:creationId xmlns:a16="http://schemas.microsoft.com/office/drawing/2014/main" id="{DCBD1BD0-12C0-B4D0-20DD-BDB7F8EE4BFF}"/>
              </a:ext>
            </a:extLst>
          </p:cNvPr>
          <p:cNvPicPr>
            <a:picLocks noChangeAspect="1"/>
          </p:cNvPicPr>
          <p:nvPr/>
        </p:nvPicPr>
        <p:blipFill>
          <a:blip r:embed="rId7"/>
          <a:srcRect t="54576"/>
          <a:stretch>
            <a:fillRect/>
          </a:stretch>
        </p:blipFill>
        <p:spPr>
          <a:xfrm>
            <a:off x="0" y="442914"/>
            <a:ext cx="9144000" cy="904644"/>
          </a:xfrm>
          <a:prstGeom prst="rect">
            <a:avLst/>
          </a:prstGeom>
        </p:spPr>
      </p:pic>
    </p:spTree>
    <p:extLst>
      <p:ext uri="{BB962C8B-B14F-4D97-AF65-F5344CB8AC3E}">
        <p14:creationId xmlns:p14="http://schemas.microsoft.com/office/powerpoint/2010/main" val="3158347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45F04CC-4892-8E55-82B1-B637983037F8}"/>
                  </a:ext>
                </a:extLst>
              </p:cNvPr>
              <p:cNvSpPr>
                <a:spLocks noGrp="1"/>
              </p:cNvSpPr>
              <p:nvPr>
                <p:ph type="title"/>
              </p:nvPr>
            </p:nvSpPr>
            <p:spPr/>
            <p:txBody>
              <a:bodyPr/>
              <a:lstStyle/>
              <a:p>
                <a:r>
                  <a:rPr lang="en-US" dirty="0"/>
                  <a:t>EDMs of </a:t>
                </a:r>
                <a14:m>
                  <m:oMath xmlns:m="http://schemas.openxmlformats.org/officeDocument/2006/math">
                    <m:r>
                      <a:rPr lang="en-US" i="1">
                        <a:latin typeface="Cambria Math" panose="02040503050406030204" pitchFamily="18" charset="0"/>
                      </a:rPr>
                      <m:t>𝛽</m:t>
                    </m:r>
                  </m:oMath>
                </a14:m>
                <a:r>
                  <a:rPr lang="en-US" dirty="0"/>
                  <a:t>-decaying nuclei</a:t>
                </a:r>
              </a:p>
            </p:txBody>
          </p:sp>
        </mc:Choice>
        <mc:Fallback xmlns="">
          <p:sp>
            <p:nvSpPr>
              <p:cNvPr id="2" name="Title 1">
                <a:extLst>
                  <a:ext uri="{FF2B5EF4-FFF2-40B4-BE49-F238E27FC236}">
                    <a16:creationId xmlns:a16="http://schemas.microsoft.com/office/drawing/2014/main" id="{D45F04CC-4892-8E55-82B1-B637983037F8}"/>
                  </a:ext>
                </a:extLst>
              </p:cNvPr>
              <p:cNvSpPr>
                <a:spLocks noGrp="1" noRot="1" noChangeAspect="1" noMove="1" noResize="1" noEditPoints="1" noAdjustHandles="1" noChangeArrowheads="1" noChangeShapeType="1" noTextEdit="1"/>
              </p:cNvSpPr>
              <p:nvPr>
                <p:ph type="title"/>
              </p:nvPr>
            </p:nvSpPr>
            <p:spPr>
              <a:blipFill>
                <a:blip r:embed="rId2"/>
                <a:stretch>
                  <a:fillRect l="-4303" t="-31746" b="-100000"/>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29063BE1-BDED-044B-2155-5E622DD28890}"/>
              </a:ext>
            </a:extLst>
          </p:cNvPr>
          <p:cNvSpPr>
            <a:spLocks noGrp="1"/>
          </p:cNvSpPr>
          <p:nvPr>
            <p:ph type="ftr" sz="quarter" idx="5"/>
          </p:nvPr>
        </p:nvSpPr>
        <p:spPr/>
        <p:txBody>
          <a:bodyPr/>
          <a:lstStyle/>
          <a:p>
            <a:endParaRPr lang="en-GB" dirty="0"/>
          </a:p>
        </p:txBody>
      </p:sp>
      <p:sp>
        <p:nvSpPr>
          <p:cNvPr id="5" name="Date Placeholder 4">
            <a:extLst>
              <a:ext uri="{FF2B5EF4-FFF2-40B4-BE49-F238E27FC236}">
                <a16:creationId xmlns:a16="http://schemas.microsoft.com/office/drawing/2014/main" id="{7EB7763B-E709-743C-F686-4B19839C7062}"/>
              </a:ext>
            </a:extLst>
          </p:cNvPr>
          <p:cNvSpPr>
            <a:spLocks noGrp="1"/>
          </p:cNvSpPr>
          <p:nvPr>
            <p:ph type="dt" sz="half" idx="6"/>
          </p:nvPr>
        </p:nvSpPr>
        <p:spPr/>
        <p:txBody>
          <a:bodyPr/>
          <a:lstStyle/>
          <a:p>
            <a:fld id="{116C4578-242A-4603-88BB-AF451F39E348}" type="datetime1">
              <a:rPr lang="en-US" smtClean="0"/>
              <a:t>3/4/2026</a:t>
            </a:fld>
            <a:endParaRPr lang="en-US" dirty="0"/>
          </a:p>
        </p:txBody>
      </p:sp>
      <p:sp>
        <p:nvSpPr>
          <p:cNvPr id="6" name="Slide Number Placeholder 5">
            <a:extLst>
              <a:ext uri="{FF2B5EF4-FFF2-40B4-BE49-F238E27FC236}">
                <a16:creationId xmlns:a16="http://schemas.microsoft.com/office/drawing/2014/main" id="{332E361C-E92D-2195-5F73-8C116171F91F}"/>
              </a:ext>
            </a:extLst>
          </p:cNvPr>
          <p:cNvSpPr>
            <a:spLocks noGrp="1"/>
          </p:cNvSpPr>
          <p:nvPr>
            <p:ph type="sldNum" sz="quarter" idx="7"/>
          </p:nvPr>
        </p:nvSpPr>
        <p:spPr/>
        <p:txBody>
          <a:bodyPr/>
          <a:lstStyle/>
          <a:p>
            <a:fld id="{B6F15528-21DE-4FAA-801E-634DDDAF4B2B}" type="slidenum">
              <a:rPr lang="en-GB" smtClean="0"/>
              <a:t>18</a:t>
            </a:fld>
            <a:endParaRPr lang="en-GB" dirty="0"/>
          </a:p>
        </p:txBody>
      </p:sp>
      <p:pic>
        <p:nvPicPr>
          <p:cNvPr id="7" name="Picture 6">
            <a:extLst>
              <a:ext uri="{FF2B5EF4-FFF2-40B4-BE49-F238E27FC236}">
                <a16:creationId xmlns:a16="http://schemas.microsoft.com/office/drawing/2014/main" id="{6EE5F7AC-6F40-BA6F-3470-873761C412F9}"/>
              </a:ext>
            </a:extLst>
          </p:cNvPr>
          <p:cNvPicPr/>
          <p:nvPr/>
        </p:nvPicPr>
        <p:blipFill>
          <a:blip r:embed="rId3" cstate="print">
            <a:extLst>
              <a:ext uri="{28A0092B-C50C-407E-A947-70E740481C1C}">
                <a14:useLocalDpi xmlns:a14="http://schemas.microsoft.com/office/drawing/2010/main"/>
              </a:ext>
            </a:extLst>
          </a:blip>
          <a:srcRect/>
          <a:stretch/>
        </p:blipFill>
        <p:spPr>
          <a:xfrm>
            <a:off x="170946" y="915566"/>
            <a:ext cx="4248174" cy="2520280"/>
          </a:xfrm>
          <a:prstGeom prst="rect">
            <a:avLst/>
          </a:prstGeom>
          <a:noFill/>
          <a:ln w="0">
            <a:noFill/>
          </a:ln>
        </p:spPr>
      </p:pic>
      <p:pic>
        <p:nvPicPr>
          <p:cNvPr id="9" name="Picture 8" descr="A graph of a function&#10;&#10;AI-generated content may be incorrect.">
            <a:extLst>
              <a:ext uri="{FF2B5EF4-FFF2-40B4-BE49-F238E27FC236}">
                <a16:creationId xmlns:a16="http://schemas.microsoft.com/office/drawing/2014/main" id="{4ED29A6C-676F-BE91-68C5-BB4BF3A17F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0" y="1538506"/>
            <a:ext cx="4392333" cy="3586172"/>
          </a:xfrm>
          <a:prstGeom prst="rect">
            <a:avLst/>
          </a:prstGeom>
        </p:spPr>
      </p:pic>
    </p:spTree>
    <p:extLst>
      <p:ext uri="{BB962C8B-B14F-4D97-AF65-F5344CB8AC3E}">
        <p14:creationId xmlns:p14="http://schemas.microsoft.com/office/powerpoint/2010/main" val="1645403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Lepton form factors and dipole moments</a:t>
            </a:r>
          </a:p>
        </p:txBody>
      </p:sp>
      <p:sp>
        <p:nvSpPr>
          <p:cNvPr id="14" name="Rounded Rectangle 13"/>
          <p:cNvSpPr/>
          <p:nvPr/>
        </p:nvSpPr>
        <p:spPr>
          <a:xfrm>
            <a:off x="4499992" y="2222752"/>
            <a:ext cx="1272223" cy="668022"/>
          </a:xfrm>
          <a:prstGeom prst="roundRect">
            <a:avLst/>
          </a:prstGeom>
          <a:solidFill>
            <a:srgbClr val="00B0F0"/>
          </a:solidFill>
          <a:ln>
            <a:solidFill>
              <a:srgbClr val="008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ndParaRPr>
          </a:p>
        </p:txBody>
      </p:sp>
      <p:sp>
        <p:nvSpPr>
          <p:cNvPr id="16" name="Rounded Rectangle 15"/>
          <p:cNvSpPr/>
          <p:nvPr/>
        </p:nvSpPr>
        <p:spPr>
          <a:xfrm>
            <a:off x="3265509" y="2228023"/>
            <a:ext cx="1073520" cy="666648"/>
          </a:xfrm>
          <a:prstGeom prst="roundRect">
            <a:avLst/>
          </a:prstGeom>
          <a:solidFill>
            <a:srgbClr val="92D050"/>
          </a:solidFill>
          <a:ln>
            <a:solidFill>
              <a:srgbClr val="74B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ndParaRPr>
          </a:p>
        </p:txBody>
      </p:sp>
      <mc:AlternateContent xmlns:mc="http://schemas.openxmlformats.org/markup-compatibility/2006" xmlns:a14="http://schemas.microsoft.com/office/drawing/2010/main">
        <mc:Choice Requires="a14">
          <p:sp>
            <p:nvSpPr>
              <p:cNvPr id="17" name="TextBox 16"/>
              <p:cNvSpPr txBox="1"/>
              <p:nvPr/>
            </p:nvSpPr>
            <p:spPr>
              <a:xfrm>
                <a:off x="516551" y="2272399"/>
                <a:ext cx="8268674" cy="61837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dPr>
                        <m:e>
                          <m:r>
                            <a:rPr kumimoji="0" lang="en-US" sz="1800" b="0" i="1" u="none" strike="noStrike" kern="1200" cap="none" spc="0" normalizeH="0" baseline="0" noProof="0" smtClean="0">
                              <a:ln>
                                <a:noFill/>
                              </a:ln>
                              <a:solidFill>
                                <a:srgbClr val="000000"/>
                              </a:solidFill>
                              <a:effectLst/>
                              <a:uLnTx/>
                              <a:uFillTx/>
                              <a:latin typeface="Cambria Math"/>
                            </a:rPr>
                            <m:t>𝑝</m:t>
                          </m:r>
                          <m:r>
                            <a:rPr kumimoji="0" lang="en-US" sz="1800" b="0" i="1" u="none" strike="noStrike" kern="1200" cap="none" spc="0" normalizeH="0" baseline="0" noProof="0" smtClean="0">
                              <a:ln>
                                <a:noFill/>
                              </a:ln>
                              <a:solidFill>
                                <a:srgbClr val="000000"/>
                              </a:solidFill>
                              <a:effectLst/>
                              <a:uLnTx/>
                              <a:uFillTx/>
                              <a:latin typeface="Cambria Math"/>
                            </a:rPr>
                            <m:t>′</m:t>
                          </m:r>
                        </m:e>
                        <m:e>
                          <m:sSubSup>
                            <m:sSub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SupPr>
                            <m:e>
                              <m:r>
                                <a:rPr kumimoji="0" lang="en-US" sz="1800" b="0" i="1" u="none" strike="noStrike" kern="1200" cap="none" spc="0" normalizeH="0" baseline="0" noProof="0" smtClean="0">
                                  <a:ln>
                                    <a:noFill/>
                                  </a:ln>
                                  <a:solidFill>
                                    <a:srgbClr val="000000"/>
                                  </a:solidFill>
                                  <a:effectLst/>
                                  <a:uLnTx/>
                                  <a:uFillTx/>
                                  <a:latin typeface="Cambria Math"/>
                                </a:rPr>
                                <m:t>𝐽</m:t>
                              </m:r>
                            </m:e>
                            <m:sub>
                              <m:r>
                                <a:rPr kumimoji="0" lang="en-US" sz="1800" b="0" i="1" u="none" strike="noStrike" kern="1200" cap="none" spc="0" normalizeH="0" baseline="0" noProof="0" smtClean="0">
                                  <a:ln>
                                    <a:noFill/>
                                  </a:ln>
                                  <a:solidFill>
                                    <a:srgbClr val="000000"/>
                                  </a:solidFill>
                                  <a:effectLst/>
                                  <a:uLnTx/>
                                  <a:uFillTx/>
                                  <a:latin typeface="Cambria Math"/>
                                </a:rPr>
                                <m:t>𝜇</m:t>
                              </m:r>
                            </m:sub>
                            <m:sup>
                              <m:r>
                                <m:rPr>
                                  <m:sty m:val="p"/>
                                </m:rPr>
                                <a:rPr kumimoji="0" lang="en-US" sz="1800" b="0" i="0" u="none" strike="noStrike" kern="1200" cap="none" spc="0" normalizeH="0" baseline="0" noProof="0" smtClean="0">
                                  <a:ln>
                                    <a:noFill/>
                                  </a:ln>
                                  <a:solidFill>
                                    <a:srgbClr val="000000"/>
                                  </a:solidFill>
                                  <a:effectLst/>
                                  <a:uLnTx/>
                                  <a:uFillTx/>
                                  <a:latin typeface="Cambria Math"/>
                                </a:rPr>
                                <m:t>EM</m:t>
                              </m:r>
                            </m:sup>
                          </m:sSubSup>
                        </m:e>
                        <m:e>
                          <m:r>
                            <a:rPr kumimoji="0" lang="en-US" sz="1800" b="0" i="1" u="none" strike="noStrike" kern="1200" cap="none" spc="0" normalizeH="0" baseline="0" noProof="0" smtClean="0">
                              <a:ln>
                                <a:noFill/>
                              </a:ln>
                              <a:solidFill>
                                <a:srgbClr val="000000"/>
                              </a:solidFill>
                              <a:effectLst/>
                              <a:uLnTx/>
                              <a:uFillTx/>
                              <a:latin typeface="Cambria Math"/>
                            </a:rPr>
                            <m:t>𝑝</m:t>
                          </m:r>
                        </m:e>
                      </m:d>
                      <m:r>
                        <a:rPr kumimoji="0" lang="en-US" sz="1800" b="0" i="1" u="none" strike="noStrike" kern="1200" cap="none" spc="0" normalizeH="0" baseline="0" noProof="0" smtClean="0">
                          <a:ln>
                            <a:noFill/>
                          </a:ln>
                          <a:solidFill>
                            <a:srgbClr val="000000"/>
                          </a:solidFill>
                          <a:effectLst/>
                          <a:uLnTx/>
                          <a:uFillTx/>
                          <a:latin typeface="Cambria Math"/>
                        </a:rPr>
                        <m:t>=</m:t>
                      </m:r>
                      <m:acc>
                        <m:accPr>
                          <m: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accPr>
                        <m:e>
                          <m:r>
                            <m:rPr>
                              <m:sty m:val="p"/>
                            </m:rPr>
                            <a:rPr kumimoji="0" lang="en-US" sz="1800" b="0" i="0" u="none" strike="noStrike" kern="1200" cap="none" spc="0" normalizeH="0" baseline="0" noProof="0">
                              <a:ln>
                                <a:noFill/>
                              </a:ln>
                              <a:solidFill>
                                <a:srgbClr val="000000"/>
                              </a:solidFill>
                              <a:effectLst/>
                              <a:uLnTx/>
                              <a:uFillTx/>
                              <a:latin typeface="Cambria Math"/>
                            </a:rPr>
                            <m:t>Ψ</m:t>
                          </m:r>
                        </m:e>
                      </m:acc>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dPr>
                        <m:e>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𝑝</m:t>
                              </m:r>
                            </m:e>
                            <m:sup>
                              <m:r>
                                <a:rPr kumimoji="0" lang="en-US" sz="1800" b="0" i="1" u="none" strike="noStrike" kern="1200" cap="none" spc="0" normalizeH="0" baseline="0" noProof="0" smtClean="0">
                                  <a:ln>
                                    <a:noFill/>
                                  </a:ln>
                                  <a:solidFill>
                                    <a:srgbClr val="000000"/>
                                  </a:solidFill>
                                  <a:effectLst/>
                                  <a:uLnTx/>
                                  <a:uFillTx/>
                                  <a:latin typeface="Cambria Math"/>
                                </a:rPr>
                                <m:t>′</m:t>
                              </m:r>
                            </m:sup>
                          </m:sSup>
                        </m:e>
                      </m:d>
                      <m:d>
                        <m:dPr>
                          <m:begChr m:val="["/>
                          <m:end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dPr>
                        <m:e>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1</m:t>
                              </m:r>
                            </m:sub>
                          </m:sSub>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𝛾</m:t>
                              </m:r>
                            </m:e>
                            <m:sub>
                              <m:r>
                                <a:rPr kumimoji="0" lang="en-US" sz="1800" b="0" i="1" u="none" strike="noStrike" kern="1200" cap="none" spc="0" normalizeH="0" baseline="0" noProof="0" smtClean="0">
                                  <a:ln>
                                    <a:noFill/>
                                  </a:ln>
                                  <a:solidFill>
                                    <a:srgbClr val="000000"/>
                                  </a:solidFill>
                                  <a:effectLst/>
                                  <a:uLnTx/>
                                  <a:uFillTx/>
                                  <a:latin typeface="Cambria Math"/>
                                </a:rPr>
                                <m:t>𝜇</m:t>
                              </m:r>
                            </m:sub>
                          </m:sSub>
                          <m:r>
                            <a:rPr kumimoji="0" lang="en-US" sz="1800" b="0" i="1" u="none" strike="noStrike" kern="1200" cap="none" spc="0" normalizeH="0" baseline="0" noProof="0" smtClean="0">
                              <a:ln>
                                <a:noFill/>
                              </a:ln>
                              <a:solidFill>
                                <a:srgbClr val="000000"/>
                              </a:solidFill>
                              <a:effectLst/>
                              <a:uLnTx/>
                              <a:uFillTx/>
                              <a:latin typeface="Cambria Math"/>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fPr>
                            <m:num>
                              <m:r>
                                <a:rPr kumimoji="0" lang="en-US" sz="1800" b="0" i="1" u="none" strike="noStrike" kern="1200" cap="none" spc="0" normalizeH="0" baseline="0" noProof="0" smtClean="0">
                                  <a:ln>
                                    <a:noFill/>
                                  </a:ln>
                                  <a:solidFill>
                                    <a:srgbClr val="000000"/>
                                  </a:solidFill>
                                  <a:effectLst/>
                                  <a:uLnTx/>
                                  <a:uFillTx/>
                                  <a:latin typeface="Cambria Math"/>
                                </a:rPr>
                                <m:t>𝑖</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2</m:t>
                                  </m:r>
                                </m:sub>
                              </m:sSub>
                            </m:num>
                            <m:den>
                              <m:r>
                                <a:rPr kumimoji="0" lang="en-US" sz="1800" b="0" i="1" u="none" strike="noStrike" kern="1200" cap="none" spc="0" normalizeH="0" baseline="0" noProof="0" smtClean="0">
                                  <a:ln>
                                    <a:noFill/>
                                  </a:ln>
                                  <a:solidFill>
                                    <a:srgbClr val="000000"/>
                                  </a:solidFill>
                                  <a:effectLst/>
                                  <a:uLnTx/>
                                  <a:uFillTx/>
                                  <a:latin typeface="Cambria Math"/>
                                </a:rPr>
                                <m:t>2</m:t>
                              </m:r>
                              <m:r>
                                <a:rPr kumimoji="0" lang="en-US" sz="1800" b="0" i="1" u="none" strike="noStrike" kern="1200" cap="none" spc="0" normalizeH="0" baseline="0" noProof="0" smtClean="0">
                                  <a:ln>
                                    <a:noFill/>
                                  </a:ln>
                                  <a:solidFill>
                                    <a:srgbClr val="000000"/>
                                  </a:solidFill>
                                  <a:effectLst/>
                                  <a:uLnTx/>
                                  <a:uFillTx/>
                                  <a:latin typeface="Cambria Math"/>
                                </a:rPr>
                                <m:t>𝑀</m:t>
                              </m:r>
                            </m:den>
                          </m:f>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𝜎</m:t>
                              </m:r>
                            </m:e>
                            <m:sub>
                              <m:r>
                                <a:rPr kumimoji="0" lang="en-US" sz="1800" b="0" i="1" u="none" strike="noStrike" kern="1200" cap="none" spc="0" normalizeH="0" baseline="0" noProof="0" smtClean="0">
                                  <a:ln>
                                    <a:noFill/>
                                  </a:ln>
                                  <a:solidFill>
                                    <a:srgbClr val="000000"/>
                                  </a:solidFill>
                                  <a:effectLst/>
                                  <a:uLnTx/>
                                  <a:uFillTx/>
                                  <a:latin typeface="Cambria Math"/>
                                </a:rPr>
                                <m:t>𝜇𝜈</m:t>
                              </m:r>
                            </m:sub>
                          </m:sSub>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𝑞</m:t>
                              </m:r>
                            </m:e>
                            <m:sup>
                              <m:r>
                                <a:rPr kumimoji="0" lang="en-US" sz="1800" b="0" i="1" u="none" strike="noStrike" kern="1200" cap="none" spc="0" normalizeH="0" baseline="0" noProof="0" smtClean="0">
                                  <a:ln>
                                    <a:noFill/>
                                  </a:ln>
                                  <a:solidFill>
                                    <a:srgbClr val="000000"/>
                                  </a:solidFill>
                                  <a:effectLst/>
                                  <a:uLnTx/>
                                  <a:uFillTx/>
                                  <a:latin typeface="Cambria Math"/>
                                </a:rPr>
                                <m:t>𝜈</m:t>
                              </m:r>
                            </m:sup>
                          </m:sSup>
                          <m:r>
                            <a:rPr kumimoji="0" lang="en-US" sz="1800" b="0" i="1" u="none" strike="noStrike" kern="1200" cap="none" spc="0" normalizeH="0" baseline="0" noProof="0" smtClean="0">
                              <a:ln>
                                <a:noFill/>
                              </a:ln>
                              <a:solidFill>
                                <a:srgbClr val="000000"/>
                              </a:solidFill>
                              <a:effectLst/>
                              <a:uLnTx/>
                              <a:uFillTx/>
                              <a:latin typeface="Cambria Math"/>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srgbClr val="000000"/>
                                  </a:solidFill>
                                  <a:effectLst/>
                                  <a:uLnTx/>
                                  <a:uFillTx/>
                                  <a:latin typeface="Cambria Math"/>
                                </a:rPr>
                                <m:t>𝑖</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3</m:t>
                                  </m:r>
                                </m:sub>
                              </m:sSub>
                            </m:num>
                            <m:den>
                              <m:r>
                                <a:rPr kumimoji="0" lang="en-US" sz="1800" b="0" i="1" u="none" strike="noStrike" kern="1200" cap="none" spc="0" normalizeH="0" baseline="0" noProof="0">
                                  <a:ln>
                                    <a:noFill/>
                                  </a:ln>
                                  <a:solidFill>
                                    <a:srgbClr val="000000"/>
                                  </a:solidFill>
                                  <a:effectLst/>
                                  <a:uLnTx/>
                                  <a:uFillTx/>
                                  <a:latin typeface="Cambria Math"/>
                                </a:rPr>
                                <m:t>2</m:t>
                              </m:r>
                              <m:r>
                                <a:rPr kumimoji="0" lang="en-US" sz="1800" b="0" i="1" u="none" strike="noStrike" kern="1200" cap="none" spc="0" normalizeH="0" baseline="0" noProof="0">
                                  <a:ln>
                                    <a:noFill/>
                                  </a:ln>
                                  <a:solidFill>
                                    <a:srgbClr val="000000"/>
                                  </a:solidFill>
                                  <a:effectLst/>
                                  <a:uLnTx/>
                                  <a:uFillTx/>
                                  <a:latin typeface="Cambria Math"/>
                                </a:rPr>
                                <m:t>𝑀</m:t>
                              </m:r>
                            </m:den>
                          </m:f>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srgbClr val="000000"/>
                                  </a:solidFill>
                                  <a:effectLst/>
                                  <a:uLnTx/>
                                  <a:uFillTx/>
                                  <a:latin typeface="Cambria Math"/>
                                </a:rPr>
                                <m:t>𝜎</m:t>
                              </m:r>
                            </m:e>
                            <m:sub>
                              <m:r>
                                <a:rPr kumimoji="0" lang="en-US" sz="1800" b="0" i="1" u="none" strike="noStrike" kern="1200" cap="none" spc="0" normalizeH="0" baseline="0" noProof="0">
                                  <a:ln>
                                    <a:noFill/>
                                  </a:ln>
                                  <a:solidFill>
                                    <a:srgbClr val="000000"/>
                                  </a:solidFill>
                                  <a:effectLst/>
                                  <a:uLnTx/>
                                  <a:uFillTx/>
                                  <a:latin typeface="Cambria Math"/>
                                </a:rPr>
                                <m:t>𝜇𝜈</m:t>
                              </m:r>
                            </m:sub>
                          </m:sSub>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𝛾</m:t>
                              </m:r>
                            </m:e>
                            <m:sub>
                              <m:r>
                                <a:rPr kumimoji="0" lang="en-US" sz="1800" b="0" i="1" u="none" strike="noStrike" kern="1200" cap="none" spc="0" normalizeH="0" baseline="0" noProof="0" smtClean="0">
                                  <a:ln>
                                    <a:noFill/>
                                  </a:ln>
                                  <a:solidFill>
                                    <a:srgbClr val="000000"/>
                                  </a:solidFill>
                                  <a:effectLst/>
                                  <a:uLnTx/>
                                  <a:uFillTx/>
                                  <a:latin typeface="Cambria Math"/>
                                </a:rPr>
                                <m:t>5</m:t>
                              </m:r>
                            </m:sub>
                          </m:sSub>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srgbClr val="000000"/>
                                  </a:solidFill>
                                  <a:effectLst/>
                                  <a:uLnTx/>
                                  <a:uFillTx/>
                                  <a:latin typeface="Cambria Math"/>
                                </a:rPr>
                                <m:t>𝑞</m:t>
                              </m:r>
                            </m:e>
                            <m:sup>
                              <m:r>
                                <a:rPr kumimoji="0" lang="en-US" sz="1800" b="0" i="1" u="none" strike="noStrike" kern="1200" cap="none" spc="0" normalizeH="0" baseline="0" noProof="0">
                                  <a:ln>
                                    <a:noFill/>
                                  </a:ln>
                                  <a:solidFill>
                                    <a:srgbClr val="000000"/>
                                  </a:solidFill>
                                  <a:effectLst/>
                                  <a:uLnTx/>
                                  <a:uFillTx/>
                                  <a:latin typeface="Cambria Math"/>
                                </a:rPr>
                                <m:t>𝜈</m:t>
                              </m:r>
                            </m:sup>
                          </m:sSup>
                          <m:r>
                            <a:rPr kumimoji="0" lang="en-US" sz="1800" b="0" i="1" u="none" strike="noStrike" kern="1200" cap="none" spc="0" normalizeH="0" baseline="0" noProof="0" smtClean="0">
                              <a:ln>
                                <a:noFill/>
                              </a:ln>
                              <a:solidFill>
                                <a:srgbClr val="000000"/>
                              </a:solidFill>
                              <a:effectLst/>
                              <a:uLnTx/>
                              <a:uFillTx/>
                              <a:latin typeface="Cambria Math"/>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fPr>
                            <m:num>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4</m:t>
                                  </m:r>
                                </m:sub>
                              </m:sSub>
                            </m:num>
                            <m:den>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𝑀</m:t>
                                  </m:r>
                                </m:e>
                                <m:sup>
                                  <m:r>
                                    <a:rPr kumimoji="0" lang="en-US" sz="1800" b="0" i="1" u="none" strike="noStrike" kern="1200" cap="none" spc="0" normalizeH="0" baseline="0" noProof="0" smtClean="0">
                                      <a:ln>
                                        <a:noFill/>
                                      </a:ln>
                                      <a:solidFill>
                                        <a:srgbClr val="000000"/>
                                      </a:solidFill>
                                      <a:effectLst/>
                                      <a:uLnTx/>
                                      <a:uFillTx/>
                                      <a:latin typeface="Cambria Math"/>
                                    </a:rPr>
                                    <m:t>2</m:t>
                                  </m:r>
                                </m:sup>
                              </m:sSup>
                            </m:den>
                          </m:f>
                          <m:r>
                            <a:rPr kumimoji="0" lang="en-US" sz="1800" b="0" i="1" u="none" strike="noStrike" kern="1200" cap="none" spc="0" normalizeH="0" baseline="0" noProof="0" smtClean="0">
                              <a:ln>
                                <a:noFill/>
                              </a:ln>
                              <a:solidFill>
                                <a:srgbClr val="000000"/>
                              </a:solidFill>
                              <a:effectLst/>
                              <a:uLnTx/>
                              <a:uFillTx/>
                              <a:latin typeface="Cambria Math"/>
                            </a:rPr>
                            <m:t>(</m:t>
                          </m:r>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𝑞</m:t>
                              </m:r>
                            </m:e>
                            <m:sup>
                              <m:r>
                                <a:rPr kumimoji="0" lang="en-US" sz="1800" b="0" i="1" u="none" strike="noStrike" kern="1200" cap="none" spc="0" normalizeH="0" baseline="0" noProof="0" smtClean="0">
                                  <a:ln>
                                    <a:noFill/>
                                  </a:ln>
                                  <a:solidFill>
                                    <a:srgbClr val="000000"/>
                                  </a:solidFill>
                                  <a:effectLst/>
                                  <a:uLnTx/>
                                  <a:uFillTx/>
                                  <a:latin typeface="Cambria Math"/>
                                </a:rPr>
                                <m:t>2</m:t>
                              </m:r>
                            </m:sup>
                          </m:sSup>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𝛾</m:t>
                              </m:r>
                            </m:e>
                            <m:sub>
                              <m:r>
                                <a:rPr kumimoji="0" lang="en-US" sz="1800" b="0" i="1" u="none" strike="noStrike" kern="1200" cap="none" spc="0" normalizeH="0" baseline="0" noProof="0" smtClean="0">
                                  <a:ln>
                                    <a:noFill/>
                                  </a:ln>
                                  <a:solidFill>
                                    <a:srgbClr val="000000"/>
                                  </a:solidFill>
                                  <a:effectLst/>
                                  <a:uLnTx/>
                                  <a:uFillTx/>
                                  <a:latin typeface="Cambria Math"/>
                                </a:rPr>
                                <m:t>𝜇</m:t>
                              </m:r>
                            </m:sub>
                          </m:sSub>
                          <m:r>
                            <a:rPr kumimoji="0" lang="en-US" sz="1800" b="0" i="1" u="none" strike="noStrike" kern="1200" cap="none" spc="0" normalizeH="0" baseline="0" noProof="0" smtClean="0">
                              <a:ln>
                                <a:noFill/>
                              </a:ln>
                              <a:solidFill>
                                <a:srgbClr val="000000"/>
                              </a:solidFill>
                              <a:effectLst/>
                              <a:uLnTx/>
                              <a:uFillTx/>
                              <a:latin typeface="Cambria Math"/>
                            </a:rPr>
                            <m:t>−</m:t>
                          </m:r>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𝛾</m:t>
                              </m:r>
                            </m:e>
                            <m:sup>
                              <m:r>
                                <a:rPr kumimoji="0" lang="en-US" sz="1800" b="0" i="1" u="none" strike="noStrike" kern="1200" cap="none" spc="0" normalizeH="0" baseline="0" noProof="0" smtClean="0">
                                  <a:ln>
                                    <a:noFill/>
                                  </a:ln>
                                  <a:solidFill>
                                    <a:srgbClr val="000000"/>
                                  </a:solidFill>
                                  <a:effectLst/>
                                  <a:uLnTx/>
                                  <a:uFillTx/>
                                  <a:latin typeface="Cambria Math"/>
                                </a:rPr>
                                <m:t>𝜇</m:t>
                              </m:r>
                            </m:sup>
                          </m:sSup>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𝑞</m:t>
                              </m:r>
                            </m:e>
                            <m:sub>
                              <m:r>
                                <a:rPr kumimoji="0" lang="en-US" sz="1800" b="0" i="1" u="none" strike="noStrike" kern="1200" cap="none" spc="0" normalizeH="0" baseline="0" noProof="0" smtClean="0">
                                  <a:ln>
                                    <a:noFill/>
                                  </a:ln>
                                  <a:solidFill>
                                    <a:srgbClr val="000000"/>
                                  </a:solidFill>
                                  <a:effectLst/>
                                  <a:uLnTx/>
                                  <a:uFillTx/>
                                  <a:latin typeface="Cambria Math"/>
                                </a:rPr>
                                <m:t>𝜇</m:t>
                              </m:r>
                            </m:sub>
                          </m:sSub>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srgbClr val="000000"/>
                                  </a:solidFill>
                                  <a:effectLst/>
                                  <a:uLnTx/>
                                  <a:uFillTx/>
                                  <a:latin typeface="Cambria Math"/>
                                </a:rPr>
                                <m:t>𝑞</m:t>
                              </m:r>
                            </m:e>
                            <m:sub>
                              <m:r>
                                <a:rPr kumimoji="0" lang="en-US" sz="1800" b="0" i="1" u="none" strike="noStrike" kern="1200" cap="none" spc="0" normalizeH="0" baseline="0" noProof="0">
                                  <a:ln>
                                    <a:noFill/>
                                  </a:ln>
                                  <a:solidFill>
                                    <a:srgbClr val="000000"/>
                                  </a:solidFill>
                                  <a:effectLst/>
                                  <a:uLnTx/>
                                  <a:uFillTx/>
                                  <a:latin typeface="Cambria Math"/>
                                </a:rPr>
                                <m:t>𝜇</m:t>
                              </m:r>
                            </m:sub>
                          </m:sSub>
                          <m:r>
                            <a:rPr kumimoji="0" lang="en-US" sz="1800" b="0" i="1" u="none" strike="noStrike" kern="1200" cap="none" spc="0" normalizeH="0" baseline="0" noProof="0" smtClean="0">
                              <a:ln>
                                <a:noFill/>
                              </a:ln>
                              <a:solidFill>
                                <a:srgbClr val="000000"/>
                              </a:solidFill>
                              <a:effectLst/>
                              <a:uLnTx/>
                              <a:uFillTx/>
                              <a:latin typeface="Cambria Math"/>
                            </a:rPr>
                            <m:t>)</m:t>
                          </m:r>
                        </m:e>
                      </m:d>
                      <m:r>
                        <m:rPr>
                          <m:sty m:val="p"/>
                        </m:rPr>
                        <a:rPr kumimoji="0" lang="en-US" sz="1800" b="0" i="0" u="none" strike="noStrike" kern="1200" cap="none" spc="0" normalizeH="0" baseline="0" noProof="0" smtClean="0">
                          <a:ln>
                            <a:noFill/>
                          </a:ln>
                          <a:solidFill>
                            <a:srgbClr val="000000"/>
                          </a:solidFill>
                          <a:effectLst/>
                          <a:uLnTx/>
                          <a:uFillTx/>
                          <a:latin typeface="Cambria Math"/>
                        </a:rPr>
                        <m:t>Ψ</m:t>
                      </m:r>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dPr>
                        <m:e>
                          <m:r>
                            <a:rPr kumimoji="0" lang="en-US" sz="1800" b="0" i="1" u="none" strike="noStrike" kern="1200" cap="none" spc="0" normalizeH="0" baseline="0" noProof="0" smtClean="0">
                              <a:ln>
                                <a:noFill/>
                              </a:ln>
                              <a:solidFill>
                                <a:srgbClr val="000000"/>
                              </a:solidFill>
                              <a:effectLst/>
                              <a:uLnTx/>
                              <a:uFillTx/>
                              <a:latin typeface="Cambria Math"/>
                            </a:rPr>
                            <m:t>𝑝</m:t>
                          </m:r>
                        </m:e>
                      </m:d>
                    </m:oMath>
                  </m:oMathPara>
                </a14:m>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16551" y="2272399"/>
                <a:ext cx="8268674" cy="618374"/>
              </a:xfrm>
              <a:prstGeom prst="rect">
                <a:avLst/>
              </a:prstGeom>
              <a:blipFill>
                <a:blip r:embed="rId3"/>
                <a:stretch>
                  <a:fillRect/>
                </a:stretch>
              </a:blipFill>
            </p:spPr>
            <p:txBody>
              <a:bodyPr/>
              <a:lstStyle/>
              <a:p>
                <a:r>
                  <a:rPr lang="en-US">
                    <a:noFill/>
                  </a:rPr>
                  <a:t> </a:t>
                </a:r>
              </a:p>
            </p:txBody>
          </p:sp>
        </mc:Fallback>
      </mc:AlternateContent>
      <p:sp>
        <p:nvSpPr>
          <p:cNvPr id="18" name="TextBox 17"/>
          <p:cNvSpPr txBox="1"/>
          <p:nvPr/>
        </p:nvSpPr>
        <p:spPr>
          <a:xfrm>
            <a:off x="2381926" y="2894670"/>
            <a:ext cx="81439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60093"/>
                </a:solidFill>
                <a:effectLst/>
                <a:uLnTx/>
                <a:uFillTx/>
                <a:latin typeface="Calibri" panose="020F0502020204030204" pitchFamily="34" charset="0"/>
              </a:rPr>
              <a:t>charge</a:t>
            </a:r>
          </a:p>
        </p:txBody>
      </p:sp>
      <p:sp>
        <p:nvSpPr>
          <p:cNvPr id="19" name="TextBox 18"/>
          <p:cNvSpPr txBox="1"/>
          <p:nvPr/>
        </p:nvSpPr>
        <p:spPr>
          <a:xfrm>
            <a:off x="2873754" y="1836503"/>
            <a:ext cx="170950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Calibri" panose="020F0502020204030204" pitchFamily="34" charset="0"/>
              </a:rPr>
              <a:t>magnetic-dipole</a:t>
            </a:r>
          </a:p>
        </p:txBody>
      </p:sp>
      <p:sp>
        <p:nvSpPr>
          <p:cNvPr id="20" name="TextBox 19"/>
          <p:cNvSpPr txBox="1"/>
          <p:nvPr/>
        </p:nvSpPr>
        <p:spPr>
          <a:xfrm>
            <a:off x="4312430" y="2890773"/>
            <a:ext cx="157927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rPr>
              <a:t>electric-dipole</a:t>
            </a:r>
          </a:p>
        </p:txBody>
      </p:sp>
      <p:sp>
        <p:nvSpPr>
          <p:cNvPr id="21" name="TextBox 20"/>
          <p:cNvSpPr txBox="1"/>
          <p:nvPr/>
        </p:nvSpPr>
        <p:spPr>
          <a:xfrm>
            <a:off x="5986501" y="1946789"/>
            <a:ext cx="194104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solidFill>
                    <a:srgbClr val="D8BEEC"/>
                  </a:solidFill>
                </a:ln>
                <a:solidFill>
                  <a:srgbClr val="0070C0"/>
                </a:solidFill>
                <a:effectLst/>
                <a:uLnTx/>
                <a:uFillTx/>
                <a:latin typeface="Calibri" panose="020F0502020204030204" pitchFamily="34" charset="0"/>
              </a:rPr>
              <a:t>Anapole</a:t>
            </a:r>
            <a:r>
              <a:rPr kumimoji="0" lang="en-US" sz="1800" b="0" i="0" u="none" strike="noStrike" kern="1200" cap="none" spc="0" normalizeH="0" baseline="0" noProof="0" dirty="0">
                <a:ln>
                  <a:solidFill>
                    <a:srgbClr val="D8BEEC"/>
                  </a:solidFill>
                </a:ln>
                <a:solidFill>
                  <a:srgbClr val="0070C0"/>
                </a:solidFill>
                <a:effectLst/>
                <a:uLnTx/>
                <a:uFillTx/>
                <a:latin typeface="Calibri" panose="020F0502020204030204" pitchFamily="34" charset="0"/>
              </a:rPr>
              <a:t> - moment</a:t>
            </a:r>
          </a:p>
        </p:txBody>
      </p:sp>
      <p:sp>
        <p:nvSpPr>
          <p:cNvPr id="6" name="TextBox 5"/>
          <p:cNvSpPr txBox="1"/>
          <p:nvPr/>
        </p:nvSpPr>
        <p:spPr>
          <a:xfrm>
            <a:off x="4897867" y="2411573"/>
            <a:ext cx="65" cy="225126"/>
          </a:xfrm>
          <a:prstGeom prst="rect">
            <a:avLst/>
          </a:prstGeom>
          <a:solidFill>
            <a:schemeClr val="bg1"/>
          </a:solidFill>
        </p:spPr>
        <p:txBody>
          <a:bodyPr wrap="none" lIns="0" tIns="0" rIns="0" bIns="0" rtlCol="0" anchor="t" anchorCtr="0">
            <a:spAutoFit/>
          </a:bodyPr>
          <a:lstStyle/>
          <a:p>
            <a:pPr>
              <a:lnSpc>
                <a:spcPct val="110000"/>
              </a:lnSpc>
              <a:spcBef>
                <a:spcPts val="0"/>
              </a:spcBef>
            </a:pPr>
            <a:endParaRPr lang="en-US" sz="1400" kern="1000" spc="30" dirty="0" err="1">
              <a:solidFill>
                <a:schemeClr val="tx1">
                  <a:lumMod val="85000"/>
                  <a:lumOff val="15000"/>
                </a:schemeClr>
              </a:solidFill>
              <a:latin typeface="+mn-lt"/>
              <a:cs typeface="Franklin Gothic Book"/>
            </a:endParaRPr>
          </a:p>
        </p:txBody>
      </p:sp>
      <mc:AlternateContent xmlns:mc="http://schemas.openxmlformats.org/markup-compatibility/2006" xmlns:a14="http://schemas.microsoft.com/office/drawing/2010/main">
        <mc:Choice Requires="a14">
          <p:sp>
            <p:nvSpPr>
              <p:cNvPr id="4" name="TextBox 3"/>
              <p:cNvSpPr txBox="1"/>
              <p:nvPr/>
            </p:nvSpPr>
            <p:spPr>
              <a:xfrm>
                <a:off x="2305213" y="3566361"/>
                <a:ext cx="5593711" cy="1084592"/>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2000" i="1" kern="1000" spc="30" smtClean="0">
                              <a:solidFill>
                                <a:srgbClr val="000000">
                                  <a:lumMod val="85000"/>
                                  <a:lumOff val="15000"/>
                                </a:srgbClr>
                              </a:solidFill>
                              <a:latin typeface="Cambria Math" panose="02040503050406030204" pitchFamily="18" charset="0"/>
                              <a:cs typeface="Franklin Gothic Book"/>
                            </a:rPr>
                          </m:ctrlPr>
                        </m:sSubPr>
                        <m:e>
                          <m:r>
                            <a:rPr lang="en-US" sz="2000" i="1" kern="1000" spc="30">
                              <a:solidFill>
                                <a:srgbClr val="000000">
                                  <a:lumMod val="85000"/>
                                  <a:lumOff val="15000"/>
                                </a:srgbClr>
                              </a:solidFill>
                              <a:latin typeface="Cambria Math"/>
                              <a:cs typeface="Franklin Gothic Book"/>
                            </a:rPr>
                            <m:t>𝛿</m:t>
                          </m:r>
                          <m:r>
                            <a:rPr lang="en-US" sz="2000" i="1" kern="1000" spc="30">
                              <a:solidFill>
                                <a:srgbClr val="000000">
                                  <a:lumMod val="85000"/>
                                  <a:lumOff val="15000"/>
                                </a:srgbClr>
                              </a:solidFill>
                              <a:latin typeface="Cambria Math"/>
                              <a:cs typeface="Franklin Gothic Book"/>
                            </a:rPr>
                            <m:t>𝐹</m:t>
                          </m:r>
                        </m:e>
                        <m:sub>
                          <m:r>
                            <a:rPr lang="en-US" sz="2000" i="1" kern="1000" spc="30">
                              <a:solidFill>
                                <a:srgbClr val="000000">
                                  <a:lumMod val="85000"/>
                                  <a:lumOff val="15000"/>
                                </a:srgbClr>
                              </a:solidFill>
                              <a:latin typeface="Cambria Math"/>
                              <a:cs typeface="Franklin Gothic Book"/>
                            </a:rPr>
                            <m:t>2</m:t>
                          </m:r>
                        </m:sub>
                      </m:sSub>
                      <m:r>
                        <m:rPr>
                          <m:aln/>
                        </m:rPr>
                        <a:rPr lang="en-US" sz="2000" i="1" kern="1000" spc="30">
                          <a:solidFill>
                            <a:srgbClr val="000000">
                              <a:lumMod val="85000"/>
                              <a:lumOff val="15000"/>
                            </a:srgbClr>
                          </a:solidFill>
                          <a:latin typeface="Cambria Math" panose="02040503050406030204" pitchFamily="18" charset="0"/>
                          <a:cs typeface="Franklin Gothic Book"/>
                        </a:rPr>
                        <m:t>=</m:t>
                      </m:r>
                      <m:sSub>
                        <m:sSubPr>
                          <m:ctrlPr>
                            <a:rPr lang="en-US" sz="2000" i="1" kern="1000" spc="30">
                              <a:solidFill>
                                <a:srgbClr val="000000">
                                  <a:lumMod val="85000"/>
                                  <a:lumOff val="15000"/>
                                </a:srgbClr>
                              </a:solidFill>
                              <a:latin typeface="Cambria Math" panose="02040503050406030204" pitchFamily="18" charset="0"/>
                              <a:cs typeface="Franklin Gothic Book"/>
                            </a:rPr>
                          </m:ctrlPr>
                        </m:sSubPr>
                        <m:e>
                          <m:r>
                            <a:rPr lang="en-US" sz="2000" i="1" kern="1000" spc="30">
                              <a:solidFill>
                                <a:srgbClr val="000000">
                                  <a:lumMod val="85000"/>
                                  <a:lumOff val="15000"/>
                                </a:srgbClr>
                              </a:solidFill>
                              <a:latin typeface="Cambria Math" panose="02040503050406030204" pitchFamily="18" charset="0"/>
                              <a:cs typeface="Franklin Gothic Book"/>
                            </a:rPr>
                            <m:t>𝑎</m:t>
                          </m:r>
                        </m:e>
                        <m:sub>
                          <m:sSub>
                            <m:sSubPr>
                              <m:ctrlPr>
                                <a:rPr lang="en-US" sz="2000" i="1" kern="1000" spc="30">
                                  <a:solidFill>
                                    <a:srgbClr val="000000">
                                      <a:lumMod val="85000"/>
                                      <a:lumOff val="15000"/>
                                    </a:srgbClr>
                                  </a:solidFill>
                                  <a:latin typeface="Cambria Math" panose="02040503050406030204" pitchFamily="18" charset="0"/>
                                  <a:cs typeface="Franklin Gothic Book"/>
                                </a:rPr>
                              </m:ctrlPr>
                            </m:sSubPr>
                            <m:e>
                              <m:r>
                                <a:rPr lang="en-US" sz="2000" i="1" kern="1000" spc="30">
                                  <a:solidFill>
                                    <a:srgbClr val="000000">
                                      <a:lumMod val="85000"/>
                                      <a:lumOff val="15000"/>
                                    </a:srgbClr>
                                  </a:solidFill>
                                  <a:latin typeface="Cambria Math" panose="02040503050406030204" pitchFamily="18" charset="0"/>
                                  <a:cs typeface="Franklin Gothic Book"/>
                                </a:rPr>
                                <m:t>𝑙</m:t>
                              </m:r>
                            </m:e>
                            <m:sub>
                              <m:r>
                                <a:rPr lang="en-US" sz="2000" i="1" kern="1000" spc="30">
                                  <a:solidFill>
                                    <a:srgbClr val="000000">
                                      <a:lumMod val="85000"/>
                                      <a:lumOff val="15000"/>
                                    </a:srgbClr>
                                  </a:solidFill>
                                  <a:latin typeface="Cambria Math" panose="02040503050406030204" pitchFamily="18" charset="0"/>
                                  <a:cs typeface="Franklin Gothic Book"/>
                                </a:rPr>
                                <m:t>𝑖</m:t>
                              </m:r>
                            </m:sub>
                          </m:sSub>
                        </m:sub>
                      </m:sSub>
                      <m:r>
                        <a:rPr lang="en-US" sz="2000" i="1" kern="1000" spc="30">
                          <a:solidFill>
                            <a:srgbClr val="000000">
                              <a:lumMod val="85000"/>
                              <a:lumOff val="15000"/>
                            </a:srgbClr>
                          </a:solidFill>
                          <a:latin typeface="Cambria Math" panose="02040503050406030204" pitchFamily="18" charset="0"/>
                          <a:cs typeface="Franklin Gothic Book"/>
                        </a:rPr>
                        <m:t>=−</m:t>
                      </m:r>
                      <m:f>
                        <m:fPr>
                          <m:ctrlPr>
                            <a:rPr lang="en-US" sz="2000" i="1" kern="1000" spc="30">
                              <a:solidFill>
                                <a:srgbClr val="000000">
                                  <a:lumMod val="85000"/>
                                  <a:lumOff val="15000"/>
                                </a:srgbClr>
                              </a:solidFill>
                              <a:latin typeface="Cambria Math" panose="02040503050406030204" pitchFamily="18" charset="0"/>
                              <a:cs typeface="Franklin Gothic Book"/>
                            </a:rPr>
                          </m:ctrlPr>
                        </m:fPr>
                        <m:num>
                          <m:r>
                            <a:rPr lang="en-US" sz="2000" i="1" kern="1000" spc="30">
                              <a:solidFill>
                                <a:srgbClr val="000000">
                                  <a:lumMod val="85000"/>
                                  <a:lumOff val="15000"/>
                                </a:srgbClr>
                              </a:solidFill>
                              <a:latin typeface="Cambria Math" panose="02040503050406030204" pitchFamily="18" charset="0"/>
                              <a:cs typeface="Franklin Gothic Book"/>
                            </a:rPr>
                            <m:t>2</m:t>
                          </m:r>
                          <m:sSub>
                            <m:sSubPr>
                              <m:ctrlPr>
                                <a:rPr lang="en-US" sz="2000" i="1" kern="1000" spc="30">
                                  <a:solidFill>
                                    <a:srgbClr val="000000">
                                      <a:lumMod val="85000"/>
                                      <a:lumOff val="15000"/>
                                    </a:srgbClr>
                                  </a:solidFill>
                                  <a:latin typeface="Cambria Math" panose="02040503050406030204" pitchFamily="18" charset="0"/>
                                  <a:cs typeface="Franklin Gothic Book"/>
                                </a:rPr>
                              </m:ctrlPr>
                            </m:sSubPr>
                            <m:e>
                              <m:r>
                                <a:rPr lang="en-US" sz="2000" i="1" kern="1000" spc="30">
                                  <a:solidFill>
                                    <a:srgbClr val="000000">
                                      <a:lumMod val="85000"/>
                                      <a:lumOff val="15000"/>
                                    </a:srgbClr>
                                  </a:solidFill>
                                  <a:latin typeface="Cambria Math" panose="02040503050406030204" pitchFamily="18" charset="0"/>
                                  <a:cs typeface="Franklin Gothic Book"/>
                                </a:rPr>
                                <m:t>𝑚</m:t>
                              </m:r>
                            </m:e>
                            <m:sub>
                              <m:sSub>
                                <m:sSubPr>
                                  <m:ctrlPr>
                                    <a:rPr lang="en-US" sz="2000" i="1" kern="1000" spc="30">
                                      <a:solidFill>
                                        <a:srgbClr val="000000">
                                          <a:lumMod val="85000"/>
                                          <a:lumOff val="15000"/>
                                        </a:srgbClr>
                                      </a:solidFill>
                                      <a:latin typeface="Cambria Math" panose="02040503050406030204" pitchFamily="18" charset="0"/>
                                      <a:cs typeface="Franklin Gothic Book"/>
                                    </a:rPr>
                                  </m:ctrlPr>
                                </m:sSubPr>
                                <m:e>
                                  <m:r>
                                    <a:rPr lang="en-US" sz="2000" i="1" kern="1000" spc="30">
                                      <a:solidFill>
                                        <a:srgbClr val="000000">
                                          <a:lumMod val="85000"/>
                                          <a:lumOff val="15000"/>
                                        </a:srgbClr>
                                      </a:solidFill>
                                      <a:latin typeface="Cambria Math" panose="02040503050406030204" pitchFamily="18" charset="0"/>
                                      <a:cs typeface="Franklin Gothic Book"/>
                                    </a:rPr>
                                    <m:t>𝑙</m:t>
                                  </m:r>
                                </m:e>
                                <m:sub>
                                  <m:r>
                                    <a:rPr lang="en-US" sz="2000" i="1" kern="1000" spc="30">
                                      <a:solidFill>
                                        <a:srgbClr val="000000">
                                          <a:lumMod val="85000"/>
                                          <a:lumOff val="15000"/>
                                        </a:srgbClr>
                                      </a:solidFill>
                                      <a:latin typeface="Cambria Math" panose="02040503050406030204" pitchFamily="18" charset="0"/>
                                      <a:cs typeface="Franklin Gothic Book"/>
                                    </a:rPr>
                                    <m:t>𝑖</m:t>
                                  </m:r>
                                </m:sub>
                              </m:sSub>
                            </m:sub>
                          </m:sSub>
                        </m:num>
                        <m:den>
                          <m:r>
                            <a:rPr lang="en-US" sz="2000" i="1" kern="1000" spc="30">
                              <a:solidFill>
                                <a:srgbClr val="000000">
                                  <a:lumMod val="85000"/>
                                  <a:lumOff val="15000"/>
                                </a:srgbClr>
                              </a:solidFill>
                              <a:latin typeface="Cambria Math" panose="02040503050406030204" pitchFamily="18" charset="0"/>
                              <a:cs typeface="Franklin Gothic Book"/>
                            </a:rPr>
                            <m:t>𝑒</m:t>
                          </m:r>
                        </m:den>
                      </m:f>
                      <m:d>
                        <m:dPr>
                          <m:ctrlPr>
                            <a:rPr lang="en-US" sz="2000" i="1" kern="1000" spc="30">
                              <a:solidFill>
                                <a:srgbClr val="000000">
                                  <a:lumMod val="85000"/>
                                  <a:lumOff val="15000"/>
                                </a:srgbClr>
                              </a:solidFill>
                              <a:latin typeface="Cambria Math" panose="02040503050406030204" pitchFamily="18" charset="0"/>
                            </a:rPr>
                          </m:ctrlPr>
                        </m:dPr>
                        <m:e>
                          <m:sSubSup>
                            <m:sSubSupPr>
                              <m:ctrlPr>
                                <a:rPr lang="en-US" sz="2000" i="1" kern="1000" spc="30">
                                  <a:solidFill>
                                    <a:srgbClr val="000000">
                                      <a:lumMod val="85000"/>
                                      <a:lumOff val="15000"/>
                                    </a:srgbClr>
                                  </a:solidFill>
                                  <a:latin typeface="Cambria Math" panose="02040503050406030204" pitchFamily="18" charset="0"/>
                                </a:rPr>
                              </m:ctrlPr>
                            </m:sSubSupPr>
                            <m:e>
                              <m:r>
                                <a:rPr lang="en-US" sz="2000" i="1" kern="1000" spc="30">
                                  <a:solidFill>
                                    <a:srgbClr val="000000">
                                      <a:lumMod val="85000"/>
                                      <a:lumOff val="15000"/>
                                    </a:srgbClr>
                                  </a:solidFill>
                                  <a:latin typeface="Cambria Math" panose="02040503050406030204" pitchFamily="18" charset="0"/>
                                </a:rPr>
                                <m:t>𝑐</m:t>
                              </m:r>
                            </m:e>
                            <m:sub>
                              <m:r>
                                <a:rPr lang="en-US" sz="2000" i="1" kern="1000" spc="30">
                                  <a:solidFill>
                                    <a:srgbClr val="000000">
                                      <a:lumMod val="85000"/>
                                      <a:lumOff val="15000"/>
                                    </a:srgbClr>
                                  </a:solidFill>
                                  <a:latin typeface="Cambria Math" panose="02040503050406030204" pitchFamily="18" charset="0"/>
                                </a:rPr>
                                <m:t>𝑅</m:t>
                              </m:r>
                            </m:sub>
                            <m:sup>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up>
                          </m:sSubSup>
                          <m:r>
                            <a:rPr lang="en-US" sz="2000" i="1" kern="1000" spc="30">
                              <a:solidFill>
                                <a:srgbClr val="000000">
                                  <a:lumMod val="85000"/>
                                  <a:lumOff val="15000"/>
                                </a:srgbClr>
                              </a:solidFill>
                              <a:latin typeface="Cambria Math" panose="02040503050406030204" pitchFamily="18" charset="0"/>
                            </a:rPr>
                            <m:t>+</m:t>
                          </m:r>
                          <m:sSubSup>
                            <m:sSubSupPr>
                              <m:ctrlPr>
                                <a:rPr lang="en-US" sz="2000" i="1" kern="1000" spc="30">
                                  <a:solidFill>
                                    <a:srgbClr val="000000">
                                      <a:lumMod val="85000"/>
                                      <a:lumOff val="15000"/>
                                    </a:srgbClr>
                                  </a:solidFill>
                                  <a:latin typeface="Cambria Math" panose="02040503050406030204" pitchFamily="18" charset="0"/>
                                </a:rPr>
                              </m:ctrlPr>
                            </m:sSubSupPr>
                            <m:e>
                              <m:r>
                                <a:rPr lang="en-US" sz="2000" i="1" kern="1000" spc="30">
                                  <a:solidFill>
                                    <a:srgbClr val="000000">
                                      <a:lumMod val="85000"/>
                                      <a:lumOff val="15000"/>
                                    </a:srgbClr>
                                  </a:solidFill>
                                  <a:latin typeface="Cambria Math" panose="02040503050406030204" pitchFamily="18" charset="0"/>
                                </a:rPr>
                                <m:t>𝑐</m:t>
                              </m:r>
                            </m:e>
                            <m:sub>
                              <m:r>
                                <a:rPr lang="en-US" sz="2000" i="1" kern="1000" spc="30">
                                  <a:solidFill>
                                    <a:srgbClr val="000000">
                                      <a:lumMod val="85000"/>
                                      <a:lumOff val="15000"/>
                                    </a:srgbClr>
                                  </a:solidFill>
                                  <a:latin typeface="Cambria Math" panose="02040503050406030204" pitchFamily="18" charset="0"/>
                                </a:rPr>
                                <m:t>𝑅</m:t>
                              </m:r>
                            </m:sub>
                            <m:sup>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r>
                                <a:rPr lang="en-US" sz="2000" i="1" kern="1000" spc="30">
                                  <a:solidFill>
                                    <a:srgbClr val="000000">
                                      <a:lumMod val="85000"/>
                                      <a:lumOff val="15000"/>
                                    </a:srgbClr>
                                  </a:solidFill>
                                  <a:latin typeface="Cambria Math" panose="02040503050406030204" pitchFamily="18" charset="0"/>
                                </a:rPr>
                                <m:t>∗</m:t>
                              </m:r>
                            </m:sup>
                          </m:sSubSup>
                        </m:e>
                      </m:d>
                      <m:r>
                        <a:rPr lang="en-US" sz="2000" i="1" kern="1000" spc="30">
                          <a:solidFill>
                            <a:srgbClr val="000000">
                              <a:lumMod val="85000"/>
                              <a:lumOff val="15000"/>
                            </a:srgbClr>
                          </a:solidFill>
                          <a:latin typeface="Cambria Math" panose="02040503050406030204" pitchFamily="18" charset="0"/>
                        </a:rPr>
                        <m:t>=−</m:t>
                      </m:r>
                      <m:f>
                        <m:fPr>
                          <m:ctrlPr>
                            <a:rPr lang="en-US" sz="2000" i="1" kern="1000" spc="30">
                              <a:solidFill>
                                <a:srgbClr val="000000">
                                  <a:lumMod val="85000"/>
                                  <a:lumOff val="15000"/>
                                </a:srgbClr>
                              </a:solidFill>
                              <a:latin typeface="Cambria Math" panose="02040503050406030204" pitchFamily="18" charset="0"/>
                            </a:rPr>
                          </m:ctrlPr>
                        </m:fPr>
                        <m:num>
                          <m:r>
                            <a:rPr lang="en-US" sz="2000" i="1" kern="1000" spc="30">
                              <a:solidFill>
                                <a:srgbClr val="000000">
                                  <a:lumMod val="85000"/>
                                  <a:lumOff val="15000"/>
                                </a:srgbClr>
                              </a:solidFill>
                              <a:latin typeface="Cambria Math" panose="02040503050406030204" pitchFamily="18" charset="0"/>
                            </a:rPr>
                            <m:t>4</m:t>
                          </m:r>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𝑚</m:t>
                              </m:r>
                            </m:e>
                            <m:sub>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ub>
                          </m:sSub>
                        </m:num>
                        <m:den>
                          <m:r>
                            <a:rPr lang="en-US" sz="2000" i="1" kern="1000" spc="30">
                              <a:solidFill>
                                <a:srgbClr val="000000">
                                  <a:lumMod val="85000"/>
                                  <a:lumOff val="15000"/>
                                </a:srgbClr>
                              </a:solidFill>
                              <a:latin typeface="Cambria Math" panose="02040503050406030204" pitchFamily="18" charset="0"/>
                            </a:rPr>
                            <m:t>𝑒</m:t>
                          </m:r>
                        </m:den>
                      </m:f>
                      <m:r>
                        <m:rPr>
                          <m:sty m:val="p"/>
                        </m:rPr>
                        <a:rPr lang="en-US" sz="2000" kern="1000" spc="30">
                          <a:solidFill>
                            <a:srgbClr val="000000">
                              <a:lumMod val="85000"/>
                              <a:lumOff val="15000"/>
                            </a:srgbClr>
                          </a:solidFill>
                          <a:latin typeface="Cambria Math" panose="02040503050406030204" pitchFamily="18" charset="0"/>
                        </a:rPr>
                        <m:t>Re</m:t>
                      </m:r>
                      <m:r>
                        <a:rPr lang="en-US" sz="2000" b="0" i="1" kern="1000" spc="30" smtClean="0">
                          <a:solidFill>
                            <a:srgbClr val="000000">
                              <a:lumMod val="85000"/>
                              <a:lumOff val="15000"/>
                            </a:srgbClr>
                          </a:solidFill>
                          <a:latin typeface="Cambria Math" panose="02040503050406030204" pitchFamily="18" charset="0"/>
                        </a:rPr>
                        <m:t> </m:t>
                      </m:r>
                      <m:sSubSup>
                        <m:sSubSupPr>
                          <m:ctrlPr>
                            <a:rPr lang="en-US" sz="2000" i="1" kern="1000" spc="30">
                              <a:solidFill>
                                <a:srgbClr val="000000">
                                  <a:lumMod val="85000"/>
                                  <a:lumOff val="15000"/>
                                </a:srgbClr>
                              </a:solidFill>
                              <a:latin typeface="Cambria Math" panose="02040503050406030204" pitchFamily="18" charset="0"/>
                            </a:rPr>
                          </m:ctrlPr>
                        </m:sSubSupPr>
                        <m:e>
                          <m:r>
                            <a:rPr lang="en-US" sz="2000" i="1" kern="1000" spc="30">
                              <a:solidFill>
                                <a:srgbClr val="000000">
                                  <a:lumMod val="85000"/>
                                  <a:lumOff val="15000"/>
                                </a:srgbClr>
                              </a:solidFill>
                              <a:latin typeface="Cambria Math" panose="02040503050406030204" pitchFamily="18" charset="0"/>
                            </a:rPr>
                            <m:t>𝑐</m:t>
                          </m:r>
                        </m:e>
                        <m:sub>
                          <m:r>
                            <a:rPr lang="en-US" sz="2000" i="1" kern="1000" spc="30">
                              <a:solidFill>
                                <a:srgbClr val="000000">
                                  <a:lumMod val="85000"/>
                                  <a:lumOff val="15000"/>
                                </a:srgbClr>
                              </a:solidFill>
                              <a:latin typeface="Cambria Math" panose="02040503050406030204" pitchFamily="18" charset="0"/>
                            </a:rPr>
                            <m:t>𝑅</m:t>
                          </m:r>
                        </m:sub>
                        <m:sup>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up>
                      </m:sSubSup>
                    </m:oMath>
                    <m:oMath xmlns:m="http://schemas.openxmlformats.org/officeDocument/2006/math">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𝐹</m:t>
                          </m:r>
                        </m:e>
                        <m:sub>
                          <m:r>
                            <a:rPr lang="en-US" sz="2000" i="1" kern="1000" spc="30">
                              <a:solidFill>
                                <a:srgbClr val="000000">
                                  <a:lumMod val="85000"/>
                                  <a:lumOff val="15000"/>
                                </a:srgbClr>
                              </a:solidFill>
                              <a:latin typeface="Cambria Math" panose="02040503050406030204" pitchFamily="18" charset="0"/>
                            </a:rPr>
                            <m:t>3</m:t>
                          </m:r>
                        </m:sub>
                      </m:sSub>
                      <m:r>
                        <m:rPr>
                          <m:aln/>
                        </m:rPr>
                        <a:rPr lang="en-US" sz="2000" i="1" kern="1000" spc="30">
                          <a:solidFill>
                            <a:srgbClr val="000000">
                              <a:lumMod val="85000"/>
                              <a:lumOff val="15000"/>
                            </a:srgbClr>
                          </a:solidFill>
                          <a:latin typeface="Cambria Math" panose="02040503050406030204" pitchFamily="18" charset="0"/>
                        </a:rPr>
                        <m:t>=</m:t>
                      </m:r>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𝑑</m:t>
                          </m:r>
                        </m:e>
                        <m:sub>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ub>
                      </m:sSub>
                      <m:r>
                        <a:rPr lang="en-US" sz="2000" kern="1000" spc="30">
                          <a:solidFill>
                            <a:srgbClr val="000000">
                              <a:lumMod val="85000"/>
                              <a:lumOff val="15000"/>
                            </a:srgbClr>
                          </a:solidFill>
                          <a:latin typeface="Cambria Math" panose="02040503050406030204" pitchFamily="18" charset="0"/>
                        </a:rPr>
                        <m:t>=</m:t>
                      </m:r>
                      <m:r>
                        <a:rPr lang="en-US" sz="2000" i="1" kern="1000" spc="30">
                          <a:solidFill>
                            <a:srgbClr val="000000">
                              <a:lumMod val="85000"/>
                              <a:lumOff val="15000"/>
                            </a:srgbClr>
                          </a:solidFill>
                          <a:latin typeface="Cambria Math" panose="02040503050406030204" pitchFamily="18" charset="0"/>
                        </a:rPr>
                        <m:t>𝑖</m:t>
                      </m:r>
                      <m:d>
                        <m:dPr>
                          <m:ctrlPr>
                            <a:rPr lang="en-US" sz="2000" i="1" kern="1000" spc="30">
                              <a:solidFill>
                                <a:srgbClr val="000000">
                                  <a:lumMod val="85000"/>
                                  <a:lumOff val="15000"/>
                                </a:srgbClr>
                              </a:solidFill>
                              <a:latin typeface="Cambria Math" panose="02040503050406030204" pitchFamily="18" charset="0"/>
                            </a:rPr>
                          </m:ctrlPr>
                        </m:dPr>
                        <m:e>
                          <m:sSubSup>
                            <m:sSubSupPr>
                              <m:ctrlPr>
                                <a:rPr lang="en-US" sz="2000" i="1" kern="1000" spc="30">
                                  <a:solidFill>
                                    <a:srgbClr val="000000">
                                      <a:lumMod val="85000"/>
                                      <a:lumOff val="15000"/>
                                    </a:srgbClr>
                                  </a:solidFill>
                                  <a:latin typeface="Cambria Math" panose="02040503050406030204" pitchFamily="18" charset="0"/>
                                </a:rPr>
                              </m:ctrlPr>
                            </m:sSubSupPr>
                            <m:e>
                              <m:r>
                                <a:rPr lang="en-US" sz="2000" i="1" kern="1000" spc="30">
                                  <a:solidFill>
                                    <a:srgbClr val="000000">
                                      <a:lumMod val="85000"/>
                                      <a:lumOff val="15000"/>
                                    </a:srgbClr>
                                  </a:solidFill>
                                  <a:latin typeface="Cambria Math" panose="02040503050406030204" pitchFamily="18" charset="0"/>
                                </a:rPr>
                                <m:t>𝑐</m:t>
                              </m:r>
                            </m:e>
                            <m:sub>
                              <m:r>
                                <a:rPr lang="en-US" sz="2000" i="1" kern="1000" spc="30">
                                  <a:solidFill>
                                    <a:srgbClr val="000000">
                                      <a:lumMod val="85000"/>
                                      <a:lumOff val="15000"/>
                                    </a:srgbClr>
                                  </a:solidFill>
                                  <a:latin typeface="Cambria Math" panose="02040503050406030204" pitchFamily="18" charset="0"/>
                                </a:rPr>
                                <m:t>𝑅</m:t>
                              </m:r>
                            </m:sub>
                            <m:sup>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up>
                          </m:sSubSup>
                          <m:r>
                            <a:rPr lang="en-US" sz="2000" i="1" kern="1000" spc="30">
                              <a:solidFill>
                                <a:srgbClr val="000000">
                                  <a:lumMod val="85000"/>
                                  <a:lumOff val="15000"/>
                                </a:srgbClr>
                              </a:solidFill>
                              <a:latin typeface="Cambria Math" panose="02040503050406030204" pitchFamily="18" charset="0"/>
                            </a:rPr>
                            <m:t>−</m:t>
                          </m:r>
                          <m:sSubSup>
                            <m:sSubSupPr>
                              <m:ctrlPr>
                                <a:rPr lang="en-US" sz="2000" i="1" kern="1000" spc="30">
                                  <a:solidFill>
                                    <a:srgbClr val="000000">
                                      <a:lumMod val="85000"/>
                                      <a:lumOff val="15000"/>
                                    </a:srgbClr>
                                  </a:solidFill>
                                  <a:latin typeface="Cambria Math" panose="02040503050406030204" pitchFamily="18" charset="0"/>
                                </a:rPr>
                              </m:ctrlPr>
                            </m:sSubSupPr>
                            <m:e>
                              <m:r>
                                <a:rPr lang="en-US" sz="2000" i="1" kern="1000" spc="30">
                                  <a:solidFill>
                                    <a:srgbClr val="000000">
                                      <a:lumMod val="85000"/>
                                      <a:lumOff val="15000"/>
                                    </a:srgbClr>
                                  </a:solidFill>
                                  <a:latin typeface="Cambria Math" panose="02040503050406030204" pitchFamily="18" charset="0"/>
                                </a:rPr>
                                <m:t>𝑐</m:t>
                              </m:r>
                            </m:e>
                            <m:sub>
                              <m:r>
                                <a:rPr lang="en-US" sz="2000" i="1" kern="1000" spc="30">
                                  <a:solidFill>
                                    <a:srgbClr val="000000">
                                      <a:lumMod val="85000"/>
                                      <a:lumOff val="15000"/>
                                    </a:srgbClr>
                                  </a:solidFill>
                                  <a:latin typeface="Cambria Math" panose="02040503050406030204" pitchFamily="18" charset="0"/>
                                </a:rPr>
                                <m:t>𝑅</m:t>
                              </m:r>
                            </m:sub>
                            <m:sup>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r>
                                <a:rPr lang="en-US" sz="2000" i="1" kern="1000" spc="30">
                                  <a:solidFill>
                                    <a:srgbClr val="000000">
                                      <a:lumMod val="85000"/>
                                      <a:lumOff val="15000"/>
                                    </a:srgbClr>
                                  </a:solidFill>
                                  <a:latin typeface="Cambria Math" panose="02040503050406030204" pitchFamily="18" charset="0"/>
                                </a:rPr>
                                <m:t>∗</m:t>
                              </m:r>
                            </m:sup>
                          </m:sSubSup>
                        </m:e>
                      </m:d>
                      <m:r>
                        <a:rPr lang="en-US" sz="2000" i="1" kern="1000" spc="30">
                          <a:solidFill>
                            <a:srgbClr val="000000">
                              <a:lumMod val="85000"/>
                              <a:lumOff val="15000"/>
                            </a:srgbClr>
                          </a:solidFill>
                          <a:latin typeface="Cambria Math" panose="02040503050406030204" pitchFamily="18" charset="0"/>
                        </a:rPr>
                        <m:t>=−</m:t>
                      </m:r>
                      <m:r>
                        <a:rPr lang="en-US" sz="2000" i="1" kern="1000" spc="30">
                          <a:solidFill>
                            <a:srgbClr val="000000">
                              <a:lumMod val="85000"/>
                              <a:lumOff val="15000"/>
                            </a:srgbClr>
                          </a:solidFill>
                          <a:latin typeface="Cambria Math" panose="02040503050406030204" pitchFamily="18" charset="0"/>
                        </a:rPr>
                        <m:t>2</m:t>
                      </m:r>
                      <m:r>
                        <m:rPr>
                          <m:sty m:val="p"/>
                        </m:rPr>
                        <a:rPr lang="en-US" sz="2000" kern="1000" spc="30">
                          <a:solidFill>
                            <a:srgbClr val="000000">
                              <a:lumMod val="85000"/>
                              <a:lumOff val="15000"/>
                            </a:srgbClr>
                          </a:solidFill>
                          <a:latin typeface="Cambria Math" panose="02040503050406030204" pitchFamily="18" charset="0"/>
                        </a:rPr>
                        <m:t>Im</m:t>
                      </m:r>
                      <m:sSubSup>
                        <m:sSubSupPr>
                          <m:ctrlPr>
                            <a:rPr lang="en-US" sz="2000" i="1" kern="1000" spc="30">
                              <a:solidFill>
                                <a:srgbClr val="000000">
                                  <a:lumMod val="85000"/>
                                  <a:lumOff val="15000"/>
                                </a:srgbClr>
                              </a:solidFill>
                              <a:latin typeface="Cambria Math" panose="02040503050406030204" pitchFamily="18" charset="0"/>
                            </a:rPr>
                          </m:ctrlPr>
                        </m:sSubSupPr>
                        <m:e>
                          <m:r>
                            <a:rPr lang="en-US" sz="2000" b="0" i="1" kern="1000" spc="30" smtClean="0">
                              <a:solidFill>
                                <a:srgbClr val="000000">
                                  <a:lumMod val="85000"/>
                                  <a:lumOff val="15000"/>
                                </a:srgbClr>
                              </a:solidFill>
                              <a:latin typeface="Cambria Math" panose="02040503050406030204" pitchFamily="18" charset="0"/>
                            </a:rPr>
                            <m:t> </m:t>
                          </m:r>
                          <m:r>
                            <a:rPr lang="en-US" sz="2000" i="1" kern="1000" spc="30">
                              <a:solidFill>
                                <a:srgbClr val="000000">
                                  <a:lumMod val="85000"/>
                                  <a:lumOff val="15000"/>
                                </a:srgbClr>
                              </a:solidFill>
                              <a:latin typeface="Cambria Math" panose="02040503050406030204" pitchFamily="18" charset="0"/>
                            </a:rPr>
                            <m:t>𝑐</m:t>
                          </m:r>
                        </m:e>
                        <m:sub>
                          <m:r>
                            <a:rPr lang="en-US" sz="2000" i="1" kern="1000" spc="30">
                              <a:solidFill>
                                <a:srgbClr val="000000">
                                  <a:lumMod val="85000"/>
                                  <a:lumOff val="15000"/>
                                </a:srgbClr>
                              </a:solidFill>
                              <a:latin typeface="Cambria Math" panose="02040503050406030204" pitchFamily="18" charset="0"/>
                            </a:rPr>
                            <m:t>𝑅</m:t>
                          </m:r>
                        </m:sub>
                        <m:sup>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Sub>
                            <m:sSubPr>
                              <m:ctrlPr>
                                <a:rPr lang="en-US" sz="2000" i="1" kern="1000" spc="30">
                                  <a:solidFill>
                                    <a:srgbClr val="000000">
                                      <a:lumMod val="85000"/>
                                      <a:lumOff val="15000"/>
                                    </a:srgbClr>
                                  </a:solidFill>
                                  <a:latin typeface="Cambria Math" panose="02040503050406030204" pitchFamily="18" charset="0"/>
                                </a:rPr>
                              </m:ctrlPr>
                            </m:sSubPr>
                            <m:e>
                              <m:r>
                                <a:rPr lang="en-US" sz="2000" i="1" kern="1000" spc="30">
                                  <a:solidFill>
                                    <a:srgbClr val="000000">
                                      <a:lumMod val="85000"/>
                                      <a:lumOff val="15000"/>
                                    </a:srgbClr>
                                  </a:solidFill>
                                  <a:latin typeface="Cambria Math" panose="02040503050406030204" pitchFamily="18" charset="0"/>
                                </a:rPr>
                                <m:t>𝑙</m:t>
                              </m:r>
                            </m:e>
                            <m:sub>
                              <m:r>
                                <a:rPr lang="en-US" sz="2000" i="1" kern="1000" spc="30">
                                  <a:solidFill>
                                    <a:srgbClr val="000000">
                                      <a:lumMod val="85000"/>
                                      <a:lumOff val="15000"/>
                                    </a:srgbClr>
                                  </a:solidFill>
                                  <a:latin typeface="Cambria Math" panose="02040503050406030204" pitchFamily="18" charset="0"/>
                                </a:rPr>
                                <m:t>𝑖</m:t>
                              </m:r>
                            </m:sub>
                          </m:sSub>
                        </m:sup>
                      </m:sSubSup>
                    </m:oMath>
                  </m:oMathPara>
                </a14:m>
                <a:endParaRPr lang="en-US" sz="2000" kern="1000" spc="30" dirty="0" err="1">
                  <a:solidFill>
                    <a:schemeClr val="tx1">
                      <a:lumMod val="85000"/>
                      <a:lumOff val="15000"/>
                    </a:schemeClr>
                  </a:solidFill>
                  <a:latin typeface="+mn-lt"/>
                  <a:cs typeface="Franklin Gothic Book"/>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305213" y="3566361"/>
                <a:ext cx="5593711" cy="1084592"/>
              </a:xfrm>
              <a:prstGeom prst="rect">
                <a:avLst/>
              </a:prstGeom>
              <a:blipFill>
                <a:blip r:embed="rId4"/>
                <a:stretch>
                  <a:fillRect/>
                </a:stretch>
              </a:blipFill>
            </p:spPr>
            <p:txBody>
              <a:bodyPr/>
              <a:lstStyle/>
              <a:p>
                <a:r>
                  <a:rPr lang="en-US">
                    <a:noFill/>
                  </a:rPr>
                  <a:t> </a:t>
                </a:r>
              </a:p>
            </p:txBody>
          </p:sp>
        </mc:Fallback>
      </mc:AlternateContent>
      <p:grpSp>
        <p:nvGrpSpPr>
          <p:cNvPr id="5" name="Group 4"/>
          <p:cNvGrpSpPr/>
          <p:nvPr/>
        </p:nvGrpSpPr>
        <p:grpSpPr>
          <a:xfrm>
            <a:off x="171861" y="715560"/>
            <a:ext cx="1502066" cy="1507192"/>
            <a:chOff x="171861" y="715560"/>
            <a:chExt cx="1502066" cy="1507192"/>
          </a:xfrm>
        </p:grpSpPr>
        <p:pic>
          <p:nvPicPr>
            <p:cNvPr id="15" name="Picture 14"/>
            <p:cNvPicPr>
              <a:picLocks noChangeAspect="1"/>
            </p:cNvPicPr>
            <p:nvPr/>
          </p:nvPicPr>
          <p:blipFill>
            <a:blip r:embed="rId5"/>
            <a:stretch>
              <a:fillRect/>
            </a:stretch>
          </p:blipFill>
          <p:spPr>
            <a:xfrm>
              <a:off x="171861" y="715560"/>
              <a:ext cx="1485964" cy="150719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16958" y="1762123"/>
                  <a:ext cx="36368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kern="1000" spc="30">
                                <a:solidFill>
                                  <a:schemeClr val="tx1">
                                    <a:lumMod val="85000"/>
                                    <a:lumOff val="15000"/>
                                  </a:schemeClr>
                                </a:solidFill>
                                <a:latin typeface="Cambria Math" panose="02040503050406030204" pitchFamily="18" charset="0"/>
                                <a:cs typeface="Franklin Gothic Book"/>
                              </a:rPr>
                            </m:ctrlPr>
                          </m:sSubPr>
                          <m:e>
                            <m:r>
                              <a:rPr lang="en-US" i="1" kern="1000" spc="30">
                                <a:solidFill>
                                  <a:schemeClr val="tx1">
                                    <a:lumMod val="85000"/>
                                    <a:lumOff val="15000"/>
                                  </a:schemeClr>
                                </a:solidFill>
                                <a:latin typeface="Cambria Math" panose="02040503050406030204" pitchFamily="18" charset="0"/>
                                <a:cs typeface="Franklin Gothic Book"/>
                              </a:rPr>
                              <m:t>𝑙</m:t>
                            </m:r>
                          </m:e>
                          <m:sub>
                            <m:r>
                              <a:rPr lang="en-US" i="1" kern="1000" spc="30">
                                <a:solidFill>
                                  <a:schemeClr val="tx1">
                                    <a:lumMod val="85000"/>
                                    <a:lumOff val="15000"/>
                                  </a:schemeClr>
                                </a:solidFill>
                                <a:latin typeface="Cambria Math" panose="02040503050406030204" pitchFamily="18" charset="0"/>
                                <a:cs typeface="Franklin Gothic Book"/>
                              </a:rPr>
                              <m:t>𝑖</m:t>
                            </m:r>
                          </m:sub>
                        </m:sSub>
                      </m:oMath>
                    </m:oMathPara>
                  </a14:m>
                  <a:endParaRPr lang="en-US" dirty="0">
                    <a:latin typeface="Aptos" panose="020B00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16958" y="1762123"/>
                  <a:ext cx="363689" cy="3385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25001" y="839371"/>
                  <a:ext cx="380424" cy="3583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𝑓</m:t>
                            </m:r>
                          </m:sub>
                        </m:sSub>
                      </m:oMath>
                    </m:oMathPara>
                  </a14:m>
                  <a:endParaRPr lang="en-US" dirty="0">
                    <a:latin typeface="Aptos" panose="020B00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25001" y="839371"/>
                  <a:ext cx="380424" cy="358303"/>
                </a:xfrm>
                <a:prstGeom prst="rect">
                  <a:avLst/>
                </a:prstGeom>
                <a:blipFill>
                  <a:blip r:embed="rId7"/>
                  <a:stretch>
                    <a:fillRect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100180" y="1099824"/>
                  <a:ext cx="57374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kern="1000" spc="30">
                                <a:solidFill>
                                  <a:schemeClr val="tx1">
                                    <a:lumMod val="85000"/>
                                    <a:lumOff val="15000"/>
                                  </a:schemeClr>
                                </a:solidFill>
                                <a:latin typeface="Cambria Math" panose="02040503050406030204" pitchFamily="18" charset="0"/>
                                <a:cs typeface="Franklin Gothic Book"/>
                              </a:rPr>
                            </m:ctrlPr>
                          </m:sSupPr>
                          <m:e>
                            <m:r>
                              <a:rPr lang="en-US" i="1" kern="1000" spc="30">
                                <a:solidFill>
                                  <a:schemeClr val="tx1">
                                    <a:lumMod val="85000"/>
                                    <a:lumOff val="15000"/>
                                  </a:schemeClr>
                                </a:solidFill>
                                <a:latin typeface="Cambria Math" panose="02040503050406030204" pitchFamily="18" charset="0"/>
                                <a:cs typeface="Franklin Gothic Book"/>
                              </a:rPr>
                              <m:t>𝐹</m:t>
                            </m:r>
                          </m:e>
                          <m:sup>
                            <m:r>
                              <a:rPr lang="en-US" i="1" kern="1000" spc="30">
                                <a:solidFill>
                                  <a:schemeClr val="tx1">
                                    <a:lumMod val="85000"/>
                                    <a:lumOff val="15000"/>
                                  </a:schemeClr>
                                </a:solidFill>
                                <a:latin typeface="Cambria Math" panose="02040503050406030204" pitchFamily="18" charset="0"/>
                                <a:cs typeface="Franklin Gothic Book"/>
                              </a:rPr>
                              <m:t>𝜇𝜈</m:t>
                            </m:r>
                          </m:sup>
                        </m:sSup>
                      </m:oMath>
                    </m:oMathPara>
                  </a14:m>
                  <a:endParaRPr lang="en-US" dirty="0">
                    <a:latin typeface="Aptos" panose="020B00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100180" y="1099824"/>
                  <a:ext cx="573747" cy="338554"/>
                </a:xfrm>
                <a:prstGeom prst="rect">
                  <a:avLst/>
                </a:prstGeom>
                <a:blipFill>
                  <a:blip r:embed="rId8"/>
                  <a:stretch>
                    <a:fillRect/>
                  </a:stretch>
                </a:blipFill>
              </p:spPr>
              <p:txBody>
                <a:bodyPr/>
                <a:lstStyle/>
                <a:p>
                  <a:r>
                    <a:rPr lang="en-US">
                      <a:noFill/>
                    </a:rPr>
                    <a:t> </a:t>
                  </a:r>
                </a:p>
              </p:txBody>
            </p:sp>
          </mc:Fallback>
        </mc:AlternateContent>
      </p:grpSp>
      <p:sp>
        <p:nvSpPr>
          <p:cNvPr id="23" name="Slide Number Placeholder 2"/>
          <p:cNvSpPr>
            <a:spLocks noGrp="1"/>
          </p:cNvSpPr>
          <p:nvPr>
            <p:ph type="sldNum" sz="quarter" idx="4294967295"/>
          </p:nvPr>
        </p:nvSpPr>
        <p:spPr>
          <a:xfrm>
            <a:off x="8209483" y="4898925"/>
            <a:ext cx="575742" cy="98177"/>
          </a:xfrm>
          <a:prstGeom prst="rect">
            <a:avLst/>
          </a:prstGeom>
        </p:spPr>
        <p:txBody>
          <a:bodyPr vert="horz" wrap="square" lIns="0" tIns="0" rIns="0" bIns="0" numCol="1" anchor="t" anchorCtr="0" compatLnSpc="1">
            <a:prstTxWarp prst="textNoShape">
              <a:avLst/>
            </a:prstTxWarp>
          </a:bodyPr>
          <a:lstStyle/>
          <a:p>
            <a:pPr algn="r">
              <a:spcBef>
                <a:spcPct val="0"/>
              </a:spcBef>
            </a:pPr>
            <a:r>
              <a:rPr lang="de-DE" sz="800" dirty="0">
                <a:latin typeface="Aptos" panose="020B0004020202020204" pitchFamily="34" charset="0"/>
              </a:rPr>
              <a:t>Page </a:t>
            </a:r>
            <a:fld id="{EBC07571-3134-BB4B-B83F-1A9FE18D34F3}" type="slidenum">
              <a:rPr lang="de-DE" sz="800">
                <a:latin typeface="Aptos" panose="020B0004020202020204" pitchFamily="34" charset="0"/>
              </a:rPr>
              <a:pPr algn="r">
                <a:spcBef>
                  <a:spcPct val="0"/>
                </a:spcBef>
              </a:pPr>
              <a:t>19</a:t>
            </a:fld>
            <a:endParaRPr lang="de-DE" sz="800" dirty="0">
              <a:latin typeface="Aptos" panose="020B0004020202020204" pitchFamily="34" charset="0"/>
            </a:endParaRPr>
          </a:p>
        </p:txBody>
      </p:sp>
    </p:spTree>
    <p:extLst>
      <p:ext uri="{BB962C8B-B14F-4D97-AF65-F5344CB8AC3E}">
        <p14:creationId xmlns:p14="http://schemas.microsoft.com/office/powerpoint/2010/main" val="183416612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7CB55-164A-EBB7-13A6-96797012ABB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5E87BC-CD3E-0CF1-B634-6164F420350D}"/>
              </a:ext>
            </a:extLst>
          </p:cNvPr>
          <p:cNvSpPr>
            <a:spLocks noGrp="1"/>
          </p:cNvSpPr>
          <p:nvPr>
            <p:ph type="title"/>
          </p:nvPr>
        </p:nvSpPr>
        <p:spPr/>
        <p:txBody>
          <a:bodyPr/>
          <a:lstStyle/>
          <a:p>
            <a:r>
              <a:rPr lang="en-US" dirty="0"/>
              <a:t>Storing charged particles in storage rings</a:t>
            </a:r>
          </a:p>
        </p:txBody>
      </p:sp>
      <p:sp>
        <p:nvSpPr>
          <p:cNvPr id="4" name="Slide Number Placeholder 3">
            <a:extLst>
              <a:ext uri="{FF2B5EF4-FFF2-40B4-BE49-F238E27FC236}">
                <a16:creationId xmlns:a16="http://schemas.microsoft.com/office/drawing/2014/main" id="{C5188413-9235-AF87-CCBA-F0FF3CFE8855}"/>
              </a:ext>
            </a:extLst>
          </p:cNvPr>
          <p:cNvSpPr>
            <a:spLocks noGrp="1"/>
          </p:cNvSpPr>
          <p:nvPr>
            <p:ph type="sldNum" sz="quarter" idx="4"/>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2</a:t>
            </a:fld>
            <a:endParaRPr lang="de-DE" dirty="0">
              <a:latin typeface="Aptos" panose="020B0004020202020204" pitchFamily="34" charset="0"/>
            </a:endParaRPr>
          </a:p>
        </p:txBody>
      </p:sp>
      <p:sp>
        <p:nvSpPr>
          <p:cNvPr id="7" name="Content Placeholder 6">
            <a:extLst>
              <a:ext uri="{FF2B5EF4-FFF2-40B4-BE49-F238E27FC236}">
                <a16:creationId xmlns:a16="http://schemas.microsoft.com/office/drawing/2014/main" id="{BBDE088E-96B4-6DE3-2254-D52D6620E9BC}"/>
              </a:ext>
            </a:extLst>
          </p:cNvPr>
          <p:cNvSpPr>
            <a:spLocks noGrp="1"/>
          </p:cNvSpPr>
          <p:nvPr>
            <p:ph idx="1"/>
          </p:nvPr>
        </p:nvSpPr>
        <p:spPr>
          <a:xfrm>
            <a:off x="1042988" y="1006079"/>
            <a:ext cx="7742237" cy="413543"/>
          </a:xfrm>
        </p:spPr>
        <p:txBody>
          <a:bodyPr/>
          <a:lstStyle/>
          <a:p>
            <a:r>
              <a:rPr lang="en-US" dirty="0"/>
              <a:t>Alternating electric fields (e.g. Paul trap, JILA ion trap)</a:t>
            </a:r>
          </a:p>
          <a:p>
            <a:pPr marL="0" indent="0">
              <a:buNone/>
            </a:pPr>
            <a:endParaRPr lang="en-US" dirty="0"/>
          </a:p>
        </p:txBody>
      </p:sp>
      <p:sp>
        <p:nvSpPr>
          <p:cNvPr id="8" name="Oval 7">
            <a:extLst>
              <a:ext uri="{FF2B5EF4-FFF2-40B4-BE49-F238E27FC236}">
                <a16:creationId xmlns:a16="http://schemas.microsoft.com/office/drawing/2014/main" id="{A0CADD64-1BCA-F23A-B97D-B4C231CF11C3}"/>
              </a:ext>
            </a:extLst>
          </p:cNvPr>
          <p:cNvSpPr/>
          <p:nvPr/>
        </p:nvSpPr>
        <p:spPr bwMode="auto">
          <a:xfrm>
            <a:off x="2053313" y="2205373"/>
            <a:ext cx="914400" cy="914400"/>
          </a:xfrm>
          <a:prstGeom prst="ellipse">
            <a:avLst/>
          </a:prstGeom>
          <a:ln w="28575">
            <a:solidFill>
              <a:srgbClr val="0000FF"/>
            </a:solidFill>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9" name="Oval 8">
            <a:extLst>
              <a:ext uri="{FF2B5EF4-FFF2-40B4-BE49-F238E27FC236}">
                <a16:creationId xmlns:a16="http://schemas.microsoft.com/office/drawing/2014/main" id="{226322B1-67CF-B7C8-8C4F-34145790939F}"/>
              </a:ext>
            </a:extLst>
          </p:cNvPr>
          <p:cNvSpPr/>
          <p:nvPr/>
        </p:nvSpPr>
        <p:spPr bwMode="auto">
          <a:xfrm>
            <a:off x="1540873" y="1674118"/>
            <a:ext cx="1939280" cy="1939280"/>
          </a:xfrm>
          <a:prstGeom prst="ellipse">
            <a:avLst/>
          </a:prstGeom>
          <a:ln w="28575">
            <a:solidFill>
              <a:srgbClr val="003B6E"/>
            </a:solidFill>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0" name="Oval 9">
            <a:extLst>
              <a:ext uri="{FF2B5EF4-FFF2-40B4-BE49-F238E27FC236}">
                <a16:creationId xmlns:a16="http://schemas.microsoft.com/office/drawing/2014/main" id="{4F1C944A-95A8-3028-831E-69603150F4C0}"/>
              </a:ext>
            </a:extLst>
          </p:cNvPr>
          <p:cNvSpPr/>
          <p:nvPr/>
        </p:nvSpPr>
        <p:spPr bwMode="auto">
          <a:xfrm flipH="1">
            <a:off x="3042935" y="2262103"/>
            <a:ext cx="180998" cy="18099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bodyPr>
          <a:lstStyle/>
          <a:p>
            <a:pPr marL="0" lvl="1" algn="ctr">
              <a:spcBef>
                <a:spcPct val="0"/>
              </a:spcBef>
            </a:pPr>
            <a:r>
              <a:rPr lang="en-US" sz="1800" dirty="0">
                <a:solidFill>
                  <a:schemeClr val="bg1"/>
                </a:solidFill>
                <a:latin typeface="Aptos" panose="020B0004020202020204" pitchFamily="34" charset="0"/>
              </a:rPr>
              <a:t>+</a:t>
            </a:r>
            <a:endParaRPr kumimoji="0" lang="en-US" sz="2400" b="0" i="0" u="none" strike="noStrike" cap="none" normalizeH="0" baseline="0" dirty="0">
              <a:ln>
                <a:noFill/>
              </a:ln>
              <a:solidFill>
                <a:schemeClr val="bg1"/>
              </a:solidFill>
              <a:effectLst/>
              <a:latin typeface="Aptos" panose="020B0004020202020204" pitchFamily="34" charset="0"/>
            </a:endParaRPr>
          </a:p>
        </p:txBody>
      </p:sp>
      <p:cxnSp>
        <p:nvCxnSpPr>
          <p:cNvPr id="13" name="Connector: Elbow 12">
            <a:extLst>
              <a:ext uri="{FF2B5EF4-FFF2-40B4-BE49-F238E27FC236}">
                <a16:creationId xmlns:a16="http://schemas.microsoft.com/office/drawing/2014/main" id="{02F12BAF-7E9F-67FA-9EA8-015ECF1C459A}"/>
              </a:ext>
            </a:extLst>
          </p:cNvPr>
          <p:cNvCxnSpPr>
            <a:stCxn id="9" idx="2"/>
          </p:cNvCxnSpPr>
          <p:nvPr/>
        </p:nvCxnSpPr>
        <p:spPr bwMode="auto">
          <a:xfrm rot="10800000" flipV="1">
            <a:off x="1261225" y="2643757"/>
            <a:ext cx="279648" cy="591431"/>
          </a:xfrm>
          <a:prstGeom prst="bentConnector2">
            <a:avLst/>
          </a:prstGeom>
          <a:solidFill>
            <a:schemeClr val="accent1"/>
          </a:solidFill>
          <a:ln w="28575" cap="flat" cmpd="sng" algn="ctr">
            <a:solidFill>
              <a:srgbClr val="003B6E"/>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3EDF2474-B63F-C300-3A1D-EE1666377BA5}"/>
              </a:ext>
            </a:extLst>
          </p:cNvPr>
          <p:cNvCxnSpPr>
            <a:cxnSpLocks/>
          </p:cNvCxnSpPr>
          <p:nvPr/>
        </p:nvCxnSpPr>
        <p:spPr bwMode="auto">
          <a:xfrm>
            <a:off x="1116589" y="3235188"/>
            <a:ext cx="28446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69E84A38-7FA7-DFA9-D48E-AE154C01D94C}"/>
              </a:ext>
            </a:extLst>
          </p:cNvPr>
          <p:cNvCxnSpPr>
            <a:cxnSpLocks/>
          </p:cNvCxnSpPr>
          <p:nvPr/>
        </p:nvCxnSpPr>
        <p:spPr bwMode="auto">
          <a:xfrm>
            <a:off x="1192789" y="3307197"/>
            <a:ext cx="13206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9" name="Arc 18">
            <a:extLst>
              <a:ext uri="{FF2B5EF4-FFF2-40B4-BE49-F238E27FC236}">
                <a16:creationId xmlns:a16="http://schemas.microsoft.com/office/drawing/2014/main" id="{134B7090-9D27-B21F-B5BF-3237437B7740}"/>
              </a:ext>
            </a:extLst>
          </p:cNvPr>
          <p:cNvSpPr/>
          <p:nvPr/>
        </p:nvSpPr>
        <p:spPr bwMode="auto">
          <a:xfrm>
            <a:off x="1797093" y="1949153"/>
            <a:ext cx="1426840" cy="1426840"/>
          </a:xfrm>
          <a:prstGeom prst="arc">
            <a:avLst>
              <a:gd name="adj1" fmla="val 7461521"/>
              <a:gd name="adj2" fmla="val 19535943"/>
            </a:avLst>
          </a:prstGeom>
          <a:noFill/>
          <a:ln w="19050" cap="flat" cmpd="sng" algn="ctr">
            <a:solidFill>
              <a:srgbClr val="010000"/>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0" name="Arrow: Right 19">
            <a:extLst>
              <a:ext uri="{FF2B5EF4-FFF2-40B4-BE49-F238E27FC236}">
                <a16:creationId xmlns:a16="http://schemas.microsoft.com/office/drawing/2014/main" id="{8EA85BCB-77C2-5324-09A4-B7C98773093E}"/>
              </a:ext>
            </a:extLst>
          </p:cNvPr>
          <p:cNvSpPr/>
          <p:nvPr/>
        </p:nvSpPr>
        <p:spPr bwMode="auto">
          <a:xfrm rot="11521403">
            <a:off x="2970561" y="2741952"/>
            <a:ext cx="432048" cy="216024"/>
          </a:xfrm>
          <a:prstGeom prst="rightArrow">
            <a:avLst/>
          </a:prstGeom>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1" name="TextBox 20">
            <a:extLst>
              <a:ext uri="{FF2B5EF4-FFF2-40B4-BE49-F238E27FC236}">
                <a16:creationId xmlns:a16="http://schemas.microsoft.com/office/drawing/2014/main" id="{7309EFF9-08CB-775C-5E8D-3154939327C7}"/>
              </a:ext>
            </a:extLst>
          </p:cNvPr>
          <p:cNvSpPr txBox="1"/>
          <p:nvPr/>
        </p:nvSpPr>
        <p:spPr>
          <a:xfrm>
            <a:off x="2455972" y="2086207"/>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p:sp>
        <p:nvSpPr>
          <p:cNvPr id="22" name="TextBox 21">
            <a:extLst>
              <a:ext uri="{FF2B5EF4-FFF2-40B4-BE49-F238E27FC236}">
                <a16:creationId xmlns:a16="http://schemas.microsoft.com/office/drawing/2014/main" id="{88754412-11CF-6337-9C8F-2F6DD3B4DB72}"/>
              </a:ext>
            </a:extLst>
          </p:cNvPr>
          <p:cNvSpPr txBox="1"/>
          <p:nvPr/>
        </p:nvSpPr>
        <p:spPr>
          <a:xfrm>
            <a:off x="2684438" y="2196479"/>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p:sp>
        <p:nvSpPr>
          <p:cNvPr id="23" name="TextBox 22">
            <a:extLst>
              <a:ext uri="{FF2B5EF4-FFF2-40B4-BE49-F238E27FC236}">
                <a16:creationId xmlns:a16="http://schemas.microsoft.com/office/drawing/2014/main" id="{51E05BE6-1FE4-11CB-9F28-DFA4AF1295B0}"/>
              </a:ext>
            </a:extLst>
          </p:cNvPr>
          <p:cNvSpPr txBox="1"/>
          <p:nvPr/>
        </p:nvSpPr>
        <p:spPr>
          <a:xfrm>
            <a:off x="2806314" y="2384172"/>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p:sp>
        <p:nvSpPr>
          <p:cNvPr id="24" name="TextBox 23">
            <a:extLst>
              <a:ext uri="{FF2B5EF4-FFF2-40B4-BE49-F238E27FC236}">
                <a16:creationId xmlns:a16="http://schemas.microsoft.com/office/drawing/2014/main" id="{72342CCF-CA7F-FCC3-4D56-AAA75E0B4364}"/>
              </a:ext>
            </a:extLst>
          </p:cNvPr>
          <p:cNvSpPr txBox="1"/>
          <p:nvPr/>
        </p:nvSpPr>
        <p:spPr>
          <a:xfrm>
            <a:off x="2751639" y="2595123"/>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p:sp>
        <p:nvSpPr>
          <p:cNvPr id="25" name="TextBox 24">
            <a:extLst>
              <a:ext uri="{FF2B5EF4-FFF2-40B4-BE49-F238E27FC236}">
                <a16:creationId xmlns:a16="http://schemas.microsoft.com/office/drawing/2014/main" id="{BD78EC59-5FF5-9687-929A-639E06710DFC}"/>
              </a:ext>
            </a:extLst>
          </p:cNvPr>
          <p:cNvSpPr txBox="1"/>
          <p:nvPr/>
        </p:nvSpPr>
        <p:spPr>
          <a:xfrm>
            <a:off x="2591502" y="2726060"/>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p:sp>
        <p:nvSpPr>
          <p:cNvPr id="26" name="TextBox 25">
            <a:extLst>
              <a:ext uri="{FF2B5EF4-FFF2-40B4-BE49-F238E27FC236}">
                <a16:creationId xmlns:a16="http://schemas.microsoft.com/office/drawing/2014/main" id="{2A40F1DE-2138-AF63-61D5-AA8205DF9B0B}"/>
              </a:ext>
            </a:extLst>
          </p:cNvPr>
          <p:cNvSpPr txBox="1"/>
          <p:nvPr/>
        </p:nvSpPr>
        <p:spPr>
          <a:xfrm>
            <a:off x="2347288" y="2698547"/>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p:sp>
        <p:nvSpPr>
          <p:cNvPr id="27" name="TextBox 26">
            <a:extLst>
              <a:ext uri="{FF2B5EF4-FFF2-40B4-BE49-F238E27FC236}">
                <a16:creationId xmlns:a16="http://schemas.microsoft.com/office/drawing/2014/main" id="{A12ED1D4-EDF6-1A62-91B4-33815E53141F}"/>
              </a:ext>
            </a:extLst>
          </p:cNvPr>
          <p:cNvSpPr txBox="1"/>
          <p:nvPr/>
        </p:nvSpPr>
        <p:spPr>
          <a:xfrm>
            <a:off x="2179078" y="2595123"/>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p:sp>
        <p:nvSpPr>
          <p:cNvPr id="28" name="TextBox 27">
            <a:extLst>
              <a:ext uri="{FF2B5EF4-FFF2-40B4-BE49-F238E27FC236}">
                <a16:creationId xmlns:a16="http://schemas.microsoft.com/office/drawing/2014/main" id="{37017E20-AD9B-FC51-ECCE-5C35EF8ABD52}"/>
              </a:ext>
            </a:extLst>
          </p:cNvPr>
          <p:cNvSpPr txBox="1"/>
          <p:nvPr/>
        </p:nvSpPr>
        <p:spPr>
          <a:xfrm>
            <a:off x="2147110" y="2399517"/>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p:sp>
        <p:nvSpPr>
          <p:cNvPr id="29" name="TextBox 28">
            <a:extLst>
              <a:ext uri="{FF2B5EF4-FFF2-40B4-BE49-F238E27FC236}">
                <a16:creationId xmlns:a16="http://schemas.microsoft.com/office/drawing/2014/main" id="{77EF78E3-F3E9-EBED-E0EC-48D49B6721A4}"/>
              </a:ext>
            </a:extLst>
          </p:cNvPr>
          <p:cNvSpPr txBox="1"/>
          <p:nvPr/>
        </p:nvSpPr>
        <p:spPr>
          <a:xfrm>
            <a:off x="2216291" y="2203911"/>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43E2E40-A875-89C1-6D74-04C8D1D99A88}"/>
                  </a:ext>
                </a:extLst>
              </p:cNvPr>
              <p:cNvSpPr txBox="1"/>
              <p:nvPr/>
            </p:nvSpPr>
            <p:spPr>
              <a:xfrm>
                <a:off x="2956680" y="2975756"/>
                <a:ext cx="216024" cy="288033"/>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acc>
                        <m:accPr>
                          <m:chr m:val="⃗"/>
                          <m:ctrlPr>
                            <a:rPr lang="en-US" sz="1800" b="0" i="1" dirty="0" smtClean="0">
                              <a:solidFill>
                                <a:srgbClr val="000000"/>
                              </a:solidFill>
                              <a:latin typeface="Cambria Math" panose="02040503050406030204" pitchFamily="18" charset="0"/>
                            </a:rPr>
                          </m:ctrlPr>
                        </m:accPr>
                        <m:e>
                          <m:r>
                            <a:rPr lang="en-US" sz="1800" b="0" i="1" dirty="0" smtClean="0">
                              <a:solidFill>
                                <a:srgbClr val="000000"/>
                              </a:solidFill>
                              <a:latin typeface="Cambria Math" panose="02040503050406030204" pitchFamily="18" charset="0"/>
                            </a:rPr>
                            <m:t>𝐸</m:t>
                          </m:r>
                        </m:e>
                      </m:acc>
                    </m:oMath>
                  </m:oMathPara>
                </a14:m>
                <a:endParaRPr lang="en-US" sz="1800" dirty="0">
                  <a:solidFill>
                    <a:srgbClr val="000000"/>
                  </a:solidFill>
                  <a:latin typeface="Aptos" panose="020B0004020202020204" pitchFamily="34" charset="0"/>
                </a:endParaRPr>
              </a:p>
            </p:txBody>
          </p:sp>
        </mc:Choice>
        <mc:Fallback xmlns="">
          <p:sp>
            <p:nvSpPr>
              <p:cNvPr id="30" name="TextBox 29">
                <a:extLst>
                  <a:ext uri="{FF2B5EF4-FFF2-40B4-BE49-F238E27FC236}">
                    <a16:creationId xmlns:a16="http://schemas.microsoft.com/office/drawing/2014/main" id="{843E2E40-A875-89C1-6D74-04C8D1D99A88}"/>
                  </a:ext>
                </a:extLst>
              </p:cNvPr>
              <p:cNvSpPr txBox="1">
                <a:spLocks noRot="1" noChangeAspect="1" noMove="1" noResize="1" noEditPoints="1" noAdjustHandles="1" noChangeArrowheads="1" noChangeShapeType="1" noTextEdit="1"/>
              </p:cNvSpPr>
              <p:nvPr/>
            </p:nvSpPr>
            <p:spPr>
              <a:xfrm>
                <a:off x="2956680" y="2975756"/>
                <a:ext cx="216024" cy="288033"/>
              </a:xfrm>
              <a:prstGeom prst="rect">
                <a:avLst/>
              </a:prstGeom>
              <a:blipFill>
                <a:blip r:embed="rId2"/>
                <a:stretch>
                  <a:fillRect l="-22857" r="-22857" b="-19149"/>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75069303-AC50-1EEF-8D28-0A4DE7200739}"/>
              </a:ext>
            </a:extLst>
          </p:cNvPr>
          <p:cNvSpPr txBox="1"/>
          <p:nvPr/>
        </p:nvSpPr>
        <p:spPr>
          <a:xfrm>
            <a:off x="1031422" y="4037242"/>
            <a:ext cx="1677828" cy="27964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Storage in a radial electric field</a:t>
            </a:r>
          </a:p>
        </p:txBody>
      </p:sp>
      <p:sp>
        <p:nvSpPr>
          <p:cNvPr id="32" name="Oval 31">
            <a:extLst>
              <a:ext uri="{FF2B5EF4-FFF2-40B4-BE49-F238E27FC236}">
                <a16:creationId xmlns:a16="http://schemas.microsoft.com/office/drawing/2014/main" id="{EC1E4DD0-C941-C9F8-5DCA-E3822FE37439}"/>
              </a:ext>
            </a:extLst>
          </p:cNvPr>
          <p:cNvSpPr/>
          <p:nvPr/>
        </p:nvSpPr>
        <p:spPr bwMode="auto">
          <a:xfrm flipH="1">
            <a:off x="7017095" y="2278548"/>
            <a:ext cx="180998" cy="18099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bodyPr>
          <a:lstStyle/>
          <a:p>
            <a:pPr marL="0" lvl="1" algn="ctr">
              <a:spcBef>
                <a:spcPct val="0"/>
              </a:spcBef>
            </a:pPr>
            <a:r>
              <a:rPr lang="en-US" sz="1800" dirty="0">
                <a:solidFill>
                  <a:schemeClr val="bg1"/>
                </a:solidFill>
                <a:latin typeface="Aptos" panose="020B0004020202020204" pitchFamily="34" charset="0"/>
              </a:rPr>
              <a:t>+</a:t>
            </a:r>
            <a:endParaRPr kumimoji="0" lang="en-US" sz="2400" b="0" i="0" u="none" strike="noStrike" cap="none" normalizeH="0" baseline="0" dirty="0">
              <a:ln>
                <a:noFill/>
              </a:ln>
              <a:solidFill>
                <a:schemeClr val="bg1"/>
              </a:solidFill>
              <a:effectLst/>
              <a:latin typeface="Aptos" panose="020B0004020202020204" pitchFamily="34" charset="0"/>
            </a:endParaRPr>
          </a:p>
        </p:txBody>
      </p:sp>
      <p:sp>
        <p:nvSpPr>
          <p:cNvPr id="33" name="Arc 32">
            <a:extLst>
              <a:ext uri="{FF2B5EF4-FFF2-40B4-BE49-F238E27FC236}">
                <a16:creationId xmlns:a16="http://schemas.microsoft.com/office/drawing/2014/main" id="{726E12A9-C8C3-6AC4-BE3A-E140FC01B5BE}"/>
              </a:ext>
            </a:extLst>
          </p:cNvPr>
          <p:cNvSpPr/>
          <p:nvPr/>
        </p:nvSpPr>
        <p:spPr bwMode="auto">
          <a:xfrm>
            <a:off x="5771253" y="1965598"/>
            <a:ext cx="1426840" cy="1426840"/>
          </a:xfrm>
          <a:prstGeom prst="arc">
            <a:avLst>
              <a:gd name="adj1" fmla="val 7461521"/>
              <a:gd name="adj2" fmla="val 19535943"/>
            </a:avLst>
          </a:prstGeom>
          <a:noFill/>
          <a:ln w="19050" cap="flat" cmpd="sng" algn="ctr">
            <a:solidFill>
              <a:srgbClr val="010000"/>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34" name="Oval 33">
            <a:extLst>
              <a:ext uri="{FF2B5EF4-FFF2-40B4-BE49-F238E27FC236}">
                <a16:creationId xmlns:a16="http://schemas.microsoft.com/office/drawing/2014/main" id="{20AF0488-6667-C131-E8CF-3B7AEDCBA7DA}"/>
              </a:ext>
            </a:extLst>
          </p:cNvPr>
          <p:cNvSpPr/>
          <p:nvPr/>
        </p:nvSpPr>
        <p:spPr bwMode="auto">
          <a:xfrm>
            <a:off x="6376661" y="2575594"/>
            <a:ext cx="216024" cy="216024"/>
          </a:xfrm>
          <a:prstGeom prst="ellipse">
            <a:avLst/>
          </a:prstGeom>
          <a:ln w="28575">
            <a:solidFill>
              <a:srgbClr val="C00000"/>
            </a:solidFill>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37" name="Oval 36">
            <a:extLst>
              <a:ext uri="{FF2B5EF4-FFF2-40B4-BE49-F238E27FC236}">
                <a16:creationId xmlns:a16="http://schemas.microsoft.com/office/drawing/2014/main" id="{8EA92121-7A3B-B337-4D17-AE8D47BACB81}"/>
              </a:ext>
            </a:extLst>
          </p:cNvPr>
          <p:cNvSpPr/>
          <p:nvPr/>
        </p:nvSpPr>
        <p:spPr bwMode="auto">
          <a:xfrm>
            <a:off x="6462537" y="2660812"/>
            <a:ext cx="45719" cy="45719"/>
          </a:xfrm>
          <a:prstGeom prst="ellipse">
            <a:avLst/>
          </a:prstGeom>
          <a:solidFill>
            <a:srgbClr val="C00000"/>
          </a:solidFill>
          <a:ln w="28575">
            <a:solidFill>
              <a:srgbClr val="C00000"/>
            </a:solidFill>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5DB8034-E307-E9C5-F920-44ECF931F111}"/>
                  </a:ext>
                </a:extLst>
              </p:cNvPr>
              <p:cNvSpPr txBox="1"/>
              <p:nvPr/>
            </p:nvSpPr>
            <p:spPr>
              <a:xfrm>
                <a:off x="6571353" y="2743877"/>
                <a:ext cx="216024" cy="288033"/>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acc>
                        <m:accPr>
                          <m:chr m:val="⃗"/>
                          <m:ctrlPr>
                            <a:rPr lang="en-US" sz="1800" b="0" i="1" dirty="0" smtClean="0">
                              <a:solidFill>
                                <a:srgbClr val="000000"/>
                              </a:solidFill>
                              <a:latin typeface="Cambria Math" panose="02040503050406030204" pitchFamily="18" charset="0"/>
                            </a:rPr>
                          </m:ctrlPr>
                        </m:accPr>
                        <m:e>
                          <m:r>
                            <a:rPr lang="en-US" sz="1800" b="0" i="1" dirty="0" smtClean="0">
                              <a:solidFill>
                                <a:srgbClr val="000000"/>
                              </a:solidFill>
                              <a:latin typeface="Cambria Math" panose="02040503050406030204" pitchFamily="18" charset="0"/>
                            </a:rPr>
                            <m:t>𝐵</m:t>
                          </m:r>
                        </m:e>
                      </m:acc>
                    </m:oMath>
                  </m:oMathPara>
                </a14:m>
                <a:endParaRPr lang="en-US" sz="1800" dirty="0">
                  <a:solidFill>
                    <a:srgbClr val="000000"/>
                  </a:solidFill>
                  <a:latin typeface="Aptos" panose="020B0004020202020204" pitchFamily="34" charset="0"/>
                </a:endParaRPr>
              </a:p>
            </p:txBody>
          </p:sp>
        </mc:Choice>
        <mc:Fallback xmlns="">
          <p:sp>
            <p:nvSpPr>
              <p:cNvPr id="38" name="TextBox 37">
                <a:extLst>
                  <a:ext uri="{FF2B5EF4-FFF2-40B4-BE49-F238E27FC236}">
                    <a16:creationId xmlns:a16="http://schemas.microsoft.com/office/drawing/2014/main" id="{15DB8034-E307-E9C5-F920-44ECF931F111}"/>
                  </a:ext>
                </a:extLst>
              </p:cNvPr>
              <p:cNvSpPr txBox="1">
                <a:spLocks noRot="1" noChangeAspect="1" noMove="1" noResize="1" noEditPoints="1" noAdjustHandles="1" noChangeArrowheads="1" noChangeShapeType="1" noTextEdit="1"/>
              </p:cNvSpPr>
              <p:nvPr/>
            </p:nvSpPr>
            <p:spPr>
              <a:xfrm>
                <a:off x="6571353" y="2743877"/>
                <a:ext cx="216024" cy="288033"/>
              </a:xfrm>
              <a:prstGeom prst="rect">
                <a:avLst/>
              </a:prstGeom>
              <a:blipFill>
                <a:blip r:embed="rId3"/>
                <a:stretch>
                  <a:fillRect l="-25714" r="-22857" b="-19149"/>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A6BECB8A-E2A0-C654-4276-44D07F7C97D7}"/>
              </a:ext>
            </a:extLst>
          </p:cNvPr>
          <p:cNvSpPr txBox="1"/>
          <p:nvPr/>
        </p:nvSpPr>
        <p:spPr>
          <a:xfrm>
            <a:off x="5338483" y="4046796"/>
            <a:ext cx="1677828" cy="27964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Storage in a magnetic field</a:t>
            </a:r>
          </a:p>
        </p:txBody>
      </p:sp>
    </p:spTree>
    <p:extLst>
      <p:ext uri="{BB962C8B-B14F-4D97-AF65-F5344CB8AC3E}">
        <p14:creationId xmlns:p14="http://schemas.microsoft.com/office/powerpoint/2010/main" val="313199032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with a number of lines&#10;&#10;AI-generated content may be incorrect.">
            <a:extLst>
              <a:ext uri="{FF2B5EF4-FFF2-40B4-BE49-F238E27FC236}">
                <a16:creationId xmlns:a16="http://schemas.microsoft.com/office/drawing/2014/main" id="{FEAF102D-0488-4720-334B-FF067C1607C6}"/>
              </a:ext>
            </a:extLst>
          </p:cNvPr>
          <p:cNvPicPr>
            <a:picLocks noChangeAspect="1"/>
          </p:cNvPicPr>
          <p:nvPr/>
        </p:nvPicPr>
        <p:blipFill>
          <a:blip r:embed="rId3"/>
          <a:stretch>
            <a:fillRect/>
          </a:stretch>
        </p:blipFill>
        <p:spPr>
          <a:xfrm>
            <a:off x="72008" y="953923"/>
            <a:ext cx="5004048" cy="3634051"/>
          </a:xfrm>
          <a:prstGeom prst="rect">
            <a:avLst/>
          </a:prstGeom>
        </p:spPr>
      </p:pic>
      <mc:AlternateContent xmlns:mc="http://schemas.openxmlformats.org/markup-compatibility/2006" xmlns:a14="http://schemas.microsoft.com/office/drawing/2010/main">
        <mc:Choice Requires="a14">
          <p:sp>
            <p:nvSpPr>
              <p:cNvPr id="3" name="Title 2"/>
              <p:cNvSpPr>
                <a:spLocks noGrp="1"/>
              </p:cNvSpPr>
              <p:nvPr>
                <p:ph type="title"/>
              </p:nvPr>
            </p:nvSpPr>
            <p:spPr>
              <a:xfrm>
                <a:off x="1937939" y="224946"/>
                <a:ext cx="6877521" cy="381375"/>
              </a:xfrm>
            </p:spPr>
            <p:txBody>
              <a:bodyPr/>
              <a:lstStyle/>
              <a:p>
                <a:r>
                  <a:rPr lang="en-US" dirty="0"/>
                  <a:t>General limits on </a:t>
                </a:r>
                <a14:m>
                  <m:oMath xmlns:m="http://schemas.openxmlformats.org/officeDocument/2006/math">
                    <m:r>
                      <a:rPr lang="en-US" b="0" i="1" smtClean="0">
                        <a:latin typeface="Cambria Math"/>
                      </a:rPr>
                      <m:t>𝜇</m:t>
                    </m:r>
                  </m:oMath>
                </a14:m>
                <a:r>
                  <a:rPr lang="en-US" dirty="0"/>
                  <a:t>EDM</a:t>
                </a:r>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1937939" y="224946"/>
                <a:ext cx="6877521" cy="381375"/>
              </a:xfrm>
              <a:blipFill>
                <a:blip r:embed="rId4"/>
                <a:stretch>
                  <a:fillRect l="-2748" t="-25806" b="-45161"/>
                </a:stretch>
              </a:blipFill>
            </p:spPr>
            <p:txBody>
              <a:bodyPr/>
              <a:lstStyle/>
              <a:p>
                <a:r>
                  <a:rPr lang="en-US">
                    <a:noFill/>
                  </a:rPr>
                  <a:t> </a:t>
                </a:r>
              </a:p>
            </p:txBody>
          </p:sp>
        </mc:Fallback>
      </mc:AlternateContent>
      <p:pic>
        <p:nvPicPr>
          <p:cNvPr id="11"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09078" y="3344105"/>
            <a:ext cx="1955410" cy="167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3" name="Content Placeholder 3"/>
              <p:cNvSpPr txBox="1">
                <a:spLocks/>
              </p:cNvSpPr>
              <p:nvPr/>
            </p:nvSpPr>
            <p:spPr>
              <a:xfrm>
                <a:off x="5076055" y="1059582"/>
                <a:ext cx="3960441" cy="3608676"/>
              </a:xfrm>
              <a:prstGeom prst="rect">
                <a:avLst/>
              </a:prstGeom>
            </p:spPr>
            <p:txBody>
              <a:bodyPr vert="horz" lIns="0" tIns="0" rIns="0" bIns="0" rtlCol="0">
                <a:noAutofit/>
              </a:bodyPr>
              <a:lst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lang="en-GB" sz="1700" kern="1200" spc="0" baseline="0" noProof="0" dirty="0" smtClean="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lang="en-GB" sz="1700" kern="1200" spc="0" baseline="0" noProof="0" dirty="0" smtClean="0">
                    <a:solidFill>
                      <a:schemeClr val="tx1"/>
                    </a:solidFill>
                    <a:latin typeface="+mn-lt"/>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lang="en-GB" sz="1700" spc="0" baseline="0" noProof="0" dirty="0" smtClean="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lang="en-GB" sz="1700" kern="1200" spc="0" baseline="0" noProof="0" dirty="0" smtClean="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lang="en-GB" sz="1700" kern="1200" spc="0" baseline="0" noProof="0" dirty="0" smtClean="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lang="en-GB" sz="1700" noProof="0" dirty="0" smtClean="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lang="en-GB" sz="1700" noProof="0" dirty="0" smtClean="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lang="en-GB" sz="1700" noProof="0" dirty="0" smtClean="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lang="en-GB" sz="1700" noProof="0" dirty="0">
                    <a:solidFill>
                      <a:schemeClr val="tx1"/>
                    </a:solidFill>
                    <a:latin typeface="+mn-lt"/>
                    <a:ea typeface="+mn-ea"/>
                  </a:defRPr>
                </a:lvl9pPr>
              </a:lstStyle>
              <a:p>
                <a:r>
                  <a:rPr lang="en-US" altLang="en-US" sz="1800" dirty="0">
                    <a:latin typeface="Aptos" panose="020B0004020202020204" pitchFamily="34" charset="0"/>
                  </a:rPr>
                  <a:t>MFV:  </a:t>
                </a:r>
                <a14:m>
                  <m:oMath xmlns:m="http://schemas.openxmlformats.org/officeDocument/2006/math">
                    <m:d>
                      <m:dPr>
                        <m:begChr m:val="|"/>
                        <m:endChr m:val="|"/>
                        <m:ctrlPr>
                          <a:rPr lang="ar-AE" altLang="en-US" sz="1600" i="1">
                            <a:solidFill>
                              <a:schemeClr val="bg2">
                                <a:lumMod val="75000"/>
                              </a:schemeClr>
                            </a:solidFill>
                            <a:latin typeface="Cambria Math" panose="02040503050406030204" pitchFamily="18" charset="0"/>
                          </a:rPr>
                        </m:ctrlPr>
                      </m:dPr>
                      <m:e>
                        <m:sSubSup>
                          <m:sSubSupPr>
                            <m:ctrlPr>
                              <a:rPr lang="ar-AE" altLang="en-US" sz="1600" i="1">
                                <a:solidFill>
                                  <a:schemeClr val="bg2">
                                    <a:lumMod val="75000"/>
                                  </a:schemeClr>
                                </a:solidFill>
                                <a:latin typeface="Cambria Math" panose="02040503050406030204" pitchFamily="18" charset="0"/>
                              </a:rPr>
                            </m:ctrlPr>
                          </m:sSubSupPr>
                          <m:e>
                            <m:r>
                              <a:rPr lang="ar-AE" altLang="en-US" sz="1600" i="1">
                                <a:solidFill>
                                  <a:schemeClr val="bg2">
                                    <a:lumMod val="75000"/>
                                  </a:schemeClr>
                                </a:solidFill>
                                <a:latin typeface="Cambria Math" panose="02040503050406030204" pitchFamily="18" charset="0"/>
                              </a:rPr>
                              <m:t>𝑑</m:t>
                            </m:r>
                          </m:e>
                          <m:sub>
                            <m:r>
                              <a:rPr lang="ar-AE" altLang="en-US" sz="1600" i="1">
                                <a:solidFill>
                                  <a:schemeClr val="bg2">
                                    <a:lumMod val="75000"/>
                                  </a:schemeClr>
                                </a:solidFill>
                                <a:latin typeface="Cambria Math" panose="02040503050406030204" pitchFamily="18" charset="0"/>
                              </a:rPr>
                              <m:t>𝜇</m:t>
                            </m:r>
                            <m:r>
                              <a:rPr lang="ar-AE" altLang="en-US" sz="1600" i="1">
                                <a:solidFill>
                                  <a:schemeClr val="bg2">
                                    <a:lumMod val="75000"/>
                                  </a:schemeClr>
                                </a:solidFill>
                                <a:latin typeface="Cambria Math" panose="02040503050406030204" pitchFamily="18" charset="0"/>
                              </a:rPr>
                              <m:t>←</m:t>
                            </m:r>
                            <m:r>
                              <a:rPr lang="ar-AE" altLang="en-US" sz="1600" i="1">
                                <a:solidFill>
                                  <a:schemeClr val="bg2">
                                    <a:lumMod val="75000"/>
                                  </a:schemeClr>
                                </a:solidFill>
                                <a:latin typeface="Cambria Math" panose="02040503050406030204" pitchFamily="18" charset="0"/>
                              </a:rPr>
                              <m:t>𝑒</m:t>
                            </m:r>
                          </m:sub>
                          <m:sup>
                            <m:r>
                              <m:rPr>
                                <m:sty m:val="p"/>
                              </m:rPr>
                              <a:rPr lang="en-US" altLang="en-US" sz="1600">
                                <a:solidFill>
                                  <a:schemeClr val="bg2">
                                    <a:lumMod val="75000"/>
                                  </a:schemeClr>
                                </a:solidFill>
                                <a:latin typeface="Cambria Math" panose="02040503050406030204" pitchFamily="18" charset="0"/>
                              </a:rPr>
                              <m:t>MFV</m:t>
                            </m:r>
                          </m:sup>
                        </m:sSubSup>
                      </m:e>
                    </m:d>
                    <m:r>
                      <a:rPr lang="ar-AE" altLang="en-US" sz="1600" i="1">
                        <a:solidFill>
                          <a:schemeClr val="bg2">
                            <a:lumMod val="75000"/>
                          </a:schemeClr>
                        </a:solidFill>
                        <a:latin typeface="Cambria Math" panose="02040503050406030204" pitchFamily="18" charset="0"/>
                      </a:rPr>
                      <m:t>&lt;</m:t>
                    </m:r>
                    <m:r>
                      <a:rPr lang="ar-AE" altLang="en-US" sz="1600" i="1">
                        <a:solidFill>
                          <a:schemeClr val="bg2">
                            <a:lumMod val="75000"/>
                          </a:schemeClr>
                        </a:solidFill>
                        <a:latin typeface="Cambria Math" panose="02040503050406030204" pitchFamily="18" charset="0"/>
                      </a:rPr>
                      <m:t>8</m:t>
                    </m:r>
                    <m:r>
                      <a:rPr lang="ar-AE" altLang="en-US" sz="1600" i="1">
                        <a:solidFill>
                          <a:schemeClr val="bg2">
                            <a:lumMod val="75000"/>
                          </a:schemeClr>
                        </a:solidFill>
                        <a:latin typeface="Cambria Math" panose="02040503050406030204" pitchFamily="18" charset="0"/>
                      </a:rPr>
                      <m:t>.</m:t>
                    </m:r>
                    <m:r>
                      <a:rPr lang="ar-AE" altLang="en-US" sz="1600" i="1">
                        <a:solidFill>
                          <a:schemeClr val="bg2">
                            <a:lumMod val="75000"/>
                          </a:schemeClr>
                        </a:solidFill>
                        <a:latin typeface="Cambria Math" panose="02040503050406030204" pitchFamily="18" charset="0"/>
                      </a:rPr>
                      <m:t>5</m:t>
                    </m:r>
                    <m:r>
                      <a:rPr lang="ar-AE" altLang="en-US" sz="1600" i="1">
                        <a:solidFill>
                          <a:schemeClr val="bg2">
                            <a:lumMod val="75000"/>
                          </a:schemeClr>
                        </a:solidFill>
                        <a:latin typeface="Cambria Math" panose="02040503050406030204" pitchFamily="18" charset="0"/>
                      </a:rPr>
                      <m:t>×</m:t>
                    </m:r>
                    <m:sSup>
                      <m:sSupPr>
                        <m:ctrlPr>
                          <a:rPr lang="ar-AE" altLang="en-US" sz="1600" i="1">
                            <a:solidFill>
                              <a:schemeClr val="bg2">
                                <a:lumMod val="75000"/>
                              </a:schemeClr>
                            </a:solidFill>
                            <a:latin typeface="Cambria Math" panose="02040503050406030204" pitchFamily="18" charset="0"/>
                          </a:rPr>
                        </m:ctrlPr>
                      </m:sSupPr>
                      <m:e>
                        <m:r>
                          <a:rPr lang="ar-AE" altLang="en-US" sz="1600" i="1">
                            <a:solidFill>
                              <a:schemeClr val="bg2">
                                <a:lumMod val="75000"/>
                              </a:schemeClr>
                            </a:solidFill>
                            <a:latin typeface="Cambria Math" panose="02040503050406030204" pitchFamily="18" charset="0"/>
                          </a:rPr>
                          <m:t>10</m:t>
                        </m:r>
                      </m:e>
                      <m:sup>
                        <m:r>
                          <a:rPr lang="ar-AE" altLang="en-US" sz="1600" i="1">
                            <a:solidFill>
                              <a:schemeClr val="bg2">
                                <a:lumMod val="75000"/>
                              </a:schemeClr>
                            </a:solidFill>
                            <a:latin typeface="Cambria Math" panose="02040503050406030204" pitchFamily="18" charset="0"/>
                          </a:rPr>
                          <m:t>−</m:t>
                        </m:r>
                        <m:r>
                          <a:rPr lang="ar-AE" altLang="en-US" sz="1600" i="1">
                            <a:solidFill>
                              <a:schemeClr val="bg2">
                                <a:lumMod val="75000"/>
                              </a:schemeClr>
                            </a:solidFill>
                            <a:latin typeface="Cambria Math" panose="02040503050406030204" pitchFamily="18" charset="0"/>
                          </a:rPr>
                          <m:t>28</m:t>
                        </m:r>
                      </m:sup>
                    </m:sSup>
                    <m:r>
                      <a:rPr lang="ar-AE" altLang="en-US" sz="1600" i="1">
                        <a:solidFill>
                          <a:schemeClr val="bg2">
                            <a:lumMod val="75000"/>
                          </a:schemeClr>
                        </a:solidFill>
                        <a:latin typeface="Cambria Math" panose="02040503050406030204" pitchFamily="18" charset="0"/>
                      </a:rPr>
                      <m:t>𝑒</m:t>
                    </m:r>
                    <m:r>
                      <m:rPr>
                        <m:sty m:val="p"/>
                      </m:rPr>
                      <a:rPr lang="en-US" altLang="en-US" sz="1600" spc="-150">
                        <a:solidFill>
                          <a:schemeClr val="bg2">
                            <a:lumMod val="75000"/>
                          </a:schemeClr>
                        </a:solidFill>
                        <a:latin typeface="Cambria Math" panose="02040503050406030204" pitchFamily="18" charset="0"/>
                      </a:rPr>
                      <m:t>cm</m:t>
                    </m:r>
                  </m:oMath>
                </a14:m>
                <a:r>
                  <a:rPr lang="en-US" altLang="en-US" sz="1600" dirty="0">
                    <a:solidFill>
                      <a:schemeClr val="bg2">
                        <a:lumMod val="75000"/>
                      </a:schemeClr>
                    </a:solidFill>
                    <a:latin typeface="Aptos" panose="020B0004020202020204" pitchFamily="34" charset="0"/>
                  </a:rPr>
                  <a:t>  </a:t>
                </a:r>
                <a:endParaRPr lang="en-US" altLang="en-US" sz="1800" dirty="0">
                  <a:solidFill>
                    <a:schemeClr val="bg2">
                      <a:lumMod val="75000"/>
                    </a:schemeClr>
                  </a:solidFill>
                  <a:latin typeface="Aptos" panose="020B0004020202020204" pitchFamily="34" charset="0"/>
                </a:endParaRPr>
              </a:p>
              <a:p>
                <a:r>
                  <a:rPr lang="en-US" altLang="en-US" sz="1800" dirty="0">
                    <a:latin typeface="Aptos" panose="020B0004020202020204" pitchFamily="34" charset="0"/>
                  </a:rPr>
                  <a:t>Contribution only starts at the 3-loop level</a:t>
                </a:r>
                <a:r>
                  <a:rPr lang="en-US" altLang="en-US" sz="1800" baseline="30000" dirty="0">
                    <a:latin typeface="Aptos" panose="020B0004020202020204" pitchFamily="34" charset="0"/>
                  </a:rPr>
                  <a:t>*</a:t>
                </a:r>
                <a:r>
                  <a:rPr lang="en-US" altLang="en-US" sz="1800" dirty="0">
                    <a:latin typeface="Aptos" panose="020B0004020202020204" pitchFamily="34" charset="0"/>
                  </a:rPr>
                  <a:t> 	</a:t>
                </a:r>
                <a14:m>
                  <m:oMath xmlns:m="http://schemas.openxmlformats.org/officeDocument/2006/math">
                    <m:d>
                      <m:dPr>
                        <m:begChr m:val="|"/>
                        <m:endChr m:val="|"/>
                        <m:ctrlPr>
                          <a:rPr lang="ar-AE" altLang="en-US" sz="1600" i="1">
                            <a:solidFill>
                              <a:schemeClr val="bg2">
                                <a:lumMod val="75000"/>
                              </a:schemeClr>
                            </a:solidFill>
                            <a:latin typeface="Cambria Math" panose="02040503050406030204" pitchFamily="18" charset="0"/>
                          </a:rPr>
                        </m:ctrlPr>
                      </m:dPr>
                      <m:e>
                        <m:sSub>
                          <m:sSubPr>
                            <m:ctrlPr>
                              <a:rPr lang="ar-AE" altLang="en-US" sz="1600" i="1">
                                <a:solidFill>
                                  <a:schemeClr val="bg2">
                                    <a:lumMod val="75000"/>
                                  </a:schemeClr>
                                </a:solidFill>
                                <a:latin typeface="Cambria Math" panose="02040503050406030204" pitchFamily="18" charset="0"/>
                              </a:rPr>
                            </m:ctrlPr>
                          </m:sSubPr>
                          <m:e>
                            <m:r>
                              <a:rPr lang="ar-AE" altLang="en-US" sz="1600" i="1">
                                <a:solidFill>
                                  <a:schemeClr val="bg2">
                                    <a:lumMod val="75000"/>
                                  </a:schemeClr>
                                </a:solidFill>
                                <a:latin typeface="Cambria Math" panose="02040503050406030204" pitchFamily="18" charset="0"/>
                              </a:rPr>
                              <m:t>𝑑</m:t>
                            </m:r>
                          </m:e>
                          <m:sub>
                            <m:r>
                              <a:rPr lang="ar-AE" altLang="en-US" sz="1600" i="1">
                                <a:solidFill>
                                  <a:schemeClr val="bg2">
                                    <a:lumMod val="75000"/>
                                  </a:schemeClr>
                                </a:solidFill>
                                <a:latin typeface="Cambria Math" panose="02040503050406030204" pitchFamily="18" charset="0"/>
                              </a:rPr>
                              <m:t>𝜇</m:t>
                            </m:r>
                            <m:r>
                              <a:rPr lang="ar-AE" altLang="en-US" sz="1600" i="1">
                                <a:solidFill>
                                  <a:schemeClr val="bg2">
                                    <a:lumMod val="75000"/>
                                  </a:schemeClr>
                                </a:solidFill>
                                <a:latin typeface="Cambria Math" panose="02040503050406030204" pitchFamily="18" charset="0"/>
                              </a:rPr>
                              <m:t>←</m:t>
                            </m:r>
                            <m:r>
                              <a:rPr lang="ar-AE" altLang="en-US" sz="1600" i="1">
                                <a:solidFill>
                                  <a:schemeClr val="bg2">
                                    <a:lumMod val="75000"/>
                                  </a:schemeClr>
                                </a:solidFill>
                                <a:latin typeface="Cambria Math" panose="02040503050406030204" pitchFamily="18" charset="0"/>
                              </a:rPr>
                              <m:t>𝑒</m:t>
                            </m:r>
                          </m:sub>
                        </m:sSub>
                      </m:e>
                    </m:d>
                    <m:r>
                      <a:rPr lang="ar-AE" altLang="en-US" sz="1600" i="1">
                        <a:solidFill>
                          <a:schemeClr val="bg2">
                            <a:lumMod val="75000"/>
                          </a:schemeClr>
                        </a:solidFill>
                        <a:latin typeface="Cambria Math" panose="02040503050406030204" pitchFamily="18" charset="0"/>
                      </a:rPr>
                      <m:t>&lt;</m:t>
                    </m:r>
                    <m:r>
                      <a:rPr lang="ar-AE" altLang="en-US" sz="1600" i="1">
                        <a:solidFill>
                          <a:schemeClr val="bg2">
                            <a:lumMod val="75000"/>
                          </a:schemeClr>
                        </a:solidFill>
                        <a:latin typeface="Cambria Math" panose="02040503050406030204" pitchFamily="18" charset="0"/>
                      </a:rPr>
                      <m:t>4</m:t>
                    </m:r>
                    <m:r>
                      <a:rPr lang="ar-AE" altLang="en-US" sz="1600" i="1">
                        <a:solidFill>
                          <a:schemeClr val="bg2">
                            <a:lumMod val="75000"/>
                          </a:schemeClr>
                        </a:solidFill>
                        <a:latin typeface="Cambria Math" panose="02040503050406030204" pitchFamily="18" charset="0"/>
                      </a:rPr>
                      <m:t>×</m:t>
                    </m:r>
                    <m:sSup>
                      <m:sSupPr>
                        <m:ctrlPr>
                          <a:rPr lang="ar-AE" altLang="en-US" sz="1600" i="1">
                            <a:solidFill>
                              <a:schemeClr val="bg2">
                                <a:lumMod val="75000"/>
                              </a:schemeClr>
                            </a:solidFill>
                            <a:latin typeface="Cambria Math" panose="02040503050406030204" pitchFamily="18" charset="0"/>
                          </a:rPr>
                        </m:ctrlPr>
                      </m:sSupPr>
                      <m:e>
                        <m:r>
                          <a:rPr lang="ar-AE" altLang="en-US" sz="1600" i="1">
                            <a:solidFill>
                              <a:schemeClr val="bg2">
                                <a:lumMod val="75000"/>
                              </a:schemeClr>
                            </a:solidFill>
                            <a:latin typeface="Cambria Math" panose="02040503050406030204" pitchFamily="18" charset="0"/>
                          </a:rPr>
                          <m:t>10</m:t>
                        </m:r>
                      </m:e>
                      <m:sup>
                        <m:r>
                          <a:rPr lang="ar-AE" altLang="en-US" sz="1600" i="1">
                            <a:solidFill>
                              <a:schemeClr val="bg2">
                                <a:lumMod val="75000"/>
                              </a:schemeClr>
                            </a:solidFill>
                            <a:latin typeface="Cambria Math" panose="02040503050406030204" pitchFamily="18" charset="0"/>
                          </a:rPr>
                          <m:t>−</m:t>
                        </m:r>
                        <m:r>
                          <a:rPr lang="ar-AE" altLang="en-US" sz="1600" i="1">
                            <a:solidFill>
                              <a:schemeClr val="bg2">
                                <a:lumMod val="75000"/>
                              </a:schemeClr>
                            </a:solidFill>
                            <a:latin typeface="Cambria Math" panose="02040503050406030204" pitchFamily="18" charset="0"/>
                          </a:rPr>
                          <m:t>20</m:t>
                        </m:r>
                      </m:sup>
                    </m:sSup>
                    <m:r>
                      <a:rPr lang="ar-AE" altLang="en-US" sz="1600" i="1">
                        <a:solidFill>
                          <a:schemeClr val="bg2">
                            <a:lumMod val="75000"/>
                          </a:schemeClr>
                        </a:solidFill>
                        <a:latin typeface="Cambria Math" panose="02040503050406030204" pitchFamily="18" charset="0"/>
                      </a:rPr>
                      <m:t> </m:t>
                    </m:r>
                    <m:r>
                      <a:rPr lang="ar-AE" altLang="en-US" sz="1600" i="1">
                        <a:solidFill>
                          <a:schemeClr val="bg2">
                            <a:lumMod val="75000"/>
                          </a:schemeClr>
                        </a:solidFill>
                        <a:latin typeface="Cambria Math" panose="02040503050406030204" pitchFamily="18" charset="0"/>
                      </a:rPr>
                      <m:t>𝑒</m:t>
                    </m:r>
                    <m:r>
                      <m:rPr>
                        <m:sty m:val="p"/>
                      </m:rPr>
                      <a:rPr lang="en-US" altLang="en-US" sz="1600" i="1">
                        <a:solidFill>
                          <a:schemeClr val="bg2">
                            <a:lumMod val="75000"/>
                          </a:schemeClr>
                        </a:solidFill>
                        <a:latin typeface="Cambria Math" panose="02040503050406030204" pitchFamily="18" charset="0"/>
                      </a:rPr>
                      <m:t>cm</m:t>
                    </m:r>
                  </m:oMath>
                </a14:m>
                <a:endParaRPr lang="en-US" altLang="en-US" sz="1600" i="1" dirty="0">
                  <a:solidFill>
                    <a:schemeClr val="bg2">
                      <a:lumMod val="75000"/>
                    </a:schemeClr>
                  </a:solidFill>
                  <a:latin typeface="Cambria Math" panose="02040503050406030204" pitchFamily="18" charset="0"/>
                </a:endParaRPr>
              </a:p>
              <a:p>
                <a:pPr marL="0" indent="0">
                  <a:buFont typeface="Arial" panose="020B0604020202020204" pitchFamily="34" charset="0"/>
                  <a:buNone/>
                </a:pPr>
                <a:endParaRPr lang="en-US" altLang="en-US" sz="1600" i="1" dirty="0">
                  <a:solidFill>
                    <a:schemeClr val="bg2">
                      <a:lumMod val="75000"/>
                    </a:schemeClr>
                  </a:solidFill>
                  <a:latin typeface="Cambria Math" panose="02040503050406030204" pitchFamily="18" charset="0"/>
                </a:endParaRPr>
              </a:p>
              <a:p>
                <a:r>
                  <a:rPr lang="en-US" altLang="en-US" sz="1800" dirty="0">
                    <a:latin typeface="Aptos" panose="020B0004020202020204" pitchFamily="34" charset="0"/>
                  </a:rPr>
                  <a:t> Y. </a:t>
                </a:r>
                <a:r>
                  <a:rPr lang="en-US" altLang="en-US" sz="1800" dirty="0" err="1">
                    <a:latin typeface="Aptos" panose="020B0004020202020204" pitchFamily="34" charset="0"/>
                  </a:rPr>
                  <a:t>Ema</a:t>
                </a:r>
                <a:r>
                  <a:rPr lang="en-US" altLang="en-US" sz="1800" dirty="0">
                    <a:latin typeface="Aptos" panose="020B0004020202020204" pitchFamily="34" charset="0"/>
                  </a:rPr>
                  <a:t> et al., PRL</a:t>
                </a:r>
                <a:r>
                  <a:rPr lang="en-US" altLang="en-US" sz="1800" b="1" dirty="0">
                    <a:latin typeface="Aptos" panose="020B0004020202020204" pitchFamily="34" charset="0"/>
                  </a:rPr>
                  <a:t>128</a:t>
                </a:r>
                <a:r>
                  <a:rPr lang="en-US" altLang="en-US" sz="1800" dirty="0">
                    <a:latin typeface="Aptos" panose="020B0004020202020204" pitchFamily="34" charset="0"/>
                  </a:rPr>
                  <a:t>, 131801 (2022)</a:t>
                </a:r>
                <a:r>
                  <a:rPr lang="en-US" altLang="en-US" sz="1800" b="1" dirty="0">
                    <a:latin typeface="Aptos" panose="020B0004020202020204" pitchFamily="34" charset="0"/>
                  </a:rPr>
                  <a:t> </a:t>
                </a:r>
              </a:p>
              <a:p>
                <a:pPr marL="0" indent="0">
                  <a:buFont typeface="Arial" panose="020B0604020202020204" pitchFamily="34" charset="0"/>
                  <a:buNone/>
                </a:pPr>
                <a:r>
                  <a:rPr lang="en-US" altLang="en-US" sz="1600" dirty="0">
                    <a:solidFill>
                      <a:schemeClr val="bg2">
                        <a:lumMod val="75000"/>
                      </a:schemeClr>
                    </a:solidFill>
                    <a:latin typeface="Aptos" panose="020B0004020202020204" pitchFamily="34" charset="0"/>
                  </a:rPr>
                  <a:t>	</a:t>
                </a:r>
                <a14:m>
                  <m:oMath xmlns:m="http://schemas.openxmlformats.org/officeDocument/2006/math">
                    <m:d>
                      <m:dPr>
                        <m:begChr m:val="|"/>
                        <m:endChr m:val="|"/>
                        <m:ctrlPr>
                          <a:rPr lang="ar-AE" altLang="en-US" sz="1600" i="1">
                            <a:solidFill>
                              <a:schemeClr val="bg2">
                                <a:lumMod val="75000"/>
                              </a:schemeClr>
                            </a:solidFill>
                            <a:latin typeface="Cambria Math" panose="02040503050406030204" pitchFamily="18" charset="0"/>
                          </a:rPr>
                        </m:ctrlPr>
                      </m:dPr>
                      <m:e>
                        <m:sSub>
                          <m:sSubPr>
                            <m:ctrlPr>
                              <a:rPr lang="ar-AE" altLang="en-US" sz="1600" i="1">
                                <a:solidFill>
                                  <a:schemeClr val="bg2">
                                    <a:lumMod val="75000"/>
                                  </a:schemeClr>
                                </a:solidFill>
                                <a:latin typeface="Cambria Math" panose="02040503050406030204" pitchFamily="18" charset="0"/>
                              </a:rPr>
                            </m:ctrlPr>
                          </m:sSubPr>
                          <m:e>
                            <m:r>
                              <a:rPr lang="ar-AE" altLang="en-US" sz="1600" i="1">
                                <a:solidFill>
                                  <a:schemeClr val="bg2">
                                    <a:lumMod val="75000"/>
                                  </a:schemeClr>
                                </a:solidFill>
                                <a:latin typeface="Cambria Math" panose="02040503050406030204" pitchFamily="18" charset="0"/>
                              </a:rPr>
                              <m:t>𝑑</m:t>
                            </m:r>
                          </m:e>
                          <m:sub>
                            <m:r>
                              <a:rPr lang="ar-AE" altLang="en-US" sz="1600" i="1">
                                <a:solidFill>
                                  <a:schemeClr val="bg2">
                                    <a:lumMod val="75000"/>
                                  </a:schemeClr>
                                </a:solidFill>
                                <a:latin typeface="Cambria Math" panose="02040503050406030204" pitchFamily="18" charset="0"/>
                              </a:rPr>
                              <m:t>𝜇</m:t>
                            </m:r>
                          </m:sub>
                        </m:sSub>
                        <m:d>
                          <m:dPr>
                            <m:ctrlPr>
                              <a:rPr lang="ar-AE" altLang="en-US" sz="1600" i="1">
                                <a:solidFill>
                                  <a:schemeClr val="bg2">
                                    <a:lumMod val="75000"/>
                                  </a:schemeClr>
                                </a:solidFill>
                                <a:latin typeface="Cambria Math" panose="02040503050406030204" pitchFamily="18" charset="0"/>
                              </a:rPr>
                            </m:ctrlPr>
                          </m:dPr>
                          <m:e>
                            <m:sPre>
                              <m:sPrePr>
                                <m:ctrlPr>
                                  <a:rPr lang="ar-AE" altLang="en-US" sz="1600" i="1">
                                    <a:solidFill>
                                      <a:schemeClr val="bg2">
                                        <a:lumMod val="75000"/>
                                      </a:schemeClr>
                                    </a:solidFill>
                                    <a:latin typeface="Cambria Math" panose="02040503050406030204" pitchFamily="18" charset="0"/>
                                  </a:rPr>
                                </m:ctrlPr>
                              </m:sPrePr>
                              <m:sub/>
                              <m:sup>
                                <m:r>
                                  <a:rPr lang="ar-AE" altLang="en-US" sz="1600" i="1">
                                    <a:solidFill>
                                      <a:schemeClr val="bg2">
                                        <a:lumMod val="75000"/>
                                      </a:schemeClr>
                                    </a:solidFill>
                                    <a:latin typeface="Cambria Math" panose="02040503050406030204" pitchFamily="18" charset="0"/>
                                  </a:rPr>
                                  <m:t>199</m:t>
                                </m:r>
                              </m:sup>
                              <m:e>
                                <m:r>
                                  <m:rPr>
                                    <m:sty m:val="p"/>
                                  </m:rPr>
                                  <a:rPr lang="en-US" altLang="en-US" sz="1600" i="1">
                                    <a:solidFill>
                                      <a:schemeClr val="bg2">
                                        <a:lumMod val="75000"/>
                                      </a:schemeClr>
                                    </a:solidFill>
                                    <a:latin typeface="Cambria Math" panose="02040503050406030204" pitchFamily="18" charset="0"/>
                                  </a:rPr>
                                  <m:t>Hg</m:t>
                                </m:r>
                              </m:e>
                            </m:sPre>
                          </m:e>
                        </m:d>
                      </m:e>
                    </m:d>
                    <m:r>
                      <a:rPr lang="ar-AE" altLang="en-US" sz="1600" i="1">
                        <a:solidFill>
                          <a:schemeClr val="bg2">
                            <a:lumMod val="75000"/>
                          </a:schemeClr>
                        </a:solidFill>
                        <a:latin typeface="Cambria Math" panose="02040503050406030204" pitchFamily="18" charset="0"/>
                      </a:rPr>
                      <m:t>&lt;</m:t>
                    </m:r>
                    <m:r>
                      <a:rPr lang="ar-AE" altLang="en-US" sz="1600" i="1">
                        <a:solidFill>
                          <a:schemeClr val="bg2">
                            <a:lumMod val="75000"/>
                          </a:schemeClr>
                        </a:solidFill>
                        <a:latin typeface="Cambria Math" panose="02040503050406030204" pitchFamily="18" charset="0"/>
                      </a:rPr>
                      <m:t>6</m:t>
                    </m:r>
                    <m:r>
                      <a:rPr lang="ar-AE" altLang="en-US" sz="1600" i="1">
                        <a:solidFill>
                          <a:schemeClr val="bg2">
                            <a:lumMod val="75000"/>
                          </a:schemeClr>
                        </a:solidFill>
                        <a:latin typeface="Cambria Math" panose="02040503050406030204" pitchFamily="18" charset="0"/>
                      </a:rPr>
                      <m:t>×</m:t>
                    </m:r>
                    <m:sSup>
                      <m:sSupPr>
                        <m:ctrlPr>
                          <a:rPr lang="ar-AE" altLang="en-US" sz="1600" i="1">
                            <a:solidFill>
                              <a:schemeClr val="bg2">
                                <a:lumMod val="75000"/>
                              </a:schemeClr>
                            </a:solidFill>
                            <a:latin typeface="Cambria Math" panose="02040503050406030204" pitchFamily="18" charset="0"/>
                          </a:rPr>
                        </m:ctrlPr>
                      </m:sSupPr>
                      <m:e>
                        <m:r>
                          <a:rPr lang="ar-AE" altLang="en-US" sz="1600" i="1">
                            <a:solidFill>
                              <a:schemeClr val="bg2">
                                <a:lumMod val="75000"/>
                              </a:schemeClr>
                            </a:solidFill>
                            <a:latin typeface="Cambria Math" panose="02040503050406030204" pitchFamily="18" charset="0"/>
                          </a:rPr>
                          <m:t>10</m:t>
                        </m:r>
                      </m:e>
                      <m:sup>
                        <m:r>
                          <a:rPr lang="ar-AE" altLang="en-US" sz="1600" i="1">
                            <a:solidFill>
                              <a:schemeClr val="bg2">
                                <a:lumMod val="75000"/>
                              </a:schemeClr>
                            </a:solidFill>
                            <a:latin typeface="Cambria Math" panose="02040503050406030204" pitchFamily="18" charset="0"/>
                          </a:rPr>
                          <m:t>−</m:t>
                        </m:r>
                        <m:r>
                          <a:rPr lang="ar-AE" altLang="en-US" sz="1600" i="1">
                            <a:solidFill>
                              <a:schemeClr val="bg2">
                                <a:lumMod val="75000"/>
                              </a:schemeClr>
                            </a:solidFill>
                            <a:latin typeface="Cambria Math" panose="02040503050406030204" pitchFamily="18" charset="0"/>
                          </a:rPr>
                          <m:t>20</m:t>
                        </m:r>
                      </m:sup>
                    </m:sSup>
                    <m:r>
                      <a:rPr lang="ar-AE" altLang="en-US" sz="1600" i="1">
                        <a:solidFill>
                          <a:schemeClr val="bg2">
                            <a:lumMod val="75000"/>
                          </a:schemeClr>
                        </a:solidFill>
                        <a:latin typeface="Cambria Math" panose="02040503050406030204" pitchFamily="18" charset="0"/>
                      </a:rPr>
                      <m:t> </m:t>
                    </m:r>
                    <m:r>
                      <a:rPr lang="ar-AE" altLang="en-US" sz="1600" i="1">
                        <a:solidFill>
                          <a:schemeClr val="bg2">
                            <a:lumMod val="75000"/>
                          </a:schemeClr>
                        </a:solidFill>
                        <a:latin typeface="Cambria Math" panose="02040503050406030204" pitchFamily="18" charset="0"/>
                      </a:rPr>
                      <m:t>𝑒</m:t>
                    </m:r>
                    <m:r>
                      <m:rPr>
                        <m:sty m:val="p"/>
                      </m:rPr>
                      <a:rPr lang="en-US" altLang="en-US" sz="1600" i="1">
                        <a:solidFill>
                          <a:schemeClr val="bg2">
                            <a:lumMod val="75000"/>
                          </a:schemeClr>
                        </a:solidFill>
                        <a:latin typeface="Cambria Math" panose="02040503050406030204" pitchFamily="18" charset="0"/>
                      </a:rPr>
                      <m:t>cm</m:t>
                    </m:r>
                  </m:oMath>
                </a14:m>
                <a:br>
                  <a:rPr lang="en-US" altLang="en-US" sz="1600" i="1" dirty="0">
                    <a:solidFill>
                      <a:schemeClr val="bg2">
                        <a:lumMod val="75000"/>
                      </a:schemeClr>
                    </a:solidFill>
                    <a:latin typeface="Cambria Math" panose="02040503050406030204" pitchFamily="18" charset="0"/>
                  </a:rPr>
                </a:br>
                <a:r>
                  <a:rPr lang="en-US" altLang="en-US" sz="1600" i="1" dirty="0">
                    <a:solidFill>
                      <a:schemeClr val="bg2">
                        <a:lumMod val="75000"/>
                      </a:schemeClr>
                    </a:solidFill>
                    <a:latin typeface="Cambria Math" panose="02040503050406030204" pitchFamily="18" charset="0"/>
                  </a:rPr>
                  <a:t>	</a:t>
                </a:r>
                <a14:m>
                  <m:oMath xmlns:m="http://schemas.openxmlformats.org/officeDocument/2006/math">
                    <m:d>
                      <m:dPr>
                        <m:begChr m:val="|"/>
                        <m:endChr m:val="|"/>
                        <m:ctrlPr>
                          <a:rPr lang="ar-AE" altLang="en-US" sz="1600" i="1">
                            <a:solidFill>
                              <a:schemeClr val="bg2">
                                <a:lumMod val="75000"/>
                              </a:schemeClr>
                            </a:solidFill>
                            <a:latin typeface="Cambria Math" panose="02040503050406030204" pitchFamily="18" charset="0"/>
                          </a:rPr>
                        </m:ctrlPr>
                      </m:dPr>
                      <m:e>
                        <m:sSub>
                          <m:sSubPr>
                            <m:ctrlPr>
                              <a:rPr lang="ar-AE" altLang="en-US" sz="1600" i="1">
                                <a:solidFill>
                                  <a:schemeClr val="bg2">
                                    <a:lumMod val="75000"/>
                                  </a:schemeClr>
                                </a:solidFill>
                                <a:latin typeface="Cambria Math" panose="02040503050406030204" pitchFamily="18" charset="0"/>
                              </a:rPr>
                            </m:ctrlPr>
                          </m:sSubPr>
                          <m:e>
                            <m:r>
                              <a:rPr lang="ar-AE" altLang="en-US" sz="1600" i="1">
                                <a:solidFill>
                                  <a:schemeClr val="bg2">
                                    <a:lumMod val="75000"/>
                                  </a:schemeClr>
                                </a:solidFill>
                                <a:latin typeface="Cambria Math" panose="02040503050406030204" pitchFamily="18" charset="0"/>
                              </a:rPr>
                              <m:t>𝑑</m:t>
                            </m:r>
                          </m:e>
                          <m:sub>
                            <m:r>
                              <a:rPr lang="ar-AE" altLang="en-US" sz="1600" i="1">
                                <a:solidFill>
                                  <a:schemeClr val="bg2">
                                    <a:lumMod val="75000"/>
                                  </a:schemeClr>
                                </a:solidFill>
                                <a:latin typeface="Cambria Math" panose="02040503050406030204" pitchFamily="18" charset="0"/>
                              </a:rPr>
                              <m:t>𝜇</m:t>
                            </m:r>
                          </m:sub>
                        </m:sSub>
                        <m:d>
                          <m:dPr>
                            <m:ctrlPr>
                              <a:rPr lang="ar-AE" altLang="en-US" sz="1600" i="1">
                                <a:solidFill>
                                  <a:schemeClr val="bg2">
                                    <a:lumMod val="75000"/>
                                  </a:schemeClr>
                                </a:solidFill>
                                <a:latin typeface="Cambria Math" panose="02040503050406030204" pitchFamily="18" charset="0"/>
                              </a:rPr>
                            </m:ctrlPr>
                          </m:dPr>
                          <m:e>
                            <m:r>
                              <m:rPr>
                                <m:sty m:val="p"/>
                              </m:rPr>
                              <a:rPr lang="en-US" altLang="en-US" sz="1600" i="1">
                                <a:solidFill>
                                  <a:schemeClr val="bg2">
                                    <a:lumMod val="75000"/>
                                  </a:schemeClr>
                                </a:solidFill>
                                <a:latin typeface="Cambria Math" panose="02040503050406030204" pitchFamily="18" charset="0"/>
                              </a:rPr>
                              <m:t>ThO</m:t>
                            </m:r>
                          </m:e>
                        </m:d>
                      </m:e>
                    </m:d>
                    <m:r>
                      <a:rPr lang="ar-AE" altLang="en-US" sz="1600" i="1">
                        <a:solidFill>
                          <a:schemeClr val="bg2">
                            <a:lumMod val="75000"/>
                          </a:schemeClr>
                        </a:solidFill>
                        <a:latin typeface="Cambria Math" panose="02040503050406030204" pitchFamily="18" charset="0"/>
                      </a:rPr>
                      <m:t>&lt;</m:t>
                    </m:r>
                    <m:r>
                      <a:rPr lang="en-US" altLang="en-US" sz="1600" b="0" i="1" smtClean="0">
                        <a:solidFill>
                          <a:schemeClr val="bg2">
                            <a:lumMod val="75000"/>
                          </a:schemeClr>
                        </a:solidFill>
                        <a:latin typeface="Cambria Math" panose="02040503050406030204" pitchFamily="18" charset="0"/>
                      </a:rPr>
                      <m:t>2</m:t>
                    </m:r>
                    <m:r>
                      <a:rPr lang="ar-AE" altLang="en-US" sz="1600" i="1">
                        <a:solidFill>
                          <a:schemeClr val="bg2">
                            <a:lumMod val="75000"/>
                          </a:schemeClr>
                        </a:solidFill>
                        <a:latin typeface="Cambria Math" panose="02040503050406030204" pitchFamily="18" charset="0"/>
                      </a:rPr>
                      <m:t>×</m:t>
                    </m:r>
                    <m:sSup>
                      <m:sSupPr>
                        <m:ctrlPr>
                          <a:rPr lang="ar-AE" altLang="en-US" sz="1600" i="1">
                            <a:solidFill>
                              <a:schemeClr val="bg2">
                                <a:lumMod val="75000"/>
                              </a:schemeClr>
                            </a:solidFill>
                            <a:latin typeface="Cambria Math" panose="02040503050406030204" pitchFamily="18" charset="0"/>
                          </a:rPr>
                        </m:ctrlPr>
                      </m:sSupPr>
                      <m:e>
                        <m:r>
                          <a:rPr lang="ar-AE" altLang="en-US" sz="1600" i="1">
                            <a:solidFill>
                              <a:schemeClr val="bg2">
                                <a:lumMod val="75000"/>
                              </a:schemeClr>
                            </a:solidFill>
                            <a:latin typeface="Cambria Math" panose="02040503050406030204" pitchFamily="18" charset="0"/>
                          </a:rPr>
                          <m:t>10</m:t>
                        </m:r>
                      </m:e>
                      <m:sup>
                        <m:r>
                          <a:rPr lang="ar-AE" altLang="en-US" sz="1600" i="1">
                            <a:solidFill>
                              <a:schemeClr val="bg2">
                                <a:lumMod val="75000"/>
                              </a:schemeClr>
                            </a:solidFill>
                            <a:latin typeface="Cambria Math" panose="02040503050406030204" pitchFamily="18" charset="0"/>
                          </a:rPr>
                          <m:t>−</m:t>
                        </m:r>
                        <m:r>
                          <a:rPr lang="ar-AE" altLang="en-US" sz="1600" i="1">
                            <a:solidFill>
                              <a:schemeClr val="bg2">
                                <a:lumMod val="75000"/>
                              </a:schemeClr>
                            </a:solidFill>
                            <a:latin typeface="Cambria Math" panose="02040503050406030204" pitchFamily="18" charset="0"/>
                          </a:rPr>
                          <m:t>20</m:t>
                        </m:r>
                      </m:sup>
                    </m:sSup>
                    <m:r>
                      <a:rPr lang="ar-AE" altLang="en-US" sz="1600" i="1">
                        <a:solidFill>
                          <a:schemeClr val="bg2">
                            <a:lumMod val="75000"/>
                          </a:schemeClr>
                        </a:solidFill>
                        <a:latin typeface="Cambria Math" panose="02040503050406030204" pitchFamily="18" charset="0"/>
                      </a:rPr>
                      <m:t> </m:t>
                    </m:r>
                    <m:r>
                      <a:rPr lang="ar-AE" altLang="en-US" sz="1600" i="1">
                        <a:solidFill>
                          <a:schemeClr val="bg2">
                            <a:lumMod val="75000"/>
                          </a:schemeClr>
                        </a:solidFill>
                        <a:latin typeface="Cambria Math" panose="02040503050406030204" pitchFamily="18" charset="0"/>
                      </a:rPr>
                      <m:t>𝑒</m:t>
                    </m:r>
                    <m:r>
                      <m:rPr>
                        <m:sty m:val="p"/>
                      </m:rPr>
                      <a:rPr lang="en-US" altLang="en-US" sz="1600" i="1">
                        <a:solidFill>
                          <a:schemeClr val="bg2">
                            <a:lumMod val="75000"/>
                          </a:schemeClr>
                        </a:solidFill>
                        <a:latin typeface="Cambria Math" panose="02040503050406030204" pitchFamily="18" charset="0"/>
                      </a:rPr>
                      <m:t>cm</m:t>
                    </m:r>
                  </m:oMath>
                </a14:m>
                <a:endParaRPr lang="en-US" altLang="en-US" sz="1600" i="1" dirty="0">
                  <a:solidFill>
                    <a:schemeClr val="bg2">
                      <a:lumMod val="75000"/>
                    </a:schemeClr>
                  </a:solidFill>
                  <a:latin typeface="Cambria Math" panose="02040503050406030204" pitchFamily="18" charset="0"/>
                </a:endParaRPr>
              </a:p>
              <a:p>
                <a:pPr marL="0" indent="0">
                  <a:buFont typeface="Arial" panose="020B0604020202020204" pitchFamily="34" charset="0"/>
                  <a:buNone/>
                </a:pPr>
                <a:endParaRPr lang="en-US" altLang="en-US" sz="1000" dirty="0">
                  <a:latin typeface="Aptos" panose="020B0004020202020204" pitchFamily="34" charset="0"/>
                </a:endParaRPr>
              </a:p>
              <a:p>
                <a:pPr defTabSz="179388"/>
                <a:r>
                  <a:rPr lang="en-US" altLang="en-US" sz="1800" dirty="0">
                    <a:latin typeface="Aptos" panose="020B0004020202020204" pitchFamily="34" charset="0"/>
                  </a:rPr>
                  <a:t>Bennett et al., </a:t>
                </a:r>
                <a:br>
                  <a:rPr lang="en-US" altLang="en-US" sz="1800" dirty="0">
                    <a:latin typeface="Aptos" panose="020B0004020202020204" pitchFamily="34" charset="0"/>
                  </a:rPr>
                </a:br>
                <a:r>
                  <a:rPr lang="en-US" altLang="en-US" sz="1800" dirty="0">
                    <a:latin typeface="Aptos" panose="020B0004020202020204" pitchFamily="34" charset="0"/>
                  </a:rPr>
                  <a:t>PRD80, 052008 (2009) </a:t>
                </a:r>
                <a:br>
                  <a:rPr lang="en-US" altLang="en-US" sz="1800" dirty="0">
                    <a:latin typeface="Aptos" panose="020B0004020202020204" pitchFamily="34" charset="0"/>
                  </a:rPr>
                </a:br>
                <a:r>
                  <a:rPr lang="en-US" altLang="en-US" sz="1800" dirty="0">
                    <a:latin typeface="Aptos" panose="020B0004020202020204" pitchFamily="34" charset="0"/>
                  </a:rPr>
                  <a:t>	</a:t>
                </a:r>
                <a14:m>
                  <m:oMath xmlns:m="http://schemas.openxmlformats.org/officeDocument/2006/math">
                    <m:d>
                      <m:dPr>
                        <m:begChr m:val="|"/>
                        <m:endChr m:val="|"/>
                        <m:ctrlPr>
                          <a:rPr lang="ar-AE" altLang="en-US" sz="1600" i="1" smtClean="0">
                            <a:solidFill>
                              <a:schemeClr val="bg2">
                                <a:lumMod val="75000"/>
                              </a:schemeClr>
                            </a:solidFill>
                            <a:latin typeface="Cambria Math" panose="02040503050406030204" pitchFamily="18" charset="0"/>
                          </a:rPr>
                        </m:ctrlPr>
                      </m:dPr>
                      <m:e>
                        <m:sSub>
                          <m:sSubPr>
                            <m:ctrlPr>
                              <a:rPr lang="ar-AE" altLang="en-US" sz="1600" i="1">
                                <a:solidFill>
                                  <a:schemeClr val="bg2">
                                    <a:lumMod val="75000"/>
                                  </a:schemeClr>
                                </a:solidFill>
                                <a:latin typeface="Cambria Math" panose="02040503050406030204" pitchFamily="18" charset="0"/>
                              </a:rPr>
                            </m:ctrlPr>
                          </m:sSubPr>
                          <m:e>
                            <m:r>
                              <a:rPr lang="ar-AE" altLang="en-US" sz="1600" i="1">
                                <a:solidFill>
                                  <a:schemeClr val="bg2">
                                    <a:lumMod val="75000"/>
                                  </a:schemeClr>
                                </a:solidFill>
                                <a:latin typeface="Cambria Math" panose="02040503050406030204" pitchFamily="18" charset="0"/>
                              </a:rPr>
                              <m:t>𝑑</m:t>
                            </m:r>
                          </m:e>
                          <m:sub>
                            <m:r>
                              <a:rPr lang="ar-AE" altLang="en-US" sz="1600" i="1">
                                <a:solidFill>
                                  <a:schemeClr val="bg2">
                                    <a:lumMod val="75000"/>
                                  </a:schemeClr>
                                </a:solidFill>
                                <a:latin typeface="Cambria Math" panose="02040503050406030204" pitchFamily="18" charset="0"/>
                              </a:rPr>
                              <m:t>𝜇</m:t>
                            </m:r>
                          </m:sub>
                        </m:sSub>
                      </m:e>
                    </m:d>
                    <m:r>
                      <a:rPr lang="ar-AE" altLang="en-US" sz="1600" i="1">
                        <a:solidFill>
                          <a:schemeClr val="bg2">
                            <a:lumMod val="75000"/>
                          </a:schemeClr>
                        </a:solidFill>
                        <a:latin typeface="Cambria Math" panose="02040503050406030204" pitchFamily="18" charset="0"/>
                      </a:rPr>
                      <m:t>&lt;</m:t>
                    </m:r>
                    <m:r>
                      <a:rPr lang="en-US" altLang="en-US" sz="1600" b="0" i="1" smtClean="0">
                        <a:solidFill>
                          <a:schemeClr val="bg2">
                            <a:lumMod val="75000"/>
                          </a:schemeClr>
                        </a:solidFill>
                        <a:latin typeface="Cambria Math" panose="02040503050406030204" pitchFamily="18" charset="0"/>
                      </a:rPr>
                      <m:t>1</m:t>
                    </m:r>
                    <m:r>
                      <a:rPr lang="en-US" altLang="en-US" sz="1600" b="0" i="1" smtClean="0">
                        <a:solidFill>
                          <a:schemeClr val="bg2">
                            <a:lumMod val="75000"/>
                          </a:schemeClr>
                        </a:solidFill>
                        <a:latin typeface="Cambria Math" panose="02040503050406030204" pitchFamily="18" charset="0"/>
                      </a:rPr>
                      <m:t>.</m:t>
                    </m:r>
                    <m:r>
                      <a:rPr lang="en-US" altLang="en-US" sz="1600" b="0" i="1" smtClean="0">
                        <a:solidFill>
                          <a:schemeClr val="bg2">
                            <a:lumMod val="75000"/>
                          </a:schemeClr>
                        </a:solidFill>
                        <a:latin typeface="Cambria Math" panose="02040503050406030204" pitchFamily="18" charset="0"/>
                      </a:rPr>
                      <m:t>5</m:t>
                    </m:r>
                    <m:r>
                      <a:rPr lang="ar-AE" altLang="en-US" sz="1600" i="1">
                        <a:solidFill>
                          <a:schemeClr val="bg2">
                            <a:lumMod val="75000"/>
                          </a:schemeClr>
                        </a:solidFill>
                        <a:latin typeface="Cambria Math" panose="02040503050406030204" pitchFamily="18" charset="0"/>
                      </a:rPr>
                      <m:t>×</m:t>
                    </m:r>
                    <m:sSup>
                      <m:sSupPr>
                        <m:ctrlPr>
                          <a:rPr lang="ar-AE" altLang="en-US" sz="1600" i="1">
                            <a:solidFill>
                              <a:schemeClr val="bg2">
                                <a:lumMod val="75000"/>
                              </a:schemeClr>
                            </a:solidFill>
                            <a:latin typeface="Cambria Math" panose="02040503050406030204" pitchFamily="18" charset="0"/>
                          </a:rPr>
                        </m:ctrlPr>
                      </m:sSupPr>
                      <m:e>
                        <m:r>
                          <a:rPr lang="ar-AE" altLang="en-US" sz="1600" i="1">
                            <a:solidFill>
                              <a:schemeClr val="bg2">
                                <a:lumMod val="75000"/>
                              </a:schemeClr>
                            </a:solidFill>
                            <a:latin typeface="Cambria Math" panose="02040503050406030204" pitchFamily="18" charset="0"/>
                          </a:rPr>
                          <m:t>10</m:t>
                        </m:r>
                      </m:e>
                      <m:sup>
                        <m:r>
                          <a:rPr lang="ar-AE" altLang="en-US" sz="1600" i="1">
                            <a:solidFill>
                              <a:schemeClr val="bg2">
                                <a:lumMod val="75000"/>
                              </a:schemeClr>
                            </a:solidFill>
                            <a:latin typeface="Cambria Math" panose="02040503050406030204" pitchFamily="18" charset="0"/>
                          </a:rPr>
                          <m:t>−</m:t>
                        </m:r>
                        <m:r>
                          <a:rPr lang="en-US" altLang="en-US" sz="1600" b="0" i="1" smtClean="0">
                            <a:solidFill>
                              <a:schemeClr val="bg2">
                                <a:lumMod val="75000"/>
                              </a:schemeClr>
                            </a:solidFill>
                            <a:latin typeface="Cambria Math" panose="02040503050406030204" pitchFamily="18" charset="0"/>
                          </a:rPr>
                          <m:t>19</m:t>
                        </m:r>
                      </m:sup>
                    </m:sSup>
                    <m:r>
                      <a:rPr lang="ar-AE" altLang="en-US" sz="1600" i="1">
                        <a:solidFill>
                          <a:schemeClr val="bg2">
                            <a:lumMod val="75000"/>
                          </a:schemeClr>
                        </a:solidFill>
                        <a:latin typeface="Cambria Math" panose="02040503050406030204" pitchFamily="18" charset="0"/>
                      </a:rPr>
                      <m:t> </m:t>
                    </m:r>
                    <m:r>
                      <a:rPr lang="ar-AE" altLang="en-US" sz="1600" i="1">
                        <a:solidFill>
                          <a:schemeClr val="bg2">
                            <a:lumMod val="75000"/>
                          </a:schemeClr>
                        </a:solidFill>
                        <a:latin typeface="Cambria Math" panose="02040503050406030204" pitchFamily="18" charset="0"/>
                      </a:rPr>
                      <m:t>𝑒</m:t>
                    </m:r>
                    <m:r>
                      <m:rPr>
                        <m:sty m:val="p"/>
                      </m:rPr>
                      <a:rPr lang="en-US" altLang="en-US" sz="1600" i="1">
                        <a:solidFill>
                          <a:schemeClr val="bg2">
                            <a:lumMod val="75000"/>
                          </a:schemeClr>
                        </a:solidFill>
                        <a:latin typeface="Cambria Math" panose="02040503050406030204" pitchFamily="18" charset="0"/>
                      </a:rPr>
                      <m:t>cm</m:t>
                    </m:r>
                  </m:oMath>
                </a14:m>
                <a:br>
                  <a:rPr lang="en-US" altLang="en-US" sz="1600" i="1" dirty="0">
                    <a:solidFill>
                      <a:schemeClr val="bg2">
                        <a:lumMod val="75000"/>
                      </a:schemeClr>
                    </a:solidFill>
                    <a:latin typeface="Cambria Math" panose="02040503050406030204" pitchFamily="18" charset="0"/>
                  </a:rPr>
                </a:br>
                <a:endParaRPr lang="en-US" altLang="en-US" sz="1800" dirty="0">
                  <a:latin typeface="Aptos" panose="020B0004020202020204" pitchFamily="34" charset="0"/>
                </a:endParaRPr>
              </a:p>
            </p:txBody>
          </p:sp>
        </mc:Choice>
        <mc:Fallback xmlns="">
          <p:sp>
            <p:nvSpPr>
              <p:cNvPr id="13" name="Content Placeholder 3"/>
              <p:cNvSpPr txBox="1">
                <a:spLocks noRot="1" noChangeAspect="1" noMove="1" noResize="1" noEditPoints="1" noAdjustHandles="1" noChangeArrowheads="1" noChangeShapeType="1" noTextEdit="1"/>
              </p:cNvSpPr>
              <p:nvPr/>
            </p:nvSpPr>
            <p:spPr>
              <a:xfrm>
                <a:off x="5076055" y="1059582"/>
                <a:ext cx="3960441" cy="3608676"/>
              </a:xfrm>
              <a:prstGeom prst="rect">
                <a:avLst/>
              </a:prstGeom>
              <a:blipFill>
                <a:blip r:embed="rId6"/>
                <a:stretch>
                  <a:fillRect l="-3390" t="-1520" r="-462"/>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E9EF6BD8-3E69-D96C-18F1-E98968C40C0A}"/>
              </a:ext>
            </a:extLst>
          </p:cNvPr>
          <p:cNvSpPr/>
          <p:nvPr/>
        </p:nvSpPr>
        <p:spPr bwMode="auto">
          <a:xfrm>
            <a:off x="1" y="4371950"/>
            <a:ext cx="539551"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6" name="TextBox 5">
            <a:extLst>
              <a:ext uri="{FF2B5EF4-FFF2-40B4-BE49-F238E27FC236}">
                <a16:creationId xmlns:a16="http://schemas.microsoft.com/office/drawing/2014/main" id="{F2692D40-A1A7-ECCE-C33D-594B1900DAD3}"/>
              </a:ext>
            </a:extLst>
          </p:cNvPr>
          <p:cNvSpPr txBox="1"/>
          <p:nvPr/>
        </p:nvSpPr>
        <p:spPr>
          <a:xfrm>
            <a:off x="99768" y="4904651"/>
            <a:ext cx="4040184" cy="193579"/>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200" kern="1000" spc="30" baseline="30000" dirty="0">
                <a:solidFill>
                  <a:schemeClr val="tx1">
                    <a:lumMod val="85000"/>
                    <a:lumOff val="15000"/>
                  </a:schemeClr>
                </a:solidFill>
                <a:latin typeface="Aptos" panose="020B0004020202020204" pitchFamily="34" charset="0"/>
                <a:cs typeface="Franklin Gothic Book"/>
              </a:rPr>
              <a:t>*</a:t>
            </a:r>
            <a:r>
              <a:rPr lang="en-US" sz="1200" kern="1000" spc="30" dirty="0" err="1">
                <a:solidFill>
                  <a:schemeClr val="tx1">
                    <a:lumMod val="85000"/>
                    <a:lumOff val="15000"/>
                  </a:schemeClr>
                </a:solidFill>
                <a:latin typeface="Aptos" panose="020B0004020202020204" pitchFamily="34" charset="0"/>
                <a:cs typeface="Franklin Gothic Book"/>
              </a:rPr>
              <a:t>A.Crivellin</a:t>
            </a:r>
            <a:r>
              <a:rPr lang="en-US" sz="1200" kern="1000" spc="30" dirty="0">
                <a:solidFill>
                  <a:schemeClr val="tx1">
                    <a:lumMod val="85000"/>
                    <a:lumOff val="15000"/>
                  </a:schemeClr>
                </a:solidFill>
                <a:latin typeface="Aptos" panose="020B0004020202020204" pitchFamily="34" charset="0"/>
                <a:cs typeface="Franklin Gothic Book"/>
              </a:rPr>
              <a:t>, M. Hoferichter, PSW PRD 98, 113002 (2018)</a:t>
            </a:r>
          </a:p>
        </p:txBody>
      </p:sp>
      <p:sp>
        <p:nvSpPr>
          <p:cNvPr id="7" name="Slide Number Placeholder 2">
            <a:extLst>
              <a:ext uri="{FF2B5EF4-FFF2-40B4-BE49-F238E27FC236}">
                <a16:creationId xmlns:a16="http://schemas.microsoft.com/office/drawing/2014/main" id="{C544A9BA-34B0-D8F3-5FEE-5C4EC365D9B9}"/>
              </a:ext>
            </a:extLst>
          </p:cNvPr>
          <p:cNvSpPr txBox="1">
            <a:spLocks/>
          </p:cNvSpPr>
          <p:nvPr/>
        </p:nvSpPr>
        <p:spPr>
          <a:xfrm>
            <a:off x="8209483" y="4898925"/>
            <a:ext cx="575742" cy="98177"/>
          </a:xfrm>
          <a:prstGeom prst="rect">
            <a:avLst/>
          </a:prstGeom>
        </p:spPr>
        <p:txBody>
          <a:bodyPr vert="horz" wrap="square" lIns="0" tIns="0" rIns="0" bIns="0" numCol="1" rtlCol="0" anchor="t" anchorCtr="0" compatLnSpc="1">
            <a:prstTxWarp prst="textNoShape">
              <a:avLst/>
            </a:prstTxWarp>
          </a:bodyPr>
          <a:lstStyle>
            <a:defPPr>
              <a:defRPr lang="de-CH"/>
            </a:defPPr>
            <a:lvl1pPr algn="l" rtl="0" eaLnBrk="0" fontAlgn="base" hangingPunct="0">
              <a:spcBef>
                <a:spcPct val="50000"/>
              </a:spcBef>
              <a:spcAft>
                <a:spcPct val="0"/>
              </a:spcAft>
              <a:defRPr sz="10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a:lstStyle>
          <a:p>
            <a:pPr algn="r">
              <a:spcBef>
                <a:spcPct val="0"/>
              </a:spcBef>
            </a:pPr>
            <a:r>
              <a:rPr lang="de-DE" sz="800" dirty="0">
                <a:latin typeface="Aptos" panose="020B0004020202020204" pitchFamily="34" charset="0"/>
              </a:rPr>
              <a:t>Page </a:t>
            </a:r>
            <a:fld id="{EBC07571-3134-BB4B-B83F-1A9FE18D34F3}" type="slidenum">
              <a:rPr lang="de-DE" sz="800" smtClean="0">
                <a:latin typeface="Aptos" panose="020B0004020202020204" pitchFamily="34" charset="0"/>
              </a:rPr>
              <a:pPr algn="r">
                <a:spcBef>
                  <a:spcPct val="0"/>
                </a:spcBef>
              </a:pPr>
              <a:t>20</a:t>
            </a:fld>
            <a:endParaRPr lang="de-DE" sz="800" dirty="0">
              <a:latin typeface="Aptos" panose="020B0004020202020204" pitchFamily="34" charset="0"/>
            </a:endParaRPr>
          </a:p>
        </p:txBody>
      </p:sp>
    </p:spTree>
    <p:extLst>
      <p:ext uri="{BB962C8B-B14F-4D97-AF65-F5344CB8AC3E}">
        <p14:creationId xmlns:p14="http://schemas.microsoft.com/office/powerpoint/2010/main" val="4043780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Picture 465"/>
          <p:cNvPicPr/>
          <p:nvPr/>
        </p:nvPicPr>
        <p:blipFill>
          <a:blip r:embed="rId2" cstate="screen">
            <a:extLst>
              <a:ext uri="{28A0092B-C50C-407E-A947-70E740481C1C}">
                <a14:useLocalDpi xmlns:a14="http://schemas.microsoft.com/office/drawing/2010/main"/>
              </a:ext>
            </a:extLst>
          </a:blip>
          <a:stretch/>
        </p:blipFill>
        <p:spPr>
          <a:xfrm>
            <a:off x="4415760" y="2822040"/>
            <a:ext cx="4686480" cy="2254320"/>
          </a:xfrm>
          <a:prstGeom prst="rect">
            <a:avLst/>
          </a:prstGeom>
          <a:ln w="0">
            <a:noFill/>
          </a:ln>
        </p:spPr>
      </p:pic>
      <p:sp>
        <p:nvSpPr>
          <p:cNvPr id="467" name="PlaceHolder 1"/>
          <p:cNvSpPr>
            <a:spLocks noGrp="1"/>
          </p:cNvSpPr>
          <p:nvPr>
            <p:ph idx="4294967295"/>
          </p:nvPr>
        </p:nvSpPr>
        <p:spPr>
          <a:xfrm>
            <a:off x="755576" y="948600"/>
            <a:ext cx="4469824" cy="3508560"/>
          </a:xfrm>
          <a:prstGeom prst="rect">
            <a:avLst/>
          </a:prstGeom>
          <a:noFill/>
          <a:ln w="0">
            <a:noFill/>
          </a:ln>
        </p:spPr>
        <p:txBody>
          <a:bodyPr lIns="0" tIns="0" rIns="0" bIns="0" anchor="t">
            <a:noAutofit/>
          </a:bodyPr>
          <a:lstStyle/>
          <a:p>
            <a:pPr marL="216000" indent="-216000">
              <a:lnSpc>
                <a:spcPct val="110000"/>
              </a:lnSpc>
              <a:buClr>
                <a:srgbClr val="000000"/>
              </a:buClr>
              <a:buSzPct val="45000"/>
              <a:buFont typeface="Wingdings" charset="2"/>
              <a:buChar char=""/>
              <a:tabLst>
                <a:tab pos="0" algn="l"/>
              </a:tabLst>
            </a:pPr>
            <a:r>
              <a:rPr lang="en-US" sz="1700" b="0" strike="noStrike" spc="-1" dirty="0">
                <a:solidFill>
                  <a:srgbClr val="000000"/>
                </a:solidFill>
                <a:ea typeface="Calibri"/>
              </a:rPr>
              <a:t>EDM ≠ 0 </a:t>
            </a:r>
            <a:r>
              <a:rPr lang="en-US" spc="-1" dirty="0">
                <a:solidFill>
                  <a:srgbClr val="000000"/>
                </a:solidFill>
                <a:ea typeface="Calibri"/>
              </a:rPr>
              <a:t>induces a </a:t>
            </a:r>
            <a:r>
              <a:rPr lang="en-US" sz="1700" b="0" strike="noStrike" spc="-1" dirty="0">
                <a:solidFill>
                  <a:srgbClr val="000000"/>
                </a:solidFill>
                <a:ea typeface="Calibri"/>
              </a:rPr>
              <a:t>vertical spin-precession out of the plane of the orbit.</a:t>
            </a:r>
          </a:p>
          <a:p>
            <a:pPr marL="216000" indent="-216000">
              <a:lnSpc>
                <a:spcPct val="110000"/>
              </a:lnSpc>
              <a:buClr>
                <a:srgbClr val="000000"/>
              </a:buClr>
              <a:buSzPct val="45000"/>
              <a:buFont typeface="Wingdings" charset="2"/>
              <a:buChar char=""/>
              <a:tabLst>
                <a:tab pos="0" algn="l"/>
              </a:tabLst>
            </a:pPr>
            <a:r>
              <a:rPr lang="en-US" spc="-1" dirty="0">
                <a:solidFill>
                  <a:srgbClr val="000000"/>
                </a:solidFill>
                <a:ea typeface="Calibri"/>
              </a:rPr>
              <a:t>Build-up of longitudinal</a:t>
            </a:r>
            <a:r>
              <a:rPr lang="en-US" sz="1700" b="0" strike="noStrike" spc="-1" dirty="0">
                <a:solidFill>
                  <a:srgbClr val="000000"/>
                </a:solidFill>
                <a:ea typeface="Calibri"/>
              </a:rPr>
              <a:t> asymmetry with time, observed by recording decay positrons.</a:t>
            </a:r>
          </a:p>
          <a:p>
            <a:pPr marL="216000" indent="-216000">
              <a:lnSpc>
                <a:spcPct val="110000"/>
              </a:lnSpc>
              <a:buClr>
                <a:srgbClr val="000000"/>
              </a:buClr>
              <a:buSzPct val="45000"/>
              <a:buFont typeface="Wingdings" charset="2"/>
              <a:buChar char=""/>
              <a:tabLst>
                <a:tab pos="0" algn="l"/>
              </a:tabLst>
            </a:pPr>
            <a:r>
              <a:rPr lang="en-US" sz="1700" b="0" strike="noStrike" spc="-1" dirty="0">
                <a:solidFill>
                  <a:srgbClr val="000000"/>
                </a:solidFill>
                <a:ea typeface="Calibri"/>
              </a:rPr>
              <a:t>If EDM = 0, spin “frozen” to the momentum </a:t>
            </a:r>
            <a:br>
              <a:rPr lang="en-US" sz="1700" b="0" strike="noStrike" spc="-1" dirty="0">
                <a:solidFill>
                  <a:srgbClr val="000000"/>
                </a:solidFill>
                <a:ea typeface="Calibri"/>
              </a:rPr>
            </a:br>
            <a:r>
              <a:rPr lang="en-US" sz="1700" b="0" strike="noStrike" spc="-1" dirty="0">
                <a:solidFill>
                  <a:srgbClr val="000000"/>
                </a:solidFill>
                <a:ea typeface="Calibri"/>
              </a:rPr>
              <a:t>change in asymmetry should be zero</a:t>
            </a:r>
            <a:endParaRPr lang="en-US" sz="1700" b="1" strike="noStrike" spc="-1" dirty="0">
              <a:solidFill>
                <a:srgbClr val="000000"/>
              </a:solidFill>
              <a:ea typeface="Calibri"/>
            </a:endParaRPr>
          </a:p>
          <a:p>
            <a:pPr marL="216000" indent="-216000">
              <a:lnSpc>
                <a:spcPct val="100000"/>
              </a:lnSpc>
              <a:spcBef>
                <a:spcPts val="1417"/>
              </a:spcBef>
              <a:buClr>
                <a:srgbClr val="000000"/>
              </a:buClr>
              <a:buSzPct val="45000"/>
              <a:buFont typeface="Wingdings" charset="2"/>
              <a:buChar char=""/>
              <a:tabLst>
                <a:tab pos="0" algn="l"/>
              </a:tabLst>
            </a:pPr>
            <a:r>
              <a:rPr lang="en-US" sz="1700" strike="noStrike" spc="-1" dirty="0">
                <a:solidFill>
                  <a:srgbClr val="000000"/>
                </a:solidFill>
                <a:ea typeface="Calibri"/>
              </a:rPr>
              <a:t>Some change in asymmetry could </a:t>
            </a:r>
            <a:br>
              <a:rPr lang="en-US" sz="1700" strike="noStrike" spc="-1" dirty="0">
                <a:solidFill>
                  <a:srgbClr val="000000"/>
                </a:solidFill>
                <a:ea typeface="Calibri"/>
              </a:rPr>
            </a:br>
            <a:r>
              <a:rPr lang="en-US" sz="1700" strike="noStrike" spc="-1" dirty="0">
                <a:solidFill>
                  <a:srgbClr val="000000"/>
                </a:solidFill>
                <a:ea typeface="Calibri"/>
              </a:rPr>
              <a:t>still be observed due to </a:t>
            </a:r>
            <a:br>
              <a:rPr lang="en-US" sz="1700" strike="noStrike" spc="-1" dirty="0">
                <a:solidFill>
                  <a:srgbClr val="000000"/>
                </a:solidFill>
                <a:ea typeface="Calibri"/>
              </a:rPr>
            </a:br>
            <a:r>
              <a:rPr lang="en-US" sz="1700" strike="noStrike" spc="-1" dirty="0">
                <a:solidFill>
                  <a:srgbClr val="000000"/>
                </a:solidFill>
                <a:ea typeface="Calibri"/>
              </a:rPr>
              <a:t>systematic effects</a:t>
            </a:r>
            <a:endParaRPr lang="en-US" sz="1700" strike="noStrike" spc="-1" dirty="0"/>
          </a:p>
        </p:txBody>
      </p:sp>
      <p:sp>
        <p:nvSpPr>
          <p:cNvPr id="468" name="PlaceHolder 2"/>
          <p:cNvSpPr>
            <a:spLocks noGrp="1"/>
          </p:cNvSpPr>
          <p:nvPr>
            <p:ph type="title" idx="4294967295"/>
          </p:nvPr>
        </p:nvSpPr>
        <p:spPr>
          <a:xfrm>
            <a:off x="2077200" y="216000"/>
            <a:ext cx="6706440" cy="37980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ea typeface="Calibri"/>
              </a:rPr>
              <a:t>The search for a muon EDM at PSI</a:t>
            </a:r>
            <a:endParaRPr lang="en-GB" sz="2400" b="0" strike="noStrike" spc="-1" dirty="0"/>
          </a:p>
        </p:txBody>
      </p:sp>
      <p:sp>
        <p:nvSpPr>
          <p:cNvPr id="469" name="PlaceHolder 3"/>
          <p:cNvSpPr>
            <a:spLocks noGrp="1"/>
          </p:cNvSpPr>
          <p:nvPr>
            <p:ph type="sldNum" idx="4294967295"/>
          </p:nvPr>
        </p:nvSpPr>
        <p:spPr>
          <a:xfrm>
            <a:off x="8206200" y="4968000"/>
            <a:ext cx="574200" cy="14616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Aptos" panose="020B0004020202020204" pitchFamily="34" charset="0"/>
              </a:rPr>
              <a:t>Page </a:t>
            </a:r>
            <a:fld id="{6DFFB360-D563-449A-8B9A-D46177E55C47}" type="slidenum">
              <a:rPr lang="en-US" sz="800" b="0" strike="noStrike" spc="-1">
                <a:solidFill>
                  <a:srgbClr val="000000"/>
                </a:solidFill>
                <a:latin typeface="Aptos" panose="020B0004020202020204" pitchFamily="34" charset="0"/>
              </a:rPr>
              <a:t>21</a:t>
            </a:fld>
            <a:endParaRPr lang="en-GB" sz="800" b="0" strike="noStrike" spc="-1" dirty="0">
              <a:latin typeface="Times New Roman"/>
            </a:endParaRPr>
          </a:p>
        </p:txBody>
      </p:sp>
      <p:grpSp>
        <p:nvGrpSpPr>
          <p:cNvPr id="470" name="Group 469"/>
          <p:cNvGrpSpPr/>
          <p:nvPr/>
        </p:nvGrpSpPr>
        <p:grpSpPr>
          <a:xfrm>
            <a:off x="2819880" y="144360"/>
            <a:ext cx="6147180" cy="2917800"/>
            <a:chOff x="2819880" y="144360"/>
            <a:chExt cx="6147180" cy="2917800"/>
          </a:xfrm>
        </p:grpSpPr>
        <p:sp>
          <p:nvSpPr>
            <p:cNvPr id="471" name="Straight Arrow Connector 22"/>
            <p:cNvSpPr/>
            <p:nvPr/>
          </p:nvSpPr>
          <p:spPr>
            <a:xfrm flipH="1">
              <a:off x="7491600" y="2021760"/>
              <a:ext cx="311040" cy="232920"/>
            </a:xfrm>
            <a:custGeom>
              <a:avLst/>
              <a:gdLst/>
              <a:ahLst/>
              <a:cxnLst/>
              <a:rect l="l" t="t" r="r" b="b"/>
              <a:pathLst>
                <a:path w="21600" h="21600">
                  <a:moveTo>
                    <a:pt x="0" y="0"/>
                  </a:moveTo>
                  <a:lnTo>
                    <a:pt x="21600" y="21600"/>
                  </a:lnTo>
                </a:path>
              </a:pathLst>
            </a:custGeom>
            <a:noFill/>
            <a:ln w="38160" cap="rnd">
              <a:solidFill>
                <a:srgbClr val="0066AA"/>
              </a:solidFill>
              <a:round/>
              <a:tailEnd type="triangle"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a:lstStyle/>
            <a:p>
              <a:endParaRPr lang="de-CH" dirty="0"/>
            </a:p>
          </p:txBody>
        </p:sp>
        <p:sp>
          <p:nvSpPr>
            <p:cNvPr id="472" name="Straight Arrow Connector 23"/>
            <p:cNvSpPr/>
            <p:nvPr/>
          </p:nvSpPr>
          <p:spPr>
            <a:xfrm>
              <a:off x="7806960" y="2021760"/>
              <a:ext cx="375480" cy="104760"/>
            </a:xfrm>
            <a:custGeom>
              <a:avLst/>
              <a:gdLst/>
              <a:ahLst/>
              <a:cxnLst/>
              <a:rect l="l" t="t" r="r" b="b"/>
              <a:pathLst>
                <a:path w="21600" h="21600">
                  <a:moveTo>
                    <a:pt x="0" y="0"/>
                  </a:moveTo>
                  <a:lnTo>
                    <a:pt x="21600" y="21600"/>
                  </a:lnTo>
                </a:path>
              </a:pathLst>
            </a:custGeom>
            <a:noFill/>
            <a:ln w="19080" cap="rnd">
              <a:solidFill>
                <a:srgbClr val="75A82B"/>
              </a:solidFill>
              <a:round/>
              <a:tailEnd type="triangle"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a:lstStyle/>
            <a:p>
              <a:endParaRPr lang="de-CH" dirty="0"/>
            </a:p>
          </p:txBody>
        </p:sp>
        <p:grpSp>
          <p:nvGrpSpPr>
            <p:cNvPr id="473" name="Group 472"/>
            <p:cNvGrpSpPr/>
            <p:nvPr/>
          </p:nvGrpSpPr>
          <p:grpSpPr>
            <a:xfrm>
              <a:off x="2819880" y="144360"/>
              <a:ext cx="6147180" cy="2917800"/>
              <a:chOff x="2819880" y="144360"/>
              <a:chExt cx="6147180" cy="2917800"/>
            </a:xfrm>
          </p:grpSpPr>
          <p:sp>
            <p:nvSpPr>
              <p:cNvPr id="474" name="Straight Connector 19"/>
              <p:cNvSpPr/>
              <p:nvPr/>
            </p:nvSpPr>
            <p:spPr>
              <a:xfrm>
                <a:off x="5180040" y="1301040"/>
                <a:ext cx="3529080" cy="954000"/>
              </a:xfrm>
              <a:prstGeom prst="line">
                <a:avLst/>
              </a:prstGeom>
              <a:ln w="12600" cap="rnd">
                <a:solidFill>
                  <a:srgbClr val="A4A4A4"/>
                </a:solidFill>
                <a:prstDash val="sysDash"/>
                <a:round/>
              </a:ln>
            </p:spPr>
            <p:style>
              <a:lnRef idx="0">
                <a:scrgbClr r="0" g="0" b="0"/>
              </a:lnRef>
              <a:fillRef idx="0">
                <a:scrgbClr r="0" g="0" b="0"/>
              </a:fillRef>
              <a:effectRef idx="0">
                <a:scrgbClr r="0" g="0" b="0"/>
              </a:effectRef>
              <a:fontRef idx="minor"/>
            </p:style>
            <p:txBody>
              <a:bodyPr/>
              <a:lstStyle/>
              <a:p>
                <a:endParaRPr lang="de-CH" dirty="0"/>
              </a:p>
            </p:txBody>
          </p:sp>
          <p:grpSp>
            <p:nvGrpSpPr>
              <p:cNvPr id="475" name="Group 17"/>
              <p:cNvGrpSpPr/>
              <p:nvPr/>
            </p:nvGrpSpPr>
            <p:grpSpPr>
              <a:xfrm>
                <a:off x="7479000" y="994320"/>
                <a:ext cx="660600" cy="2067840"/>
                <a:chOff x="7479000" y="994320"/>
                <a:chExt cx="660600" cy="2067840"/>
              </a:xfrm>
            </p:grpSpPr>
            <p:sp>
              <p:nvSpPr>
                <p:cNvPr id="476" name="Oval 31"/>
                <p:cNvSpPr/>
                <p:nvPr/>
              </p:nvSpPr>
              <p:spPr>
                <a:xfrm rot="5400000">
                  <a:off x="6783480" y="1689480"/>
                  <a:ext cx="2047320" cy="656640"/>
                </a:xfrm>
                <a:prstGeom prst="ellipse">
                  <a:avLst/>
                </a:prstGeom>
                <a:solidFill>
                  <a:srgbClr val="7DA569">
                    <a:alpha val="50000"/>
                  </a:srgbClr>
                </a:solidFill>
                <a:ln w="0">
                  <a:noFill/>
                </a:ln>
              </p:spPr>
              <p:style>
                <a:lnRef idx="0">
                  <a:scrgbClr r="0" g="0" b="0"/>
                </a:lnRef>
                <a:fillRef idx="0">
                  <a:scrgbClr r="0" g="0" b="0"/>
                </a:fillRef>
                <a:effectRef idx="0">
                  <a:scrgbClr r="0" g="0" b="0"/>
                </a:effectRef>
                <a:fontRef idx="minor"/>
              </p:style>
              <p:txBody>
                <a:bodyPr/>
                <a:lstStyle/>
                <a:p>
                  <a:endParaRPr lang="de-CH" dirty="0"/>
                </a:p>
              </p:txBody>
            </p:sp>
            <p:sp>
              <p:nvSpPr>
                <p:cNvPr id="477" name="Arc 45"/>
                <p:cNvSpPr/>
                <p:nvPr/>
              </p:nvSpPr>
              <p:spPr>
                <a:xfrm rot="5400000">
                  <a:off x="6787440" y="1710000"/>
                  <a:ext cx="2047320" cy="656640"/>
                </a:xfrm>
                <a:prstGeom prst="arc">
                  <a:avLst>
                    <a:gd name="adj1" fmla="val 3339133"/>
                    <a:gd name="adj2" fmla="val 8426388"/>
                  </a:avLst>
                </a:prstGeom>
                <a:noFill/>
                <a:ln w="19080">
                  <a:solidFill>
                    <a:srgbClr val="014DB2"/>
                  </a:solidFill>
                  <a:round/>
                  <a:tailEnd type="triangle" w="med" len="med"/>
                </a:ln>
              </p:spPr>
              <p:style>
                <a:lnRef idx="0">
                  <a:scrgbClr r="0" g="0" b="0"/>
                </a:lnRef>
                <a:fillRef idx="0">
                  <a:scrgbClr r="0" g="0" b="0"/>
                </a:fillRef>
                <a:effectRef idx="0">
                  <a:scrgbClr r="0" g="0" b="0"/>
                </a:effectRef>
                <a:fontRef idx="minor"/>
              </p:style>
              <p:txBody>
                <a:bodyPr/>
                <a:lstStyle/>
                <a:p>
                  <a:endParaRPr lang="de-CH" dirty="0"/>
                </a:p>
              </p:txBody>
            </p:sp>
          </p:grpSp>
          <p:sp>
            <p:nvSpPr>
              <p:cNvPr id="478" name="Arc 29"/>
              <p:cNvSpPr/>
              <p:nvPr/>
            </p:nvSpPr>
            <p:spPr>
              <a:xfrm>
                <a:off x="2819880" y="144360"/>
                <a:ext cx="5305320" cy="2553120"/>
              </a:xfrm>
              <a:prstGeom prst="arc">
                <a:avLst>
                  <a:gd name="adj1" fmla="val 19979841"/>
                  <a:gd name="adj2" fmla="val 2387684"/>
                </a:avLst>
              </a:prstGeom>
              <a:noFill/>
              <a:ln w="12600" cap="rnd">
                <a:solidFill>
                  <a:srgbClr val="4E4E4E"/>
                </a:solidFill>
                <a:prstDash val="dash"/>
                <a:round/>
                <a:headEnd type="arrow"/>
                <a:tailEnd type="none"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a:lstStyle/>
              <a:p>
                <a:endParaRPr lang="de-CH" dirty="0"/>
              </a:p>
            </p:txBody>
          </p:sp>
          <p:sp>
            <p:nvSpPr>
              <p:cNvPr id="479" name="Oval 30"/>
              <p:cNvSpPr/>
              <p:nvPr/>
            </p:nvSpPr>
            <p:spPr>
              <a:xfrm>
                <a:off x="7763760" y="1975320"/>
                <a:ext cx="85320" cy="85320"/>
              </a:xfrm>
              <a:prstGeom prst="ellipse">
                <a:avLst/>
              </a:prstGeom>
              <a:gradFill rotWithShape="0">
                <a:gsLst>
                  <a:gs pos="0">
                    <a:srgbClr val="FCC900"/>
                  </a:gs>
                  <a:gs pos="100000">
                    <a:srgbClr val="FFE6BB"/>
                  </a:gs>
                </a:gsLst>
                <a:lin ang="16200000"/>
              </a:gradFill>
              <a:ln w="0">
                <a:noFill/>
              </a:ln>
              <a:effectLst>
                <a:outerShdw blurRad="39960" dist="2304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de-CH" dirty="0"/>
              </a:p>
            </p:txBody>
          </p:sp>
          <p:sp>
            <p:nvSpPr>
              <p:cNvPr id="481" name="Up Arrow 41"/>
              <p:cNvSpPr/>
              <p:nvPr/>
            </p:nvSpPr>
            <p:spPr>
              <a:xfrm rot="16956000">
                <a:off x="8377200" y="1920600"/>
                <a:ext cx="546480" cy="633240"/>
              </a:xfrm>
              <a:prstGeom prst="upArrow">
                <a:avLst>
                  <a:gd name="adj1" fmla="val 50000"/>
                  <a:gd name="adj2" fmla="val 50000"/>
                </a:avLst>
              </a:prstGeom>
              <a:solidFill>
                <a:srgbClr val="003B6E">
                  <a:alpha val="5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de-CH" sz="1800" b="0" strike="noStrike" spc="-1" dirty="0">
                    <a:solidFill>
                      <a:srgbClr val="FFFFFF"/>
                    </a:solidFill>
                    <a:latin typeface="Aptos" panose="020B0004020202020204" pitchFamily="34" charset="0"/>
                    <a:ea typeface="Calibri"/>
                  </a:rPr>
                  <a:t>E</a:t>
                </a:r>
                <a:endParaRPr lang="en-GB" sz="1800" b="0" strike="noStrike" spc="-1" dirty="0">
                  <a:latin typeface="Aptos" panose="020B0004020202020204" pitchFamily="34" charset="0"/>
                </a:endParaRPr>
              </a:p>
            </p:txBody>
          </p:sp>
          <mc:AlternateContent xmlns:mc="http://schemas.openxmlformats.org/markup-compatibility/2006" xmlns:a14="http://schemas.microsoft.com/office/drawing/2010/main">
            <mc:Choice Requires="a14">
              <p:sp>
                <p:nvSpPr>
                  <p:cNvPr id="482" name="TextBox 64"/>
                  <p:cNvSpPr txBox="1"/>
                  <p:nvPr/>
                </p:nvSpPr>
                <p:spPr>
                  <a:xfrm rot="913200">
                    <a:off x="5479353" y="1570521"/>
                    <a:ext cx="1280875" cy="236160"/>
                  </a:xfrm>
                  <a:prstGeom prst="rect">
                    <a:avLst/>
                  </a:prstGeom>
                </p:spPr>
                <p:txBody>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𝑅</m:t>
                          </m:r>
                          <m:r>
                            <a:rPr lang="en-US" smtClean="0">
                              <a:latin typeface="Cambria Math" panose="02040503050406030204" pitchFamily="18" charset="0"/>
                            </a:rPr>
                            <m:t>=30</m:t>
                          </m:r>
                          <m:r>
                            <m:rPr>
                              <m:sty m:val="p"/>
                            </m:rPr>
                            <a:rPr lang="en-US" b="0" i="0" smtClean="0">
                              <a:latin typeface="Cambria Math" panose="02040503050406030204" pitchFamily="18" charset="0"/>
                            </a:rPr>
                            <m:t>mm</m:t>
                          </m:r>
                        </m:oMath>
                      </m:oMathPara>
                    </a14:m>
                    <a:endParaRPr i="1" dirty="0">
                      <a:latin typeface="Aptos" panose="020B0004020202020204" pitchFamily="34" charset="0"/>
                    </a:endParaRPr>
                  </a:p>
                </p:txBody>
              </p:sp>
            </mc:Choice>
            <mc:Fallback xmlns="">
              <p:sp>
                <p:nvSpPr>
                  <p:cNvPr id="482" name="TextBox 64"/>
                  <p:cNvSpPr txBox="1">
                    <a:spLocks noRot="1" noChangeAspect="1" noMove="1" noResize="1" noEditPoints="1" noAdjustHandles="1" noChangeArrowheads="1" noChangeShapeType="1" noTextEdit="1"/>
                  </p:cNvSpPr>
                  <p:nvPr/>
                </p:nvSpPr>
                <p:spPr>
                  <a:xfrm rot="913200">
                    <a:off x="5479353" y="1570521"/>
                    <a:ext cx="1280875" cy="236160"/>
                  </a:xfrm>
                  <a:prstGeom prst="rect">
                    <a:avLst/>
                  </a:prstGeom>
                  <a:blipFill>
                    <a:blip r:embed="rId3"/>
                    <a:stretch>
                      <a:fillRect b="-212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83" name="TextBox 32"/>
                <p:cNvSpPr txBox="1"/>
                <p:nvPr/>
              </p:nvSpPr>
              <p:spPr>
                <a:xfrm>
                  <a:off x="8125200" y="1779135"/>
                  <a:ext cx="259560" cy="2361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acc>
                              <m:accPr>
                                <m:chr m:val="⃗"/>
                                <m:ctrlPr>
                                  <a:rPr i="1">
                                    <a:latin typeface="Cambria Math" panose="02040503050406030204" pitchFamily="18" charset="0"/>
                                  </a:rPr>
                                </m:ctrlPr>
                              </m:accPr>
                              <m:e>
                                <m:r>
                                  <a:rPr>
                                    <a:latin typeface="Cambria Math" panose="02040503050406030204" pitchFamily="18" charset="0"/>
                                  </a:rPr>
                                  <m:t>𝜔</m:t>
                                </m:r>
                              </m:e>
                            </m:acc>
                          </m:e>
                          <m:sub>
                            <m:r>
                              <a:rPr>
                                <a:latin typeface="Cambria Math" panose="02040503050406030204" pitchFamily="18" charset="0"/>
                              </a:rPr>
                              <m:t>𝑒</m:t>
                            </m:r>
                          </m:sub>
                        </m:sSub>
                      </m:oMath>
                    </m:oMathPara>
                  </a14:m>
                  <a:endParaRPr dirty="0">
                    <a:latin typeface="Aptos" panose="020B0004020202020204" pitchFamily="34" charset="0"/>
                  </a:endParaRPr>
                </a:p>
              </p:txBody>
            </p:sp>
          </mc:Choice>
          <mc:Fallback xmlns="">
            <p:sp>
              <p:nvSpPr>
                <p:cNvPr id="483" name="TextBox 32"/>
                <p:cNvSpPr txBox="1">
                  <a:spLocks noRot="1" noChangeAspect="1" noMove="1" noResize="1" noEditPoints="1" noAdjustHandles="1" noChangeArrowheads="1" noChangeShapeType="1" noTextEdit="1"/>
                </p:cNvSpPr>
                <p:nvPr/>
              </p:nvSpPr>
              <p:spPr>
                <a:xfrm>
                  <a:off x="8125200" y="1779135"/>
                  <a:ext cx="259560" cy="236160"/>
                </a:xfrm>
                <a:prstGeom prst="rect">
                  <a:avLst/>
                </a:prstGeom>
                <a:blipFill>
                  <a:blip r:embed="rId4"/>
                  <a:stretch>
                    <a:fillRect r="-35714" b="-3333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D950CD2-BB2E-ACCF-F5DB-2EEAC296531D}"/>
                  </a:ext>
                </a:extLst>
              </p:cNvPr>
              <p:cNvSpPr txBox="1"/>
              <p:nvPr/>
            </p:nvSpPr>
            <p:spPr>
              <a:xfrm>
                <a:off x="1391112" y="3746003"/>
                <a:ext cx="3168352" cy="711157"/>
              </a:xfrm>
              <a:prstGeom prst="rect">
                <a:avLst/>
              </a:prstGeom>
              <a:solidFill>
                <a:schemeClr val="bg1"/>
              </a:solid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800" b="0" i="1" kern="1000" spc="30" smtClean="0">
                          <a:solidFill>
                            <a:schemeClr val="tx1">
                              <a:lumMod val="65000"/>
                              <a:lumOff val="35000"/>
                            </a:schemeClr>
                          </a:solidFill>
                          <a:latin typeface="Cambria Math" panose="02040503050406030204" pitchFamily="18" charset="0"/>
                        </a:rPr>
                        <m:t>𝜎</m:t>
                      </m:r>
                      <m:d>
                        <m:dPr>
                          <m:ctrlPr>
                            <a:rPr lang="en-US" sz="1800" b="0" i="1" kern="1000" spc="30" smtClean="0">
                              <a:solidFill>
                                <a:schemeClr val="tx1">
                                  <a:lumMod val="65000"/>
                                  <a:lumOff val="35000"/>
                                </a:schemeClr>
                              </a:solidFill>
                              <a:latin typeface="Cambria Math" panose="02040503050406030204" pitchFamily="18" charset="0"/>
                            </a:rPr>
                          </m:ctrlPr>
                        </m:dPr>
                        <m:e>
                          <m:sSub>
                            <m:sSubPr>
                              <m:ctrlPr>
                                <a:rPr lang="en-US" sz="1800" i="1" kern="1000" spc="30">
                                  <a:solidFill>
                                    <a:schemeClr val="tx1">
                                      <a:lumMod val="65000"/>
                                      <a:lumOff val="35000"/>
                                    </a:schemeClr>
                                  </a:solidFill>
                                  <a:latin typeface="Cambria Math" panose="02040503050406030204" pitchFamily="18" charset="0"/>
                                  <a:cs typeface="Franklin Gothic Book"/>
                                </a:rPr>
                              </m:ctrlPr>
                            </m:sSubPr>
                            <m:e>
                              <m:r>
                                <a:rPr lang="en-US" sz="1800" i="1" kern="1000" spc="30">
                                  <a:solidFill>
                                    <a:schemeClr val="tx1">
                                      <a:lumMod val="65000"/>
                                      <a:lumOff val="35000"/>
                                    </a:schemeClr>
                                  </a:solidFill>
                                  <a:latin typeface="Cambria Math" panose="02040503050406030204" pitchFamily="18" charset="0"/>
                                  <a:cs typeface="Franklin Gothic Book"/>
                                </a:rPr>
                                <m:t>𝑑</m:t>
                              </m:r>
                            </m:e>
                            <m:sub>
                              <m:r>
                                <m:rPr>
                                  <m:sty m:val="p"/>
                                </m:rPr>
                                <a:rPr lang="en-US" sz="1800" kern="1000" spc="30">
                                  <a:solidFill>
                                    <a:schemeClr val="tx1">
                                      <a:lumMod val="65000"/>
                                      <a:lumOff val="35000"/>
                                    </a:schemeClr>
                                  </a:solidFill>
                                  <a:latin typeface="Cambria Math" panose="02040503050406030204" pitchFamily="18" charset="0"/>
                                  <a:cs typeface="Franklin Gothic Book"/>
                                </a:rPr>
                                <m:t>μ</m:t>
                              </m:r>
                            </m:sub>
                          </m:sSub>
                        </m:e>
                      </m:d>
                      <m:r>
                        <a:rPr lang="en-US" sz="1800" b="0" i="1" kern="1000" spc="30" smtClean="0">
                          <a:solidFill>
                            <a:schemeClr val="tx1">
                              <a:lumMod val="65000"/>
                              <a:lumOff val="35000"/>
                            </a:schemeClr>
                          </a:solidFill>
                          <a:latin typeface="Cambria Math" panose="02040503050406030204" pitchFamily="18" charset="0"/>
                        </a:rPr>
                        <m:t>=</m:t>
                      </m:r>
                      <m:f>
                        <m:fPr>
                          <m:ctrlPr>
                            <a:rPr lang="en-US" sz="1800" b="0" i="1" kern="1000" spc="30" smtClean="0">
                              <a:solidFill>
                                <a:schemeClr val="tx1">
                                  <a:lumMod val="65000"/>
                                  <a:lumOff val="35000"/>
                                </a:schemeClr>
                              </a:solidFill>
                              <a:latin typeface="Cambria Math" panose="02040503050406030204" pitchFamily="18" charset="0"/>
                            </a:rPr>
                          </m:ctrlPr>
                        </m:fPr>
                        <m:num>
                          <m:r>
                            <a:rPr lang="en-US" sz="1800" b="0" i="1" kern="1000" spc="30" smtClean="0">
                              <a:solidFill>
                                <a:schemeClr val="tx1">
                                  <a:lumMod val="65000"/>
                                  <a:lumOff val="35000"/>
                                </a:schemeClr>
                              </a:solidFill>
                              <a:latin typeface="Cambria Math" panose="02040503050406030204" pitchFamily="18" charset="0"/>
                            </a:rPr>
                            <m:t>ℏ</m:t>
                          </m:r>
                        </m:num>
                        <m:den>
                          <m:r>
                            <a:rPr lang="en-US" sz="1800" b="0" i="1" kern="1000" spc="30" smtClean="0">
                              <a:solidFill>
                                <a:schemeClr val="tx1">
                                  <a:lumMod val="65000"/>
                                  <a:lumOff val="35000"/>
                                </a:schemeClr>
                              </a:solidFill>
                              <a:latin typeface="Cambria Math" panose="02040503050406030204" pitchFamily="18" charset="0"/>
                            </a:rPr>
                            <m:t>2</m:t>
                          </m:r>
                          <m:r>
                            <a:rPr lang="en-US" sz="1800" b="0" i="1" kern="1000" spc="30" smtClean="0">
                              <a:solidFill>
                                <a:schemeClr val="tx1">
                                  <a:lumMod val="65000"/>
                                  <a:lumOff val="35000"/>
                                </a:schemeClr>
                              </a:solidFill>
                              <a:latin typeface="Cambria Math" panose="02040503050406030204" pitchFamily="18" charset="0"/>
                            </a:rPr>
                            <m:t>𝑃𝑐</m:t>
                          </m:r>
                          <m:r>
                            <a:rPr lang="en-US" sz="1800" i="1" kern="1000" spc="30">
                              <a:solidFill>
                                <a:schemeClr val="tx1">
                                  <a:lumMod val="65000"/>
                                  <a:lumOff val="35000"/>
                                </a:schemeClr>
                              </a:solidFill>
                              <a:latin typeface="Cambria Math" panose="02040503050406030204" pitchFamily="18" charset="0"/>
                            </a:rPr>
                            <m:t>𝛽𝛾</m:t>
                          </m:r>
                          <m:r>
                            <a:rPr lang="en-US" sz="1800" i="1" kern="1000" spc="30">
                              <a:solidFill>
                                <a:schemeClr val="tx1">
                                  <a:lumMod val="65000"/>
                                  <a:lumOff val="35000"/>
                                </a:schemeClr>
                              </a:solidFill>
                              <a:latin typeface="Cambria Math" panose="02040503050406030204" pitchFamily="18" charset="0"/>
                            </a:rPr>
                            <m:t>𝐵</m:t>
                          </m:r>
                          <m:sSub>
                            <m:sSubPr>
                              <m:ctrlPr>
                                <a:rPr lang="en-US" sz="1800" b="0" i="1" kern="1000" spc="30" smtClean="0">
                                  <a:solidFill>
                                    <a:schemeClr val="tx1">
                                      <a:lumMod val="65000"/>
                                      <a:lumOff val="35000"/>
                                    </a:schemeClr>
                                  </a:solidFill>
                                  <a:latin typeface="Cambria Math" panose="02040503050406030204" pitchFamily="18" charset="0"/>
                                </a:rPr>
                              </m:ctrlPr>
                            </m:sSubPr>
                            <m:e>
                              <m:rad>
                                <m:radPr>
                                  <m:degHide m:val="on"/>
                                  <m:ctrlPr>
                                    <a:rPr lang="en-US" sz="1800" b="0" i="1" kern="1000" spc="30" smtClean="0">
                                      <a:solidFill>
                                        <a:schemeClr val="tx1">
                                          <a:lumMod val="65000"/>
                                          <a:lumOff val="35000"/>
                                        </a:schemeClr>
                                      </a:solidFill>
                                      <a:latin typeface="Cambria Math" panose="02040503050406030204" pitchFamily="18" charset="0"/>
                                    </a:rPr>
                                  </m:ctrlPr>
                                </m:radPr>
                                <m:deg/>
                                <m:e>
                                  <m:r>
                                    <a:rPr lang="en-US" sz="1800" b="0" i="1" kern="1000" spc="30" smtClean="0">
                                      <a:solidFill>
                                        <a:schemeClr val="tx1">
                                          <a:lumMod val="65000"/>
                                          <a:lumOff val="35000"/>
                                        </a:schemeClr>
                                      </a:solidFill>
                                      <a:latin typeface="Cambria Math" panose="02040503050406030204" pitchFamily="18" charset="0"/>
                                    </a:rPr>
                                    <m:t>𝑁</m:t>
                                  </m:r>
                                </m:e>
                              </m:rad>
                              <m:r>
                                <a:rPr lang="en-US" sz="1800" b="0" i="1" kern="1000" spc="30" smtClean="0">
                                  <a:solidFill>
                                    <a:schemeClr val="tx1">
                                      <a:lumMod val="65000"/>
                                      <a:lumOff val="35000"/>
                                    </a:schemeClr>
                                  </a:solidFill>
                                  <a:latin typeface="Cambria Math" panose="02040503050406030204" pitchFamily="18" charset="0"/>
                                </a:rPr>
                                <m:t> </m:t>
                              </m:r>
                              <m:r>
                                <a:rPr lang="en-US" sz="1800" b="0" i="1" kern="1000" spc="30" smtClean="0">
                                  <a:solidFill>
                                    <a:schemeClr val="tx1">
                                      <a:lumMod val="65000"/>
                                      <a:lumOff val="35000"/>
                                    </a:schemeClr>
                                  </a:solidFill>
                                  <a:latin typeface="Cambria Math" panose="02040503050406030204" pitchFamily="18" charset="0"/>
                                </a:rPr>
                                <m:t>𝜏</m:t>
                              </m:r>
                            </m:e>
                            <m:sub>
                              <m:r>
                                <a:rPr lang="en-US" sz="1800" b="0" i="1" kern="1000" spc="30" smtClean="0">
                                  <a:solidFill>
                                    <a:schemeClr val="tx1">
                                      <a:lumMod val="65000"/>
                                      <a:lumOff val="35000"/>
                                    </a:schemeClr>
                                  </a:solidFill>
                                  <a:latin typeface="Cambria Math" panose="02040503050406030204" pitchFamily="18" charset="0"/>
                                </a:rPr>
                                <m:t>𝜇</m:t>
                              </m:r>
                            </m:sub>
                          </m:sSub>
                          <m:r>
                            <a:rPr lang="en-US" sz="1800" b="0" i="1" kern="1000" spc="30" smtClean="0">
                              <a:solidFill>
                                <a:schemeClr val="tx1">
                                  <a:lumMod val="65000"/>
                                  <a:lumOff val="35000"/>
                                </a:schemeClr>
                              </a:solidFill>
                              <a:latin typeface="Cambria Math" panose="02040503050406030204" pitchFamily="18" charset="0"/>
                            </a:rPr>
                            <m:t> </m:t>
                          </m:r>
                          <m:r>
                            <a:rPr lang="en-US" sz="1800" b="0" i="1" kern="1000" spc="30" smtClean="0">
                              <a:solidFill>
                                <a:schemeClr val="tx1">
                                  <a:lumMod val="65000"/>
                                  <a:lumOff val="35000"/>
                                </a:schemeClr>
                              </a:solidFill>
                              <a:latin typeface="Cambria Math" panose="02040503050406030204" pitchFamily="18" charset="0"/>
                            </a:rPr>
                            <m:t>𝛼</m:t>
                          </m:r>
                        </m:den>
                      </m:f>
                    </m:oMath>
                  </m:oMathPara>
                </a14:m>
                <a:endParaRPr lang="en-US" sz="1800" kern="1000" spc="30" dirty="0" err="1">
                  <a:solidFill>
                    <a:schemeClr val="tx1">
                      <a:lumMod val="65000"/>
                      <a:lumOff val="35000"/>
                    </a:schemeClr>
                  </a:solidFill>
                  <a:latin typeface="Aptos" panose="020B0004020202020204" pitchFamily="34" charset="0"/>
                  <a:cs typeface="Franklin Gothic Book"/>
                </a:endParaRPr>
              </a:p>
            </p:txBody>
          </p:sp>
        </mc:Choice>
        <mc:Fallback xmlns="">
          <p:sp>
            <p:nvSpPr>
              <p:cNvPr id="3" name="TextBox 2">
                <a:extLst>
                  <a:ext uri="{FF2B5EF4-FFF2-40B4-BE49-F238E27FC236}">
                    <a16:creationId xmlns:a16="http://schemas.microsoft.com/office/drawing/2014/main" id="{9D950CD2-BB2E-ACCF-F5DB-2EEAC296531D}"/>
                  </a:ext>
                </a:extLst>
              </p:cNvPr>
              <p:cNvSpPr txBox="1">
                <a:spLocks noRot="1" noChangeAspect="1" noMove="1" noResize="1" noEditPoints="1" noAdjustHandles="1" noChangeArrowheads="1" noChangeShapeType="1" noTextEdit="1"/>
              </p:cNvSpPr>
              <p:nvPr/>
            </p:nvSpPr>
            <p:spPr>
              <a:xfrm>
                <a:off x="1391112" y="3746003"/>
                <a:ext cx="3168352" cy="711157"/>
              </a:xfrm>
              <a:prstGeom prst="rect">
                <a:avLst/>
              </a:prstGeom>
              <a:blipFill>
                <a:blip r:embed="rId5"/>
                <a:stretch>
                  <a:fillRect/>
                </a:stretch>
              </a:blipFill>
            </p:spPr>
            <p:txBody>
              <a:bodyPr/>
              <a:lstStyle/>
              <a:p>
                <a:r>
                  <a:rPr lang="en-US">
                    <a:noFill/>
                  </a:rPr>
                  <a:t> </a:t>
                </a:r>
              </a:p>
            </p:txBody>
          </p:sp>
        </mc:Fallback>
      </mc:AlternateContent>
      <p:sp>
        <p:nvSpPr>
          <p:cNvPr id="4" name="Arrow: Down 3">
            <a:extLst>
              <a:ext uri="{FF2B5EF4-FFF2-40B4-BE49-F238E27FC236}">
                <a16:creationId xmlns:a16="http://schemas.microsoft.com/office/drawing/2014/main" id="{BE28B3ED-3498-84F9-095E-1C4367BD8AE2}"/>
              </a:ext>
            </a:extLst>
          </p:cNvPr>
          <p:cNvSpPr/>
          <p:nvPr/>
        </p:nvSpPr>
        <p:spPr bwMode="auto">
          <a:xfrm>
            <a:off x="6409584" y="817888"/>
            <a:ext cx="513292" cy="565689"/>
          </a:xfrm>
          <a:prstGeom prst="down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ptos" panose="020B0004020202020204" pitchFamily="34" charset="0"/>
              </a:rPr>
              <a:t>B</a:t>
            </a:r>
          </a:p>
        </p:txBody>
      </p:sp>
      <p:sp>
        <p:nvSpPr>
          <p:cNvPr id="6" name="TextBox 5">
            <a:extLst>
              <a:ext uri="{FF2B5EF4-FFF2-40B4-BE49-F238E27FC236}">
                <a16:creationId xmlns:a16="http://schemas.microsoft.com/office/drawing/2014/main" id="{DE88F54C-1746-0DEA-E062-1626610526AA}"/>
              </a:ext>
            </a:extLst>
          </p:cNvPr>
          <p:cNvSpPr txBox="1"/>
          <p:nvPr/>
        </p:nvSpPr>
        <p:spPr>
          <a:xfrm>
            <a:off x="63916" y="4789000"/>
            <a:ext cx="4572000" cy="276999"/>
          </a:xfrm>
          <a:prstGeom prst="rect">
            <a:avLst/>
          </a:prstGeom>
          <a:noFill/>
        </p:spPr>
        <p:txBody>
          <a:bodyPr wrap="square">
            <a:spAutoFit/>
          </a:bodyPr>
          <a:lstStyle/>
          <a:p>
            <a:r>
              <a:rPr lang="en-US" sz="1200" dirty="0">
                <a:latin typeface="Aptos" panose="020B0004020202020204" pitchFamily="34" charset="0"/>
              </a:rPr>
              <a:t>A. Adelmann et al, EPJC85 (2025) 622</a:t>
            </a:r>
          </a:p>
        </p:txBody>
      </p:sp>
    </p:spTree>
    <p:extLst>
      <p:ext uri="{BB962C8B-B14F-4D97-AF65-F5344CB8AC3E}">
        <p14:creationId xmlns:p14="http://schemas.microsoft.com/office/powerpoint/2010/main" val="3454106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bwMode="auto">
          <a:xfrm>
            <a:off x="5970770" y="3904097"/>
            <a:ext cx="1014630" cy="1063557"/>
          </a:xfrm>
          <a:custGeom>
            <a:avLst/>
            <a:gdLst>
              <a:gd name="connsiteX0" fmla="*/ 0 w 579120"/>
              <a:gd name="connsiteY0" fmla="*/ 670560 h 670560"/>
              <a:gd name="connsiteX1" fmla="*/ 342900 w 579120"/>
              <a:gd name="connsiteY1" fmla="*/ 449580 h 670560"/>
              <a:gd name="connsiteX2" fmla="*/ 579120 w 579120"/>
              <a:gd name="connsiteY2" fmla="*/ 0 h 670560"/>
              <a:gd name="connsiteX0" fmla="*/ 0 w 579120"/>
              <a:gd name="connsiteY0" fmla="*/ 670560 h 670560"/>
              <a:gd name="connsiteX1" fmla="*/ 579120 w 579120"/>
              <a:gd name="connsiteY1" fmla="*/ 0 h 670560"/>
              <a:gd name="connsiteX0" fmla="*/ 0 w 579120"/>
              <a:gd name="connsiteY0" fmla="*/ 670560 h 670560"/>
              <a:gd name="connsiteX1" fmla="*/ 579120 w 579120"/>
              <a:gd name="connsiteY1" fmla="*/ 0 h 670560"/>
              <a:gd name="connsiteX0" fmla="*/ 0 w 579120"/>
              <a:gd name="connsiteY0" fmla="*/ 670560 h 670560"/>
              <a:gd name="connsiteX1" fmla="*/ 579120 w 579120"/>
              <a:gd name="connsiteY1" fmla="*/ 0 h 670560"/>
              <a:gd name="connsiteX0" fmla="*/ 0 w 579120"/>
              <a:gd name="connsiteY0" fmla="*/ 670560 h 670560"/>
              <a:gd name="connsiteX1" fmla="*/ 579120 w 579120"/>
              <a:gd name="connsiteY1" fmla="*/ 0 h 670560"/>
              <a:gd name="connsiteX0" fmla="*/ 0 w 579120"/>
              <a:gd name="connsiteY0" fmla="*/ 670560 h 670560"/>
              <a:gd name="connsiteX1" fmla="*/ 579120 w 579120"/>
              <a:gd name="connsiteY1" fmla="*/ 0 h 670560"/>
              <a:gd name="connsiteX0" fmla="*/ 0 w 579120"/>
              <a:gd name="connsiteY0" fmla="*/ 670560 h 670560"/>
              <a:gd name="connsiteX1" fmla="*/ 579120 w 579120"/>
              <a:gd name="connsiteY1" fmla="*/ 0 h 670560"/>
            </a:gdLst>
            <a:ahLst/>
            <a:cxnLst>
              <a:cxn ang="0">
                <a:pos x="connsiteX0" y="connsiteY0"/>
              </a:cxn>
              <a:cxn ang="0">
                <a:pos x="connsiteX1" y="connsiteY1"/>
              </a:cxn>
            </a:cxnLst>
            <a:rect l="l" t="t" r="r" b="b"/>
            <a:pathLst>
              <a:path w="579120" h="670560">
                <a:moveTo>
                  <a:pt x="0" y="670560"/>
                </a:moveTo>
                <a:cubicBezTo>
                  <a:pt x="299720" y="523240"/>
                  <a:pt x="423066" y="366312"/>
                  <a:pt x="579120" y="0"/>
                </a:cubicBezTo>
              </a:path>
            </a:pathLst>
          </a:custGeom>
          <a:ln>
            <a:headEnd type="none" w="med" len="med"/>
            <a:tailEnd type="arrow"/>
          </a:ln>
        </p:spPr>
        <p:style>
          <a:lnRef idx="3">
            <a:schemeClr val="accent3"/>
          </a:lnRef>
          <a:fillRef idx="0">
            <a:schemeClr val="accent3"/>
          </a:fillRef>
          <a:effectRef idx="2">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a:xfrm>
                <a:off x="755576" y="964038"/>
                <a:ext cx="4420309" cy="3509963"/>
              </a:xfrm>
            </p:spPr>
            <p:txBody>
              <a:bodyPr/>
              <a:lstStyle/>
              <a:p>
                <a:r>
                  <a:rPr lang="en-US" sz="2100" dirty="0"/>
                  <a:t>Weak decay </a:t>
                </a:r>
                <a14:m>
                  <m:oMath xmlns:m="http://schemas.openxmlformats.org/officeDocument/2006/math">
                    <m:sSup>
                      <m:sSupPr>
                        <m:ctrlPr>
                          <a:rPr lang="en-US" sz="2100" b="0" i="1" smtClean="0">
                            <a:latin typeface="Cambria Math" panose="02040503050406030204" pitchFamily="18" charset="0"/>
                          </a:rPr>
                        </m:ctrlPr>
                      </m:sSupPr>
                      <m:e>
                        <m:r>
                          <a:rPr lang="en-US" sz="2100" b="0" i="1" smtClean="0">
                            <a:latin typeface="Cambria Math"/>
                          </a:rPr>
                          <m:t>𝜋</m:t>
                        </m:r>
                      </m:e>
                      <m:sup>
                        <m:r>
                          <a:rPr lang="en-US" sz="2100" b="0" i="1" smtClean="0">
                            <a:latin typeface="Cambria Math"/>
                          </a:rPr>
                          <m:t>+</m:t>
                        </m:r>
                      </m:sup>
                    </m:sSup>
                    <m:r>
                      <a:rPr lang="en-US" sz="2100" b="0" i="1" smtClean="0">
                        <a:latin typeface="Cambria Math"/>
                      </a:rPr>
                      <m:t>→</m:t>
                    </m:r>
                    <m:sSup>
                      <m:sSupPr>
                        <m:ctrlPr>
                          <a:rPr lang="en-US" sz="2100" b="0" i="1" smtClean="0">
                            <a:latin typeface="Cambria Math" panose="02040503050406030204" pitchFamily="18" charset="0"/>
                          </a:rPr>
                        </m:ctrlPr>
                      </m:sSupPr>
                      <m:e>
                        <m:r>
                          <a:rPr lang="en-US" sz="2100" b="0" i="1" smtClean="0">
                            <a:latin typeface="Cambria Math"/>
                          </a:rPr>
                          <m:t>𝜇</m:t>
                        </m:r>
                      </m:e>
                      <m:sup>
                        <m:r>
                          <a:rPr lang="en-US" sz="2100" b="0" i="1" smtClean="0">
                            <a:latin typeface="Cambria Math"/>
                          </a:rPr>
                          <m:t>+</m:t>
                        </m:r>
                      </m:sup>
                    </m:sSup>
                    <m:r>
                      <a:rPr lang="en-US" sz="2100" b="0" i="1" smtClean="0">
                        <a:latin typeface="Cambria Math"/>
                      </a:rPr>
                      <m:t>+</m:t>
                    </m:r>
                    <m:sSub>
                      <m:sSubPr>
                        <m:ctrlPr>
                          <a:rPr lang="en-US" sz="2100" b="0" i="1" smtClean="0">
                            <a:latin typeface="Cambria Math" panose="02040503050406030204" pitchFamily="18" charset="0"/>
                          </a:rPr>
                        </m:ctrlPr>
                      </m:sSubPr>
                      <m:e>
                        <m:acc>
                          <m:accPr>
                            <m:chr m:val="̅"/>
                            <m:ctrlPr>
                              <a:rPr lang="en-US" sz="2100" b="0" i="1" smtClean="0">
                                <a:latin typeface="Cambria Math" panose="02040503050406030204" pitchFamily="18" charset="0"/>
                              </a:rPr>
                            </m:ctrlPr>
                          </m:accPr>
                          <m:e>
                            <m:r>
                              <a:rPr lang="en-US" sz="2100" b="0" i="1" smtClean="0">
                                <a:latin typeface="Cambria Math"/>
                              </a:rPr>
                              <m:t>𝜈</m:t>
                            </m:r>
                          </m:e>
                        </m:acc>
                      </m:e>
                      <m:sub>
                        <m:r>
                          <a:rPr lang="en-US" sz="2100" b="0" i="1" smtClean="0">
                            <a:latin typeface="Cambria Math"/>
                          </a:rPr>
                          <m:t>𝜇</m:t>
                        </m:r>
                      </m:sub>
                    </m:sSub>
                  </m:oMath>
                </a14:m>
                <a:br>
                  <a:rPr lang="en-US" sz="2100" b="0" dirty="0"/>
                </a:br>
                <a:r>
                  <a:rPr lang="en-US" sz="2100" b="0" dirty="0"/>
                  <a:t>result </a:t>
                </a:r>
                <a:r>
                  <a:rPr lang="en-US" sz="2100" dirty="0"/>
                  <a:t>in </a:t>
                </a:r>
                <a14:m>
                  <m:oMath xmlns:m="http://schemas.openxmlformats.org/officeDocument/2006/math">
                    <m:sSub>
                      <m:sSubPr>
                        <m:ctrlPr>
                          <a:rPr lang="en-US" sz="2100" i="1">
                            <a:latin typeface="Cambria Math" panose="02040503050406030204" pitchFamily="18" charset="0"/>
                          </a:rPr>
                        </m:ctrlPr>
                      </m:sSubPr>
                      <m:e>
                        <m:r>
                          <a:rPr lang="en-US" sz="2100" i="1">
                            <a:latin typeface="Cambria Math"/>
                          </a:rPr>
                          <m:t>𝑃</m:t>
                        </m:r>
                      </m:e>
                      <m:sub>
                        <m:r>
                          <a:rPr lang="en-US" sz="2100" i="1">
                            <a:latin typeface="Cambria Math"/>
                          </a:rPr>
                          <m:t>𝜇</m:t>
                        </m:r>
                      </m:sub>
                    </m:sSub>
                    <m:r>
                      <a:rPr lang="en-US" sz="2100" b="0" i="1" smtClean="0">
                        <a:latin typeface="Cambria Math" panose="02040503050406030204" pitchFamily="18" charset="0"/>
                      </a:rPr>
                      <m:t>&gt;</m:t>
                    </m:r>
                    <m:r>
                      <a:rPr lang="en-US" sz="2100" i="1">
                        <a:latin typeface="Cambria Math"/>
                      </a:rPr>
                      <m:t>95%</m:t>
                    </m:r>
                  </m:oMath>
                </a14:m>
                <a:r>
                  <a:rPr lang="en-US" sz="2100" dirty="0"/>
                  <a:t> </a:t>
                </a:r>
                <a:r>
                  <a:rPr lang="en-US" sz="2100" b="0" dirty="0"/>
                  <a:t>for </a:t>
                </a:r>
                <a14:m>
                  <m:oMath xmlns:m="http://schemas.openxmlformats.org/officeDocument/2006/math">
                    <m:sSub>
                      <m:sSubPr>
                        <m:ctrlPr>
                          <a:rPr lang="en-US" sz="2100" b="0" i="1" smtClean="0">
                            <a:latin typeface="Cambria Math" panose="02040503050406030204" pitchFamily="18" charset="0"/>
                          </a:rPr>
                        </m:ctrlPr>
                      </m:sSubPr>
                      <m:e>
                        <m:r>
                          <a:rPr lang="en-US" sz="2100" b="0" i="1" smtClean="0">
                            <a:latin typeface="Cambria Math"/>
                          </a:rPr>
                          <m:t>𝑝</m:t>
                        </m:r>
                      </m:e>
                      <m:sub>
                        <m:r>
                          <a:rPr lang="en-US" sz="2100" b="0" i="1" smtClean="0">
                            <a:latin typeface="Cambria Math"/>
                          </a:rPr>
                          <m:t>𝜋</m:t>
                        </m:r>
                      </m:sub>
                    </m:sSub>
                    <m:r>
                      <a:rPr lang="en-US" sz="2100" b="0" i="1" smtClean="0">
                        <a:latin typeface="Cambria Math"/>
                      </a:rPr>
                      <m:t>~220</m:t>
                    </m:r>
                    <m:r>
                      <m:rPr>
                        <m:sty m:val="p"/>
                      </m:rPr>
                      <a:rPr lang="en-US" sz="2100" b="0" i="0" smtClean="0">
                        <a:latin typeface="Cambria Math"/>
                      </a:rPr>
                      <m:t>MeV</m:t>
                    </m:r>
                    <m:r>
                      <a:rPr lang="en-US" sz="2100" b="0" i="1" smtClean="0">
                        <a:latin typeface="Cambria Math"/>
                      </a:rPr>
                      <m:t>/</m:t>
                    </m:r>
                    <m:sSup>
                      <m:sSupPr>
                        <m:ctrlPr>
                          <a:rPr lang="en-US" sz="2100" b="0" i="1" smtClean="0">
                            <a:latin typeface="Cambria Math" panose="02040503050406030204" pitchFamily="18" charset="0"/>
                          </a:rPr>
                        </m:ctrlPr>
                      </m:sSupPr>
                      <m:e>
                        <m:r>
                          <a:rPr lang="en-US" sz="2100" b="0" i="1" smtClean="0">
                            <a:latin typeface="Cambria Math"/>
                          </a:rPr>
                          <m:t>𝑐</m:t>
                        </m:r>
                      </m:e>
                      <m:sup>
                        <m:r>
                          <a:rPr lang="en-US" sz="2100" b="0" i="1" smtClean="0">
                            <a:latin typeface="Cambria Math"/>
                          </a:rPr>
                          <m:t>2</m:t>
                        </m:r>
                      </m:sup>
                    </m:sSup>
                  </m:oMath>
                </a14:m>
                <a:r>
                  <a:rPr lang="en-US" sz="2100" b="0" dirty="0"/>
                  <a:t> for backward decay.</a:t>
                </a:r>
                <a:endParaRPr lang="en-US" sz="2100" dirty="0"/>
              </a:p>
              <a:p>
                <a:endParaRPr lang="en-US" sz="2100" dirty="0"/>
              </a:p>
              <a:p>
                <a:r>
                  <a:rPr lang="en-US" sz="2100" dirty="0"/>
                  <a:t>Weak decay </a:t>
                </a:r>
                <a14:m>
                  <m:oMath xmlns:m="http://schemas.openxmlformats.org/officeDocument/2006/math">
                    <m:sSup>
                      <m:sSupPr>
                        <m:ctrlPr>
                          <a:rPr lang="en-US" sz="2100" b="0" i="1" smtClean="0">
                            <a:latin typeface="Cambria Math" panose="02040503050406030204" pitchFamily="18" charset="0"/>
                          </a:rPr>
                        </m:ctrlPr>
                      </m:sSupPr>
                      <m:e>
                        <m:r>
                          <a:rPr lang="en-US" sz="2100" b="0" i="1" smtClean="0">
                            <a:latin typeface="Cambria Math"/>
                          </a:rPr>
                          <m:t>𝜇</m:t>
                        </m:r>
                      </m:e>
                      <m:sup>
                        <m:r>
                          <a:rPr lang="en-US" sz="2100" b="0" i="1" smtClean="0">
                            <a:latin typeface="Cambria Math"/>
                          </a:rPr>
                          <m:t>+</m:t>
                        </m:r>
                      </m:sup>
                    </m:sSup>
                    <m:r>
                      <a:rPr lang="en-US" sz="2100" b="0" i="1" smtClean="0">
                        <a:latin typeface="Cambria Math"/>
                      </a:rPr>
                      <m:t>→</m:t>
                    </m:r>
                    <m:sSup>
                      <m:sSupPr>
                        <m:ctrlPr>
                          <a:rPr lang="en-US" sz="2100" b="0" i="1" smtClean="0">
                            <a:latin typeface="Cambria Math" panose="02040503050406030204" pitchFamily="18" charset="0"/>
                          </a:rPr>
                        </m:ctrlPr>
                      </m:sSupPr>
                      <m:e>
                        <m:r>
                          <a:rPr lang="en-US" sz="2100" b="0" i="1" smtClean="0">
                            <a:latin typeface="Cambria Math"/>
                          </a:rPr>
                          <m:t>𝑒</m:t>
                        </m:r>
                      </m:e>
                      <m:sup>
                        <m:r>
                          <a:rPr lang="en-US" sz="2100" b="0" i="1" smtClean="0">
                            <a:latin typeface="Cambria Math"/>
                          </a:rPr>
                          <m:t>+</m:t>
                        </m:r>
                      </m:sup>
                    </m:sSup>
                    <m:r>
                      <a:rPr lang="en-US" sz="2100" b="0" i="1" smtClean="0">
                        <a:latin typeface="Cambria Math"/>
                      </a:rPr>
                      <m:t>+</m:t>
                    </m:r>
                    <m:sSub>
                      <m:sSubPr>
                        <m:ctrlPr>
                          <a:rPr lang="en-US" sz="2100" b="0" i="1" smtClean="0">
                            <a:latin typeface="Cambria Math" panose="02040503050406030204" pitchFamily="18" charset="0"/>
                          </a:rPr>
                        </m:ctrlPr>
                      </m:sSubPr>
                      <m:e>
                        <m:acc>
                          <m:accPr>
                            <m:chr m:val="̅"/>
                            <m:ctrlPr>
                              <a:rPr lang="en-US" sz="2100" b="0" i="1" smtClean="0">
                                <a:latin typeface="Cambria Math" panose="02040503050406030204" pitchFamily="18" charset="0"/>
                              </a:rPr>
                            </m:ctrlPr>
                          </m:accPr>
                          <m:e>
                            <m:r>
                              <a:rPr lang="en-US" sz="2100" i="1">
                                <a:latin typeface="Cambria Math" panose="02040503050406030204" pitchFamily="18" charset="0"/>
                              </a:rPr>
                              <m:t>𝜈</m:t>
                            </m:r>
                          </m:e>
                        </m:acc>
                      </m:e>
                      <m:sub>
                        <m:r>
                          <a:rPr lang="en-US" sz="2100" b="0" i="1" smtClean="0">
                            <a:latin typeface="Cambria Math" panose="02040503050406030204" pitchFamily="18" charset="0"/>
                          </a:rPr>
                          <m:t>𝑒</m:t>
                        </m:r>
                      </m:sub>
                    </m:sSub>
                    <m:r>
                      <a:rPr lang="en-US" sz="2100" b="0" i="1" smtClean="0">
                        <a:latin typeface="Cambria Math" panose="02040503050406030204" pitchFamily="18" charset="0"/>
                      </a:rPr>
                      <m:t>+</m:t>
                    </m:r>
                    <m:sSub>
                      <m:sSubPr>
                        <m:ctrlPr>
                          <a:rPr lang="en-US" sz="2100" b="0" i="1" smtClean="0">
                            <a:latin typeface="Cambria Math" panose="02040503050406030204" pitchFamily="18" charset="0"/>
                          </a:rPr>
                        </m:ctrlPr>
                      </m:sSubPr>
                      <m:e>
                        <m:r>
                          <a:rPr lang="en-US" sz="2100" b="0" i="1" smtClean="0">
                            <a:latin typeface="Cambria Math" panose="02040503050406030204" pitchFamily="18" charset="0"/>
                          </a:rPr>
                          <m:t>𝜈</m:t>
                        </m:r>
                      </m:e>
                      <m:sub>
                        <m:r>
                          <a:rPr lang="en-US" sz="2100" b="0" i="1" smtClean="0">
                            <a:latin typeface="Cambria Math" panose="02040503050406030204" pitchFamily="18" charset="0"/>
                          </a:rPr>
                          <m:t>𝜇</m:t>
                        </m:r>
                      </m:sub>
                    </m:sSub>
                  </m:oMath>
                </a14:m>
                <a:br>
                  <a:rPr lang="en-US" sz="2100" b="0" dirty="0"/>
                </a:br>
                <a:r>
                  <a:rPr lang="en-US" sz="2100" b="0" dirty="0"/>
                  <a:t>results in decay asymmetry</a:t>
                </a:r>
                <a:br>
                  <a:rPr lang="en-US" sz="2100" b="0" dirty="0"/>
                </a:br>
                <a14:m>
                  <m:oMath xmlns:m="http://schemas.openxmlformats.org/officeDocument/2006/math">
                    <m:acc>
                      <m:accPr>
                        <m:chr m:val="̅"/>
                        <m:ctrlPr>
                          <a:rPr lang="en-US" sz="2100" b="0" i="1" smtClean="0">
                            <a:latin typeface="Cambria Math" panose="02040503050406030204" pitchFamily="18" charset="0"/>
                          </a:rPr>
                        </m:ctrlPr>
                      </m:accPr>
                      <m:e>
                        <m:r>
                          <a:rPr lang="en-US" sz="2100" b="0" i="1" smtClean="0">
                            <a:latin typeface="Cambria Math"/>
                          </a:rPr>
                          <m:t>𝛼</m:t>
                        </m:r>
                      </m:e>
                    </m:acc>
                    <m:r>
                      <a:rPr lang="en-US" sz="2100" b="0" i="1" dirty="0" smtClean="0">
                        <a:latin typeface="Cambria Math"/>
                      </a:rPr>
                      <m:t>≈0.3</m:t>
                    </m:r>
                  </m:oMath>
                </a14:m>
                <a:endParaRPr lang="en-US" sz="2100" dirty="0"/>
              </a:p>
              <a:p>
                <a:r>
                  <a:rPr lang="en-US" sz="2100" b="0" dirty="0"/>
                  <a:t>Detection of </a:t>
                </a:r>
                <a14:m>
                  <m:oMath xmlns:m="http://schemas.openxmlformats.org/officeDocument/2006/math">
                    <m:sSup>
                      <m:sSupPr>
                        <m:ctrlPr>
                          <a:rPr lang="en-US" sz="2100" b="0" i="1" smtClean="0">
                            <a:latin typeface="Cambria Math" panose="02040503050406030204" pitchFamily="18" charset="0"/>
                          </a:rPr>
                        </m:ctrlPr>
                      </m:sSupPr>
                      <m:e>
                        <m:r>
                          <a:rPr lang="en-US" sz="2100" b="0" i="1" smtClean="0">
                            <a:latin typeface="Cambria Math"/>
                          </a:rPr>
                          <m:t>𝑒</m:t>
                        </m:r>
                      </m:e>
                      <m:sup>
                        <m:r>
                          <a:rPr lang="en-US" sz="2100" b="0" i="1" smtClean="0">
                            <a:latin typeface="Cambria Math"/>
                          </a:rPr>
                          <m:t>+</m:t>
                        </m:r>
                      </m:sup>
                    </m:sSup>
                  </m:oMath>
                </a14:m>
                <a:r>
                  <a:rPr lang="en-US" sz="2100" b="0" dirty="0"/>
                  <a:t> of  decay</a:t>
                </a:r>
                <a:br>
                  <a:rPr lang="en-US" sz="2100" b="0" dirty="0"/>
                </a:br>
                <a:r>
                  <a:rPr lang="en-US" sz="2100" b="0" dirty="0"/>
                  <a:t>(for EDM vertical resolution)  </a:t>
                </a:r>
              </a:p>
              <a:p>
                <a:pPr marL="0" indent="0">
                  <a:buNone/>
                </a:pPr>
                <a:endParaRPr lang="en-US" sz="2100" b="0" dirty="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xfrm>
                <a:off x="755576" y="964038"/>
                <a:ext cx="4420309" cy="3509963"/>
              </a:xfrm>
              <a:blipFill>
                <a:blip r:embed="rId3"/>
                <a:stretch>
                  <a:fillRect l="-3448" t="-1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itle 2"/>
              <p:cNvSpPr>
                <a:spLocks noGrp="1"/>
              </p:cNvSpPr>
              <p:nvPr>
                <p:ph type="title"/>
              </p:nvPr>
            </p:nvSpPr>
            <p:spPr/>
            <p:txBody>
              <a:bodyPr/>
              <a:lstStyle/>
              <a:p>
                <a14:m>
                  <m:oMath xmlns:m="http://schemas.openxmlformats.org/officeDocument/2006/math">
                    <m:r>
                      <a:rPr lang="en-US" b="0" i="1" smtClean="0">
                        <a:latin typeface="Cambria Math"/>
                      </a:rPr>
                      <m:t>𝜇</m:t>
                    </m:r>
                  </m:oMath>
                </a14:m>
                <a:r>
                  <a:rPr lang="en-US" dirty="0"/>
                  <a:t>-polarization and analysis</a:t>
                </a:r>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a:blip r:embed="rId4"/>
                <a:stretch>
                  <a:fillRect l="-1742" t="-23810" b="-44444"/>
                </a:stretch>
              </a:blipFill>
            </p:spPr>
            <p:txBody>
              <a:bodyPr/>
              <a:lstStyle/>
              <a:p>
                <a:r>
                  <a:rPr lang="en-US">
                    <a:noFill/>
                  </a:rPr>
                  <a:t> </a:t>
                </a:r>
              </a:p>
            </p:txBody>
          </p:sp>
        </mc:Fallback>
      </mc:AlternateContent>
      <p:sp>
        <p:nvSpPr>
          <p:cNvPr id="5" name="Slide Number Placeholder 4"/>
          <p:cNvSpPr>
            <a:spLocks noGrp="1"/>
          </p:cNvSpPr>
          <p:nvPr>
            <p:ph type="sldNum" sz="quarter" idx="4"/>
          </p:nvPr>
        </p:nvSpPr>
        <p:spPr>
          <a:xfrm>
            <a:off x="42329" y="4968081"/>
            <a:ext cx="575742" cy="147638"/>
          </a:xfrm>
        </p:spPr>
        <p:txBody>
          <a:bodyPr/>
          <a:lstStyle/>
          <a:p>
            <a:pPr eaLnBrk="0" hangingPunct="0">
              <a:defRPr/>
            </a:pPr>
            <a:fld id="{EBC07571-3134-BB4B-B83F-1A9FE18D34F3}" type="slidenum">
              <a:rPr lang="de-DE" smtClean="0">
                <a:solidFill>
                  <a:srgbClr val="000000"/>
                </a:solidFill>
              </a:rPr>
              <a:pPr eaLnBrk="0" hangingPunct="0">
                <a:defRPr/>
              </a:pPr>
              <a:t>22</a:t>
            </a:fld>
            <a:endParaRPr lang="de-DE" dirty="0">
              <a:solidFill>
                <a:srgbClr val="000000"/>
              </a:solidFill>
            </a:endParaRPr>
          </a:p>
        </p:txBody>
      </p:sp>
      <mc:AlternateContent xmlns:mc="http://schemas.openxmlformats.org/markup-compatibility/2006" xmlns:a14="http://schemas.microsoft.com/office/drawing/2010/main">
        <mc:Choice Requires="a14">
          <p:sp>
            <p:nvSpPr>
              <p:cNvPr id="6" name="Oval 5"/>
              <p:cNvSpPr/>
              <p:nvPr/>
            </p:nvSpPr>
            <p:spPr bwMode="auto">
              <a:xfrm>
                <a:off x="6809590" y="1410242"/>
                <a:ext cx="322730" cy="322730"/>
              </a:xfrm>
              <a:prstGeom prst="ellipse">
                <a:avLst/>
              </a:prstGeom>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sz="2400" b="0" i="1" smtClean="0">
                          <a:latin typeface="Cambria Math"/>
                        </a:rPr>
                        <m:t> </m:t>
                      </m:r>
                      <m:r>
                        <a:rPr lang="en-US" sz="2400" b="0" i="1" smtClean="0">
                          <a:latin typeface="Cambria Math"/>
                        </a:rPr>
                        <m:t>𝜋</m:t>
                      </m:r>
                    </m:oMath>
                  </m:oMathPara>
                </a14:m>
                <a:endParaRPr lang="en-US" sz="2400" dirty="0"/>
              </a:p>
            </p:txBody>
          </p:sp>
        </mc:Choice>
        <mc:Fallback xmlns="">
          <p:sp>
            <p:nvSpPr>
              <p:cNvPr id="6" name="Oval 5"/>
              <p:cNvSpPr>
                <a:spLocks noRot="1" noChangeAspect="1" noMove="1" noResize="1" noEditPoints="1" noAdjustHandles="1" noChangeArrowheads="1" noChangeShapeType="1" noTextEdit="1"/>
              </p:cNvSpPr>
              <p:nvPr/>
            </p:nvSpPr>
            <p:spPr bwMode="auto">
              <a:xfrm>
                <a:off x="6809590" y="1410242"/>
                <a:ext cx="322730" cy="322730"/>
              </a:xfrm>
              <a:prstGeom prst="ellipse">
                <a:avLst/>
              </a:prstGeom>
              <a:blipFill>
                <a:blip r:embed="rId5"/>
                <a:stretch>
                  <a:fillRect/>
                </a:stretch>
              </a:blipFill>
              <a:ln>
                <a:noFill/>
                <a:headEnd type="none" w="med" len="med"/>
                <a:tailEnd type="none" w="med" len="med"/>
              </a:ln>
            </p:spPr>
            <p:txBody>
              <a:bodyPr/>
              <a:lstStyle/>
              <a:p>
                <a:r>
                  <a:rPr lang="en-US">
                    <a:noFill/>
                  </a:rPr>
                  <a:t> </a:t>
                </a:r>
              </a:p>
            </p:txBody>
          </p:sp>
        </mc:Fallback>
      </mc:AlternateContent>
      <p:cxnSp>
        <p:nvCxnSpPr>
          <p:cNvPr id="12" name="Straight Arrow Connector 11"/>
          <p:cNvCxnSpPr/>
          <p:nvPr/>
        </p:nvCxnSpPr>
        <p:spPr bwMode="auto">
          <a:xfrm>
            <a:off x="7132320" y="1571603"/>
            <a:ext cx="968189"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0" name="Oval 9"/>
              <p:cNvSpPr/>
              <p:nvPr/>
            </p:nvSpPr>
            <p:spPr bwMode="auto">
              <a:xfrm>
                <a:off x="7446083" y="1490923"/>
                <a:ext cx="161365" cy="161365"/>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sz="2400" b="0" i="1" smtClean="0">
                          <a:latin typeface="Cambria Math"/>
                        </a:rPr>
                        <m:t> </m:t>
                      </m:r>
                    </m:oMath>
                  </m:oMathPara>
                </a14:m>
                <a:endParaRPr lang="en-US" sz="2400" dirty="0"/>
              </a:p>
            </p:txBody>
          </p:sp>
        </mc:Choice>
        <mc:Fallback xmlns="">
          <p:sp>
            <p:nvSpPr>
              <p:cNvPr id="10" name="Oval 9"/>
              <p:cNvSpPr>
                <a:spLocks noRot="1" noChangeAspect="1" noMove="1" noResize="1" noEditPoints="1" noAdjustHandles="1" noChangeArrowheads="1" noChangeShapeType="1" noTextEdit="1"/>
              </p:cNvSpPr>
              <p:nvPr/>
            </p:nvSpPr>
            <p:spPr bwMode="auto">
              <a:xfrm>
                <a:off x="7446083" y="1490923"/>
                <a:ext cx="161365" cy="161365"/>
              </a:xfrm>
              <a:prstGeom prst="ellipse">
                <a:avLst/>
              </a:prstGeom>
              <a:blipFill>
                <a:blip r:embed="rId6"/>
                <a:stretch>
                  <a:fillRect b="-9375"/>
                </a:stretch>
              </a:blipFill>
              <a:ln>
                <a:noFill/>
                <a:headEnd type="none" w="med" len="med"/>
                <a:tailEnd type="none" w="med" len="med"/>
              </a:ln>
            </p:spPr>
            <p:txBody>
              <a:bodyPr/>
              <a:lstStyle/>
              <a:p>
                <a:r>
                  <a:rPr lang="en-US">
                    <a:noFill/>
                  </a:rPr>
                  <a:t> </a:t>
                </a:r>
              </a:p>
            </p:txBody>
          </p:sp>
        </mc:Fallback>
      </mc:AlternateContent>
      <p:cxnSp>
        <p:nvCxnSpPr>
          <p:cNvPr id="14" name="Straight Arrow Connector 13"/>
          <p:cNvCxnSpPr/>
          <p:nvPr/>
        </p:nvCxnSpPr>
        <p:spPr bwMode="auto">
          <a:xfrm flipH="1">
            <a:off x="5819887" y="1571603"/>
            <a:ext cx="989703" cy="4"/>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6" name="Oval 15"/>
              <p:cNvSpPr/>
              <p:nvPr/>
            </p:nvSpPr>
            <p:spPr bwMode="auto">
              <a:xfrm>
                <a:off x="6303980" y="152603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sz="2400" b="0" i="1" smtClean="0">
                          <a:latin typeface="Cambria Math"/>
                        </a:rPr>
                        <m:t> </m:t>
                      </m:r>
                    </m:oMath>
                  </m:oMathPara>
                </a14:m>
                <a:endParaRPr lang="en-US" sz="2400" dirty="0"/>
              </a:p>
            </p:txBody>
          </p:sp>
        </mc:Choice>
        <mc:Fallback xmlns="">
          <p:sp>
            <p:nvSpPr>
              <p:cNvPr id="16" name="Oval 15"/>
              <p:cNvSpPr>
                <a:spLocks noRot="1" noChangeAspect="1" noMove="1" noResize="1" noEditPoints="1" noAdjustHandles="1" noChangeArrowheads="1" noChangeShapeType="1" noTextEdit="1"/>
              </p:cNvSpPr>
              <p:nvPr/>
            </p:nvSpPr>
            <p:spPr bwMode="auto">
              <a:xfrm>
                <a:off x="6303980" y="1526036"/>
                <a:ext cx="90000" cy="90000"/>
              </a:xfrm>
              <a:prstGeom prst="ellipse">
                <a:avLst/>
              </a:prstGeom>
              <a:blipFill>
                <a:blip r:embed="rId7"/>
                <a:stretch>
                  <a:fillRect l="-15789" b="-45000"/>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393980" y="1573642"/>
                <a:ext cx="284950" cy="329257"/>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8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800" b="0" i="1" kern="1000" spc="30" smtClean="0">
                                  <a:solidFill>
                                    <a:schemeClr val="tx1">
                                      <a:lumMod val="85000"/>
                                      <a:lumOff val="15000"/>
                                    </a:schemeClr>
                                  </a:solidFill>
                                  <a:latin typeface="Cambria Math" panose="02040503050406030204" pitchFamily="18" charset="0"/>
                                  <a:cs typeface="Franklin Gothic Book"/>
                                </a:rPr>
                              </m:ctrlPr>
                            </m:accPr>
                            <m:e>
                              <m:r>
                                <a:rPr lang="en-US" sz="1800" b="0" i="1" kern="1000" spc="30" smtClean="0">
                                  <a:solidFill>
                                    <a:schemeClr val="tx1">
                                      <a:lumMod val="85000"/>
                                      <a:lumOff val="15000"/>
                                    </a:schemeClr>
                                  </a:solidFill>
                                  <a:latin typeface="Cambria Math"/>
                                  <a:cs typeface="Franklin Gothic Book"/>
                                </a:rPr>
                                <m:t>𝜈</m:t>
                              </m:r>
                            </m:e>
                          </m:acc>
                        </m:e>
                        <m:sub>
                          <m:r>
                            <a:rPr lang="en-US" sz="1800" b="0" i="1" kern="1000" spc="30" smtClean="0">
                              <a:solidFill>
                                <a:schemeClr val="tx1">
                                  <a:lumMod val="85000"/>
                                  <a:lumOff val="15000"/>
                                </a:schemeClr>
                              </a:solidFill>
                              <a:latin typeface="Cambria Math"/>
                              <a:cs typeface="Franklin Gothic Book"/>
                            </a:rPr>
                            <m:t>𝜇</m:t>
                          </m:r>
                        </m:sub>
                      </m:sSub>
                    </m:oMath>
                  </m:oMathPara>
                </a14:m>
                <a:endParaRPr lang="en-US" sz="1800" kern="1000" spc="30" dirty="0">
                  <a:solidFill>
                    <a:schemeClr val="tx1">
                      <a:lumMod val="85000"/>
                      <a:lumOff val="15000"/>
                    </a:schemeClr>
                  </a:solidFill>
                  <a:latin typeface="+mn-lt"/>
                  <a:cs typeface="Franklin Gothic Book"/>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393980" y="1573642"/>
                <a:ext cx="284950" cy="329257"/>
              </a:xfrm>
              <a:prstGeom prst="rect">
                <a:avLst/>
              </a:prstGeom>
              <a:blipFill>
                <a:blip r:embed="rId8"/>
                <a:stretch>
                  <a:fillRect l="-10638" r="-59574" b="-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7601799" y="1573642"/>
                <a:ext cx="327654" cy="304699"/>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800" b="0" i="1" kern="1000" spc="30" smtClean="0">
                              <a:solidFill>
                                <a:schemeClr val="tx1">
                                  <a:lumMod val="85000"/>
                                  <a:lumOff val="15000"/>
                                </a:schemeClr>
                              </a:solidFill>
                              <a:latin typeface="Cambria Math" panose="02040503050406030204" pitchFamily="18" charset="0"/>
                              <a:cs typeface="Franklin Gothic Book"/>
                            </a:rPr>
                          </m:ctrlPr>
                        </m:sSupPr>
                        <m:e>
                          <m:r>
                            <a:rPr lang="en-US" sz="1800" b="0" i="1" kern="1000" spc="30" smtClean="0">
                              <a:solidFill>
                                <a:schemeClr val="tx1">
                                  <a:lumMod val="85000"/>
                                  <a:lumOff val="15000"/>
                                </a:schemeClr>
                              </a:solidFill>
                              <a:latin typeface="Cambria Math"/>
                              <a:cs typeface="Franklin Gothic Book"/>
                            </a:rPr>
                            <m:t>𝜇</m:t>
                          </m:r>
                        </m:e>
                        <m:sup>
                          <m:r>
                            <a:rPr lang="en-US" sz="1800" b="0" i="1" kern="1000" spc="30" smtClean="0">
                              <a:solidFill>
                                <a:schemeClr val="tx1">
                                  <a:lumMod val="85000"/>
                                  <a:lumOff val="15000"/>
                                </a:schemeClr>
                              </a:solidFill>
                              <a:latin typeface="Cambria Math"/>
                              <a:cs typeface="Franklin Gothic Book"/>
                            </a:rPr>
                            <m:t>+</m:t>
                          </m:r>
                        </m:sup>
                      </m:sSup>
                    </m:oMath>
                  </m:oMathPara>
                </a14:m>
                <a:endParaRPr lang="en-US" sz="1800" kern="1000" spc="30" dirty="0">
                  <a:solidFill>
                    <a:schemeClr val="tx1">
                      <a:lumMod val="85000"/>
                      <a:lumOff val="15000"/>
                    </a:schemeClr>
                  </a:solidFill>
                  <a:latin typeface="+mn-lt"/>
                  <a:cs typeface="Franklin Gothic Book"/>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7601799" y="1573642"/>
                <a:ext cx="327654" cy="304699"/>
              </a:xfrm>
              <a:prstGeom prst="rect">
                <a:avLst/>
              </a:prstGeom>
              <a:blipFill>
                <a:blip r:embed="rId9"/>
                <a:stretch>
                  <a:fillRect l="-14815" r="-5556" b="-16000"/>
                </a:stretch>
              </a:blipFill>
            </p:spPr>
            <p:txBody>
              <a:bodyPr/>
              <a:lstStyle/>
              <a:p>
                <a:r>
                  <a:rPr lang="en-US">
                    <a:noFill/>
                  </a:rPr>
                  <a:t> </a:t>
                </a:r>
              </a:p>
            </p:txBody>
          </p:sp>
        </mc:Fallback>
      </mc:AlternateContent>
      <p:cxnSp>
        <p:nvCxnSpPr>
          <p:cNvPr id="20" name="Straight Arrow Connector 19"/>
          <p:cNvCxnSpPr/>
          <p:nvPr/>
        </p:nvCxnSpPr>
        <p:spPr bwMode="auto">
          <a:xfrm flipH="1" flipV="1">
            <a:off x="7259438" y="1405846"/>
            <a:ext cx="439916" cy="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2" name="TextBox 21"/>
              <p:cNvSpPr txBox="1"/>
              <p:nvPr/>
            </p:nvSpPr>
            <p:spPr>
              <a:xfrm>
                <a:off x="7434983" y="1124809"/>
                <a:ext cx="172740" cy="304699"/>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800" b="0" i="1" kern="1000" spc="30" smtClean="0">
                              <a:solidFill>
                                <a:schemeClr val="tx1">
                                  <a:lumMod val="85000"/>
                                  <a:lumOff val="15000"/>
                                </a:schemeClr>
                              </a:solidFill>
                              <a:latin typeface="Cambria Math" panose="02040503050406030204" pitchFamily="18" charset="0"/>
                              <a:cs typeface="Franklin Gothic Book"/>
                            </a:rPr>
                          </m:ctrlPr>
                        </m:accPr>
                        <m:e>
                          <m:r>
                            <a:rPr lang="en-US" sz="1800" b="0" i="1" kern="1000" spc="30" smtClean="0">
                              <a:solidFill>
                                <a:schemeClr val="tx1">
                                  <a:lumMod val="85000"/>
                                  <a:lumOff val="15000"/>
                                </a:schemeClr>
                              </a:solidFill>
                              <a:latin typeface="Cambria Math"/>
                              <a:cs typeface="Franklin Gothic Book"/>
                            </a:rPr>
                            <m:t>𝑠</m:t>
                          </m:r>
                        </m:e>
                      </m:acc>
                    </m:oMath>
                  </m:oMathPara>
                </a14:m>
                <a:endParaRPr lang="en-US" sz="1800" kern="1000" spc="30" dirty="0">
                  <a:solidFill>
                    <a:schemeClr val="tx1">
                      <a:lumMod val="85000"/>
                      <a:lumOff val="15000"/>
                    </a:schemeClr>
                  </a:solidFill>
                  <a:latin typeface="+mn-lt"/>
                  <a:cs typeface="Franklin Gothic Book"/>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434983" y="1124809"/>
                <a:ext cx="172740" cy="304699"/>
              </a:xfrm>
              <a:prstGeom prst="rect">
                <a:avLst/>
              </a:prstGeom>
              <a:blipFill>
                <a:blip r:embed="rId10"/>
                <a:stretch>
                  <a:fillRect l="-39286" t="-40816" r="-107143" b="-4082"/>
                </a:stretch>
              </a:blipFill>
            </p:spPr>
            <p:txBody>
              <a:bodyPr/>
              <a:lstStyle/>
              <a:p>
                <a:r>
                  <a:rPr lang="en-US">
                    <a:noFill/>
                  </a:rPr>
                  <a:t> </a:t>
                </a:r>
              </a:p>
            </p:txBody>
          </p:sp>
        </mc:Fallback>
      </mc:AlternateContent>
      <p:sp>
        <p:nvSpPr>
          <p:cNvPr id="49" name="Arc 48"/>
          <p:cNvSpPr/>
          <p:nvPr/>
        </p:nvSpPr>
        <p:spPr bwMode="auto">
          <a:xfrm>
            <a:off x="609363" y="-2921650"/>
            <a:ext cx="7985168" cy="8134957"/>
          </a:xfrm>
          <a:prstGeom prst="arc">
            <a:avLst>
              <a:gd name="adj1" fmla="val 3366264"/>
              <a:gd name="adj2" fmla="val 4302831"/>
            </a:avLst>
          </a:prstGeom>
          <a:ln>
            <a:solidFill>
              <a:srgbClr val="EB5B00"/>
            </a:solidFill>
            <a:headEnd type="arrow" w="med" len="med"/>
            <a:tailEnd type="none"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dirty="0"/>
          </a:p>
        </p:txBody>
      </p:sp>
      <p:sp>
        <p:nvSpPr>
          <p:cNvPr id="74752" name="Arc 74751"/>
          <p:cNvSpPr/>
          <p:nvPr/>
        </p:nvSpPr>
        <p:spPr bwMode="auto">
          <a:xfrm>
            <a:off x="569305" y="-2693336"/>
            <a:ext cx="7651530" cy="7651530"/>
          </a:xfrm>
          <a:prstGeom prst="arc">
            <a:avLst>
              <a:gd name="adj1" fmla="val 1949980"/>
              <a:gd name="adj2" fmla="val 4997452"/>
            </a:avLst>
          </a:prstGeom>
          <a:ln>
            <a:prstDash val="sysDot"/>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74759" name="Freeform 74758"/>
          <p:cNvSpPr/>
          <p:nvPr/>
        </p:nvSpPr>
        <p:spPr bwMode="auto">
          <a:xfrm rot="21429308">
            <a:off x="6533268" y="3457903"/>
            <a:ext cx="725214" cy="840828"/>
          </a:xfrm>
          <a:custGeom>
            <a:avLst/>
            <a:gdLst>
              <a:gd name="connsiteX0" fmla="*/ 0 w 725214"/>
              <a:gd name="connsiteY0" fmla="*/ 840828 h 840828"/>
              <a:gd name="connsiteX1" fmla="*/ 515007 w 725214"/>
              <a:gd name="connsiteY1" fmla="*/ 0 h 840828"/>
              <a:gd name="connsiteX2" fmla="*/ 725214 w 725214"/>
              <a:gd name="connsiteY2" fmla="*/ 115614 h 840828"/>
              <a:gd name="connsiteX3" fmla="*/ 515007 w 725214"/>
              <a:gd name="connsiteY3" fmla="*/ 441435 h 840828"/>
              <a:gd name="connsiteX4" fmla="*/ 52551 w 725214"/>
              <a:gd name="connsiteY4" fmla="*/ 830318 h 840828"/>
              <a:gd name="connsiteX0" fmla="*/ 0 w 725214"/>
              <a:gd name="connsiteY0" fmla="*/ 840828 h 840828"/>
              <a:gd name="connsiteX1" fmla="*/ 515007 w 725214"/>
              <a:gd name="connsiteY1" fmla="*/ 0 h 840828"/>
              <a:gd name="connsiteX2" fmla="*/ 725214 w 725214"/>
              <a:gd name="connsiteY2" fmla="*/ 115614 h 840828"/>
              <a:gd name="connsiteX3" fmla="*/ 515007 w 725214"/>
              <a:gd name="connsiteY3" fmla="*/ 441435 h 840828"/>
            </a:gdLst>
            <a:ahLst/>
            <a:cxnLst>
              <a:cxn ang="0">
                <a:pos x="connsiteX0" y="connsiteY0"/>
              </a:cxn>
              <a:cxn ang="0">
                <a:pos x="connsiteX1" y="connsiteY1"/>
              </a:cxn>
              <a:cxn ang="0">
                <a:pos x="connsiteX2" y="connsiteY2"/>
              </a:cxn>
              <a:cxn ang="0">
                <a:pos x="connsiteX3" y="connsiteY3"/>
              </a:cxn>
            </a:cxnLst>
            <a:rect l="l" t="t" r="r" b="b"/>
            <a:pathLst>
              <a:path w="725214" h="840828">
                <a:moveTo>
                  <a:pt x="0" y="840828"/>
                </a:moveTo>
                <a:lnTo>
                  <a:pt x="515007" y="0"/>
                </a:lnTo>
                <a:lnTo>
                  <a:pt x="725214" y="115614"/>
                </a:lnTo>
                <a:lnTo>
                  <a:pt x="515007" y="441435"/>
                </a:lnTo>
              </a:path>
            </a:pathLst>
          </a:custGeom>
          <a:noFill/>
          <a:ln w="9525" cap="flat" cmpd="sng" algn="ctr">
            <a:solidFill>
              <a:schemeClr val="bg2">
                <a:lumMod val="75000"/>
              </a:schemeClr>
            </a:solidFill>
            <a:prstDash val="solid"/>
            <a:round/>
            <a:headEnd type="none" w="med" len="med"/>
            <a:tailEnd type="none" w="med" len="med"/>
          </a:ln>
          <a:effectLst/>
        </p:spPr>
        <p:txBody>
          <a:bodyPr rtlCol="0" anchor="ctr"/>
          <a:lstStyle/>
          <a:p>
            <a:pPr algn="ctr"/>
            <a:endParaRPr lang="en-US" dirty="0">
              <a:latin typeface="Calibri" panose="020F0502020204030204" pitchFamily="34" charset="0"/>
            </a:endParaRPr>
          </a:p>
        </p:txBody>
      </p:sp>
      <p:sp>
        <p:nvSpPr>
          <p:cNvPr id="41" name="Freeform 40"/>
          <p:cNvSpPr/>
          <p:nvPr/>
        </p:nvSpPr>
        <p:spPr bwMode="auto">
          <a:xfrm rot="848021">
            <a:off x="5761216" y="3987504"/>
            <a:ext cx="725214" cy="840828"/>
          </a:xfrm>
          <a:custGeom>
            <a:avLst/>
            <a:gdLst>
              <a:gd name="connsiteX0" fmla="*/ 0 w 725214"/>
              <a:gd name="connsiteY0" fmla="*/ 840828 h 840828"/>
              <a:gd name="connsiteX1" fmla="*/ 515007 w 725214"/>
              <a:gd name="connsiteY1" fmla="*/ 0 h 840828"/>
              <a:gd name="connsiteX2" fmla="*/ 725214 w 725214"/>
              <a:gd name="connsiteY2" fmla="*/ 115614 h 840828"/>
              <a:gd name="connsiteX3" fmla="*/ 515007 w 725214"/>
              <a:gd name="connsiteY3" fmla="*/ 441435 h 840828"/>
              <a:gd name="connsiteX4" fmla="*/ 52551 w 725214"/>
              <a:gd name="connsiteY4" fmla="*/ 830318 h 840828"/>
              <a:gd name="connsiteX0" fmla="*/ 0 w 725214"/>
              <a:gd name="connsiteY0" fmla="*/ 840828 h 840828"/>
              <a:gd name="connsiteX1" fmla="*/ 515007 w 725214"/>
              <a:gd name="connsiteY1" fmla="*/ 0 h 840828"/>
              <a:gd name="connsiteX2" fmla="*/ 725214 w 725214"/>
              <a:gd name="connsiteY2" fmla="*/ 115614 h 840828"/>
              <a:gd name="connsiteX3" fmla="*/ 515007 w 725214"/>
              <a:gd name="connsiteY3" fmla="*/ 441435 h 840828"/>
            </a:gdLst>
            <a:ahLst/>
            <a:cxnLst>
              <a:cxn ang="0">
                <a:pos x="connsiteX0" y="connsiteY0"/>
              </a:cxn>
              <a:cxn ang="0">
                <a:pos x="connsiteX1" y="connsiteY1"/>
              </a:cxn>
              <a:cxn ang="0">
                <a:pos x="connsiteX2" y="connsiteY2"/>
              </a:cxn>
              <a:cxn ang="0">
                <a:pos x="connsiteX3" y="connsiteY3"/>
              </a:cxn>
            </a:cxnLst>
            <a:rect l="l" t="t" r="r" b="b"/>
            <a:pathLst>
              <a:path w="725214" h="840828">
                <a:moveTo>
                  <a:pt x="0" y="840828"/>
                </a:moveTo>
                <a:lnTo>
                  <a:pt x="515007" y="0"/>
                </a:lnTo>
                <a:lnTo>
                  <a:pt x="725214" y="115614"/>
                </a:lnTo>
                <a:lnTo>
                  <a:pt x="515007" y="441435"/>
                </a:lnTo>
              </a:path>
            </a:pathLst>
          </a:custGeom>
          <a:noFill/>
          <a:ln w="9525" cap="flat" cmpd="sng" algn="ctr">
            <a:solidFill>
              <a:schemeClr val="bg2">
                <a:lumMod val="75000"/>
              </a:schemeClr>
            </a:solidFill>
            <a:prstDash val="solid"/>
            <a:round/>
            <a:headEnd type="none" w="med" len="med"/>
            <a:tailEnd type="none" w="med" len="med"/>
          </a:ln>
          <a:effectLst/>
        </p:spPr>
        <p:txBody>
          <a:bodyPr rtlCol="0" anchor="ctr"/>
          <a:lstStyle/>
          <a:p>
            <a:pPr algn="ctr"/>
            <a:endParaRPr lang="en-US" dirty="0">
              <a:latin typeface="Calibri" panose="020F0502020204030204" pitchFamily="34" charset="0"/>
            </a:endParaRPr>
          </a:p>
        </p:txBody>
      </p:sp>
      <p:cxnSp>
        <p:nvCxnSpPr>
          <p:cNvPr id="74761" name="Straight Connector 74760"/>
          <p:cNvCxnSpPr>
            <a:stCxn id="41" idx="1"/>
            <a:endCxn id="41" idx="2"/>
          </p:cNvCxnSpPr>
          <p:nvPr/>
        </p:nvCxnSpPr>
        <p:spPr bwMode="auto">
          <a:xfrm>
            <a:off x="6374268" y="4037444"/>
            <a:ext cx="175613" cy="163444"/>
          </a:xfrm>
          <a:prstGeom prst="line">
            <a:avLst/>
          </a:prstGeom>
          <a:solidFill>
            <a:schemeClr val="accent1"/>
          </a:solidFill>
          <a:ln w="38100" cap="flat" cmpd="sng" algn="ctr">
            <a:solidFill>
              <a:schemeClr val="accent3">
                <a:lumMod val="20000"/>
                <a:lumOff val="80000"/>
              </a:schemeClr>
            </a:solidFill>
            <a:prstDash val="solid"/>
            <a:round/>
            <a:headEnd type="none" w="med" len="med"/>
            <a:tailEnd type="none" w="med" len="med"/>
          </a:ln>
          <a:effectLst/>
        </p:spPr>
      </p:cxnSp>
      <p:cxnSp>
        <p:nvCxnSpPr>
          <p:cNvPr id="44" name="Straight Connector 43"/>
          <p:cNvCxnSpPr>
            <a:stCxn id="74759" idx="1"/>
            <a:endCxn id="74759" idx="2"/>
          </p:cNvCxnSpPr>
          <p:nvPr/>
        </p:nvCxnSpPr>
        <p:spPr bwMode="auto">
          <a:xfrm>
            <a:off x="7027221" y="3450857"/>
            <a:ext cx="215686" cy="105039"/>
          </a:xfrm>
          <a:prstGeom prst="line">
            <a:avLst/>
          </a:prstGeom>
          <a:solidFill>
            <a:schemeClr val="accent1"/>
          </a:solidFill>
          <a:ln w="38100" cap="flat" cmpd="sng" algn="ctr">
            <a:solidFill>
              <a:schemeClr val="accent3">
                <a:lumMod val="20000"/>
                <a:lumOff val="80000"/>
              </a:schemeClr>
            </a:solidFill>
            <a:prstDash val="solid"/>
            <a:round/>
            <a:headEnd type="none" w="med" len="med"/>
            <a:tailEnd type="none" w="med" len="med"/>
          </a:ln>
          <a:effectLst/>
        </p:spPr>
      </p:cxnSp>
      <p:grpSp>
        <p:nvGrpSpPr>
          <p:cNvPr id="74766" name="Group 74765"/>
          <p:cNvGrpSpPr/>
          <p:nvPr/>
        </p:nvGrpSpPr>
        <p:grpSpPr>
          <a:xfrm rot="20538434">
            <a:off x="6676083" y="4194490"/>
            <a:ext cx="465766" cy="304699"/>
            <a:chOff x="5956348" y="4241329"/>
            <a:chExt cx="465766" cy="304699"/>
          </a:xfrm>
        </p:grpSpPr>
        <mc:AlternateContent xmlns:mc="http://schemas.openxmlformats.org/markup-compatibility/2006" xmlns:a14="http://schemas.microsoft.com/office/drawing/2010/main">
          <mc:Choice Requires="a14">
            <p:sp>
              <p:nvSpPr>
                <p:cNvPr id="55" name="TextBox 54"/>
                <p:cNvSpPr txBox="1"/>
                <p:nvPr/>
              </p:nvSpPr>
              <p:spPr>
                <a:xfrm rot="18983750">
                  <a:off x="6101129" y="4241329"/>
                  <a:ext cx="320985" cy="304699"/>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800" b="0" i="1" kern="1000" spc="30" smtClean="0">
                                <a:solidFill>
                                  <a:schemeClr val="tx1">
                                    <a:lumMod val="85000"/>
                                    <a:lumOff val="15000"/>
                                  </a:schemeClr>
                                </a:solidFill>
                                <a:latin typeface="Cambria Math" panose="02040503050406030204" pitchFamily="18" charset="0"/>
                                <a:cs typeface="Franklin Gothic Book"/>
                              </a:rPr>
                            </m:ctrlPr>
                          </m:sSupPr>
                          <m:e>
                            <m:r>
                              <a:rPr lang="en-US" sz="1800" b="0" i="1" kern="1000" spc="30" smtClean="0">
                                <a:solidFill>
                                  <a:schemeClr val="tx1">
                                    <a:lumMod val="85000"/>
                                    <a:lumOff val="15000"/>
                                  </a:schemeClr>
                                </a:solidFill>
                                <a:latin typeface="Cambria Math"/>
                                <a:cs typeface="Franklin Gothic Book"/>
                              </a:rPr>
                              <m:t>𝑒</m:t>
                            </m:r>
                          </m:e>
                          <m:sup>
                            <m:r>
                              <a:rPr lang="en-US" sz="1800" b="0" i="1" kern="1000" spc="30" smtClean="0">
                                <a:solidFill>
                                  <a:schemeClr val="tx1">
                                    <a:lumMod val="85000"/>
                                    <a:lumOff val="15000"/>
                                  </a:schemeClr>
                                </a:solidFill>
                                <a:latin typeface="Cambria Math"/>
                                <a:cs typeface="Franklin Gothic Book"/>
                              </a:rPr>
                              <m:t>+</m:t>
                            </m:r>
                          </m:sup>
                        </m:sSup>
                      </m:oMath>
                    </m:oMathPara>
                  </a14:m>
                  <a:endParaRPr lang="en-US" sz="1800" kern="1000" spc="30" dirty="0">
                    <a:solidFill>
                      <a:schemeClr val="tx1">
                        <a:lumMod val="85000"/>
                        <a:lumOff val="15000"/>
                      </a:schemeClr>
                    </a:solidFill>
                    <a:latin typeface="+mn-lt"/>
                    <a:cs typeface="Franklin Gothic Book"/>
                  </a:endParaRPr>
                </a:p>
              </p:txBody>
            </p:sp>
          </mc:Choice>
          <mc:Fallback xmlns="">
            <p:sp>
              <p:nvSpPr>
                <p:cNvPr id="55" name="TextBox 54"/>
                <p:cNvSpPr txBox="1">
                  <a:spLocks noRot="1" noChangeAspect="1" noMove="1" noResize="1" noEditPoints="1" noAdjustHandles="1" noChangeArrowheads="1" noChangeShapeType="1" noTextEdit="1"/>
                </p:cNvSpPr>
                <p:nvPr/>
              </p:nvSpPr>
              <p:spPr>
                <a:xfrm rot="18983750">
                  <a:off x="6101129" y="4241329"/>
                  <a:ext cx="320985" cy="304699"/>
                </a:xfrm>
                <a:prstGeom prst="rect">
                  <a:avLst/>
                </a:prstGeom>
                <a:blipFill>
                  <a:blip r:embed="rId11"/>
                  <a:stretch>
                    <a:fillRect t="-1408" b="-28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Oval 53"/>
                <p:cNvSpPr/>
                <p:nvPr/>
              </p:nvSpPr>
              <p:spPr bwMode="auto">
                <a:xfrm rot="18983750">
                  <a:off x="5956348" y="4277551"/>
                  <a:ext cx="161365" cy="161365"/>
                </a:xfrm>
                <a:prstGeom prst="ellipse">
                  <a:avLst/>
                </a:prstGeom>
                <a:solidFill>
                  <a:srgbClr val="C50006"/>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sz="2400" b="0" i="1" smtClean="0">
                            <a:latin typeface="Cambria Math"/>
                          </a:rPr>
                          <m:t> </m:t>
                        </m:r>
                      </m:oMath>
                    </m:oMathPara>
                  </a14:m>
                  <a:endParaRPr lang="en-US" sz="2400" dirty="0"/>
                </a:p>
              </p:txBody>
            </p:sp>
          </mc:Choice>
          <mc:Fallback xmlns="">
            <p:sp>
              <p:nvSpPr>
                <p:cNvPr id="54" name="Oval 53"/>
                <p:cNvSpPr>
                  <a:spLocks noRot="1" noChangeAspect="1" noMove="1" noResize="1" noEditPoints="1" noAdjustHandles="1" noChangeArrowheads="1" noChangeShapeType="1" noTextEdit="1"/>
                </p:cNvSpPr>
                <p:nvPr/>
              </p:nvSpPr>
              <p:spPr bwMode="auto">
                <a:xfrm rot="18983750">
                  <a:off x="5956348" y="4277551"/>
                  <a:ext cx="161365" cy="161365"/>
                </a:xfrm>
                <a:prstGeom prst="ellipse">
                  <a:avLst/>
                </a:prstGeom>
                <a:blipFill>
                  <a:blip r:embed="rId12"/>
                  <a:stretch>
                    <a:fillRect/>
                  </a:stretch>
                </a:blipFill>
                <a:ln>
                  <a:noFill/>
                  <a:headEnd type="none" w="med" len="med"/>
                  <a:tailEnd type="none" w="med" len="med"/>
                </a:ln>
              </p:spPr>
              <p:txBody>
                <a:bodyPr/>
                <a:lstStyle/>
                <a:p>
                  <a:r>
                    <a:rPr lang="en-US">
                      <a:noFill/>
                    </a:rPr>
                    <a:t> </a:t>
                  </a:r>
                </a:p>
              </p:txBody>
            </p:sp>
          </mc:Fallback>
        </mc:AlternateContent>
      </p:grpSp>
      <p:grpSp>
        <p:nvGrpSpPr>
          <p:cNvPr id="74775" name="Group 74774"/>
          <p:cNvGrpSpPr/>
          <p:nvPr/>
        </p:nvGrpSpPr>
        <p:grpSpPr>
          <a:xfrm>
            <a:off x="7116987" y="4436269"/>
            <a:ext cx="222440" cy="222440"/>
            <a:chOff x="5805088" y="4319158"/>
            <a:chExt cx="222440" cy="222440"/>
          </a:xfrm>
        </p:grpSpPr>
        <p:sp>
          <p:nvSpPr>
            <p:cNvPr id="74770" name="Oval 74769"/>
            <p:cNvSpPr/>
            <p:nvPr/>
          </p:nvSpPr>
          <p:spPr bwMode="auto">
            <a:xfrm>
              <a:off x="5805088" y="4319158"/>
              <a:ext cx="222440" cy="222440"/>
            </a:xfrm>
            <a:prstGeom prst="ellipse">
              <a:avLst/>
            </a:prstGeom>
            <a:no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ctr">
                <a:buNone/>
              </a:pPr>
              <a:endParaRPr lang="en-US" sz="2400" dirty="0">
                <a:latin typeface="Calibri" panose="020F0502020204030204" pitchFamily="34" charset="0"/>
              </a:endParaRPr>
            </a:p>
          </p:txBody>
        </p:sp>
        <p:cxnSp>
          <p:nvCxnSpPr>
            <p:cNvPr id="74772" name="Straight Connector 74771"/>
            <p:cNvCxnSpPr>
              <a:stCxn id="74770" idx="1"/>
              <a:endCxn id="74770" idx="5"/>
            </p:cNvCxnSpPr>
            <p:nvPr/>
          </p:nvCxnSpPr>
          <p:spPr bwMode="auto">
            <a:xfrm>
              <a:off x="5837664" y="4351734"/>
              <a:ext cx="157288" cy="1572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4774" name="Straight Connector 74773"/>
            <p:cNvCxnSpPr>
              <a:stCxn id="74770" idx="7"/>
              <a:endCxn id="74770" idx="3"/>
            </p:cNvCxnSpPr>
            <p:nvPr/>
          </p:nvCxnSpPr>
          <p:spPr bwMode="auto">
            <a:xfrm flipH="1">
              <a:off x="5837664" y="4351734"/>
              <a:ext cx="157288" cy="1572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74776" name="TextBox 74775"/>
              <p:cNvSpPr txBox="1"/>
              <p:nvPr/>
            </p:nvSpPr>
            <p:spPr>
              <a:xfrm>
                <a:off x="7306851" y="4547489"/>
                <a:ext cx="219098" cy="341632"/>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800" b="0" i="1" kern="1000" spc="30" smtClean="0">
                              <a:solidFill>
                                <a:schemeClr val="tx1">
                                  <a:lumMod val="85000"/>
                                  <a:lumOff val="15000"/>
                                </a:schemeClr>
                              </a:solidFill>
                              <a:latin typeface="Cambria Math" panose="02040503050406030204" pitchFamily="18" charset="0"/>
                              <a:cs typeface="Franklin Gothic Book"/>
                            </a:rPr>
                          </m:ctrlPr>
                        </m:accPr>
                        <m:e>
                          <m:r>
                            <a:rPr lang="en-US" sz="1800" b="0" i="1" kern="1000" spc="30" smtClean="0">
                              <a:solidFill>
                                <a:schemeClr val="tx1">
                                  <a:lumMod val="85000"/>
                                  <a:lumOff val="15000"/>
                                </a:schemeClr>
                              </a:solidFill>
                              <a:latin typeface="Cambria Math"/>
                              <a:cs typeface="Franklin Gothic Book"/>
                            </a:rPr>
                            <m:t>𝐵</m:t>
                          </m:r>
                        </m:e>
                      </m:acc>
                    </m:oMath>
                  </m:oMathPara>
                </a14:m>
                <a:endParaRPr lang="en-US" sz="1800" kern="1000" spc="30" dirty="0">
                  <a:solidFill>
                    <a:schemeClr val="tx1">
                      <a:lumMod val="85000"/>
                      <a:lumOff val="15000"/>
                    </a:schemeClr>
                  </a:solidFill>
                  <a:latin typeface="+mn-lt"/>
                  <a:cs typeface="Franklin Gothic Book"/>
                </a:endParaRPr>
              </a:p>
            </p:txBody>
          </p:sp>
        </mc:Choice>
        <mc:Fallback xmlns="">
          <p:sp>
            <p:nvSpPr>
              <p:cNvPr id="74776" name="TextBox 74775"/>
              <p:cNvSpPr txBox="1">
                <a:spLocks noRot="1" noChangeAspect="1" noMove="1" noResize="1" noEditPoints="1" noAdjustHandles="1" noChangeArrowheads="1" noChangeShapeType="1" noTextEdit="1"/>
              </p:cNvSpPr>
              <p:nvPr/>
            </p:nvSpPr>
            <p:spPr>
              <a:xfrm>
                <a:off x="7306851" y="4547489"/>
                <a:ext cx="219098" cy="341632"/>
              </a:xfrm>
              <a:prstGeom prst="rect">
                <a:avLst/>
              </a:prstGeom>
              <a:blipFill>
                <a:blip r:embed="rId13"/>
                <a:stretch>
                  <a:fillRect l="-25000" r="-22222"/>
                </a:stretch>
              </a:blipFill>
            </p:spPr>
            <p:txBody>
              <a:bodyPr/>
              <a:lstStyle/>
              <a:p>
                <a:r>
                  <a:rPr lang="en-US">
                    <a:noFill/>
                  </a:rPr>
                  <a:t> </a:t>
                </a:r>
              </a:p>
            </p:txBody>
          </p:sp>
        </mc:Fallback>
      </mc:AlternateContent>
      <p:cxnSp>
        <p:nvCxnSpPr>
          <p:cNvPr id="45" name="Straight Arrow Connector 44"/>
          <p:cNvCxnSpPr/>
          <p:nvPr/>
        </p:nvCxnSpPr>
        <p:spPr bwMode="auto">
          <a:xfrm flipV="1">
            <a:off x="6138197" y="1409105"/>
            <a:ext cx="439916" cy="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46" name="TextBox 45"/>
              <p:cNvSpPr txBox="1"/>
              <p:nvPr/>
            </p:nvSpPr>
            <p:spPr>
              <a:xfrm>
                <a:off x="6230053" y="1085487"/>
                <a:ext cx="172740" cy="304699"/>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800" b="0" i="1" kern="1000" spc="30" smtClean="0">
                              <a:solidFill>
                                <a:schemeClr val="tx1">
                                  <a:lumMod val="85000"/>
                                  <a:lumOff val="15000"/>
                                </a:schemeClr>
                              </a:solidFill>
                              <a:latin typeface="Cambria Math" panose="02040503050406030204" pitchFamily="18" charset="0"/>
                              <a:cs typeface="Franklin Gothic Book"/>
                            </a:rPr>
                          </m:ctrlPr>
                        </m:accPr>
                        <m:e>
                          <m:r>
                            <a:rPr lang="en-US" sz="1800" b="0" i="1" kern="1000" spc="30" smtClean="0">
                              <a:solidFill>
                                <a:schemeClr val="tx1">
                                  <a:lumMod val="85000"/>
                                  <a:lumOff val="15000"/>
                                </a:schemeClr>
                              </a:solidFill>
                              <a:latin typeface="Cambria Math"/>
                              <a:cs typeface="Franklin Gothic Book"/>
                            </a:rPr>
                            <m:t>𝑠</m:t>
                          </m:r>
                        </m:e>
                      </m:acc>
                    </m:oMath>
                  </m:oMathPara>
                </a14:m>
                <a:endParaRPr lang="en-US" sz="1800" kern="1000" spc="30" dirty="0">
                  <a:solidFill>
                    <a:schemeClr val="tx1">
                      <a:lumMod val="85000"/>
                      <a:lumOff val="15000"/>
                    </a:schemeClr>
                  </a:solidFill>
                  <a:latin typeface="+mn-lt"/>
                  <a:cs typeface="Franklin Gothic Book"/>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6230053" y="1085487"/>
                <a:ext cx="172740" cy="304699"/>
              </a:xfrm>
              <a:prstGeom prst="rect">
                <a:avLst/>
              </a:prstGeom>
              <a:blipFill>
                <a:blip r:embed="rId14"/>
                <a:stretch>
                  <a:fillRect l="-39286" t="-38000" r="-107143" b="-4000"/>
                </a:stretch>
              </a:blipFill>
            </p:spPr>
            <p:txBody>
              <a:bodyPr/>
              <a:lstStyle/>
              <a:p>
                <a:r>
                  <a:rPr lang="en-US">
                    <a:noFill/>
                  </a:rPr>
                  <a:t> </a:t>
                </a:r>
              </a:p>
            </p:txBody>
          </p:sp>
        </mc:Fallback>
      </mc:AlternateContent>
      <p:grpSp>
        <p:nvGrpSpPr>
          <p:cNvPr id="4" name="Group 3"/>
          <p:cNvGrpSpPr/>
          <p:nvPr/>
        </p:nvGrpSpPr>
        <p:grpSpPr>
          <a:xfrm>
            <a:off x="5949459" y="2396938"/>
            <a:ext cx="2395756" cy="1136829"/>
            <a:chOff x="5949459" y="2396938"/>
            <a:chExt cx="2395756" cy="1136829"/>
          </a:xfrm>
        </p:grpSpPr>
        <p:cxnSp>
          <p:nvCxnSpPr>
            <p:cNvPr id="47" name="Straight Arrow Connector 46"/>
            <p:cNvCxnSpPr/>
            <p:nvPr/>
          </p:nvCxnSpPr>
          <p:spPr bwMode="auto">
            <a:xfrm flipH="1">
              <a:off x="5949459" y="2957448"/>
              <a:ext cx="1035941" cy="241151"/>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23" name="Oval 22"/>
                <p:cNvSpPr/>
                <p:nvPr/>
              </p:nvSpPr>
              <p:spPr bwMode="auto">
                <a:xfrm rot="20638794">
                  <a:off x="6842937" y="2783298"/>
                  <a:ext cx="322730" cy="322730"/>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sz="2400" b="0" i="1" smtClean="0">
                            <a:latin typeface="Cambria Math"/>
                          </a:rPr>
                          <m:t> </m:t>
                        </m:r>
                        <m:r>
                          <a:rPr lang="en-US" sz="2400" b="0" i="1" smtClean="0">
                            <a:latin typeface="Cambria Math"/>
                          </a:rPr>
                          <m:t>𝜇</m:t>
                        </m:r>
                      </m:oMath>
                    </m:oMathPara>
                  </a14:m>
                  <a:endParaRPr lang="en-US" sz="2400" dirty="0"/>
                </a:p>
              </p:txBody>
            </p:sp>
          </mc:Choice>
          <mc:Fallback xmlns="">
            <p:sp>
              <p:nvSpPr>
                <p:cNvPr id="23" name="Oval 22"/>
                <p:cNvSpPr>
                  <a:spLocks noRot="1" noChangeAspect="1" noMove="1" noResize="1" noEditPoints="1" noAdjustHandles="1" noChangeArrowheads="1" noChangeShapeType="1" noTextEdit="1"/>
                </p:cNvSpPr>
                <p:nvPr/>
              </p:nvSpPr>
              <p:spPr bwMode="auto">
                <a:xfrm rot="20638794">
                  <a:off x="6842937" y="2783298"/>
                  <a:ext cx="322730" cy="322730"/>
                </a:xfrm>
                <a:prstGeom prst="ellipse">
                  <a:avLst/>
                </a:prstGeom>
                <a:blipFill>
                  <a:blip r:embed="rId15"/>
                  <a:stretch>
                    <a:fillRect r="-8571" b="-24286"/>
                  </a:stretch>
                </a:blipFill>
                <a:ln>
                  <a:noFill/>
                  <a:headEnd type="none" w="med" len="med"/>
                  <a:tailEnd type="none" w="med" len="med"/>
                </a:ln>
              </p:spPr>
              <p:txBody>
                <a:bodyPr/>
                <a:lstStyle/>
                <a:p>
                  <a:r>
                    <a:rPr lang="en-US">
                      <a:noFill/>
                    </a:rPr>
                    <a:t> </a:t>
                  </a:r>
                </a:p>
              </p:txBody>
            </p:sp>
          </mc:Fallback>
        </mc:AlternateContent>
        <p:cxnSp>
          <p:nvCxnSpPr>
            <p:cNvPr id="24" name="Straight Arrow Connector 23"/>
            <p:cNvCxnSpPr/>
            <p:nvPr/>
          </p:nvCxnSpPr>
          <p:spPr bwMode="auto">
            <a:xfrm flipV="1">
              <a:off x="7159400" y="2554305"/>
              <a:ext cx="1185815" cy="345822"/>
            </a:xfrm>
            <a:prstGeom prst="straightConnector1">
              <a:avLst/>
            </a:prstGeom>
            <a:ln>
              <a:headEnd type="none" w="med" len="med"/>
              <a:tailEnd type="arrow"/>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Oval 24"/>
                <p:cNvSpPr/>
                <p:nvPr/>
              </p:nvSpPr>
              <p:spPr bwMode="auto">
                <a:xfrm rot="20638794">
                  <a:off x="7457844" y="2710589"/>
                  <a:ext cx="161365" cy="161365"/>
                </a:xfrm>
                <a:prstGeom prst="ellipse">
                  <a:avLst/>
                </a:prstGeom>
                <a:solidFill>
                  <a:srgbClr val="C50006"/>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sz="2400" b="0" i="1" smtClean="0">
                            <a:latin typeface="Cambria Math"/>
                          </a:rPr>
                          <m:t> </m:t>
                        </m:r>
                      </m:oMath>
                    </m:oMathPara>
                  </a14:m>
                  <a:endParaRPr lang="en-US" sz="2400" dirty="0"/>
                </a:p>
              </p:txBody>
            </p:sp>
          </mc:Choice>
          <mc:Fallback xmlns="">
            <p:sp>
              <p:nvSpPr>
                <p:cNvPr id="25" name="Oval 24"/>
                <p:cNvSpPr>
                  <a:spLocks noRot="1" noChangeAspect="1" noMove="1" noResize="1" noEditPoints="1" noAdjustHandles="1" noChangeArrowheads="1" noChangeShapeType="1" noTextEdit="1"/>
                </p:cNvSpPr>
                <p:nvPr/>
              </p:nvSpPr>
              <p:spPr bwMode="auto">
                <a:xfrm rot="20638794">
                  <a:off x="7457844" y="2710589"/>
                  <a:ext cx="161365" cy="161365"/>
                </a:xfrm>
                <a:prstGeom prst="ellipse">
                  <a:avLst/>
                </a:prstGeom>
                <a:blipFill>
                  <a:blip r:embed="rId16"/>
                  <a:stretch>
                    <a:fillRect b="-5263"/>
                  </a:stretch>
                </a:blipFill>
                <a:ln>
                  <a:noFill/>
                  <a:headEnd type="none" w="med" len="med"/>
                  <a:tailEnd type="none" w="med" len="med"/>
                </a:ln>
              </p:spPr>
              <p:txBody>
                <a:bodyPr/>
                <a:lstStyle/>
                <a:p>
                  <a:r>
                    <a:rPr lang="en-US">
                      <a:noFill/>
                    </a:rPr>
                    <a:t> </a:t>
                  </a:r>
                </a:p>
              </p:txBody>
            </p:sp>
          </mc:Fallback>
        </mc:AlternateContent>
        <p:cxnSp>
          <p:nvCxnSpPr>
            <p:cNvPr id="26" name="Straight Arrow Connector 25"/>
            <p:cNvCxnSpPr/>
            <p:nvPr/>
          </p:nvCxnSpPr>
          <p:spPr bwMode="auto">
            <a:xfrm flipH="1">
              <a:off x="6032755" y="3062176"/>
              <a:ext cx="882579" cy="451233"/>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27" name="Oval 26"/>
                <p:cNvSpPr/>
                <p:nvPr/>
              </p:nvSpPr>
              <p:spPr bwMode="auto">
                <a:xfrm rot="20638794">
                  <a:off x="6426541" y="325090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sz="2400" b="0" i="1" smtClean="0">
                            <a:latin typeface="Cambria Math"/>
                          </a:rPr>
                          <m:t> </m:t>
                        </m:r>
                      </m:oMath>
                    </m:oMathPara>
                  </a14:m>
                  <a:endParaRPr lang="en-US" sz="2400" dirty="0"/>
                </a:p>
              </p:txBody>
            </p:sp>
          </mc:Choice>
          <mc:Fallback xmlns="">
            <p:sp>
              <p:nvSpPr>
                <p:cNvPr id="27" name="Oval 26"/>
                <p:cNvSpPr>
                  <a:spLocks noRot="1" noChangeAspect="1" noMove="1" noResize="1" noEditPoints="1" noAdjustHandles="1" noChangeArrowheads="1" noChangeShapeType="1" noTextEdit="1"/>
                </p:cNvSpPr>
                <p:nvPr/>
              </p:nvSpPr>
              <p:spPr bwMode="auto">
                <a:xfrm rot="20638794">
                  <a:off x="6426541" y="3250906"/>
                  <a:ext cx="90000" cy="90000"/>
                </a:xfrm>
                <a:prstGeom prst="ellipse">
                  <a:avLst/>
                </a:prstGeom>
                <a:blipFill>
                  <a:blip r:embed="rId17"/>
                  <a:stretch>
                    <a:fillRect b="-43478"/>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6150366" y="2779878"/>
                  <a:ext cx="292222" cy="304699"/>
                </a:xfrm>
                <a:prstGeom prst="rect">
                  <a:avLst/>
                </a:prstGeom>
                <a:noFill/>
              </p:spPr>
              <p:txBody>
                <a:bodyPr wrap="squar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8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800" b="0" i="1" kern="1000" spc="30" smtClean="0">
                                    <a:solidFill>
                                      <a:schemeClr val="tx1">
                                        <a:lumMod val="85000"/>
                                        <a:lumOff val="15000"/>
                                      </a:schemeClr>
                                    </a:solidFill>
                                    <a:latin typeface="Cambria Math" panose="02040503050406030204" pitchFamily="18" charset="0"/>
                                    <a:cs typeface="Franklin Gothic Book"/>
                                  </a:rPr>
                                </m:ctrlPr>
                              </m:accPr>
                              <m:e>
                                <m:r>
                                  <a:rPr lang="en-US" sz="1800" b="0" i="1" kern="1000" spc="30" smtClean="0">
                                    <a:solidFill>
                                      <a:schemeClr val="tx1">
                                        <a:lumMod val="85000"/>
                                        <a:lumOff val="15000"/>
                                      </a:schemeClr>
                                    </a:solidFill>
                                    <a:latin typeface="Cambria Math"/>
                                    <a:cs typeface="Franklin Gothic Book"/>
                                  </a:rPr>
                                  <m:t>𝜈</m:t>
                                </m:r>
                              </m:e>
                            </m:acc>
                          </m:e>
                          <m:sub>
                            <m:r>
                              <a:rPr lang="en-US" sz="1800" b="0" i="1" kern="1000" spc="30" smtClean="0">
                                <a:solidFill>
                                  <a:schemeClr val="tx1">
                                    <a:lumMod val="85000"/>
                                    <a:lumOff val="15000"/>
                                  </a:schemeClr>
                                </a:solidFill>
                                <a:latin typeface="Cambria Math"/>
                                <a:cs typeface="Franklin Gothic Book"/>
                              </a:rPr>
                              <m:t>𝑒</m:t>
                            </m:r>
                          </m:sub>
                        </m:sSub>
                      </m:oMath>
                    </m:oMathPara>
                  </a14:m>
                  <a:endParaRPr lang="en-US" sz="1800" kern="1000" spc="30" dirty="0">
                    <a:solidFill>
                      <a:schemeClr val="tx1">
                        <a:lumMod val="85000"/>
                        <a:lumOff val="15000"/>
                      </a:schemeClr>
                    </a:solidFill>
                    <a:latin typeface="+mn-lt"/>
                    <a:cs typeface="Franklin Gothic Book"/>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6150366" y="2779878"/>
                  <a:ext cx="292222" cy="304699"/>
                </a:xfrm>
                <a:prstGeom prst="rect">
                  <a:avLst/>
                </a:prstGeom>
                <a:blipFill>
                  <a:blip r:embed="rId18"/>
                  <a:stretch>
                    <a:fillRect l="-8333" r="-60417" b="-4000"/>
                  </a:stretch>
                </a:blipFill>
              </p:spPr>
              <p:txBody>
                <a:bodyPr/>
                <a:lstStyle/>
                <a:p>
                  <a:r>
                    <a:rPr lang="en-US">
                      <a:noFill/>
                    </a:rPr>
                    <a:t> </a:t>
                  </a:r>
                </a:p>
              </p:txBody>
            </p:sp>
          </mc:Fallback>
        </mc:AlternateContent>
        <p:cxnSp>
          <p:nvCxnSpPr>
            <p:cNvPr id="30" name="Straight Arrow Connector 29"/>
            <p:cNvCxnSpPr/>
            <p:nvPr/>
          </p:nvCxnSpPr>
          <p:spPr bwMode="auto">
            <a:xfrm rot="20638794" flipV="1">
              <a:off x="6769184" y="2679551"/>
              <a:ext cx="439916" cy="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31" name="TextBox 30"/>
                <p:cNvSpPr txBox="1"/>
                <p:nvPr/>
              </p:nvSpPr>
              <p:spPr>
                <a:xfrm rot="20638794">
                  <a:off x="6804410" y="2396938"/>
                  <a:ext cx="172740" cy="304699"/>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800" b="0" i="1" kern="1000" spc="30" smtClean="0">
                                <a:solidFill>
                                  <a:schemeClr val="tx1">
                                    <a:lumMod val="85000"/>
                                    <a:lumOff val="15000"/>
                                  </a:schemeClr>
                                </a:solidFill>
                                <a:latin typeface="Cambria Math" panose="02040503050406030204" pitchFamily="18" charset="0"/>
                                <a:cs typeface="Franklin Gothic Book"/>
                              </a:rPr>
                            </m:ctrlPr>
                          </m:accPr>
                          <m:e>
                            <m:r>
                              <a:rPr lang="en-US" sz="1800" b="0" i="1" kern="1000" spc="30" smtClean="0">
                                <a:solidFill>
                                  <a:schemeClr val="tx1">
                                    <a:lumMod val="85000"/>
                                    <a:lumOff val="15000"/>
                                  </a:schemeClr>
                                </a:solidFill>
                                <a:latin typeface="Cambria Math"/>
                                <a:cs typeface="Franklin Gothic Book"/>
                              </a:rPr>
                              <m:t>𝑠</m:t>
                            </m:r>
                          </m:e>
                        </m:acc>
                      </m:oMath>
                    </m:oMathPara>
                  </a14:m>
                  <a:endParaRPr lang="en-US" sz="1800" kern="1000" spc="30" dirty="0">
                    <a:solidFill>
                      <a:schemeClr val="tx1">
                        <a:lumMod val="85000"/>
                        <a:lumOff val="15000"/>
                      </a:schemeClr>
                    </a:solidFill>
                    <a:latin typeface="+mn-lt"/>
                    <a:cs typeface="Franklin Gothic Book"/>
                  </a:endParaRPr>
                </a:p>
              </p:txBody>
            </p:sp>
          </mc:Choice>
          <mc:Fallback xmlns="">
            <p:sp>
              <p:nvSpPr>
                <p:cNvPr id="31" name="TextBox 30"/>
                <p:cNvSpPr txBox="1">
                  <a:spLocks noRot="1" noChangeAspect="1" noMove="1" noResize="1" noEditPoints="1" noAdjustHandles="1" noChangeArrowheads="1" noChangeShapeType="1" noTextEdit="1"/>
                </p:cNvSpPr>
                <p:nvPr/>
              </p:nvSpPr>
              <p:spPr>
                <a:xfrm rot="20638794">
                  <a:off x="6804410" y="2396938"/>
                  <a:ext cx="172740" cy="304699"/>
                </a:xfrm>
                <a:prstGeom prst="rect">
                  <a:avLst/>
                </a:prstGeom>
                <a:blipFill>
                  <a:blip r:embed="rId19"/>
                  <a:stretch>
                    <a:fillRect l="-33333" t="-45614" r="-69048"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rot="20638794">
                  <a:off x="7557166" y="2401955"/>
                  <a:ext cx="320985" cy="304699"/>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800" b="0" i="1" kern="1000" spc="30" smtClean="0">
                                <a:solidFill>
                                  <a:schemeClr val="tx1">
                                    <a:lumMod val="85000"/>
                                    <a:lumOff val="15000"/>
                                  </a:schemeClr>
                                </a:solidFill>
                                <a:latin typeface="Cambria Math" panose="02040503050406030204" pitchFamily="18" charset="0"/>
                                <a:cs typeface="Franklin Gothic Book"/>
                              </a:rPr>
                            </m:ctrlPr>
                          </m:sSupPr>
                          <m:e>
                            <m:r>
                              <a:rPr lang="en-US" sz="1800" b="0" i="1" kern="1000" spc="30" smtClean="0">
                                <a:solidFill>
                                  <a:schemeClr val="tx1">
                                    <a:lumMod val="85000"/>
                                    <a:lumOff val="15000"/>
                                  </a:schemeClr>
                                </a:solidFill>
                                <a:latin typeface="Cambria Math"/>
                                <a:cs typeface="Franklin Gothic Book"/>
                              </a:rPr>
                              <m:t>𝑒</m:t>
                            </m:r>
                          </m:e>
                          <m:sup>
                            <m:r>
                              <a:rPr lang="en-US" sz="1800" b="0" i="1" kern="1000" spc="30" smtClean="0">
                                <a:solidFill>
                                  <a:schemeClr val="tx1">
                                    <a:lumMod val="85000"/>
                                    <a:lumOff val="15000"/>
                                  </a:schemeClr>
                                </a:solidFill>
                                <a:latin typeface="Cambria Math"/>
                                <a:cs typeface="Franklin Gothic Book"/>
                              </a:rPr>
                              <m:t>+</m:t>
                            </m:r>
                          </m:sup>
                        </m:sSup>
                      </m:oMath>
                    </m:oMathPara>
                  </a14:m>
                  <a:endParaRPr lang="en-US" sz="1800" kern="1000" spc="30" dirty="0">
                    <a:solidFill>
                      <a:schemeClr val="tx1">
                        <a:lumMod val="85000"/>
                        <a:lumOff val="15000"/>
                      </a:schemeClr>
                    </a:solidFill>
                    <a:latin typeface="+mn-lt"/>
                    <a:cs typeface="Franklin Gothic Book"/>
                  </a:endParaRPr>
                </a:p>
              </p:txBody>
            </p:sp>
          </mc:Choice>
          <mc:Fallback xmlns="">
            <p:sp>
              <p:nvSpPr>
                <p:cNvPr id="37" name="TextBox 36"/>
                <p:cNvSpPr txBox="1">
                  <a:spLocks noRot="1" noChangeAspect="1" noMove="1" noResize="1" noEditPoints="1" noAdjustHandles="1" noChangeArrowheads="1" noChangeShapeType="1" noTextEdit="1"/>
                </p:cNvSpPr>
                <p:nvPr/>
              </p:nvSpPr>
              <p:spPr>
                <a:xfrm rot="20638794">
                  <a:off x="7557166" y="2401955"/>
                  <a:ext cx="320985" cy="304699"/>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Oval 49"/>
                <p:cNvSpPr/>
                <p:nvPr/>
              </p:nvSpPr>
              <p:spPr bwMode="auto">
                <a:xfrm rot="20638794">
                  <a:off x="6416742" y="3027167"/>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sz="2400" b="0" i="1" smtClean="0">
                            <a:latin typeface="Cambria Math"/>
                          </a:rPr>
                          <m:t> </m:t>
                        </m:r>
                      </m:oMath>
                    </m:oMathPara>
                  </a14:m>
                  <a:endParaRPr lang="en-US" sz="2400" dirty="0"/>
                </a:p>
              </p:txBody>
            </p:sp>
          </mc:Choice>
          <mc:Fallback xmlns="">
            <p:sp>
              <p:nvSpPr>
                <p:cNvPr id="50" name="Oval 49"/>
                <p:cNvSpPr>
                  <a:spLocks noRot="1" noChangeAspect="1" noMove="1" noResize="1" noEditPoints="1" noAdjustHandles="1" noChangeArrowheads="1" noChangeShapeType="1" noTextEdit="1"/>
                </p:cNvSpPr>
                <p:nvPr/>
              </p:nvSpPr>
              <p:spPr bwMode="auto">
                <a:xfrm rot="20638794">
                  <a:off x="6416742" y="3027167"/>
                  <a:ext cx="90000" cy="90000"/>
                </a:xfrm>
                <a:prstGeom prst="ellipse">
                  <a:avLst/>
                </a:prstGeom>
                <a:blipFill>
                  <a:blip r:embed="rId21"/>
                  <a:stretch>
                    <a:fillRect b="-37500"/>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rot="21408112">
                  <a:off x="6547637" y="3204510"/>
                  <a:ext cx="292222" cy="329257"/>
                </a:xfrm>
                <a:prstGeom prst="rect">
                  <a:avLst/>
                </a:prstGeom>
                <a:noFill/>
              </p:spPr>
              <p:txBody>
                <a:bodyPr wrap="squar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800" b="0" i="1" kern="1000" spc="30" smtClean="0">
                                <a:solidFill>
                                  <a:schemeClr val="tx1">
                                    <a:lumMod val="85000"/>
                                    <a:lumOff val="15000"/>
                                  </a:schemeClr>
                                </a:solidFill>
                                <a:latin typeface="Cambria Math" panose="02040503050406030204" pitchFamily="18" charset="0"/>
                                <a:cs typeface="Franklin Gothic Book"/>
                              </a:rPr>
                            </m:ctrlPr>
                          </m:sSubPr>
                          <m:e>
                            <m:r>
                              <a:rPr lang="en-US" sz="1800" b="0" i="1" kern="1000" spc="30" smtClean="0">
                                <a:solidFill>
                                  <a:schemeClr val="tx1">
                                    <a:lumMod val="85000"/>
                                    <a:lumOff val="15000"/>
                                  </a:schemeClr>
                                </a:solidFill>
                                <a:latin typeface="Cambria Math" panose="02040503050406030204" pitchFamily="18" charset="0"/>
                                <a:cs typeface="Franklin Gothic Book"/>
                              </a:rPr>
                              <m:t>𝜈</m:t>
                            </m:r>
                          </m:e>
                          <m:sub>
                            <m:r>
                              <a:rPr lang="en-US" sz="1800" b="0" i="1" kern="1000" spc="30" smtClean="0">
                                <a:solidFill>
                                  <a:schemeClr val="tx1">
                                    <a:lumMod val="85000"/>
                                    <a:lumOff val="15000"/>
                                  </a:schemeClr>
                                </a:solidFill>
                                <a:latin typeface="Cambria Math" panose="02040503050406030204" pitchFamily="18" charset="0"/>
                                <a:cs typeface="Franklin Gothic Book"/>
                              </a:rPr>
                              <m:t>𝜇</m:t>
                            </m:r>
                          </m:sub>
                        </m:sSub>
                      </m:oMath>
                    </m:oMathPara>
                  </a14:m>
                  <a:endParaRPr lang="en-US" sz="1800" kern="1000" spc="30" dirty="0">
                    <a:solidFill>
                      <a:schemeClr val="tx1">
                        <a:lumMod val="85000"/>
                        <a:lumOff val="15000"/>
                      </a:schemeClr>
                    </a:solidFill>
                    <a:latin typeface="+mn-lt"/>
                    <a:cs typeface="Franklin Gothic Book"/>
                  </a:endParaRPr>
                </a:p>
              </p:txBody>
            </p:sp>
          </mc:Choice>
          <mc:Fallback xmlns="">
            <p:sp>
              <p:nvSpPr>
                <p:cNvPr id="51" name="TextBox 50"/>
                <p:cNvSpPr txBox="1">
                  <a:spLocks noRot="1" noChangeAspect="1" noMove="1" noResize="1" noEditPoints="1" noAdjustHandles="1" noChangeArrowheads="1" noChangeShapeType="1" noTextEdit="1"/>
                </p:cNvSpPr>
                <p:nvPr/>
              </p:nvSpPr>
              <p:spPr>
                <a:xfrm rot="21408112">
                  <a:off x="6547637" y="3204510"/>
                  <a:ext cx="292222" cy="329257"/>
                </a:xfrm>
                <a:prstGeom prst="rect">
                  <a:avLst/>
                </a:prstGeom>
                <a:blipFill>
                  <a:blip r:embed="rId22"/>
                  <a:stretch>
                    <a:fillRect l="-7692" b="-1228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8" name="Oval 47"/>
              <p:cNvSpPr>
                <a:spLocks noChangeAspect="1"/>
              </p:cNvSpPr>
              <p:nvPr/>
            </p:nvSpPr>
            <p:spPr bwMode="auto">
              <a:xfrm rot="20638794" flipH="1">
                <a:off x="6138777" y="4690731"/>
                <a:ext cx="233130" cy="239844"/>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0" tIns="0" rIns="0" bIns="0" numCol="1" rtlCol="0" anchor="ctr" anchorCtr="1" compatLnSpc="1">
                <a:prstTxWarp prst="textNoShape">
                  <a:avLst/>
                </a:prstTxWarp>
              </a:bodyPr>
              <a:lstStyle/>
              <a:p>
                <a:pPr marL="0" indent="0" algn="ctr">
                  <a:buNone/>
                </a:pPr>
                <a14:m>
                  <m:oMathPara xmlns:m="http://schemas.openxmlformats.org/officeDocument/2006/math">
                    <m:oMathParaPr>
                      <m:jc m:val="right"/>
                    </m:oMathParaPr>
                    <m:oMath xmlns:m="http://schemas.openxmlformats.org/officeDocument/2006/math">
                      <m:r>
                        <a:rPr lang="en-US" sz="1600" b="0" i="1" smtClean="0">
                          <a:latin typeface="Cambria Math"/>
                        </a:rPr>
                        <m:t>𝜇</m:t>
                      </m:r>
                    </m:oMath>
                  </m:oMathPara>
                </a14:m>
                <a:endParaRPr lang="en-US" sz="2400" dirty="0"/>
              </a:p>
            </p:txBody>
          </p:sp>
        </mc:Choice>
        <mc:Fallback xmlns="">
          <p:sp>
            <p:nvSpPr>
              <p:cNvPr id="48" name="Oval 47"/>
              <p:cNvSpPr>
                <a:spLocks noRot="1" noChangeAspect="1" noMove="1" noResize="1" noEditPoints="1" noAdjustHandles="1" noChangeArrowheads="1" noChangeShapeType="1" noTextEdit="1"/>
              </p:cNvSpPr>
              <p:nvPr/>
            </p:nvSpPr>
            <p:spPr bwMode="auto">
              <a:xfrm rot="20638794" flipH="1">
                <a:off x="6138777" y="4690731"/>
                <a:ext cx="233130" cy="239844"/>
              </a:xfrm>
              <a:prstGeom prst="ellipse">
                <a:avLst/>
              </a:prstGeom>
              <a:blipFill>
                <a:blip r:embed="rId23"/>
                <a:stretch>
                  <a:fillRect b="-12963"/>
                </a:stretch>
              </a:blipFill>
              <a:ln>
                <a:noFill/>
                <a:headEnd type="none" w="med" len="med"/>
                <a:tailEnd type="none" w="med" len="med"/>
              </a:ln>
            </p:spPr>
            <p:txBody>
              <a:bodyPr/>
              <a:lstStyle/>
              <a:p>
                <a:r>
                  <a:rPr lang="en-US">
                    <a:noFill/>
                  </a:rPr>
                  <a:t> </a:t>
                </a:r>
              </a:p>
            </p:txBody>
          </p:sp>
        </mc:Fallback>
      </mc:AlternateContent>
      <p:grpSp>
        <p:nvGrpSpPr>
          <p:cNvPr id="74768" name="Group 74767"/>
          <p:cNvGrpSpPr/>
          <p:nvPr/>
        </p:nvGrpSpPr>
        <p:grpSpPr>
          <a:xfrm rot="19955379">
            <a:off x="6177126" y="4375806"/>
            <a:ext cx="439916" cy="304699"/>
            <a:chOff x="4635941" y="4334129"/>
            <a:chExt cx="439916" cy="304699"/>
          </a:xfrm>
        </p:grpSpPr>
        <p:cxnSp>
          <p:nvCxnSpPr>
            <p:cNvPr id="59" name="Straight Arrow Connector 58"/>
            <p:cNvCxnSpPr/>
            <p:nvPr/>
          </p:nvCxnSpPr>
          <p:spPr bwMode="auto">
            <a:xfrm rot="20638794" flipV="1">
              <a:off x="4635941" y="4616742"/>
              <a:ext cx="439916" cy="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60" name="TextBox 59"/>
                <p:cNvSpPr txBox="1"/>
                <p:nvPr/>
              </p:nvSpPr>
              <p:spPr>
                <a:xfrm rot="20638794">
                  <a:off x="4671166" y="4334129"/>
                  <a:ext cx="172740" cy="304699"/>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800" b="0" i="1" kern="1000" spc="30" smtClean="0">
                                <a:solidFill>
                                  <a:schemeClr val="tx1">
                                    <a:lumMod val="85000"/>
                                    <a:lumOff val="15000"/>
                                  </a:schemeClr>
                                </a:solidFill>
                                <a:latin typeface="Cambria Math" panose="02040503050406030204" pitchFamily="18" charset="0"/>
                                <a:cs typeface="Franklin Gothic Book"/>
                              </a:rPr>
                            </m:ctrlPr>
                          </m:accPr>
                          <m:e>
                            <m:r>
                              <a:rPr lang="en-US" sz="1800" b="0" i="1" kern="1000" spc="30" smtClean="0">
                                <a:solidFill>
                                  <a:schemeClr val="tx1">
                                    <a:lumMod val="85000"/>
                                    <a:lumOff val="15000"/>
                                  </a:schemeClr>
                                </a:solidFill>
                                <a:latin typeface="Cambria Math"/>
                                <a:cs typeface="Franklin Gothic Book"/>
                              </a:rPr>
                              <m:t>𝑠</m:t>
                            </m:r>
                          </m:e>
                        </m:acc>
                      </m:oMath>
                    </m:oMathPara>
                  </a14:m>
                  <a:endParaRPr lang="en-US" sz="1800" kern="1000" spc="30" dirty="0">
                    <a:solidFill>
                      <a:schemeClr val="tx1">
                        <a:lumMod val="85000"/>
                        <a:lumOff val="15000"/>
                      </a:schemeClr>
                    </a:solidFill>
                    <a:latin typeface="+mn-lt"/>
                    <a:cs typeface="Franklin Gothic Book"/>
                  </a:endParaRPr>
                </a:p>
              </p:txBody>
            </p:sp>
          </mc:Choice>
          <mc:Fallback xmlns="">
            <p:sp>
              <p:nvSpPr>
                <p:cNvPr id="60" name="TextBox 59"/>
                <p:cNvSpPr txBox="1">
                  <a:spLocks noRot="1" noChangeAspect="1" noMove="1" noResize="1" noEditPoints="1" noAdjustHandles="1" noChangeArrowheads="1" noChangeShapeType="1" noTextEdit="1"/>
                </p:cNvSpPr>
                <p:nvPr/>
              </p:nvSpPr>
              <p:spPr>
                <a:xfrm rot="20638794">
                  <a:off x="4671166" y="4334129"/>
                  <a:ext cx="172740" cy="304699"/>
                </a:xfrm>
                <a:prstGeom prst="rect">
                  <a:avLst/>
                </a:prstGeom>
                <a:blipFill>
                  <a:blip r:embed="rId24"/>
                  <a:stretch>
                    <a:fillRect l="-35714" t="-59649" r="-39286" b="-12281"/>
                  </a:stretch>
                </a:blipFill>
              </p:spPr>
              <p:txBody>
                <a:bodyPr/>
                <a:lstStyle/>
                <a:p>
                  <a:r>
                    <a:rPr lang="en-US">
                      <a:noFill/>
                    </a:rPr>
                    <a:t> </a:t>
                  </a:r>
                </a:p>
              </p:txBody>
            </p:sp>
          </mc:Fallback>
        </mc:AlternateContent>
      </p:grpSp>
    </p:spTree>
    <p:extLst>
      <p:ext uri="{BB962C8B-B14F-4D97-AF65-F5344CB8AC3E}">
        <p14:creationId xmlns:p14="http://schemas.microsoft.com/office/powerpoint/2010/main" val="318830199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9A8D814-6677-66B0-1C3E-D7C1C060BEBD}"/>
              </a:ext>
            </a:extLst>
          </p:cNvPr>
          <p:cNvSpPr/>
          <p:nvPr/>
        </p:nvSpPr>
        <p:spPr bwMode="auto">
          <a:xfrm>
            <a:off x="1" y="0"/>
            <a:ext cx="1474242" cy="10084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503" name="diagram_setup_phase1_injection.png" descr="diagram_setup_phase1_injection.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139461" y="1824574"/>
            <a:ext cx="2627454" cy="3669693"/>
          </a:xfrm>
          <a:prstGeom prst="rect">
            <a:avLst/>
          </a:prstGeom>
          <a:ln w="12700">
            <a:miter lim="400000"/>
          </a:ln>
        </p:spPr>
      </p:pic>
      <p:sp>
        <p:nvSpPr>
          <p:cNvPr id="499" name="Line"/>
          <p:cNvSpPr/>
          <p:nvPr/>
        </p:nvSpPr>
        <p:spPr>
          <a:xfrm>
            <a:off x="1847433" y="4239938"/>
            <a:ext cx="864729"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00" name="Line"/>
          <p:cNvSpPr/>
          <p:nvPr/>
        </p:nvSpPr>
        <p:spPr>
          <a:xfrm>
            <a:off x="1778263" y="3296978"/>
            <a:ext cx="285827"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01" name="Arrow"/>
          <p:cNvSpPr/>
          <p:nvPr/>
        </p:nvSpPr>
        <p:spPr>
          <a:xfrm>
            <a:off x="4427984" y="3829513"/>
            <a:ext cx="288032" cy="177072"/>
          </a:xfrm>
          <a:custGeom>
            <a:avLst/>
            <a:gdLst/>
            <a:ahLst/>
            <a:cxnLst>
              <a:cxn ang="0">
                <a:pos x="wd2" y="hd2"/>
              </a:cxn>
              <a:cxn ang="5400000">
                <a:pos x="wd2" y="hd2"/>
              </a:cxn>
              <a:cxn ang="10800000">
                <a:pos x="wd2" y="hd2"/>
              </a:cxn>
              <a:cxn ang="16200000">
                <a:pos x="wd2" y="hd2"/>
              </a:cxn>
            </a:cxnLst>
            <a:rect l="0" t="0" r="r" b="b"/>
            <a:pathLst>
              <a:path w="21600" h="21600" extrusionOk="0">
                <a:moveTo>
                  <a:pt x="6137" y="14256"/>
                </a:moveTo>
                <a:lnTo>
                  <a:pt x="6137" y="21600"/>
                </a:lnTo>
                <a:lnTo>
                  <a:pt x="0" y="10800"/>
                </a:lnTo>
                <a:lnTo>
                  <a:pt x="6137" y="0"/>
                </a:lnTo>
                <a:lnTo>
                  <a:pt x="6137" y="7344"/>
                </a:lnTo>
                <a:lnTo>
                  <a:pt x="21600" y="7344"/>
                </a:lnTo>
                <a:lnTo>
                  <a:pt x="21600" y="14256"/>
                </a:lnTo>
                <a:close/>
              </a:path>
            </a:pathLst>
          </a:custGeom>
          <a:solidFill>
            <a:srgbClr val="60D937"/>
          </a:solidFill>
          <a:ln w="12700">
            <a:miter lim="400000"/>
          </a:ln>
        </p:spPr>
        <p:txBody>
          <a:bodyPr lIns="19050" tIns="19050" rIns="19050" bIns="19050" anchor="ctr"/>
          <a:lstStyle/>
          <a:p>
            <a:pPr algn="ctr" defTabSz="309563">
              <a:spcBef>
                <a:spcPts val="0"/>
              </a:spcBef>
              <a:defRPr sz="3200">
                <a:latin typeface="Helvetica Neue Medium"/>
                <a:ea typeface="Helvetica Neue Medium"/>
                <a:cs typeface="Helvetica Neue Medium"/>
                <a:sym typeface="Helvetica Neue Medium"/>
              </a:defRPr>
            </a:pPr>
            <a:endParaRPr sz="1200"/>
          </a:p>
        </p:txBody>
      </p:sp>
      <p:sp>
        <p:nvSpPr>
          <p:cNvPr id="504" name="Entrance Detector…"/>
          <p:cNvSpPr txBox="1"/>
          <p:nvPr/>
        </p:nvSpPr>
        <p:spPr>
          <a:xfrm>
            <a:off x="233710" y="4032358"/>
            <a:ext cx="1786463"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Entrance Detector</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(t=0 &amp; trigger signal)</a:t>
            </a:r>
          </a:p>
        </p:txBody>
      </p:sp>
      <mc:AlternateContent xmlns:mc="http://schemas.openxmlformats.org/markup-compatibility/2006" xmlns:a14="http://schemas.microsoft.com/office/drawing/2010/main">
        <mc:Choice Requires="a14">
          <p:sp>
            <p:nvSpPr>
              <p:cNvPr id="506" name="Equation"/>
              <p:cNvSpPr txBox="1"/>
              <p:nvPr/>
            </p:nvSpPr>
            <p:spPr>
              <a:xfrm>
                <a:off x="4444224" y="3988633"/>
                <a:ext cx="358961" cy="323550"/>
              </a:xfrm>
              <a:prstGeom prst="rect">
                <a:avLst/>
              </a:prstGeom>
              <a:ln w="12700">
                <a:miter lim="400000"/>
              </a:ln>
            </p:spPr>
            <p:txBody>
              <a:bodyPr wrap="square" lIns="0" tIns="0" rIns="0" bIns="0">
                <a:spAutoFit/>
              </a:bodyPr>
              <a:lstStyle/>
              <a:p>
                <a:pPr algn="just" defTabSz="342900" latinLnBrk="1">
                  <a:spcBef>
                    <a:spcPts val="0"/>
                  </a:spcBef>
                  <a:defRPr sz="1800"/>
                </a:pPr>
                <a14:m>
                  <m:oMathPara xmlns:m="http://schemas.openxmlformats.org/officeDocument/2006/math">
                    <m:oMathParaPr>
                      <m:jc m:val="centerGroup"/>
                    </m:oMathParaPr>
                    <m:oMath xmlns:m="http://schemas.openxmlformats.org/officeDocument/2006/math">
                      <m:acc>
                        <m:accPr>
                          <m:chr m:val="⃗"/>
                          <m:ctrlPr>
                            <a:rPr lang="en-US" sz="1875" i="1">
                              <a:solidFill>
                                <a:srgbClr val="88FA4E"/>
                              </a:solidFill>
                              <a:latin typeface="Cambria Math" panose="02040503050406030204" pitchFamily="18" charset="0"/>
                            </a:rPr>
                          </m:ctrlPr>
                        </m:accPr>
                        <m:e>
                          <m:r>
                            <a:rPr lang="en-US" sz="1875" i="1">
                              <a:solidFill>
                                <a:srgbClr val="88FA4E"/>
                              </a:solidFill>
                              <a:latin typeface="Cambria Math" panose="02040503050406030204" pitchFamily="18" charset="0"/>
                            </a:rPr>
                            <m:t>𝐵</m:t>
                          </m:r>
                        </m:e>
                      </m:acc>
                    </m:oMath>
                  </m:oMathPara>
                </a14:m>
                <a:endParaRPr sz="1875" dirty="0">
                  <a:solidFill>
                    <a:srgbClr val="88FA4E"/>
                  </a:solidFill>
                  <a:latin typeface="Aptos" panose="020B0004020202020204" pitchFamily="34" charset="0"/>
                </a:endParaRPr>
              </a:p>
            </p:txBody>
          </p:sp>
        </mc:Choice>
        <mc:Fallback xmlns="">
          <p:sp>
            <p:nvSpPr>
              <p:cNvPr id="506" name="Equation"/>
              <p:cNvSpPr txBox="1">
                <a:spLocks noRot="1" noChangeAspect="1" noMove="1" noResize="1" noEditPoints="1" noAdjustHandles="1" noChangeArrowheads="1" noChangeShapeType="1" noTextEdit="1"/>
              </p:cNvSpPr>
              <p:nvPr/>
            </p:nvSpPr>
            <p:spPr>
              <a:xfrm>
                <a:off x="4444224" y="3988633"/>
                <a:ext cx="358961" cy="323550"/>
              </a:xfrm>
              <a:prstGeom prst="rect">
                <a:avLst/>
              </a:prstGeom>
              <a:blipFill>
                <a:blip r:embed="rId4"/>
                <a:stretch>
                  <a:fillRect b="-5660"/>
                </a:stretch>
              </a:blipFill>
              <a:ln w="12700">
                <a:miter lim="400000"/>
              </a:ln>
            </p:spPr>
            <p:txBody>
              <a:bodyPr/>
              <a:lstStyle/>
              <a:p>
                <a:r>
                  <a:rPr lang="en-US">
                    <a:noFill/>
                  </a:rPr>
                  <a:t> </a:t>
                </a:r>
              </a:p>
            </p:txBody>
          </p:sp>
        </mc:Fallback>
      </mc:AlternateContent>
      <p:sp>
        <p:nvSpPr>
          <p:cNvPr id="507" name="Superconducting Injection Chanel"/>
          <p:cNvSpPr txBox="1"/>
          <p:nvPr/>
        </p:nvSpPr>
        <p:spPr>
          <a:xfrm>
            <a:off x="259115" y="3069993"/>
            <a:ext cx="1430149"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lnSpc>
                <a:spcPct val="100000"/>
              </a:lnSpc>
              <a:spcBef>
                <a:spcPts val="0"/>
              </a:spcBef>
              <a:defRPr sz="3600">
                <a:solidFill>
                  <a:srgbClr val="5E5E5E"/>
                </a:solidFill>
                <a:latin typeface="Avenir Next Demi Bold"/>
                <a:ea typeface="Avenir Next Demi Bold"/>
                <a:cs typeface="Avenir Next Demi Bold"/>
                <a:sym typeface="Avenir Next Demi Bold"/>
              </a:defRPr>
            </a:lvl1pPr>
          </a:lstStyle>
          <a:p>
            <a:r>
              <a:rPr sz="1350" dirty="0">
                <a:latin typeface="Aptos" panose="020B0004020202020204" pitchFamily="34" charset="0"/>
              </a:rPr>
              <a:t>Superconducting Injection Chanel</a:t>
            </a:r>
          </a:p>
        </p:txBody>
      </p:sp>
      <p:sp>
        <p:nvSpPr>
          <p:cNvPr id="2" name="Title 1"/>
          <p:cNvSpPr txBox="1">
            <a:spLocks/>
          </p:cNvSpPr>
          <p:nvPr/>
        </p:nvSpPr>
        <p:spPr>
          <a:xfrm>
            <a:off x="1948714" y="74581"/>
            <a:ext cx="6875026" cy="381375"/>
          </a:xfrm>
          <a:prstGeom prst="rect">
            <a:avLst/>
          </a:prstGeo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Humanst521 BT" panose="020B0602020204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a:lstStyle>
          <a:p>
            <a:r>
              <a:rPr lang="en-US" dirty="0">
                <a:latin typeface="Aptos" panose="020B0004020202020204" pitchFamily="34" charset="0"/>
              </a:rPr>
              <a:t>Search for a muon EDM using the frozen-spin technique with longitudinal injection</a:t>
            </a:r>
          </a:p>
        </p:txBody>
      </p:sp>
      <mc:AlternateContent xmlns:mc="http://schemas.openxmlformats.org/markup-compatibility/2006" xmlns:a14="http://schemas.microsoft.com/office/drawing/2010/main">
        <mc:Choice Requires="a14">
          <p:sp>
            <p:nvSpPr>
              <p:cNvPr id="7" name="TextBox 6"/>
              <p:cNvSpPr txBox="1"/>
              <p:nvPr/>
            </p:nvSpPr>
            <p:spPr>
              <a:xfrm>
                <a:off x="5911956" y="1275606"/>
                <a:ext cx="3196548" cy="3815660"/>
              </a:xfrm>
              <a:prstGeom prst="roundRect">
                <a:avLst>
                  <a:gd name="adj" fmla="val 2685"/>
                </a:avLst>
              </a:prstGeom>
              <a:solidFill>
                <a:schemeClr val="bg1"/>
              </a:solidFill>
              <a:ln>
                <a:solidFill>
                  <a:srgbClr val="0070C0"/>
                </a:solidFill>
              </a:ln>
            </p:spPr>
            <p:txBody>
              <a:bodyPr wrap="square" lIns="36000" tIns="0" rIns="0" bIns="0" rtlCol="0" anchor="t" anchorCtr="0">
                <a:spAutoFit/>
              </a:bodyPr>
              <a:lstStyle/>
              <a:p>
                <a:pPr marL="179388" indent="-179388">
                  <a:lnSpc>
                    <a:spcPct val="110000"/>
                  </a:lnSpc>
                  <a:spcBef>
                    <a:spcPts val="0"/>
                  </a:spcBef>
                  <a:buFont typeface="Arial" panose="020B0604020202020204" pitchFamily="34" charset="0"/>
                  <a:buChar char="•"/>
                </a:pP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a:solidFill>
                      <a:schemeClr val="tx1">
                        <a:lumMod val="85000"/>
                        <a:lumOff val="15000"/>
                      </a:schemeClr>
                    </a:solidFill>
                    <a:latin typeface="Aptos" panose="020B0004020202020204" pitchFamily="34" charset="0"/>
                    <a:cs typeface="Franklin Gothic Book"/>
                  </a:rPr>
                  <a:t> from Pion-decay → </a:t>
                </a:r>
                <a:br>
                  <a:rPr lang="en-US" sz="1600" kern="1000" spc="30" dirty="0">
                    <a:solidFill>
                      <a:schemeClr val="tx1">
                        <a:lumMod val="85000"/>
                        <a:lumOff val="15000"/>
                      </a:schemeClr>
                    </a:solidFill>
                    <a:latin typeface="Aptos" panose="020B0004020202020204" pitchFamily="34" charset="0"/>
                    <a:cs typeface="Franklin Gothic Book"/>
                  </a:rPr>
                </a:br>
                <a:r>
                  <a:rPr lang="en-US" sz="1600" kern="1000" spc="30" dirty="0">
                    <a:solidFill>
                      <a:schemeClr val="tx1">
                        <a:lumMod val="85000"/>
                        <a:lumOff val="15000"/>
                      </a:schemeClr>
                    </a:solidFill>
                    <a:latin typeface="Aptos" panose="020B0004020202020204" pitchFamily="34" charset="0"/>
                    <a:cs typeface="Franklin Gothic Book"/>
                  </a:rPr>
                  <a:t>high polarization </a:t>
                </a:r>
                <a14:m>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𝑝</m:t>
                    </m:r>
                    <m:r>
                      <a:rPr lang="en-US" sz="1600" b="0" i="1" kern="1000" spc="30" smtClean="0">
                        <a:solidFill>
                          <a:schemeClr val="tx1">
                            <a:lumMod val="85000"/>
                            <a:lumOff val="15000"/>
                          </a:schemeClr>
                        </a:solidFill>
                        <a:latin typeface="Cambria Math" panose="02040503050406030204" pitchFamily="18" charset="0"/>
                        <a:cs typeface="Franklin Gothic Book"/>
                      </a:rPr>
                      <m:t>≈95%</m:t>
                    </m:r>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Injection through superconducting channel</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Fast scintillator triggers pulse</a:t>
                </a:r>
              </a:p>
              <a:p>
                <a:pPr marL="179388" indent="-179388">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Magnetic pulse stops longitudinal motion of </a:t>
                </a:r>
                <a14:m>
                  <m:oMath xmlns:m="http://schemas.openxmlformats.org/officeDocument/2006/math">
                    <m:sSup>
                      <m:sSupPr>
                        <m:ctrlPr>
                          <a:rPr lang="en-US" sz="1600" b="0" i="1" kern="1000" spc="30" smtClean="0">
                            <a:solidFill>
                              <a:schemeClr val="bg1">
                                <a:lumMod val="85000"/>
                              </a:schemeClr>
                            </a:solidFill>
                            <a:latin typeface="Cambria Math" panose="02040503050406030204" pitchFamily="18" charset="0"/>
                            <a:cs typeface="Franklin Gothic Book"/>
                          </a:rPr>
                        </m:ctrlPr>
                      </m:sSupPr>
                      <m:e>
                        <m:r>
                          <a:rPr lang="en-US" sz="1600" b="0" i="1" kern="1000" spc="30" smtClean="0">
                            <a:solidFill>
                              <a:schemeClr val="bg1">
                                <a:lumMod val="85000"/>
                              </a:schemeClr>
                            </a:solidFill>
                            <a:latin typeface="Cambria Math" panose="02040503050406030204" pitchFamily="18" charset="0"/>
                            <a:cs typeface="Franklin Gothic Book"/>
                          </a:rPr>
                          <m:t>𝜇</m:t>
                        </m:r>
                      </m:e>
                      <m:sup>
                        <m:r>
                          <a:rPr lang="en-US" sz="1600" b="0" i="1" kern="1000" spc="30" smtClean="0">
                            <a:solidFill>
                              <a:schemeClr val="bg1">
                                <a:lumMod val="85000"/>
                              </a:schemeClr>
                            </a:solidFill>
                            <a:latin typeface="Cambria Math" panose="02040503050406030204" pitchFamily="18" charset="0"/>
                            <a:cs typeface="Franklin Gothic Book"/>
                          </a:rPr>
                          <m:t>+</m:t>
                        </m:r>
                      </m:sup>
                    </m:sSup>
                  </m:oMath>
                </a14:m>
                <a:endParaRPr lang="en-US" sz="1600" kern="1000" spc="30" dirty="0">
                  <a:solidFill>
                    <a:schemeClr val="bg1">
                      <a:lumMod val="85000"/>
                    </a:schemeClr>
                  </a:solidFill>
                  <a:latin typeface="Aptos" panose="020B0004020202020204" pitchFamily="34" charset="0"/>
                  <a:cs typeface="Franklin Gothic Book"/>
                </a:endParaRPr>
              </a:p>
              <a:p>
                <a:pPr marL="182563" indent="-182563">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Weakly focusing field for storage</a:t>
                </a:r>
              </a:p>
              <a:p>
                <a:pPr marL="179388" indent="-179388">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Thin electrodes provide</a:t>
                </a:r>
                <a:br>
                  <a:rPr lang="en-US" sz="1600" kern="1000" spc="30" dirty="0">
                    <a:solidFill>
                      <a:schemeClr val="bg1">
                        <a:lumMod val="85000"/>
                      </a:schemeClr>
                    </a:solidFill>
                    <a:latin typeface="Aptos" panose="020B0004020202020204" pitchFamily="34" charset="0"/>
                    <a:cs typeface="Franklin Gothic Book"/>
                  </a:rPr>
                </a:br>
                <a:r>
                  <a:rPr lang="en-US" sz="1600" kern="1000" spc="30" dirty="0">
                    <a:solidFill>
                      <a:schemeClr val="bg1">
                        <a:lumMod val="85000"/>
                      </a:schemeClr>
                    </a:solidFill>
                    <a:latin typeface="Aptos" panose="020B0004020202020204" pitchFamily="34" charset="0"/>
                    <a:cs typeface="Franklin Gothic Book"/>
                  </a:rPr>
                  <a:t>electric field for frozen spin</a:t>
                </a:r>
              </a:p>
              <a:p>
                <a:pPr marL="182563" indent="-182563">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Scintillating fiber detector (CHET)</a:t>
                </a:r>
                <a:br>
                  <a:rPr lang="en-US" sz="1600" kern="1000" spc="30" dirty="0">
                    <a:solidFill>
                      <a:schemeClr val="bg1">
                        <a:lumMod val="85000"/>
                      </a:schemeClr>
                    </a:solidFill>
                    <a:latin typeface="Aptos" panose="020B0004020202020204" pitchFamily="34" charset="0"/>
                    <a:cs typeface="Franklin Gothic Book"/>
                  </a:rPr>
                </a:br>
                <a:r>
                  <a:rPr lang="en-US" sz="1600" kern="1000" spc="30" dirty="0">
                    <a:solidFill>
                      <a:schemeClr val="bg1">
                        <a:lumMod val="85000"/>
                      </a:schemeClr>
                    </a:solidFill>
                    <a:latin typeface="Aptos" panose="020B0004020202020204" pitchFamily="34" charset="0"/>
                    <a:cs typeface="Franklin Gothic Book"/>
                  </a:rPr>
                  <a:t>for</a:t>
                </a:r>
                <a14:m>
                  <m:oMath xmlns:m="http://schemas.openxmlformats.org/officeDocument/2006/math">
                    <m:r>
                      <a:rPr lang="en-US" sz="1600" b="0" i="0" kern="1000" spc="30" dirty="0" smtClean="0">
                        <a:solidFill>
                          <a:schemeClr val="bg1">
                            <a:lumMod val="85000"/>
                          </a:schemeClr>
                        </a:solidFill>
                        <a:latin typeface="Cambria Math" panose="02040503050406030204" pitchFamily="18" charset="0"/>
                        <a:cs typeface="Franklin Gothic Book"/>
                      </a:rPr>
                      <m:t> </m:t>
                    </m:r>
                    <m:sSup>
                      <m:sSupPr>
                        <m:ctrlPr>
                          <a:rPr lang="en-US" sz="1600" b="0" i="1" kern="1000" spc="30" dirty="0" smtClean="0">
                            <a:solidFill>
                              <a:schemeClr val="bg1">
                                <a:lumMod val="85000"/>
                              </a:schemeClr>
                            </a:solidFill>
                            <a:latin typeface="Cambria Math" panose="02040503050406030204" pitchFamily="18" charset="0"/>
                            <a:cs typeface="Franklin Gothic Book"/>
                          </a:rPr>
                        </m:ctrlPr>
                      </m:sSupPr>
                      <m:e>
                        <m:r>
                          <a:rPr lang="en-US" sz="1600" b="0" i="1" kern="1000" spc="30" dirty="0" smtClean="0">
                            <a:solidFill>
                              <a:schemeClr val="bg1">
                                <a:lumMod val="85000"/>
                              </a:schemeClr>
                            </a:solidFill>
                            <a:latin typeface="Cambria Math" panose="02040503050406030204" pitchFamily="18" charset="0"/>
                            <a:cs typeface="Franklin Gothic Book"/>
                          </a:rPr>
                          <m:t>𝑒</m:t>
                        </m:r>
                      </m:e>
                      <m:sup>
                        <m:r>
                          <a:rPr lang="en-US" sz="1600" b="0" i="1" kern="1000" spc="30" dirty="0" smtClean="0">
                            <a:solidFill>
                              <a:schemeClr val="bg1">
                                <a:lumMod val="85000"/>
                              </a:schemeClr>
                            </a:solidFill>
                            <a:latin typeface="Cambria Math" panose="02040503050406030204" pitchFamily="18" charset="0"/>
                            <a:cs typeface="Franklin Gothic Book"/>
                          </a:rPr>
                          <m:t>+</m:t>
                        </m:r>
                      </m:sup>
                    </m:sSup>
                  </m:oMath>
                </a14:m>
                <a:r>
                  <a:rPr lang="en-US" sz="1600" kern="1000" spc="30" dirty="0">
                    <a:solidFill>
                      <a:schemeClr val="bg1">
                        <a:lumMod val="85000"/>
                      </a:schemeClr>
                    </a:solidFill>
                    <a:latin typeface="Aptos" panose="020B0004020202020204" pitchFamily="34" charset="0"/>
                    <a:cs typeface="Franklin Gothic Book"/>
                  </a:rPr>
                  <a:t>- tracking </a:t>
                </a:r>
              </a:p>
            </p:txBody>
          </p:sp>
        </mc:Choice>
        <mc:Fallback xmlns="">
          <p:sp>
            <p:nvSpPr>
              <p:cNvPr id="7" name="TextBox 6"/>
              <p:cNvSpPr txBox="1">
                <a:spLocks noRot="1" noChangeAspect="1" noMove="1" noResize="1" noEditPoints="1" noAdjustHandles="1" noChangeArrowheads="1" noChangeShapeType="1" noTextEdit="1"/>
              </p:cNvSpPr>
              <p:nvPr/>
            </p:nvSpPr>
            <p:spPr>
              <a:xfrm>
                <a:off x="5911956" y="1275606"/>
                <a:ext cx="3196548" cy="3815660"/>
              </a:xfrm>
              <a:prstGeom prst="roundRect">
                <a:avLst>
                  <a:gd name="adj" fmla="val 2685"/>
                </a:avLst>
              </a:prstGeom>
              <a:blipFill>
                <a:blip r:embed="rId5"/>
                <a:stretch>
                  <a:fillRect l="-1521" t="-478" b="-1911"/>
                </a:stretch>
              </a:blipFill>
              <a:ln>
                <a:solidFill>
                  <a:srgbClr val="0070C0"/>
                </a:solidFill>
              </a:ln>
            </p:spPr>
            <p:txBody>
              <a:bodyPr/>
              <a:lstStyle/>
              <a:p>
                <a:r>
                  <a:rPr lang="en-US">
                    <a:noFill/>
                  </a:rPr>
                  <a:t> </a:t>
                </a:r>
              </a:p>
            </p:txBody>
          </p:sp>
        </mc:Fallback>
      </mc:AlternateContent>
      <p:grpSp>
        <p:nvGrpSpPr>
          <p:cNvPr id="3" name="Group 2">
            <a:extLst>
              <a:ext uri="{FF2B5EF4-FFF2-40B4-BE49-F238E27FC236}">
                <a16:creationId xmlns:a16="http://schemas.microsoft.com/office/drawing/2014/main" id="{11F0262F-F8E7-DD7F-45F0-D12CF5976933}"/>
              </a:ext>
            </a:extLst>
          </p:cNvPr>
          <p:cNvGrpSpPr/>
          <p:nvPr/>
        </p:nvGrpSpPr>
        <p:grpSpPr>
          <a:xfrm rot="3870865">
            <a:off x="1660790" y="2432252"/>
            <a:ext cx="129381" cy="129381"/>
            <a:chOff x="2903220" y="4152900"/>
            <a:chExt cx="129381" cy="129381"/>
          </a:xfrm>
        </p:grpSpPr>
        <p:sp>
          <p:nvSpPr>
            <p:cNvPr id="6" name="Oval 5">
              <a:extLst>
                <a:ext uri="{FF2B5EF4-FFF2-40B4-BE49-F238E27FC236}">
                  <a16:creationId xmlns:a16="http://schemas.microsoft.com/office/drawing/2014/main" id="{4F579FA4-576D-F5FE-C109-631ED4091D28}"/>
                </a:ext>
              </a:extLst>
            </p:cNvPr>
            <p:cNvSpPr/>
            <p:nvPr/>
          </p:nvSpPr>
          <p:spPr bwMode="auto">
            <a:xfrm>
              <a:off x="2903220" y="4152900"/>
              <a:ext cx="129381" cy="129381"/>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latin typeface="Aptos" panose="020B0004020202020204" pitchFamily="34" charset="0"/>
              </a:endParaRPr>
            </a:p>
          </p:txBody>
        </p:sp>
        <p:cxnSp>
          <p:nvCxnSpPr>
            <p:cNvPr id="8" name="Straight Arrow Connector 7">
              <a:extLst>
                <a:ext uri="{FF2B5EF4-FFF2-40B4-BE49-F238E27FC236}">
                  <a16:creationId xmlns:a16="http://schemas.microsoft.com/office/drawing/2014/main" id="{7853D95F-05B2-33DB-7508-90FFACC37AC2}"/>
                </a:ext>
              </a:extLst>
            </p:cNvPr>
            <p:cNvCxnSpPr>
              <a:stCxn id="6" idx="6"/>
              <a:endCxn id="6" idx="2"/>
            </p:cNvCxnSpPr>
            <p:nvPr/>
          </p:nvCxnSpPr>
          <p:spPr bwMode="auto">
            <a:xfrm flipH="1">
              <a:off x="2903220" y="4217591"/>
              <a:ext cx="129381" cy="0"/>
            </a:xfrm>
            <a:prstGeom prst="straightConnector1">
              <a:avLst/>
            </a:prstGeom>
            <a:ln w="12700" cap="rnd">
              <a:solidFill>
                <a:schemeClr val="bg2">
                  <a:lumMod val="75000"/>
                </a:schemeClr>
              </a:solidFill>
              <a:headEnd type="none" w="med" len="med"/>
              <a:tailEnd type="triangle" w="sm" len="sm"/>
            </a:ln>
            <a:effectLst/>
          </p:spPr>
          <p:style>
            <a:lnRef idx="2">
              <a:schemeClr val="accent6"/>
            </a:lnRef>
            <a:fillRef idx="0">
              <a:schemeClr val="accent6"/>
            </a:fillRef>
            <a:effectRef idx="1">
              <a:schemeClr val="accent6"/>
            </a:effectRef>
            <a:fontRef idx="minor">
              <a:schemeClr val="tx1"/>
            </a:fontRef>
          </p:style>
        </p:cxnSp>
      </p:grpSp>
      <p:grpSp>
        <p:nvGrpSpPr>
          <p:cNvPr id="9" name="Group 8">
            <a:extLst>
              <a:ext uri="{FF2B5EF4-FFF2-40B4-BE49-F238E27FC236}">
                <a16:creationId xmlns:a16="http://schemas.microsoft.com/office/drawing/2014/main" id="{E65EA14B-962A-8E4E-72D1-C0694F3F4C79}"/>
              </a:ext>
            </a:extLst>
          </p:cNvPr>
          <p:cNvGrpSpPr/>
          <p:nvPr/>
        </p:nvGrpSpPr>
        <p:grpSpPr>
          <a:xfrm rot="14555375" flipH="1">
            <a:off x="55789" y="961433"/>
            <a:ext cx="1993624" cy="811050"/>
            <a:chOff x="5819887" y="961902"/>
            <a:chExt cx="2280622" cy="1041772"/>
          </a:xfrm>
        </p:grpSpPr>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37ED1E54-7EF8-625A-7EE9-F2EB74E919D7}"/>
                    </a:ext>
                  </a:extLst>
                </p:cNvPr>
                <p:cNvSpPr/>
                <p:nvPr/>
              </p:nvSpPr>
              <p:spPr bwMode="auto">
                <a:xfrm rot="10844365">
                  <a:off x="6809590" y="1410241"/>
                  <a:ext cx="322730" cy="322730"/>
                </a:xfrm>
                <a:prstGeom prst="ellipse">
                  <a:avLst/>
                </a:prstGeom>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r>
                          <a:rPr lang="en-US" b="0" i="1" smtClean="0">
                            <a:latin typeface="Cambria Math"/>
                          </a:rPr>
                          <m:t>𝜋</m:t>
                        </m:r>
                      </m:oMath>
                    </m:oMathPara>
                  </a14:m>
                  <a:endParaRPr lang="en-US" dirty="0">
                    <a:latin typeface="Aptos" panose="020B0004020202020204" pitchFamily="34" charset="0"/>
                  </a:endParaRPr>
                </a:p>
              </p:txBody>
            </p:sp>
          </mc:Choice>
          <mc:Fallback xmlns="">
            <p:sp>
              <p:nvSpPr>
                <p:cNvPr id="12" name="Oval 11">
                  <a:extLst>
                    <a:ext uri="{FF2B5EF4-FFF2-40B4-BE49-F238E27FC236}">
                      <a16:creationId xmlns:a16="http://schemas.microsoft.com/office/drawing/2014/main" id="{37ED1E54-7EF8-625A-7EE9-F2EB74E919D7}"/>
                    </a:ext>
                  </a:extLst>
                </p:cNvPr>
                <p:cNvSpPr>
                  <a:spLocks noRot="1" noChangeAspect="1" noMove="1" noResize="1" noEditPoints="1" noAdjustHandles="1" noChangeArrowheads="1" noChangeShapeType="1" noTextEdit="1"/>
                </p:cNvSpPr>
                <p:nvPr/>
              </p:nvSpPr>
              <p:spPr bwMode="auto">
                <a:xfrm rot="10844365">
                  <a:off x="6809590" y="1410241"/>
                  <a:ext cx="322730" cy="322730"/>
                </a:xfrm>
                <a:prstGeom prst="ellipse">
                  <a:avLst/>
                </a:prstGeom>
                <a:blipFill>
                  <a:blip r:embed="rId6"/>
                  <a:stretch>
                    <a:fillRect/>
                  </a:stretch>
                </a:blipFill>
                <a:ln>
                  <a:noFill/>
                  <a:headEnd type="none" w="med" len="med"/>
                  <a:tailEnd type="none" w="med" len="med"/>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AD434DC-5E07-2B04-0E04-1FACDA2105A3}"/>
                </a:ext>
              </a:extLst>
            </p:cNvPr>
            <p:cNvCxnSpPr/>
            <p:nvPr/>
          </p:nvCxnSpPr>
          <p:spPr bwMode="auto">
            <a:xfrm>
              <a:off x="7132320" y="1571603"/>
              <a:ext cx="968189"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A896E6B2-2F98-98F3-0051-118230AC4124}"/>
                    </a:ext>
                  </a:extLst>
                </p:cNvPr>
                <p:cNvSpPr/>
                <p:nvPr/>
              </p:nvSpPr>
              <p:spPr bwMode="auto">
                <a:xfrm>
                  <a:off x="7446083" y="1490923"/>
                  <a:ext cx="161365" cy="161365"/>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5" name="Oval 14">
                  <a:extLst>
                    <a:ext uri="{FF2B5EF4-FFF2-40B4-BE49-F238E27FC236}">
                      <a16:creationId xmlns:a16="http://schemas.microsoft.com/office/drawing/2014/main" id="{A896E6B2-2F98-98F3-0051-118230AC4124}"/>
                    </a:ext>
                  </a:extLst>
                </p:cNvPr>
                <p:cNvSpPr>
                  <a:spLocks noRot="1" noChangeAspect="1" noMove="1" noResize="1" noEditPoints="1" noAdjustHandles="1" noChangeArrowheads="1" noChangeShapeType="1" noTextEdit="1"/>
                </p:cNvSpPr>
                <p:nvPr/>
              </p:nvSpPr>
              <p:spPr bwMode="auto">
                <a:xfrm>
                  <a:off x="7446083" y="1490923"/>
                  <a:ext cx="161365" cy="161365"/>
                </a:xfrm>
                <a:prstGeom prst="ellipse">
                  <a:avLst/>
                </a:prstGeom>
                <a:blipFill>
                  <a:blip r:embed="rId7"/>
                  <a:stretch>
                    <a:fillRect/>
                  </a:stretch>
                </a:blipFill>
                <a:ln>
                  <a:noFill/>
                  <a:headEnd type="none" w="med" len="med"/>
                  <a:tailEnd type="none" w="med" len="med"/>
                </a:ln>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C16FAC6F-6857-AC1D-F3DE-F9CDB13B3356}"/>
                </a:ext>
              </a:extLst>
            </p:cNvPr>
            <p:cNvCxnSpPr/>
            <p:nvPr/>
          </p:nvCxnSpPr>
          <p:spPr bwMode="auto">
            <a:xfrm flipH="1">
              <a:off x="5819887" y="1571603"/>
              <a:ext cx="989703" cy="4"/>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4D62E790-A697-F26F-BE15-23D481BFA411}"/>
                    </a:ext>
                  </a:extLst>
                </p:cNvPr>
                <p:cNvSpPr/>
                <p:nvPr/>
              </p:nvSpPr>
              <p:spPr bwMode="auto">
                <a:xfrm>
                  <a:off x="6303980" y="152603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7" name="Oval 16">
                  <a:extLst>
                    <a:ext uri="{FF2B5EF4-FFF2-40B4-BE49-F238E27FC236}">
                      <a16:creationId xmlns:a16="http://schemas.microsoft.com/office/drawing/2014/main" id="{4D62E790-A697-F26F-BE15-23D481BFA411}"/>
                    </a:ext>
                  </a:extLst>
                </p:cNvPr>
                <p:cNvSpPr>
                  <a:spLocks noRot="1" noChangeAspect="1" noMove="1" noResize="1" noEditPoints="1" noAdjustHandles="1" noChangeArrowheads="1" noChangeShapeType="1" noTextEdit="1"/>
                </p:cNvSpPr>
                <p:nvPr/>
              </p:nvSpPr>
              <p:spPr bwMode="auto">
                <a:xfrm>
                  <a:off x="6303980" y="1526036"/>
                  <a:ext cx="90000" cy="90000"/>
                </a:xfrm>
                <a:prstGeom prst="ellipse">
                  <a:avLst/>
                </a:prstGeom>
                <a:blipFill>
                  <a:blip r:embed="rId8"/>
                  <a:stretch>
                    <a:fillRect r="-19048"/>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054E4D-424D-8747-907A-0FBA71E0D571}"/>
                    </a:ext>
                  </a:extLst>
                </p:cNvPr>
                <p:cNvSpPr txBox="1"/>
                <p:nvPr/>
              </p:nvSpPr>
              <p:spPr>
                <a:xfrm rot="10867511">
                  <a:off x="6417801" y="1573838"/>
                  <a:ext cx="261129" cy="328866"/>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𝜈</m:t>
                                </m:r>
                              </m:e>
                            </m:acc>
                          </m:e>
                          <m:sub>
                            <m:r>
                              <a:rPr lang="en-US" sz="1400" b="0" i="1" kern="1000" spc="30" smtClean="0">
                                <a:solidFill>
                                  <a:schemeClr val="tx1">
                                    <a:lumMod val="85000"/>
                                    <a:lumOff val="15000"/>
                                  </a:schemeClr>
                                </a:solidFill>
                                <a:latin typeface="Cambria Math"/>
                                <a:cs typeface="Franklin Gothic Book"/>
                              </a:rPr>
                              <m:t>𝜇</m:t>
                            </m:r>
                          </m:sub>
                        </m:sSub>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8" name="TextBox 17">
                  <a:extLst>
                    <a:ext uri="{FF2B5EF4-FFF2-40B4-BE49-F238E27FC236}">
                      <a16:creationId xmlns:a16="http://schemas.microsoft.com/office/drawing/2014/main" id="{B2054E4D-424D-8747-907A-0FBA71E0D571}"/>
                    </a:ext>
                  </a:extLst>
                </p:cNvPr>
                <p:cNvSpPr txBox="1">
                  <a:spLocks noRot="1" noChangeAspect="1" noMove="1" noResize="1" noEditPoints="1" noAdjustHandles="1" noChangeArrowheads="1" noChangeShapeType="1" noTextEdit="1"/>
                </p:cNvSpPr>
                <p:nvPr/>
              </p:nvSpPr>
              <p:spPr>
                <a:xfrm rot="10867511">
                  <a:off x="6417801" y="1573838"/>
                  <a:ext cx="261129" cy="328866"/>
                </a:xfrm>
                <a:prstGeom prst="rect">
                  <a:avLst/>
                </a:prstGeom>
                <a:blipFill>
                  <a:blip r:embed="rId9"/>
                  <a:stretch>
                    <a:fillRect l="-1818"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3DF4E54-F4C4-4126-63D0-8C33CC25172C}"/>
                    </a:ext>
                  </a:extLst>
                </p:cNvPr>
                <p:cNvSpPr txBox="1"/>
                <p:nvPr/>
              </p:nvSpPr>
              <p:spPr>
                <a:xfrm rot="10488268">
                  <a:off x="7620777" y="1699271"/>
                  <a:ext cx="297438" cy="304403"/>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a:cs typeface="Franklin Gothic Book"/>
                              </a:rPr>
                              <m:t>𝜇</m:t>
                            </m:r>
                          </m:e>
                          <m:sup>
                            <m:r>
                              <a:rPr lang="en-US" sz="1400" b="0" i="1" kern="1000" spc="30" smtClean="0">
                                <a:solidFill>
                                  <a:schemeClr val="tx1">
                                    <a:lumMod val="85000"/>
                                    <a:lumOff val="15000"/>
                                  </a:schemeClr>
                                </a:solidFill>
                                <a:latin typeface="Cambria Math"/>
                                <a:cs typeface="Franklin Gothic Book"/>
                              </a:rPr>
                              <m:t>+</m:t>
                            </m:r>
                          </m:sup>
                        </m:sSup>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9" name="TextBox 18">
                  <a:extLst>
                    <a:ext uri="{FF2B5EF4-FFF2-40B4-BE49-F238E27FC236}">
                      <a16:creationId xmlns:a16="http://schemas.microsoft.com/office/drawing/2014/main" id="{73DF4E54-F4C4-4126-63D0-8C33CC25172C}"/>
                    </a:ext>
                  </a:extLst>
                </p:cNvPr>
                <p:cNvSpPr txBox="1">
                  <a:spLocks noRot="1" noChangeAspect="1" noMove="1" noResize="1" noEditPoints="1" noAdjustHandles="1" noChangeArrowheads="1" noChangeShapeType="1" noTextEdit="1"/>
                </p:cNvSpPr>
                <p:nvPr/>
              </p:nvSpPr>
              <p:spPr>
                <a:xfrm rot="10488268">
                  <a:off x="7620777" y="1699271"/>
                  <a:ext cx="297438" cy="304403"/>
                </a:xfrm>
                <a:prstGeom prst="rect">
                  <a:avLst/>
                </a:prstGeom>
                <a:blipFill>
                  <a:blip r:embed="rId10"/>
                  <a:stretch>
                    <a:fillRect l="-15094" t="-3636"/>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E4FDBDC5-C90B-07ED-86F0-CCFF02730FB1}"/>
                </a:ext>
              </a:extLst>
            </p:cNvPr>
            <p:cNvCxnSpPr/>
            <p:nvPr/>
          </p:nvCxnSpPr>
          <p:spPr bwMode="auto">
            <a:xfrm flipH="1" flipV="1">
              <a:off x="7259438" y="1405846"/>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656E7B0-C769-6DC3-37CD-31B899BE78E8}"/>
                    </a:ext>
                  </a:extLst>
                </p:cNvPr>
                <p:cNvSpPr txBox="1"/>
                <p:nvPr/>
              </p:nvSpPr>
              <p:spPr>
                <a:xfrm rot="10949998">
                  <a:off x="7447853" y="100777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1" name="TextBox 20">
                  <a:extLst>
                    <a:ext uri="{FF2B5EF4-FFF2-40B4-BE49-F238E27FC236}">
                      <a16:creationId xmlns:a16="http://schemas.microsoft.com/office/drawing/2014/main" id="{3656E7B0-C769-6DC3-37CD-31B899BE78E8}"/>
                    </a:ext>
                  </a:extLst>
                </p:cNvPr>
                <p:cNvSpPr txBox="1">
                  <a:spLocks noRot="1" noChangeAspect="1" noMove="1" noResize="1" noEditPoints="1" noAdjustHandles="1" noChangeArrowheads="1" noChangeShapeType="1" noTextEdit="1"/>
                </p:cNvSpPr>
                <p:nvPr/>
              </p:nvSpPr>
              <p:spPr>
                <a:xfrm rot="10949998">
                  <a:off x="7447853" y="1007772"/>
                  <a:ext cx="150515" cy="304405"/>
                </a:xfrm>
                <a:prstGeom prst="rect">
                  <a:avLst/>
                </a:prstGeom>
                <a:blipFill>
                  <a:blip r:embed="rId11"/>
                  <a:stretch>
                    <a:fillRect l="-8889" t="-30769" r="-42222" b="-43590"/>
                  </a:stretch>
                </a:blipFill>
                <a:ln>
                  <a:noFill/>
                </a:ln>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B6EA741-D4CF-6E86-9680-85232640AD06}"/>
                </a:ext>
              </a:extLst>
            </p:cNvPr>
            <p:cNvCxnSpPr/>
            <p:nvPr/>
          </p:nvCxnSpPr>
          <p:spPr bwMode="auto">
            <a:xfrm flipV="1">
              <a:off x="6138197" y="1409105"/>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DB3E9CC-3B7A-07AE-149E-CCD319A6E08A}"/>
                    </a:ext>
                  </a:extLst>
                </p:cNvPr>
                <p:cNvSpPr txBox="1"/>
                <p:nvPr/>
              </p:nvSpPr>
              <p:spPr>
                <a:xfrm rot="10651883">
                  <a:off x="6252660" y="96190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3" name="TextBox 22">
                  <a:extLst>
                    <a:ext uri="{FF2B5EF4-FFF2-40B4-BE49-F238E27FC236}">
                      <a16:creationId xmlns:a16="http://schemas.microsoft.com/office/drawing/2014/main" id="{FDB3E9CC-3B7A-07AE-149E-CCD319A6E08A}"/>
                    </a:ext>
                  </a:extLst>
                </p:cNvPr>
                <p:cNvSpPr txBox="1">
                  <a:spLocks noRot="1" noChangeAspect="1" noMove="1" noResize="1" noEditPoints="1" noAdjustHandles="1" noChangeArrowheads="1" noChangeShapeType="1" noTextEdit="1"/>
                </p:cNvSpPr>
                <p:nvPr/>
              </p:nvSpPr>
              <p:spPr>
                <a:xfrm rot="10651883">
                  <a:off x="6252660" y="961902"/>
                  <a:ext cx="150515" cy="304405"/>
                </a:xfrm>
                <a:prstGeom prst="rect">
                  <a:avLst/>
                </a:prstGeom>
                <a:blipFill>
                  <a:blip r:embed="rId12"/>
                  <a:stretch>
                    <a:fillRect l="-4348" t="-32432" r="-39130" b="-45946"/>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A46E2C5-1AE9-10D4-7568-C4DA9CCB39F1}"/>
                  </a:ext>
                </a:extLst>
              </p:cNvPr>
              <p:cNvSpPr txBox="1"/>
              <p:nvPr/>
            </p:nvSpPr>
            <p:spPr>
              <a:xfrm rot="3751246">
                <a:off x="786645" y="1345203"/>
                <a:ext cx="2304670" cy="225896"/>
              </a:xfrm>
              <a:prstGeom prst="rect">
                <a:avLst/>
              </a:prstGeom>
              <a:solidFill>
                <a:schemeClr val="bg1"/>
              </a:solidFill>
            </p:spPr>
            <p:txBody>
              <a:bodyPr wrap="none" lIns="0" tIns="0" rIns="0" bIns="0" rtlCol="0" anchor="t" anchorCtr="0">
                <a:spAutoFit/>
              </a:bodyPr>
              <a:lstStyle/>
              <a:p>
                <a:pPr>
                  <a:lnSpc>
                    <a:spcPct val="110000"/>
                  </a:lnSpc>
                  <a:spcBef>
                    <a:spcPts val="0"/>
                  </a:spcBef>
                </a:pPr>
                <a14:m>
                  <m:oMath xmlns:m="http://schemas.openxmlformats.org/officeDocument/2006/math">
                    <m:sSup>
                      <m:sSupPr>
                        <m:ctrlPr>
                          <a:rPr lang="en-US" sz="1400" b="0" i="1" kern="1000" spc="30" smtClean="0">
                            <a:solidFill>
                              <a:schemeClr val="accent2"/>
                            </a:solidFill>
                            <a:latin typeface="Cambria Math" panose="02040503050406030204" pitchFamily="18" charset="0"/>
                            <a:cs typeface="Franklin Gothic Book"/>
                          </a:rPr>
                        </m:ctrlPr>
                      </m:sSupPr>
                      <m:e>
                        <m:r>
                          <a:rPr lang="en-US" sz="1400" b="0" i="1" kern="1000" spc="30" smtClean="0">
                            <a:solidFill>
                              <a:schemeClr val="accent2"/>
                            </a:solidFill>
                            <a:latin typeface="Cambria Math" panose="02040503050406030204" pitchFamily="18" charset="0"/>
                            <a:cs typeface="Franklin Gothic Book"/>
                          </a:rPr>
                          <m:t>𝜇</m:t>
                        </m:r>
                      </m:e>
                      <m:sup>
                        <m:r>
                          <a:rPr lang="en-US" sz="1400" b="0" i="1" kern="1000" spc="30" smtClean="0">
                            <a:solidFill>
                              <a:schemeClr val="accent2"/>
                            </a:solidFill>
                            <a:latin typeface="Cambria Math" panose="02040503050406030204" pitchFamily="18" charset="0"/>
                            <a:cs typeface="Franklin Gothic Book"/>
                          </a:rPr>
                          <m:t>+</m:t>
                        </m:r>
                      </m:sup>
                    </m:sSup>
                    <m:r>
                      <a:rPr lang="en-US" sz="1400" b="0" i="1" kern="1000" spc="30" smtClean="0">
                        <a:solidFill>
                          <a:schemeClr val="accent2"/>
                        </a:solidFill>
                        <a:latin typeface="Cambria Math" panose="02040503050406030204" pitchFamily="18" charset="0"/>
                        <a:cs typeface="Franklin Gothic Book"/>
                      </a:rPr>
                      <m:t> @ 125</m:t>
                    </m:r>
                    <m:r>
                      <m:rPr>
                        <m:sty m:val="p"/>
                      </m:rPr>
                      <a:rPr lang="en-US" sz="1400" b="0" i="0" kern="1000" spc="30" smtClean="0">
                        <a:solidFill>
                          <a:schemeClr val="accent2"/>
                        </a:solidFill>
                        <a:latin typeface="Cambria Math" panose="02040503050406030204" pitchFamily="18" charset="0"/>
                        <a:cs typeface="Franklin Gothic Book"/>
                      </a:rPr>
                      <m:t>MeV</m:t>
                    </m:r>
                    <m:r>
                      <a:rPr lang="en-US" sz="1400" b="0" i="1" kern="1000" spc="30" smtClean="0">
                        <a:solidFill>
                          <a:schemeClr val="accent2"/>
                        </a:solidFill>
                        <a:latin typeface="Cambria Math" panose="02040503050406030204" pitchFamily="18" charset="0"/>
                        <a:cs typeface="Franklin Gothic Book"/>
                      </a:rPr>
                      <m:t>/</m:t>
                    </m:r>
                    <m:r>
                      <a:rPr lang="en-US" sz="1400" b="0" i="1" kern="1000" spc="30" smtClean="0">
                        <a:solidFill>
                          <a:schemeClr val="accent2"/>
                        </a:solidFill>
                        <a:latin typeface="Cambria Math" panose="02040503050406030204" pitchFamily="18" charset="0"/>
                        <a:cs typeface="Franklin Gothic Book"/>
                      </a:rPr>
                      <m:t>𝑐</m:t>
                    </m:r>
                  </m:oMath>
                </a14:m>
                <a:r>
                  <a:rPr lang="en-US" sz="1400" kern="1000" spc="30" dirty="0">
                    <a:solidFill>
                      <a:schemeClr val="accent2"/>
                    </a:solidFill>
                    <a:latin typeface="Aptos" panose="020B0004020202020204" pitchFamily="34" charset="0"/>
                    <a:cs typeface="Franklin Gothic Book"/>
                  </a:rPr>
                  <a:t> or </a:t>
                </a:r>
                <a14:m>
                  <m:oMath xmlns:m="http://schemas.openxmlformats.org/officeDocument/2006/math">
                    <m:r>
                      <a:rPr lang="en-US" sz="1400" i="1" kern="1000" spc="30" dirty="0" smtClean="0">
                        <a:solidFill>
                          <a:schemeClr val="accent2"/>
                        </a:solidFill>
                        <a:latin typeface="Cambria Math" panose="02040503050406030204" pitchFamily="18" charset="0"/>
                        <a:cs typeface="Franklin Gothic Book"/>
                      </a:rPr>
                      <m:t>2</m:t>
                    </m:r>
                    <m:r>
                      <a:rPr lang="en-US" sz="1400" b="0" i="1" kern="1000" spc="30" dirty="0" smtClean="0">
                        <a:solidFill>
                          <a:schemeClr val="accent2"/>
                        </a:solidFill>
                        <a:latin typeface="Cambria Math" panose="02040503050406030204" pitchFamily="18" charset="0"/>
                        <a:cs typeface="Franklin Gothic Book"/>
                      </a:rPr>
                      <m:t>8</m:t>
                    </m:r>
                    <m:r>
                      <m:rPr>
                        <m:sty m:val="p"/>
                      </m:rPr>
                      <a:rPr lang="en-US" sz="1400" kern="1000" spc="30">
                        <a:solidFill>
                          <a:schemeClr val="accent2"/>
                        </a:solidFill>
                        <a:latin typeface="Cambria Math" panose="02040503050406030204" pitchFamily="18" charset="0"/>
                        <a:cs typeface="Franklin Gothic Book"/>
                      </a:rPr>
                      <m:t>MeV</m:t>
                    </m:r>
                    <m:r>
                      <a:rPr lang="en-US" sz="1400" i="1" kern="1000" spc="30">
                        <a:solidFill>
                          <a:schemeClr val="accent2"/>
                        </a:solidFill>
                        <a:latin typeface="Cambria Math" panose="02040503050406030204" pitchFamily="18" charset="0"/>
                        <a:cs typeface="Franklin Gothic Book"/>
                      </a:rPr>
                      <m:t>/</m:t>
                    </m:r>
                    <m:r>
                      <a:rPr lang="en-US" sz="1400" i="1" kern="1000" spc="30">
                        <a:solidFill>
                          <a:schemeClr val="accent2"/>
                        </a:solidFill>
                        <a:latin typeface="Cambria Math" panose="02040503050406030204" pitchFamily="18" charset="0"/>
                        <a:cs typeface="Franklin Gothic Book"/>
                      </a:rPr>
                      <m:t>𝑐</m:t>
                    </m:r>
                  </m:oMath>
                </a14:m>
                <a:endParaRPr lang="en-US" sz="1400" kern="1000" spc="30" dirty="0" err="1">
                  <a:solidFill>
                    <a:schemeClr val="accent2"/>
                  </a:solidFill>
                  <a:latin typeface="Aptos" panose="020B0004020202020204" pitchFamily="34" charset="0"/>
                  <a:cs typeface="Franklin Gothic Book"/>
                </a:endParaRPr>
              </a:p>
            </p:txBody>
          </p:sp>
        </mc:Choice>
        <mc:Fallback xmlns="">
          <p:sp>
            <p:nvSpPr>
              <p:cNvPr id="24" name="TextBox 23">
                <a:extLst>
                  <a:ext uri="{FF2B5EF4-FFF2-40B4-BE49-F238E27FC236}">
                    <a16:creationId xmlns:a16="http://schemas.microsoft.com/office/drawing/2014/main" id="{7A46E2C5-1AE9-10D4-7568-C4DA9CCB39F1}"/>
                  </a:ext>
                </a:extLst>
              </p:cNvPr>
              <p:cNvSpPr txBox="1">
                <a:spLocks noRot="1" noChangeAspect="1" noMove="1" noResize="1" noEditPoints="1" noAdjustHandles="1" noChangeArrowheads="1" noChangeShapeType="1" noTextEdit="1"/>
              </p:cNvSpPr>
              <p:nvPr/>
            </p:nvSpPr>
            <p:spPr>
              <a:xfrm rot="3751246">
                <a:off x="786645" y="1345203"/>
                <a:ext cx="2304670" cy="225896"/>
              </a:xfrm>
              <a:prstGeom prst="rect">
                <a:avLst/>
              </a:prstGeom>
              <a:blipFill>
                <a:blip r:embed="rId13"/>
                <a:stretch>
                  <a:fillRect l="-5769" t="-1130" b="-565"/>
                </a:stretch>
              </a:blipFill>
            </p:spPr>
            <p:txBody>
              <a:bodyPr/>
              <a:lstStyle/>
              <a:p>
                <a:r>
                  <a:rPr lang="en-US">
                    <a:noFill/>
                  </a:rPr>
                  <a:t> </a:t>
                </a:r>
              </a:p>
            </p:txBody>
          </p:sp>
        </mc:Fallback>
      </mc:AlternateContent>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diagram_setup_phase1_trapping.png" descr="diagram_setup_phase1_trappin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131661" y="1752442"/>
            <a:ext cx="2678661" cy="3741213"/>
          </a:xfrm>
          <a:prstGeom prst="rect">
            <a:avLst/>
          </a:prstGeom>
          <a:ln w="12700">
            <a:miter lim="400000"/>
          </a:ln>
        </p:spPr>
      </p:pic>
      <p:sp>
        <p:nvSpPr>
          <p:cNvPr id="25" name="Rectangle 24">
            <a:extLst>
              <a:ext uri="{FF2B5EF4-FFF2-40B4-BE49-F238E27FC236}">
                <a16:creationId xmlns:a16="http://schemas.microsoft.com/office/drawing/2014/main" id="{99A8D814-6677-66B0-1C3E-D7C1C060BEBD}"/>
              </a:ext>
            </a:extLst>
          </p:cNvPr>
          <p:cNvSpPr/>
          <p:nvPr/>
        </p:nvSpPr>
        <p:spPr bwMode="auto">
          <a:xfrm>
            <a:off x="1" y="0"/>
            <a:ext cx="1474242" cy="10084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499" name="Line"/>
          <p:cNvSpPr/>
          <p:nvPr/>
        </p:nvSpPr>
        <p:spPr>
          <a:xfrm>
            <a:off x="1847433" y="4239938"/>
            <a:ext cx="864729"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00" name="Line"/>
          <p:cNvSpPr/>
          <p:nvPr/>
        </p:nvSpPr>
        <p:spPr>
          <a:xfrm>
            <a:off x="1778263" y="3296978"/>
            <a:ext cx="285827"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01" name="Arrow"/>
          <p:cNvSpPr/>
          <p:nvPr/>
        </p:nvSpPr>
        <p:spPr>
          <a:xfrm>
            <a:off x="4427984" y="3829513"/>
            <a:ext cx="288032" cy="177072"/>
          </a:xfrm>
          <a:custGeom>
            <a:avLst/>
            <a:gdLst/>
            <a:ahLst/>
            <a:cxnLst>
              <a:cxn ang="0">
                <a:pos x="wd2" y="hd2"/>
              </a:cxn>
              <a:cxn ang="5400000">
                <a:pos x="wd2" y="hd2"/>
              </a:cxn>
              <a:cxn ang="10800000">
                <a:pos x="wd2" y="hd2"/>
              </a:cxn>
              <a:cxn ang="16200000">
                <a:pos x="wd2" y="hd2"/>
              </a:cxn>
            </a:cxnLst>
            <a:rect l="0" t="0" r="r" b="b"/>
            <a:pathLst>
              <a:path w="21600" h="21600" extrusionOk="0">
                <a:moveTo>
                  <a:pt x="6137" y="14256"/>
                </a:moveTo>
                <a:lnTo>
                  <a:pt x="6137" y="21600"/>
                </a:lnTo>
                <a:lnTo>
                  <a:pt x="0" y="10800"/>
                </a:lnTo>
                <a:lnTo>
                  <a:pt x="6137" y="0"/>
                </a:lnTo>
                <a:lnTo>
                  <a:pt x="6137" y="7344"/>
                </a:lnTo>
                <a:lnTo>
                  <a:pt x="21600" y="7344"/>
                </a:lnTo>
                <a:lnTo>
                  <a:pt x="21600" y="14256"/>
                </a:lnTo>
                <a:close/>
              </a:path>
            </a:pathLst>
          </a:custGeom>
          <a:solidFill>
            <a:srgbClr val="60D937"/>
          </a:solidFill>
          <a:ln w="12700">
            <a:miter lim="400000"/>
          </a:ln>
        </p:spPr>
        <p:txBody>
          <a:bodyPr lIns="19050" tIns="19050" rIns="19050" bIns="19050" anchor="ctr"/>
          <a:lstStyle/>
          <a:p>
            <a:pPr algn="ctr" defTabSz="309563">
              <a:spcBef>
                <a:spcPts val="0"/>
              </a:spcBef>
              <a:defRPr sz="3200">
                <a:latin typeface="Helvetica Neue Medium"/>
                <a:ea typeface="Helvetica Neue Medium"/>
                <a:cs typeface="Helvetica Neue Medium"/>
                <a:sym typeface="Helvetica Neue Medium"/>
              </a:defRPr>
            </a:pPr>
            <a:endParaRPr sz="1200"/>
          </a:p>
        </p:txBody>
      </p:sp>
      <p:sp>
        <p:nvSpPr>
          <p:cNvPr id="504" name="Entrance Detector…"/>
          <p:cNvSpPr txBox="1"/>
          <p:nvPr/>
        </p:nvSpPr>
        <p:spPr>
          <a:xfrm>
            <a:off x="233710" y="4032358"/>
            <a:ext cx="1786463"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Entrance Detector</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(t=0 &amp; trigger signal)</a:t>
            </a:r>
          </a:p>
        </p:txBody>
      </p:sp>
      <mc:AlternateContent xmlns:mc="http://schemas.openxmlformats.org/markup-compatibility/2006" xmlns:a14="http://schemas.microsoft.com/office/drawing/2010/main">
        <mc:Choice Requires="a14">
          <p:sp>
            <p:nvSpPr>
              <p:cNvPr id="506" name="Equation"/>
              <p:cNvSpPr txBox="1"/>
              <p:nvPr/>
            </p:nvSpPr>
            <p:spPr>
              <a:xfrm>
                <a:off x="4444224" y="3988633"/>
                <a:ext cx="358961" cy="323550"/>
              </a:xfrm>
              <a:prstGeom prst="rect">
                <a:avLst/>
              </a:prstGeom>
              <a:ln w="12700">
                <a:miter lim="400000"/>
              </a:ln>
            </p:spPr>
            <p:txBody>
              <a:bodyPr wrap="square" lIns="0" tIns="0" rIns="0" bIns="0">
                <a:spAutoFit/>
              </a:bodyPr>
              <a:lstStyle/>
              <a:p>
                <a:pPr algn="just" defTabSz="342900" latinLnBrk="1">
                  <a:spcBef>
                    <a:spcPts val="0"/>
                  </a:spcBef>
                  <a:defRPr sz="1800"/>
                </a:pPr>
                <a14:m>
                  <m:oMathPara xmlns:m="http://schemas.openxmlformats.org/officeDocument/2006/math">
                    <m:oMathParaPr>
                      <m:jc m:val="centerGroup"/>
                    </m:oMathParaPr>
                    <m:oMath xmlns:m="http://schemas.openxmlformats.org/officeDocument/2006/math">
                      <m:acc>
                        <m:accPr>
                          <m:chr m:val="⃗"/>
                          <m:ctrlPr>
                            <a:rPr lang="en-US" sz="1875" i="1">
                              <a:solidFill>
                                <a:srgbClr val="88FA4E"/>
                              </a:solidFill>
                              <a:latin typeface="Cambria Math" panose="02040503050406030204" pitchFamily="18" charset="0"/>
                            </a:rPr>
                          </m:ctrlPr>
                        </m:accPr>
                        <m:e>
                          <m:r>
                            <a:rPr lang="en-US" sz="1875" i="1">
                              <a:solidFill>
                                <a:srgbClr val="88FA4E"/>
                              </a:solidFill>
                              <a:latin typeface="Cambria Math" panose="02040503050406030204" pitchFamily="18" charset="0"/>
                            </a:rPr>
                            <m:t>𝐵</m:t>
                          </m:r>
                        </m:e>
                      </m:acc>
                    </m:oMath>
                  </m:oMathPara>
                </a14:m>
                <a:endParaRPr sz="1875" dirty="0">
                  <a:solidFill>
                    <a:srgbClr val="88FA4E"/>
                  </a:solidFill>
                  <a:latin typeface="Aptos" panose="020B0004020202020204" pitchFamily="34" charset="0"/>
                </a:endParaRPr>
              </a:p>
            </p:txBody>
          </p:sp>
        </mc:Choice>
        <mc:Fallback xmlns="">
          <p:sp>
            <p:nvSpPr>
              <p:cNvPr id="506" name="Equation"/>
              <p:cNvSpPr txBox="1">
                <a:spLocks noRot="1" noChangeAspect="1" noMove="1" noResize="1" noEditPoints="1" noAdjustHandles="1" noChangeArrowheads="1" noChangeShapeType="1" noTextEdit="1"/>
              </p:cNvSpPr>
              <p:nvPr/>
            </p:nvSpPr>
            <p:spPr>
              <a:xfrm>
                <a:off x="4444224" y="3988633"/>
                <a:ext cx="358961" cy="323550"/>
              </a:xfrm>
              <a:prstGeom prst="rect">
                <a:avLst/>
              </a:prstGeom>
              <a:blipFill>
                <a:blip r:embed="rId4"/>
                <a:stretch>
                  <a:fillRect b="-5660"/>
                </a:stretch>
              </a:blipFill>
              <a:ln w="12700">
                <a:miter lim="400000"/>
              </a:ln>
            </p:spPr>
            <p:txBody>
              <a:bodyPr/>
              <a:lstStyle/>
              <a:p>
                <a:r>
                  <a:rPr lang="en-US">
                    <a:noFill/>
                  </a:rPr>
                  <a:t> </a:t>
                </a:r>
              </a:p>
            </p:txBody>
          </p:sp>
        </mc:Fallback>
      </mc:AlternateContent>
      <p:sp>
        <p:nvSpPr>
          <p:cNvPr id="507" name="Superconducting Injection Chanel"/>
          <p:cNvSpPr txBox="1"/>
          <p:nvPr/>
        </p:nvSpPr>
        <p:spPr>
          <a:xfrm>
            <a:off x="259115" y="3069993"/>
            <a:ext cx="1430149"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ctr">
              <a:lnSpc>
                <a:spcPct val="100000"/>
              </a:lnSpc>
              <a:spcBef>
                <a:spcPts val="0"/>
              </a:spcBef>
              <a:defRPr sz="3600">
                <a:solidFill>
                  <a:srgbClr val="5E5E5E"/>
                </a:solidFill>
                <a:latin typeface="Avenir Next Demi Bold"/>
                <a:ea typeface="Avenir Next Demi Bold"/>
                <a:cs typeface="Avenir Next Demi Bold"/>
                <a:sym typeface="Avenir Next Demi Bold"/>
              </a:defRPr>
            </a:lvl1pPr>
          </a:lstStyle>
          <a:p>
            <a:r>
              <a:rPr sz="1350" dirty="0">
                <a:latin typeface="Aptos" panose="020B0004020202020204" pitchFamily="34" charset="0"/>
              </a:rPr>
              <a:t>Superconducting Injection Chanel</a:t>
            </a:r>
          </a:p>
        </p:txBody>
      </p:sp>
      <p:sp>
        <p:nvSpPr>
          <p:cNvPr id="2" name="Title 1"/>
          <p:cNvSpPr txBox="1">
            <a:spLocks/>
          </p:cNvSpPr>
          <p:nvPr/>
        </p:nvSpPr>
        <p:spPr>
          <a:xfrm>
            <a:off x="1948714" y="74581"/>
            <a:ext cx="6875026" cy="381375"/>
          </a:xfrm>
          <a:prstGeom prst="rect">
            <a:avLst/>
          </a:prstGeo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Humanst521 BT" panose="020B0602020204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a:lstStyle>
          <a:p>
            <a:r>
              <a:rPr lang="en-US" dirty="0">
                <a:latin typeface="Aptos" panose="020B0004020202020204" pitchFamily="34" charset="0"/>
              </a:rPr>
              <a:t>Search for a muon EDM using the frozen-spin technique with longitudinal injection</a:t>
            </a:r>
          </a:p>
        </p:txBody>
      </p:sp>
      <mc:AlternateContent xmlns:mc="http://schemas.openxmlformats.org/markup-compatibility/2006" xmlns:a14="http://schemas.microsoft.com/office/drawing/2010/main">
        <mc:Choice Requires="a14">
          <p:sp>
            <p:nvSpPr>
              <p:cNvPr id="7" name="TextBox 6"/>
              <p:cNvSpPr txBox="1"/>
              <p:nvPr/>
            </p:nvSpPr>
            <p:spPr>
              <a:xfrm>
                <a:off x="5911956" y="1284701"/>
                <a:ext cx="3087070" cy="3815660"/>
              </a:xfrm>
              <a:prstGeom prst="roundRect">
                <a:avLst>
                  <a:gd name="adj" fmla="val 2685"/>
                </a:avLst>
              </a:prstGeom>
              <a:solidFill>
                <a:schemeClr val="bg1"/>
              </a:solidFill>
              <a:ln>
                <a:solidFill>
                  <a:srgbClr val="0070C0"/>
                </a:solidFill>
              </a:ln>
            </p:spPr>
            <p:txBody>
              <a:bodyPr wrap="square" lIns="36000" tIns="0" rIns="0" bIns="0" rtlCol="0" anchor="t" anchorCtr="0">
                <a:spAutoFit/>
              </a:bodyPr>
              <a:lstStyle/>
              <a:p>
                <a:pPr marL="179388" indent="-179388">
                  <a:lnSpc>
                    <a:spcPct val="110000"/>
                  </a:lnSpc>
                  <a:spcBef>
                    <a:spcPts val="0"/>
                  </a:spcBef>
                  <a:buFont typeface="Arial" panose="020B0604020202020204" pitchFamily="34" charset="0"/>
                  <a:buChar char="•"/>
                </a:pP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a:solidFill>
                      <a:schemeClr val="tx1">
                        <a:lumMod val="85000"/>
                        <a:lumOff val="15000"/>
                      </a:schemeClr>
                    </a:solidFill>
                    <a:latin typeface="Aptos" panose="020B0004020202020204" pitchFamily="34" charset="0"/>
                    <a:cs typeface="Franklin Gothic Book"/>
                  </a:rPr>
                  <a:t> from Pion-decay → </a:t>
                </a:r>
                <a:br>
                  <a:rPr lang="en-US" sz="1600" kern="1000" spc="30" dirty="0">
                    <a:solidFill>
                      <a:schemeClr val="tx1">
                        <a:lumMod val="85000"/>
                        <a:lumOff val="15000"/>
                      </a:schemeClr>
                    </a:solidFill>
                    <a:latin typeface="Aptos" panose="020B0004020202020204" pitchFamily="34" charset="0"/>
                    <a:cs typeface="Franklin Gothic Book"/>
                  </a:rPr>
                </a:br>
                <a:r>
                  <a:rPr lang="en-US" sz="1600" kern="1000" spc="30" dirty="0">
                    <a:solidFill>
                      <a:schemeClr val="tx1">
                        <a:lumMod val="85000"/>
                        <a:lumOff val="15000"/>
                      </a:schemeClr>
                    </a:solidFill>
                    <a:latin typeface="Aptos" panose="020B0004020202020204" pitchFamily="34" charset="0"/>
                    <a:cs typeface="Franklin Gothic Book"/>
                  </a:rPr>
                  <a:t>high polarization </a:t>
                </a:r>
                <a14:m>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𝑝</m:t>
                    </m:r>
                    <m:r>
                      <a:rPr lang="en-US" sz="1600" b="0" i="1" kern="1000" spc="30" smtClean="0">
                        <a:solidFill>
                          <a:schemeClr val="tx1">
                            <a:lumMod val="85000"/>
                            <a:lumOff val="15000"/>
                          </a:schemeClr>
                        </a:solidFill>
                        <a:latin typeface="Cambria Math" panose="02040503050406030204" pitchFamily="18" charset="0"/>
                        <a:cs typeface="Franklin Gothic Book"/>
                      </a:rPr>
                      <m:t>≈</m:t>
                    </m:r>
                    <m:r>
                      <a:rPr lang="en-US" sz="1600" b="0" i="1" kern="1000" spc="30" smtClean="0">
                        <a:solidFill>
                          <a:schemeClr val="tx1">
                            <a:lumMod val="85000"/>
                            <a:lumOff val="15000"/>
                          </a:schemeClr>
                        </a:solidFill>
                        <a:latin typeface="Cambria Math" panose="02040503050406030204" pitchFamily="18" charset="0"/>
                        <a:cs typeface="Franklin Gothic Book"/>
                      </a:rPr>
                      <m:t>95</m:t>
                    </m:r>
                    <m:r>
                      <a:rPr lang="en-US" sz="1600" b="0" i="1" kern="1000" spc="30" smtClean="0">
                        <a:solidFill>
                          <a:schemeClr val="tx1">
                            <a:lumMod val="85000"/>
                            <a:lumOff val="15000"/>
                          </a:schemeClr>
                        </a:solidFill>
                        <a:latin typeface="Cambria Math" panose="02040503050406030204" pitchFamily="18" charset="0"/>
                        <a:cs typeface="Franklin Gothic Book"/>
                      </a:rPr>
                      <m:t>%</m:t>
                    </m:r>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Injection through superconducting channel</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Fast scintillator triggers pulse</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Magnetic pulse stops longitudinal motion of </a:t>
                </a: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82563" indent="-182563">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Weakly focusing field for storage</a:t>
                </a:r>
              </a:p>
              <a:p>
                <a:pPr marL="179388" indent="-179388">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Thin electrodes provide</a:t>
                </a:r>
                <a:br>
                  <a:rPr lang="en-US" sz="1600" kern="1000" spc="30" dirty="0">
                    <a:solidFill>
                      <a:schemeClr val="bg1">
                        <a:lumMod val="85000"/>
                      </a:schemeClr>
                    </a:solidFill>
                    <a:latin typeface="Aptos" panose="020B0004020202020204" pitchFamily="34" charset="0"/>
                    <a:cs typeface="Franklin Gothic Book"/>
                  </a:rPr>
                </a:br>
                <a:r>
                  <a:rPr lang="en-US" sz="1600" kern="1000" spc="30" dirty="0">
                    <a:solidFill>
                      <a:schemeClr val="bg1">
                        <a:lumMod val="85000"/>
                      </a:schemeClr>
                    </a:solidFill>
                    <a:latin typeface="Aptos" panose="020B0004020202020204" pitchFamily="34" charset="0"/>
                    <a:cs typeface="Franklin Gothic Book"/>
                  </a:rPr>
                  <a:t>electric field for frozen spin</a:t>
                </a:r>
              </a:p>
              <a:p>
                <a:pPr marL="182563" indent="-182563">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Scintillating fiber detector (CHET)</a:t>
                </a:r>
                <a:br>
                  <a:rPr lang="en-US" sz="1600" kern="1000" spc="30" dirty="0">
                    <a:solidFill>
                      <a:schemeClr val="bg1">
                        <a:lumMod val="85000"/>
                      </a:schemeClr>
                    </a:solidFill>
                    <a:latin typeface="Aptos" panose="020B0004020202020204" pitchFamily="34" charset="0"/>
                    <a:cs typeface="Franklin Gothic Book"/>
                  </a:rPr>
                </a:br>
                <a:r>
                  <a:rPr lang="en-US" sz="1600" kern="1000" spc="30" dirty="0">
                    <a:solidFill>
                      <a:schemeClr val="bg1">
                        <a:lumMod val="85000"/>
                      </a:schemeClr>
                    </a:solidFill>
                    <a:latin typeface="Aptos" panose="020B0004020202020204" pitchFamily="34" charset="0"/>
                    <a:cs typeface="Franklin Gothic Book"/>
                  </a:rPr>
                  <a:t>for</a:t>
                </a:r>
                <a14:m>
                  <m:oMath xmlns:m="http://schemas.openxmlformats.org/officeDocument/2006/math">
                    <m:r>
                      <a:rPr lang="en-US" sz="1600" b="0" i="0" kern="1000" spc="30" dirty="0" smtClean="0">
                        <a:solidFill>
                          <a:schemeClr val="bg1">
                            <a:lumMod val="85000"/>
                          </a:schemeClr>
                        </a:solidFill>
                        <a:latin typeface="Cambria Math" panose="02040503050406030204" pitchFamily="18" charset="0"/>
                        <a:cs typeface="Franklin Gothic Book"/>
                      </a:rPr>
                      <m:t> </m:t>
                    </m:r>
                    <m:sSup>
                      <m:sSupPr>
                        <m:ctrlPr>
                          <a:rPr lang="en-US" sz="1600" b="0" i="1" kern="1000" spc="30" dirty="0" smtClean="0">
                            <a:solidFill>
                              <a:schemeClr val="bg1">
                                <a:lumMod val="85000"/>
                              </a:schemeClr>
                            </a:solidFill>
                            <a:latin typeface="Cambria Math" panose="02040503050406030204" pitchFamily="18" charset="0"/>
                            <a:cs typeface="Franklin Gothic Book"/>
                          </a:rPr>
                        </m:ctrlPr>
                      </m:sSupPr>
                      <m:e>
                        <m:r>
                          <a:rPr lang="en-US" sz="1600" b="0" i="1" kern="1000" spc="30" dirty="0" smtClean="0">
                            <a:solidFill>
                              <a:schemeClr val="bg1">
                                <a:lumMod val="85000"/>
                              </a:schemeClr>
                            </a:solidFill>
                            <a:latin typeface="Cambria Math" panose="02040503050406030204" pitchFamily="18" charset="0"/>
                            <a:cs typeface="Franklin Gothic Book"/>
                          </a:rPr>
                          <m:t>𝑒</m:t>
                        </m:r>
                      </m:e>
                      <m:sup>
                        <m:r>
                          <a:rPr lang="en-US" sz="1600" b="0" i="1" kern="1000" spc="30" dirty="0" smtClean="0">
                            <a:solidFill>
                              <a:schemeClr val="bg1">
                                <a:lumMod val="85000"/>
                              </a:schemeClr>
                            </a:solidFill>
                            <a:latin typeface="Cambria Math" panose="02040503050406030204" pitchFamily="18" charset="0"/>
                            <a:cs typeface="Franklin Gothic Book"/>
                          </a:rPr>
                          <m:t>+</m:t>
                        </m:r>
                      </m:sup>
                    </m:sSup>
                  </m:oMath>
                </a14:m>
                <a:r>
                  <a:rPr lang="en-US" sz="1600" kern="1000" spc="30" dirty="0">
                    <a:solidFill>
                      <a:schemeClr val="bg1">
                        <a:lumMod val="85000"/>
                      </a:schemeClr>
                    </a:solidFill>
                    <a:latin typeface="Aptos" panose="020B0004020202020204" pitchFamily="34" charset="0"/>
                    <a:cs typeface="Franklin Gothic Book"/>
                  </a:rPr>
                  <a:t>- tracking </a:t>
                </a:r>
              </a:p>
            </p:txBody>
          </p:sp>
        </mc:Choice>
        <mc:Fallback xmlns="">
          <p:sp>
            <p:nvSpPr>
              <p:cNvPr id="7" name="TextBox 6"/>
              <p:cNvSpPr txBox="1">
                <a:spLocks noRot="1" noChangeAspect="1" noMove="1" noResize="1" noEditPoints="1" noAdjustHandles="1" noChangeArrowheads="1" noChangeShapeType="1" noTextEdit="1"/>
              </p:cNvSpPr>
              <p:nvPr/>
            </p:nvSpPr>
            <p:spPr>
              <a:xfrm>
                <a:off x="5911956" y="1284701"/>
                <a:ext cx="3087070" cy="3815660"/>
              </a:xfrm>
              <a:prstGeom prst="roundRect">
                <a:avLst>
                  <a:gd name="adj" fmla="val 2685"/>
                </a:avLst>
              </a:prstGeom>
              <a:blipFill>
                <a:blip r:embed="rId5"/>
                <a:stretch>
                  <a:fillRect l="-1575" t="-637" b="-1752"/>
                </a:stretch>
              </a:blipFill>
              <a:ln>
                <a:solidFill>
                  <a:srgbClr val="0070C0"/>
                </a:solidFill>
              </a:ln>
            </p:spPr>
            <p:txBody>
              <a:bodyPr/>
              <a:lstStyle/>
              <a:p>
                <a:r>
                  <a:rPr lang="en-US">
                    <a:noFill/>
                  </a:rPr>
                  <a:t> </a:t>
                </a:r>
              </a:p>
            </p:txBody>
          </p:sp>
        </mc:Fallback>
      </mc:AlternateContent>
      <p:grpSp>
        <p:nvGrpSpPr>
          <p:cNvPr id="3" name="Group 2">
            <a:extLst>
              <a:ext uri="{FF2B5EF4-FFF2-40B4-BE49-F238E27FC236}">
                <a16:creationId xmlns:a16="http://schemas.microsoft.com/office/drawing/2014/main" id="{11F0262F-F8E7-DD7F-45F0-D12CF5976933}"/>
              </a:ext>
            </a:extLst>
          </p:cNvPr>
          <p:cNvGrpSpPr/>
          <p:nvPr/>
        </p:nvGrpSpPr>
        <p:grpSpPr>
          <a:xfrm rot="16200000">
            <a:off x="4044168" y="3803861"/>
            <a:ext cx="129381" cy="129381"/>
            <a:chOff x="2903220" y="4152900"/>
            <a:chExt cx="129381" cy="129381"/>
          </a:xfrm>
        </p:grpSpPr>
        <p:sp>
          <p:nvSpPr>
            <p:cNvPr id="6" name="Oval 5">
              <a:extLst>
                <a:ext uri="{FF2B5EF4-FFF2-40B4-BE49-F238E27FC236}">
                  <a16:creationId xmlns:a16="http://schemas.microsoft.com/office/drawing/2014/main" id="{4F579FA4-576D-F5FE-C109-631ED4091D28}"/>
                </a:ext>
              </a:extLst>
            </p:cNvPr>
            <p:cNvSpPr/>
            <p:nvPr/>
          </p:nvSpPr>
          <p:spPr bwMode="auto">
            <a:xfrm>
              <a:off x="2903220" y="4152900"/>
              <a:ext cx="129381" cy="129381"/>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latin typeface="Aptos" panose="020B0004020202020204" pitchFamily="34" charset="0"/>
              </a:endParaRPr>
            </a:p>
          </p:txBody>
        </p:sp>
        <p:cxnSp>
          <p:nvCxnSpPr>
            <p:cNvPr id="8" name="Straight Arrow Connector 7">
              <a:extLst>
                <a:ext uri="{FF2B5EF4-FFF2-40B4-BE49-F238E27FC236}">
                  <a16:creationId xmlns:a16="http://schemas.microsoft.com/office/drawing/2014/main" id="{7853D95F-05B2-33DB-7508-90FFACC37AC2}"/>
                </a:ext>
              </a:extLst>
            </p:cNvPr>
            <p:cNvCxnSpPr>
              <a:stCxn id="6" idx="6"/>
              <a:endCxn id="6" idx="2"/>
            </p:cNvCxnSpPr>
            <p:nvPr/>
          </p:nvCxnSpPr>
          <p:spPr bwMode="auto">
            <a:xfrm flipH="1">
              <a:off x="2903220" y="4217591"/>
              <a:ext cx="129381" cy="0"/>
            </a:xfrm>
            <a:prstGeom prst="straightConnector1">
              <a:avLst/>
            </a:prstGeom>
            <a:ln w="12700" cap="rnd">
              <a:solidFill>
                <a:schemeClr val="bg2">
                  <a:lumMod val="75000"/>
                </a:schemeClr>
              </a:solidFill>
              <a:headEnd type="none" w="med" len="med"/>
              <a:tailEnd type="triangle" w="sm" len="sm"/>
            </a:ln>
            <a:effectLst/>
          </p:spPr>
          <p:style>
            <a:lnRef idx="2">
              <a:schemeClr val="accent6"/>
            </a:lnRef>
            <a:fillRef idx="0">
              <a:schemeClr val="accent6"/>
            </a:fillRef>
            <a:effectRef idx="1">
              <a:schemeClr val="accent6"/>
            </a:effectRef>
            <a:fontRef idx="minor">
              <a:schemeClr val="tx1"/>
            </a:fontRef>
          </p:style>
        </p:cxnSp>
      </p:grpSp>
      <p:grpSp>
        <p:nvGrpSpPr>
          <p:cNvPr id="9" name="Group 8">
            <a:extLst>
              <a:ext uri="{FF2B5EF4-FFF2-40B4-BE49-F238E27FC236}">
                <a16:creationId xmlns:a16="http://schemas.microsoft.com/office/drawing/2014/main" id="{E65EA14B-962A-8E4E-72D1-C0694F3F4C79}"/>
              </a:ext>
            </a:extLst>
          </p:cNvPr>
          <p:cNvGrpSpPr/>
          <p:nvPr/>
        </p:nvGrpSpPr>
        <p:grpSpPr>
          <a:xfrm rot="14555375" flipH="1">
            <a:off x="55789" y="961433"/>
            <a:ext cx="1993624" cy="811050"/>
            <a:chOff x="5819887" y="961902"/>
            <a:chExt cx="2280622" cy="1041772"/>
          </a:xfrm>
        </p:grpSpPr>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37ED1E54-7EF8-625A-7EE9-F2EB74E919D7}"/>
                    </a:ext>
                  </a:extLst>
                </p:cNvPr>
                <p:cNvSpPr/>
                <p:nvPr/>
              </p:nvSpPr>
              <p:spPr bwMode="auto">
                <a:xfrm rot="10844365">
                  <a:off x="6809590" y="1410241"/>
                  <a:ext cx="322730" cy="322730"/>
                </a:xfrm>
                <a:prstGeom prst="ellipse">
                  <a:avLst/>
                </a:prstGeom>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r>
                          <a:rPr lang="en-US" b="0" i="1" smtClean="0">
                            <a:latin typeface="Cambria Math"/>
                          </a:rPr>
                          <m:t>𝜋</m:t>
                        </m:r>
                      </m:oMath>
                    </m:oMathPara>
                  </a14:m>
                  <a:endParaRPr lang="en-US" dirty="0">
                    <a:latin typeface="Aptos" panose="020B0004020202020204" pitchFamily="34" charset="0"/>
                  </a:endParaRPr>
                </a:p>
              </p:txBody>
            </p:sp>
          </mc:Choice>
          <mc:Fallback xmlns="">
            <p:sp>
              <p:nvSpPr>
                <p:cNvPr id="12" name="Oval 11">
                  <a:extLst>
                    <a:ext uri="{FF2B5EF4-FFF2-40B4-BE49-F238E27FC236}">
                      <a16:creationId xmlns:a16="http://schemas.microsoft.com/office/drawing/2014/main" id="{37ED1E54-7EF8-625A-7EE9-F2EB74E919D7}"/>
                    </a:ext>
                  </a:extLst>
                </p:cNvPr>
                <p:cNvSpPr>
                  <a:spLocks noRot="1" noChangeAspect="1" noMove="1" noResize="1" noEditPoints="1" noAdjustHandles="1" noChangeArrowheads="1" noChangeShapeType="1" noTextEdit="1"/>
                </p:cNvSpPr>
                <p:nvPr/>
              </p:nvSpPr>
              <p:spPr bwMode="auto">
                <a:xfrm rot="10844365">
                  <a:off x="6809590" y="1410241"/>
                  <a:ext cx="322730" cy="322730"/>
                </a:xfrm>
                <a:prstGeom prst="ellipse">
                  <a:avLst/>
                </a:prstGeom>
                <a:blipFill>
                  <a:blip r:embed="rId6"/>
                  <a:stretch>
                    <a:fillRect/>
                  </a:stretch>
                </a:blipFill>
                <a:ln>
                  <a:noFill/>
                  <a:headEnd type="none" w="med" len="med"/>
                  <a:tailEnd type="none" w="med" len="med"/>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AD434DC-5E07-2B04-0E04-1FACDA2105A3}"/>
                </a:ext>
              </a:extLst>
            </p:cNvPr>
            <p:cNvCxnSpPr/>
            <p:nvPr/>
          </p:nvCxnSpPr>
          <p:spPr bwMode="auto">
            <a:xfrm>
              <a:off x="7132320" y="1571603"/>
              <a:ext cx="968189"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A896E6B2-2F98-98F3-0051-118230AC4124}"/>
                    </a:ext>
                  </a:extLst>
                </p:cNvPr>
                <p:cNvSpPr/>
                <p:nvPr/>
              </p:nvSpPr>
              <p:spPr bwMode="auto">
                <a:xfrm>
                  <a:off x="7446083" y="1490923"/>
                  <a:ext cx="161365" cy="161365"/>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5" name="Oval 14">
                  <a:extLst>
                    <a:ext uri="{FF2B5EF4-FFF2-40B4-BE49-F238E27FC236}">
                      <a16:creationId xmlns:a16="http://schemas.microsoft.com/office/drawing/2014/main" id="{A896E6B2-2F98-98F3-0051-118230AC4124}"/>
                    </a:ext>
                  </a:extLst>
                </p:cNvPr>
                <p:cNvSpPr>
                  <a:spLocks noRot="1" noChangeAspect="1" noMove="1" noResize="1" noEditPoints="1" noAdjustHandles="1" noChangeArrowheads="1" noChangeShapeType="1" noTextEdit="1"/>
                </p:cNvSpPr>
                <p:nvPr/>
              </p:nvSpPr>
              <p:spPr bwMode="auto">
                <a:xfrm>
                  <a:off x="7446083" y="1490923"/>
                  <a:ext cx="161365" cy="161365"/>
                </a:xfrm>
                <a:prstGeom prst="ellipse">
                  <a:avLst/>
                </a:prstGeom>
                <a:blipFill>
                  <a:blip r:embed="rId7"/>
                  <a:stretch>
                    <a:fillRect/>
                  </a:stretch>
                </a:blipFill>
                <a:ln>
                  <a:noFill/>
                  <a:headEnd type="none" w="med" len="med"/>
                  <a:tailEnd type="none" w="med" len="med"/>
                </a:ln>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C16FAC6F-6857-AC1D-F3DE-F9CDB13B3356}"/>
                </a:ext>
              </a:extLst>
            </p:cNvPr>
            <p:cNvCxnSpPr/>
            <p:nvPr/>
          </p:nvCxnSpPr>
          <p:spPr bwMode="auto">
            <a:xfrm flipH="1">
              <a:off x="5819887" y="1571603"/>
              <a:ext cx="989703" cy="4"/>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4D62E790-A697-F26F-BE15-23D481BFA411}"/>
                    </a:ext>
                  </a:extLst>
                </p:cNvPr>
                <p:cNvSpPr/>
                <p:nvPr/>
              </p:nvSpPr>
              <p:spPr bwMode="auto">
                <a:xfrm>
                  <a:off x="6303980" y="152603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7" name="Oval 16">
                  <a:extLst>
                    <a:ext uri="{FF2B5EF4-FFF2-40B4-BE49-F238E27FC236}">
                      <a16:creationId xmlns:a16="http://schemas.microsoft.com/office/drawing/2014/main" id="{4D62E790-A697-F26F-BE15-23D481BFA411}"/>
                    </a:ext>
                  </a:extLst>
                </p:cNvPr>
                <p:cNvSpPr>
                  <a:spLocks noRot="1" noChangeAspect="1" noMove="1" noResize="1" noEditPoints="1" noAdjustHandles="1" noChangeArrowheads="1" noChangeShapeType="1" noTextEdit="1"/>
                </p:cNvSpPr>
                <p:nvPr/>
              </p:nvSpPr>
              <p:spPr bwMode="auto">
                <a:xfrm>
                  <a:off x="6303980" y="1526036"/>
                  <a:ext cx="90000" cy="90000"/>
                </a:xfrm>
                <a:prstGeom prst="ellipse">
                  <a:avLst/>
                </a:prstGeom>
                <a:blipFill>
                  <a:blip r:embed="rId8"/>
                  <a:stretch>
                    <a:fillRect r="-19048"/>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054E4D-424D-8747-907A-0FBA71E0D571}"/>
                    </a:ext>
                  </a:extLst>
                </p:cNvPr>
                <p:cNvSpPr txBox="1"/>
                <p:nvPr/>
              </p:nvSpPr>
              <p:spPr>
                <a:xfrm rot="10867511">
                  <a:off x="6417801" y="1573838"/>
                  <a:ext cx="261129" cy="328866"/>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𝜈</m:t>
                                </m:r>
                              </m:e>
                            </m:acc>
                          </m:e>
                          <m:sub>
                            <m:r>
                              <a:rPr lang="en-US" sz="1400" b="0" i="1" kern="1000" spc="30" smtClean="0">
                                <a:solidFill>
                                  <a:schemeClr val="tx1">
                                    <a:lumMod val="85000"/>
                                    <a:lumOff val="15000"/>
                                  </a:schemeClr>
                                </a:solidFill>
                                <a:latin typeface="Cambria Math"/>
                                <a:cs typeface="Franklin Gothic Book"/>
                              </a:rPr>
                              <m:t>𝜇</m:t>
                            </m:r>
                          </m:sub>
                        </m:sSub>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8" name="TextBox 17">
                  <a:extLst>
                    <a:ext uri="{FF2B5EF4-FFF2-40B4-BE49-F238E27FC236}">
                      <a16:creationId xmlns:a16="http://schemas.microsoft.com/office/drawing/2014/main" id="{B2054E4D-424D-8747-907A-0FBA71E0D571}"/>
                    </a:ext>
                  </a:extLst>
                </p:cNvPr>
                <p:cNvSpPr txBox="1">
                  <a:spLocks noRot="1" noChangeAspect="1" noMove="1" noResize="1" noEditPoints="1" noAdjustHandles="1" noChangeArrowheads="1" noChangeShapeType="1" noTextEdit="1"/>
                </p:cNvSpPr>
                <p:nvPr/>
              </p:nvSpPr>
              <p:spPr>
                <a:xfrm rot="10867511">
                  <a:off x="6417801" y="1573838"/>
                  <a:ext cx="261129" cy="328866"/>
                </a:xfrm>
                <a:prstGeom prst="rect">
                  <a:avLst/>
                </a:prstGeom>
                <a:blipFill>
                  <a:blip r:embed="rId9"/>
                  <a:stretch>
                    <a:fillRect l="-1818"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3DF4E54-F4C4-4126-63D0-8C33CC25172C}"/>
                    </a:ext>
                  </a:extLst>
                </p:cNvPr>
                <p:cNvSpPr txBox="1"/>
                <p:nvPr/>
              </p:nvSpPr>
              <p:spPr>
                <a:xfrm rot="10488268">
                  <a:off x="7620777" y="1699271"/>
                  <a:ext cx="297438" cy="304403"/>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a:cs typeface="Franklin Gothic Book"/>
                              </a:rPr>
                              <m:t>𝜇</m:t>
                            </m:r>
                          </m:e>
                          <m:sup>
                            <m:r>
                              <a:rPr lang="en-US" sz="1400" b="0" i="1" kern="1000" spc="30" smtClean="0">
                                <a:solidFill>
                                  <a:schemeClr val="tx1">
                                    <a:lumMod val="85000"/>
                                    <a:lumOff val="15000"/>
                                  </a:schemeClr>
                                </a:solidFill>
                                <a:latin typeface="Cambria Math"/>
                                <a:cs typeface="Franklin Gothic Book"/>
                              </a:rPr>
                              <m:t>+</m:t>
                            </m:r>
                          </m:sup>
                        </m:sSup>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9" name="TextBox 18">
                  <a:extLst>
                    <a:ext uri="{FF2B5EF4-FFF2-40B4-BE49-F238E27FC236}">
                      <a16:creationId xmlns:a16="http://schemas.microsoft.com/office/drawing/2014/main" id="{73DF4E54-F4C4-4126-63D0-8C33CC25172C}"/>
                    </a:ext>
                  </a:extLst>
                </p:cNvPr>
                <p:cNvSpPr txBox="1">
                  <a:spLocks noRot="1" noChangeAspect="1" noMove="1" noResize="1" noEditPoints="1" noAdjustHandles="1" noChangeArrowheads="1" noChangeShapeType="1" noTextEdit="1"/>
                </p:cNvSpPr>
                <p:nvPr/>
              </p:nvSpPr>
              <p:spPr>
                <a:xfrm rot="10488268">
                  <a:off x="7620777" y="1699271"/>
                  <a:ext cx="297438" cy="304403"/>
                </a:xfrm>
                <a:prstGeom prst="rect">
                  <a:avLst/>
                </a:prstGeom>
                <a:blipFill>
                  <a:blip r:embed="rId10"/>
                  <a:stretch>
                    <a:fillRect l="-15094" t="-3636"/>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E4FDBDC5-C90B-07ED-86F0-CCFF02730FB1}"/>
                </a:ext>
              </a:extLst>
            </p:cNvPr>
            <p:cNvCxnSpPr/>
            <p:nvPr/>
          </p:nvCxnSpPr>
          <p:spPr bwMode="auto">
            <a:xfrm flipH="1" flipV="1">
              <a:off x="7259438" y="1405846"/>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656E7B0-C769-6DC3-37CD-31B899BE78E8}"/>
                    </a:ext>
                  </a:extLst>
                </p:cNvPr>
                <p:cNvSpPr txBox="1"/>
                <p:nvPr/>
              </p:nvSpPr>
              <p:spPr>
                <a:xfrm rot="10949998">
                  <a:off x="7447853" y="100777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1" name="TextBox 20">
                  <a:extLst>
                    <a:ext uri="{FF2B5EF4-FFF2-40B4-BE49-F238E27FC236}">
                      <a16:creationId xmlns:a16="http://schemas.microsoft.com/office/drawing/2014/main" id="{3656E7B0-C769-6DC3-37CD-31B899BE78E8}"/>
                    </a:ext>
                  </a:extLst>
                </p:cNvPr>
                <p:cNvSpPr txBox="1">
                  <a:spLocks noRot="1" noChangeAspect="1" noMove="1" noResize="1" noEditPoints="1" noAdjustHandles="1" noChangeArrowheads="1" noChangeShapeType="1" noTextEdit="1"/>
                </p:cNvSpPr>
                <p:nvPr/>
              </p:nvSpPr>
              <p:spPr>
                <a:xfrm rot="10949998">
                  <a:off x="7447853" y="1007772"/>
                  <a:ext cx="150515" cy="304405"/>
                </a:xfrm>
                <a:prstGeom prst="rect">
                  <a:avLst/>
                </a:prstGeom>
                <a:blipFill>
                  <a:blip r:embed="rId11"/>
                  <a:stretch>
                    <a:fillRect l="-8889" t="-30769" r="-42222" b="-43590"/>
                  </a:stretch>
                </a:blipFill>
                <a:ln>
                  <a:noFill/>
                </a:ln>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B6EA741-D4CF-6E86-9680-85232640AD06}"/>
                </a:ext>
              </a:extLst>
            </p:cNvPr>
            <p:cNvCxnSpPr/>
            <p:nvPr/>
          </p:nvCxnSpPr>
          <p:spPr bwMode="auto">
            <a:xfrm flipV="1">
              <a:off x="6138197" y="1409105"/>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DB3E9CC-3B7A-07AE-149E-CCD319A6E08A}"/>
                    </a:ext>
                  </a:extLst>
                </p:cNvPr>
                <p:cNvSpPr txBox="1"/>
                <p:nvPr/>
              </p:nvSpPr>
              <p:spPr>
                <a:xfrm rot="10651883">
                  <a:off x="6252660" y="96190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3" name="TextBox 22">
                  <a:extLst>
                    <a:ext uri="{FF2B5EF4-FFF2-40B4-BE49-F238E27FC236}">
                      <a16:creationId xmlns:a16="http://schemas.microsoft.com/office/drawing/2014/main" id="{FDB3E9CC-3B7A-07AE-149E-CCD319A6E08A}"/>
                    </a:ext>
                  </a:extLst>
                </p:cNvPr>
                <p:cNvSpPr txBox="1">
                  <a:spLocks noRot="1" noChangeAspect="1" noMove="1" noResize="1" noEditPoints="1" noAdjustHandles="1" noChangeArrowheads="1" noChangeShapeType="1" noTextEdit="1"/>
                </p:cNvSpPr>
                <p:nvPr/>
              </p:nvSpPr>
              <p:spPr>
                <a:xfrm rot="10651883">
                  <a:off x="6252660" y="961902"/>
                  <a:ext cx="150515" cy="304405"/>
                </a:xfrm>
                <a:prstGeom prst="rect">
                  <a:avLst/>
                </a:prstGeom>
                <a:blipFill>
                  <a:blip r:embed="rId12"/>
                  <a:stretch>
                    <a:fillRect l="-4348" t="-32432" r="-39130" b="-45946"/>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A46E2C5-1AE9-10D4-7568-C4DA9CCB39F1}"/>
                  </a:ext>
                </a:extLst>
              </p:cNvPr>
              <p:cNvSpPr txBox="1"/>
              <p:nvPr/>
            </p:nvSpPr>
            <p:spPr>
              <a:xfrm rot="3751246">
                <a:off x="786645" y="1345203"/>
                <a:ext cx="2304670" cy="225896"/>
              </a:xfrm>
              <a:prstGeom prst="rect">
                <a:avLst/>
              </a:prstGeom>
              <a:solidFill>
                <a:schemeClr val="bg1"/>
              </a:solidFill>
            </p:spPr>
            <p:txBody>
              <a:bodyPr wrap="none" lIns="0" tIns="0" rIns="0" bIns="0" rtlCol="0" anchor="t" anchorCtr="0">
                <a:spAutoFit/>
              </a:bodyPr>
              <a:lstStyle/>
              <a:p>
                <a:pPr>
                  <a:lnSpc>
                    <a:spcPct val="110000"/>
                  </a:lnSpc>
                  <a:spcBef>
                    <a:spcPts val="0"/>
                  </a:spcBef>
                </a:pPr>
                <a14:m>
                  <m:oMath xmlns:m="http://schemas.openxmlformats.org/officeDocument/2006/math">
                    <m:sSup>
                      <m:sSupPr>
                        <m:ctrlPr>
                          <a:rPr lang="en-US" sz="1400" b="0" i="1" kern="1000" spc="30" smtClean="0">
                            <a:solidFill>
                              <a:schemeClr val="accent2"/>
                            </a:solidFill>
                            <a:latin typeface="Cambria Math" panose="02040503050406030204" pitchFamily="18" charset="0"/>
                            <a:cs typeface="Franklin Gothic Book"/>
                          </a:rPr>
                        </m:ctrlPr>
                      </m:sSupPr>
                      <m:e>
                        <m:r>
                          <a:rPr lang="en-US" sz="1400" b="0" i="1" kern="1000" spc="30" smtClean="0">
                            <a:solidFill>
                              <a:schemeClr val="accent2"/>
                            </a:solidFill>
                            <a:latin typeface="Cambria Math" panose="02040503050406030204" pitchFamily="18" charset="0"/>
                            <a:cs typeface="Franklin Gothic Book"/>
                          </a:rPr>
                          <m:t>𝜇</m:t>
                        </m:r>
                      </m:e>
                      <m:sup>
                        <m:r>
                          <a:rPr lang="en-US" sz="1400" b="0" i="1" kern="1000" spc="30" smtClean="0">
                            <a:solidFill>
                              <a:schemeClr val="accent2"/>
                            </a:solidFill>
                            <a:latin typeface="Cambria Math" panose="02040503050406030204" pitchFamily="18" charset="0"/>
                            <a:cs typeface="Franklin Gothic Book"/>
                          </a:rPr>
                          <m:t>+</m:t>
                        </m:r>
                      </m:sup>
                    </m:sSup>
                    <m:r>
                      <a:rPr lang="en-US" sz="1400" b="0" i="1" kern="1000" spc="30" smtClean="0">
                        <a:solidFill>
                          <a:schemeClr val="accent2"/>
                        </a:solidFill>
                        <a:latin typeface="Cambria Math" panose="02040503050406030204" pitchFamily="18" charset="0"/>
                        <a:cs typeface="Franklin Gothic Book"/>
                      </a:rPr>
                      <m:t> @ </m:t>
                    </m:r>
                    <m:r>
                      <a:rPr lang="en-US" sz="1400" b="0" i="1" kern="1000" spc="30" smtClean="0">
                        <a:solidFill>
                          <a:schemeClr val="accent2"/>
                        </a:solidFill>
                        <a:latin typeface="Cambria Math" panose="02040503050406030204" pitchFamily="18" charset="0"/>
                        <a:cs typeface="Franklin Gothic Book"/>
                      </a:rPr>
                      <m:t>125</m:t>
                    </m:r>
                    <m:r>
                      <m:rPr>
                        <m:sty m:val="p"/>
                      </m:rPr>
                      <a:rPr lang="en-US" sz="1400" b="0" i="0" kern="1000" spc="30" smtClean="0">
                        <a:solidFill>
                          <a:schemeClr val="accent2"/>
                        </a:solidFill>
                        <a:latin typeface="Cambria Math" panose="02040503050406030204" pitchFamily="18" charset="0"/>
                        <a:cs typeface="Franklin Gothic Book"/>
                      </a:rPr>
                      <m:t>MeV</m:t>
                    </m:r>
                    <m:r>
                      <a:rPr lang="en-US" sz="1400" b="0" i="1" kern="1000" spc="30" smtClean="0">
                        <a:solidFill>
                          <a:schemeClr val="accent2"/>
                        </a:solidFill>
                        <a:latin typeface="Cambria Math" panose="02040503050406030204" pitchFamily="18" charset="0"/>
                        <a:cs typeface="Franklin Gothic Book"/>
                      </a:rPr>
                      <m:t>/</m:t>
                    </m:r>
                    <m:r>
                      <a:rPr lang="en-US" sz="1400" b="0" i="1" kern="1000" spc="30" smtClean="0">
                        <a:solidFill>
                          <a:schemeClr val="accent2"/>
                        </a:solidFill>
                        <a:latin typeface="Cambria Math" panose="02040503050406030204" pitchFamily="18" charset="0"/>
                        <a:cs typeface="Franklin Gothic Book"/>
                      </a:rPr>
                      <m:t>𝑐</m:t>
                    </m:r>
                  </m:oMath>
                </a14:m>
                <a:r>
                  <a:rPr lang="en-US" sz="1400" kern="1000" spc="30" dirty="0">
                    <a:solidFill>
                      <a:schemeClr val="accent2"/>
                    </a:solidFill>
                    <a:latin typeface="Aptos" panose="020B0004020202020204" pitchFamily="34" charset="0"/>
                    <a:cs typeface="Franklin Gothic Book"/>
                  </a:rPr>
                  <a:t> or </a:t>
                </a:r>
                <a14:m>
                  <m:oMath xmlns:m="http://schemas.openxmlformats.org/officeDocument/2006/math">
                    <m:r>
                      <a:rPr lang="en-US" sz="1400" i="1" kern="1000" spc="30" dirty="0" smtClean="0">
                        <a:solidFill>
                          <a:schemeClr val="accent2"/>
                        </a:solidFill>
                        <a:latin typeface="Cambria Math" panose="02040503050406030204" pitchFamily="18" charset="0"/>
                        <a:cs typeface="Franklin Gothic Book"/>
                      </a:rPr>
                      <m:t>2</m:t>
                    </m:r>
                    <m:r>
                      <a:rPr lang="en-US" sz="1400" b="0" i="1" kern="1000" spc="30" dirty="0" smtClean="0">
                        <a:solidFill>
                          <a:schemeClr val="accent2"/>
                        </a:solidFill>
                        <a:latin typeface="Cambria Math" panose="02040503050406030204" pitchFamily="18" charset="0"/>
                        <a:cs typeface="Franklin Gothic Book"/>
                      </a:rPr>
                      <m:t>8</m:t>
                    </m:r>
                    <m:r>
                      <m:rPr>
                        <m:sty m:val="p"/>
                      </m:rPr>
                      <a:rPr lang="en-US" sz="1400" kern="1000" spc="30">
                        <a:solidFill>
                          <a:schemeClr val="accent2"/>
                        </a:solidFill>
                        <a:latin typeface="Cambria Math" panose="02040503050406030204" pitchFamily="18" charset="0"/>
                        <a:cs typeface="Franklin Gothic Book"/>
                      </a:rPr>
                      <m:t>MeV</m:t>
                    </m:r>
                    <m:r>
                      <a:rPr lang="en-US" sz="1400" i="1" kern="1000" spc="30">
                        <a:solidFill>
                          <a:schemeClr val="accent2"/>
                        </a:solidFill>
                        <a:latin typeface="Cambria Math" panose="02040503050406030204" pitchFamily="18" charset="0"/>
                        <a:cs typeface="Franklin Gothic Book"/>
                      </a:rPr>
                      <m:t>/</m:t>
                    </m:r>
                    <m:r>
                      <a:rPr lang="en-US" sz="1400" i="1" kern="1000" spc="30">
                        <a:solidFill>
                          <a:schemeClr val="accent2"/>
                        </a:solidFill>
                        <a:latin typeface="Cambria Math" panose="02040503050406030204" pitchFamily="18" charset="0"/>
                        <a:cs typeface="Franklin Gothic Book"/>
                      </a:rPr>
                      <m:t>𝑐</m:t>
                    </m:r>
                  </m:oMath>
                </a14:m>
                <a:endParaRPr lang="en-US" sz="1400" kern="1000" spc="30" dirty="0" err="1">
                  <a:solidFill>
                    <a:schemeClr val="accent2"/>
                  </a:solidFill>
                  <a:latin typeface="Aptos" panose="020B0004020202020204" pitchFamily="34" charset="0"/>
                  <a:cs typeface="Franklin Gothic Book"/>
                </a:endParaRPr>
              </a:p>
            </p:txBody>
          </p:sp>
        </mc:Choice>
        <mc:Fallback xmlns="">
          <p:sp>
            <p:nvSpPr>
              <p:cNvPr id="24" name="TextBox 23">
                <a:extLst>
                  <a:ext uri="{FF2B5EF4-FFF2-40B4-BE49-F238E27FC236}">
                    <a16:creationId xmlns:a16="http://schemas.microsoft.com/office/drawing/2014/main" id="{7A46E2C5-1AE9-10D4-7568-C4DA9CCB39F1}"/>
                  </a:ext>
                </a:extLst>
              </p:cNvPr>
              <p:cNvSpPr txBox="1">
                <a:spLocks noRot="1" noChangeAspect="1" noMove="1" noResize="1" noEditPoints="1" noAdjustHandles="1" noChangeArrowheads="1" noChangeShapeType="1" noTextEdit="1"/>
              </p:cNvSpPr>
              <p:nvPr/>
            </p:nvSpPr>
            <p:spPr>
              <a:xfrm rot="3751246">
                <a:off x="786645" y="1345203"/>
                <a:ext cx="2304670" cy="225896"/>
              </a:xfrm>
              <a:prstGeom prst="rect">
                <a:avLst/>
              </a:prstGeom>
              <a:blipFill>
                <a:blip r:embed="rId13"/>
                <a:stretch>
                  <a:fillRect l="-5769" t="-1130" b="-565"/>
                </a:stretch>
              </a:blipFill>
            </p:spPr>
            <p:txBody>
              <a:bodyPr/>
              <a:lstStyle/>
              <a:p>
                <a:r>
                  <a:rPr lang="en-US">
                    <a:noFill/>
                  </a:rPr>
                  <a:t> </a:t>
                </a:r>
              </a:p>
            </p:txBody>
          </p:sp>
        </mc:Fallback>
      </mc:AlternateContent>
      <p:sp>
        <p:nvSpPr>
          <p:cNvPr id="522" name="Line"/>
          <p:cNvSpPr/>
          <p:nvPr/>
        </p:nvSpPr>
        <p:spPr>
          <a:xfrm flipV="1">
            <a:off x="3707904" y="2286875"/>
            <a:ext cx="0" cy="101010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23" name="Line"/>
          <p:cNvSpPr/>
          <p:nvPr/>
        </p:nvSpPr>
        <p:spPr>
          <a:xfrm flipH="1" flipV="1">
            <a:off x="3862048" y="2287165"/>
            <a:ext cx="352811" cy="97249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29" name="Pulse Coils…"/>
          <p:cNvSpPr txBox="1"/>
          <p:nvPr/>
        </p:nvSpPr>
        <p:spPr>
          <a:xfrm>
            <a:off x="3179408" y="1750187"/>
            <a:ext cx="1284620"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Pulse Coils</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(pulsed B field)</a:t>
            </a:r>
          </a:p>
        </p:txBody>
      </p:sp>
    </p:spTree>
    <p:extLst>
      <p:ext uri="{BB962C8B-B14F-4D97-AF65-F5344CB8AC3E}">
        <p14:creationId xmlns:p14="http://schemas.microsoft.com/office/powerpoint/2010/main" val="6293697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 name="diagram_setup_phase1_WFcoil.png" descr="diagram_setup_phase1_WFcoi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170676" y="1799220"/>
            <a:ext cx="2679415" cy="3742266"/>
          </a:xfrm>
          <a:prstGeom prst="rect">
            <a:avLst/>
          </a:prstGeom>
          <a:ln w="12700">
            <a:miter lim="400000"/>
          </a:ln>
        </p:spPr>
      </p:pic>
      <p:sp>
        <p:nvSpPr>
          <p:cNvPr id="25" name="Rectangle 24">
            <a:extLst>
              <a:ext uri="{FF2B5EF4-FFF2-40B4-BE49-F238E27FC236}">
                <a16:creationId xmlns:a16="http://schemas.microsoft.com/office/drawing/2014/main" id="{99A8D814-6677-66B0-1C3E-D7C1C060BEBD}"/>
              </a:ext>
            </a:extLst>
          </p:cNvPr>
          <p:cNvSpPr/>
          <p:nvPr/>
        </p:nvSpPr>
        <p:spPr bwMode="auto">
          <a:xfrm>
            <a:off x="1" y="0"/>
            <a:ext cx="1474242" cy="10084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499" name="Line"/>
          <p:cNvSpPr/>
          <p:nvPr/>
        </p:nvSpPr>
        <p:spPr>
          <a:xfrm>
            <a:off x="1847433" y="4239938"/>
            <a:ext cx="864729"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00" name="Line"/>
          <p:cNvSpPr/>
          <p:nvPr/>
        </p:nvSpPr>
        <p:spPr>
          <a:xfrm>
            <a:off x="1778263" y="3296978"/>
            <a:ext cx="285827"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01" name="Arrow"/>
          <p:cNvSpPr/>
          <p:nvPr/>
        </p:nvSpPr>
        <p:spPr>
          <a:xfrm>
            <a:off x="4427984" y="3829513"/>
            <a:ext cx="288032" cy="177072"/>
          </a:xfrm>
          <a:custGeom>
            <a:avLst/>
            <a:gdLst/>
            <a:ahLst/>
            <a:cxnLst>
              <a:cxn ang="0">
                <a:pos x="wd2" y="hd2"/>
              </a:cxn>
              <a:cxn ang="5400000">
                <a:pos x="wd2" y="hd2"/>
              </a:cxn>
              <a:cxn ang="10800000">
                <a:pos x="wd2" y="hd2"/>
              </a:cxn>
              <a:cxn ang="16200000">
                <a:pos x="wd2" y="hd2"/>
              </a:cxn>
            </a:cxnLst>
            <a:rect l="0" t="0" r="r" b="b"/>
            <a:pathLst>
              <a:path w="21600" h="21600" extrusionOk="0">
                <a:moveTo>
                  <a:pt x="6137" y="14256"/>
                </a:moveTo>
                <a:lnTo>
                  <a:pt x="6137" y="21600"/>
                </a:lnTo>
                <a:lnTo>
                  <a:pt x="0" y="10800"/>
                </a:lnTo>
                <a:lnTo>
                  <a:pt x="6137" y="0"/>
                </a:lnTo>
                <a:lnTo>
                  <a:pt x="6137" y="7344"/>
                </a:lnTo>
                <a:lnTo>
                  <a:pt x="21600" y="7344"/>
                </a:lnTo>
                <a:lnTo>
                  <a:pt x="21600" y="14256"/>
                </a:lnTo>
                <a:close/>
              </a:path>
            </a:pathLst>
          </a:custGeom>
          <a:solidFill>
            <a:srgbClr val="60D937"/>
          </a:solidFill>
          <a:ln w="12700">
            <a:miter lim="400000"/>
          </a:ln>
        </p:spPr>
        <p:txBody>
          <a:bodyPr lIns="19050" tIns="19050" rIns="19050" bIns="19050" anchor="ctr"/>
          <a:lstStyle/>
          <a:p>
            <a:pPr algn="ctr" defTabSz="309563">
              <a:spcBef>
                <a:spcPts val="0"/>
              </a:spcBef>
              <a:defRPr sz="3200">
                <a:latin typeface="Helvetica Neue Medium"/>
                <a:ea typeface="Helvetica Neue Medium"/>
                <a:cs typeface="Helvetica Neue Medium"/>
                <a:sym typeface="Helvetica Neue Medium"/>
              </a:defRPr>
            </a:pPr>
            <a:endParaRPr sz="1200"/>
          </a:p>
        </p:txBody>
      </p:sp>
      <p:sp>
        <p:nvSpPr>
          <p:cNvPr id="504" name="Entrance Detector…"/>
          <p:cNvSpPr txBox="1"/>
          <p:nvPr/>
        </p:nvSpPr>
        <p:spPr>
          <a:xfrm>
            <a:off x="233710" y="4032358"/>
            <a:ext cx="1786463"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Entrance Detector</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(t=0 &amp; trigger signal)</a:t>
            </a:r>
          </a:p>
        </p:txBody>
      </p:sp>
      <mc:AlternateContent xmlns:mc="http://schemas.openxmlformats.org/markup-compatibility/2006" xmlns:a14="http://schemas.microsoft.com/office/drawing/2010/main">
        <mc:Choice Requires="a14">
          <p:sp>
            <p:nvSpPr>
              <p:cNvPr id="506" name="Equation"/>
              <p:cNvSpPr txBox="1"/>
              <p:nvPr/>
            </p:nvSpPr>
            <p:spPr>
              <a:xfrm>
                <a:off x="4669329" y="3787234"/>
                <a:ext cx="358961" cy="323550"/>
              </a:xfrm>
              <a:prstGeom prst="rect">
                <a:avLst/>
              </a:prstGeom>
              <a:ln w="12700">
                <a:miter lim="400000"/>
              </a:ln>
            </p:spPr>
            <p:txBody>
              <a:bodyPr wrap="square" lIns="0" tIns="0" rIns="0" bIns="0">
                <a:spAutoFit/>
              </a:bodyPr>
              <a:lstStyle/>
              <a:p>
                <a:pPr algn="just" defTabSz="342900" latinLnBrk="1">
                  <a:spcBef>
                    <a:spcPts val="0"/>
                  </a:spcBef>
                  <a:defRPr sz="1800"/>
                </a:pPr>
                <a14:m>
                  <m:oMathPara xmlns:m="http://schemas.openxmlformats.org/officeDocument/2006/math">
                    <m:oMathParaPr>
                      <m:jc m:val="centerGroup"/>
                    </m:oMathParaPr>
                    <m:oMath xmlns:m="http://schemas.openxmlformats.org/officeDocument/2006/math">
                      <m:acc>
                        <m:accPr>
                          <m:chr m:val="⃗"/>
                          <m:ctrlPr>
                            <a:rPr lang="en-US" sz="1875" i="1">
                              <a:solidFill>
                                <a:srgbClr val="88FA4E"/>
                              </a:solidFill>
                              <a:latin typeface="Cambria Math" panose="02040503050406030204" pitchFamily="18" charset="0"/>
                            </a:rPr>
                          </m:ctrlPr>
                        </m:accPr>
                        <m:e>
                          <m:r>
                            <a:rPr lang="en-US" sz="1875" i="1">
                              <a:solidFill>
                                <a:srgbClr val="88FA4E"/>
                              </a:solidFill>
                              <a:latin typeface="Cambria Math" panose="02040503050406030204" pitchFamily="18" charset="0"/>
                            </a:rPr>
                            <m:t>𝐵</m:t>
                          </m:r>
                        </m:e>
                      </m:acc>
                    </m:oMath>
                  </m:oMathPara>
                </a14:m>
                <a:endParaRPr sz="1875" dirty="0">
                  <a:solidFill>
                    <a:srgbClr val="88FA4E"/>
                  </a:solidFill>
                  <a:latin typeface="Aptos" panose="020B0004020202020204" pitchFamily="34" charset="0"/>
                </a:endParaRPr>
              </a:p>
            </p:txBody>
          </p:sp>
        </mc:Choice>
        <mc:Fallback xmlns="">
          <p:sp>
            <p:nvSpPr>
              <p:cNvPr id="506" name="Equation"/>
              <p:cNvSpPr txBox="1">
                <a:spLocks noRot="1" noChangeAspect="1" noMove="1" noResize="1" noEditPoints="1" noAdjustHandles="1" noChangeArrowheads="1" noChangeShapeType="1" noTextEdit="1"/>
              </p:cNvSpPr>
              <p:nvPr/>
            </p:nvSpPr>
            <p:spPr>
              <a:xfrm>
                <a:off x="4669329" y="3787234"/>
                <a:ext cx="358961" cy="323550"/>
              </a:xfrm>
              <a:prstGeom prst="rect">
                <a:avLst/>
              </a:prstGeom>
              <a:blipFill>
                <a:blip r:embed="rId4"/>
                <a:stretch>
                  <a:fillRect b="-5660"/>
                </a:stretch>
              </a:blipFill>
              <a:ln w="12700">
                <a:miter lim="400000"/>
              </a:ln>
            </p:spPr>
            <p:txBody>
              <a:bodyPr/>
              <a:lstStyle/>
              <a:p>
                <a:r>
                  <a:rPr lang="en-US">
                    <a:noFill/>
                  </a:rPr>
                  <a:t> </a:t>
                </a:r>
              </a:p>
            </p:txBody>
          </p:sp>
        </mc:Fallback>
      </mc:AlternateContent>
      <p:sp>
        <p:nvSpPr>
          <p:cNvPr id="507" name="Superconducting Injection Chanel"/>
          <p:cNvSpPr txBox="1"/>
          <p:nvPr/>
        </p:nvSpPr>
        <p:spPr>
          <a:xfrm>
            <a:off x="259115" y="3069993"/>
            <a:ext cx="1430149"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ctr">
              <a:lnSpc>
                <a:spcPct val="100000"/>
              </a:lnSpc>
              <a:spcBef>
                <a:spcPts val="0"/>
              </a:spcBef>
              <a:defRPr sz="3600">
                <a:solidFill>
                  <a:srgbClr val="5E5E5E"/>
                </a:solidFill>
                <a:latin typeface="Avenir Next Demi Bold"/>
                <a:ea typeface="Avenir Next Demi Bold"/>
                <a:cs typeface="Avenir Next Demi Bold"/>
                <a:sym typeface="Avenir Next Demi Bold"/>
              </a:defRPr>
            </a:lvl1pPr>
          </a:lstStyle>
          <a:p>
            <a:r>
              <a:rPr sz="1350" dirty="0">
                <a:latin typeface="Aptos" panose="020B0004020202020204" pitchFamily="34" charset="0"/>
              </a:rPr>
              <a:t>Superconducting Injection Chanel</a:t>
            </a:r>
          </a:p>
        </p:txBody>
      </p:sp>
      <p:sp>
        <p:nvSpPr>
          <p:cNvPr id="2" name="Title 1"/>
          <p:cNvSpPr txBox="1">
            <a:spLocks/>
          </p:cNvSpPr>
          <p:nvPr/>
        </p:nvSpPr>
        <p:spPr>
          <a:xfrm>
            <a:off x="1948714" y="74581"/>
            <a:ext cx="6875026" cy="381375"/>
          </a:xfrm>
          <a:prstGeom prst="rect">
            <a:avLst/>
          </a:prstGeo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Humanst521 BT" panose="020B0602020204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a:lstStyle>
          <a:p>
            <a:r>
              <a:rPr lang="en-US" dirty="0">
                <a:latin typeface="Aptos" panose="020B0004020202020204" pitchFamily="34" charset="0"/>
              </a:rPr>
              <a:t>Search for a muon EDM using the frozen-spin technique with longitudinal injection</a:t>
            </a:r>
          </a:p>
        </p:txBody>
      </p:sp>
      <mc:AlternateContent xmlns:mc="http://schemas.openxmlformats.org/markup-compatibility/2006" xmlns:a14="http://schemas.microsoft.com/office/drawing/2010/main">
        <mc:Choice Requires="a14">
          <p:sp>
            <p:nvSpPr>
              <p:cNvPr id="7" name="TextBox 6"/>
              <p:cNvSpPr txBox="1"/>
              <p:nvPr/>
            </p:nvSpPr>
            <p:spPr>
              <a:xfrm>
                <a:off x="5902820" y="1280368"/>
                <a:ext cx="3087070" cy="3815660"/>
              </a:xfrm>
              <a:prstGeom prst="roundRect">
                <a:avLst>
                  <a:gd name="adj" fmla="val 2685"/>
                </a:avLst>
              </a:prstGeom>
              <a:solidFill>
                <a:schemeClr val="bg1"/>
              </a:solidFill>
              <a:ln>
                <a:solidFill>
                  <a:srgbClr val="0070C0"/>
                </a:solidFill>
              </a:ln>
            </p:spPr>
            <p:txBody>
              <a:bodyPr wrap="square" lIns="36000" tIns="0" rIns="0" bIns="0" rtlCol="0" anchor="t" anchorCtr="0">
                <a:spAutoFit/>
              </a:bodyPr>
              <a:lstStyle/>
              <a:p>
                <a:pPr marL="179388" indent="-179388">
                  <a:lnSpc>
                    <a:spcPct val="110000"/>
                  </a:lnSpc>
                  <a:spcBef>
                    <a:spcPts val="0"/>
                  </a:spcBef>
                  <a:buFont typeface="Arial" panose="020B0604020202020204" pitchFamily="34" charset="0"/>
                  <a:buChar char="•"/>
                </a:pP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a:solidFill>
                      <a:schemeClr val="tx1">
                        <a:lumMod val="85000"/>
                        <a:lumOff val="15000"/>
                      </a:schemeClr>
                    </a:solidFill>
                    <a:latin typeface="Aptos" panose="020B0004020202020204" pitchFamily="34" charset="0"/>
                    <a:cs typeface="Franklin Gothic Book"/>
                  </a:rPr>
                  <a:t> from Pion-decay → </a:t>
                </a:r>
                <a:br>
                  <a:rPr lang="en-US" sz="1600" kern="1000" spc="30" dirty="0">
                    <a:solidFill>
                      <a:schemeClr val="tx1">
                        <a:lumMod val="85000"/>
                        <a:lumOff val="15000"/>
                      </a:schemeClr>
                    </a:solidFill>
                    <a:latin typeface="Aptos" panose="020B0004020202020204" pitchFamily="34" charset="0"/>
                    <a:cs typeface="Franklin Gothic Book"/>
                  </a:rPr>
                </a:br>
                <a:r>
                  <a:rPr lang="en-US" sz="1600" kern="1000" spc="30" dirty="0">
                    <a:solidFill>
                      <a:schemeClr val="tx1">
                        <a:lumMod val="85000"/>
                        <a:lumOff val="15000"/>
                      </a:schemeClr>
                    </a:solidFill>
                    <a:latin typeface="Aptos" panose="020B0004020202020204" pitchFamily="34" charset="0"/>
                    <a:cs typeface="Franklin Gothic Book"/>
                  </a:rPr>
                  <a:t>high polarization </a:t>
                </a:r>
                <a14:m>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𝑝</m:t>
                    </m:r>
                    <m:r>
                      <a:rPr lang="en-US" sz="1600" b="0" i="1" kern="1000" spc="30" smtClean="0">
                        <a:solidFill>
                          <a:schemeClr val="tx1">
                            <a:lumMod val="85000"/>
                            <a:lumOff val="15000"/>
                          </a:schemeClr>
                        </a:solidFill>
                        <a:latin typeface="Cambria Math" panose="02040503050406030204" pitchFamily="18" charset="0"/>
                        <a:cs typeface="Franklin Gothic Book"/>
                      </a:rPr>
                      <m:t>≈</m:t>
                    </m:r>
                    <m:r>
                      <a:rPr lang="en-US" sz="1600" b="0" i="1" kern="1000" spc="30" smtClean="0">
                        <a:solidFill>
                          <a:schemeClr val="tx1">
                            <a:lumMod val="85000"/>
                            <a:lumOff val="15000"/>
                          </a:schemeClr>
                        </a:solidFill>
                        <a:latin typeface="Cambria Math" panose="02040503050406030204" pitchFamily="18" charset="0"/>
                        <a:cs typeface="Franklin Gothic Book"/>
                      </a:rPr>
                      <m:t>95</m:t>
                    </m:r>
                    <m:r>
                      <a:rPr lang="en-US" sz="1600" b="0" i="1" kern="1000" spc="30" smtClean="0">
                        <a:solidFill>
                          <a:schemeClr val="tx1">
                            <a:lumMod val="85000"/>
                            <a:lumOff val="15000"/>
                          </a:schemeClr>
                        </a:solidFill>
                        <a:latin typeface="Cambria Math" panose="02040503050406030204" pitchFamily="18" charset="0"/>
                        <a:cs typeface="Franklin Gothic Book"/>
                      </a:rPr>
                      <m:t>%</m:t>
                    </m:r>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Injection through superconducting channel</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Fast scintillator triggers pulse</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Magnetic pulse stops longitudinal motion of </a:t>
                </a: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82563" indent="-182563">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Weakly focusing field for storage</a:t>
                </a:r>
              </a:p>
              <a:p>
                <a:pPr marL="179388" indent="-179388">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Thin electrodes provide</a:t>
                </a:r>
                <a:br>
                  <a:rPr lang="en-US" sz="1600" kern="1000" spc="30" dirty="0">
                    <a:solidFill>
                      <a:schemeClr val="bg1">
                        <a:lumMod val="85000"/>
                      </a:schemeClr>
                    </a:solidFill>
                    <a:latin typeface="Aptos" panose="020B0004020202020204" pitchFamily="34" charset="0"/>
                    <a:cs typeface="Franklin Gothic Book"/>
                  </a:rPr>
                </a:br>
                <a:r>
                  <a:rPr lang="en-US" sz="1600" kern="1000" spc="30" dirty="0">
                    <a:solidFill>
                      <a:schemeClr val="bg1">
                        <a:lumMod val="85000"/>
                      </a:schemeClr>
                    </a:solidFill>
                    <a:latin typeface="Aptos" panose="020B0004020202020204" pitchFamily="34" charset="0"/>
                    <a:cs typeface="Franklin Gothic Book"/>
                  </a:rPr>
                  <a:t>electric field for frozen spin</a:t>
                </a:r>
              </a:p>
              <a:p>
                <a:pPr marL="182563" indent="-182563">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Scintillating fiber detector (CHET)</a:t>
                </a:r>
                <a:br>
                  <a:rPr lang="en-US" sz="1600" kern="1000" spc="30" dirty="0">
                    <a:solidFill>
                      <a:schemeClr val="bg1">
                        <a:lumMod val="85000"/>
                      </a:schemeClr>
                    </a:solidFill>
                    <a:latin typeface="Aptos" panose="020B0004020202020204" pitchFamily="34" charset="0"/>
                    <a:cs typeface="Franklin Gothic Book"/>
                  </a:rPr>
                </a:br>
                <a:r>
                  <a:rPr lang="en-US" sz="1600" kern="1000" spc="30" dirty="0">
                    <a:solidFill>
                      <a:schemeClr val="bg1">
                        <a:lumMod val="85000"/>
                      </a:schemeClr>
                    </a:solidFill>
                    <a:latin typeface="Aptos" panose="020B0004020202020204" pitchFamily="34" charset="0"/>
                    <a:cs typeface="Franklin Gothic Book"/>
                  </a:rPr>
                  <a:t>for</a:t>
                </a:r>
                <a14:m>
                  <m:oMath xmlns:m="http://schemas.openxmlformats.org/officeDocument/2006/math">
                    <m:r>
                      <a:rPr lang="en-US" sz="1600" b="0" i="0" kern="1000" spc="30" dirty="0" smtClean="0">
                        <a:solidFill>
                          <a:schemeClr val="bg1">
                            <a:lumMod val="85000"/>
                          </a:schemeClr>
                        </a:solidFill>
                        <a:latin typeface="Cambria Math" panose="02040503050406030204" pitchFamily="18" charset="0"/>
                        <a:cs typeface="Franklin Gothic Book"/>
                      </a:rPr>
                      <m:t> </m:t>
                    </m:r>
                    <m:sSup>
                      <m:sSupPr>
                        <m:ctrlPr>
                          <a:rPr lang="en-US" sz="1600" b="0" i="1" kern="1000" spc="30" dirty="0" smtClean="0">
                            <a:solidFill>
                              <a:schemeClr val="bg1">
                                <a:lumMod val="85000"/>
                              </a:schemeClr>
                            </a:solidFill>
                            <a:latin typeface="Cambria Math" panose="02040503050406030204" pitchFamily="18" charset="0"/>
                            <a:cs typeface="Franklin Gothic Book"/>
                          </a:rPr>
                        </m:ctrlPr>
                      </m:sSupPr>
                      <m:e>
                        <m:r>
                          <a:rPr lang="en-US" sz="1600" b="0" i="1" kern="1000" spc="30" dirty="0" smtClean="0">
                            <a:solidFill>
                              <a:schemeClr val="bg1">
                                <a:lumMod val="85000"/>
                              </a:schemeClr>
                            </a:solidFill>
                            <a:latin typeface="Cambria Math" panose="02040503050406030204" pitchFamily="18" charset="0"/>
                            <a:cs typeface="Franklin Gothic Book"/>
                          </a:rPr>
                          <m:t>𝑒</m:t>
                        </m:r>
                      </m:e>
                      <m:sup>
                        <m:r>
                          <a:rPr lang="en-US" sz="1600" b="0" i="1" kern="1000" spc="30" dirty="0" smtClean="0">
                            <a:solidFill>
                              <a:schemeClr val="bg1">
                                <a:lumMod val="85000"/>
                              </a:schemeClr>
                            </a:solidFill>
                            <a:latin typeface="Cambria Math" panose="02040503050406030204" pitchFamily="18" charset="0"/>
                            <a:cs typeface="Franklin Gothic Book"/>
                          </a:rPr>
                          <m:t>+</m:t>
                        </m:r>
                      </m:sup>
                    </m:sSup>
                  </m:oMath>
                </a14:m>
                <a:r>
                  <a:rPr lang="en-US" sz="1600" kern="1000" spc="30" dirty="0">
                    <a:solidFill>
                      <a:schemeClr val="bg1">
                        <a:lumMod val="85000"/>
                      </a:schemeClr>
                    </a:solidFill>
                    <a:latin typeface="Aptos" panose="020B0004020202020204" pitchFamily="34" charset="0"/>
                    <a:cs typeface="Franklin Gothic Book"/>
                  </a:rPr>
                  <a:t>- tracking </a:t>
                </a:r>
              </a:p>
            </p:txBody>
          </p:sp>
        </mc:Choice>
        <mc:Fallback xmlns="">
          <p:sp>
            <p:nvSpPr>
              <p:cNvPr id="7" name="TextBox 6"/>
              <p:cNvSpPr txBox="1">
                <a:spLocks noRot="1" noChangeAspect="1" noMove="1" noResize="1" noEditPoints="1" noAdjustHandles="1" noChangeArrowheads="1" noChangeShapeType="1" noTextEdit="1"/>
              </p:cNvSpPr>
              <p:nvPr/>
            </p:nvSpPr>
            <p:spPr>
              <a:xfrm>
                <a:off x="5902820" y="1280368"/>
                <a:ext cx="3087070" cy="3815660"/>
              </a:xfrm>
              <a:prstGeom prst="roundRect">
                <a:avLst>
                  <a:gd name="adj" fmla="val 2685"/>
                </a:avLst>
              </a:prstGeom>
              <a:blipFill>
                <a:blip r:embed="rId5"/>
                <a:stretch>
                  <a:fillRect l="-1572" t="-478" b="-1911"/>
                </a:stretch>
              </a:blipFill>
              <a:ln>
                <a:solidFill>
                  <a:srgbClr val="0070C0"/>
                </a:solidFill>
              </a:ln>
            </p:spPr>
            <p:txBody>
              <a:bodyPr/>
              <a:lstStyle/>
              <a:p>
                <a:r>
                  <a:rPr lang="en-US">
                    <a:noFill/>
                  </a:rPr>
                  <a:t> </a:t>
                </a:r>
              </a:p>
            </p:txBody>
          </p:sp>
        </mc:Fallback>
      </mc:AlternateContent>
      <p:grpSp>
        <p:nvGrpSpPr>
          <p:cNvPr id="3" name="Group 2">
            <a:extLst>
              <a:ext uri="{FF2B5EF4-FFF2-40B4-BE49-F238E27FC236}">
                <a16:creationId xmlns:a16="http://schemas.microsoft.com/office/drawing/2014/main" id="{11F0262F-F8E7-DD7F-45F0-D12CF5976933}"/>
              </a:ext>
            </a:extLst>
          </p:cNvPr>
          <p:cNvGrpSpPr/>
          <p:nvPr/>
        </p:nvGrpSpPr>
        <p:grpSpPr>
          <a:xfrm rot="12600491">
            <a:off x="3994645" y="3865184"/>
            <a:ext cx="129381" cy="129381"/>
            <a:chOff x="3017770" y="4145830"/>
            <a:chExt cx="129381" cy="129381"/>
          </a:xfrm>
        </p:grpSpPr>
        <p:sp>
          <p:nvSpPr>
            <p:cNvPr id="6" name="Oval 5">
              <a:extLst>
                <a:ext uri="{FF2B5EF4-FFF2-40B4-BE49-F238E27FC236}">
                  <a16:creationId xmlns:a16="http://schemas.microsoft.com/office/drawing/2014/main" id="{4F579FA4-576D-F5FE-C109-631ED4091D28}"/>
                </a:ext>
              </a:extLst>
            </p:cNvPr>
            <p:cNvSpPr/>
            <p:nvPr/>
          </p:nvSpPr>
          <p:spPr bwMode="auto">
            <a:xfrm>
              <a:off x="3017770" y="4145830"/>
              <a:ext cx="129381" cy="129381"/>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latin typeface="Aptos" panose="020B0004020202020204" pitchFamily="34" charset="0"/>
              </a:endParaRPr>
            </a:p>
          </p:txBody>
        </p:sp>
        <p:cxnSp>
          <p:nvCxnSpPr>
            <p:cNvPr id="8" name="Straight Arrow Connector 7">
              <a:extLst>
                <a:ext uri="{FF2B5EF4-FFF2-40B4-BE49-F238E27FC236}">
                  <a16:creationId xmlns:a16="http://schemas.microsoft.com/office/drawing/2014/main" id="{7853D95F-05B2-33DB-7508-90FFACC37AC2}"/>
                </a:ext>
              </a:extLst>
            </p:cNvPr>
            <p:cNvCxnSpPr>
              <a:stCxn id="6" idx="6"/>
              <a:endCxn id="6" idx="2"/>
            </p:cNvCxnSpPr>
            <p:nvPr/>
          </p:nvCxnSpPr>
          <p:spPr bwMode="auto">
            <a:xfrm flipH="1" flipV="1">
              <a:off x="3054625" y="4152125"/>
              <a:ext cx="55670" cy="116791"/>
            </a:xfrm>
            <a:prstGeom prst="straightConnector1">
              <a:avLst/>
            </a:prstGeom>
            <a:ln w="12700" cap="rnd">
              <a:solidFill>
                <a:schemeClr val="bg2">
                  <a:lumMod val="75000"/>
                </a:schemeClr>
              </a:solidFill>
              <a:headEnd type="none" w="med" len="med"/>
              <a:tailEnd type="triangle" w="sm" len="sm"/>
            </a:ln>
            <a:effectLst/>
          </p:spPr>
          <p:style>
            <a:lnRef idx="2">
              <a:schemeClr val="accent6"/>
            </a:lnRef>
            <a:fillRef idx="0">
              <a:schemeClr val="accent6"/>
            </a:fillRef>
            <a:effectRef idx="1">
              <a:schemeClr val="accent6"/>
            </a:effectRef>
            <a:fontRef idx="minor">
              <a:schemeClr val="tx1"/>
            </a:fontRef>
          </p:style>
        </p:cxnSp>
      </p:grpSp>
      <p:grpSp>
        <p:nvGrpSpPr>
          <p:cNvPr id="9" name="Group 8">
            <a:extLst>
              <a:ext uri="{FF2B5EF4-FFF2-40B4-BE49-F238E27FC236}">
                <a16:creationId xmlns:a16="http://schemas.microsoft.com/office/drawing/2014/main" id="{E65EA14B-962A-8E4E-72D1-C0694F3F4C79}"/>
              </a:ext>
            </a:extLst>
          </p:cNvPr>
          <p:cNvGrpSpPr/>
          <p:nvPr/>
        </p:nvGrpSpPr>
        <p:grpSpPr>
          <a:xfrm rot="14555375" flipH="1">
            <a:off x="55789" y="961433"/>
            <a:ext cx="1993624" cy="811050"/>
            <a:chOff x="5819887" y="961902"/>
            <a:chExt cx="2280622" cy="1041772"/>
          </a:xfrm>
        </p:grpSpPr>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37ED1E54-7EF8-625A-7EE9-F2EB74E919D7}"/>
                    </a:ext>
                  </a:extLst>
                </p:cNvPr>
                <p:cNvSpPr/>
                <p:nvPr/>
              </p:nvSpPr>
              <p:spPr bwMode="auto">
                <a:xfrm rot="10844365">
                  <a:off x="6809590" y="1410241"/>
                  <a:ext cx="322730" cy="322730"/>
                </a:xfrm>
                <a:prstGeom prst="ellipse">
                  <a:avLst/>
                </a:prstGeom>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r>
                          <a:rPr lang="en-US" b="0" i="1" smtClean="0">
                            <a:latin typeface="Cambria Math"/>
                          </a:rPr>
                          <m:t>𝜋</m:t>
                        </m:r>
                      </m:oMath>
                    </m:oMathPara>
                  </a14:m>
                  <a:endParaRPr lang="en-US" dirty="0">
                    <a:latin typeface="Aptos" panose="020B0004020202020204" pitchFamily="34" charset="0"/>
                  </a:endParaRPr>
                </a:p>
              </p:txBody>
            </p:sp>
          </mc:Choice>
          <mc:Fallback xmlns="">
            <p:sp>
              <p:nvSpPr>
                <p:cNvPr id="12" name="Oval 11">
                  <a:extLst>
                    <a:ext uri="{FF2B5EF4-FFF2-40B4-BE49-F238E27FC236}">
                      <a16:creationId xmlns:a16="http://schemas.microsoft.com/office/drawing/2014/main" id="{37ED1E54-7EF8-625A-7EE9-F2EB74E919D7}"/>
                    </a:ext>
                  </a:extLst>
                </p:cNvPr>
                <p:cNvSpPr>
                  <a:spLocks noRot="1" noChangeAspect="1" noMove="1" noResize="1" noEditPoints="1" noAdjustHandles="1" noChangeArrowheads="1" noChangeShapeType="1" noTextEdit="1"/>
                </p:cNvSpPr>
                <p:nvPr/>
              </p:nvSpPr>
              <p:spPr bwMode="auto">
                <a:xfrm rot="10844365">
                  <a:off x="6809590" y="1410241"/>
                  <a:ext cx="322730" cy="322730"/>
                </a:xfrm>
                <a:prstGeom prst="ellipse">
                  <a:avLst/>
                </a:prstGeom>
                <a:blipFill>
                  <a:blip r:embed="rId6"/>
                  <a:stretch>
                    <a:fillRect/>
                  </a:stretch>
                </a:blipFill>
                <a:ln>
                  <a:noFill/>
                  <a:headEnd type="none" w="med" len="med"/>
                  <a:tailEnd type="none" w="med" len="med"/>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AD434DC-5E07-2B04-0E04-1FACDA2105A3}"/>
                </a:ext>
              </a:extLst>
            </p:cNvPr>
            <p:cNvCxnSpPr/>
            <p:nvPr/>
          </p:nvCxnSpPr>
          <p:spPr bwMode="auto">
            <a:xfrm>
              <a:off x="7132320" y="1571603"/>
              <a:ext cx="968189"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A896E6B2-2F98-98F3-0051-118230AC4124}"/>
                    </a:ext>
                  </a:extLst>
                </p:cNvPr>
                <p:cNvSpPr/>
                <p:nvPr/>
              </p:nvSpPr>
              <p:spPr bwMode="auto">
                <a:xfrm>
                  <a:off x="7446083" y="1490923"/>
                  <a:ext cx="161365" cy="161365"/>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5" name="Oval 14">
                  <a:extLst>
                    <a:ext uri="{FF2B5EF4-FFF2-40B4-BE49-F238E27FC236}">
                      <a16:creationId xmlns:a16="http://schemas.microsoft.com/office/drawing/2014/main" id="{A896E6B2-2F98-98F3-0051-118230AC4124}"/>
                    </a:ext>
                  </a:extLst>
                </p:cNvPr>
                <p:cNvSpPr>
                  <a:spLocks noRot="1" noChangeAspect="1" noMove="1" noResize="1" noEditPoints="1" noAdjustHandles="1" noChangeArrowheads="1" noChangeShapeType="1" noTextEdit="1"/>
                </p:cNvSpPr>
                <p:nvPr/>
              </p:nvSpPr>
              <p:spPr bwMode="auto">
                <a:xfrm>
                  <a:off x="7446083" y="1490923"/>
                  <a:ext cx="161365" cy="161365"/>
                </a:xfrm>
                <a:prstGeom prst="ellipse">
                  <a:avLst/>
                </a:prstGeom>
                <a:blipFill>
                  <a:blip r:embed="rId7"/>
                  <a:stretch>
                    <a:fillRect/>
                  </a:stretch>
                </a:blipFill>
                <a:ln>
                  <a:noFill/>
                  <a:headEnd type="none" w="med" len="med"/>
                  <a:tailEnd type="none" w="med" len="med"/>
                </a:ln>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C16FAC6F-6857-AC1D-F3DE-F9CDB13B3356}"/>
                </a:ext>
              </a:extLst>
            </p:cNvPr>
            <p:cNvCxnSpPr/>
            <p:nvPr/>
          </p:nvCxnSpPr>
          <p:spPr bwMode="auto">
            <a:xfrm flipH="1">
              <a:off x="5819887" y="1571603"/>
              <a:ext cx="989703" cy="4"/>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4D62E790-A697-F26F-BE15-23D481BFA411}"/>
                    </a:ext>
                  </a:extLst>
                </p:cNvPr>
                <p:cNvSpPr/>
                <p:nvPr/>
              </p:nvSpPr>
              <p:spPr bwMode="auto">
                <a:xfrm>
                  <a:off x="6303980" y="152603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7" name="Oval 16">
                  <a:extLst>
                    <a:ext uri="{FF2B5EF4-FFF2-40B4-BE49-F238E27FC236}">
                      <a16:creationId xmlns:a16="http://schemas.microsoft.com/office/drawing/2014/main" id="{4D62E790-A697-F26F-BE15-23D481BFA411}"/>
                    </a:ext>
                  </a:extLst>
                </p:cNvPr>
                <p:cNvSpPr>
                  <a:spLocks noRot="1" noChangeAspect="1" noMove="1" noResize="1" noEditPoints="1" noAdjustHandles="1" noChangeArrowheads="1" noChangeShapeType="1" noTextEdit="1"/>
                </p:cNvSpPr>
                <p:nvPr/>
              </p:nvSpPr>
              <p:spPr bwMode="auto">
                <a:xfrm>
                  <a:off x="6303980" y="1526036"/>
                  <a:ext cx="90000" cy="90000"/>
                </a:xfrm>
                <a:prstGeom prst="ellipse">
                  <a:avLst/>
                </a:prstGeom>
                <a:blipFill>
                  <a:blip r:embed="rId8"/>
                  <a:stretch>
                    <a:fillRect r="-19048"/>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054E4D-424D-8747-907A-0FBA71E0D571}"/>
                    </a:ext>
                  </a:extLst>
                </p:cNvPr>
                <p:cNvSpPr txBox="1"/>
                <p:nvPr/>
              </p:nvSpPr>
              <p:spPr>
                <a:xfrm rot="10867511">
                  <a:off x="6417801" y="1573838"/>
                  <a:ext cx="261129" cy="328866"/>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𝜈</m:t>
                                </m:r>
                              </m:e>
                            </m:acc>
                          </m:e>
                          <m:sub>
                            <m:r>
                              <a:rPr lang="en-US" sz="1400" b="0" i="1" kern="1000" spc="30" smtClean="0">
                                <a:solidFill>
                                  <a:schemeClr val="tx1">
                                    <a:lumMod val="85000"/>
                                    <a:lumOff val="15000"/>
                                  </a:schemeClr>
                                </a:solidFill>
                                <a:latin typeface="Cambria Math"/>
                                <a:cs typeface="Franklin Gothic Book"/>
                              </a:rPr>
                              <m:t>𝜇</m:t>
                            </m:r>
                          </m:sub>
                        </m:sSub>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8" name="TextBox 17">
                  <a:extLst>
                    <a:ext uri="{FF2B5EF4-FFF2-40B4-BE49-F238E27FC236}">
                      <a16:creationId xmlns:a16="http://schemas.microsoft.com/office/drawing/2014/main" id="{B2054E4D-424D-8747-907A-0FBA71E0D571}"/>
                    </a:ext>
                  </a:extLst>
                </p:cNvPr>
                <p:cNvSpPr txBox="1">
                  <a:spLocks noRot="1" noChangeAspect="1" noMove="1" noResize="1" noEditPoints="1" noAdjustHandles="1" noChangeArrowheads="1" noChangeShapeType="1" noTextEdit="1"/>
                </p:cNvSpPr>
                <p:nvPr/>
              </p:nvSpPr>
              <p:spPr>
                <a:xfrm rot="10867511">
                  <a:off x="6417801" y="1573838"/>
                  <a:ext cx="261129" cy="328866"/>
                </a:xfrm>
                <a:prstGeom prst="rect">
                  <a:avLst/>
                </a:prstGeom>
                <a:blipFill>
                  <a:blip r:embed="rId9"/>
                  <a:stretch>
                    <a:fillRect l="-1818"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3DF4E54-F4C4-4126-63D0-8C33CC25172C}"/>
                    </a:ext>
                  </a:extLst>
                </p:cNvPr>
                <p:cNvSpPr txBox="1"/>
                <p:nvPr/>
              </p:nvSpPr>
              <p:spPr>
                <a:xfrm rot="10488268">
                  <a:off x="7620777" y="1699271"/>
                  <a:ext cx="297438" cy="304403"/>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a:cs typeface="Franklin Gothic Book"/>
                              </a:rPr>
                              <m:t>𝜇</m:t>
                            </m:r>
                          </m:e>
                          <m:sup>
                            <m:r>
                              <a:rPr lang="en-US" sz="1400" b="0" i="1" kern="1000" spc="30" smtClean="0">
                                <a:solidFill>
                                  <a:schemeClr val="tx1">
                                    <a:lumMod val="85000"/>
                                    <a:lumOff val="15000"/>
                                  </a:schemeClr>
                                </a:solidFill>
                                <a:latin typeface="Cambria Math"/>
                                <a:cs typeface="Franklin Gothic Book"/>
                              </a:rPr>
                              <m:t>+</m:t>
                            </m:r>
                          </m:sup>
                        </m:sSup>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9" name="TextBox 18">
                  <a:extLst>
                    <a:ext uri="{FF2B5EF4-FFF2-40B4-BE49-F238E27FC236}">
                      <a16:creationId xmlns:a16="http://schemas.microsoft.com/office/drawing/2014/main" id="{73DF4E54-F4C4-4126-63D0-8C33CC25172C}"/>
                    </a:ext>
                  </a:extLst>
                </p:cNvPr>
                <p:cNvSpPr txBox="1">
                  <a:spLocks noRot="1" noChangeAspect="1" noMove="1" noResize="1" noEditPoints="1" noAdjustHandles="1" noChangeArrowheads="1" noChangeShapeType="1" noTextEdit="1"/>
                </p:cNvSpPr>
                <p:nvPr/>
              </p:nvSpPr>
              <p:spPr>
                <a:xfrm rot="10488268">
                  <a:off x="7620777" y="1699271"/>
                  <a:ext cx="297438" cy="304403"/>
                </a:xfrm>
                <a:prstGeom prst="rect">
                  <a:avLst/>
                </a:prstGeom>
                <a:blipFill>
                  <a:blip r:embed="rId10"/>
                  <a:stretch>
                    <a:fillRect l="-15094" t="-3636"/>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E4FDBDC5-C90B-07ED-86F0-CCFF02730FB1}"/>
                </a:ext>
              </a:extLst>
            </p:cNvPr>
            <p:cNvCxnSpPr/>
            <p:nvPr/>
          </p:nvCxnSpPr>
          <p:spPr bwMode="auto">
            <a:xfrm flipH="1" flipV="1">
              <a:off x="7259438" y="1405846"/>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656E7B0-C769-6DC3-37CD-31B899BE78E8}"/>
                    </a:ext>
                  </a:extLst>
                </p:cNvPr>
                <p:cNvSpPr txBox="1"/>
                <p:nvPr/>
              </p:nvSpPr>
              <p:spPr>
                <a:xfrm rot="10949998">
                  <a:off x="7447853" y="100777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1" name="TextBox 20">
                  <a:extLst>
                    <a:ext uri="{FF2B5EF4-FFF2-40B4-BE49-F238E27FC236}">
                      <a16:creationId xmlns:a16="http://schemas.microsoft.com/office/drawing/2014/main" id="{3656E7B0-C769-6DC3-37CD-31B899BE78E8}"/>
                    </a:ext>
                  </a:extLst>
                </p:cNvPr>
                <p:cNvSpPr txBox="1">
                  <a:spLocks noRot="1" noChangeAspect="1" noMove="1" noResize="1" noEditPoints="1" noAdjustHandles="1" noChangeArrowheads="1" noChangeShapeType="1" noTextEdit="1"/>
                </p:cNvSpPr>
                <p:nvPr/>
              </p:nvSpPr>
              <p:spPr>
                <a:xfrm rot="10949998">
                  <a:off x="7447853" y="1007772"/>
                  <a:ext cx="150515" cy="304405"/>
                </a:xfrm>
                <a:prstGeom prst="rect">
                  <a:avLst/>
                </a:prstGeom>
                <a:blipFill>
                  <a:blip r:embed="rId11"/>
                  <a:stretch>
                    <a:fillRect l="-8889" t="-30769" r="-42222" b="-43590"/>
                  </a:stretch>
                </a:blipFill>
                <a:ln>
                  <a:noFill/>
                </a:ln>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B6EA741-D4CF-6E86-9680-85232640AD06}"/>
                </a:ext>
              </a:extLst>
            </p:cNvPr>
            <p:cNvCxnSpPr/>
            <p:nvPr/>
          </p:nvCxnSpPr>
          <p:spPr bwMode="auto">
            <a:xfrm flipV="1">
              <a:off x="6138197" y="1409105"/>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DB3E9CC-3B7A-07AE-149E-CCD319A6E08A}"/>
                    </a:ext>
                  </a:extLst>
                </p:cNvPr>
                <p:cNvSpPr txBox="1"/>
                <p:nvPr/>
              </p:nvSpPr>
              <p:spPr>
                <a:xfrm rot="10651883">
                  <a:off x="6252660" y="96190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3" name="TextBox 22">
                  <a:extLst>
                    <a:ext uri="{FF2B5EF4-FFF2-40B4-BE49-F238E27FC236}">
                      <a16:creationId xmlns:a16="http://schemas.microsoft.com/office/drawing/2014/main" id="{FDB3E9CC-3B7A-07AE-149E-CCD319A6E08A}"/>
                    </a:ext>
                  </a:extLst>
                </p:cNvPr>
                <p:cNvSpPr txBox="1">
                  <a:spLocks noRot="1" noChangeAspect="1" noMove="1" noResize="1" noEditPoints="1" noAdjustHandles="1" noChangeArrowheads="1" noChangeShapeType="1" noTextEdit="1"/>
                </p:cNvSpPr>
                <p:nvPr/>
              </p:nvSpPr>
              <p:spPr>
                <a:xfrm rot="10651883">
                  <a:off x="6252660" y="961902"/>
                  <a:ext cx="150515" cy="304405"/>
                </a:xfrm>
                <a:prstGeom prst="rect">
                  <a:avLst/>
                </a:prstGeom>
                <a:blipFill>
                  <a:blip r:embed="rId12"/>
                  <a:stretch>
                    <a:fillRect l="-4348" t="-32432" r="-39130" b="-45946"/>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A46E2C5-1AE9-10D4-7568-C4DA9CCB39F1}"/>
                  </a:ext>
                </a:extLst>
              </p:cNvPr>
              <p:cNvSpPr txBox="1"/>
              <p:nvPr/>
            </p:nvSpPr>
            <p:spPr>
              <a:xfrm rot="3751246">
                <a:off x="786645" y="1345203"/>
                <a:ext cx="2304670" cy="225896"/>
              </a:xfrm>
              <a:prstGeom prst="rect">
                <a:avLst/>
              </a:prstGeom>
              <a:solidFill>
                <a:schemeClr val="bg1"/>
              </a:solidFill>
            </p:spPr>
            <p:txBody>
              <a:bodyPr wrap="none" lIns="0" tIns="0" rIns="0" bIns="0" rtlCol="0" anchor="t" anchorCtr="0">
                <a:spAutoFit/>
              </a:bodyPr>
              <a:lstStyle/>
              <a:p>
                <a:pPr>
                  <a:lnSpc>
                    <a:spcPct val="110000"/>
                  </a:lnSpc>
                  <a:spcBef>
                    <a:spcPts val="0"/>
                  </a:spcBef>
                </a:pPr>
                <a14:m>
                  <m:oMath xmlns:m="http://schemas.openxmlformats.org/officeDocument/2006/math">
                    <m:sSup>
                      <m:sSupPr>
                        <m:ctrlPr>
                          <a:rPr lang="en-US" sz="1400" b="0" i="1" kern="1000" spc="30" smtClean="0">
                            <a:solidFill>
                              <a:schemeClr val="accent2"/>
                            </a:solidFill>
                            <a:latin typeface="Cambria Math" panose="02040503050406030204" pitchFamily="18" charset="0"/>
                            <a:cs typeface="Franklin Gothic Book"/>
                          </a:rPr>
                        </m:ctrlPr>
                      </m:sSupPr>
                      <m:e>
                        <m:r>
                          <a:rPr lang="en-US" sz="1400" b="0" i="1" kern="1000" spc="30" smtClean="0">
                            <a:solidFill>
                              <a:schemeClr val="accent2"/>
                            </a:solidFill>
                            <a:latin typeface="Cambria Math" panose="02040503050406030204" pitchFamily="18" charset="0"/>
                            <a:cs typeface="Franklin Gothic Book"/>
                          </a:rPr>
                          <m:t>𝜇</m:t>
                        </m:r>
                      </m:e>
                      <m:sup>
                        <m:r>
                          <a:rPr lang="en-US" sz="1400" b="0" i="1" kern="1000" spc="30" smtClean="0">
                            <a:solidFill>
                              <a:schemeClr val="accent2"/>
                            </a:solidFill>
                            <a:latin typeface="Cambria Math" panose="02040503050406030204" pitchFamily="18" charset="0"/>
                            <a:cs typeface="Franklin Gothic Book"/>
                          </a:rPr>
                          <m:t>+</m:t>
                        </m:r>
                      </m:sup>
                    </m:sSup>
                    <m:r>
                      <a:rPr lang="en-US" sz="1400" b="0" i="1" kern="1000" spc="30" smtClean="0">
                        <a:solidFill>
                          <a:schemeClr val="accent2"/>
                        </a:solidFill>
                        <a:latin typeface="Cambria Math" panose="02040503050406030204" pitchFamily="18" charset="0"/>
                        <a:cs typeface="Franklin Gothic Book"/>
                      </a:rPr>
                      <m:t> @ </m:t>
                    </m:r>
                    <m:r>
                      <a:rPr lang="en-US" sz="1400" b="0" i="1" kern="1000" spc="30" smtClean="0">
                        <a:solidFill>
                          <a:schemeClr val="accent2"/>
                        </a:solidFill>
                        <a:latin typeface="Cambria Math" panose="02040503050406030204" pitchFamily="18" charset="0"/>
                        <a:cs typeface="Franklin Gothic Book"/>
                      </a:rPr>
                      <m:t>125</m:t>
                    </m:r>
                    <m:r>
                      <m:rPr>
                        <m:sty m:val="p"/>
                      </m:rPr>
                      <a:rPr lang="en-US" sz="1400" b="0" i="0" kern="1000" spc="30" smtClean="0">
                        <a:solidFill>
                          <a:schemeClr val="accent2"/>
                        </a:solidFill>
                        <a:latin typeface="Cambria Math" panose="02040503050406030204" pitchFamily="18" charset="0"/>
                        <a:cs typeface="Franklin Gothic Book"/>
                      </a:rPr>
                      <m:t>MeV</m:t>
                    </m:r>
                    <m:r>
                      <a:rPr lang="en-US" sz="1400" b="0" i="1" kern="1000" spc="30" smtClean="0">
                        <a:solidFill>
                          <a:schemeClr val="accent2"/>
                        </a:solidFill>
                        <a:latin typeface="Cambria Math" panose="02040503050406030204" pitchFamily="18" charset="0"/>
                        <a:cs typeface="Franklin Gothic Book"/>
                      </a:rPr>
                      <m:t>/</m:t>
                    </m:r>
                    <m:r>
                      <a:rPr lang="en-US" sz="1400" b="0" i="1" kern="1000" spc="30" smtClean="0">
                        <a:solidFill>
                          <a:schemeClr val="accent2"/>
                        </a:solidFill>
                        <a:latin typeface="Cambria Math" panose="02040503050406030204" pitchFamily="18" charset="0"/>
                        <a:cs typeface="Franklin Gothic Book"/>
                      </a:rPr>
                      <m:t>𝑐</m:t>
                    </m:r>
                  </m:oMath>
                </a14:m>
                <a:r>
                  <a:rPr lang="en-US" sz="1400" kern="1000" spc="30" dirty="0">
                    <a:solidFill>
                      <a:schemeClr val="accent2"/>
                    </a:solidFill>
                    <a:latin typeface="Aptos" panose="020B0004020202020204" pitchFamily="34" charset="0"/>
                    <a:cs typeface="Franklin Gothic Book"/>
                  </a:rPr>
                  <a:t> or </a:t>
                </a:r>
                <a14:m>
                  <m:oMath xmlns:m="http://schemas.openxmlformats.org/officeDocument/2006/math">
                    <m:r>
                      <a:rPr lang="en-US" sz="1400" i="1" kern="1000" spc="30" dirty="0" smtClean="0">
                        <a:solidFill>
                          <a:schemeClr val="accent2"/>
                        </a:solidFill>
                        <a:latin typeface="Cambria Math" panose="02040503050406030204" pitchFamily="18" charset="0"/>
                        <a:cs typeface="Franklin Gothic Book"/>
                      </a:rPr>
                      <m:t>2</m:t>
                    </m:r>
                    <m:r>
                      <a:rPr lang="en-US" sz="1400" b="0" i="1" kern="1000" spc="30" dirty="0" smtClean="0">
                        <a:solidFill>
                          <a:schemeClr val="accent2"/>
                        </a:solidFill>
                        <a:latin typeface="Cambria Math" panose="02040503050406030204" pitchFamily="18" charset="0"/>
                        <a:cs typeface="Franklin Gothic Book"/>
                      </a:rPr>
                      <m:t>8</m:t>
                    </m:r>
                    <m:r>
                      <m:rPr>
                        <m:sty m:val="p"/>
                      </m:rPr>
                      <a:rPr lang="en-US" sz="1400" kern="1000" spc="30">
                        <a:solidFill>
                          <a:schemeClr val="accent2"/>
                        </a:solidFill>
                        <a:latin typeface="Cambria Math" panose="02040503050406030204" pitchFamily="18" charset="0"/>
                        <a:cs typeface="Franklin Gothic Book"/>
                      </a:rPr>
                      <m:t>MeV</m:t>
                    </m:r>
                    <m:r>
                      <a:rPr lang="en-US" sz="1400" i="1" kern="1000" spc="30">
                        <a:solidFill>
                          <a:schemeClr val="accent2"/>
                        </a:solidFill>
                        <a:latin typeface="Cambria Math" panose="02040503050406030204" pitchFamily="18" charset="0"/>
                        <a:cs typeface="Franklin Gothic Book"/>
                      </a:rPr>
                      <m:t>/</m:t>
                    </m:r>
                    <m:r>
                      <a:rPr lang="en-US" sz="1400" i="1" kern="1000" spc="30">
                        <a:solidFill>
                          <a:schemeClr val="accent2"/>
                        </a:solidFill>
                        <a:latin typeface="Cambria Math" panose="02040503050406030204" pitchFamily="18" charset="0"/>
                        <a:cs typeface="Franklin Gothic Book"/>
                      </a:rPr>
                      <m:t>𝑐</m:t>
                    </m:r>
                  </m:oMath>
                </a14:m>
                <a:endParaRPr lang="en-US" sz="1400" kern="1000" spc="30" dirty="0" err="1">
                  <a:solidFill>
                    <a:schemeClr val="accent2"/>
                  </a:solidFill>
                  <a:latin typeface="Aptos" panose="020B0004020202020204" pitchFamily="34" charset="0"/>
                  <a:cs typeface="Franklin Gothic Book"/>
                </a:endParaRPr>
              </a:p>
            </p:txBody>
          </p:sp>
        </mc:Choice>
        <mc:Fallback xmlns="">
          <p:sp>
            <p:nvSpPr>
              <p:cNvPr id="24" name="TextBox 23">
                <a:extLst>
                  <a:ext uri="{FF2B5EF4-FFF2-40B4-BE49-F238E27FC236}">
                    <a16:creationId xmlns:a16="http://schemas.microsoft.com/office/drawing/2014/main" id="{7A46E2C5-1AE9-10D4-7568-C4DA9CCB39F1}"/>
                  </a:ext>
                </a:extLst>
              </p:cNvPr>
              <p:cNvSpPr txBox="1">
                <a:spLocks noRot="1" noChangeAspect="1" noMove="1" noResize="1" noEditPoints="1" noAdjustHandles="1" noChangeArrowheads="1" noChangeShapeType="1" noTextEdit="1"/>
              </p:cNvSpPr>
              <p:nvPr/>
            </p:nvSpPr>
            <p:spPr>
              <a:xfrm rot="3751246">
                <a:off x="786645" y="1345203"/>
                <a:ext cx="2304670" cy="225896"/>
              </a:xfrm>
              <a:prstGeom prst="rect">
                <a:avLst/>
              </a:prstGeom>
              <a:blipFill>
                <a:blip r:embed="rId13"/>
                <a:stretch>
                  <a:fillRect l="-5769" t="-1130" b="-565"/>
                </a:stretch>
              </a:blipFill>
            </p:spPr>
            <p:txBody>
              <a:bodyPr/>
              <a:lstStyle/>
              <a:p>
                <a:r>
                  <a:rPr lang="en-US">
                    <a:noFill/>
                  </a:rPr>
                  <a:t> </a:t>
                </a:r>
              </a:p>
            </p:txBody>
          </p:sp>
        </mc:Fallback>
      </mc:AlternateContent>
      <p:sp>
        <p:nvSpPr>
          <p:cNvPr id="522" name="Line"/>
          <p:cNvSpPr/>
          <p:nvPr/>
        </p:nvSpPr>
        <p:spPr>
          <a:xfrm flipV="1">
            <a:off x="3707904" y="2286875"/>
            <a:ext cx="0" cy="101010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23" name="Line"/>
          <p:cNvSpPr/>
          <p:nvPr/>
        </p:nvSpPr>
        <p:spPr>
          <a:xfrm flipH="1" flipV="1">
            <a:off x="3862048" y="2287165"/>
            <a:ext cx="352811" cy="97249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29" name="Pulse Coils…"/>
          <p:cNvSpPr txBox="1"/>
          <p:nvPr/>
        </p:nvSpPr>
        <p:spPr>
          <a:xfrm>
            <a:off x="3179408" y="1750187"/>
            <a:ext cx="1284620"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Pulse Coils</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(pulsed B field)</a:t>
            </a:r>
          </a:p>
        </p:txBody>
      </p:sp>
      <p:sp>
        <p:nvSpPr>
          <p:cNvPr id="5" name="Weakly-focusing Coil (static B field)">
            <a:extLst>
              <a:ext uri="{FF2B5EF4-FFF2-40B4-BE49-F238E27FC236}">
                <a16:creationId xmlns:a16="http://schemas.microsoft.com/office/drawing/2014/main" id="{AD3413CF-B84E-6D5F-5495-0ECDA330F38C}"/>
              </a:ext>
            </a:extLst>
          </p:cNvPr>
          <p:cNvSpPr txBox="1"/>
          <p:nvPr/>
        </p:nvSpPr>
        <p:spPr>
          <a:xfrm>
            <a:off x="3059832" y="4601039"/>
            <a:ext cx="1930516"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a:lnSpc>
                <a:spcPct val="100000"/>
              </a:lnSpc>
              <a:spcBef>
                <a:spcPts val="0"/>
              </a:spcBef>
              <a:defRPr sz="3600">
                <a:solidFill>
                  <a:srgbClr val="5E5E5E"/>
                </a:solidFill>
                <a:latin typeface="Avenir Next Demi Bold"/>
                <a:ea typeface="Avenir Next Demi Bold"/>
                <a:cs typeface="Avenir Next Demi Bold"/>
                <a:sym typeface="Avenir Next Demi Bold"/>
              </a:defRPr>
            </a:lvl1pPr>
          </a:lstStyle>
          <a:p>
            <a:r>
              <a:rPr sz="1350" dirty="0">
                <a:solidFill>
                  <a:schemeClr val="bg1">
                    <a:lumMod val="95000"/>
                  </a:schemeClr>
                </a:solidFill>
                <a:latin typeface="Aptos" panose="020B0004020202020204" pitchFamily="34" charset="0"/>
              </a:rPr>
              <a:t>Weakly-focusing Coil (static B field)</a:t>
            </a:r>
          </a:p>
        </p:txBody>
      </p:sp>
      <p:sp>
        <p:nvSpPr>
          <p:cNvPr id="26" name="Line">
            <a:extLst>
              <a:ext uri="{FF2B5EF4-FFF2-40B4-BE49-F238E27FC236}">
                <a16:creationId xmlns:a16="http://schemas.microsoft.com/office/drawing/2014/main" id="{D87EFAAB-487D-F69B-32B3-97A5F6DEB2FF}"/>
              </a:ext>
            </a:extLst>
          </p:cNvPr>
          <p:cNvSpPr/>
          <p:nvPr/>
        </p:nvSpPr>
        <p:spPr>
          <a:xfrm flipH="1">
            <a:off x="4067942" y="4486328"/>
            <a:ext cx="0" cy="11471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Tree>
    <p:extLst>
      <p:ext uri="{BB962C8B-B14F-4D97-AF65-F5344CB8AC3E}">
        <p14:creationId xmlns:p14="http://schemas.microsoft.com/office/powerpoint/2010/main" val="171191970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agram_setup_phase1_electrodes.png" descr="diagram_setup_phase1_electrodes.png">
            <a:extLst>
              <a:ext uri="{FF2B5EF4-FFF2-40B4-BE49-F238E27FC236}">
                <a16:creationId xmlns:a16="http://schemas.microsoft.com/office/drawing/2014/main" id="{32BCA359-3F27-BF5E-7909-382C62FEFF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153283" y="1759335"/>
            <a:ext cx="2774869" cy="3875584"/>
          </a:xfrm>
          <a:prstGeom prst="rect">
            <a:avLst/>
          </a:prstGeom>
          <a:ln w="12700">
            <a:miter lim="400000"/>
          </a:ln>
        </p:spPr>
      </p:pic>
      <p:sp>
        <p:nvSpPr>
          <p:cNvPr id="25" name="Rectangle 24">
            <a:extLst>
              <a:ext uri="{FF2B5EF4-FFF2-40B4-BE49-F238E27FC236}">
                <a16:creationId xmlns:a16="http://schemas.microsoft.com/office/drawing/2014/main" id="{99A8D814-6677-66B0-1C3E-D7C1C060BEBD}"/>
              </a:ext>
            </a:extLst>
          </p:cNvPr>
          <p:cNvSpPr/>
          <p:nvPr/>
        </p:nvSpPr>
        <p:spPr bwMode="auto">
          <a:xfrm>
            <a:off x="1" y="0"/>
            <a:ext cx="1474242" cy="10084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499" name="Line"/>
          <p:cNvSpPr/>
          <p:nvPr/>
        </p:nvSpPr>
        <p:spPr>
          <a:xfrm>
            <a:off x="1847433" y="4239938"/>
            <a:ext cx="864729"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00" name="Line"/>
          <p:cNvSpPr/>
          <p:nvPr/>
        </p:nvSpPr>
        <p:spPr>
          <a:xfrm>
            <a:off x="1778263" y="3296978"/>
            <a:ext cx="285827"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01" name="Arrow"/>
          <p:cNvSpPr/>
          <p:nvPr/>
        </p:nvSpPr>
        <p:spPr>
          <a:xfrm>
            <a:off x="4427984" y="3829513"/>
            <a:ext cx="288032" cy="177072"/>
          </a:xfrm>
          <a:custGeom>
            <a:avLst/>
            <a:gdLst/>
            <a:ahLst/>
            <a:cxnLst>
              <a:cxn ang="0">
                <a:pos x="wd2" y="hd2"/>
              </a:cxn>
              <a:cxn ang="5400000">
                <a:pos x="wd2" y="hd2"/>
              </a:cxn>
              <a:cxn ang="10800000">
                <a:pos x="wd2" y="hd2"/>
              </a:cxn>
              <a:cxn ang="16200000">
                <a:pos x="wd2" y="hd2"/>
              </a:cxn>
            </a:cxnLst>
            <a:rect l="0" t="0" r="r" b="b"/>
            <a:pathLst>
              <a:path w="21600" h="21600" extrusionOk="0">
                <a:moveTo>
                  <a:pt x="6137" y="14256"/>
                </a:moveTo>
                <a:lnTo>
                  <a:pt x="6137" y="21600"/>
                </a:lnTo>
                <a:lnTo>
                  <a:pt x="0" y="10800"/>
                </a:lnTo>
                <a:lnTo>
                  <a:pt x="6137" y="0"/>
                </a:lnTo>
                <a:lnTo>
                  <a:pt x="6137" y="7344"/>
                </a:lnTo>
                <a:lnTo>
                  <a:pt x="21600" y="7344"/>
                </a:lnTo>
                <a:lnTo>
                  <a:pt x="21600" y="14256"/>
                </a:lnTo>
                <a:close/>
              </a:path>
            </a:pathLst>
          </a:custGeom>
          <a:solidFill>
            <a:srgbClr val="60D937"/>
          </a:solidFill>
          <a:ln w="12700">
            <a:miter lim="400000"/>
          </a:ln>
        </p:spPr>
        <p:txBody>
          <a:bodyPr lIns="19050" tIns="19050" rIns="19050" bIns="19050" anchor="ctr"/>
          <a:lstStyle/>
          <a:p>
            <a:pPr algn="ctr" defTabSz="309563">
              <a:spcBef>
                <a:spcPts val="0"/>
              </a:spcBef>
              <a:defRPr sz="3200">
                <a:latin typeface="Helvetica Neue Medium"/>
                <a:ea typeface="Helvetica Neue Medium"/>
                <a:cs typeface="Helvetica Neue Medium"/>
                <a:sym typeface="Helvetica Neue Medium"/>
              </a:defRPr>
            </a:pPr>
            <a:endParaRPr sz="1200"/>
          </a:p>
        </p:txBody>
      </p:sp>
      <p:sp>
        <p:nvSpPr>
          <p:cNvPr id="504" name="Entrance Detector…"/>
          <p:cNvSpPr txBox="1"/>
          <p:nvPr/>
        </p:nvSpPr>
        <p:spPr>
          <a:xfrm>
            <a:off x="233710" y="4032358"/>
            <a:ext cx="1786463"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Entrance Detector</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(t=0 &amp; trigger signal)</a:t>
            </a:r>
          </a:p>
        </p:txBody>
      </p:sp>
      <mc:AlternateContent xmlns:mc="http://schemas.openxmlformats.org/markup-compatibility/2006" xmlns:a14="http://schemas.microsoft.com/office/drawing/2010/main">
        <mc:Choice Requires="a14">
          <p:sp>
            <p:nvSpPr>
              <p:cNvPr id="506" name="Equation"/>
              <p:cNvSpPr txBox="1"/>
              <p:nvPr/>
            </p:nvSpPr>
            <p:spPr>
              <a:xfrm>
                <a:off x="4669329" y="3787234"/>
                <a:ext cx="358961" cy="323550"/>
              </a:xfrm>
              <a:prstGeom prst="rect">
                <a:avLst/>
              </a:prstGeom>
              <a:ln w="12700">
                <a:miter lim="400000"/>
              </a:ln>
            </p:spPr>
            <p:txBody>
              <a:bodyPr wrap="square" lIns="0" tIns="0" rIns="0" bIns="0">
                <a:spAutoFit/>
              </a:bodyPr>
              <a:lstStyle/>
              <a:p>
                <a:pPr algn="just" defTabSz="342900" latinLnBrk="1">
                  <a:spcBef>
                    <a:spcPts val="0"/>
                  </a:spcBef>
                  <a:defRPr sz="1800"/>
                </a:pPr>
                <a14:m>
                  <m:oMathPara xmlns:m="http://schemas.openxmlformats.org/officeDocument/2006/math">
                    <m:oMathParaPr>
                      <m:jc m:val="centerGroup"/>
                    </m:oMathParaPr>
                    <m:oMath xmlns:m="http://schemas.openxmlformats.org/officeDocument/2006/math">
                      <m:acc>
                        <m:accPr>
                          <m:chr m:val="⃗"/>
                          <m:ctrlPr>
                            <a:rPr lang="en-US" sz="1875" i="1">
                              <a:solidFill>
                                <a:srgbClr val="88FA4E"/>
                              </a:solidFill>
                              <a:latin typeface="Cambria Math" panose="02040503050406030204" pitchFamily="18" charset="0"/>
                            </a:rPr>
                          </m:ctrlPr>
                        </m:accPr>
                        <m:e>
                          <m:r>
                            <a:rPr lang="en-US" sz="1875" i="1">
                              <a:solidFill>
                                <a:srgbClr val="88FA4E"/>
                              </a:solidFill>
                              <a:latin typeface="Cambria Math" panose="02040503050406030204" pitchFamily="18" charset="0"/>
                            </a:rPr>
                            <m:t>𝐵</m:t>
                          </m:r>
                        </m:e>
                      </m:acc>
                    </m:oMath>
                  </m:oMathPara>
                </a14:m>
                <a:endParaRPr sz="1875" dirty="0">
                  <a:solidFill>
                    <a:srgbClr val="88FA4E"/>
                  </a:solidFill>
                  <a:latin typeface="Aptos" panose="020B0004020202020204" pitchFamily="34" charset="0"/>
                </a:endParaRPr>
              </a:p>
            </p:txBody>
          </p:sp>
        </mc:Choice>
        <mc:Fallback xmlns="">
          <p:sp>
            <p:nvSpPr>
              <p:cNvPr id="506" name="Equation"/>
              <p:cNvSpPr txBox="1">
                <a:spLocks noRot="1" noChangeAspect="1" noMove="1" noResize="1" noEditPoints="1" noAdjustHandles="1" noChangeArrowheads="1" noChangeShapeType="1" noTextEdit="1"/>
              </p:cNvSpPr>
              <p:nvPr/>
            </p:nvSpPr>
            <p:spPr>
              <a:xfrm>
                <a:off x="4669329" y="3787234"/>
                <a:ext cx="358961" cy="323550"/>
              </a:xfrm>
              <a:prstGeom prst="rect">
                <a:avLst/>
              </a:prstGeom>
              <a:blipFill>
                <a:blip r:embed="rId4"/>
                <a:stretch>
                  <a:fillRect b="-5660"/>
                </a:stretch>
              </a:blipFill>
              <a:ln w="12700">
                <a:miter lim="400000"/>
              </a:ln>
            </p:spPr>
            <p:txBody>
              <a:bodyPr/>
              <a:lstStyle/>
              <a:p>
                <a:r>
                  <a:rPr lang="en-US">
                    <a:noFill/>
                  </a:rPr>
                  <a:t> </a:t>
                </a:r>
              </a:p>
            </p:txBody>
          </p:sp>
        </mc:Fallback>
      </mc:AlternateContent>
      <p:sp>
        <p:nvSpPr>
          <p:cNvPr id="507" name="Superconducting Injection Chanel"/>
          <p:cNvSpPr txBox="1"/>
          <p:nvPr/>
        </p:nvSpPr>
        <p:spPr>
          <a:xfrm>
            <a:off x="259115" y="3069993"/>
            <a:ext cx="1430149"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lnSpc>
                <a:spcPct val="100000"/>
              </a:lnSpc>
              <a:spcBef>
                <a:spcPts val="0"/>
              </a:spcBef>
              <a:defRPr sz="3600">
                <a:solidFill>
                  <a:srgbClr val="5E5E5E"/>
                </a:solidFill>
                <a:latin typeface="Avenir Next Demi Bold"/>
                <a:ea typeface="Avenir Next Demi Bold"/>
                <a:cs typeface="Avenir Next Demi Bold"/>
                <a:sym typeface="Avenir Next Demi Bold"/>
              </a:defRPr>
            </a:lvl1pPr>
          </a:lstStyle>
          <a:p>
            <a:r>
              <a:rPr sz="1350" dirty="0">
                <a:latin typeface="Aptos" panose="020B0004020202020204" pitchFamily="34" charset="0"/>
              </a:rPr>
              <a:t>Superconducting Injection Chanel</a:t>
            </a:r>
          </a:p>
        </p:txBody>
      </p:sp>
      <p:sp>
        <p:nvSpPr>
          <p:cNvPr id="2" name="Title 1"/>
          <p:cNvSpPr txBox="1">
            <a:spLocks/>
          </p:cNvSpPr>
          <p:nvPr/>
        </p:nvSpPr>
        <p:spPr>
          <a:xfrm>
            <a:off x="1948714" y="74581"/>
            <a:ext cx="6875026" cy="381375"/>
          </a:xfrm>
          <a:prstGeom prst="rect">
            <a:avLst/>
          </a:prstGeo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Humanst521 BT" panose="020B0602020204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a:lstStyle>
          <a:p>
            <a:r>
              <a:rPr lang="en-US" dirty="0">
                <a:latin typeface="Aptos" panose="020B0004020202020204" pitchFamily="34" charset="0"/>
              </a:rPr>
              <a:t>Search for a muon EDM using the frozen-spin technique with longitudinal injection</a:t>
            </a:r>
          </a:p>
        </p:txBody>
      </p:sp>
      <mc:AlternateContent xmlns:mc="http://schemas.openxmlformats.org/markup-compatibility/2006" xmlns:a14="http://schemas.microsoft.com/office/drawing/2010/main">
        <mc:Choice Requires="a14">
          <p:sp>
            <p:nvSpPr>
              <p:cNvPr id="7" name="TextBox 6"/>
              <p:cNvSpPr txBox="1"/>
              <p:nvPr/>
            </p:nvSpPr>
            <p:spPr>
              <a:xfrm>
                <a:off x="5902820" y="1280368"/>
                <a:ext cx="3087070" cy="3815660"/>
              </a:xfrm>
              <a:prstGeom prst="roundRect">
                <a:avLst>
                  <a:gd name="adj" fmla="val 2685"/>
                </a:avLst>
              </a:prstGeom>
              <a:solidFill>
                <a:schemeClr val="bg1"/>
              </a:solidFill>
              <a:ln>
                <a:solidFill>
                  <a:srgbClr val="0070C0"/>
                </a:solidFill>
              </a:ln>
            </p:spPr>
            <p:txBody>
              <a:bodyPr wrap="square" lIns="36000" tIns="0" rIns="0" bIns="0" rtlCol="0" anchor="t" anchorCtr="0">
                <a:spAutoFit/>
              </a:bodyPr>
              <a:lstStyle/>
              <a:p>
                <a:pPr marL="179388" indent="-179388">
                  <a:lnSpc>
                    <a:spcPct val="110000"/>
                  </a:lnSpc>
                  <a:spcBef>
                    <a:spcPts val="0"/>
                  </a:spcBef>
                  <a:buFont typeface="Arial" panose="020B0604020202020204" pitchFamily="34" charset="0"/>
                  <a:buChar char="•"/>
                </a:pP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a:solidFill>
                      <a:schemeClr val="tx1">
                        <a:lumMod val="85000"/>
                        <a:lumOff val="15000"/>
                      </a:schemeClr>
                    </a:solidFill>
                    <a:latin typeface="Aptos" panose="020B0004020202020204" pitchFamily="34" charset="0"/>
                    <a:cs typeface="Franklin Gothic Book"/>
                  </a:rPr>
                  <a:t> from Pion-decay → </a:t>
                </a:r>
                <a:br>
                  <a:rPr lang="en-US" sz="1600" kern="1000" spc="30" dirty="0">
                    <a:solidFill>
                      <a:schemeClr val="tx1">
                        <a:lumMod val="85000"/>
                        <a:lumOff val="15000"/>
                      </a:schemeClr>
                    </a:solidFill>
                    <a:latin typeface="Aptos" panose="020B0004020202020204" pitchFamily="34" charset="0"/>
                    <a:cs typeface="Franklin Gothic Book"/>
                  </a:rPr>
                </a:br>
                <a:r>
                  <a:rPr lang="en-US" sz="1600" kern="1000" spc="30" dirty="0">
                    <a:solidFill>
                      <a:schemeClr val="tx1">
                        <a:lumMod val="85000"/>
                        <a:lumOff val="15000"/>
                      </a:schemeClr>
                    </a:solidFill>
                    <a:latin typeface="Aptos" panose="020B0004020202020204" pitchFamily="34" charset="0"/>
                    <a:cs typeface="Franklin Gothic Book"/>
                  </a:rPr>
                  <a:t>high polarization </a:t>
                </a:r>
                <a14:m>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𝑝</m:t>
                    </m:r>
                    <m:r>
                      <a:rPr lang="en-US" sz="1600" b="0" i="1" kern="1000" spc="30" smtClean="0">
                        <a:solidFill>
                          <a:schemeClr val="tx1">
                            <a:lumMod val="85000"/>
                            <a:lumOff val="15000"/>
                          </a:schemeClr>
                        </a:solidFill>
                        <a:latin typeface="Cambria Math" panose="02040503050406030204" pitchFamily="18" charset="0"/>
                        <a:cs typeface="Franklin Gothic Book"/>
                      </a:rPr>
                      <m:t>≈95%</m:t>
                    </m:r>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Injection through superconducting channel</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Fast scintillator triggers pulse</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Magnetic pulse stops longitudinal motion of </a:t>
                </a: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82563" indent="-182563">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Weakly focusing field for storage</a:t>
                </a:r>
              </a:p>
              <a:p>
                <a:pPr marL="179388" indent="-179388">
                  <a:lnSpc>
                    <a:spcPct val="110000"/>
                  </a:lnSpc>
                  <a:spcBef>
                    <a:spcPts val="0"/>
                  </a:spcBef>
                  <a:buFont typeface="Arial" panose="020B0604020202020204" pitchFamily="34" charset="0"/>
                  <a:buChar char="•"/>
                </a:pPr>
                <a:r>
                  <a:rPr lang="en-US" sz="1600" kern="1000" spc="30" dirty="0">
                    <a:latin typeface="Aptos" panose="020B0004020202020204" pitchFamily="34" charset="0"/>
                    <a:cs typeface="Franklin Gothic Book"/>
                  </a:rPr>
                  <a:t>Thin electrodes provide</a:t>
                </a:r>
                <a:br>
                  <a:rPr lang="en-US" sz="1600" kern="1000" spc="30" dirty="0">
                    <a:latin typeface="Aptos" panose="020B0004020202020204" pitchFamily="34" charset="0"/>
                    <a:cs typeface="Franklin Gothic Book"/>
                  </a:rPr>
                </a:br>
                <a:r>
                  <a:rPr lang="en-US" sz="1600" kern="1000" spc="30" dirty="0">
                    <a:latin typeface="Aptos" panose="020B0004020202020204" pitchFamily="34" charset="0"/>
                    <a:cs typeface="Franklin Gothic Book"/>
                  </a:rPr>
                  <a:t>electric field for frozen spin</a:t>
                </a:r>
              </a:p>
              <a:p>
                <a:pPr marL="182563" indent="-182563">
                  <a:lnSpc>
                    <a:spcPct val="110000"/>
                  </a:lnSpc>
                  <a:spcBef>
                    <a:spcPts val="0"/>
                  </a:spcBef>
                  <a:buFont typeface="Arial" panose="020B0604020202020204" pitchFamily="34" charset="0"/>
                  <a:buChar char="•"/>
                </a:pPr>
                <a:r>
                  <a:rPr lang="en-US" sz="1600" kern="1000" spc="30" dirty="0">
                    <a:solidFill>
                      <a:schemeClr val="bg1">
                        <a:lumMod val="85000"/>
                      </a:schemeClr>
                    </a:solidFill>
                    <a:latin typeface="Aptos" panose="020B0004020202020204" pitchFamily="34" charset="0"/>
                    <a:cs typeface="Franklin Gothic Book"/>
                  </a:rPr>
                  <a:t>Scintillating fiber detector (CHET)</a:t>
                </a:r>
                <a:br>
                  <a:rPr lang="en-US" sz="1600" kern="1000" spc="30" dirty="0">
                    <a:solidFill>
                      <a:schemeClr val="bg1">
                        <a:lumMod val="85000"/>
                      </a:schemeClr>
                    </a:solidFill>
                    <a:latin typeface="Aptos" panose="020B0004020202020204" pitchFamily="34" charset="0"/>
                    <a:cs typeface="Franklin Gothic Book"/>
                  </a:rPr>
                </a:br>
                <a:r>
                  <a:rPr lang="en-US" sz="1600" kern="1000" spc="30" dirty="0">
                    <a:solidFill>
                      <a:schemeClr val="bg1">
                        <a:lumMod val="85000"/>
                      </a:schemeClr>
                    </a:solidFill>
                    <a:latin typeface="Aptos" panose="020B0004020202020204" pitchFamily="34" charset="0"/>
                    <a:cs typeface="Franklin Gothic Book"/>
                  </a:rPr>
                  <a:t>for</a:t>
                </a:r>
                <a14:m>
                  <m:oMath xmlns:m="http://schemas.openxmlformats.org/officeDocument/2006/math">
                    <m:r>
                      <a:rPr lang="en-US" sz="1600" b="0" i="0" kern="1000" spc="30" dirty="0" smtClean="0">
                        <a:solidFill>
                          <a:schemeClr val="bg1">
                            <a:lumMod val="85000"/>
                          </a:schemeClr>
                        </a:solidFill>
                        <a:latin typeface="Cambria Math" panose="02040503050406030204" pitchFamily="18" charset="0"/>
                        <a:cs typeface="Franklin Gothic Book"/>
                      </a:rPr>
                      <m:t> </m:t>
                    </m:r>
                    <m:sSup>
                      <m:sSupPr>
                        <m:ctrlPr>
                          <a:rPr lang="en-US" sz="1600" b="0" i="1" kern="1000" spc="30" dirty="0" smtClean="0">
                            <a:solidFill>
                              <a:schemeClr val="bg1">
                                <a:lumMod val="85000"/>
                              </a:schemeClr>
                            </a:solidFill>
                            <a:latin typeface="Cambria Math" panose="02040503050406030204" pitchFamily="18" charset="0"/>
                            <a:cs typeface="Franklin Gothic Book"/>
                          </a:rPr>
                        </m:ctrlPr>
                      </m:sSupPr>
                      <m:e>
                        <m:r>
                          <a:rPr lang="en-US" sz="1600" b="0" i="1" kern="1000" spc="30" dirty="0" smtClean="0">
                            <a:solidFill>
                              <a:schemeClr val="bg1">
                                <a:lumMod val="85000"/>
                              </a:schemeClr>
                            </a:solidFill>
                            <a:latin typeface="Cambria Math" panose="02040503050406030204" pitchFamily="18" charset="0"/>
                            <a:cs typeface="Franklin Gothic Book"/>
                          </a:rPr>
                          <m:t>𝑒</m:t>
                        </m:r>
                      </m:e>
                      <m:sup>
                        <m:r>
                          <a:rPr lang="en-US" sz="1600" b="0" i="1" kern="1000" spc="30" dirty="0" smtClean="0">
                            <a:solidFill>
                              <a:schemeClr val="bg1">
                                <a:lumMod val="85000"/>
                              </a:schemeClr>
                            </a:solidFill>
                            <a:latin typeface="Cambria Math" panose="02040503050406030204" pitchFamily="18" charset="0"/>
                            <a:cs typeface="Franklin Gothic Book"/>
                          </a:rPr>
                          <m:t>+</m:t>
                        </m:r>
                      </m:sup>
                    </m:sSup>
                  </m:oMath>
                </a14:m>
                <a:r>
                  <a:rPr lang="en-US" sz="1600" kern="1000" spc="30" dirty="0">
                    <a:solidFill>
                      <a:schemeClr val="bg1">
                        <a:lumMod val="85000"/>
                      </a:schemeClr>
                    </a:solidFill>
                    <a:latin typeface="Aptos" panose="020B0004020202020204" pitchFamily="34" charset="0"/>
                    <a:cs typeface="Franklin Gothic Book"/>
                  </a:rPr>
                  <a:t>- tracking </a:t>
                </a:r>
              </a:p>
            </p:txBody>
          </p:sp>
        </mc:Choice>
        <mc:Fallback xmlns="">
          <p:sp>
            <p:nvSpPr>
              <p:cNvPr id="7" name="TextBox 6"/>
              <p:cNvSpPr txBox="1">
                <a:spLocks noRot="1" noChangeAspect="1" noMove="1" noResize="1" noEditPoints="1" noAdjustHandles="1" noChangeArrowheads="1" noChangeShapeType="1" noTextEdit="1"/>
              </p:cNvSpPr>
              <p:nvPr/>
            </p:nvSpPr>
            <p:spPr>
              <a:xfrm>
                <a:off x="5902820" y="1280368"/>
                <a:ext cx="3087070" cy="3815660"/>
              </a:xfrm>
              <a:prstGeom prst="roundRect">
                <a:avLst>
                  <a:gd name="adj" fmla="val 2685"/>
                </a:avLst>
              </a:prstGeom>
              <a:blipFill>
                <a:blip r:embed="rId5"/>
                <a:stretch>
                  <a:fillRect l="-1572" t="-478" b="-1911"/>
                </a:stretch>
              </a:blipFill>
              <a:ln>
                <a:solidFill>
                  <a:srgbClr val="0070C0"/>
                </a:solidFill>
              </a:ln>
            </p:spPr>
            <p:txBody>
              <a:bodyPr/>
              <a:lstStyle/>
              <a:p>
                <a:r>
                  <a:rPr lang="en-US">
                    <a:noFill/>
                  </a:rPr>
                  <a:t> </a:t>
                </a:r>
              </a:p>
            </p:txBody>
          </p:sp>
        </mc:Fallback>
      </mc:AlternateContent>
      <p:grpSp>
        <p:nvGrpSpPr>
          <p:cNvPr id="3" name="Group 2">
            <a:extLst>
              <a:ext uri="{FF2B5EF4-FFF2-40B4-BE49-F238E27FC236}">
                <a16:creationId xmlns:a16="http://schemas.microsoft.com/office/drawing/2014/main" id="{11F0262F-F8E7-DD7F-45F0-D12CF5976933}"/>
              </a:ext>
            </a:extLst>
          </p:cNvPr>
          <p:cNvGrpSpPr/>
          <p:nvPr/>
        </p:nvGrpSpPr>
        <p:grpSpPr>
          <a:xfrm rot="18750711">
            <a:off x="3999709" y="4223042"/>
            <a:ext cx="129381" cy="129381"/>
            <a:chOff x="2903220" y="4152900"/>
            <a:chExt cx="129381" cy="129381"/>
          </a:xfrm>
        </p:grpSpPr>
        <p:sp>
          <p:nvSpPr>
            <p:cNvPr id="6" name="Oval 5">
              <a:extLst>
                <a:ext uri="{FF2B5EF4-FFF2-40B4-BE49-F238E27FC236}">
                  <a16:creationId xmlns:a16="http://schemas.microsoft.com/office/drawing/2014/main" id="{4F579FA4-576D-F5FE-C109-631ED4091D28}"/>
                </a:ext>
              </a:extLst>
            </p:cNvPr>
            <p:cNvSpPr/>
            <p:nvPr/>
          </p:nvSpPr>
          <p:spPr bwMode="auto">
            <a:xfrm>
              <a:off x="2903220" y="4152900"/>
              <a:ext cx="129381" cy="129381"/>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latin typeface="Aptos" panose="020B0004020202020204" pitchFamily="34" charset="0"/>
              </a:endParaRPr>
            </a:p>
          </p:txBody>
        </p:sp>
        <p:cxnSp>
          <p:nvCxnSpPr>
            <p:cNvPr id="8" name="Straight Arrow Connector 7">
              <a:extLst>
                <a:ext uri="{FF2B5EF4-FFF2-40B4-BE49-F238E27FC236}">
                  <a16:creationId xmlns:a16="http://schemas.microsoft.com/office/drawing/2014/main" id="{7853D95F-05B2-33DB-7508-90FFACC37AC2}"/>
                </a:ext>
              </a:extLst>
            </p:cNvPr>
            <p:cNvCxnSpPr>
              <a:stCxn id="6" idx="6"/>
              <a:endCxn id="6" idx="2"/>
            </p:cNvCxnSpPr>
            <p:nvPr/>
          </p:nvCxnSpPr>
          <p:spPr bwMode="auto">
            <a:xfrm flipH="1">
              <a:off x="2903220" y="4217591"/>
              <a:ext cx="129381" cy="0"/>
            </a:xfrm>
            <a:prstGeom prst="straightConnector1">
              <a:avLst/>
            </a:prstGeom>
            <a:ln w="12700" cap="rnd">
              <a:solidFill>
                <a:schemeClr val="bg2">
                  <a:lumMod val="75000"/>
                </a:schemeClr>
              </a:solidFill>
              <a:headEnd type="none" w="med" len="med"/>
              <a:tailEnd type="triangle" w="sm" len="sm"/>
            </a:ln>
            <a:effectLst/>
          </p:spPr>
          <p:style>
            <a:lnRef idx="2">
              <a:schemeClr val="accent6"/>
            </a:lnRef>
            <a:fillRef idx="0">
              <a:schemeClr val="accent6"/>
            </a:fillRef>
            <a:effectRef idx="1">
              <a:schemeClr val="accent6"/>
            </a:effectRef>
            <a:fontRef idx="minor">
              <a:schemeClr val="tx1"/>
            </a:fontRef>
          </p:style>
        </p:cxnSp>
      </p:grpSp>
      <p:grpSp>
        <p:nvGrpSpPr>
          <p:cNvPr id="9" name="Group 8">
            <a:extLst>
              <a:ext uri="{FF2B5EF4-FFF2-40B4-BE49-F238E27FC236}">
                <a16:creationId xmlns:a16="http://schemas.microsoft.com/office/drawing/2014/main" id="{E65EA14B-962A-8E4E-72D1-C0694F3F4C79}"/>
              </a:ext>
            </a:extLst>
          </p:cNvPr>
          <p:cNvGrpSpPr/>
          <p:nvPr/>
        </p:nvGrpSpPr>
        <p:grpSpPr>
          <a:xfrm rot="14555375" flipH="1">
            <a:off x="55789" y="961433"/>
            <a:ext cx="1993624" cy="811050"/>
            <a:chOff x="5819887" y="961902"/>
            <a:chExt cx="2280622" cy="1041772"/>
          </a:xfrm>
        </p:grpSpPr>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37ED1E54-7EF8-625A-7EE9-F2EB74E919D7}"/>
                    </a:ext>
                  </a:extLst>
                </p:cNvPr>
                <p:cNvSpPr/>
                <p:nvPr/>
              </p:nvSpPr>
              <p:spPr bwMode="auto">
                <a:xfrm rot="10844365">
                  <a:off x="6809590" y="1410241"/>
                  <a:ext cx="322730" cy="322730"/>
                </a:xfrm>
                <a:prstGeom prst="ellipse">
                  <a:avLst/>
                </a:prstGeom>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r>
                          <a:rPr lang="en-US" b="0" i="1" smtClean="0">
                            <a:latin typeface="Cambria Math"/>
                          </a:rPr>
                          <m:t>𝜋</m:t>
                        </m:r>
                      </m:oMath>
                    </m:oMathPara>
                  </a14:m>
                  <a:endParaRPr lang="en-US" dirty="0">
                    <a:latin typeface="Aptos" panose="020B0004020202020204" pitchFamily="34" charset="0"/>
                  </a:endParaRPr>
                </a:p>
              </p:txBody>
            </p:sp>
          </mc:Choice>
          <mc:Fallback xmlns="">
            <p:sp>
              <p:nvSpPr>
                <p:cNvPr id="12" name="Oval 11">
                  <a:extLst>
                    <a:ext uri="{FF2B5EF4-FFF2-40B4-BE49-F238E27FC236}">
                      <a16:creationId xmlns:a16="http://schemas.microsoft.com/office/drawing/2014/main" id="{37ED1E54-7EF8-625A-7EE9-F2EB74E919D7}"/>
                    </a:ext>
                  </a:extLst>
                </p:cNvPr>
                <p:cNvSpPr>
                  <a:spLocks noRot="1" noChangeAspect="1" noMove="1" noResize="1" noEditPoints="1" noAdjustHandles="1" noChangeArrowheads="1" noChangeShapeType="1" noTextEdit="1"/>
                </p:cNvSpPr>
                <p:nvPr/>
              </p:nvSpPr>
              <p:spPr bwMode="auto">
                <a:xfrm rot="10844365">
                  <a:off x="6809590" y="1410241"/>
                  <a:ext cx="322730" cy="322730"/>
                </a:xfrm>
                <a:prstGeom prst="ellipse">
                  <a:avLst/>
                </a:prstGeom>
                <a:blipFill>
                  <a:blip r:embed="rId6"/>
                  <a:stretch>
                    <a:fillRect/>
                  </a:stretch>
                </a:blipFill>
                <a:ln>
                  <a:noFill/>
                  <a:headEnd type="none" w="med" len="med"/>
                  <a:tailEnd type="none" w="med" len="med"/>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AD434DC-5E07-2B04-0E04-1FACDA2105A3}"/>
                </a:ext>
              </a:extLst>
            </p:cNvPr>
            <p:cNvCxnSpPr/>
            <p:nvPr/>
          </p:nvCxnSpPr>
          <p:spPr bwMode="auto">
            <a:xfrm>
              <a:off x="7132320" y="1571603"/>
              <a:ext cx="968189"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A896E6B2-2F98-98F3-0051-118230AC4124}"/>
                    </a:ext>
                  </a:extLst>
                </p:cNvPr>
                <p:cNvSpPr/>
                <p:nvPr/>
              </p:nvSpPr>
              <p:spPr bwMode="auto">
                <a:xfrm>
                  <a:off x="7446083" y="1490923"/>
                  <a:ext cx="161365" cy="161365"/>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5" name="Oval 14">
                  <a:extLst>
                    <a:ext uri="{FF2B5EF4-FFF2-40B4-BE49-F238E27FC236}">
                      <a16:creationId xmlns:a16="http://schemas.microsoft.com/office/drawing/2014/main" id="{A896E6B2-2F98-98F3-0051-118230AC4124}"/>
                    </a:ext>
                  </a:extLst>
                </p:cNvPr>
                <p:cNvSpPr>
                  <a:spLocks noRot="1" noChangeAspect="1" noMove="1" noResize="1" noEditPoints="1" noAdjustHandles="1" noChangeArrowheads="1" noChangeShapeType="1" noTextEdit="1"/>
                </p:cNvSpPr>
                <p:nvPr/>
              </p:nvSpPr>
              <p:spPr bwMode="auto">
                <a:xfrm>
                  <a:off x="7446083" y="1490923"/>
                  <a:ext cx="161365" cy="161365"/>
                </a:xfrm>
                <a:prstGeom prst="ellipse">
                  <a:avLst/>
                </a:prstGeom>
                <a:blipFill>
                  <a:blip r:embed="rId7"/>
                  <a:stretch>
                    <a:fillRect/>
                  </a:stretch>
                </a:blipFill>
                <a:ln>
                  <a:noFill/>
                  <a:headEnd type="none" w="med" len="med"/>
                  <a:tailEnd type="none" w="med" len="med"/>
                </a:ln>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C16FAC6F-6857-AC1D-F3DE-F9CDB13B3356}"/>
                </a:ext>
              </a:extLst>
            </p:cNvPr>
            <p:cNvCxnSpPr/>
            <p:nvPr/>
          </p:nvCxnSpPr>
          <p:spPr bwMode="auto">
            <a:xfrm flipH="1">
              <a:off x="5819887" y="1571603"/>
              <a:ext cx="989703" cy="4"/>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4D62E790-A697-F26F-BE15-23D481BFA411}"/>
                    </a:ext>
                  </a:extLst>
                </p:cNvPr>
                <p:cNvSpPr/>
                <p:nvPr/>
              </p:nvSpPr>
              <p:spPr bwMode="auto">
                <a:xfrm>
                  <a:off x="6303980" y="152603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7" name="Oval 16">
                  <a:extLst>
                    <a:ext uri="{FF2B5EF4-FFF2-40B4-BE49-F238E27FC236}">
                      <a16:creationId xmlns:a16="http://schemas.microsoft.com/office/drawing/2014/main" id="{4D62E790-A697-F26F-BE15-23D481BFA411}"/>
                    </a:ext>
                  </a:extLst>
                </p:cNvPr>
                <p:cNvSpPr>
                  <a:spLocks noRot="1" noChangeAspect="1" noMove="1" noResize="1" noEditPoints="1" noAdjustHandles="1" noChangeArrowheads="1" noChangeShapeType="1" noTextEdit="1"/>
                </p:cNvSpPr>
                <p:nvPr/>
              </p:nvSpPr>
              <p:spPr bwMode="auto">
                <a:xfrm>
                  <a:off x="6303980" y="1526036"/>
                  <a:ext cx="90000" cy="90000"/>
                </a:xfrm>
                <a:prstGeom prst="ellipse">
                  <a:avLst/>
                </a:prstGeom>
                <a:blipFill>
                  <a:blip r:embed="rId8"/>
                  <a:stretch>
                    <a:fillRect r="-19048"/>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054E4D-424D-8747-907A-0FBA71E0D571}"/>
                    </a:ext>
                  </a:extLst>
                </p:cNvPr>
                <p:cNvSpPr txBox="1"/>
                <p:nvPr/>
              </p:nvSpPr>
              <p:spPr>
                <a:xfrm rot="10867511">
                  <a:off x="6417801" y="1573838"/>
                  <a:ext cx="261129" cy="328866"/>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𝜈</m:t>
                                </m:r>
                              </m:e>
                            </m:acc>
                          </m:e>
                          <m:sub>
                            <m:r>
                              <a:rPr lang="en-US" sz="1400" b="0" i="1" kern="1000" spc="30" smtClean="0">
                                <a:solidFill>
                                  <a:schemeClr val="tx1">
                                    <a:lumMod val="85000"/>
                                    <a:lumOff val="15000"/>
                                  </a:schemeClr>
                                </a:solidFill>
                                <a:latin typeface="Cambria Math"/>
                                <a:cs typeface="Franklin Gothic Book"/>
                              </a:rPr>
                              <m:t>𝜇</m:t>
                            </m:r>
                          </m:sub>
                        </m:sSub>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8" name="TextBox 17">
                  <a:extLst>
                    <a:ext uri="{FF2B5EF4-FFF2-40B4-BE49-F238E27FC236}">
                      <a16:creationId xmlns:a16="http://schemas.microsoft.com/office/drawing/2014/main" id="{B2054E4D-424D-8747-907A-0FBA71E0D571}"/>
                    </a:ext>
                  </a:extLst>
                </p:cNvPr>
                <p:cNvSpPr txBox="1">
                  <a:spLocks noRot="1" noChangeAspect="1" noMove="1" noResize="1" noEditPoints="1" noAdjustHandles="1" noChangeArrowheads="1" noChangeShapeType="1" noTextEdit="1"/>
                </p:cNvSpPr>
                <p:nvPr/>
              </p:nvSpPr>
              <p:spPr>
                <a:xfrm rot="10867511">
                  <a:off x="6417801" y="1573838"/>
                  <a:ext cx="261129" cy="328866"/>
                </a:xfrm>
                <a:prstGeom prst="rect">
                  <a:avLst/>
                </a:prstGeom>
                <a:blipFill>
                  <a:blip r:embed="rId9"/>
                  <a:stretch>
                    <a:fillRect l="-1818"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3DF4E54-F4C4-4126-63D0-8C33CC25172C}"/>
                    </a:ext>
                  </a:extLst>
                </p:cNvPr>
                <p:cNvSpPr txBox="1"/>
                <p:nvPr/>
              </p:nvSpPr>
              <p:spPr>
                <a:xfrm rot="10488268">
                  <a:off x="7620777" y="1699271"/>
                  <a:ext cx="297438" cy="304403"/>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a:cs typeface="Franklin Gothic Book"/>
                              </a:rPr>
                              <m:t>𝜇</m:t>
                            </m:r>
                          </m:e>
                          <m:sup>
                            <m:r>
                              <a:rPr lang="en-US" sz="1400" b="0" i="1" kern="1000" spc="30" smtClean="0">
                                <a:solidFill>
                                  <a:schemeClr val="tx1">
                                    <a:lumMod val="85000"/>
                                    <a:lumOff val="15000"/>
                                  </a:schemeClr>
                                </a:solidFill>
                                <a:latin typeface="Cambria Math"/>
                                <a:cs typeface="Franklin Gothic Book"/>
                              </a:rPr>
                              <m:t>+</m:t>
                            </m:r>
                          </m:sup>
                        </m:sSup>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9" name="TextBox 18">
                  <a:extLst>
                    <a:ext uri="{FF2B5EF4-FFF2-40B4-BE49-F238E27FC236}">
                      <a16:creationId xmlns:a16="http://schemas.microsoft.com/office/drawing/2014/main" id="{73DF4E54-F4C4-4126-63D0-8C33CC25172C}"/>
                    </a:ext>
                  </a:extLst>
                </p:cNvPr>
                <p:cNvSpPr txBox="1">
                  <a:spLocks noRot="1" noChangeAspect="1" noMove="1" noResize="1" noEditPoints="1" noAdjustHandles="1" noChangeArrowheads="1" noChangeShapeType="1" noTextEdit="1"/>
                </p:cNvSpPr>
                <p:nvPr/>
              </p:nvSpPr>
              <p:spPr>
                <a:xfrm rot="10488268">
                  <a:off x="7620777" y="1699271"/>
                  <a:ext cx="297438" cy="304403"/>
                </a:xfrm>
                <a:prstGeom prst="rect">
                  <a:avLst/>
                </a:prstGeom>
                <a:blipFill>
                  <a:blip r:embed="rId10"/>
                  <a:stretch>
                    <a:fillRect l="-15094" t="-3636"/>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E4FDBDC5-C90B-07ED-86F0-CCFF02730FB1}"/>
                </a:ext>
              </a:extLst>
            </p:cNvPr>
            <p:cNvCxnSpPr/>
            <p:nvPr/>
          </p:nvCxnSpPr>
          <p:spPr bwMode="auto">
            <a:xfrm flipH="1" flipV="1">
              <a:off x="7259438" y="1405846"/>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656E7B0-C769-6DC3-37CD-31B899BE78E8}"/>
                    </a:ext>
                  </a:extLst>
                </p:cNvPr>
                <p:cNvSpPr txBox="1"/>
                <p:nvPr/>
              </p:nvSpPr>
              <p:spPr>
                <a:xfrm rot="10949998">
                  <a:off x="7447853" y="100777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1" name="TextBox 20">
                  <a:extLst>
                    <a:ext uri="{FF2B5EF4-FFF2-40B4-BE49-F238E27FC236}">
                      <a16:creationId xmlns:a16="http://schemas.microsoft.com/office/drawing/2014/main" id="{3656E7B0-C769-6DC3-37CD-31B899BE78E8}"/>
                    </a:ext>
                  </a:extLst>
                </p:cNvPr>
                <p:cNvSpPr txBox="1">
                  <a:spLocks noRot="1" noChangeAspect="1" noMove="1" noResize="1" noEditPoints="1" noAdjustHandles="1" noChangeArrowheads="1" noChangeShapeType="1" noTextEdit="1"/>
                </p:cNvSpPr>
                <p:nvPr/>
              </p:nvSpPr>
              <p:spPr>
                <a:xfrm rot="10949998">
                  <a:off x="7447853" y="1007772"/>
                  <a:ext cx="150515" cy="304405"/>
                </a:xfrm>
                <a:prstGeom prst="rect">
                  <a:avLst/>
                </a:prstGeom>
                <a:blipFill>
                  <a:blip r:embed="rId11"/>
                  <a:stretch>
                    <a:fillRect l="-8889" t="-30769" r="-42222" b="-43590"/>
                  </a:stretch>
                </a:blipFill>
                <a:ln>
                  <a:noFill/>
                </a:ln>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B6EA741-D4CF-6E86-9680-85232640AD06}"/>
                </a:ext>
              </a:extLst>
            </p:cNvPr>
            <p:cNvCxnSpPr/>
            <p:nvPr/>
          </p:nvCxnSpPr>
          <p:spPr bwMode="auto">
            <a:xfrm flipV="1">
              <a:off x="6138197" y="1409105"/>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DB3E9CC-3B7A-07AE-149E-CCD319A6E08A}"/>
                    </a:ext>
                  </a:extLst>
                </p:cNvPr>
                <p:cNvSpPr txBox="1"/>
                <p:nvPr/>
              </p:nvSpPr>
              <p:spPr>
                <a:xfrm rot="10651883">
                  <a:off x="6252660" y="96190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3" name="TextBox 22">
                  <a:extLst>
                    <a:ext uri="{FF2B5EF4-FFF2-40B4-BE49-F238E27FC236}">
                      <a16:creationId xmlns:a16="http://schemas.microsoft.com/office/drawing/2014/main" id="{FDB3E9CC-3B7A-07AE-149E-CCD319A6E08A}"/>
                    </a:ext>
                  </a:extLst>
                </p:cNvPr>
                <p:cNvSpPr txBox="1">
                  <a:spLocks noRot="1" noChangeAspect="1" noMove="1" noResize="1" noEditPoints="1" noAdjustHandles="1" noChangeArrowheads="1" noChangeShapeType="1" noTextEdit="1"/>
                </p:cNvSpPr>
                <p:nvPr/>
              </p:nvSpPr>
              <p:spPr>
                <a:xfrm rot="10651883">
                  <a:off x="6252660" y="961902"/>
                  <a:ext cx="150515" cy="304405"/>
                </a:xfrm>
                <a:prstGeom prst="rect">
                  <a:avLst/>
                </a:prstGeom>
                <a:blipFill>
                  <a:blip r:embed="rId12"/>
                  <a:stretch>
                    <a:fillRect l="-4348" t="-32432" r="-39130" b="-45946"/>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A46E2C5-1AE9-10D4-7568-C4DA9CCB39F1}"/>
                  </a:ext>
                </a:extLst>
              </p:cNvPr>
              <p:cNvSpPr txBox="1"/>
              <p:nvPr/>
            </p:nvSpPr>
            <p:spPr>
              <a:xfrm rot="3751246">
                <a:off x="786645" y="1345203"/>
                <a:ext cx="2304670" cy="225896"/>
              </a:xfrm>
              <a:prstGeom prst="rect">
                <a:avLst/>
              </a:prstGeom>
              <a:solidFill>
                <a:schemeClr val="bg1"/>
              </a:solidFill>
            </p:spPr>
            <p:txBody>
              <a:bodyPr wrap="none" lIns="0" tIns="0" rIns="0" bIns="0" rtlCol="0" anchor="t" anchorCtr="0">
                <a:spAutoFit/>
              </a:bodyPr>
              <a:lstStyle/>
              <a:p>
                <a:pPr>
                  <a:lnSpc>
                    <a:spcPct val="110000"/>
                  </a:lnSpc>
                  <a:spcBef>
                    <a:spcPts val="0"/>
                  </a:spcBef>
                </a:pPr>
                <a14:m>
                  <m:oMath xmlns:m="http://schemas.openxmlformats.org/officeDocument/2006/math">
                    <m:sSup>
                      <m:sSupPr>
                        <m:ctrlPr>
                          <a:rPr lang="en-US" sz="1400" b="0" i="1" kern="1000" spc="30" smtClean="0">
                            <a:solidFill>
                              <a:schemeClr val="accent2"/>
                            </a:solidFill>
                            <a:latin typeface="Cambria Math" panose="02040503050406030204" pitchFamily="18" charset="0"/>
                            <a:cs typeface="Franklin Gothic Book"/>
                          </a:rPr>
                        </m:ctrlPr>
                      </m:sSupPr>
                      <m:e>
                        <m:r>
                          <a:rPr lang="en-US" sz="1400" b="0" i="1" kern="1000" spc="30" smtClean="0">
                            <a:solidFill>
                              <a:schemeClr val="accent2"/>
                            </a:solidFill>
                            <a:latin typeface="Cambria Math" panose="02040503050406030204" pitchFamily="18" charset="0"/>
                            <a:cs typeface="Franklin Gothic Book"/>
                          </a:rPr>
                          <m:t>𝜇</m:t>
                        </m:r>
                      </m:e>
                      <m:sup>
                        <m:r>
                          <a:rPr lang="en-US" sz="1400" b="0" i="1" kern="1000" spc="30" smtClean="0">
                            <a:solidFill>
                              <a:schemeClr val="accent2"/>
                            </a:solidFill>
                            <a:latin typeface="Cambria Math" panose="02040503050406030204" pitchFamily="18" charset="0"/>
                            <a:cs typeface="Franklin Gothic Book"/>
                          </a:rPr>
                          <m:t>+</m:t>
                        </m:r>
                      </m:sup>
                    </m:sSup>
                    <m:r>
                      <a:rPr lang="en-US" sz="1400" b="0" i="1" kern="1000" spc="30" smtClean="0">
                        <a:solidFill>
                          <a:schemeClr val="accent2"/>
                        </a:solidFill>
                        <a:latin typeface="Cambria Math" panose="02040503050406030204" pitchFamily="18" charset="0"/>
                        <a:cs typeface="Franklin Gothic Book"/>
                      </a:rPr>
                      <m:t> @ 125</m:t>
                    </m:r>
                    <m:r>
                      <m:rPr>
                        <m:sty m:val="p"/>
                      </m:rPr>
                      <a:rPr lang="en-US" sz="1400" b="0" i="0" kern="1000" spc="30" smtClean="0">
                        <a:solidFill>
                          <a:schemeClr val="accent2"/>
                        </a:solidFill>
                        <a:latin typeface="Cambria Math" panose="02040503050406030204" pitchFamily="18" charset="0"/>
                        <a:cs typeface="Franklin Gothic Book"/>
                      </a:rPr>
                      <m:t>MeV</m:t>
                    </m:r>
                    <m:r>
                      <a:rPr lang="en-US" sz="1400" b="0" i="1" kern="1000" spc="30" smtClean="0">
                        <a:solidFill>
                          <a:schemeClr val="accent2"/>
                        </a:solidFill>
                        <a:latin typeface="Cambria Math" panose="02040503050406030204" pitchFamily="18" charset="0"/>
                        <a:cs typeface="Franklin Gothic Book"/>
                      </a:rPr>
                      <m:t>/</m:t>
                    </m:r>
                    <m:r>
                      <a:rPr lang="en-US" sz="1400" b="0" i="1" kern="1000" spc="30" smtClean="0">
                        <a:solidFill>
                          <a:schemeClr val="accent2"/>
                        </a:solidFill>
                        <a:latin typeface="Cambria Math" panose="02040503050406030204" pitchFamily="18" charset="0"/>
                        <a:cs typeface="Franklin Gothic Book"/>
                      </a:rPr>
                      <m:t>𝑐</m:t>
                    </m:r>
                  </m:oMath>
                </a14:m>
                <a:r>
                  <a:rPr lang="en-US" sz="1400" kern="1000" spc="30" dirty="0">
                    <a:solidFill>
                      <a:schemeClr val="accent2"/>
                    </a:solidFill>
                    <a:latin typeface="Aptos" panose="020B0004020202020204" pitchFamily="34" charset="0"/>
                    <a:cs typeface="Franklin Gothic Book"/>
                  </a:rPr>
                  <a:t> or </a:t>
                </a:r>
                <a14:m>
                  <m:oMath xmlns:m="http://schemas.openxmlformats.org/officeDocument/2006/math">
                    <m:r>
                      <a:rPr lang="en-US" sz="1400" i="1" kern="1000" spc="30" dirty="0" smtClean="0">
                        <a:solidFill>
                          <a:schemeClr val="accent2"/>
                        </a:solidFill>
                        <a:latin typeface="Cambria Math" panose="02040503050406030204" pitchFamily="18" charset="0"/>
                        <a:cs typeface="Franklin Gothic Book"/>
                      </a:rPr>
                      <m:t>2</m:t>
                    </m:r>
                    <m:r>
                      <a:rPr lang="en-US" sz="1400" b="0" i="1" kern="1000" spc="30" dirty="0" smtClean="0">
                        <a:solidFill>
                          <a:schemeClr val="accent2"/>
                        </a:solidFill>
                        <a:latin typeface="Cambria Math" panose="02040503050406030204" pitchFamily="18" charset="0"/>
                        <a:cs typeface="Franklin Gothic Book"/>
                      </a:rPr>
                      <m:t>8</m:t>
                    </m:r>
                    <m:r>
                      <m:rPr>
                        <m:sty m:val="p"/>
                      </m:rPr>
                      <a:rPr lang="en-US" sz="1400" kern="1000" spc="30">
                        <a:solidFill>
                          <a:schemeClr val="accent2"/>
                        </a:solidFill>
                        <a:latin typeface="Cambria Math" panose="02040503050406030204" pitchFamily="18" charset="0"/>
                        <a:cs typeface="Franklin Gothic Book"/>
                      </a:rPr>
                      <m:t>MeV</m:t>
                    </m:r>
                    <m:r>
                      <a:rPr lang="en-US" sz="1400" i="1" kern="1000" spc="30">
                        <a:solidFill>
                          <a:schemeClr val="accent2"/>
                        </a:solidFill>
                        <a:latin typeface="Cambria Math" panose="02040503050406030204" pitchFamily="18" charset="0"/>
                        <a:cs typeface="Franklin Gothic Book"/>
                      </a:rPr>
                      <m:t>/</m:t>
                    </m:r>
                    <m:r>
                      <a:rPr lang="en-US" sz="1400" i="1" kern="1000" spc="30">
                        <a:solidFill>
                          <a:schemeClr val="accent2"/>
                        </a:solidFill>
                        <a:latin typeface="Cambria Math" panose="02040503050406030204" pitchFamily="18" charset="0"/>
                        <a:cs typeface="Franklin Gothic Book"/>
                      </a:rPr>
                      <m:t>𝑐</m:t>
                    </m:r>
                  </m:oMath>
                </a14:m>
                <a:endParaRPr lang="en-US" sz="1400" kern="1000" spc="30" dirty="0" err="1">
                  <a:solidFill>
                    <a:schemeClr val="accent2"/>
                  </a:solidFill>
                  <a:latin typeface="Aptos" panose="020B0004020202020204" pitchFamily="34" charset="0"/>
                  <a:cs typeface="Franklin Gothic Book"/>
                </a:endParaRPr>
              </a:p>
            </p:txBody>
          </p:sp>
        </mc:Choice>
        <mc:Fallback xmlns="">
          <p:sp>
            <p:nvSpPr>
              <p:cNvPr id="24" name="TextBox 23">
                <a:extLst>
                  <a:ext uri="{FF2B5EF4-FFF2-40B4-BE49-F238E27FC236}">
                    <a16:creationId xmlns:a16="http://schemas.microsoft.com/office/drawing/2014/main" id="{7A46E2C5-1AE9-10D4-7568-C4DA9CCB39F1}"/>
                  </a:ext>
                </a:extLst>
              </p:cNvPr>
              <p:cNvSpPr txBox="1">
                <a:spLocks noRot="1" noChangeAspect="1" noMove="1" noResize="1" noEditPoints="1" noAdjustHandles="1" noChangeArrowheads="1" noChangeShapeType="1" noTextEdit="1"/>
              </p:cNvSpPr>
              <p:nvPr/>
            </p:nvSpPr>
            <p:spPr>
              <a:xfrm rot="3751246">
                <a:off x="786645" y="1345203"/>
                <a:ext cx="2304670" cy="225896"/>
              </a:xfrm>
              <a:prstGeom prst="rect">
                <a:avLst/>
              </a:prstGeom>
              <a:blipFill>
                <a:blip r:embed="rId13"/>
                <a:stretch>
                  <a:fillRect l="-5769" t="-1130" b="-565"/>
                </a:stretch>
              </a:blipFill>
            </p:spPr>
            <p:txBody>
              <a:bodyPr/>
              <a:lstStyle/>
              <a:p>
                <a:r>
                  <a:rPr lang="en-US">
                    <a:noFill/>
                  </a:rPr>
                  <a:t> </a:t>
                </a:r>
              </a:p>
            </p:txBody>
          </p:sp>
        </mc:Fallback>
      </mc:AlternateContent>
      <p:sp>
        <p:nvSpPr>
          <p:cNvPr id="522" name="Line"/>
          <p:cNvSpPr/>
          <p:nvPr/>
        </p:nvSpPr>
        <p:spPr>
          <a:xfrm flipV="1">
            <a:off x="3707904" y="2286875"/>
            <a:ext cx="0" cy="101010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23" name="Line"/>
          <p:cNvSpPr/>
          <p:nvPr/>
        </p:nvSpPr>
        <p:spPr>
          <a:xfrm flipH="1" flipV="1">
            <a:off x="3862048" y="2287165"/>
            <a:ext cx="352811" cy="97249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29" name="Pulse Coils…"/>
          <p:cNvSpPr txBox="1"/>
          <p:nvPr/>
        </p:nvSpPr>
        <p:spPr>
          <a:xfrm>
            <a:off x="3179408" y="1750187"/>
            <a:ext cx="1284620"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Pulse Coils</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(pulsed B field)</a:t>
            </a:r>
          </a:p>
        </p:txBody>
      </p:sp>
      <p:sp>
        <p:nvSpPr>
          <p:cNvPr id="5" name="Weakly-focusing Coil (static B field)">
            <a:extLst>
              <a:ext uri="{FF2B5EF4-FFF2-40B4-BE49-F238E27FC236}">
                <a16:creationId xmlns:a16="http://schemas.microsoft.com/office/drawing/2014/main" id="{AD3413CF-B84E-6D5F-5495-0ECDA330F38C}"/>
              </a:ext>
            </a:extLst>
          </p:cNvPr>
          <p:cNvSpPr txBox="1"/>
          <p:nvPr/>
        </p:nvSpPr>
        <p:spPr>
          <a:xfrm>
            <a:off x="3059832" y="4601039"/>
            <a:ext cx="1930516"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ctr">
              <a:lnSpc>
                <a:spcPct val="100000"/>
              </a:lnSpc>
              <a:spcBef>
                <a:spcPts val="0"/>
              </a:spcBef>
              <a:defRPr sz="3600">
                <a:solidFill>
                  <a:srgbClr val="5E5E5E"/>
                </a:solidFill>
                <a:latin typeface="Avenir Next Demi Bold"/>
                <a:ea typeface="Avenir Next Demi Bold"/>
                <a:cs typeface="Avenir Next Demi Bold"/>
                <a:sym typeface="Avenir Next Demi Bold"/>
              </a:defRPr>
            </a:lvl1pPr>
          </a:lstStyle>
          <a:p>
            <a:r>
              <a:rPr sz="1350" dirty="0">
                <a:solidFill>
                  <a:schemeClr val="bg1">
                    <a:lumMod val="95000"/>
                  </a:schemeClr>
                </a:solidFill>
                <a:latin typeface="Aptos" panose="020B0004020202020204" pitchFamily="34" charset="0"/>
              </a:rPr>
              <a:t>Weakly-focusing Coil (static B field)</a:t>
            </a:r>
          </a:p>
        </p:txBody>
      </p:sp>
      <p:sp>
        <p:nvSpPr>
          <p:cNvPr id="26" name="Line">
            <a:extLst>
              <a:ext uri="{FF2B5EF4-FFF2-40B4-BE49-F238E27FC236}">
                <a16:creationId xmlns:a16="http://schemas.microsoft.com/office/drawing/2014/main" id="{D87EFAAB-487D-F69B-32B3-97A5F6DEB2FF}"/>
              </a:ext>
            </a:extLst>
          </p:cNvPr>
          <p:cNvSpPr/>
          <p:nvPr/>
        </p:nvSpPr>
        <p:spPr>
          <a:xfrm flipH="1">
            <a:off x="4067942" y="4486328"/>
            <a:ext cx="0" cy="11471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10" name="Electrodes…">
            <a:extLst>
              <a:ext uri="{FF2B5EF4-FFF2-40B4-BE49-F238E27FC236}">
                <a16:creationId xmlns:a16="http://schemas.microsoft.com/office/drawing/2014/main" id="{28C318A2-DB70-4AAE-D033-6187A93A1E69}"/>
              </a:ext>
            </a:extLst>
          </p:cNvPr>
          <p:cNvSpPr txBox="1"/>
          <p:nvPr/>
        </p:nvSpPr>
        <p:spPr>
          <a:xfrm>
            <a:off x="4659762" y="2269957"/>
            <a:ext cx="1284620"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Electrodes</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(static E field)</a:t>
            </a:r>
          </a:p>
        </p:txBody>
      </p:sp>
      <p:sp>
        <p:nvSpPr>
          <p:cNvPr id="11" name="Line">
            <a:extLst>
              <a:ext uri="{FF2B5EF4-FFF2-40B4-BE49-F238E27FC236}">
                <a16:creationId xmlns:a16="http://schemas.microsoft.com/office/drawing/2014/main" id="{D341E896-FF63-3775-3D5F-B0834F9105D9}"/>
              </a:ext>
            </a:extLst>
          </p:cNvPr>
          <p:cNvSpPr/>
          <p:nvPr/>
        </p:nvSpPr>
        <p:spPr>
          <a:xfrm flipV="1">
            <a:off x="4697739" y="2734846"/>
            <a:ext cx="522327" cy="71903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14" name="Line">
            <a:extLst>
              <a:ext uri="{FF2B5EF4-FFF2-40B4-BE49-F238E27FC236}">
                <a16:creationId xmlns:a16="http://schemas.microsoft.com/office/drawing/2014/main" id="{AFB100F7-5387-4520-D6F0-600FDA7D38EA}"/>
              </a:ext>
            </a:extLst>
          </p:cNvPr>
          <p:cNvSpPr/>
          <p:nvPr/>
        </p:nvSpPr>
        <p:spPr>
          <a:xfrm flipV="1">
            <a:off x="4929144" y="2723925"/>
            <a:ext cx="362924" cy="927935"/>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27" name="Arrow">
            <a:extLst>
              <a:ext uri="{FF2B5EF4-FFF2-40B4-BE49-F238E27FC236}">
                <a16:creationId xmlns:a16="http://schemas.microsoft.com/office/drawing/2014/main" id="{82CCFD84-DD74-9539-98EF-F8F0598C8E70}"/>
              </a:ext>
            </a:extLst>
          </p:cNvPr>
          <p:cNvSpPr/>
          <p:nvPr/>
        </p:nvSpPr>
        <p:spPr>
          <a:xfrm rot="5400000">
            <a:off x="4261398" y="4231805"/>
            <a:ext cx="189158" cy="144014"/>
          </a:xfrm>
          <a:custGeom>
            <a:avLst/>
            <a:gdLst/>
            <a:ahLst/>
            <a:cxnLst>
              <a:cxn ang="0">
                <a:pos x="wd2" y="hd2"/>
              </a:cxn>
              <a:cxn ang="5400000">
                <a:pos x="wd2" y="hd2"/>
              </a:cxn>
              <a:cxn ang="10800000">
                <a:pos x="wd2" y="hd2"/>
              </a:cxn>
              <a:cxn ang="16200000">
                <a:pos x="wd2" y="hd2"/>
              </a:cxn>
            </a:cxnLst>
            <a:rect l="0" t="0" r="r" b="b"/>
            <a:pathLst>
              <a:path w="21600" h="21600" extrusionOk="0">
                <a:moveTo>
                  <a:pt x="6137" y="14256"/>
                </a:moveTo>
                <a:lnTo>
                  <a:pt x="6137" y="21600"/>
                </a:lnTo>
                <a:lnTo>
                  <a:pt x="0" y="10800"/>
                </a:lnTo>
                <a:lnTo>
                  <a:pt x="6137" y="0"/>
                </a:lnTo>
                <a:lnTo>
                  <a:pt x="6137" y="7344"/>
                </a:lnTo>
                <a:lnTo>
                  <a:pt x="21600" y="7344"/>
                </a:lnTo>
                <a:lnTo>
                  <a:pt x="21600" y="14256"/>
                </a:lnTo>
                <a:close/>
              </a:path>
            </a:pathLst>
          </a:custGeom>
          <a:solidFill>
            <a:srgbClr val="00B0F0"/>
          </a:solidFill>
          <a:ln w="12700">
            <a:miter lim="400000"/>
          </a:ln>
        </p:spPr>
        <p:txBody>
          <a:bodyPr lIns="19050" tIns="19050" rIns="19050" bIns="19050" anchor="ctr"/>
          <a:lstStyle/>
          <a:p>
            <a:pPr algn="ctr" defTabSz="309563">
              <a:spcBef>
                <a:spcPts val="0"/>
              </a:spcBef>
              <a:defRPr sz="3200">
                <a:latin typeface="Helvetica Neue Medium"/>
                <a:ea typeface="Helvetica Neue Medium"/>
                <a:cs typeface="Helvetica Neue Medium"/>
                <a:sym typeface="Helvetica Neue Medium"/>
              </a:defRPr>
            </a:pPr>
            <a:endParaRPr sz="1200"/>
          </a:p>
        </p:txBody>
      </p:sp>
      <mc:AlternateContent xmlns:mc="http://schemas.openxmlformats.org/markup-compatibility/2006" xmlns:a14="http://schemas.microsoft.com/office/drawing/2010/main">
        <mc:Choice Requires="a14">
          <p:sp>
            <p:nvSpPr>
              <p:cNvPr id="28" name="Equation">
                <a:extLst>
                  <a:ext uri="{FF2B5EF4-FFF2-40B4-BE49-F238E27FC236}">
                    <a16:creationId xmlns:a16="http://schemas.microsoft.com/office/drawing/2014/main" id="{632EE192-B338-A904-2DBF-82F6CF93E40C}"/>
                  </a:ext>
                </a:extLst>
              </p:cNvPr>
              <p:cNvSpPr txBox="1"/>
              <p:nvPr/>
            </p:nvSpPr>
            <p:spPr>
              <a:xfrm>
                <a:off x="4349665" y="4162778"/>
                <a:ext cx="358961" cy="323550"/>
              </a:xfrm>
              <a:prstGeom prst="rect">
                <a:avLst/>
              </a:prstGeom>
              <a:ln w="12700">
                <a:miter lim="400000"/>
              </a:ln>
            </p:spPr>
            <p:txBody>
              <a:bodyPr wrap="square" lIns="0" tIns="0" rIns="0" bIns="0">
                <a:spAutoFit/>
              </a:bodyPr>
              <a:lstStyle/>
              <a:p>
                <a:pPr algn="just" defTabSz="342900" latinLnBrk="1">
                  <a:spcBef>
                    <a:spcPts val="0"/>
                  </a:spcBef>
                  <a:defRPr sz="1800"/>
                </a:pPr>
                <a14:m>
                  <m:oMathPara xmlns:m="http://schemas.openxmlformats.org/officeDocument/2006/math">
                    <m:oMathParaPr>
                      <m:jc m:val="centerGroup"/>
                    </m:oMathParaPr>
                    <m:oMath xmlns:m="http://schemas.openxmlformats.org/officeDocument/2006/math">
                      <m:acc>
                        <m:accPr>
                          <m:chr m:val="⃗"/>
                          <m:ctrlPr>
                            <a:rPr lang="en-US" sz="1875" b="0" i="1" smtClean="0">
                              <a:solidFill>
                                <a:srgbClr val="00B0F0"/>
                              </a:solidFill>
                              <a:latin typeface="Cambria Math" panose="02040503050406030204" pitchFamily="18" charset="0"/>
                            </a:rPr>
                          </m:ctrlPr>
                        </m:accPr>
                        <m:e>
                          <m:r>
                            <a:rPr lang="en-US" sz="1875" b="0" i="1" smtClean="0">
                              <a:solidFill>
                                <a:srgbClr val="00B0F0"/>
                              </a:solidFill>
                              <a:latin typeface="Cambria Math" panose="02040503050406030204" pitchFamily="18" charset="0"/>
                            </a:rPr>
                            <m:t>𝐸</m:t>
                          </m:r>
                        </m:e>
                      </m:acc>
                    </m:oMath>
                  </m:oMathPara>
                </a14:m>
                <a:endParaRPr lang="ar-AE" sz="1875" dirty="0">
                  <a:solidFill>
                    <a:srgbClr val="00B0F0"/>
                  </a:solidFill>
                  <a:latin typeface="Aptos" panose="020B0004020202020204" pitchFamily="34" charset="0"/>
                </a:endParaRPr>
              </a:p>
            </p:txBody>
          </p:sp>
        </mc:Choice>
        <mc:Fallback xmlns="">
          <p:sp>
            <p:nvSpPr>
              <p:cNvPr id="28" name="Equation">
                <a:extLst>
                  <a:ext uri="{FF2B5EF4-FFF2-40B4-BE49-F238E27FC236}">
                    <a16:creationId xmlns:a16="http://schemas.microsoft.com/office/drawing/2014/main" id="{632EE192-B338-A904-2DBF-82F6CF93E40C}"/>
                  </a:ext>
                </a:extLst>
              </p:cNvPr>
              <p:cNvSpPr txBox="1">
                <a:spLocks noRot="1" noChangeAspect="1" noMove="1" noResize="1" noEditPoints="1" noAdjustHandles="1" noChangeArrowheads="1" noChangeShapeType="1" noTextEdit="1"/>
              </p:cNvSpPr>
              <p:nvPr/>
            </p:nvSpPr>
            <p:spPr>
              <a:xfrm>
                <a:off x="4349665" y="4162778"/>
                <a:ext cx="358961" cy="323550"/>
              </a:xfrm>
              <a:prstGeom prst="rect">
                <a:avLst/>
              </a:prstGeom>
              <a:blipFill>
                <a:blip r:embed="rId14"/>
                <a:stretch>
                  <a:fillRect b="-7547"/>
                </a:stretch>
              </a:blipFill>
              <a:ln w="12700">
                <a:miter lim="400000"/>
              </a:ln>
            </p:spPr>
            <p:txBody>
              <a:bodyPr/>
              <a:lstStyle/>
              <a:p>
                <a:r>
                  <a:rPr lang="en-US">
                    <a:noFill/>
                  </a:rPr>
                  <a:t> </a:t>
                </a:r>
              </a:p>
            </p:txBody>
          </p:sp>
        </mc:Fallback>
      </mc:AlternateContent>
    </p:spTree>
    <p:extLst>
      <p:ext uri="{BB962C8B-B14F-4D97-AF65-F5344CB8AC3E}">
        <p14:creationId xmlns:p14="http://schemas.microsoft.com/office/powerpoint/2010/main" val="279105036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diagram_setup_phase1.png" descr="diagram_setup_phase1.png">
            <a:extLst>
              <a:ext uri="{FF2B5EF4-FFF2-40B4-BE49-F238E27FC236}">
                <a16:creationId xmlns:a16="http://schemas.microsoft.com/office/drawing/2014/main" id="{B59533E7-304C-BC58-A457-AD9C75AB59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166248" y="1776758"/>
            <a:ext cx="2713310" cy="3789606"/>
          </a:xfrm>
          <a:prstGeom prst="rect">
            <a:avLst/>
          </a:prstGeom>
          <a:ln w="12700">
            <a:miter lim="400000"/>
          </a:ln>
        </p:spPr>
      </p:pic>
      <p:sp>
        <p:nvSpPr>
          <p:cNvPr id="25" name="Rectangle 24">
            <a:extLst>
              <a:ext uri="{FF2B5EF4-FFF2-40B4-BE49-F238E27FC236}">
                <a16:creationId xmlns:a16="http://schemas.microsoft.com/office/drawing/2014/main" id="{99A8D814-6677-66B0-1C3E-D7C1C060BEBD}"/>
              </a:ext>
            </a:extLst>
          </p:cNvPr>
          <p:cNvSpPr/>
          <p:nvPr/>
        </p:nvSpPr>
        <p:spPr bwMode="auto">
          <a:xfrm>
            <a:off x="1" y="0"/>
            <a:ext cx="1474242" cy="10084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499" name="Line"/>
          <p:cNvSpPr/>
          <p:nvPr/>
        </p:nvSpPr>
        <p:spPr>
          <a:xfrm>
            <a:off x="1847433" y="4239938"/>
            <a:ext cx="864729"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00" name="Line"/>
          <p:cNvSpPr/>
          <p:nvPr/>
        </p:nvSpPr>
        <p:spPr>
          <a:xfrm>
            <a:off x="1778263" y="3296978"/>
            <a:ext cx="285827"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01" name="Arrow"/>
          <p:cNvSpPr/>
          <p:nvPr/>
        </p:nvSpPr>
        <p:spPr>
          <a:xfrm>
            <a:off x="4427984" y="3829513"/>
            <a:ext cx="288032" cy="177072"/>
          </a:xfrm>
          <a:custGeom>
            <a:avLst/>
            <a:gdLst/>
            <a:ahLst/>
            <a:cxnLst>
              <a:cxn ang="0">
                <a:pos x="wd2" y="hd2"/>
              </a:cxn>
              <a:cxn ang="5400000">
                <a:pos x="wd2" y="hd2"/>
              </a:cxn>
              <a:cxn ang="10800000">
                <a:pos x="wd2" y="hd2"/>
              </a:cxn>
              <a:cxn ang="16200000">
                <a:pos x="wd2" y="hd2"/>
              </a:cxn>
            </a:cxnLst>
            <a:rect l="0" t="0" r="r" b="b"/>
            <a:pathLst>
              <a:path w="21600" h="21600" extrusionOk="0">
                <a:moveTo>
                  <a:pt x="6137" y="14256"/>
                </a:moveTo>
                <a:lnTo>
                  <a:pt x="6137" y="21600"/>
                </a:lnTo>
                <a:lnTo>
                  <a:pt x="0" y="10800"/>
                </a:lnTo>
                <a:lnTo>
                  <a:pt x="6137" y="0"/>
                </a:lnTo>
                <a:lnTo>
                  <a:pt x="6137" y="7344"/>
                </a:lnTo>
                <a:lnTo>
                  <a:pt x="21600" y="7344"/>
                </a:lnTo>
                <a:lnTo>
                  <a:pt x="21600" y="14256"/>
                </a:lnTo>
                <a:close/>
              </a:path>
            </a:pathLst>
          </a:custGeom>
          <a:solidFill>
            <a:srgbClr val="60D937"/>
          </a:solidFill>
          <a:ln w="12700">
            <a:miter lim="400000"/>
          </a:ln>
        </p:spPr>
        <p:txBody>
          <a:bodyPr lIns="19050" tIns="19050" rIns="19050" bIns="19050" anchor="ctr"/>
          <a:lstStyle/>
          <a:p>
            <a:pPr algn="ctr" defTabSz="309563">
              <a:spcBef>
                <a:spcPts val="0"/>
              </a:spcBef>
              <a:defRPr sz="3200">
                <a:latin typeface="Helvetica Neue Medium"/>
                <a:ea typeface="Helvetica Neue Medium"/>
                <a:cs typeface="Helvetica Neue Medium"/>
                <a:sym typeface="Helvetica Neue Medium"/>
              </a:defRPr>
            </a:pPr>
            <a:endParaRPr sz="1200"/>
          </a:p>
        </p:txBody>
      </p:sp>
      <p:sp>
        <p:nvSpPr>
          <p:cNvPr id="504" name="Entrance Detector…"/>
          <p:cNvSpPr txBox="1"/>
          <p:nvPr/>
        </p:nvSpPr>
        <p:spPr>
          <a:xfrm>
            <a:off x="233710" y="4032358"/>
            <a:ext cx="1786463"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Entrance Detector</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(t=0 &amp; trigger signal)</a:t>
            </a:r>
          </a:p>
        </p:txBody>
      </p:sp>
      <mc:AlternateContent xmlns:mc="http://schemas.openxmlformats.org/markup-compatibility/2006" xmlns:a14="http://schemas.microsoft.com/office/drawing/2010/main">
        <mc:Choice Requires="a14">
          <p:sp>
            <p:nvSpPr>
              <p:cNvPr id="506" name="Equation"/>
              <p:cNvSpPr txBox="1"/>
              <p:nvPr/>
            </p:nvSpPr>
            <p:spPr>
              <a:xfrm>
                <a:off x="4669329" y="3787234"/>
                <a:ext cx="358961" cy="323550"/>
              </a:xfrm>
              <a:prstGeom prst="rect">
                <a:avLst/>
              </a:prstGeom>
              <a:ln w="12700">
                <a:miter lim="400000"/>
              </a:ln>
            </p:spPr>
            <p:txBody>
              <a:bodyPr wrap="square" lIns="0" tIns="0" rIns="0" bIns="0">
                <a:spAutoFit/>
              </a:bodyPr>
              <a:lstStyle/>
              <a:p>
                <a:pPr algn="just" defTabSz="342900" latinLnBrk="1">
                  <a:spcBef>
                    <a:spcPts val="0"/>
                  </a:spcBef>
                  <a:defRPr sz="1800"/>
                </a:pPr>
                <a14:m>
                  <m:oMathPara xmlns:m="http://schemas.openxmlformats.org/officeDocument/2006/math">
                    <m:oMathParaPr>
                      <m:jc m:val="centerGroup"/>
                    </m:oMathParaPr>
                    <m:oMath xmlns:m="http://schemas.openxmlformats.org/officeDocument/2006/math">
                      <m:acc>
                        <m:accPr>
                          <m:chr m:val="⃗"/>
                          <m:ctrlPr>
                            <a:rPr lang="en-US" sz="1875" i="1">
                              <a:solidFill>
                                <a:srgbClr val="88FA4E"/>
                              </a:solidFill>
                              <a:latin typeface="Cambria Math" panose="02040503050406030204" pitchFamily="18" charset="0"/>
                            </a:rPr>
                          </m:ctrlPr>
                        </m:accPr>
                        <m:e>
                          <m:r>
                            <a:rPr lang="en-US" sz="1875" i="1">
                              <a:solidFill>
                                <a:srgbClr val="88FA4E"/>
                              </a:solidFill>
                              <a:latin typeface="Cambria Math" panose="02040503050406030204" pitchFamily="18" charset="0"/>
                            </a:rPr>
                            <m:t>𝐵</m:t>
                          </m:r>
                        </m:e>
                      </m:acc>
                    </m:oMath>
                  </m:oMathPara>
                </a14:m>
                <a:endParaRPr sz="1875" dirty="0">
                  <a:solidFill>
                    <a:srgbClr val="88FA4E"/>
                  </a:solidFill>
                  <a:latin typeface="Aptos" panose="020B0004020202020204" pitchFamily="34" charset="0"/>
                </a:endParaRPr>
              </a:p>
            </p:txBody>
          </p:sp>
        </mc:Choice>
        <mc:Fallback xmlns="">
          <p:sp>
            <p:nvSpPr>
              <p:cNvPr id="506" name="Equation"/>
              <p:cNvSpPr txBox="1">
                <a:spLocks noRot="1" noChangeAspect="1" noMove="1" noResize="1" noEditPoints="1" noAdjustHandles="1" noChangeArrowheads="1" noChangeShapeType="1" noTextEdit="1"/>
              </p:cNvSpPr>
              <p:nvPr/>
            </p:nvSpPr>
            <p:spPr>
              <a:xfrm>
                <a:off x="4669329" y="3787234"/>
                <a:ext cx="358961" cy="323550"/>
              </a:xfrm>
              <a:prstGeom prst="rect">
                <a:avLst/>
              </a:prstGeom>
              <a:blipFill>
                <a:blip r:embed="rId4"/>
                <a:stretch>
                  <a:fillRect b="-5660"/>
                </a:stretch>
              </a:blipFill>
              <a:ln w="12700">
                <a:miter lim="400000"/>
              </a:ln>
            </p:spPr>
            <p:txBody>
              <a:bodyPr/>
              <a:lstStyle/>
              <a:p>
                <a:r>
                  <a:rPr lang="en-US">
                    <a:noFill/>
                  </a:rPr>
                  <a:t> </a:t>
                </a:r>
              </a:p>
            </p:txBody>
          </p:sp>
        </mc:Fallback>
      </mc:AlternateContent>
      <p:sp>
        <p:nvSpPr>
          <p:cNvPr id="507" name="Superconducting Injection Chanel"/>
          <p:cNvSpPr txBox="1"/>
          <p:nvPr/>
        </p:nvSpPr>
        <p:spPr>
          <a:xfrm>
            <a:off x="259115" y="3069993"/>
            <a:ext cx="1430149"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lnSpc>
                <a:spcPct val="100000"/>
              </a:lnSpc>
              <a:spcBef>
                <a:spcPts val="0"/>
              </a:spcBef>
              <a:defRPr sz="3600">
                <a:solidFill>
                  <a:srgbClr val="5E5E5E"/>
                </a:solidFill>
                <a:latin typeface="Avenir Next Demi Bold"/>
                <a:ea typeface="Avenir Next Demi Bold"/>
                <a:cs typeface="Avenir Next Demi Bold"/>
                <a:sym typeface="Avenir Next Demi Bold"/>
              </a:defRPr>
            </a:lvl1pPr>
          </a:lstStyle>
          <a:p>
            <a:r>
              <a:rPr sz="1350" dirty="0">
                <a:latin typeface="Aptos" panose="020B0004020202020204" pitchFamily="34" charset="0"/>
              </a:rPr>
              <a:t>Superconducting Injection Chanel</a:t>
            </a:r>
          </a:p>
        </p:txBody>
      </p:sp>
      <p:sp>
        <p:nvSpPr>
          <p:cNvPr id="2" name="Title 1"/>
          <p:cNvSpPr txBox="1">
            <a:spLocks/>
          </p:cNvSpPr>
          <p:nvPr/>
        </p:nvSpPr>
        <p:spPr>
          <a:xfrm>
            <a:off x="1948714" y="74581"/>
            <a:ext cx="6875026" cy="381375"/>
          </a:xfrm>
          <a:prstGeom prst="rect">
            <a:avLst/>
          </a:prstGeo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Humanst521 BT" panose="020B0602020204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a:lstStyle>
          <a:p>
            <a:r>
              <a:rPr lang="en-US" dirty="0">
                <a:latin typeface="Aptos" panose="020B0004020202020204" pitchFamily="34" charset="0"/>
              </a:rPr>
              <a:t>Search for a muon EDM using the frozen-spin technique with longitudinal injection</a:t>
            </a:r>
          </a:p>
        </p:txBody>
      </p:sp>
      <mc:AlternateContent xmlns:mc="http://schemas.openxmlformats.org/markup-compatibility/2006" xmlns:a14="http://schemas.microsoft.com/office/drawing/2010/main">
        <mc:Choice Requires="a14">
          <p:sp>
            <p:nvSpPr>
              <p:cNvPr id="7" name="TextBox 6"/>
              <p:cNvSpPr txBox="1"/>
              <p:nvPr/>
            </p:nvSpPr>
            <p:spPr>
              <a:xfrm>
                <a:off x="5902820" y="1280368"/>
                <a:ext cx="3087070" cy="3815660"/>
              </a:xfrm>
              <a:prstGeom prst="roundRect">
                <a:avLst>
                  <a:gd name="adj" fmla="val 2685"/>
                </a:avLst>
              </a:prstGeom>
              <a:solidFill>
                <a:schemeClr val="bg1"/>
              </a:solidFill>
              <a:ln>
                <a:solidFill>
                  <a:srgbClr val="0070C0"/>
                </a:solidFill>
              </a:ln>
            </p:spPr>
            <p:txBody>
              <a:bodyPr wrap="square" lIns="36000" tIns="0" rIns="0" bIns="0" rtlCol="0" anchor="t" anchorCtr="0">
                <a:spAutoFit/>
              </a:bodyPr>
              <a:lstStyle/>
              <a:p>
                <a:pPr marL="179388" indent="-179388">
                  <a:lnSpc>
                    <a:spcPct val="110000"/>
                  </a:lnSpc>
                  <a:spcBef>
                    <a:spcPts val="0"/>
                  </a:spcBef>
                  <a:buFont typeface="Arial" panose="020B0604020202020204" pitchFamily="34" charset="0"/>
                  <a:buChar char="•"/>
                </a:pP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a:solidFill>
                      <a:schemeClr val="tx1">
                        <a:lumMod val="85000"/>
                        <a:lumOff val="15000"/>
                      </a:schemeClr>
                    </a:solidFill>
                    <a:latin typeface="Aptos" panose="020B0004020202020204" pitchFamily="34" charset="0"/>
                    <a:cs typeface="Franklin Gothic Book"/>
                  </a:rPr>
                  <a:t> from Pion-decay → </a:t>
                </a:r>
                <a:br>
                  <a:rPr lang="en-US" sz="1600" kern="1000" spc="30" dirty="0">
                    <a:solidFill>
                      <a:schemeClr val="tx1">
                        <a:lumMod val="85000"/>
                        <a:lumOff val="15000"/>
                      </a:schemeClr>
                    </a:solidFill>
                    <a:latin typeface="Aptos" panose="020B0004020202020204" pitchFamily="34" charset="0"/>
                    <a:cs typeface="Franklin Gothic Book"/>
                  </a:rPr>
                </a:br>
                <a:r>
                  <a:rPr lang="en-US" sz="1600" kern="1000" spc="30" dirty="0">
                    <a:solidFill>
                      <a:schemeClr val="tx1">
                        <a:lumMod val="85000"/>
                        <a:lumOff val="15000"/>
                      </a:schemeClr>
                    </a:solidFill>
                    <a:latin typeface="Aptos" panose="020B0004020202020204" pitchFamily="34" charset="0"/>
                    <a:cs typeface="Franklin Gothic Book"/>
                  </a:rPr>
                  <a:t>high polarization </a:t>
                </a:r>
                <a14:m>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𝑝</m:t>
                    </m:r>
                    <m:r>
                      <a:rPr lang="en-US" sz="1600" b="0" i="1" kern="1000" spc="30" smtClean="0">
                        <a:solidFill>
                          <a:schemeClr val="tx1">
                            <a:lumMod val="85000"/>
                            <a:lumOff val="15000"/>
                          </a:schemeClr>
                        </a:solidFill>
                        <a:latin typeface="Cambria Math" panose="02040503050406030204" pitchFamily="18" charset="0"/>
                        <a:cs typeface="Franklin Gothic Book"/>
                      </a:rPr>
                      <m:t>≈</m:t>
                    </m:r>
                    <m:r>
                      <a:rPr lang="en-US" sz="1600" b="0" i="1" kern="1000" spc="30" smtClean="0">
                        <a:solidFill>
                          <a:schemeClr val="tx1">
                            <a:lumMod val="85000"/>
                            <a:lumOff val="15000"/>
                          </a:schemeClr>
                        </a:solidFill>
                        <a:latin typeface="Cambria Math" panose="02040503050406030204" pitchFamily="18" charset="0"/>
                        <a:cs typeface="Franklin Gothic Book"/>
                      </a:rPr>
                      <m:t>95</m:t>
                    </m:r>
                    <m:r>
                      <a:rPr lang="en-US" sz="1600" b="0" i="1" kern="1000" spc="30" smtClean="0">
                        <a:solidFill>
                          <a:schemeClr val="tx1">
                            <a:lumMod val="85000"/>
                            <a:lumOff val="15000"/>
                          </a:schemeClr>
                        </a:solidFill>
                        <a:latin typeface="Cambria Math" panose="02040503050406030204" pitchFamily="18" charset="0"/>
                        <a:cs typeface="Franklin Gothic Book"/>
                      </a:rPr>
                      <m:t>%</m:t>
                    </m:r>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Injection through superconducting channel</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Fast scintillator triggers pulse</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Magnetic pulse stops longitudinal motion of </a:t>
                </a: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endParaRPr lang="en-US" sz="1600" kern="1000" spc="30" dirty="0">
                  <a:solidFill>
                    <a:schemeClr val="tx1">
                      <a:lumMod val="85000"/>
                      <a:lumOff val="15000"/>
                    </a:schemeClr>
                  </a:solidFill>
                  <a:latin typeface="Aptos" panose="020B0004020202020204" pitchFamily="34" charset="0"/>
                  <a:cs typeface="Franklin Gothic Book"/>
                </a:endParaRPr>
              </a:p>
              <a:p>
                <a:pPr marL="182563" indent="-182563">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Weakly focusing field for storage</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Thin electrodes provide</a:t>
                </a:r>
                <a:br>
                  <a:rPr lang="en-US" sz="1600" kern="1000" spc="30" dirty="0">
                    <a:solidFill>
                      <a:schemeClr val="tx1">
                        <a:lumMod val="85000"/>
                        <a:lumOff val="15000"/>
                      </a:schemeClr>
                    </a:solidFill>
                    <a:latin typeface="Aptos" panose="020B0004020202020204" pitchFamily="34" charset="0"/>
                    <a:cs typeface="Franklin Gothic Book"/>
                  </a:rPr>
                </a:br>
                <a:r>
                  <a:rPr lang="en-US" sz="1600" kern="1000" spc="30" dirty="0">
                    <a:solidFill>
                      <a:schemeClr val="tx1">
                        <a:lumMod val="85000"/>
                        <a:lumOff val="15000"/>
                      </a:schemeClr>
                    </a:solidFill>
                    <a:latin typeface="Aptos" panose="020B0004020202020204" pitchFamily="34" charset="0"/>
                    <a:cs typeface="Franklin Gothic Book"/>
                  </a:rPr>
                  <a:t>electric field for frozen spin</a:t>
                </a:r>
              </a:p>
              <a:p>
                <a:pPr marL="182563" indent="-182563">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Aptos" panose="020B0004020202020204" pitchFamily="34" charset="0"/>
                    <a:cs typeface="Franklin Gothic Book"/>
                  </a:rPr>
                  <a:t>Scintillating fiber detector (CHET)</a:t>
                </a:r>
                <a:br>
                  <a:rPr lang="en-US" sz="1600" kern="1000" spc="30" dirty="0">
                    <a:solidFill>
                      <a:schemeClr val="tx1">
                        <a:lumMod val="85000"/>
                        <a:lumOff val="15000"/>
                      </a:schemeClr>
                    </a:solidFill>
                    <a:latin typeface="Aptos" panose="020B0004020202020204" pitchFamily="34" charset="0"/>
                    <a:cs typeface="Franklin Gothic Book"/>
                  </a:rPr>
                </a:br>
                <a:r>
                  <a:rPr lang="en-US" sz="1600" kern="1000" spc="30" dirty="0">
                    <a:solidFill>
                      <a:schemeClr val="tx1">
                        <a:lumMod val="85000"/>
                        <a:lumOff val="15000"/>
                      </a:schemeClr>
                    </a:solidFill>
                    <a:latin typeface="Aptos" panose="020B0004020202020204" pitchFamily="34" charset="0"/>
                    <a:cs typeface="Franklin Gothic Book"/>
                  </a:rPr>
                  <a:t>for</a:t>
                </a:r>
                <a14:m>
                  <m:oMath xmlns:m="http://schemas.openxmlformats.org/officeDocument/2006/math">
                    <m:r>
                      <a:rPr lang="en-US" sz="1600" b="0" i="0" kern="1000" spc="30" dirty="0" smtClean="0">
                        <a:solidFill>
                          <a:schemeClr val="tx1">
                            <a:lumMod val="85000"/>
                            <a:lumOff val="15000"/>
                          </a:schemeClr>
                        </a:solidFill>
                        <a:latin typeface="Cambria Math" panose="02040503050406030204" pitchFamily="18" charset="0"/>
                        <a:cs typeface="Franklin Gothic Book"/>
                      </a:rPr>
                      <m:t> </m:t>
                    </m:r>
                    <m:sSup>
                      <m:sSupPr>
                        <m:ctrlPr>
                          <a:rPr lang="en-US" sz="1600" b="0" i="1" kern="1000" spc="30" dirty="0" smtClean="0">
                            <a:solidFill>
                              <a:schemeClr val="tx1">
                                <a:lumMod val="85000"/>
                                <a:lumOff val="15000"/>
                              </a:schemeClr>
                            </a:solidFill>
                            <a:latin typeface="Cambria Math" panose="02040503050406030204" pitchFamily="18" charset="0"/>
                            <a:cs typeface="Franklin Gothic Book"/>
                          </a:rPr>
                        </m:ctrlPr>
                      </m:sSupPr>
                      <m:e>
                        <m:r>
                          <a:rPr lang="en-US" sz="1600" b="0" i="1" kern="1000" spc="30" dirty="0" smtClean="0">
                            <a:solidFill>
                              <a:schemeClr val="tx1">
                                <a:lumMod val="85000"/>
                                <a:lumOff val="15000"/>
                              </a:schemeClr>
                            </a:solidFill>
                            <a:latin typeface="Cambria Math" panose="02040503050406030204" pitchFamily="18" charset="0"/>
                            <a:cs typeface="Franklin Gothic Book"/>
                          </a:rPr>
                          <m:t>𝑒</m:t>
                        </m:r>
                      </m:e>
                      <m:sup>
                        <m:r>
                          <a:rPr lang="en-US" sz="1600" b="0" i="1" kern="1000" spc="30" dirty="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a:solidFill>
                      <a:schemeClr val="tx1">
                        <a:lumMod val="85000"/>
                        <a:lumOff val="15000"/>
                      </a:schemeClr>
                    </a:solidFill>
                    <a:latin typeface="Aptos" panose="020B0004020202020204" pitchFamily="34" charset="0"/>
                    <a:cs typeface="Franklin Gothic Book"/>
                  </a:rPr>
                  <a:t>- tracking </a:t>
                </a:r>
              </a:p>
            </p:txBody>
          </p:sp>
        </mc:Choice>
        <mc:Fallback xmlns="">
          <p:sp>
            <p:nvSpPr>
              <p:cNvPr id="7" name="TextBox 6"/>
              <p:cNvSpPr txBox="1">
                <a:spLocks noRot="1" noChangeAspect="1" noMove="1" noResize="1" noEditPoints="1" noAdjustHandles="1" noChangeArrowheads="1" noChangeShapeType="1" noTextEdit="1"/>
              </p:cNvSpPr>
              <p:nvPr/>
            </p:nvSpPr>
            <p:spPr>
              <a:xfrm>
                <a:off x="5902820" y="1280368"/>
                <a:ext cx="3087070" cy="3815660"/>
              </a:xfrm>
              <a:prstGeom prst="roundRect">
                <a:avLst>
                  <a:gd name="adj" fmla="val 2685"/>
                </a:avLst>
              </a:prstGeom>
              <a:blipFill>
                <a:blip r:embed="rId5"/>
                <a:stretch>
                  <a:fillRect l="-1572" t="-478" b="-1911"/>
                </a:stretch>
              </a:blipFill>
              <a:ln>
                <a:solidFill>
                  <a:srgbClr val="0070C0"/>
                </a:solidFill>
              </a:ln>
            </p:spPr>
            <p:txBody>
              <a:bodyPr/>
              <a:lstStyle/>
              <a:p>
                <a:r>
                  <a:rPr lang="en-US">
                    <a:noFill/>
                  </a:rPr>
                  <a:t> </a:t>
                </a:r>
              </a:p>
            </p:txBody>
          </p:sp>
        </mc:Fallback>
      </mc:AlternateContent>
      <p:grpSp>
        <p:nvGrpSpPr>
          <p:cNvPr id="3" name="Group 2">
            <a:extLst>
              <a:ext uri="{FF2B5EF4-FFF2-40B4-BE49-F238E27FC236}">
                <a16:creationId xmlns:a16="http://schemas.microsoft.com/office/drawing/2014/main" id="{11F0262F-F8E7-DD7F-45F0-D12CF5976933}"/>
              </a:ext>
            </a:extLst>
          </p:cNvPr>
          <p:cNvGrpSpPr/>
          <p:nvPr/>
        </p:nvGrpSpPr>
        <p:grpSpPr>
          <a:xfrm rot="2263182">
            <a:off x="4334849" y="3622144"/>
            <a:ext cx="129381" cy="129381"/>
            <a:chOff x="2862470" y="4052558"/>
            <a:chExt cx="129381" cy="129381"/>
          </a:xfrm>
        </p:grpSpPr>
        <p:sp>
          <p:nvSpPr>
            <p:cNvPr id="6" name="Oval 5">
              <a:extLst>
                <a:ext uri="{FF2B5EF4-FFF2-40B4-BE49-F238E27FC236}">
                  <a16:creationId xmlns:a16="http://schemas.microsoft.com/office/drawing/2014/main" id="{4F579FA4-576D-F5FE-C109-631ED4091D28}"/>
                </a:ext>
              </a:extLst>
            </p:cNvPr>
            <p:cNvSpPr/>
            <p:nvPr/>
          </p:nvSpPr>
          <p:spPr bwMode="auto">
            <a:xfrm>
              <a:off x="2862470" y="4052558"/>
              <a:ext cx="129381" cy="129381"/>
            </a:xfrm>
            <a:prstGeom prst="ellipse">
              <a:avLst/>
            </a:prstGeom>
            <a:gradFill>
              <a:gsLst>
                <a:gs pos="0">
                  <a:srgbClr val="00ABEB"/>
                </a:gs>
                <a:gs pos="100000">
                  <a:srgbClr val="0000FF"/>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latin typeface="Aptos" panose="020B0004020202020204" pitchFamily="34" charset="0"/>
              </a:endParaRPr>
            </a:p>
          </p:txBody>
        </p:sp>
        <p:cxnSp>
          <p:nvCxnSpPr>
            <p:cNvPr id="8" name="Straight Arrow Connector 7">
              <a:extLst>
                <a:ext uri="{FF2B5EF4-FFF2-40B4-BE49-F238E27FC236}">
                  <a16:creationId xmlns:a16="http://schemas.microsoft.com/office/drawing/2014/main" id="{7853D95F-05B2-33DB-7508-90FFACC37AC2}"/>
                </a:ext>
              </a:extLst>
            </p:cNvPr>
            <p:cNvCxnSpPr>
              <a:cxnSpLocks/>
              <a:stCxn id="6" idx="6"/>
              <a:endCxn id="6" idx="2"/>
            </p:cNvCxnSpPr>
            <p:nvPr/>
          </p:nvCxnSpPr>
          <p:spPr bwMode="auto">
            <a:xfrm flipH="1" flipV="1">
              <a:off x="2899325" y="4058855"/>
              <a:ext cx="55670" cy="116791"/>
            </a:xfrm>
            <a:prstGeom prst="straightConnector1">
              <a:avLst/>
            </a:prstGeom>
            <a:ln w="12700" cap="rnd">
              <a:solidFill>
                <a:schemeClr val="bg2">
                  <a:lumMod val="75000"/>
                </a:schemeClr>
              </a:solidFill>
              <a:headEnd type="none" w="med" len="med"/>
              <a:tailEnd type="triangle" w="sm" len="sm"/>
            </a:ln>
            <a:effectLst/>
          </p:spPr>
          <p:style>
            <a:lnRef idx="2">
              <a:schemeClr val="accent6"/>
            </a:lnRef>
            <a:fillRef idx="0">
              <a:schemeClr val="accent6"/>
            </a:fillRef>
            <a:effectRef idx="1">
              <a:schemeClr val="accent6"/>
            </a:effectRef>
            <a:fontRef idx="minor">
              <a:schemeClr val="tx1"/>
            </a:fontRef>
          </p:style>
        </p:cxnSp>
      </p:grpSp>
      <p:grpSp>
        <p:nvGrpSpPr>
          <p:cNvPr id="9" name="Group 8">
            <a:extLst>
              <a:ext uri="{FF2B5EF4-FFF2-40B4-BE49-F238E27FC236}">
                <a16:creationId xmlns:a16="http://schemas.microsoft.com/office/drawing/2014/main" id="{E65EA14B-962A-8E4E-72D1-C0694F3F4C79}"/>
              </a:ext>
            </a:extLst>
          </p:cNvPr>
          <p:cNvGrpSpPr/>
          <p:nvPr/>
        </p:nvGrpSpPr>
        <p:grpSpPr>
          <a:xfrm rot="14555375" flipH="1">
            <a:off x="55789" y="961433"/>
            <a:ext cx="1993624" cy="811050"/>
            <a:chOff x="5819887" y="961902"/>
            <a:chExt cx="2280622" cy="1041772"/>
          </a:xfrm>
        </p:grpSpPr>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37ED1E54-7EF8-625A-7EE9-F2EB74E919D7}"/>
                    </a:ext>
                  </a:extLst>
                </p:cNvPr>
                <p:cNvSpPr/>
                <p:nvPr/>
              </p:nvSpPr>
              <p:spPr bwMode="auto">
                <a:xfrm rot="10844365">
                  <a:off x="6809590" y="1410241"/>
                  <a:ext cx="322730" cy="322730"/>
                </a:xfrm>
                <a:prstGeom prst="ellipse">
                  <a:avLst/>
                </a:prstGeom>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r>
                          <a:rPr lang="en-US" b="0" i="1" smtClean="0">
                            <a:latin typeface="Cambria Math"/>
                          </a:rPr>
                          <m:t>𝜋</m:t>
                        </m:r>
                      </m:oMath>
                    </m:oMathPara>
                  </a14:m>
                  <a:endParaRPr lang="en-US" dirty="0">
                    <a:latin typeface="Aptos" panose="020B0004020202020204" pitchFamily="34" charset="0"/>
                  </a:endParaRPr>
                </a:p>
              </p:txBody>
            </p:sp>
          </mc:Choice>
          <mc:Fallback xmlns="">
            <p:sp>
              <p:nvSpPr>
                <p:cNvPr id="12" name="Oval 11">
                  <a:extLst>
                    <a:ext uri="{FF2B5EF4-FFF2-40B4-BE49-F238E27FC236}">
                      <a16:creationId xmlns:a16="http://schemas.microsoft.com/office/drawing/2014/main" id="{37ED1E54-7EF8-625A-7EE9-F2EB74E919D7}"/>
                    </a:ext>
                  </a:extLst>
                </p:cNvPr>
                <p:cNvSpPr>
                  <a:spLocks noRot="1" noChangeAspect="1" noMove="1" noResize="1" noEditPoints="1" noAdjustHandles="1" noChangeArrowheads="1" noChangeShapeType="1" noTextEdit="1"/>
                </p:cNvSpPr>
                <p:nvPr/>
              </p:nvSpPr>
              <p:spPr bwMode="auto">
                <a:xfrm rot="10844365">
                  <a:off x="6809590" y="1410241"/>
                  <a:ext cx="322730" cy="322730"/>
                </a:xfrm>
                <a:prstGeom prst="ellipse">
                  <a:avLst/>
                </a:prstGeom>
                <a:blipFill>
                  <a:blip r:embed="rId6"/>
                  <a:stretch>
                    <a:fillRect/>
                  </a:stretch>
                </a:blipFill>
                <a:ln>
                  <a:noFill/>
                  <a:headEnd type="none" w="med" len="med"/>
                  <a:tailEnd type="none" w="med" len="med"/>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AD434DC-5E07-2B04-0E04-1FACDA2105A3}"/>
                </a:ext>
              </a:extLst>
            </p:cNvPr>
            <p:cNvCxnSpPr/>
            <p:nvPr/>
          </p:nvCxnSpPr>
          <p:spPr bwMode="auto">
            <a:xfrm>
              <a:off x="7132320" y="1571603"/>
              <a:ext cx="968189"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A896E6B2-2F98-98F3-0051-118230AC4124}"/>
                    </a:ext>
                  </a:extLst>
                </p:cNvPr>
                <p:cNvSpPr/>
                <p:nvPr/>
              </p:nvSpPr>
              <p:spPr bwMode="auto">
                <a:xfrm>
                  <a:off x="7446083" y="1490923"/>
                  <a:ext cx="161365" cy="161365"/>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5" name="Oval 14">
                  <a:extLst>
                    <a:ext uri="{FF2B5EF4-FFF2-40B4-BE49-F238E27FC236}">
                      <a16:creationId xmlns:a16="http://schemas.microsoft.com/office/drawing/2014/main" id="{A896E6B2-2F98-98F3-0051-118230AC4124}"/>
                    </a:ext>
                  </a:extLst>
                </p:cNvPr>
                <p:cNvSpPr>
                  <a:spLocks noRot="1" noChangeAspect="1" noMove="1" noResize="1" noEditPoints="1" noAdjustHandles="1" noChangeArrowheads="1" noChangeShapeType="1" noTextEdit="1"/>
                </p:cNvSpPr>
                <p:nvPr/>
              </p:nvSpPr>
              <p:spPr bwMode="auto">
                <a:xfrm>
                  <a:off x="7446083" y="1490923"/>
                  <a:ext cx="161365" cy="161365"/>
                </a:xfrm>
                <a:prstGeom prst="ellipse">
                  <a:avLst/>
                </a:prstGeom>
                <a:blipFill>
                  <a:blip r:embed="rId7"/>
                  <a:stretch>
                    <a:fillRect/>
                  </a:stretch>
                </a:blipFill>
                <a:ln>
                  <a:noFill/>
                  <a:headEnd type="none" w="med" len="med"/>
                  <a:tailEnd type="none" w="med" len="med"/>
                </a:ln>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C16FAC6F-6857-AC1D-F3DE-F9CDB13B3356}"/>
                </a:ext>
              </a:extLst>
            </p:cNvPr>
            <p:cNvCxnSpPr/>
            <p:nvPr/>
          </p:nvCxnSpPr>
          <p:spPr bwMode="auto">
            <a:xfrm flipH="1">
              <a:off x="5819887" y="1571603"/>
              <a:ext cx="989703" cy="4"/>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4D62E790-A697-F26F-BE15-23D481BFA411}"/>
                    </a:ext>
                  </a:extLst>
                </p:cNvPr>
                <p:cNvSpPr/>
                <p:nvPr/>
              </p:nvSpPr>
              <p:spPr bwMode="auto">
                <a:xfrm>
                  <a:off x="6303980" y="152603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Aptos" panose="020B0004020202020204" pitchFamily="34" charset="0"/>
                  </a:endParaRPr>
                </a:p>
              </p:txBody>
            </p:sp>
          </mc:Choice>
          <mc:Fallback xmlns="">
            <p:sp>
              <p:nvSpPr>
                <p:cNvPr id="17" name="Oval 16">
                  <a:extLst>
                    <a:ext uri="{FF2B5EF4-FFF2-40B4-BE49-F238E27FC236}">
                      <a16:creationId xmlns:a16="http://schemas.microsoft.com/office/drawing/2014/main" id="{4D62E790-A697-F26F-BE15-23D481BFA411}"/>
                    </a:ext>
                  </a:extLst>
                </p:cNvPr>
                <p:cNvSpPr>
                  <a:spLocks noRot="1" noChangeAspect="1" noMove="1" noResize="1" noEditPoints="1" noAdjustHandles="1" noChangeArrowheads="1" noChangeShapeType="1" noTextEdit="1"/>
                </p:cNvSpPr>
                <p:nvPr/>
              </p:nvSpPr>
              <p:spPr bwMode="auto">
                <a:xfrm>
                  <a:off x="6303980" y="1526036"/>
                  <a:ext cx="90000" cy="90000"/>
                </a:xfrm>
                <a:prstGeom prst="ellipse">
                  <a:avLst/>
                </a:prstGeom>
                <a:blipFill>
                  <a:blip r:embed="rId8"/>
                  <a:stretch>
                    <a:fillRect r="-19048"/>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054E4D-424D-8747-907A-0FBA71E0D571}"/>
                    </a:ext>
                  </a:extLst>
                </p:cNvPr>
                <p:cNvSpPr txBox="1"/>
                <p:nvPr/>
              </p:nvSpPr>
              <p:spPr>
                <a:xfrm rot="10867511">
                  <a:off x="6417801" y="1573838"/>
                  <a:ext cx="261129" cy="328866"/>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𝜈</m:t>
                                </m:r>
                              </m:e>
                            </m:acc>
                          </m:e>
                          <m:sub>
                            <m:r>
                              <a:rPr lang="en-US" sz="1400" b="0" i="1" kern="1000" spc="30" smtClean="0">
                                <a:solidFill>
                                  <a:schemeClr val="tx1">
                                    <a:lumMod val="85000"/>
                                    <a:lumOff val="15000"/>
                                  </a:schemeClr>
                                </a:solidFill>
                                <a:latin typeface="Cambria Math"/>
                                <a:cs typeface="Franklin Gothic Book"/>
                              </a:rPr>
                              <m:t>𝜇</m:t>
                            </m:r>
                          </m:sub>
                        </m:sSub>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8" name="TextBox 17">
                  <a:extLst>
                    <a:ext uri="{FF2B5EF4-FFF2-40B4-BE49-F238E27FC236}">
                      <a16:creationId xmlns:a16="http://schemas.microsoft.com/office/drawing/2014/main" id="{B2054E4D-424D-8747-907A-0FBA71E0D571}"/>
                    </a:ext>
                  </a:extLst>
                </p:cNvPr>
                <p:cNvSpPr txBox="1">
                  <a:spLocks noRot="1" noChangeAspect="1" noMove="1" noResize="1" noEditPoints="1" noAdjustHandles="1" noChangeArrowheads="1" noChangeShapeType="1" noTextEdit="1"/>
                </p:cNvSpPr>
                <p:nvPr/>
              </p:nvSpPr>
              <p:spPr>
                <a:xfrm rot="10867511">
                  <a:off x="6417801" y="1573838"/>
                  <a:ext cx="261129" cy="328866"/>
                </a:xfrm>
                <a:prstGeom prst="rect">
                  <a:avLst/>
                </a:prstGeom>
                <a:blipFill>
                  <a:blip r:embed="rId9"/>
                  <a:stretch>
                    <a:fillRect l="-1818"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3DF4E54-F4C4-4126-63D0-8C33CC25172C}"/>
                    </a:ext>
                  </a:extLst>
                </p:cNvPr>
                <p:cNvSpPr txBox="1"/>
                <p:nvPr/>
              </p:nvSpPr>
              <p:spPr>
                <a:xfrm rot="10488268">
                  <a:off x="7620777" y="1699271"/>
                  <a:ext cx="297438" cy="304403"/>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a:cs typeface="Franklin Gothic Book"/>
                              </a:rPr>
                              <m:t>𝜇</m:t>
                            </m:r>
                          </m:e>
                          <m:sup>
                            <m:r>
                              <a:rPr lang="en-US" sz="1400" b="0" i="1" kern="1000" spc="30" smtClean="0">
                                <a:solidFill>
                                  <a:schemeClr val="tx1">
                                    <a:lumMod val="85000"/>
                                    <a:lumOff val="15000"/>
                                  </a:schemeClr>
                                </a:solidFill>
                                <a:latin typeface="Cambria Math"/>
                                <a:cs typeface="Franklin Gothic Book"/>
                              </a:rPr>
                              <m:t>+</m:t>
                            </m:r>
                          </m:sup>
                        </m:sSup>
                      </m:oMath>
                    </m:oMathPara>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19" name="TextBox 18">
                  <a:extLst>
                    <a:ext uri="{FF2B5EF4-FFF2-40B4-BE49-F238E27FC236}">
                      <a16:creationId xmlns:a16="http://schemas.microsoft.com/office/drawing/2014/main" id="{73DF4E54-F4C4-4126-63D0-8C33CC25172C}"/>
                    </a:ext>
                  </a:extLst>
                </p:cNvPr>
                <p:cNvSpPr txBox="1">
                  <a:spLocks noRot="1" noChangeAspect="1" noMove="1" noResize="1" noEditPoints="1" noAdjustHandles="1" noChangeArrowheads="1" noChangeShapeType="1" noTextEdit="1"/>
                </p:cNvSpPr>
                <p:nvPr/>
              </p:nvSpPr>
              <p:spPr>
                <a:xfrm rot="10488268">
                  <a:off x="7620777" y="1699271"/>
                  <a:ext cx="297438" cy="304403"/>
                </a:xfrm>
                <a:prstGeom prst="rect">
                  <a:avLst/>
                </a:prstGeom>
                <a:blipFill>
                  <a:blip r:embed="rId10"/>
                  <a:stretch>
                    <a:fillRect l="-15094" t="-3636"/>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E4FDBDC5-C90B-07ED-86F0-CCFF02730FB1}"/>
                </a:ext>
              </a:extLst>
            </p:cNvPr>
            <p:cNvCxnSpPr/>
            <p:nvPr/>
          </p:nvCxnSpPr>
          <p:spPr bwMode="auto">
            <a:xfrm flipH="1" flipV="1">
              <a:off x="7259438" y="1405846"/>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656E7B0-C769-6DC3-37CD-31B899BE78E8}"/>
                    </a:ext>
                  </a:extLst>
                </p:cNvPr>
                <p:cNvSpPr txBox="1"/>
                <p:nvPr/>
              </p:nvSpPr>
              <p:spPr>
                <a:xfrm rot="10949998">
                  <a:off x="7447853" y="100777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1" name="TextBox 20">
                  <a:extLst>
                    <a:ext uri="{FF2B5EF4-FFF2-40B4-BE49-F238E27FC236}">
                      <a16:creationId xmlns:a16="http://schemas.microsoft.com/office/drawing/2014/main" id="{3656E7B0-C769-6DC3-37CD-31B899BE78E8}"/>
                    </a:ext>
                  </a:extLst>
                </p:cNvPr>
                <p:cNvSpPr txBox="1">
                  <a:spLocks noRot="1" noChangeAspect="1" noMove="1" noResize="1" noEditPoints="1" noAdjustHandles="1" noChangeArrowheads="1" noChangeShapeType="1" noTextEdit="1"/>
                </p:cNvSpPr>
                <p:nvPr/>
              </p:nvSpPr>
              <p:spPr>
                <a:xfrm rot="10949998">
                  <a:off x="7447853" y="1007772"/>
                  <a:ext cx="150515" cy="304405"/>
                </a:xfrm>
                <a:prstGeom prst="rect">
                  <a:avLst/>
                </a:prstGeom>
                <a:blipFill>
                  <a:blip r:embed="rId11"/>
                  <a:stretch>
                    <a:fillRect l="-8889" t="-30769" r="-42222" b="-43590"/>
                  </a:stretch>
                </a:blipFill>
                <a:ln>
                  <a:noFill/>
                </a:ln>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B6EA741-D4CF-6E86-9680-85232640AD06}"/>
                </a:ext>
              </a:extLst>
            </p:cNvPr>
            <p:cNvCxnSpPr/>
            <p:nvPr/>
          </p:nvCxnSpPr>
          <p:spPr bwMode="auto">
            <a:xfrm flipV="1">
              <a:off x="6138197" y="1409105"/>
              <a:ext cx="439916" cy="1"/>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DB3E9CC-3B7A-07AE-149E-CCD319A6E08A}"/>
                    </a:ext>
                  </a:extLst>
                </p:cNvPr>
                <p:cNvSpPr txBox="1"/>
                <p:nvPr/>
              </p:nvSpPr>
              <p:spPr>
                <a:xfrm rot="10651883">
                  <a:off x="6252660" y="961902"/>
                  <a:ext cx="150515" cy="304405"/>
                </a:xfrm>
                <a:prstGeom prst="rect">
                  <a:avLst/>
                </a:prstGeom>
                <a:noFill/>
                <a:ln>
                  <a:noFill/>
                </a:ln>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75000"/>
                                    <a:lumOff val="25000"/>
                                  </a:schemeClr>
                                </a:solidFill>
                                <a:latin typeface="Cambria Math" panose="02040503050406030204" pitchFamily="18" charset="0"/>
                                <a:cs typeface="Franklin Gothic Book"/>
                              </a:rPr>
                            </m:ctrlPr>
                          </m:accPr>
                          <m:e>
                            <m:r>
                              <a:rPr lang="en-US" sz="1400" b="0" i="1" kern="1000" spc="30" smtClean="0">
                                <a:solidFill>
                                  <a:schemeClr val="tx1">
                                    <a:lumMod val="75000"/>
                                    <a:lumOff val="25000"/>
                                  </a:schemeClr>
                                </a:solidFill>
                                <a:latin typeface="Cambria Math"/>
                                <a:cs typeface="Franklin Gothic Book"/>
                              </a:rPr>
                              <m:t>𝑠</m:t>
                            </m:r>
                          </m:e>
                        </m:acc>
                      </m:oMath>
                    </m:oMathPara>
                  </a14:m>
                  <a:endParaRPr lang="en-US" sz="1400" kern="1000" spc="30" dirty="0">
                    <a:solidFill>
                      <a:schemeClr val="tx1">
                        <a:lumMod val="75000"/>
                        <a:lumOff val="25000"/>
                      </a:schemeClr>
                    </a:solidFill>
                    <a:latin typeface="Aptos" panose="020B0004020202020204" pitchFamily="34" charset="0"/>
                    <a:cs typeface="Franklin Gothic Book"/>
                  </a:endParaRPr>
                </a:p>
              </p:txBody>
            </p:sp>
          </mc:Choice>
          <mc:Fallback xmlns="">
            <p:sp>
              <p:nvSpPr>
                <p:cNvPr id="23" name="TextBox 22">
                  <a:extLst>
                    <a:ext uri="{FF2B5EF4-FFF2-40B4-BE49-F238E27FC236}">
                      <a16:creationId xmlns:a16="http://schemas.microsoft.com/office/drawing/2014/main" id="{FDB3E9CC-3B7A-07AE-149E-CCD319A6E08A}"/>
                    </a:ext>
                  </a:extLst>
                </p:cNvPr>
                <p:cNvSpPr txBox="1">
                  <a:spLocks noRot="1" noChangeAspect="1" noMove="1" noResize="1" noEditPoints="1" noAdjustHandles="1" noChangeArrowheads="1" noChangeShapeType="1" noTextEdit="1"/>
                </p:cNvSpPr>
                <p:nvPr/>
              </p:nvSpPr>
              <p:spPr>
                <a:xfrm rot="10651883">
                  <a:off x="6252660" y="961902"/>
                  <a:ext cx="150515" cy="304405"/>
                </a:xfrm>
                <a:prstGeom prst="rect">
                  <a:avLst/>
                </a:prstGeom>
                <a:blipFill>
                  <a:blip r:embed="rId12"/>
                  <a:stretch>
                    <a:fillRect l="-4348" t="-32432" r="-39130" b="-45946"/>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A46E2C5-1AE9-10D4-7568-C4DA9CCB39F1}"/>
                  </a:ext>
                </a:extLst>
              </p:cNvPr>
              <p:cNvSpPr txBox="1"/>
              <p:nvPr/>
            </p:nvSpPr>
            <p:spPr>
              <a:xfrm rot="3751246">
                <a:off x="786645" y="1345203"/>
                <a:ext cx="2304670" cy="225896"/>
              </a:xfrm>
              <a:prstGeom prst="rect">
                <a:avLst/>
              </a:prstGeom>
              <a:solidFill>
                <a:schemeClr val="bg1"/>
              </a:solidFill>
            </p:spPr>
            <p:txBody>
              <a:bodyPr wrap="none" lIns="0" tIns="0" rIns="0" bIns="0" rtlCol="0" anchor="t" anchorCtr="0">
                <a:spAutoFit/>
              </a:bodyPr>
              <a:lstStyle/>
              <a:p>
                <a:pPr>
                  <a:lnSpc>
                    <a:spcPct val="110000"/>
                  </a:lnSpc>
                  <a:spcBef>
                    <a:spcPts val="0"/>
                  </a:spcBef>
                </a:pPr>
                <a14:m>
                  <m:oMath xmlns:m="http://schemas.openxmlformats.org/officeDocument/2006/math">
                    <m:sSup>
                      <m:sSupPr>
                        <m:ctrlPr>
                          <a:rPr lang="en-US" sz="1400" b="0" i="1" kern="1000" spc="30" smtClean="0">
                            <a:solidFill>
                              <a:schemeClr val="accent2"/>
                            </a:solidFill>
                            <a:latin typeface="Cambria Math" panose="02040503050406030204" pitchFamily="18" charset="0"/>
                            <a:cs typeface="Franklin Gothic Book"/>
                          </a:rPr>
                        </m:ctrlPr>
                      </m:sSupPr>
                      <m:e>
                        <m:r>
                          <a:rPr lang="en-US" sz="1400" b="0" i="1" kern="1000" spc="30" smtClean="0">
                            <a:solidFill>
                              <a:schemeClr val="accent2"/>
                            </a:solidFill>
                            <a:latin typeface="Cambria Math" panose="02040503050406030204" pitchFamily="18" charset="0"/>
                            <a:cs typeface="Franklin Gothic Book"/>
                          </a:rPr>
                          <m:t>𝜇</m:t>
                        </m:r>
                      </m:e>
                      <m:sup>
                        <m:r>
                          <a:rPr lang="en-US" sz="1400" b="0" i="1" kern="1000" spc="30" smtClean="0">
                            <a:solidFill>
                              <a:schemeClr val="accent2"/>
                            </a:solidFill>
                            <a:latin typeface="Cambria Math" panose="02040503050406030204" pitchFamily="18" charset="0"/>
                            <a:cs typeface="Franklin Gothic Book"/>
                          </a:rPr>
                          <m:t>+</m:t>
                        </m:r>
                      </m:sup>
                    </m:sSup>
                    <m:r>
                      <a:rPr lang="en-US" sz="1400" b="0" i="1" kern="1000" spc="30" smtClean="0">
                        <a:solidFill>
                          <a:schemeClr val="accent2"/>
                        </a:solidFill>
                        <a:latin typeface="Cambria Math" panose="02040503050406030204" pitchFamily="18" charset="0"/>
                        <a:cs typeface="Franklin Gothic Book"/>
                      </a:rPr>
                      <m:t> @ </m:t>
                    </m:r>
                    <m:r>
                      <a:rPr lang="en-US" sz="1400" b="0" i="1" kern="1000" spc="30" smtClean="0">
                        <a:solidFill>
                          <a:schemeClr val="accent2"/>
                        </a:solidFill>
                        <a:latin typeface="Cambria Math" panose="02040503050406030204" pitchFamily="18" charset="0"/>
                        <a:cs typeface="Franklin Gothic Book"/>
                      </a:rPr>
                      <m:t>125</m:t>
                    </m:r>
                    <m:r>
                      <m:rPr>
                        <m:sty m:val="p"/>
                      </m:rPr>
                      <a:rPr lang="en-US" sz="1400" b="0" i="0" kern="1000" spc="30" smtClean="0">
                        <a:solidFill>
                          <a:schemeClr val="accent2"/>
                        </a:solidFill>
                        <a:latin typeface="Cambria Math" panose="02040503050406030204" pitchFamily="18" charset="0"/>
                        <a:cs typeface="Franklin Gothic Book"/>
                      </a:rPr>
                      <m:t>MeV</m:t>
                    </m:r>
                    <m:r>
                      <a:rPr lang="en-US" sz="1400" b="0" i="1" kern="1000" spc="30" smtClean="0">
                        <a:solidFill>
                          <a:schemeClr val="accent2"/>
                        </a:solidFill>
                        <a:latin typeface="Cambria Math" panose="02040503050406030204" pitchFamily="18" charset="0"/>
                        <a:cs typeface="Franklin Gothic Book"/>
                      </a:rPr>
                      <m:t>/</m:t>
                    </m:r>
                    <m:r>
                      <a:rPr lang="en-US" sz="1400" b="0" i="1" kern="1000" spc="30" smtClean="0">
                        <a:solidFill>
                          <a:schemeClr val="accent2"/>
                        </a:solidFill>
                        <a:latin typeface="Cambria Math" panose="02040503050406030204" pitchFamily="18" charset="0"/>
                        <a:cs typeface="Franklin Gothic Book"/>
                      </a:rPr>
                      <m:t>𝑐</m:t>
                    </m:r>
                  </m:oMath>
                </a14:m>
                <a:r>
                  <a:rPr lang="en-US" sz="1400" kern="1000" spc="30" dirty="0">
                    <a:solidFill>
                      <a:schemeClr val="accent2"/>
                    </a:solidFill>
                    <a:latin typeface="Aptos" panose="020B0004020202020204" pitchFamily="34" charset="0"/>
                    <a:cs typeface="Franklin Gothic Book"/>
                  </a:rPr>
                  <a:t> or </a:t>
                </a:r>
                <a14:m>
                  <m:oMath xmlns:m="http://schemas.openxmlformats.org/officeDocument/2006/math">
                    <m:r>
                      <a:rPr lang="en-US" sz="1400" i="1" kern="1000" spc="30" dirty="0" smtClean="0">
                        <a:solidFill>
                          <a:schemeClr val="accent2"/>
                        </a:solidFill>
                        <a:latin typeface="Cambria Math" panose="02040503050406030204" pitchFamily="18" charset="0"/>
                        <a:cs typeface="Franklin Gothic Book"/>
                      </a:rPr>
                      <m:t>2</m:t>
                    </m:r>
                    <m:r>
                      <a:rPr lang="en-US" sz="1400" b="0" i="1" kern="1000" spc="30" dirty="0" smtClean="0">
                        <a:solidFill>
                          <a:schemeClr val="accent2"/>
                        </a:solidFill>
                        <a:latin typeface="Cambria Math" panose="02040503050406030204" pitchFamily="18" charset="0"/>
                        <a:cs typeface="Franklin Gothic Book"/>
                      </a:rPr>
                      <m:t>8</m:t>
                    </m:r>
                    <m:r>
                      <m:rPr>
                        <m:sty m:val="p"/>
                      </m:rPr>
                      <a:rPr lang="en-US" sz="1400" kern="1000" spc="30">
                        <a:solidFill>
                          <a:schemeClr val="accent2"/>
                        </a:solidFill>
                        <a:latin typeface="Cambria Math" panose="02040503050406030204" pitchFamily="18" charset="0"/>
                        <a:cs typeface="Franklin Gothic Book"/>
                      </a:rPr>
                      <m:t>MeV</m:t>
                    </m:r>
                    <m:r>
                      <a:rPr lang="en-US" sz="1400" i="1" kern="1000" spc="30">
                        <a:solidFill>
                          <a:schemeClr val="accent2"/>
                        </a:solidFill>
                        <a:latin typeface="Cambria Math" panose="02040503050406030204" pitchFamily="18" charset="0"/>
                        <a:cs typeface="Franklin Gothic Book"/>
                      </a:rPr>
                      <m:t>/</m:t>
                    </m:r>
                    <m:r>
                      <a:rPr lang="en-US" sz="1400" i="1" kern="1000" spc="30">
                        <a:solidFill>
                          <a:schemeClr val="accent2"/>
                        </a:solidFill>
                        <a:latin typeface="Cambria Math" panose="02040503050406030204" pitchFamily="18" charset="0"/>
                        <a:cs typeface="Franklin Gothic Book"/>
                      </a:rPr>
                      <m:t>𝑐</m:t>
                    </m:r>
                  </m:oMath>
                </a14:m>
                <a:endParaRPr lang="en-US" sz="1400" kern="1000" spc="30" dirty="0" err="1">
                  <a:solidFill>
                    <a:schemeClr val="accent2"/>
                  </a:solidFill>
                  <a:latin typeface="Aptos" panose="020B0004020202020204" pitchFamily="34" charset="0"/>
                  <a:cs typeface="Franklin Gothic Book"/>
                </a:endParaRPr>
              </a:p>
            </p:txBody>
          </p:sp>
        </mc:Choice>
        <mc:Fallback xmlns="">
          <p:sp>
            <p:nvSpPr>
              <p:cNvPr id="24" name="TextBox 23">
                <a:extLst>
                  <a:ext uri="{FF2B5EF4-FFF2-40B4-BE49-F238E27FC236}">
                    <a16:creationId xmlns:a16="http://schemas.microsoft.com/office/drawing/2014/main" id="{7A46E2C5-1AE9-10D4-7568-C4DA9CCB39F1}"/>
                  </a:ext>
                </a:extLst>
              </p:cNvPr>
              <p:cNvSpPr txBox="1">
                <a:spLocks noRot="1" noChangeAspect="1" noMove="1" noResize="1" noEditPoints="1" noAdjustHandles="1" noChangeArrowheads="1" noChangeShapeType="1" noTextEdit="1"/>
              </p:cNvSpPr>
              <p:nvPr/>
            </p:nvSpPr>
            <p:spPr>
              <a:xfrm rot="3751246">
                <a:off x="786645" y="1345203"/>
                <a:ext cx="2304670" cy="225896"/>
              </a:xfrm>
              <a:prstGeom prst="rect">
                <a:avLst/>
              </a:prstGeom>
              <a:blipFill>
                <a:blip r:embed="rId13"/>
                <a:stretch>
                  <a:fillRect l="-5769" t="-1130" b="-565"/>
                </a:stretch>
              </a:blipFill>
            </p:spPr>
            <p:txBody>
              <a:bodyPr/>
              <a:lstStyle/>
              <a:p>
                <a:r>
                  <a:rPr lang="en-US">
                    <a:noFill/>
                  </a:rPr>
                  <a:t> </a:t>
                </a:r>
              </a:p>
            </p:txBody>
          </p:sp>
        </mc:Fallback>
      </mc:AlternateContent>
      <p:sp>
        <p:nvSpPr>
          <p:cNvPr id="522" name="Line"/>
          <p:cNvSpPr/>
          <p:nvPr/>
        </p:nvSpPr>
        <p:spPr>
          <a:xfrm flipV="1">
            <a:off x="3707904" y="2286875"/>
            <a:ext cx="0" cy="101010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23" name="Line"/>
          <p:cNvSpPr/>
          <p:nvPr/>
        </p:nvSpPr>
        <p:spPr>
          <a:xfrm flipH="1" flipV="1">
            <a:off x="3862048" y="2287165"/>
            <a:ext cx="352811" cy="97249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529" name="Pulse Coils…"/>
          <p:cNvSpPr txBox="1"/>
          <p:nvPr/>
        </p:nvSpPr>
        <p:spPr>
          <a:xfrm>
            <a:off x="3179408" y="1750187"/>
            <a:ext cx="1284620"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Pulse Coils</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(pulsed B field)</a:t>
            </a:r>
          </a:p>
        </p:txBody>
      </p:sp>
      <p:sp>
        <p:nvSpPr>
          <p:cNvPr id="5" name="Weakly-focusing Coil (static B field)">
            <a:extLst>
              <a:ext uri="{FF2B5EF4-FFF2-40B4-BE49-F238E27FC236}">
                <a16:creationId xmlns:a16="http://schemas.microsoft.com/office/drawing/2014/main" id="{AD3413CF-B84E-6D5F-5495-0ECDA330F38C}"/>
              </a:ext>
            </a:extLst>
          </p:cNvPr>
          <p:cNvSpPr txBox="1"/>
          <p:nvPr/>
        </p:nvSpPr>
        <p:spPr>
          <a:xfrm>
            <a:off x="3059832" y="4601039"/>
            <a:ext cx="1930516"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ctr">
              <a:lnSpc>
                <a:spcPct val="100000"/>
              </a:lnSpc>
              <a:spcBef>
                <a:spcPts val="0"/>
              </a:spcBef>
              <a:defRPr sz="3600">
                <a:solidFill>
                  <a:srgbClr val="5E5E5E"/>
                </a:solidFill>
                <a:latin typeface="Avenir Next Demi Bold"/>
                <a:ea typeface="Avenir Next Demi Bold"/>
                <a:cs typeface="Avenir Next Demi Bold"/>
                <a:sym typeface="Avenir Next Demi Bold"/>
              </a:defRPr>
            </a:lvl1pPr>
          </a:lstStyle>
          <a:p>
            <a:r>
              <a:rPr sz="1350" dirty="0">
                <a:solidFill>
                  <a:schemeClr val="bg1">
                    <a:lumMod val="95000"/>
                  </a:schemeClr>
                </a:solidFill>
                <a:latin typeface="Aptos" panose="020B0004020202020204" pitchFamily="34" charset="0"/>
              </a:rPr>
              <a:t>Weakly-focusing Coil (static B field)</a:t>
            </a:r>
          </a:p>
        </p:txBody>
      </p:sp>
      <p:sp>
        <p:nvSpPr>
          <p:cNvPr id="26" name="Line">
            <a:extLst>
              <a:ext uri="{FF2B5EF4-FFF2-40B4-BE49-F238E27FC236}">
                <a16:creationId xmlns:a16="http://schemas.microsoft.com/office/drawing/2014/main" id="{D87EFAAB-487D-F69B-32B3-97A5F6DEB2FF}"/>
              </a:ext>
            </a:extLst>
          </p:cNvPr>
          <p:cNvSpPr/>
          <p:nvPr/>
        </p:nvSpPr>
        <p:spPr>
          <a:xfrm flipH="1">
            <a:off x="4067942" y="4486328"/>
            <a:ext cx="0" cy="11471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28" name="Arrow">
            <a:extLst>
              <a:ext uri="{FF2B5EF4-FFF2-40B4-BE49-F238E27FC236}">
                <a16:creationId xmlns:a16="http://schemas.microsoft.com/office/drawing/2014/main" id="{94E6DB17-7323-B992-D740-89E58A8F8C36}"/>
              </a:ext>
            </a:extLst>
          </p:cNvPr>
          <p:cNvSpPr/>
          <p:nvPr/>
        </p:nvSpPr>
        <p:spPr>
          <a:xfrm rot="5400000">
            <a:off x="4261398" y="4231805"/>
            <a:ext cx="189158" cy="144014"/>
          </a:xfrm>
          <a:custGeom>
            <a:avLst/>
            <a:gdLst/>
            <a:ahLst/>
            <a:cxnLst>
              <a:cxn ang="0">
                <a:pos x="wd2" y="hd2"/>
              </a:cxn>
              <a:cxn ang="5400000">
                <a:pos x="wd2" y="hd2"/>
              </a:cxn>
              <a:cxn ang="10800000">
                <a:pos x="wd2" y="hd2"/>
              </a:cxn>
              <a:cxn ang="16200000">
                <a:pos x="wd2" y="hd2"/>
              </a:cxn>
            </a:cxnLst>
            <a:rect l="0" t="0" r="r" b="b"/>
            <a:pathLst>
              <a:path w="21600" h="21600" extrusionOk="0">
                <a:moveTo>
                  <a:pt x="6137" y="14256"/>
                </a:moveTo>
                <a:lnTo>
                  <a:pt x="6137" y="21600"/>
                </a:lnTo>
                <a:lnTo>
                  <a:pt x="0" y="10800"/>
                </a:lnTo>
                <a:lnTo>
                  <a:pt x="6137" y="0"/>
                </a:lnTo>
                <a:lnTo>
                  <a:pt x="6137" y="7344"/>
                </a:lnTo>
                <a:lnTo>
                  <a:pt x="21600" y="7344"/>
                </a:lnTo>
                <a:lnTo>
                  <a:pt x="21600" y="14256"/>
                </a:lnTo>
                <a:close/>
              </a:path>
            </a:pathLst>
          </a:custGeom>
          <a:solidFill>
            <a:srgbClr val="00B0F0"/>
          </a:solidFill>
          <a:ln w="12700">
            <a:miter lim="400000"/>
          </a:ln>
        </p:spPr>
        <p:txBody>
          <a:bodyPr lIns="19050" tIns="19050" rIns="19050" bIns="19050" anchor="ctr"/>
          <a:lstStyle/>
          <a:p>
            <a:pPr algn="ctr" defTabSz="309563">
              <a:spcBef>
                <a:spcPts val="0"/>
              </a:spcBef>
              <a:defRPr sz="3200">
                <a:latin typeface="Helvetica Neue Medium"/>
                <a:ea typeface="Helvetica Neue Medium"/>
                <a:cs typeface="Helvetica Neue Medium"/>
                <a:sym typeface="Helvetica Neue Medium"/>
              </a:defRPr>
            </a:pPr>
            <a:endParaRPr sz="1200"/>
          </a:p>
        </p:txBody>
      </p:sp>
      <mc:AlternateContent xmlns:mc="http://schemas.openxmlformats.org/markup-compatibility/2006" xmlns:a14="http://schemas.microsoft.com/office/drawing/2010/main">
        <mc:Choice Requires="a14">
          <p:sp>
            <p:nvSpPr>
              <p:cNvPr id="29" name="Equation">
                <a:extLst>
                  <a:ext uri="{FF2B5EF4-FFF2-40B4-BE49-F238E27FC236}">
                    <a16:creationId xmlns:a16="http://schemas.microsoft.com/office/drawing/2014/main" id="{442B3ED7-8E4E-E1D2-374C-7511DC91E7F9}"/>
                  </a:ext>
                </a:extLst>
              </p:cNvPr>
              <p:cNvSpPr txBox="1"/>
              <p:nvPr/>
            </p:nvSpPr>
            <p:spPr>
              <a:xfrm>
                <a:off x="4349665" y="4162778"/>
                <a:ext cx="358961" cy="323550"/>
              </a:xfrm>
              <a:prstGeom prst="rect">
                <a:avLst/>
              </a:prstGeom>
              <a:ln w="12700">
                <a:miter lim="400000"/>
              </a:ln>
            </p:spPr>
            <p:txBody>
              <a:bodyPr wrap="square" lIns="0" tIns="0" rIns="0" bIns="0">
                <a:spAutoFit/>
              </a:bodyPr>
              <a:lstStyle/>
              <a:p>
                <a:pPr algn="just" defTabSz="342900" latinLnBrk="1">
                  <a:spcBef>
                    <a:spcPts val="0"/>
                  </a:spcBef>
                  <a:defRPr sz="1800"/>
                </a:pPr>
                <a14:m>
                  <m:oMathPara xmlns:m="http://schemas.openxmlformats.org/officeDocument/2006/math">
                    <m:oMathParaPr>
                      <m:jc m:val="centerGroup"/>
                    </m:oMathParaPr>
                    <m:oMath xmlns:m="http://schemas.openxmlformats.org/officeDocument/2006/math">
                      <m:acc>
                        <m:accPr>
                          <m:chr m:val="⃗"/>
                          <m:ctrlPr>
                            <a:rPr lang="en-US" sz="1875" b="0" i="1" smtClean="0">
                              <a:solidFill>
                                <a:srgbClr val="00B0F0"/>
                              </a:solidFill>
                              <a:latin typeface="Cambria Math" panose="02040503050406030204" pitchFamily="18" charset="0"/>
                            </a:rPr>
                          </m:ctrlPr>
                        </m:accPr>
                        <m:e>
                          <m:r>
                            <a:rPr lang="en-US" sz="1875" b="0" i="1" smtClean="0">
                              <a:solidFill>
                                <a:srgbClr val="00B0F0"/>
                              </a:solidFill>
                              <a:latin typeface="Cambria Math" panose="02040503050406030204" pitchFamily="18" charset="0"/>
                            </a:rPr>
                            <m:t>𝐸</m:t>
                          </m:r>
                        </m:e>
                      </m:acc>
                    </m:oMath>
                  </m:oMathPara>
                </a14:m>
                <a:endParaRPr lang="ar-AE" sz="1875" dirty="0">
                  <a:solidFill>
                    <a:srgbClr val="00B0F0"/>
                  </a:solidFill>
                  <a:latin typeface="Aptos" panose="020B0004020202020204" pitchFamily="34" charset="0"/>
                </a:endParaRPr>
              </a:p>
            </p:txBody>
          </p:sp>
        </mc:Choice>
        <mc:Fallback xmlns="">
          <p:sp>
            <p:nvSpPr>
              <p:cNvPr id="29" name="Equation">
                <a:extLst>
                  <a:ext uri="{FF2B5EF4-FFF2-40B4-BE49-F238E27FC236}">
                    <a16:creationId xmlns:a16="http://schemas.microsoft.com/office/drawing/2014/main" id="{442B3ED7-8E4E-E1D2-374C-7511DC91E7F9}"/>
                  </a:ext>
                </a:extLst>
              </p:cNvPr>
              <p:cNvSpPr txBox="1">
                <a:spLocks noRot="1" noChangeAspect="1" noMove="1" noResize="1" noEditPoints="1" noAdjustHandles="1" noChangeArrowheads="1" noChangeShapeType="1" noTextEdit="1"/>
              </p:cNvSpPr>
              <p:nvPr/>
            </p:nvSpPr>
            <p:spPr>
              <a:xfrm>
                <a:off x="4349665" y="4162778"/>
                <a:ext cx="358961" cy="323550"/>
              </a:xfrm>
              <a:prstGeom prst="rect">
                <a:avLst/>
              </a:prstGeom>
              <a:blipFill>
                <a:blip r:embed="rId14"/>
                <a:stretch>
                  <a:fillRect b="-7547"/>
                </a:stretch>
              </a:blipFill>
              <a:ln w="12700">
                <a:miter lim="400000"/>
              </a:ln>
            </p:spPr>
            <p:txBody>
              <a:bodyPr/>
              <a:lstStyle/>
              <a:p>
                <a:r>
                  <a:rPr lang="en-US">
                    <a:noFill/>
                  </a:rPr>
                  <a:t> </a:t>
                </a:r>
              </a:p>
            </p:txBody>
          </p:sp>
        </mc:Fallback>
      </mc:AlternateContent>
      <p:sp>
        <p:nvSpPr>
          <p:cNvPr id="575" name="Electrodes…"/>
          <p:cNvSpPr txBox="1"/>
          <p:nvPr/>
        </p:nvSpPr>
        <p:spPr>
          <a:xfrm>
            <a:off x="4659762" y="2269957"/>
            <a:ext cx="1284620"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Electrodes</a:t>
            </a:r>
          </a:p>
          <a:p>
            <a:pPr algn="ctr">
              <a:spcBef>
                <a:spcPts val="0"/>
              </a:spcBef>
              <a:defRPr sz="3600">
                <a:solidFill>
                  <a:srgbClr val="5E5E5E"/>
                </a:solidFill>
                <a:latin typeface="Avenir Next Demi Bold"/>
                <a:ea typeface="Avenir Next Demi Bold"/>
                <a:cs typeface="Avenir Next Demi Bold"/>
                <a:sym typeface="Avenir Next Demi Bold"/>
              </a:defRPr>
            </a:pPr>
            <a:r>
              <a:rPr sz="1350" dirty="0">
                <a:latin typeface="Aptos" panose="020B0004020202020204" pitchFamily="34" charset="0"/>
              </a:rPr>
              <a:t>(static E field)</a:t>
            </a:r>
          </a:p>
        </p:txBody>
      </p:sp>
      <p:sp>
        <p:nvSpPr>
          <p:cNvPr id="30" name="Line">
            <a:extLst>
              <a:ext uri="{FF2B5EF4-FFF2-40B4-BE49-F238E27FC236}">
                <a16:creationId xmlns:a16="http://schemas.microsoft.com/office/drawing/2014/main" id="{8007A18E-41A2-B447-02E3-F3716C49867F}"/>
              </a:ext>
            </a:extLst>
          </p:cNvPr>
          <p:cNvSpPr/>
          <p:nvPr/>
        </p:nvSpPr>
        <p:spPr>
          <a:xfrm flipV="1">
            <a:off x="4697739" y="2734846"/>
            <a:ext cx="522327" cy="71903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31" name="Line">
            <a:extLst>
              <a:ext uri="{FF2B5EF4-FFF2-40B4-BE49-F238E27FC236}">
                <a16:creationId xmlns:a16="http://schemas.microsoft.com/office/drawing/2014/main" id="{734B66CF-FB06-C6E6-E41F-4D5828225F9A}"/>
              </a:ext>
            </a:extLst>
          </p:cNvPr>
          <p:cNvSpPr/>
          <p:nvPr/>
        </p:nvSpPr>
        <p:spPr>
          <a:xfrm flipV="1">
            <a:off x="4929144" y="2723925"/>
            <a:ext cx="362924" cy="927935"/>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34" name="Line">
            <a:extLst>
              <a:ext uri="{FF2B5EF4-FFF2-40B4-BE49-F238E27FC236}">
                <a16:creationId xmlns:a16="http://schemas.microsoft.com/office/drawing/2014/main" id="{673F649F-C5EF-E98D-EAE9-6F711780ED1E}"/>
              </a:ext>
            </a:extLst>
          </p:cNvPr>
          <p:cNvSpPr/>
          <p:nvPr/>
        </p:nvSpPr>
        <p:spPr>
          <a:xfrm flipV="1">
            <a:off x="4874536" y="4110783"/>
            <a:ext cx="1053216" cy="0"/>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
        <p:nvSpPr>
          <p:cNvPr id="35" name="Line">
            <a:extLst>
              <a:ext uri="{FF2B5EF4-FFF2-40B4-BE49-F238E27FC236}">
                <a16:creationId xmlns:a16="http://schemas.microsoft.com/office/drawing/2014/main" id="{F669F0F3-2902-977A-34B9-B750A13B9E55}"/>
              </a:ext>
            </a:extLst>
          </p:cNvPr>
          <p:cNvSpPr/>
          <p:nvPr/>
        </p:nvSpPr>
        <p:spPr>
          <a:xfrm flipV="1">
            <a:off x="4874536" y="4138523"/>
            <a:ext cx="1069845" cy="386323"/>
          </a:xfrm>
          <a:prstGeom prst="line">
            <a:avLst/>
          </a:prstGeom>
          <a:ln w="25400">
            <a:solidFill>
              <a:srgbClr val="000000"/>
            </a:solidFill>
            <a:miter lim="400000"/>
          </a:ln>
        </p:spPr>
        <p:txBody>
          <a:bodyPr lIns="19050" tIns="19050" rIns="19050" bIns="19050" anchor="ctr"/>
          <a:lstStyle/>
          <a:p>
            <a:pPr algn="ctr">
              <a:spcBef>
                <a:spcPts val="0"/>
              </a:spcBef>
              <a:defRPr sz="2400">
                <a:solidFill>
                  <a:srgbClr val="5E5E5E"/>
                </a:solidFill>
              </a:defRPr>
            </a:pPr>
            <a:endParaRPr sz="900" dirty="0">
              <a:latin typeface="Aptos" panose="020B0004020202020204" pitchFamily="34" charset="0"/>
            </a:endParaRPr>
          </a:p>
        </p:txBody>
      </p:sp>
    </p:spTree>
    <p:extLst>
      <p:ext uri="{BB962C8B-B14F-4D97-AF65-F5344CB8AC3E}">
        <p14:creationId xmlns:p14="http://schemas.microsoft.com/office/powerpoint/2010/main" val="238615071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28A3C4-60FB-7DD5-2941-74A77C6A5271}"/>
              </a:ext>
            </a:extLst>
          </p:cNvPr>
          <p:cNvSpPr>
            <a:spLocks noGrp="1"/>
          </p:cNvSpPr>
          <p:nvPr>
            <p:ph type="sldNum" sz="quarter" idx="2"/>
          </p:nvPr>
        </p:nvSpPr>
        <p:spPr/>
        <p:txBody>
          <a:bodyPr/>
          <a:lstStyle/>
          <a:p>
            <a:fld id="{86CB4B4D-7CA3-9044-876B-883B54F8677D}" type="slidenum">
              <a:rPr lang="en-GB" smtClean="0"/>
              <a:t>28</a:t>
            </a:fld>
            <a:endParaRPr lang="en-GB" dirty="0"/>
          </a:p>
        </p:txBody>
      </p:sp>
      <p:pic>
        <p:nvPicPr>
          <p:cNvPr id="4" name="Picture 3" descr="A person standing on a machine&#10;&#10;AI-generated content may be incorrect.">
            <a:extLst>
              <a:ext uri="{FF2B5EF4-FFF2-40B4-BE49-F238E27FC236}">
                <a16:creationId xmlns:a16="http://schemas.microsoft.com/office/drawing/2014/main" id="{1240C921-7919-0501-A8C8-86B4590BC014}"/>
              </a:ext>
            </a:extLst>
          </p:cNvPr>
          <p:cNvPicPr>
            <a:picLocks noChangeAspect="1"/>
          </p:cNvPicPr>
          <p:nvPr/>
        </p:nvPicPr>
        <p:blipFill>
          <a:blip r:embed="rId2"/>
          <a:stretch>
            <a:fillRect/>
          </a:stretch>
        </p:blipFill>
        <p:spPr>
          <a:xfrm>
            <a:off x="1991" y="0"/>
            <a:ext cx="9140017" cy="5143500"/>
          </a:xfrm>
          <a:prstGeom prst="rect">
            <a:avLst/>
          </a:prstGeom>
        </p:spPr>
      </p:pic>
    </p:spTree>
    <p:extLst>
      <p:ext uri="{BB962C8B-B14F-4D97-AF65-F5344CB8AC3E}">
        <p14:creationId xmlns:p14="http://schemas.microsoft.com/office/powerpoint/2010/main" val="117270920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3" name="Picture 2" descr="A machine with a large cylinder&#10;&#10;AI-generated content may be incorrect.">
            <a:extLst>
              <a:ext uri="{FF2B5EF4-FFF2-40B4-BE49-F238E27FC236}">
                <a16:creationId xmlns:a16="http://schemas.microsoft.com/office/drawing/2014/main" id="{F16CC8EC-C72B-BBB9-F46F-576E9E2B26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38940" y="640741"/>
            <a:ext cx="6994167" cy="3950147"/>
          </a:xfrm>
          <a:prstGeom prst="rect">
            <a:avLst/>
          </a:prstGeom>
        </p:spPr>
      </p:pic>
      <p:sp>
        <p:nvSpPr>
          <p:cNvPr id="547" name="Google Shape;547;p53"/>
          <p:cNvSpPr txBox="1">
            <a:spLocks noGrp="1"/>
          </p:cNvSpPr>
          <p:nvPr>
            <p:ph type="title"/>
          </p:nvPr>
        </p:nvSpPr>
        <p:spPr>
          <a:xfrm>
            <a:off x="1374223" y="110139"/>
            <a:ext cx="6723600" cy="607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The Experiment - Technical overview</a:t>
            </a:r>
            <a:endParaRPr dirty="0"/>
          </a:p>
          <a:p>
            <a:pPr marL="0" lvl="0" indent="0" algn="l" rtl="0">
              <a:spcBef>
                <a:spcPts val="0"/>
              </a:spcBef>
              <a:spcAft>
                <a:spcPts val="0"/>
              </a:spcAft>
              <a:buNone/>
            </a:pPr>
            <a:endParaRPr dirty="0"/>
          </a:p>
        </p:txBody>
      </p:sp>
      <p:sp>
        <p:nvSpPr>
          <p:cNvPr id="548" name="Google Shape;548;p53"/>
          <p:cNvSpPr txBox="1"/>
          <p:nvPr/>
        </p:nvSpPr>
        <p:spPr>
          <a:xfrm>
            <a:off x="6001592" y="4475383"/>
            <a:ext cx="1586400" cy="440700"/>
          </a:xfrm>
          <a:prstGeom prst="rect">
            <a:avLst/>
          </a:prstGeom>
          <a:noFill/>
          <a:ln>
            <a:noFill/>
          </a:ln>
        </p:spPr>
        <p:txBody>
          <a:bodyPr spcFirstLastPara="1" wrap="square" lIns="0" tIns="0" rIns="0" bIns="0" anchor="t" anchorCtr="0">
            <a:noAutofit/>
          </a:bodyPr>
          <a:lstStyle/>
          <a:p>
            <a:pPr marL="0" lvl="0" indent="0" algn="l" rtl="0">
              <a:spcBef>
                <a:spcPts val="500"/>
              </a:spcBef>
              <a:spcAft>
                <a:spcPts val="0"/>
              </a:spcAft>
              <a:buNone/>
            </a:pPr>
            <a:r>
              <a:rPr lang="en" sz="1500" dirty="0">
                <a:latin typeface="Aptos" panose="020B0004020202020204" pitchFamily="34" charset="0"/>
              </a:rPr>
              <a:t>Off-axis Injection tubes</a:t>
            </a:r>
            <a:endParaRPr sz="1500" dirty="0">
              <a:solidFill>
                <a:srgbClr val="000000"/>
              </a:solidFill>
              <a:latin typeface="Aptos" panose="020B0004020202020204" pitchFamily="34" charset="0"/>
            </a:endParaRPr>
          </a:p>
        </p:txBody>
      </p:sp>
      <p:sp>
        <p:nvSpPr>
          <p:cNvPr id="550" name="Google Shape;550;p53"/>
          <p:cNvSpPr txBox="1"/>
          <p:nvPr/>
        </p:nvSpPr>
        <p:spPr>
          <a:xfrm>
            <a:off x="40428" y="855650"/>
            <a:ext cx="1179600" cy="440700"/>
          </a:xfrm>
          <a:prstGeom prst="rect">
            <a:avLst/>
          </a:prstGeom>
          <a:noFill/>
          <a:ln>
            <a:noFill/>
          </a:ln>
        </p:spPr>
        <p:txBody>
          <a:bodyPr spcFirstLastPara="1" wrap="square" lIns="0" tIns="0" rIns="0" bIns="0" anchor="ctr" anchorCtr="0">
            <a:noAutofit/>
          </a:bodyPr>
          <a:lstStyle/>
          <a:p>
            <a:pPr marL="0" lvl="0" indent="0" algn="ctr" rtl="0">
              <a:spcBef>
                <a:spcPts val="500"/>
              </a:spcBef>
              <a:spcAft>
                <a:spcPts val="0"/>
              </a:spcAft>
              <a:buNone/>
            </a:pPr>
            <a:r>
              <a:rPr lang="en" sz="1500" dirty="0">
                <a:latin typeface="Aptos" panose="020B0004020202020204" pitchFamily="34" charset="0"/>
              </a:rPr>
              <a:t>Vacuum box for services</a:t>
            </a:r>
            <a:endParaRPr sz="1500" dirty="0">
              <a:solidFill>
                <a:srgbClr val="000000"/>
              </a:solidFill>
              <a:latin typeface="Aptos" panose="020B0004020202020204" pitchFamily="34" charset="0"/>
            </a:endParaRPr>
          </a:p>
        </p:txBody>
      </p:sp>
      <p:sp>
        <p:nvSpPr>
          <p:cNvPr id="551" name="Google Shape;551;p53"/>
          <p:cNvSpPr txBox="1"/>
          <p:nvPr/>
        </p:nvSpPr>
        <p:spPr>
          <a:xfrm>
            <a:off x="3756300" y="1417193"/>
            <a:ext cx="948800" cy="758761"/>
          </a:xfrm>
          <a:prstGeom prst="roundRect">
            <a:avLst/>
          </a:prstGeom>
          <a:noFill/>
          <a:ln w="9525" cap="flat" cmpd="sng">
            <a:noFill/>
            <a:prstDash val="solid"/>
            <a:round/>
            <a:headEnd type="none" w="sm" len="sm"/>
            <a:tailEnd type="none" w="sm" len="sm"/>
          </a:ln>
          <a:scene3d>
            <a:camera prst="orthographicFront">
              <a:rot lat="0" lon="0" rev="21300000"/>
            </a:camera>
            <a:lightRig rig="threePt" dir="t"/>
          </a:scene3d>
        </p:spPr>
        <p:txBody>
          <a:bodyPr spcFirstLastPara="1" wrap="square" lIns="0" tIns="0" rIns="0" bIns="0" anchor="ctr" anchorCtr="0">
            <a:noAutofit/>
          </a:bodyPr>
          <a:lstStyle/>
          <a:p>
            <a:pPr marL="0" lvl="0" indent="0" algn="ctr" rtl="0">
              <a:spcBef>
                <a:spcPts val="500"/>
              </a:spcBef>
              <a:spcAft>
                <a:spcPts val="0"/>
              </a:spcAft>
              <a:buNone/>
            </a:pPr>
            <a:r>
              <a:rPr lang="en" sz="1500" dirty="0">
                <a:solidFill>
                  <a:schemeClr val="bg1"/>
                </a:solidFill>
                <a:latin typeface="Aptos" panose="020B0004020202020204" pitchFamily="34" charset="0"/>
              </a:rPr>
              <a:t>SC storage magnet</a:t>
            </a:r>
            <a:endParaRPr sz="1500" dirty="0">
              <a:solidFill>
                <a:schemeClr val="bg1"/>
              </a:solidFill>
              <a:latin typeface="Aptos" panose="020B0004020202020204" pitchFamily="34" charset="0"/>
            </a:endParaRPr>
          </a:p>
        </p:txBody>
      </p:sp>
      <p:sp>
        <p:nvSpPr>
          <p:cNvPr id="553" name="Google Shape;553;p53"/>
          <p:cNvSpPr txBox="1"/>
          <p:nvPr/>
        </p:nvSpPr>
        <p:spPr>
          <a:xfrm>
            <a:off x="7508023" y="1062733"/>
            <a:ext cx="1179600" cy="440700"/>
          </a:xfrm>
          <a:prstGeom prst="rect">
            <a:avLst/>
          </a:prstGeom>
          <a:noFill/>
          <a:ln>
            <a:noFill/>
          </a:ln>
        </p:spPr>
        <p:txBody>
          <a:bodyPr spcFirstLastPara="1" wrap="square" lIns="0" tIns="0" rIns="0" bIns="0" anchor="t" anchorCtr="0">
            <a:noAutofit/>
          </a:bodyPr>
          <a:lstStyle/>
          <a:p>
            <a:pPr marL="0" lvl="0" indent="0" algn="l" rtl="0">
              <a:spcBef>
                <a:spcPts val="500"/>
              </a:spcBef>
              <a:spcAft>
                <a:spcPts val="0"/>
              </a:spcAft>
              <a:buNone/>
            </a:pPr>
            <a:r>
              <a:rPr lang="en" sz="1500" dirty="0">
                <a:latin typeface="Aptos" panose="020B0004020202020204" pitchFamily="34" charset="0"/>
              </a:rPr>
              <a:t>4K cryo head</a:t>
            </a:r>
            <a:endParaRPr sz="1500" dirty="0">
              <a:solidFill>
                <a:srgbClr val="000000"/>
              </a:solidFill>
              <a:latin typeface="Aptos" panose="020B0004020202020204" pitchFamily="34" charset="0"/>
            </a:endParaRPr>
          </a:p>
        </p:txBody>
      </p:sp>
      <p:cxnSp>
        <p:nvCxnSpPr>
          <p:cNvPr id="554" name="Google Shape;554;p53"/>
          <p:cNvCxnSpPr>
            <a:cxnSpLocks/>
          </p:cNvCxnSpPr>
          <p:nvPr/>
        </p:nvCxnSpPr>
        <p:spPr>
          <a:xfrm flipH="1" flipV="1">
            <a:off x="6372200" y="3219822"/>
            <a:ext cx="238117" cy="1282937"/>
          </a:xfrm>
          <a:prstGeom prst="straightConnector1">
            <a:avLst/>
          </a:prstGeom>
          <a:noFill/>
          <a:ln w="28575" cap="flat" cmpd="sng">
            <a:gradFill flip="none" rotWithShape="1">
              <a:gsLst>
                <a:gs pos="41000">
                  <a:schemeClr val="bg1"/>
                </a:gs>
                <a:gs pos="100000">
                  <a:schemeClr val="accent5">
                    <a:lumMod val="70000"/>
                  </a:schemeClr>
                </a:gs>
              </a:gsLst>
              <a:lin ang="13500000" scaled="1"/>
              <a:tileRect/>
            </a:gradFill>
            <a:prstDash val="solid"/>
            <a:round/>
            <a:headEnd type="none" w="med" len="med"/>
            <a:tailEnd type="stealth" w="med" len="med"/>
          </a:ln>
        </p:spPr>
      </p:cxnSp>
      <p:cxnSp>
        <p:nvCxnSpPr>
          <p:cNvPr id="557" name="Google Shape;557;p53"/>
          <p:cNvCxnSpPr>
            <a:cxnSpLocks/>
          </p:cNvCxnSpPr>
          <p:nvPr/>
        </p:nvCxnSpPr>
        <p:spPr>
          <a:xfrm>
            <a:off x="1139613" y="863925"/>
            <a:ext cx="336043" cy="56925"/>
          </a:xfrm>
          <a:prstGeom prst="straightConnector1">
            <a:avLst/>
          </a:prstGeom>
          <a:noFill/>
          <a:ln w="28575" cap="flat" cmpd="sng">
            <a:solidFill>
              <a:schemeClr val="dk1"/>
            </a:solidFill>
            <a:prstDash val="solid"/>
            <a:round/>
            <a:headEnd type="none" w="med" len="med"/>
            <a:tailEnd type="stealth" w="med" len="med"/>
          </a:ln>
        </p:spPr>
      </p:cxnSp>
      <p:sp>
        <p:nvSpPr>
          <p:cNvPr id="8" name="Google Shape;548;p53">
            <a:extLst>
              <a:ext uri="{FF2B5EF4-FFF2-40B4-BE49-F238E27FC236}">
                <a16:creationId xmlns:a16="http://schemas.microsoft.com/office/drawing/2014/main" id="{664A81D5-4FDE-F653-B5E4-CAB43E77D927}"/>
              </a:ext>
            </a:extLst>
          </p:cNvPr>
          <p:cNvSpPr txBox="1"/>
          <p:nvPr/>
        </p:nvSpPr>
        <p:spPr>
          <a:xfrm>
            <a:off x="910893" y="3939902"/>
            <a:ext cx="1930164" cy="440700"/>
          </a:xfrm>
          <a:prstGeom prst="rect">
            <a:avLst/>
          </a:prstGeom>
          <a:noFill/>
          <a:ln>
            <a:noFill/>
          </a:ln>
        </p:spPr>
        <p:txBody>
          <a:bodyPr spcFirstLastPara="1" wrap="square" lIns="0" tIns="0" rIns="0" bIns="0" anchor="t" anchorCtr="0">
            <a:noAutofit/>
          </a:bodyPr>
          <a:lstStyle/>
          <a:p>
            <a:pPr marL="0" lvl="0" indent="0" algn="l" rtl="0">
              <a:spcBef>
                <a:spcPts val="500"/>
              </a:spcBef>
              <a:spcAft>
                <a:spcPts val="0"/>
              </a:spcAft>
              <a:buNone/>
            </a:pPr>
            <a:r>
              <a:rPr lang="en" sz="1500" dirty="0">
                <a:latin typeface="Aptos" panose="020B0004020202020204" pitchFamily="34" charset="0"/>
              </a:rPr>
              <a:t>Field correction coils</a:t>
            </a:r>
            <a:endParaRPr sz="1500" dirty="0">
              <a:solidFill>
                <a:srgbClr val="000000"/>
              </a:solidFill>
              <a:latin typeface="Aptos" panose="020B0004020202020204" pitchFamily="34" charset="0"/>
            </a:endParaRPr>
          </a:p>
        </p:txBody>
      </p:sp>
      <p:cxnSp>
        <p:nvCxnSpPr>
          <p:cNvPr id="9" name="Google Shape;554;p53">
            <a:extLst>
              <a:ext uri="{FF2B5EF4-FFF2-40B4-BE49-F238E27FC236}">
                <a16:creationId xmlns:a16="http://schemas.microsoft.com/office/drawing/2014/main" id="{5D99BABB-AA48-F1A4-053F-D56179EB6168}"/>
              </a:ext>
            </a:extLst>
          </p:cNvPr>
          <p:cNvCxnSpPr>
            <a:cxnSpLocks/>
          </p:cNvCxnSpPr>
          <p:nvPr/>
        </p:nvCxnSpPr>
        <p:spPr>
          <a:xfrm flipV="1">
            <a:off x="2771801" y="2729627"/>
            <a:ext cx="1368152" cy="1167683"/>
          </a:xfrm>
          <a:prstGeom prst="straightConnector1">
            <a:avLst/>
          </a:prstGeom>
          <a:noFill/>
          <a:ln w="28575" cap="flat" cmpd="sng">
            <a:gradFill flip="none" rotWithShape="1">
              <a:gsLst>
                <a:gs pos="41000">
                  <a:schemeClr val="bg1"/>
                </a:gs>
                <a:gs pos="100000">
                  <a:schemeClr val="accent5">
                    <a:lumMod val="70000"/>
                  </a:schemeClr>
                </a:gs>
              </a:gsLst>
              <a:lin ang="13500000" scaled="1"/>
              <a:tileRect/>
            </a:gradFill>
            <a:prstDash val="solid"/>
            <a:round/>
            <a:headEnd type="none" w="med" len="med"/>
            <a:tailEnd type="stealth" w="med" len="med"/>
          </a:ln>
        </p:spPr>
      </p:cxnSp>
      <p:sp>
        <p:nvSpPr>
          <p:cNvPr id="12" name="Google Shape;548;p53">
            <a:extLst>
              <a:ext uri="{FF2B5EF4-FFF2-40B4-BE49-F238E27FC236}">
                <a16:creationId xmlns:a16="http://schemas.microsoft.com/office/drawing/2014/main" id="{0B8526F5-CC23-94D0-A2A1-5A14B2C0A1F0}"/>
              </a:ext>
            </a:extLst>
          </p:cNvPr>
          <p:cNvSpPr txBox="1"/>
          <p:nvPr/>
        </p:nvSpPr>
        <p:spPr>
          <a:xfrm>
            <a:off x="1063293" y="4370233"/>
            <a:ext cx="1930164" cy="440700"/>
          </a:xfrm>
          <a:prstGeom prst="rect">
            <a:avLst/>
          </a:prstGeom>
          <a:noFill/>
          <a:ln>
            <a:noFill/>
          </a:ln>
        </p:spPr>
        <p:txBody>
          <a:bodyPr spcFirstLastPara="1" wrap="square" lIns="0" tIns="0" rIns="0" bIns="0" anchor="t" anchorCtr="0">
            <a:noAutofit/>
          </a:bodyPr>
          <a:lstStyle/>
          <a:p>
            <a:pPr marL="0" lvl="0" indent="0" algn="l" rtl="0">
              <a:spcBef>
                <a:spcPts val="500"/>
              </a:spcBef>
              <a:spcAft>
                <a:spcPts val="0"/>
              </a:spcAft>
              <a:buNone/>
            </a:pPr>
            <a:r>
              <a:rPr lang="en" sz="1500" dirty="0">
                <a:latin typeface="Aptos" panose="020B0004020202020204" pitchFamily="34" charset="0"/>
              </a:rPr>
              <a:t>Positron tracker</a:t>
            </a:r>
            <a:br>
              <a:rPr lang="en" sz="1500" dirty="0">
                <a:latin typeface="Aptos" panose="020B0004020202020204" pitchFamily="34" charset="0"/>
              </a:rPr>
            </a:br>
            <a:r>
              <a:rPr lang="en" sz="1500" dirty="0">
                <a:latin typeface="Aptos" panose="020B0004020202020204" pitchFamily="34" charset="0"/>
              </a:rPr>
              <a:t>Scintillating fibers</a:t>
            </a:r>
            <a:endParaRPr sz="1500" dirty="0">
              <a:solidFill>
                <a:srgbClr val="000000"/>
              </a:solidFill>
              <a:latin typeface="Aptos" panose="020B0004020202020204" pitchFamily="34" charset="0"/>
            </a:endParaRPr>
          </a:p>
        </p:txBody>
      </p:sp>
      <p:cxnSp>
        <p:nvCxnSpPr>
          <p:cNvPr id="13" name="Google Shape;554;p53">
            <a:extLst>
              <a:ext uri="{FF2B5EF4-FFF2-40B4-BE49-F238E27FC236}">
                <a16:creationId xmlns:a16="http://schemas.microsoft.com/office/drawing/2014/main" id="{7F346C2D-F716-5E11-1807-BA4604CA27F6}"/>
              </a:ext>
            </a:extLst>
          </p:cNvPr>
          <p:cNvCxnSpPr>
            <a:cxnSpLocks/>
          </p:cNvCxnSpPr>
          <p:nvPr/>
        </p:nvCxnSpPr>
        <p:spPr>
          <a:xfrm flipV="1">
            <a:off x="2527589" y="2729627"/>
            <a:ext cx="1940411" cy="1903924"/>
          </a:xfrm>
          <a:prstGeom prst="straightConnector1">
            <a:avLst/>
          </a:prstGeom>
          <a:noFill/>
          <a:ln w="28575" cap="flat" cmpd="sng">
            <a:gradFill flip="none" rotWithShape="1">
              <a:gsLst>
                <a:gs pos="41000">
                  <a:schemeClr val="bg1"/>
                </a:gs>
                <a:gs pos="100000">
                  <a:schemeClr val="accent5">
                    <a:lumMod val="70000"/>
                  </a:schemeClr>
                </a:gs>
              </a:gsLst>
              <a:lin ang="13500000" scaled="1"/>
              <a:tileRect/>
            </a:gradFill>
            <a:prstDash val="solid"/>
            <a:round/>
            <a:headEnd type="none" w="med" len="med"/>
            <a:tailEnd type="stealth" w="med" len="med"/>
          </a:ln>
        </p:spPr>
      </p:cxnSp>
      <p:sp>
        <p:nvSpPr>
          <p:cNvPr id="15" name="Google Shape;548;p53">
            <a:extLst>
              <a:ext uri="{FF2B5EF4-FFF2-40B4-BE49-F238E27FC236}">
                <a16:creationId xmlns:a16="http://schemas.microsoft.com/office/drawing/2014/main" id="{7BE6943E-7712-2969-45D5-C2F39F548498}"/>
              </a:ext>
            </a:extLst>
          </p:cNvPr>
          <p:cNvSpPr txBox="1"/>
          <p:nvPr/>
        </p:nvSpPr>
        <p:spPr>
          <a:xfrm>
            <a:off x="2767399" y="4676143"/>
            <a:ext cx="1930164" cy="440700"/>
          </a:xfrm>
          <a:prstGeom prst="rect">
            <a:avLst/>
          </a:prstGeom>
          <a:noFill/>
          <a:ln>
            <a:noFill/>
          </a:ln>
        </p:spPr>
        <p:txBody>
          <a:bodyPr spcFirstLastPara="1" wrap="square" lIns="0" tIns="0" rIns="0" bIns="0" anchor="t" anchorCtr="0">
            <a:noAutofit/>
          </a:bodyPr>
          <a:lstStyle/>
          <a:p>
            <a:pPr marL="0" lvl="0" indent="0" algn="l" rtl="0">
              <a:spcBef>
                <a:spcPts val="500"/>
              </a:spcBef>
              <a:spcAft>
                <a:spcPts val="0"/>
              </a:spcAft>
              <a:buNone/>
            </a:pPr>
            <a:r>
              <a:rPr lang="en" sz="1500" dirty="0">
                <a:latin typeface="Aptos" panose="020B0004020202020204" pitchFamily="34" charset="0"/>
              </a:rPr>
              <a:t>Radial electrodes</a:t>
            </a:r>
            <a:endParaRPr sz="1500" dirty="0">
              <a:solidFill>
                <a:srgbClr val="000000"/>
              </a:solidFill>
              <a:latin typeface="Aptos" panose="020B0004020202020204" pitchFamily="34" charset="0"/>
            </a:endParaRPr>
          </a:p>
        </p:txBody>
      </p:sp>
      <p:cxnSp>
        <p:nvCxnSpPr>
          <p:cNvPr id="16" name="Google Shape;554;p53">
            <a:extLst>
              <a:ext uri="{FF2B5EF4-FFF2-40B4-BE49-F238E27FC236}">
                <a16:creationId xmlns:a16="http://schemas.microsoft.com/office/drawing/2014/main" id="{1F73C107-45D5-A8C1-445C-D76525C9E425}"/>
              </a:ext>
            </a:extLst>
          </p:cNvPr>
          <p:cNvCxnSpPr>
            <a:cxnSpLocks/>
          </p:cNvCxnSpPr>
          <p:nvPr/>
        </p:nvCxnSpPr>
        <p:spPr>
          <a:xfrm flipV="1">
            <a:off x="3252005" y="2791809"/>
            <a:ext cx="1493252" cy="1903924"/>
          </a:xfrm>
          <a:prstGeom prst="straightConnector1">
            <a:avLst/>
          </a:prstGeom>
          <a:noFill/>
          <a:ln w="28575" cap="flat" cmpd="sng">
            <a:gradFill flip="none" rotWithShape="1">
              <a:gsLst>
                <a:gs pos="41000">
                  <a:schemeClr val="bg1"/>
                </a:gs>
                <a:gs pos="100000">
                  <a:schemeClr val="accent5">
                    <a:lumMod val="70000"/>
                  </a:schemeClr>
                </a:gs>
              </a:gsLst>
              <a:lin ang="13500000" scaled="1"/>
              <a:tileRect/>
            </a:gradFill>
            <a:prstDash val="solid"/>
            <a:round/>
            <a:headEnd type="none" w="med" len="med"/>
            <a:tailEnd type="stealth" w="med" len="med"/>
          </a:ln>
        </p:spPr>
      </p:cxnSp>
      <p:sp>
        <p:nvSpPr>
          <p:cNvPr id="18" name="Google Shape;548;p53">
            <a:extLst>
              <a:ext uri="{FF2B5EF4-FFF2-40B4-BE49-F238E27FC236}">
                <a16:creationId xmlns:a16="http://schemas.microsoft.com/office/drawing/2014/main" id="{9CB862E3-8DD7-8206-5A9E-719682F3B8EF}"/>
              </a:ext>
            </a:extLst>
          </p:cNvPr>
          <p:cNvSpPr txBox="1"/>
          <p:nvPr/>
        </p:nvSpPr>
        <p:spPr>
          <a:xfrm>
            <a:off x="109835" y="3233901"/>
            <a:ext cx="1930164" cy="440700"/>
          </a:xfrm>
          <a:prstGeom prst="rect">
            <a:avLst/>
          </a:prstGeom>
          <a:noFill/>
          <a:ln>
            <a:noFill/>
          </a:ln>
        </p:spPr>
        <p:txBody>
          <a:bodyPr spcFirstLastPara="1" wrap="square" lIns="0" tIns="0" rIns="0" bIns="0" anchor="t" anchorCtr="0">
            <a:noAutofit/>
          </a:bodyPr>
          <a:lstStyle/>
          <a:p>
            <a:pPr marL="0" lvl="0" indent="0" algn="l" rtl="0">
              <a:spcBef>
                <a:spcPts val="500"/>
              </a:spcBef>
              <a:spcAft>
                <a:spcPts val="0"/>
              </a:spcAft>
              <a:buNone/>
            </a:pPr>
            <a:r>
              <a:rPr lang="en-GB" sz="1500" dirty="0">
                <a:latin typeface="Aptos" panose="020B0004020202020204" pitchFamily="34" charset="0"/>
              </a:rPr>
              <a:t>F</a:t>
            </a:r>
            <a:r>
              <a:rPr lang="en" sz="1500" dirty="0">
                <a:latin typeface="Aptos" panose="020B0004020202020204" pitchFamily="34" charset="0"/>
              </a:rPr>
              <a:t>iber ports for </a:t>
            </a:r>
          </a:p>
          <a:p>
            <a:pPr marL="0" lvl="0" indent="0" algn="l" rtl="0">
              <a:spcBef>
                <a:spcPts val="500"/>
              </a:spcBef>
              <a:spcAft>
                <a:spcPts val="0"/>
              </a:spcAft>
              <a:buNone/>
            </a:pPr>
            <a:r>
              <a:rPr lang="en" sz="1500" dirty="0">
                <a:solidFill>
                  <a:srgbClr val="000000"/>
                </a:solidFill>
                <a:latin typeface="Aptos" panose="020B0004020202020204" pitchFamily="34" charset="0"/>
              </a:rPr>
              <a:t>~ 2000 DAQ channels</a:t>
            </a:r>
            <a:endParaRPr sz="1500" dirty="0">
              <a:solidFill>
                <a:srgbClr val="000000"/>
              </a:solidFill>
              <a:latin typeface="Aptos" panose="020B0004020202020204" pitchFamily="34" charset="0"/>
            </a:endParaRPr>
          </a:p>
        </p:txBody>
      </p:sp>
      <p:cxnSp>
        <p:nvCxnSpPr>
          <p:cNvPr id="19" name="Google Shape;554;p53">
            <a:extLst>
              <a:ext uri="{FF2B5EF4-FFF2-40B4-BE49-F238E27FC236}">
                <a16:creationId xmlns:a16="http://schemas.microsoft.com/office/drawing/2014/main" id="{ED444443-8B87-37BD-690C-FD83E029DFE7}"/>
              </a:ext>
            </a:extLst>
          </p:cNvPr>
          <p:cNvCxnSpPr>
            <a:cxnSpLocks/>
          </p:cNvCxnSpPr>
          <p:nvPr/>
        </p:nvCxnSpPr>
        <p:spPr>
          <a:xfrm flipV="1">
            <a:off x="1300015" y="2403532"/>
            <a:ext cx="1368152" cy="1167683"/>
          </a:xfrm>
          <a:prstGeom prst="straightConnector1">
            <a:avLst/>
          </a:prstGeom>
          <a:noFill/>
          <a:ln w="28575" cap="flat" cmpd="sng">
            <a:gradFill flip="none" rotWithShape="1">
              <a:gsLst>
                <a:gs pos="41000">
                  <a:schemeClr val="bg1"/>
                </a:gs>
                <a:gs pos="100000">
                  <a:schemeClr val="accent5">
                    <a:lumMod val="70000"/>
                  </a:schemeClr>
                </a:gs>
              </a:gsLst>
              <a:lin ang="13500000" scaled="1"/>
              <a:tileRect/>
            </a:gradFill>
            <a:prstDash val="solid"/>
            <a:round/>
            <a:headEnd type="none" w="med" len="med"/>
            <a:tailEnd type="stealth" w="med" len="med"/>
          </a:ln>
        </p:spPr>
      </p:cxnSp>
      <p:sp>
        <p:nvSpPr>
          <p:cNvPr id="2" name="Google Shape;548;p53">
            <a:extLst>
              <a:ext uri="{FF2B5EF4-FFF2-40B4-BE49-F238E27FC236}">
                <a16:creationId xmlns:a16="http://schemas.microsoft.com/office/drawing/2014/main" id="{6AA3622E-6977-ED76-5DF2-30B522656E1C}"/>
              </a:ext>
            </a:extLst>
          </p:cNvPr>
          <p:cNvSpPr txBox="1"/>
          <p:nvPr/>
        </p:nvSpPr>
        <p:spPr>
          <a:xfrm>
            <a:off x="4600436" y="847216"/>
            <a:ext cx="1930164" cy="440700"/>
          </a:xfrm>
          <a:prstGeom prst="rect">
            <a:avLst/>
          </a:prstGeom>
          <a:noFill/>
          <a:ln>
            <a:noFill/>
          </a:ln>
        </p:spPr>
        <p:txBody>
          <a:bodyPr spcFirstLastPara="1" wrap="square" lIns="0" tIns="0" rIns="0" bIns="0" anchor="t" anchorCtr="0">
            <a:noAutofit/>
          </a:bodyPr>
          <a:lstStyle/>
          <a:p>
            <a:pPr marL="0" lvl="0" indent="0" algn="r" rtl="0">
              <a:spcBef>
                <a:spcPts val="500"/>
              </a:spcBef>
              <a:spcAft>
                <a:spcPts val="0"/>
              </a:spcAft>
              <a:buNone/>
            </a:pPr>
            <a:r>
              <a:rPr lang="en" sz="1500" dirty="0">
                <a:latin typeface="Aptos" panose="020B0004020202020204" pitchFamily="34" charset="0"/>
              </a:rPr>
              <a:t>Weakly-focusing field</a:t>
            </a:r>
            <a:br>
              <a:rPr lang="en" sz="1500" dirty="0">
                <a:latin typeface="Aptos" panose="020B0004020202020204" pitchFamily="34" charset="0"/>
              </a:rPr>
            </a:br>
            <a:r>
              <a:rPr lang="en" sz="1500" dirty="0">
                <a:latin typeface="Aptos" panose="020B0004020202020204" pitchFamily="34" charset="0"/>
              </a:rPr>
              <a:t>coil</a:t>
            </a:r>
            <a:endParaRPr sz="1500" dirty="0">
              <a:solidFill>
                <a:srgbClr val="000000"/>
              </a:solidFill>
              <a:latin typeface="Aptos" panose="020B0004020202020204" pitchFamily="34" charset="0"/>
            </a:endParaRPr>
          </a:p>
        </p:txBody>
      </p:sp>
      <p:cxnSp>
        <p:nvCxnSpPr>
          <p:cNvPr id="4" name="Google Shape;554;p53">
            <a:extLst>
              <a:ext uri="{FF2B5EF4-FFF2-40B4-BE49-F238E27FC236}">
                <a16:creationId xmlns:a16="http://schemas.microsoft.com/office/drawing/2014/main" id="{3604796A-0F7C-1F79-3037-46DE9581C280}"/>
              </a:ext>
            </a:extLst>
          </p:cNvPr>
          <p:cNvCxnSpPr>
            <a:cxnSpLocks/>
          </p:cNvCxnSpPr>
          <p:nvPr/>
        </p:nvCxnSpPr>
        <p:spPr>
          <a:xfrm flipH="1">
            <a:off x="4867363" y="1227474"/>
            <a:ext cx="1050321" cy="1274575"/>
          </a:xfrm>
          <a:prstGeom prst="straightConnector1">
            <a:avLst/>
          </a:prstGeom>
          <a:noFill/>
          <a:ln w="28575" cap="flat" cmpd="sng">
            <a:gradFill flip="none" rotWithShape="1">
              <a:gsLst>
                <a:gs pos="41000">
                  <a:schemeClr val="bg1"/>
                </a:gs>
                <a:gs pos="100000">
                  <a:schemeClr val="accent5">
                    <a:lumMod val="70000"/>
                  </a:schemeClr>
                </a:gs>
              </a:gsLst>
              <a:lin ang="13500000" scaled="1"/>
              <a:tileRect/>
            </a:gradFill>
            <a:prstDash val="solid"/>
            <a:round/>
            <a:headEnd type="none" w="med" len="med"/>
            <a:tailEnd type="stealth"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433170-B8CD-FFC6-1BB7-5A759F25CD57}"/>
              </a:ext>
            </a:extLst>
          </p:cNvPr>
          <p:cNvSpPr>
            <a:spLocks noGrp="1"/>
          </p:cNvSpPr>
          <p:nvPr>
            <p:ph type="title"/>
          </p:nvPr>
        </p:nvSpPr>
        <p:spPr/>
        <p:txBody>
          <a:bodyPr/>
          <a:lstStyle/>
          <a:p>
            <a:r>
              <a:rPr lang="en-US" dirty="0"/>
              <a:t>Storing charged particles in storage rings</a:t>
            </a:r>
          </a:p>
        </p:txBody>
      </p:sp>
      <p:sp>
        <p:nvSpPr>
          <p:cNvPr id="4" name="Slide Number Placeholder 3">
            <a:extLst>
              <a:ext uri="{FF2B5EF4-FFF2-40B4-BE49-F238E27FC236}">
                <a16:creationId xmlns:a16="http://schemas.microsoft.com/office/drawing/2014/main" id="{924090C4-D18C-0C6B-C054-F4AA028F8499}"/>
              </a:ext>
            </a:extLst>
          </p:cNvPr>
          <p:cNvSpPr>
            <a:spLocks noGrp="1"/>
          </p:cNvSpPr>
          <p:nvPr>
            <p:ph type="sldNum" sz="quarter" idx="4"/>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3</a:t>
            </a:fld>
            <a:endParaRPr lang="de-DE" dirty="0">
              <a:latin typeface="Aptos" panose="020B0004020202020204" pitchFamily="34" charset="0"/>
            </a:endParaRPr>
          </a:p>
        </p:txBody>
      </p:sp>
      <p:sp>
        <p:nvSpPr>
          <p:cNvPr id="7" name="Content Placeholder 6">
            <a:extLst>
              <a:ext uri="{FF2B5EF4-FFF2-40B4-BE49-F238E27FC236}">
                <a16:creationId xmlns:a16="http://schemas.microsoft.com/office/drawing/2014/main" id="{7208B0A5-1C0B-D5BA-4636-0C66324AB314}"/>
              </a:ext>
            </a:extLst>
          </p:cNvPr>
          <p:cNvSpPr>
            <a:spLocks noGrp="1"/>
          </p:cNvSpPr>
          <p:nvPr>
            <p:ph idx="1"/>
          </p:nvPr>
        </p:nvSpPr>
        <p:spPr>
          <a:xfrm>
            <a:off x="1042988" y="1006079"/>
            <a:ext cx="7742237" cy="413543"/>
          </a:xfrm>
        </p:spPr>
        <p:txBody>
          <a:bodyPr/>
          <a:lstStyle/>
          <a:p>
            <a:r>
              <a:rPr lang="en-US" dirty="0"/>
              <a:t>Alternating electric fields (e.g. Paul trap, JILA ion trap)</a:t>
            </a:r>
          </a:p>
          <a:p>
            <a:pPr marL="0" indent="0">
              <a:buNone/>
            </a:pPr>
            <a:endParaRPr lang="en-US" dirty="0"/>
          </a:p>
        </p:txBody>
      </p:sp>
      <p:sp>
        <p:nvSpPr>
          <p:cNvPr id="8" name="Oval 7">
            <a:extLst>
              <a:ext uri="{FF2B5EF4-FFF2-40B4-BE49-F238E27FC236}">
                <a16:creationId xmlns:a16="http://schemas.microsoft.com/office/drawing/2014/main" id="{E214CE33-1628-BD1B-99E9-3877F755C615}"/>
              </a:ext>
            </a:extLst>
          </p:cNvPr>
          <p:cNvSpPr/>
          <p:nvPr/>
        </p:nvSpPr>
        <p:spPr bwMode="auto">
          <a:xfrm>
            <a:off x="2098576" y="2061554"/>
            <a:ext cx="914400" cy="914400"/>
          </a:xfrm>
          <a:prstGeom prst="ellipse">
            <a:avLst/>
          </a:prstGeom>
          <a:ln w="28575">
            <a:solidFill>
              <a:srgbClr val="0000FF"/>
            </a:solidFill>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9" name="Oval 8">
            <a:extLst>
              <a:ext uri="{FF2B5EF4-FFF2-40B4-BE49-F238E27FC236}">
                <a16:creationId xmlns:a16="http://schemas.microsoft.com/office/drawing/2014/main" id="{6D6A3A4A-8D8F-DAF0-A494-22EAAB309364}"/>
              </a:ext>
            </a:extLst>
          </p:cNvPr>
          <p:cNvSpPr/>
          <p:nvPr/>
        </p:nvSpPr>
        <p:spPr bwMode="auto">
          <a:xfrm>
            <a:off x="1586136" y="1530299"/>
            <a:ext cx="1939280" cy="1939280"/>
          </a:xfrm>
          <a:prstGeom prst="ellipse">
            <a:avLst/>
          </a:prstGeom>
          <a:ln w="28575">
            <a:solidFill>
              <a:srgbClr val="003B6E"/>
            </a:solidFill>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cxnSp>
        <p:nvCxnSpPr>
          <p:cNvPr id="13" name="Connector: Elbow 12">
            <a:extLst>
              <a:ext uri="{FF2B5EF4-FFF2-40B4-BE49-F238E27FC236}">
                <a16:creationId xmlns:a16="http://schemas.microsoft.com/office/drawing/2014/main" id="{7E6A19B6-61D9-9F49-F554-EC6F89A47BAA}"/>
              </a:ext>
            </a:extLst>
          </p:cNvPr>
          <p:cNvCxnSpPr>
            <a:stCxn id="9" idx="2"/>
          </p:cNvCxnSpPr>
          <p:nvPr/>
        </p:nvCxnSpPr>
        <p:spPr bwMode="auto">
          <a:xfrm rot="10800000" flipV="1">
            <a:off x="1306488" y="2499938"/>
            <a:ext cx="279648" cy="591431"/>
          </a:xfrm>
          <a:prstGeom prst="bentConnector2">
            <a:avLst/>
          </a:prstGeom>
          <a:solidFill>
            <a:schemeClr val="accent1"/>
          </a:solidFill>
          <a:ln w="28575" cap="flat" cmpd="sng" algn="ctr">
            <a:solidFill>
              <a:srgbClr val="003B6E"/>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B0659D07-5472-7C8A-747F-549CACF50A92}"/>
              </a:ext>
            </a:extLst>
          </p:cNvPr>
          <p:cNvCxnSpPr>
            <a:cxnSpLocks/>
          </p:cNvCxnSpPr>
          <p:nvPr/>
        </p:nvCxnSpPr>
        <p:spPr bwMode="auto">
          <a:xfrm>
            <a:off x="1161852" y="3091369"/>
            <a:ext cx="28446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FF46EB3E-F9E1-0FDE-3090-07A15DDDE926}"/>
              </a:ext>
            </a:extLst>
          </p:cNvPr>
          <p:cNvCxnSpPr>
            <a:cxnSpLocks/>
          </p:cNvCxnSpPr>
          <p:nvPr/>
        </p:nvCxnSpPr>
        <p:spPr bwMode="auto">
          <a:xfrm>
            <a:off x="1238052" y="3163378"/>
            <a:ext cx="13206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9" name="Arc 18">
            <a:extLst>
              <a:ext uri="{FF2B5EF4-FFF2-40B4-BE49-F238E27FC236}">
                <a16:creationId xmlns:a16="http://schemas.microsoft.com/office/drawing/2014/main" id="{D5A773F5-C193-F5E4-4CBB-8A7BB08ADBDB}"/>
              </a:ext>
            </a:extLst>
          </p:cNvPr>
          <p:cNvSpPr/>
          <p:nvPr/>
        </p:nvSpPr>
        <p:spPr bwMode="auto">
          <a:xfrm>
            <a:off x="1842356" y="1805334"/>
            <a:ext cx="1426840" cy="1426840"/>
          </a:xfrm>
          <a:prstGeom prst="arc">
            <a:avLst>
              <a:gd name="adj1" fmla="val 7461521"/>
              <a:gd name="adj2" fmla="val 19535943"/>
            </a:avLst>
          </a:prstGeom>
          <a:noFill/>
          <a:ln w="19050" cap="flat" cmpd="sng" algn="ctr">
            <a:solidFill>
              <a:srgbClr val="010000"/>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0" name="Arrow: Right 19">
            <a:extLst>
              <a:ext uri="{FF2B5EF4-FFF2-40B4-BE49-F238E27FC236}">
                <a16:creationId xmlns:a16="http://schemas.microsoft.com/office/drawing/2014/main" id="{BA2691F1-065D-5650-FD93-032603837DE0}"/>
              </a:ext>
            </a:extLst>
          </p:cNvPr>
          <p:cNvSpPr/>
          <p:nvPr/>
        </p:nvSpPr>
        <p:spPr bwMode="auto">
          <a:xfrm rot="11521403">
            <a:off x="3015824" y="2598133"/>
            <a:ext cx="432048" cy="216024"/>
          </a:xfrm>
          <a:prstGeom prst="rightArrow">
            <a:avLst/>
          </a:prstGeom>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1" name="TextBox 20">
            <a:extLst>
              <a:ext uri="{FF2B5EF4-FFF2-40B4-BE49-F238E27FC236}">
                <a16:creationId xmlns:a16="http://schemas.microsoft.com/office/drawing/2014/main" id="{C0E9E247-80E2-AC41-F081-235CFC9DD22A}"/>
              </a:ext>
            </a:extLst>
          </p:cNvPr>
          <p:cNvSpPr txBox="1"/>
          <p:nvPr/>
        </p:nvSpPr>
        <p:spPr>
          <a:xfrm>
            <a:off x="2501235" y="1942388"/>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p:sp>
        <p:nvSpPr>
          <p:cNvPr id="22" name="TextBox 21">
            <a:extLst>
              <a:ext uri="{FF2B5EF4-FFF2-40B4-BE49-F238E27FC236}">
                <a16:creationId xmlns:a16="http://schemas.microsoft.com/office/drawing/2014/main" id="{DD9A887F-C1F6-25DA-1461-B548C5A5F3E4}"/>
              </a:ext>
            </a:extLst>
          </p:cNvPr>
          <p:cNvSpPr txBox="1"/>
          <p:nvPr/>
        </p:nvSpPr>
        <p:spPr>
          <a:xfrm>
            <a:off x="2729701" y="2052660"/>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p:sp>
        <p:nvSpPr>
          <p:cNvPr id="23" name="TextBox 22">
            <a:extLst>
              <a:ext uri="{FF2B5EF4-FFF2-40B4-BE49-F238E27FC236}">
                <a16:creationId xmlns:a16="http://schemas.microsoft.com/office/drawing/2014/main" id="{8BD455BB-9149-DEB1-2659-EC172FC844FF}"/>
              </a:ext>
            </a:extLst>
          </p:cNvPr>
          <p:cNvSpPr txBox="1"/>
          <p:nvPr/>
        </p:nvSpPr>
        <p:spPr>
          <a:xfrm>
            <a:off x="2851577" y="2240353"/>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p:sp>
        <p:nvSpPr>
          <p:cNvPr id="24" name="TextBox 23">
            <a:extLst>
              <a:ext uri="{FF2B5EF4-FFF2-40B4-BE49-F238E27FC236}">
                <a16:creationId xmlns:a16="http://schemas.microsoft.com/office/drawing/2014/main" id="{B49B466B-07BD-B64F-3A3B-F055685B4FBB}"/>
              </a:ext>
            </a:extLst>
          </p:cNvPr>
          <p:cNvSpPr txBox="1"/>
          <p:nvPr/>
        </p:nvSpPr>
        <p:spPr>
          <a:xfrm>
            <a:off x="2796902" y="2451304"/>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p:sp>
        <p:nvSpPr>
          <p:cNvPr id="25" name="TextBox 24">
            <a:extLst>
              <a:ext uri="{FF2B5EF4-FFF2-40B4-BE49-F238E27FC236}">
                <a16:creationId xmlns:a16="http://schemas.microsoft.com/office/drawing/2014/main" id="{8ADD86E4-19FD-9991-C995-9B564D013EFE}"/>
              </a:ext>
            </a:extLst>
          </p:cNvPr>
          <p:cNvSpPr txBox="1"/>
          <p:nvPr/>
        </p:nvSpPr>
        <p:spPr>
          <a:xfrm>
            <a:off x="2636765" y="2582241"/>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p:sp>
        <p:nvSpPr>
          <p:cNvPr id="26" name="TextBox 25">
            <a:extLst>
              <a:ext uri="{FF2B5EF4-FFF2-40B4-BE49-F238E27FC236}">
                <a16:creationId xmlns:a16="http://schemas.microsoft.com/office/drawing/2014/main" id="{F7D2C5FD-2AD2-A65E-2C2A-FEF7B102F5CE}"/>
              </a:ext>
            </a:extLst>
          </p:cNvPr>
          <p:cNvSpPr txBox="1"/>
          <p:nvPr/>
        </p:nvSpPr>
        <p:spPr>
          <a:xfrm>
            <a:off x="2392551" y="2554728"/>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p:sp>
        <p:nvSpPr>
          <p:cNvPr id="27" name="TextBox 26">
            <a:extLst>
              <a:ext uri="{FF2B5EF4-FFF2-40B4-BE49-F238E27FC236}">
                <a16:creationId xmlns:a16="http://schemas.microsoft.com/office/drawing/2014/main" id="{CF4C1EA5-B04B-0002-3A9E-B7912AF170F3}"/>
              </a:ext>
            </a:extLst>
          </p:cNvPr>
          <p:cNvSpPr txBox="1"/>
          <p:nvPr/>
        </p:nvSpPr>
        <p:spPr>
          <a:xfrm>
            <a:off x="2224341" y="2451304"/>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p:sp>
        <p:nvSpPr>
          <p:cNvPr id="28" name="TextBox 27">
            <a:extLst>
              <a:ext uri="{FF2B5EF4-FFF2-40B4-BE49-F238E27FC236}">
                <a16:creationId xmlns:a16="http://schemas.microsoft.com/office/drawing/2014/main" id="{A14B70CF-856A-5965-49AE-E2132333AD56}"/>
              </a:ext>
            </a:extLst>
          </p:cNvPr>
          <p:cNvSpPr txBox="1"/>
          <p:nvPr/>
        </p:nvSpPr>
        <p:spPr>
          <a:xfrm>
            <a:off x="2192373" y="2255698"/>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p:sp>
        <p:nvSpPr>
          <p:cNvPr id="29" name="TextBox 28">
            <a:extLst>
              <a:ext uri="{FF2B5EF4-FFF2-40B4-BE49-F238E27FC236}">
                <a16:creationId xmlns:a16="http://schemas.microsoft.com/office/drawing/2014/main" id="{2C6419A1-6086-404A-BC4C-077877988270}"/>
              </a:ext>
            </a:extLst>
          </p:cNvPr>
          <p:cNvSpPr txBox="1"/>
          <p:nvPr/>
        </p:nvSpPr>
        <p:spPr>
          <a:xfrm>
            <a:off x="2261554" y="2060092"/>
            <a:ext cx="173405" cy="42890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b="1" dirty="0">
                <a:solidFill>
                  <a:srgbClr val="0000FF"/>
                </a:solidFill>
                <a:latin typeface="Aptos" panose="020B0004020202020204" pitchFamily="34" charset="0"/>
              </a:rPr>
              <a:t>-</a:t>
            </a:r>
            <a:endParaRPr lang="en-US" sz="1800" b="1" dirty="0">
              <a:solidFill>
                <a:srgbClr val="0000FF"/>
              </a:solidFill>
              <a:latin typeface="Aptos" panose="020B0004020202020204" pitchFamily="34" charset="0"/>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743D4E7-7341-3D97-193B-DA191CAB9396}"/>
                  </a:ext>
                </a:extLst>
              </p:cNvPr>
              <p:cNvSpPr txBox="1"/>
              <p:nvPr/>
            </p:nvSpPr>
            <p:spPr>
              <a:xfrm>
                <a:off x="3001943" y="2831937"/>
                <a:ext cx="216024" cy="288033"/>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acc>
                        <m:accPr>
                          <m:chr m:val="⃗"/>
                          <m:ctrlPr>
                            <a:rPr lang="en-US" sz="1800" b="0" i="1" dirty="0" smtClean="0">
                              <a:solidFill>
                                <a:srgbClr val="000000"/>
                              </a:solidFill>
                              <a:latin typeface="Cambria Math" panose="02040503050406030204" pitchFamily="18" charset="0"/>
                            </a:rPr>
                          </m:ctrlPr>
                        </m:accPr>
                        <m:e>
                          <m:r>
                            <a:rPr lang="en-US" sz="1800" b="0" i="1" dirty="0" smtClean="0">
                              <a:solidFill>
                                <a:srgbClr val="000000"/>
                              </a:solidFill>
                              <a:latin typeface="Cambria Math" panose="02040503050406030204" pitchFamily="18" charset="0"/>
                            </a:rPr>
                            <m:t>𝐸</m:t>
                          </m:r>
                        </m:e>
                      </m:acc>
                    </m:oMath>
                  </m:oMathPara>
                </a14:m>
                <a:endParaRPr lang="en-US" sz="1800" dirty="0">
                  <a:solidFill>
                    <a:srgbClr val="000000"/>
                  </a:solidFill>
                  <a:latin typeface="Aptos" panose="020B0004020202020204" pitchFamily="34" charset="0"/>
                </a:endParaRPr>
              </a:p>
            </p:txBody>
          </p:sp>
        </mc:Choice>
        <mc:Fallback xmlns="">
          <p:sp>
            <p:nvSpPr>
              <p:cNvPr id="30" name="TextBox 29">
                <a:extLst>
                  <a:ext uri="{FF2B5EF4-FFF2-40B4-BE49-F238E27FC236}">
                    <a16:creationId xmlns:a16="http://schemas.microsoft.com/office/drawing/2014/main" id="{0743D4E7-7341-3D97-193B-DA191CAB9396}"/>
                  </a:ext>
                </a:extLst>
              </p:cNvPr>
              <p:cNvSpPr txBox="1">
                <a:spLocks noRot="1" noChangeAspect="1" noMove="1" noResize="1" noEditPoints="1" noAdjustHandles="1" noChangeArrowheads="1" noChangeShapeType="1" noTextEdit="1"/>
              </p:cNvSpPr>
              <p:nvPr/>
            </p:nvSpPr>
            <p:spPr>
              <a:xfrm>
                <a:off x="3001943" y="2831937"/>
                <a:ext cx="216024" cy="288033"/>
              </a:xfrm>
              <a:prstGeom prst="rect">
                <a:avLst/>
              </a:prstGeom>
              <a:blipFill>
                <a:blip r:embed="rId2"/>
                <a:stretch>
                  <a:fillRect l="-22222" r="-19444" b="-170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E32004F-AAAC-F4AE-BD6E-75DD5E865F54}"/>
                  </a:ext>
                </a:extLst>
              </p:cNvPr>
              <p:cNvSpPr txBox="1"/>
              <p:nvPr/>
            </p:nvSpPr>
            <p:spPr>
              <a:xfrm>
                <a:off x="1119074" y="3601216"/>
                <a:ext cx="1677828" cy="27964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Storage in a radial electric field</a:t>
                </a:r>
              </a:p>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In case of EDM, spin rotates about</a:t>
                </a:r>
                <a:br>
                  <a:rPr lang="en-US" sz="1800" dirty="0">
                    <a:solidFill>
                      <a:srgbClr val="000000"/>
                    </a:solidFill>
                    <a:latin typeface="Aptos" panose="020B0004020202020204" pitchFamily="34" charset="0"/>
                  </a:rPr>
                </a:br>
                <a:r>
                  <a:rPr lang="en-US" sz="1800" dirty="0">
                    <a:solidFill>
                      <a:srgbClr val="000000"/>
                    </a:solidFill>
                    <a:latin typeface="Aptos" panose="020B0004020202020204" pitchFamily="34" charset="0"/>
                  </a:rPr>
                  <a:t> E-field,  </a:t>
                </a:r>
                <a14:m>
                  <m:oMath xmlns:m="http://schemas.openxmlformats.org/officeDocument/2006/math">
                    <m:sSub>
                      <m:sSubPr>
                        <m:ctrlPr>
                          <a:rPr lang="en-US" sz="1800" b="0" i="1" smtClean="0">
                            <a:solidFill>
                              <a:srgbClr val="000000"/>
                            </a:solidFill>
                            <a:latin typeface="Cambria Math" panose="02040503050406030204" pitchFamily="18" charset="0"/>
                          </a:rPr>
                        </m:ctrlPr>
                      </m:sSubPr>
                      <m:e>
                        <m:acc>
                          <m:accPr>
                            <m:chr m:val="⃗"/>
                            <m:ctrlPr>
                              <a:rPr lang="en-US" sz="1800" b="0" i="1" smtClean="0">
                                <a:solidFill>
                                  <a:srgbClr val="000000"/>
                                </a:solidFill>
                                <a:latin typeface="Cambria Math" panose="02040503050406030204" pitchFamily="18" charset="0"/>
                              </a:rPr>
                            </m:ctrlPr>
                          </m:accPr>
                          <m:e>
                            <m:r>
                              <a:rPr lang="en-US" sz="1800" i="1">
                                <a:solidFill>
                                  <a:srgbClr val="000000"/>
                                </a:solidFill>
                                <a:latin typeface="Cambria Math" panose="02040503050406030204" pitchFamily="18" charset="0"/>
                              </a:rPr>
                              <m:t>𝜔</m:t>
                            </m:r>
                          </m:e>
                        </m:acc>
                      </m:e>
                      <m:sub>
                        <m:r>
                          <a:rPr lang="en-US" sz="1800" b="0" i="1" smtClean="0">
                            <a:solidFill>
                              <a:srgbClr val="000000"/>
                            </a:solidFill>
                            <a:latin typeface="Cambria Math" panose="02040503050406030204" pitchFamily="18" charset="0"/>
                          </a:rPr>
                          <m:t>𝑒</m:t>
                        </m:r>
                      </m:sub>
                    </m:sSub>
                    <m:r>
                      <a:rPr lang="en-US" sz="1800" b="0" i="1" smtClean="0">
                        <a:solidFill>
                          <a:srgbClr val="000000"/>
                        </a:solidFill>
                        <a:latin typeface="Cambria Math" panose="02040503050406030204" pitchFamily="18" charset="0"/>
                      </a:rPr>
                      <m:t>||</m:t>
                    </m:r>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𝐸</m:t>
                        </m:r>
                      </m:e>
                    </m:acc>
                    <m:r>
                      <a:rPr lang="en-US" sz="1800" b="0" i="1" smtClean="0">
                        <a:solidFill>
                          <a:srgbClr val="000000"/>
                        </a:solidFill>
                        <a:latin typeface="Cambria Math" panose="02040503050406030204" pitchFamily="18" charset="0"/>
                      </a:rPr>
                      <m:t>, </m:t>
                    </m:r>
                  </m:oMath>
                </a14:m>
                <a:r>
                  <a:rPr lang="en-US" sz="1800" dirty="0">
                    <a:solidFill>
                      <a:srgbClr val="000000"/>
                    </a:solidFill>
                    <a:latin typeface="Aptos" panose="020B0004020202020204" pitchFamily="34" charset="0"/>
                  </a:rPr>
                  <a:t> and </a:t>
                </a:r>
              </a:p>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relativistic B-field </a:t>
                </a:r>
                <a14:m>
                  <m:oMath xmlns:m="http://schemas.openxmlformats.org/officeDocument/2006/math">
                    <m:sSup>
                      <m:sSupPr>
                        <m:ctrlPr>
                          <a:rPr lang="en-US" sz="1800" b="0" i="1" dirty="0" smtClean="0">
                            <a:solidFill>
                              <a:srgbClr val="000000"/>
                            </a:solidFill>
                            <a:latin typeface="Cambria Math" panose="02040503050406030204" pitchFamily="18" charset="0"/>
                          </a:rPr>
                        </m:ctrlPr>
                      </m:sSupPr>
                      <m:e>
                        <m:sSub>
                          <m:sSubPr>
                            <m:ctrlPr>
                              <a:rPr lang="en-US" sz="1800" i="1" dirty="0">
                                <a:solidFill>
                                  <a:srgbClr val="000000"/>
                                </a:solidFill>
                                <a:latin typeface="Cambria Math" panose="02040503050406030204" pitchFamily="18" charset="0"/>
                              </a:rPr>
                            </m:ctrlPr>
                          </m:sSubPr>
                          <m:e>
                            <m:acc>
                              <m:accPr>
                                <m:chr m:val="⃗"/>
                                <m:ctrlPr>
                                  <a:rPr lang="en-US" sz="1800" i="1">
                                    <a:solidFill>
                                      <a:srgbClr val="000000"/>
                                    </a:solidFill>
                                    <a:latin typeface="Cambria Math" panose="02040503050406030204" pitchFamily="18" charset="0"/>
                                  </a:rPr>
                                </m:ctrlPr>
                              </m:accPr>
                              <m:e>
                                <m:r>
                                  <a:rPr lang="en-US" sz="1800" i="1">
                                    <a:solidFill>
                                      <a:srgbClr val="000000"/>
                                    </a:solidFill>
                                    <a:latin typeface="Cambria Math" panose="02040503050406030204" pitchFamily="18" charset="0"/>
                                  </a:rPr>
                                  <m:t>𝜔</m:t>
                                </m:r>
                              </m:e>
                            </m:acc>
                          </m:e>
                          <m:sub>
                            <m:r>
                              <a:rPr lang="en-US" sz="1800" i="1" dirty="0">
                                <a:solidFill>
                                  <a:srgbClr val="000000"/>
                                </a:solidFill>
                                <a:latin typeface="Cambria Math" panose="02040503050406030204" pitchFamily="18" charset="0"/>
                              </a:rPr>
                              <m:t>𝐿</m:t>
                            </m:r>
                          </m:sub>
                        </m:sSub>
                        <m:r>
                          <a:rPr lang="en-US" sz="1800" dirty="0">
                            <a:solidFill>
                              <a:srgbClr val="000000"/>
                            </a:solidFill>
                            <a:latin typeface="Cambria Math" panose="02040503050406030204" pitchFamily="18" charset="0"/>
                          </a:rPr>
                          <m:t>||</m:t>
                        </m:r>
                        <m:acc>
                          <m:accPr>
                            <m:chr m:val="⃗"/>
                            <m:ctrlPr>
                              <a:rPr lang="en-US" sz="1800" b="0" i="1" smtClean="0">
                                <a:solidFill>
                                  <a:srgbClr val="000000"/>
                                </a:solidFill>
                                <a:latin typeface="Cambria Math" panose="02040503050406030204" pitchFamily="18" charset="0"/>
                              </a:rPr>
                            </m:ctrlPr>
                          </m:accPr>
                          <m:e>
                            <m:r>
                              <a:rPr lang="en-US" sz="1800" i="1">
                                <a:solidFill>
                                  <a:srgbClr val="000000"/>
                                </a:solidFill>
                                <a:latin typeface="Cambria Math" panose="02040503050406030204" pitchFamily="18" charset="0"/>
                              </a:rPr>
                              <m:t>𝐵</m:t>
                            </m:r>
                          </m:e>
                        </m:acc>
                      </m:e>
                      <m:sup>
                        <m:r>
                          <a:rPr lang="en-US" sz="1800" b="0" i="1" dirty="0" smtClean="0">
                            <a:solidFill>
                              <a:srgbClr val="000000"/>
                            </a:solidFill>
                            <a:latin typeface="Cambria Math" panose="02040503050406030204" pitchFamily="18" charset="0"/>
                          </a:rPr>
                          <m:t>∗</m:t>
                        </m:r>
                      </m:sup>
                    </m:sSup>
                    <m:r>
                      <a:rPr lang="en-US" sz="1800" b="0" i="1" dirty="0"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𝛾</m:t>
                    </m:r>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𝛽</m:t>
                        </m:r>
                      </m:e>
                    </m:acc>
                    <m:r>
                      <a:rPr lang="en-US" sz="1800" b="0" i="1" dirty="0" smtClean="0">
                        <a:solidFill>
                          <a:srgbClr val="000000"/>
                        </a:solidFill>
                        <a:latin typeface="Cambria Math" panose="02040503050406030204" pitchFamily="18" charset="0"/>
                      </a:rPr>
                      <m:t>×</m:t>
                    </m:r>
                    <m:acc>
                      <m:accPr>
                        <m:chr m:val="⃗"/>
                        <m:ctrlPr>
                          <a:rPr lang="en-US" sz="1800" b="0" i="1" dirty="0" smtClean="0">
                            <a:solidFill>
                              <a:srgbClr val="000000"/>
                            </a:solidFill>
                            <a:latin typeface="Cambria Math" panose="02040503050406030204" pitchFamily="18" charset="0"/>
                          </a:rPr>
                        </m:ctrlPr>
                      </m:accPr>
                      <m:e>
                        <m:r>
                          <a:rPr lang="en-US" sz="1800" b="0" i="1" dirty="0" smtClean="0">
                            <a:solidFill>
                              <a:srgbClr val="000000"/>
                            </a:solidFill>
                            <a:latin typeface="Cambria Math" panose="02040503050406030204" pitchFamily="18" charset="0"/>
                          </a:rPr>
                          <m:t>𝐸</m:t>
                        </m:r>
                      </m:e>
                    </m:acc>
                    <m:r>
                      <a:rPr lang="en-US" sz="1800" b="0" i="1" dirty="0" smtClean="0">
                        <a:solidFill>
                          <a:srgbClr val="000000"/>
                        </a:solidFill>
                        <a:latin typeface="Cambria Math" panose="02040503050406030204" pitchFamily="18" charset="0"/>
                      </a:rPr>
                      <m:t>/</m:t>
                    </m:r>
                    <m:r>
                      <a:rPr lang="en-US" sz="1800" b="0" i="1" dirty="0" smtClean="0">
                        <a:solidFill>
                          <a:srgbClr val="000000"/>
                        </a:solidFill>
                        <a:latin typeface="Cambria Math" panose="02040503050406030204" pitchFamily="18" charset="0"/>
                      </a:rPr>
                      <m:t>𝑐</m:t>
                    </m:r>
                  </m:oMath>
                </a14:m>
                <a:r>
                  <a:rPr lang="en-US" sz="1800" dirty="0">
                    <a:solidFill>
                      <a:srgbClr val="000000"/>
                    </a:solidFill>
                    <a:latin typeface="Aptos" panose="020B0004020202020204" pitchFamily="34" charset="0"/>
                  </a:rPr>
                  <a:t> </a:t>
                </a:r>
              </a:p>
            </p:txBody>
          </p:sp>
        </mc:Choice>
        <mc:Fallback xmlns="">
          <p:sp>
            <p:nvSpPr>
              <p:cNvPr id="31" name="TextBox 30">
                <a:extLst>
                  <a:ext uri="{FF2B5EF4-FFF2-40B4-BE49-F238E27FC236}">
                    <a16:creationId xmlns:a16="http://schemas.microsoft.com/office/drawing/2014/main" id="{2E32004F-AAAC-F4AE-BD6E-75DD5E865F54}"/>
                  </a:ext>
                </a:extLst>
              </p:cNvPr>
              <p:cNvSpPr txBox="1">
                <a:spLocks noRot="1" noChangeAspect="1" noMove="1" noResize="1" noEditPoints="1" noAdjustHandles="1" noChangeArrowheads="1" noChangeShapeType="1" noTextEdit="1"/>
              </p:cNvSpPr>
              <p:nvPr/>
            </p:nvSpPr>
            <p:spPr>
              <a:xfrm>
                <a:off x="1119074" y="3601216"/>
                <a:ext cx="1677828" cy="279648"/>
              </a:xfrm>
              <a:prstGeom prst="rect">
                <a:avLst/>
              </a:prstGeom>
              <a:blipFill>
                <a:blip r:embed="rId3"/>
                <a:stretch>
                  <a:fillRect l="-8727" t="-21739" r="-130182" b="-402174"/>
                </a:stretch>
              </a:blipFill>
            </p:spPr>
            <p:txBody>
              <a:bodyPr/>
              <a:lstStyle/>
              <a:p>
                <a:r>
                  <a:rPr lang="en-US">
                    <a:noFill/>
                  </a:rPr>
                  <a:t> </a:t>
                </a:r>
              </a:p>
            </p:txBody>
          </p:sp>
        </mc:Fallback>
      </mc:AlternateContent>
      <p:sp>
        <p:nvSpPr>
          <p:cNvPr id="33" name="Arc 32">
            <a:extLst>
              <a:ext uri="{FF2B5EF4-FFF2-40B4-BE49-F238E27FC236}">
                <a16:creationId xmlns:a16="http://schemas.microsoft.com/office/drawing/2014/main" id="{FFB902EC-78B0-9D3B-FD75-1BAEB9C45A32}"/>
              </a:ext>
            </a:extLst>
          </p:cNvPr>
          <p:cNvSpPr/>
          <p:nvPr/>
        </p:nvSpPr>
        <p:spPr bwMode="auto">
          <a:xfrm>
            <a:off x="5542917" y="1847530"/>
            <a:ext cx="1426840" cy="1426840"/>
          </a:xfrm>
          <a:prstGeom prst="arc">
            <a:avLst>
              <a:gd name="adj1" fmla="val 7461521"/>
              <a:gd name="adj2" fmla="val 19535943"/>
            </a:avLst>
          </a:prstGeom>
          <a:noFill/>
          <a:ln w="19050" cap="flat" cmpd="sng" algn="ctr">
            <a:solidFill>
              <a:srgbClr val="010000"/>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34" name="Oval 33">
            <a:extLst>
              <a:ext uri="{FF2B5EF4-FFF2-40B4-BE49-F238E27FC236}">
                <a16:creationId xmlns:a16="http://schemas.microsoft.com/office/drawing/2014/main" id="{B2A60D56-2A9C-16AF-2FDA-CB9F4A263B70}"/>
              </a:ext>
            </a:extLst>
          </p:cNvPr>
          <p:cNvSpPr/>
          <p:nvPr/>
        </p:nvSpPr>
        <p:spPr bwMode="auto">
          <a:xfrm>
            <a:off x="6148325" y="2457526"/>
            <a:ext cx="216024" cy="216024"/>
          </a:xfrm>
          <a:prstGeom prst="ellipse">
            <a:avLst/>
          </a:prstGeom>
          <a:ln w="28575">
            <a:solidFill>
              <a:srgbClr val="C00000"/>
            </a:solidFill>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0246D5D-9D4C-4752-9023-AD8460850A4E}"/>
                  </a:ext>
                </a:extLst>
              </p:cNvPr>
              <p:cNvSpPr txBox="1"/>
              <p:nvPr/>
            </p:nvSpPr>
            <p:spPr>
              <a:xfrm>
                <a:off x="6343017" y="2625809"/>
                <a:ext cx="216024" cy="288033"/>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acc>
                        <m:accPr>
                          <m:chr m:val="⃗"/>
                          <m:ctrlPr>
                            <a:rPr lang="en-US" sz="1800" b="0" i="1" dirty="0" smtClean="0">
                              <a:solidFill>
                                <a:srgbClr val="000000"/>
                              </a:solidFill>
                              <a:latin typeface="Cambria Math" panose="02040503050406030204" pitchFamily="18" charset="0"/>
                            </a:rPr>
                          </m:ctrlPr>
                        </m:accPr>
                        <m:e>
                          <m:r>
                            <a:rPr lang="en-US" sz="1800" b="0" i="1" dirty="0" smtClean="0">
                              <a:solidFill>
                                <a:srgbClr val="000000"/>
                              </a:solidFill>
                              <a:latin typeface="Cambria Math" panose="02040503050406030204" pitchFamily="18" charset="0"/>
                            </a:rPr>
                            <m:t>𝐵</m:t>
                          </m:r>
                        </m:e>
                      </m:acc>
                    </m:oMath>
                  </m:oMathPara>
                </a14:m>
                <a:endParaRPr lang="en-US" sz="1800" dirty="0">
                  <a:solidFill>
                    <a:srgbClr val="000000"/>
                  </a:solidFill>
                  <a:latin typeface="Aptos" panose="020B0004020202020204" pitchFamily="34" charset="0"/>
                </a:endParaRPr>
              </a:p>
            </p:txBody>
          </p:sp>
        </mc:Choice>
        <mc:Fallback xmlns="">
          <p:sp>
            <p:nvSpPr>
              <p:cNvPr id="38" name="TextBox 37">
                <a:extLst>
                  <a:ext uri="{FF2B5EF4-FFF2-40B4-BE49-F238E27FC236}">
                    <a16:creationId xmlns:a16="http://schemas.microsoft.com/office/drawing/2014/main" id="{60246D5D-9D4C-4752-9023-AD8460850A4E}"/>
                  </a:ext>
                </a:extLst>
              </p:cNvPr>
              <p:cNvSpPr txBox="1">
                <a:spLocks noRot="1" noChangeAspect="1" noMove="1" noResize="1" noEditPoints="1" noAdjustHandles="1" noChangeArrowheads="1" noChangeShapeType="1" noTextEdit="1"/>
              </p:cNvSpPr>
              <p:nvPr/>
            </p:nvSpPr>
            <p:spPr>
              <a:xfrm>
                <a:off x="6343017" y="2625809"/>
                <a:ext cx="216024" cy="288033"/>
              </a:xfrm>
              <a:prstGeom prst="rect">
                <a:avLst/>
              </a:prstGeom>
              <a:blipFill>
                <a:blip r:embed="rId4"/>
                <a:stretch>
                  <a:fillRect l="-25714" r="-22857" b="-170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10FC9DB-2693-53F2-1E73-63EF6A2B09CC}"/>
                  </a:ext>
                </a:extLst>
              </p:cNvPr>
              <p:cNvSpPr txBox="1"/>
              <p:nvPr/>
            </p:nvSpPr>
            <p:spPr>
              <a:xfrm>
                <a:off x="5612115" y="3644392"/>
                <a:ext cx="1677828" cy="27964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Storage in a magnetic field</a:t>
                </a:r>
              </a:p>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In case of EDM,</a:t>
                </a:r>
              </a:p>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spin rotates about relativistic</a:t>
                </a:r>
                <a:br>
                  <a:rPr lang="en-US" sz="1800" dirty="0">
                    <a:solidFill>
                      <a:srgbClr val="000000"/>
                    </a:solidFill>
                    <a:latin typeface="Aptos" panose="020B0004020202020204" pitchFamily="34" charset="0"/>
                  </a:rPr>
                </a:br>
                <a:r>
                  <a:rPr lang="en-US" sz="1800" dirty="0">
                    <a:solidFill>
                      <a:srgbClr val="000000"/>
                    </a:solidFill>
                    <a:latin typeface="Aptos" panose="020B0004020202020204" pitchFamily="34" charset="0"/>
                  </a:rPr>
                  <a:t>E-field, </a:t>
                </a:r>
                <a14:m>
                  <m:oMath xmlns:m="http://schemas.openxmlformats.org/officeDocument/2006/math">
                    <m:sSub>
                      <m:sSubPr>
                        <m:ctrlPr>
                          <a:rPr lang="en-US" sz="1800" i="1">
                            <a:solidFill>
                              <a:srgbClr val="000000"/>
                            </a:solidFill>
                            <a:latin typeface="Cambria Math" panose="02040503050406030204" pitchFamily="18" charset="0"/>
                          </a:rPr>
                        </m:ctrlPr>
                      </m:sSubPr>
                      <m:e>
                        <m:acc>
                          <m:accPr>
                            <m:chr m:val="⃗"/>
                            <m:ctrlPr>
                              <a:rPr lang="en-US" sz="1800" i="1">
                                <a:solidFill>
                                  <a:srgbClr val="000000"/>
                                </a:solidFill>
                                <a:latin typeface="Cambria Math" panose="02040503050406030204" pitchFamily="18" charset="0"/>
                              </a:rPr>
                            </m:ctrlPr>
                          </m:accPr>
                          <m:e>
                            <m:r>
                              <a:rPr lang="en-US" sz="1800" i="1">
                                <a:solidFill>
                                  <a:srgbClr val="000000"/>
                                </a:solidFill>
                                <a:latin typeface="Cambria Math" panose="02040503050406030204" pitchFamily="18" charset="0"/>
                              </a:rPr>
                              <m:t>𝜔</m:t>
                            </m:r>
                          </m:e>
                        </m:acc>
                      </m:e>
                      <m:sub>
                        <m:r>
                          <a:rPr lang="en-US" sz="1800" i="1">
                            <a:solidFill>
                              <a:srgbClr val="000000"/>
                            </a:solidFill>
                            <a:latin typeface="Cambria Math" panose="02040503050406030204" pitchFamily="18" charset="0"/>
                          </a:rPr>
                          <m:t>𝑒</m:t>
                        </m:r>
                      </m:sub>
                    </m:sSub>
                    <m:r>
                      <a:rPr lang="en-US" sz="1800" i="1">
                        <a:solidFill>
                          <a:srgbClr val="000000"/>
                        </a:solidFill>
                        <a:latin typeface="Cambria Math" panose="02040503050406030204" pitchFamily="18" charset="0"/>
                      </a:rPr>
                      <m:t>||</m:t>
                    </m:r>
                    <m:sSup>
                      <m:sSupPr>
                        <m:ctrlPr>
                          <a:rPr lang="en-US" sz="1800" b="0" i="1" smtClean="0">
                            <a:solidFill>
                              <a:srgbClr val="000000"/>
                            </a:solidFill>
                            <a:latin typeface="Cambria Math" panose="02040503050406030204" pitchFamily="18" charset="0"/>
                          </a:rPr>
                        </m:ctrlPr>
                      </m:sSupPr>
                      <m:e>
                        <m:acc>
                          <m:accPr>
                            <m:chr m:val="⃗"/>
                            <m:ctrlPr>
                              <a:rPr lang="en-US" sz="1800" i="1">
                                <a:solidFill>
                                  <a:srgbClr val="000000"/>
                                </a:solidFill>
                                <a:latin typeface="Cambria Math" panose="02040503050406030204" pitchFamily="18" charset="0"/>
                              </a:rPr>
                            </m:ctrlPr>
                          </m:accPr>
                          <m:e>
                            <m:r>
                              <a:rPr lang="en-US" sz="1800" i="1">
                                <a:solidFill>
                                  <a:srgbClr val="000000"/>
                                </a:solidFill>
                                <a:latin typeface="Cambria Math" panose="02040503050406030204" pitchFamily="18" charset="0"/>
                              </a:rPr>
                              <m:t>𝐸</m:t>
                            </m:r>
                          </m:e>
                        </m:acc>
                      </m:e>
                      <m:sup>
                        <m:r>
                          <a:rPr lang="en-US" sz="1800" b="0" i="1" smtClean="0">
                            <a:solidFill>
                              <a:srgbClr val="000000"/>
                            </a:solidFill>
                            <a:latin typeface="Cambria Math" panose="02040503050406030204" pitchFamily="18" charset="0"/>
                          </a:rPr>
                          <m:t>∗</m:t>
                        </m:r>
                      </m:sup>
                    </m:sSup>
                  </m:oMath>
                </a14:m>
                <a:r>
                  <a:rPr lang="en-US" sz="1800" dirty="0">
                    <a:solidFill>
                      <a:srgbClr val="000000"/>
                    </a:solidFill>
                    <a:latin typeface="Aptos" panose="020B0004020202020204" pitchFamily="34" charset="0"/>
                  </a:rPr>
                  <a:t>, and </a:t>
                </a:r>
                <a14:m>
                  <m:oMath xmlns:m="http://schemas.openxmlformats.org/officeDocument/2006/math">
                    <m:sSub>
                      <m:sSubPr>
                        <m:ctrlPr>
                          <a:rPr lang="en-US" sz="1800" b="0" i="1" dirty="0" smtClean="0">
                            <a:solidFill>
                              <a:srgbClr val="000000"/>
                            </a:solidFill>
                            <a:latin typeface="Cambria Math" panose="02040503050406030204" pitchFamily="18" charset="0"/>
                          </a:rPr>
                        </m:ctrlPr>
                      </m:sSubPr>
                      <m:e>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𝜔</m:t>
                            </m:r>
                          </m:e>
                        </m:acc>
                      </m:e>
                      <m:sub>
                        <m:r>
                          <a:rPr lang="en-US" sz="1800" b="0" i="1" dirty="0" smtClean="0">
                            <a:solidFill>
                              <a:srgbClr val="000000"/>
                            </a:solidFill>
                            <a:latin typeface="Cambria Math" panose="02040503050406030204" pitchFamily="18" charset="0"/>
                          </a:rPr>
                          <m:t>𝐿</m:t>
                        </m:r>
                      </m:sub>
                    </m:sSub>
                    <m:r>
                      <a:rPr lang="en-US" sz="1800" b="0" i="0" dirty="0" smtClean="0">
                        <a:solidFill>
                          <a:srgbClr val="000000"/>
                        </a:solidFill>
                        <a:latin typeface="Cambria Math" panose="02040503050406030204" pitchFamily="18" charset="0"/>
                      </a:rPr>
                      <m:t>||</m:t>
                    </m:r>
                    <m:acc>
                      <m:accPr>
                        <m:chr m:val="⃗"/>
                        <m:ctrlPr>
                          <a:rPr lang="en-US" sz="1800" b="0" i="1" dirty="0" smtClean="0">
                            <a:solidFill>
                              <a:srgbClr val="000000"/>
                            </a:solidFill>
                            <a:latin typeface="Cambria Math" panose="02040503050406030204" pitchFamily="18" charset="0"/>
                          </a:rPr>
                        </m:ctrlPr>
                      </m:accPr>
                      <m:e>
                        <m:r>
                          <a:rPr lang="en-US" sz="1800" b="0" i="1" dirty="0" smtClean="0">
                            <a:solidFill>
                              <a:srgbClr val="000000"/>
                            </a:solidFill>
                            <a:latin typeface="Cambria Math" panose="02040503050406030204" pitchFamily="18" charset="0"/>
                          </a:rPr>
                          <m:t>𝐵</m:t>
                        </m:r>
                      </m:e>
                    </m:acc>
                    <m:r>
                      <a:rPr lang="en-US" sz="1800" b="0" i="0" dirty="0" smtClean="0">
                        <a:solidFill>
                          <a:srgbClr val="000000"/>
                        </a:solidFill>
                        <a:latin typeface="Cambria Math" panose="02040503050406030204" pitchFamily="18" charset="0"/>
                      </a:rPr>
                      <m:t>.</m:t>
                    </m:r>
                  </m:oMath>
                </a14:m>
                <a:endParaRPr lang="en-US" sz="1800" i="1" dirty="0">
                  <a:solidFill>
                    <a:srgbClr val="000000"/>
                  </a:solidFill>
                  <a:latin typeface="Aptos" panose="020B0004020202020204" pitchFamily="34" charset="0"/>
                </a:endParaRPr>
              </a:p>
            </p:txBody>
          </p:sp>
        </mc:Choice>
        <mc:Fallback xmlns="">
          <p:sp>
            <p:nvSpPr>
              <p:cNvPr id="39" name="TextBox 38">
                <a:extLst>
                  <a:ext uri="{FF2B5EF4-FFF2-40B4-BE49-F238E27FC236}">
                    <a16:creationId xmlns:a16="http://schemas.microsoft.com/office/drawing/2014/main" id="{D10FC9DB-2693-53F2-1E73-63EF6A2B09CC}"/>
                  </a:ext>
                </a:extLst>
              </p:cNvPr>
              <p:cNvSpPr txBox="1">
                <a:spLocks noRot="1" noChangeAspect="1" noMove="1" noResize="1" noEditPoints="1" noAdjustHandles="1" noChangeArrowheads="1" noChangeShapeType="1" noTextEdit="1"/>
              </p:cNvSpPr>
              <p:nvPr/>
            </p:nvSpPr>
            <p:spPr>
              <a:xfrm>
                <a:off x="5612115" y="3644392"/>
                <a:ext cx="1677828" cy="279648"/>
              </a:xfrm>
              <a:prstGeom prst="rect">
                <a:avLst/>
              </a:prstGeom>
              <a:blipFill>
                <a:blip r:embed="rId5"/>
                <a:stretch>
                  <a:fillRect l="-8727" t="-21739" r="-78909" b="-386957"/>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1BD3623D-2642-137F-BAC5-5FCD15F2658D}"/>
              </a:ext>
            </a:extLst>
          </p:cNvPr>
          <p:cNvCxnSpPr>
            <a:stCxn id="34" idx="1"/>
            <a:endCxn id="34" idx="5"/>
          </p:cNvCxnSpPr>
          <p:nvPr/>
        </p:nvCxnSpPr>
        <p:spPr bwMode="auto">
          <a:xfrm>
            <a:off x="6179961" y="2489162"/>
            <a:ext cx="163056" cy="136647"/>
          </a:xfrm>
          <a:prstGeom prst="line">
            <a:avLst/>
          </a:prstGeom>
          <a:solidFill>
            <a:schemeClr val="accent1"/>
          </a:solidFill>
          <a:ln w="28575" cap="flat" cmpd="sng" algn="ctr">
            <a:solidFill>
              <a:srgbClr val="C00000"/>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1C41BC1F-9078-A961-2FF1-8336B40B4759}"/>
              </a:ext>
            </a:extLst>
          </p:cNvPr>
          <p:cNvCxnSpPr>
            <a:cxnSpLocks/>
            <a:stCxn id="34" idx="3"/>
            <a:endCxn id="34" idx="7"/>
          </p:cNvCxnSpPr>
          <p:nvPr/>
        </p:nvCxnSpPr>
        <p:spPr bwMode="auto">
          <a:xfrm flipV="1">
            <a:off x="6179961" y="2489162"/>
            <a:ext cx="152752" cy="152752"/>
          </a:xfrm>
          <a:prstGeom prst="line">
            <a:avLst/>
          </a:prstGeom>
          <a:solidFill>
            <a:schemeClr val="accent1"/>
          </a:solidFill>
          <a:ln w="28575" cap="flat" cmpd="sng" algn="ctr">
            <a:solidFill>
              <a:srgbClr val="C00000"/>
            </a:solidFill>
            <a:prstDash val="solid"/>
            <a:round/>
            <a:headEnd type="none" w="med" len="med"/>
            <a:tailEnd type="none" w="med" len="med"/>
          </a:ln>
          <a:effectLst/>
        </p:spPr>
      </p:cxnSp>
      <p:grpSp>
        <p:nvGrpSpPr>
          <p:cNvPr id="53" name="Group 52">
            <a:extLst>
              <a:ext uri="{FF2B5EF4-FFF2-40B4-BE49-F238E27FC236}">
                <a16:creationId xmlns:a16="http://schemas.microsoft.com/office/drawing/2014/main" id="{B217E76A-9596-A9F8-A1D4-7A79DF431515}"/>
              </a:ext>
            </a:extLst>
          </p:cNvPr>
          <p:cNvGrpSpPr/>
          <p:nvPr/>
        </p:nvGrpSpPr>
        <p:grpSpPr>
          <a:xfrm rot="777462">
            <a:off x="3016189" y="2016019"/>
            <a:ext cx="325014" cy="325014"/>
            <a:chOff x="2897326" y="2318744"/>
            <a:chExt cx="325014" cy="325014"/>
          </a:xfrm>
        </p:grpSpPr>
        <p:sp>
          <p:nvSpPr>
            <p:cNvPr id="10" name="Oval 9">
              <a:extLst>
                <a:ext uri="{FF2B5EF4-FFF2-40B4-BE49-F238E27FC236}">
                  <a16:creationId xmlns:a16="http://schemas.microsoft.com/office/drawing/2014/main" id="{B5818975-F40A-146A-2CAD-5CC5308633DB}"/>
                </a:ext>
              </a:extLst>
            </p:cNvPr>
            <p:cNvSpPr/>
            <p:nvPr/>
          </p:nvSpPr>
          <p:spPr bwMode="auto">
            <a:xfrm flipH="1">
              <a:off x="2897326" y="2318744"/>
              <a:ext cx="325014" cy="325014"/>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bodyPr>
            <a:lstStyle/>
            <a:p>
              <a:pPr marL="0" lvl="1" algn="ctr">
                <a:spcBef>
                  <a:spcPct val="0"/>
                </a:spcBef>
              </a:pPr>
              <a:endParaRPr kumimoji="0" lang="en-US" sz="2400" b="0" i="0" u="none" strike="noStrike" cap="none" normalizeH="0" baseline="0" dirty="0">
                <a:ln>
                  <a:noFill/>
                </a:ln>
                <a:solidFill>
                  <a:schemeClr val="bg1"/>
                </a:solidFill>
                <a:effectLst/>
                <a:latin typeface="Aptos" panose="020B0004020202020204" pitchFamily="34" charset="0"/>
              </a:endParaRPr>
            </a:p>
          </p:txBody>
        </p:sp>
        <p:cxnSp>
          <p:nvCxnSpPr>
            <p:cNvPr id="46" name="Straight Arrow Connector 45">
              <a:extLst>
                <a:ext uri="{FF2B5EF4-FFF2-40B4-BE49-F238E27FC236}">
                  <a16:creationId xmlns:a16="http://schemas.microsoft.com/office/drawing/2014/main" id="{4106D126-1D75-B415-8204-495103B63F4D}"/>
                </a:ext>
              </a:extLst>
            </p:cNvPr>
            <p:cNvCxnSpPr>
              <a:cxnSpLocks/>
              <a:stCxn id="10" idx="3"/>
              <a:endCxn id="10" idx="7"/>
            </p:cNvCxnSpPr>
            <p:nvPr/>
          </p:nvCxnSpPr>
          <p:spPr bwMode="auto">
            <a:xfrm flipH="1" flipV="1">
              <a:off x="2944923" y="2366341"/>
              <a:ext cx="229820" cy="22982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9B557304-945D-0E4B-9593-8C0C78C372DC}"/>
              </a:ext>
            </a:extLst>
          </p:cNvPr>
          <p:cNvGrpSpPr/>
          <p:nvPr/>
        </p:nvGrpSpPr>
        <p:grpSpPr>
          <a:xfrm rot="777462">
            <a:off x="6700067" y="2036889"/>
            <a:ext cx="325014" cy="325014"/>
            <a:chOff x="2897326" y="2318744"/>
            <a:chExt cx="325014" cy="325014"/>
          </a:xfrm>
        </p:grpSpPr>
        <p:sp>
          <p:nvSpPr>
            <p:cNvPr id="55" name="Oval 54">
              <a:extLst>
                <a:ext uri="{FF2B5EF4-FFF2-40B4-BE49-F238E27FC236}">
                  <a16:creationId xmlns:a16="http://schemas.microsoft.com/office/drawing/2014/main" id="{413F0A63-A918-5691-0C0F-97B7891CC119}"/>
                </a:ext>
              </a:extLst>
            </p:cNvPr>
            <p:cNvSpPr/>
            <p:nvPr/>
          </p:nvSpPr>
          <p:spPr bwMode="auto">
            <a:xfrm flipH="1">
              <a:off x="2897326" y="2318744"/>
              <a:ext cx="325014" cy="325014"/>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bodyPr>
            <a:lstStyle/>
            <a:p>
              <a:pPr marL="0" lvl="1" algn="ctr">
                <a:spcBef>
                  <a:spcPct val="0"/>
                </a:spcBef>
              </a:pPr>
              <a:endParaRPr kumimoji="0" lang="en-US" sz="2400" b="0" i="0" u="none" strike="noStrike" cap="none" normalizeH="0" baseline="0" dirty="0">
                <a:ln>
                  <a:noFill/>
                </a:ln>
                <a:solidFill>
                  <a:schemeClr val="bg1"/>
                </a:solidFill>
                <a:effectLst/>
                <a:latin typeface="Aptos" panose="020B0004020202020204" pitchFamily="34" charset="0"/>
              </a:endParaRPr>
            </a:p>
          </p:txBody>
        </p:sp>
        <p:cxnSp>
          <p:nvCxnSpPr>
            <p:cNvPr id="56" name="Straight Arrow Connector 55">
              <a:extLst>
                <a:ext uri="{FF2B5EF4-FFF2-40B4-BE49-F238E27FC236}">
                  <a16:creationId xmlns:a16="http://schemas.microsoft.com/office/drawing/2014/main" id="{D61DCFB8-09C2-4233-C71C-0C11597B55AB}"/>
                </a:ext>
              </a:extLst>
            </p:cNvPr>
            <p:cNvCxnSpPr>
              <a:cxnSpLocks/>
              <a:stCxn id="55" idx="3"/>
              <a:endCxn id="55" idx="7"/>
            </p:cNvCxnSpPr>
            <p:nvPr/>
          </p:nvCxnSpPr>
          <p:spPr bwMode="auto">
            <a:xfrm flipH="1" flipV="1">
              <a:off x="2944923" y="2366341"/>
              <a:ext cx="229820" cy="22982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1CDD9A7-F38D-2843-51EC-A4D5C5F33517}"/>
                  </a:ext>
                </a:extLst>
              </p:cNvPr>
              <p:cNvSpPr txBox="1"/>
              <p:nvPr/>
            </p:nvSpPr>
            <p:spPr>
              <a:xfrm>
                <a:off x="2098576" y="1543309"/>
                <a:ext cx="914400" cy="914400"/>
              </a:xfrm>
              <a:prstGeom prst="rect">
                <a:avLst/>
              </a:prstGeom>
              <a:noFill/>
            </p:spPr>
            <p:txBody>
              <a:bodyPr wrap="none" lIns="0" tIns="0" rIns="0" bIns="0" rtlCol="0">
                <a:noAutofit/>
              </a:bodyPr>
              <a:lstStyle/>
              <a:p>
                <a:pPr algn="l"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𝑣</m:t>
                          </m:r>
                        </m:e>
                      </m:acc>
                      <m:r>
                        <a:rPr lang="en-US" sz="1800" b="0" i="1" smtClean="0">
                          <a:solidFill>
                            <a:srgbClr val="000000"/>
                          </a:solidFill>
                          <a:latin typeface="Cambria Math" panose="02040503050406030204" pitchFamily="18" charset="0"/>
                        </a:rPr>
                        <m:t>=</m:t>
                      </m:r>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𝛽</m:t>
                          </m:r>
                        </m:e>
                      </m:acc>
                      <m:r>
                        <a:rPr lang="en-US" sz="1800" b="0" i="1" smtClean="0">
                          <a:solidFill>
                            <a:srgbClr val="000000"/>
                          </a:solidFill>
                          <a:latin typeface="Cambria Math" panose="02040503050406030204" pitchFamily="18" charset="0"/>
                        </a:rPr>
                        <m:t>𝑐</m:t>
                      </m:r>
                    </m:oMath>
                  </m:oMathPara>
                </a14:m>
                <a:endParaRPr lang="en-US" sz="1800" dirty="0">
                  <a:solidFill>
                    <a:srgbClr val="000000"/>
                  </a:solidFill>
                  <a:latin typeface="Aptos" panose="020B0004020202020204" pitchFamily="34" charset="0"/>
                </a:endParaRPr>
              </a:p>
            </p:txBody>
          </p:sp>
        </mc:Choice>
        <mc:Fallback xmlns="">
          <p:sp>
            <p:nvSpPr>
              <p:cNvPr id="57" name="TextBox 56">
                <a:extLst>
                  <a:ext uri="{FF2B5EF4-FFF2-40B4-BE49-F238E27FC236}">
                    <a16:creationId xmlns:a16="http://schemas.microsoft.com/office/drawing/2014/main" id="{41CDD9A7-F38D-2843-51EC-A4D5C5F33517}"/>
                  </a:ext>
                </a:extLst>
              </p:cNvPr>
              <p:cNvSpPr txBox="1">
                <a:spLocks noRot="1" noChangeAspect="1" noMove="1" noResize="1" noEditPoints="1" noAdjustHandles="1" noChangeArrowheads="1" noChangeShapeType="1" noTextEdit="1"/>
              </p:cNvSpPr>
              <p:nvPr/>
            </p:nvSpPr>
            <p:spPr>
              <a:xfrm>
                <a:off x="2098576" y="1543309"/>
                <a:ext cx="914400" cy="914400"/>
              </a:xfrm>
              <a:prstGeom prst="rect">
                <a:avLst/>
              </a:prstGeom>
              <a:blipFill>
                <a:blip r:embed="rId6"/>
                <a:stretch>
                  <a:fillRect t="-14000"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A71ABE47-A5A7-8CFC-F1D8-3CB1DA2A8CCF}"/>
                  </a:ext>
                </a:extLst>
              </p:cNvPr>
              <p:cNvSpPr txBox="1"/>
              <p:nvPr/>
            </p:nvSpPr>
            <p:spPr>
              <a:xfrm>
                <a:off x="5813499" y="1557945"/>
                <a:ext cx="914400" cy="914400"/>
              </a:xfrm>
              <a:prstGeom prst="rect">
                <a:avLst/>
              </a:prstGeom>
              <a:noFill/>
            </p:spPr>
            <p:txBody>
              <a:bodyPr wrap="none" lIns="0" tIns="0" rIns="0" bIns="0" rtlCol="0">
                <a:noAutofit/>
              </a:bodyPr>
              <a:lstStyle/>
              <a:p>
                <a:pPr algn="l"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𝑣</m:t>
                          </m:r>
                        </m:e>
                      </m:acc>
                      <m:r>
                        <a:rPr lang="en-US" sz="1800" b="0" i="1" smtClean="0">
                          <a:solidFill>
                            <a:srgbClr val="000000"/>
                          </a:solidFill>
                          <a:latin typeface="Cambria Math" panose="02040503050406030204" pitchFamily="18" charset="0"/>
                        </a:rPr>
                        <m:t>=</m:t>
                      </m:r>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𝛽</m:t>
                          </m:r>
                        </m:e>
                      </m:acc>
                      <m:r>
                        <a:rPr lang="en-US" sz="1800" b="0" i="1" smtClean="0">
                          <a:solidFill>
                            <a:srgbClr val="000000"/>
                          </a:solidFill>
                          <a:latin typeface="Cambria Math" panose="02040503050406030204" pitchFamily="18" charset="0"/>
                        </a:rPr>
                        <m:t>𝑐</m:t>
                      </m:r>
                    </m:oMath>
                  </m:oMathPara>
                </a14:m>
                <a:endParaRPr lang="en-US" sz="1800" dirty="0">
                  <a:solidFill>
                    <a:srgbClr val="000000"/>
                  </a:solidFill>
                  <a:latin typeface="Aptos" panose="020B0004020202020204" pitchFamily="34" charset="0"/>
                </a:endParaRPr>
              </a:p>
            </p:txBody>
          </p:sp>
        </mc:Choice>
        <mc:Fallback xmlns="">
          <p:sp>
            <p:nvSpPr>
              <p:cNvPr id="58" name="TextBox 57">
                <a:extLst>
                  <a:ext uri="{FF2B5EF4-FFF2-40B4-BE49-F238E27FC236}">
                    <a16:creationId xmlns:a16="http://schemas.microsoft.com/office/drawing/2014/main" id="{A71ABE47-A5A7-8CFC-F1D8-3CB1DA2A8CCF}"/>
                  </a:ext>
                </a:extLst>
              </p:cNvPr>
              <p:cNvSpPr txBox="1">
                <a:spLocks noRot="1" noChangeAspect="1" noMove="1" noResize="1" noEditPoints="1" noAdjustHandles="1" noChangeArrowheads="1" noChangeShapeType="1" noTextEdit="1"/>
              </p:cNvSpPr>
              <p:nvPr/>
            </p:nvSpPr>
            <p:spPr>
              <a:xfrm>
                <a:off x="5813499" y="1557945"/>
                <a:ext cx="914400" cy="914400"/>
              </a:xfrm>
              <a:prstGeom prst="rect">
                <a:avLst/>
              </a:prstGeom>
              <a:blipFill>
                <a:blip r:embed="rId7"/>
                <a:stretch>
                  <a:fillRect t="-14667" r="-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088A8F9-F405-46E9-1C1F-9E7BCD16B10D}"/>
                  </a:ext>
                </a:extLst>
              </p:cNvPr>
              <p:cNvSpPr txBox="1"/>
              <p:nvPr/>
            </p:nvSpPr>
            <p:spPr>
              <a:xfrm>
                <a:off x="7266903" y="2029780"/>
                <a:ext cx="914400" cy="914400"/>
              </a:xfrm>
              <a:prstGeom prst="rect">
                <a:avLst/>
              </a:prstGeom>
              <a:noFill/>
            </p:spPr>
            <p:txBody>
              <a:bodyPr wrap="none" lIns="0" tIns="0" rIns="0" bIns="0" rtlCol="0">
                <a:noAutofit/>
              </a:bodyPr>
              <a:lstStyle/>
              <a:p>
                <a:pPr algn="l"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p>
                        <m:sSupPr>
                          <m:ctrlPr>
                            <a:rPr lang="en-US" sz="1800" b="0" i="1" smtClean="0">
                              <a:solidFill>
                                <a:srgbClr val="000000"/>
                              </a:solidFill>
                              <a:latin typeface="Cambria Math" panose="02040503050406030204" pitchFamily="18" charset="0"/>
                            </a:rPr>
                          </m:ctrlPr>
                        </m:sSupPr>
                        <m:e>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𝐸</m:t>
                              </m:r>
                            </m:e>
                          </m:acc>
                        </m:e>
                        <m:sup>
                          <m:r>
                            <a:rPr lang="en-US" sz="1800" b="0" i="1" smtClean="0">
                              <a:solidFill>
                                <a:srgbClr val="000000"/>
                              </a:solidFill>
                              <a:latin typeface="Cambria Math" panose="02040503050406030204" pitchFamily="18" charset="0"/>
                            </a:rPr>
                            <m:t>∗</m:t>
                          </m:r>
                        </m:sup>
                      </m:sSup>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𝛾</m:t>
                      </m:r>
                      <m:r>
                        <a:rPr lang="en-US" sz="1800" b="0" i="1" smtClean="0">
                          <a:solidFill>
                            <a:srgbClr val="000000"/>
                          </a:solidFill>
                          <a:latin typeface="Cambria Math" panose="02040503050406030204" pitchFamily="18" charset="0"/>
                        </a:rPr>
                        <m:t>𝑐</m:t>
                      </m:r>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𝛽</m:t>
                          </m:r>
                        </m:e>
                      </m:acc>
                      <m:r>
                        <a:rPr lang="en-US" sz="1800" b="0" i="1" smtClean="0">
                          <a:solidFill>
                            <a:srgbClr val="000000"/>
                          </a:solidFill>
                          <a:latin typeface="Cambria Math" panose="02040503050406030204" pitchFamily="18" charset="0"/>
                        </a:rPr>
                        <m:t>×</m:t>
                      </m:r>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𝐵</m:t>
                          </m:r>
                        </m:e>
                      </m:acc>
                    </m:oMath>
                  </m:oMathPara>
                </a14:m>
                <a:endParaRPr lang="en-US" sz="1800" b="0" dirty="0">
                  <a:solidFill>
                    <a:srgbClr val="000000"/>
                  </a:solidFill>
                  <a:latin typeface="Aptos" panose="020B0004020202020204" pitchFamily="34" charset="0"/>
                </a:endParaRPr>
              </a:p>
              <a:p>
                <a:pPr algn="l" eaLnBrk="1" hangingPunct="1">
                  <a:lnSpc>
                    <a:spcPct val="110000"/>
                  </a:lnSpc>
                  <a:spcBef>
                    <a:spcPct val="0"/>
                  </a:spcBef>
                  <a:buClr>
                    <a:srgbClr val="000000"/>
                  </a:buClr>
                </a:pPr>
                <a:r>
                  <a:rPr lang="en-US" sz="1800" dirty="0">
                    <a:solidFill>
                      <a:srgbClr val="000000"/>
                    </a:solidFill>
                    <a:latin typeface="Aptos" panose="020B0004020202020204" pitchFamily="34" charset="0"/>
                  </a:rPr>
                  <a:t>          </a:t>
                </a:r>
                <a14:m>
                  <m:oMath xmlns:m="http://schemas.openxmlformats.org/officeDocument/2006/math">
                    <m:r>
                      <a:rPr lang="en-US" sz="1800" b="0" i="1" smtClean="0">
                        <a:solidFill>
                          <a:srgbClr val="000000"/>
                        </a:solidFill>
                        <a:latin typeface="Cambria Math" panose="02040503050406030204" pitchFamily="18" charset="0"/>
                      </a:rPr>
                      <m:t>𝑂</m:t>
                    </m:r>
                    <m:d>
                      <m:dPr>
                        <m:ctrlPr>
                          <a:rPr lang="en-US" sz="1800" b="0" i="1" smtClean="0">
                            <a:solidFill>
                              <a:srgbClr val="000000"/>
                            </a:solidFill>
                            <a:latin typeface="Cambria Math" panose="02040503050406030204" pitchFamily="18" charset="0"/>
                          </a:rPr>
                        </m:ctrlPr>
                      </m:dPr>
                      <m:e>
                        <m:r>
                          <m:rPr>
                            <m:sty m:val="p"/>
                          </m:rPr>
                          <a:rPr lang="en-US" sz="1800" b="0" i="0" smtClean="0">
                            <a:solidFill>
                              <a:srgbClr val="000000"/>
                            </a:solidFill>
                            <a:latin typeface="Cambria Math" panose="02040503050406030204" pitchFamily="18" charset="0"/>
                          </a:rPr>
                          <m:t>GV</m:t>
                        </m:r>
                        <m:r>
                          <a:rPr lang="en-US" sz="1800" b="0" i="1" smtClean="0">
                            <a:solidFill>
                              <a:srgbClr val="000000"/>
                            </a:solidFill>
                            <a:latin typeface="Cambria Math" panose="02040503050406030204" pitchFamily="18" charset="0"/>
                          </a:rPr>
                          <m:t>/</m:t>
                        </m:r>
                        <m:r>
                          <m:rPr>
                            <m:sty m:val="p"/>
                          </m:rPr>
                          <a:rPr lang="en-US" sz="1800" b="0" i="0" smtClean="0">
                            <a:solidFill>
                              <a:srgbClr val="000000"/>
                            </a:solidFill>
                            <a:latin typeface="Cambria Math" panose="02040503050406030204" pitchFamily="18" charset="0"/>
                          </a:rPr>
                          <m:t>m</m:t>
                        </m:r>
                      </m:e>
                    </m:d>
                  </m:oMath>
                </a14:m>
                <a:endParaRPr lang="en-US" sz="1800" dirty="0">
                  <a:solidFill>
                    <a:srgbClr val="000000"/>
                  </a:solidFill>
                  <a:latin typeface="Aptos" panose="020B0004020202020204" pitchFamily="34" charset="0"/>
                </a:endParaRPr>
              </a:p>
              <a:p>
                <a:pPr algn="l" eaLnBrk="1" hangingPunct="1">
                  <a:lnSpc>
                    <a:spcPct val="110000"/>
                  </a:lnSpc>
                  <a:spcBef>
                    <a:spcPct val="0"/>
                  </a:spcBef>
                  <a:buClr>
                    <a:srgbClr val="000000"/>
                  </a:buClr>
                </a:pPr>
                <a:endParaRPr lang="en-US" sz="1800" dirty="0">
                  <a:solidFill>
                    <a:srgbClr val="000000"/>
                  </a:solidFill>
                  <a:latin typeface="Aptos" panose="020B0004020202020204" pitchFamily="34" charset="0"/>
                </a:endParaRPr>
              </a:p>
            </p:txBody>
          </p:sp>
        </mc:Choice>
        <mc:Fallback xmlns="">
          <p:sp>
            <p:nvSpPr>
              <p:cNvPr id="59" name="TextBox 58">
                <a:extLst>
                  <a:ext uri="{FF2B5EF4-FFF2-40B4-BE49-F238E27FC236}">
                    <a16:creationId xmlns:a16="http://schemas.microsoft.com/office/drawing/2014/main" id="{F088A8F9-F405-46E9-1C1F-9E7BCD16B10D}"/>
                  </a:ext>
                </a:extLst>
              </p:cNvPr>
              <p:cNvSpPr txBox="1">
                <a:spLocks noRot="1" noChangeAspect="1" noMove="1" noResize="1" noEditPoints="1" noAdjustHandles="1" noChangeArrowheads="1" noChangeShapeType="1" noTextEdit="1"/>
              </p:cNvSpPr>
              <p:nvPr/>
            </p:nvSpPr>
            <p:spPr>
              <a:xfrm>
                <a:off x="7266903" y="2029780"/>
                <a:ext cx="914400" cy="914400"/>
              </a:xfrm>
              <a:prstGeom prst="rect">
                <a:avLst/>
              </a:prstGeom>
              <a:blipFill>
                <a:blip r:embed="rId8"/>
                <a:stretch>
                  <a:fillRect l="-8667" t="-14667" r="-55333"/>
                </a:stretch>
              </a:blipFill>
            </p:spPr>
            <p:txBody>
              <a:bodyPr/>
              <a:lstStyle/>
              <a:p>
                <a:r>
                  <a:rPr lang="en-US">
                    <a:noFill/>
                  </a:rPr>
                  <a:t> </a:t>
                </a:r>
              </a:p>
            </p:txBody>
          </p:sp>
        </mc:Fallback>
      </mc:AlternateContent>
      <p:sp>
        <p:nvSpPr>
          <p:cNvPr id="60" name="Arrow: Right 59">
            <a:extLst>
              <a:ext uri="{FF2B5EF4-FFF2-40B4-BE49-F238E27FC236}">
                <a16:creationId xmlns:a16="http://schemas.microsoft.com/office/drawing/2014/main" id="{C0C6D61E-E9EB-8D83-4393-D9EFB872669B}"/>
              </a:ext>
            </a:extLst>
          </p:cNvPr>
          <p:cNvSpPr/>
          <p:nvPr/>
        </p:nvSpPr>
        <p:spPr bwMode="auto">
          <a:xfrm rot="19651658">
            <a:off x="7018693" y="1842627"/>
            <a:ext cx="432048" cy="216024"/>
          </a:xfrm>
          <a:prstGeom prst="rightArrow">
            <a:avLst/>
          </a:prstGeom>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97A7C5A8-4CA7-A37D-12A1-BA690E774728}"/>
                  </a:ext>
                </a:extLst>
              </p:cNvPr>
              <p:cNvSpPr txBox="1"/>
              <p:nvPr/>
            </p:nvSpPr>
            <p:spPr>
              <a:xfrm>
                <a:off x="1771017" y="2830865"/>
                <a:ext cx="457200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000000"/>
                          </a:solidFill>
                          <a:latin typeface="Cambria Math" panose="02040503050406030204" pitchFamily="18" charset="0"/>
                        </a:rPr>
                        <m:t>𝑂</m:t>
                      </m:r>
                      <m:d>
                        <m:dPr>
                          <m:ctrlPr>
                            <a:rPr lang="en-US" sz="1600" b="0" i="1" smtClean="0">
                              <a:solidFill>
                                <a:srgbClr val="000000"/>
                              </a:solidFill>
                              <a:latin typeface="Cambria Math" panose="02040503050406030204" pitchFamily="18" charset="0"/>
                            </a:rPr>
                          </m:ctrlPr>
                        </m:dPr>
                        <m:e>
                          <m:r>
                            <a:rPr lang="en-US" sz="1600" b="0" i="0" smtClean="0">
                              <a:solidFill>
                                <a:srgbClr val="000000"/>
                              </a:solidFill>
                              <a:latin typeface="Cambria Math" panose="02040503050406030204" pitchFamily="18" charset="0"/>
                            </a:rPr>
                            <m:t>10</m:t>
                          </m:r>
                          <m:r>
                            <m:rPr>
                              <m:sty m:val="p"/>
                            </m:rPr>
                            <a:rPr lang="en-US" sz="1600" b="0" i="0" smtClean="0">
                              <a:solidFill>
                                <a:srgbClr val="000000"/>
                              </a:solidFill>
                              <a:latin typeface="Cambria Math" panose="02040503050406030204" pitchFamily="18" charset="0"/>
                            </a:rPr>
                            <m:t>MV</m:t>
                          </m:r>
                          <m:r>
                            <a:rPr lang="en-US" sz="1600" b="0" i="1" smtClean="0">
                              <a:solidFill>
                                <a:srgbClr val="000000"/>
                              </a:solidFill>
                              <a:latin typeface="Cambria Math" panose="02040503050406030204" pitchFamily="18" charset="0"/>
                            </a:rPr>
                            <m:t>/</m:t>
                          </m:r>
                          <m:r>
                            <m:rPr>
                              <m:sty m:val="p"/>
                            </m:rPr>
                            <a:rPr lang="en-US" sz="1600" b="0" i="0" smtClean="0">
                              <a:solidFill>
                                <a:srgbClr val="000000"/>
                              </a:solidFill>
                              <a:latin typeface="Cambria Math" panose="02040503050406030204" pitchFamily="18" charset="0"/>
                            </a:rPr>
                            <m:t>m</m:t>
                          </m:r>
                        </m:e>
                      </m:d>
                    </m:oMath>
                  </m:oMathPara>
                </a14:m>
                <a:endParaRPr lang="en-US" dirty="0">
                  <a:latin typeface="Aptos" panose="020B0004020202020204" pitchFamily="34" charset="0"/>
                </a:endParaRPr>
              </a:p>
            </p:txBody>
          </p:sp>
        </mc:Choice>
        <mc:Fallback xmlns="">
          <p:sp>
            <p:nvSpPr>
              <p:cNvPr id="62" name="TextBox 61">
                <a:extLst>
                  <a:ext uri="{FF2B5EF4-FFF2-40B4-BE49-F238E27FC236}">
                    <a16:creationId xmlns:a16="http://schemas.microsoft.com/office/drawing/2014/main" id="{97A7C5A8-4CA7-A37D-12A1-BA690E774728}"/>
                  </a:ext>
                </a:extLst>
              </p:cNvPr>
              <p:cNvSpPr txBox="1">
                <a:spLocks noRot="1" noChangeAspect="1" noMove="1" noResize="1" noEditPoints="1" noAdjustHandles="1" noChangeArrowheads="1" noChangeShapeType="1" noTextEdit="1"/>
              </p:cNvSpPr>
              <p:nvPr/>
            </p:nvSpPr>
            <p:spPr>
              <a:xfrm>
                <a:off x="1771017" y="2830865"/>
                <a:ext cx="4572000" cy="338554"/>
              </a:xfrm>
              <a:prstGeom prst="rect">
                <a:avLst/>
              </a:prstGeom>
              <a:blipFill>
                <a:blip r:embed="rId9"/>
                <a:stretch>
                  <a:fillRect b="-8929"/>
                </a:stretch>
              </a:blipFill>
            </p:spPr>
            <p:txBody>
              <a:bodyPr/>
              <a:lstStyle/>
              <a:p>
                <a:r>
                  <a:rPr lang="en-US">
                    <a:noFill/>
                  </a:rPr>
                  <a:t> </a:t>
                </a:r>
              </a:p>
            </p:txBody>
          </p:sp>
        </mc:Fallback>
      </mc:AlternateContent>
    </p:spTree>
    <p:extLst>
      <p:ext uri="{BB962C8B-B14F-4D97-AF65-F5344CB8AC3E}">
        <p14:creationId xmlns:p14="http://schemas.microsoft.com/office/powerpoint/2010/main" val="367747786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346004" y="2229876"/>
            <a:ext cx="6452046" cy="2902135"/>
            <a:chOff x="2958842" y="4902974"/>
            <a:chExt cx="14186535" cy="6381115"/>
          </a:xfrm>
        </p:grpSpPr>
        <p:pic>
          <p:nvPicPr>
            <p:cNvPr id="4" name="object 4"/>
            <p:cNvPicPr/>
            <p:nvPr/>
          </p:nvPicPr>
          <p:blipFill>
            <a:blip r:embed="rId2" cstate="print"/>
            <a:stretch>
              <a:fillRect/>
            </a:stretch>
          </p:blipFill>
          <p:spPr>
            <a:xfrm>
              <a:off x="9511877" y="6145895"/>
              <a:ext cx="7292254" cy="3056136"/>
            </a:xfrm>
            <a:prstGeom prst="rect">
              <a:avLst/>
            </a:prstGeom>
          </p:spPr>
        </p:pic>
        <p:pic>
          <p:nvPicPr>
            <p:cNvPr id="5" name="object 5"/>
            <p:cNvPicPr/>
            <p:nvPr/>
          </p:nvPicPr>
          <p:blipFill>
            <a:blip r:embed="rId3" cstate="print"/>
            <a:stretch>
              <a:fillRect/>
            </a:stretch>
          </p:blipFill>
          <p:spPr>
            <a:xfrm>
              <a:off x="9375756" y="6051657"/>
              <a:ext cx="7564497" cy="3412146"/>
            </a:xfrm>
            <a:prstGeom prst="rect">
              <a:avLst/>
            </a:prstGeom>
          </p:spPr>
        </p:pic>
        <p:pic>
          <p:nvPicPr>
            <p:cNvPr id="6" name="object 6"/>
            <p:cNvPicPr/>
            <p:nvPr/>
          </p:nvPicPr>
          <p:blipFill>
            <a:blip r:embed="rId4" cstate="print"/>
            <a:stretch>
              <a:fillRect/>
            </a:stretch>
          </p:blipFill>
          <p:spPr>
            <a:xfrm>
              <a:off x="3299966" y="6118456"/>
              <a:ext cx="5730284" cy="3111015"/>
            </a:xfrm>
            <a:prstGeom prst="rect">
              <a:avLst/>
            </a:prstGeom>
          </p:spPr>
        </p:pic>
        <p:pic>
          <p:nvPicPr>
            <p:cNvPr id="7" name="object 7"/>
            <p:cNvPicPr/>
            <p:nvPr/>
          </p:nvPicPr>
          <p:blipFill>
            <a:blip r:embed="rId5" cstate="print"/>
            <a:stretch>
              <a:fillRect/>
            </a:stretch>
          </p:blipFill>
          <p:spPr>
            <a:xfrm>
              <a:off x="3163844" y="6024218"/>
              <a:ext cx="6002527" cy="3467025"/>
            </a:xfrm>
            <a:prstGeom prst="rect">
              <a:avLst/>
            </a:prstGeom>
          </p:spPr>
        </p:pic>
        <p:pic>
          <p:nvPicPr>
            <p:cNvPr id="8" name="object 8"/>
            <p:cNvPicPr/>
            <p:nvPr/>
          </p:nvPicPr>
          <p:blipFill>
            <a:blip r:embed="rId6" cstate="print"/>
            <a:stretch>
              <a:fillRect/>
            </a:stretch>
          </p:blipFill>
          <p:spPr>
            <a:xfrm>
              <a:off x="3094964" y="4997212"/>
              <a:ext cx="13914246" cy="6024952"/>
            </a:xfrm>
            <a:prstGeom prst="rect">
              <a:avLst/>
            </a:prstGeom>
          </p:spPr>
        </p:pic>
        <p:pic>
          <p:nvPicPr>
            <p:cNvPr id="9" name="object 9"/>
            <p:cNvPicPr/>
            <p:nvPr/>
          </p:nvPicPr>
          <p:blipFill>
            <a:blip r:embed="rId7" cstate="print"/>
            <a:stretch>
              <a:fillRect/>
            </a:stretch>
          </p:blipFill>
          <p:spPr>
            <a:xfrm>
              <a:off x="2958842" y="4902974"/>
              <a:ext cx="14186489" cy="6380962"/>
            </a:xfrm>
            <a:prstGeom prst="rect">
              <a:avLst/>
            </a:prstGeom>
          </p:spPr>
        </p:pic>
      </p:grpSp>
      <p:sp>
        <p:nvSpPr>
          <p:cNvPr id="10" name="object 10"/>
          <p:cNvSpPr txBox="1"/>
          <p:nvPr/>
        </p:nvSpPr>
        <p:spPr>
          <a:xfrm>
            <a:off x="407839" y="899316"/>
            <a:ext cx="8171552" cy="528215"/>
          </a:xfrm>
          <a:prstGeom prst="rect">
            <a:avLst/>
          </a:prstGeom>
        </p:spPr>
        <p:txBody>
          <a:bodyPr vert="horz" wrap="square" lIns="0" tIns="71622" rIns="0" bIns="0" rtlCol="0">
            <a:spAutoFit/>
          </a:bodyPr>
          <a:lstStyle/>
          <a:p>
            <a:pPr marL="173279" indent="-161727">
              <a:spcBef>
                <a:spcPts val="564"/>
              </a:spcBef>
              <a:buSzPct val="75000"/>
              <a:buChar char="•"/>
              <a:tabLst>
                <a:tab pos="173279" algn="l"/>
              </a:tabLst>
            </a:pPr>
            <a:r>
              <a:rPr sz="1273" spc="-36" dirty="0">
                <a:solidFill>
                  <a:srgbClr val="747474"/>
                </a:solidFill>
                <a:latin typeface="Aptos" panose="020B0004020202020204" pitchFamily="34" charset="0"/>
                <a:cs typeface="Arial"/>
              </a:rPr>
              <a:t>The</a:t>
            </a:r>
            <a:r>
              <a:rPr sz="1273" spc="-48"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2025</a:t>
            </a:r>
            <a:r>
              <a:rPr sz="1273" spc="-48"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in</a:t>
            </a:r>
            <a:r>
              <a:rPr sz="1273" spc="-48"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a</a:t>
            </a:r>
            <a:r>
              <a:rPr sz="1273" spc="-48" dirty="0">
                <a:solidFill>
                  <a:srgbClr val="747474"/>
                </a:solidFill>
                <a:latin typeface="Aptos" panose="020B0004020202020204" pitchFamily="34" charset="0"/>
                <a:cs typeface="Arial"/>
              </a:rPr>
              <a:t> </a:t>
            </a:r>
            <a:r>
              <a:rPr sz="1273" spc="-20" dirty="0">
                <a:solidFill>
                  <a:srgbClr val="747474"/>
                </a:solidFill>
                <a:latin typeface="Aptos" panose="020B0004020202020204" pitchFamily="34" charset="0"/>
                <a:cs typeface="Arial"/>
              </a:rPr>
              <a:t>nutshell:</a:t>
            </a:r>
            <a:r>
              <a:rPr sz="1273" spc="-48" dirty="0">
                <a:solidFill>
                  <a:srgbClr val="747474"/>
                </a:solidFill>
                <a:latin typeface="Aptos" panose="020B0004020202020204" pitchFamily="34" charset="0"/>
                <a:cs typeface="Arial"/>
              </a:rPr>
              <a:t> </a:t>
            </a:r>
            <a:r>
              <a:rPr sz="1273" spc="-9" dirty="0">
                <a:solidFill>
                  <a:srgbClr val="747474"/>
                </a:solidFill>
                <a:latin typeface="Aptos" panose="020B0004020202020204" pitchFamily="34" charset="0"/>
                <a:cs typeface="Arial"/>
              </a:rPr>
              <a:t>Construction,</a:t>
            </a:r>
            <a:r>
              <a:rPr sz="1273" spc="-48" dirty="0">
                <a:solidFill>
                  <a:srgbClr val="747474"/>
                </a:solidFill>
                <a:latin typeface="Aptos" panose="020B0004020202020204" pitchFamily="34" charset="0"/>
                <a:cs typeface="Arial"/>
              </a:rPr>
              <a:t> </a:t>
            </a:r>
            <a:r>
              <a:rPr sz="1273" spc="-30" dirty="0">
                <a:solidFill>
                  <a:srgbClr val="747474"/>
                </a:solidFill>
                <a:latin typeface="Aptos" panose="020B0004020202020204" pitchFamily="34" charset="0"/>
                <a:cs typeface="Arial"/>
              </a:rPr>
              <a:t>assembly</a:t>
            </a:r>
            <a:r>
              <a:rPr sz="1273" spc="-4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and</a:t>
            </a:r>
            <a:r>
              <a:rPr sz="1273" spc="-48" dirty="0">
                <a:solidFill>
                  <a:srgbClr val="747474"/>
                </a:solidFill>
                <a:latin typeface="Aptos" panose="020B0004020202020204" pitchFamily="34" charset="0"/>
                <a:cs typeface="Arial"/>
              </a:rPr>
              <a:t> </a:t>
            </a:r>
            <a:r>
              <a:rPr sz="1273" spc="-18" dirty="0">
                <a:solidFill>
                  <a:srgbClr val="747474"/>
                </a:solidFill>
                <a:latin typeface="Aptos" panose="020B0004020202020204" pitchFamily="34" charset="0"/>
                <a:cs typeface="Arial"/>
              </a:rPr>
              <a:t>integration</a:t>
            </a:r>
            <a:r>
              <a:rPr sz="1273" spc="-48"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of</a:t>
            </a:r>
            <a:r>
              <a:rPr sz="1273" spc="-48" dirty="0">
                <a:solidFill>
                  <a:srgbClr val="747474"/>
                </a:solidFill>
                <a:latin typeface="Aptos" panose="020B0004020202020204" pitchFamily="34" charset="0"/>
                <a:cs typeface="Arial"/>
              </a:rPr>
              <a:t> </a:t>
            </a:r>
            <a:r>
              <a:rPr sz="1273" spc="-16" dirty="0">
                <a:solidFill>
                  <a:srgbClr val="747474"/>
                </a:solidFill>
                <a:latin typeface="Aptos" panose="020B0004020202020204" pitchFamily="34" charset="0"/>
                <a:cs typeface="Arial"/>
              </a:rPr>
              <a:t>ALL</a:t>
            </a:r>
            <a:r>
              <a:rPr sz="1273" spc="-48" dirty="0">
                <a:solidFill>
                  <a:srgbClr val="747474"/>
                </a:solidFill>
                <a:latin typeface="Aptos" panose="020B0004020202020204" pitchFamily="34" charset="0"/>
                <a:cs typeface="Arial"/>
              </a:rPr>
              <a:t> </a:t>
            </a:r>
            <a:r>
              <a:rPr sz="1273" spc="-9" dirty="0">
                <a:solidFill>
                  <a:srgbClr val="747474"/>
                </a:solidFill>
                <a:latin typeface="Aptos" panose="020B0004020202020204" pitchFamily="34" charset="0"/>
                <a:cs typeface="Arial"/>
              </a:rPr>
              <a:t>items</a:t>
            </a:r>
            <a:r>
              <a:rPr sz="1273" spc="-48" dirty="0">
                <a:solidFill>
                  <a:srgbClr val="747474"/>
                </a:solidFill>
                <a:latin typeface="Aptos" panose="020B0004020202020204" pitchFamily="34" charset="0"/>
                <a:cs typeface="Arial"/>
              </a:rPr>
              <a:t> </a:t>
            </a:r>
            <a:r>
              <a:rPr sz="1273" spc="-32" dirty="0">
                <a:solidFill>
                  <a:srgbClr val="747474"/>
                </a:solidFill>
                <a:latin typeface="Aptos" panose="020B0004020202020204" pitchFamily="34" charset="0"/>
                <a:cs typeface="Arial"/>
              </a:rPr>
              <a:t>(whole/partially,</a:t>
            </a:r>
            <a:r>
              <a:rPr sz="1273" spc="-48" dirty="0">
                <a:solidFill>
                  <a:srgbClr val="747474"/>
                </a:solidFill>
                <a:latin typeface="Aptos" panose="020B0004020202020204" pitchFamily="34" charset="0"/>
                <a:cs typeface="Arial"/>
              </a:rPr>
              <a:t> </a:t>
            </a:r>
            <a:r>
              <a:rPr sz="1273" spc="-14" dirty="0">
                <a:solidFill>
                  <a:srgbClr val="747474"/>
                </a:solidFill>
                <a:latin typeface="Aptos" panose="020B0004020202020204" pitchFamily="34" charset="0"/>
                <a:cs typeface="Arial"/>
              </a:rPr>
              <a:t>prototype/final</a:t>
            </a:r>
            <a:r>
              <a:rPr sz="1273" spc="-45"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version)</a:t>
            </a:r>
            <a:endParaRPr sz="1273" dirty="0">
              <a:latin typeface="Aptos" panose="020B0004020202020204" pitchFamily="34" charset="0"/>
              <a:cs typeface="Arial"/>
            </a:endParaRPr>
          </a:p>
          <a:p>
            <a:pPr marL="411537" lvl="1" indent="-162016">
              <a:spcBef>
                <a:spcPts val="518"/>
              </a:spcBef>
              <a:buSzPct val="75000"/>
              <a:buChar char="•"/>
              <a:tabLst>
                <a:tab pos="411537" algn="l"/>
              </a:tabLst>
            </a:pPr>
            <a:r>
              <a:rPr sz="1273" dirty="0">
                <a:solidFill>
                  <a:srgbClr val="747474"/>
                </a:solidFill>
                <a:latin typeface="Aptos" panose="020B0004020202020204" pitchFamily="34" charset="0"/>
                <a:cs typeface="Arial"/>
              </a:rPr>
              <a:t>A</a:t>
            </a:r>
            <a:r>
              <a:rPr sz="1273" spc="-57" dirty="0">
                <a:solidFill>
                  <a:srgbClr val="747474"/>
                </a:solidFill>
                <a:latin typeface="Aptos" panose="020B0004020202020204" pitchFamily="34" charset="0"/>
                <a:cs typeface="Arial"/>
              </a:rPr>
              <a:t> </a:t>
            </a:r>
            <a:r>
              <a:rPr sz="1273" spc="-11" dirty="0">
                <a:solidFill>
                  <a:srgbClr val="747474"/>
                </a:solidFill>
                <a:latin typeface="Aptos" panose="020B0004020202020204" pitchFamily="34" charset="0"/>
                <a:cs typeface="Arial"/>
              </a:rPr>
              <a:t>major</a:t>
            </a:r>
            <a:r>
              <a:rPr sz="1273" spc="-57" dirty="0">
                <a:solidFill>
                  <a:srgbClr val="747474"/>
                </a:solidFill>
                <a:latin typeface="Aptos" panose="020B0004020202020204" pitchFamily="34" charset="0"/>
                <a:cs typeface="Arial"/>
              </a:rPr>
              <a:t> </a:t>
            </a:r>
            <a:r>
              <a:rPr sz="1273" spc="-25" dirty="0">
                <a:solidFill>
                  <a:srgbClr val="747474"/>
                </a:solidFill>
                <a:latin typeface="Aptos" panose="020B0004020202020204" pitchFamily="34" charset="0"/>
                <a:cs typeface="Arial"/>
              </a:rPr>
              <a:t>milestone</a:t>
            </a:r>
            <a:r>
              <a:rPr sz="1273" spc="-57"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towards</a:t>
            </a:r>
            <a:endParaRPr sz="1273" dirty="0">
              <a:latin typeface="Aptos" panose="020B0004020202020204" pitchFamily="34" charset="0"/>
              <a:cs typeface="Arial"/>
            </a:endParaRPr>
          </a:p>
        </p:txBody>
      </p:sp>
      <p:sp>
        <p:nvSpPr>
          <p:cNvPr id="11" name="object 11"/>
          <p:cNvSpPr txBox="1"/>
          <p:nvPr/>
        </p:nvSpPr>
        <p:spPr>
          <a:xfrm>
            <a:off x="889832" y="1982516"/>
            <a:ext cx="54294" cy="152796"/>
          </a:xfrm>
          <a:prstGeom prst="rect">
            <a:avLst/>
          </a:prstGeom>
        </p:spPr>
        <p:txBody>
          <a:bodyPr vert="horz" wrap="square" lIns="0" tIns="5776" rIns="0" bIns="0" rtlCol="0">
            <a:spAutoFit/>
          </a:bodyPr>
          <a:lstStyle/>
          <a:p>
            <a:pPr marL="5776">
              <a:spcBef>
                <a:spcPts val="45"/>
              </a:spcBef>
            </a:pPr>
            <a:r>
              <a:rPr sz="955" spc="-23" dirty="0">
                <a:solidFill>
                  <a:srgbClr val="747474"/>
                </a:solidFill>
                <a:latin typeface="Aptos" panose="020B0004020202020204" pitchFamily="34" charset="0"/>
                <a:cs typeface="Arial"/>
              </a:rPr>
              <a:t>•</a:t>
            </a:r>
            <a:endParaRPr sz="955" dirty="0">
              <a:latin typeface="Aptos" panose="020B0004020202020204" pitchFamily="34" charset="0"/>
              <a:cs typeface="Arial"/>
            </a:endParaRPr>
          </a:p>
        </p:txBody>
      </p:sp>
      <p:sp>
        <p:nvSpPr>
          <p:cNvPr id="12" name="object 12"/>
          <p:cNvSpPr txBox="1"/>
          <p:nvPr/>
        </p:nvSpPr>
        <p:spPr>
          <a:xfrm>
            <a:off x="889832" y="1419344"/>
            <a:ext cx="7793803" cy="508371"/>
          </a:xfrm>
          <a:prstGeom prst="rect">
            <a:avLst/>
          </a:prstGeom>
        </p:spPr>
        <p:txBody>
          <a:bodyPr vert="horz" wrap="square" lIns="0" tIns="5487" rIns="0" bIns="0" rtlCol="0">
            <a:spAutoFit/>
          </a:bodyPr>
          <a:lstStyle/>
          <a:p>
            <a:pPr marL="167503" marR="2310" indent="-162016">
              <a:lnSpc>
                <a:spcPct val="134000"/>
              </a:lnSpc>
              <a:spcBef>
                <a:spcPts val="43"/>
              </a:spcBef>
              <a:buSzPct val="75000"/>
              <a:buChar char="•"/>
              <a:tabLst>
                <a:tab pos="212555" algn="l"/>
              </a:tabLst>
            </a:pPr>
            <a:r>
              <a:rPr sz="1273" dirty="0">
                <a:solidFill>
                  <a:srgbClr val="747474"/>
                </a:solidFill>
                <a:latin typeface="Aptos" panose="020B0004020202020204" pitchFamily="34" charset="0"/>
                <a:cs typeface="Arial"/>
              </a:rPr>
              <a:t>the</a:t>
            </a:r>
            <a:r>
              <a:rPr sz="1273" spc="-55" dirty="0">
                <a:solidFill>
                  <a:srgbClr val="747474"/>
                </a:solidFill>
                <a:latin typeface="Aptos" panose="020B0004020202020204" pitchFamily="34" charset="0"/>
                <a:cs typeface="Arial"/>
              </a:rPr>
              <a:t> </a:t>
            </a:r>
            <a:r>
              <a:rPr sz="1273" spc="-32" dirty="0">
                <a:solidFill>
                  <a:srgbClr val="747474"/>
                </a:solidFill>
                <a:latin typeface="Aptos" panose="020B0004020202020204" pitchFamily="34" charset="0"/>
                <a:cs typeface="Arial"/>
              </a:rPr>
              <a:t>final</a:t>
            </a:r>
            <a:r>
              <a:rPr sz="1273" spc="-55" dirty="0">
                <a:solidFill>
                  <a:srgbClr val="747474"/>
                </a:solidFill>
                <a:latin typeface="Aptos" panose="020B0004020202020204" pitchFamily="34" charset="0"/>
                <a:cs typeface="Arial"/>
              </a:rPr>
              <a:t> </a:t>
            </a:r>
            <a:r>
              <a:rPr sz="1273" spc="-30" dirty="0">
                <a:solidFill>
                  <a:srgbClr val="747474"/>
                </a:solidFill>
                <a:latin typeface="Aptos" panose="020B0004020202020204" pitchFamily="34" charset="0"/>
                <a:cs typeface="Arial"/>
              </a:rPr>
              <a:t>assembly</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of</a:t>
            </a:r>
            <a:r>
              <a:rPr sz="1273" spc="-52"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the</a:t>
            </a:r>
            <a:r>
              <a:rPr sz="1273" spc="-55" dirty="0">
                <a:solidFill>
                  <a:srgbClr val="747474"/>
                </a:solidFill>
                <a:latin typeface="Aptos" panose="020B0004020202020204" pitchFamily="34" charset="0"/>
                <a:cs typeface="Arial"/>
              </a:rPr>
              <a:t> </a:t>
            </a:r>
            <a:r>
              <a:rPr sz="1273" spc="-27" dirty="0">
                <a:solidFill>
                  <a:srgbClr val="747474"/>
                </a:solidFill>
                <a:latin typeface="Aptos" panose="020B0004020202020204" pitchFamily="34" charset="0"/>
                <a:cs typeface="Arial"/>
              </a:rPr>
              <a:t>experimental</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setup,</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the</a:t>
            </a:r>
            <a:r>
              <a:rPr sz="1273" spc="-52"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proof</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of</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the</a:t>
            </a:r>
            <a:r>
              <a:rPr sz="1273" spc="-52" dirty="0">
                <a:solidFill>
                  <a:srgbClr val="747474"/>
                </a:solidFill>
                <a:latin typeface="Aptos" panose="020B0004020202020204" pitchFamily="34" charset="0"/>
                <a:cs typeface="Arial"/>
              </a:rPr>
              <a:t> </a:t>
            </a:r>
            <a:r>
              <a:rPr sz="1273" spc="-30" dirty="0">
                <a:solidFill>
                  <a:srgbClr val="747474"/>
                </a:solidFill>
                <a:latin typeface="Aptos" panose="020B0004020202020204" pitchFamily="34" charset="0"/>
                <a:cs typeface="Arial"/>
              </a:rPr>
              <a:t>frozen</a:t>
            </a:r>
            <a:r>
              <a:rPr sz="1273" spc="-55"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spin</a:t>
            </a:r>
            <a:r>
              <a:rPr sz="1273" spc="-55" dirty="0">
                <a:solidFill>
                  <a:srgbClr val="747474"/>
                </a:solidFill>
                <a:latin typeface="Aptos" panose="020B0004020202020204" pitchFamily="34" charset="0"/>
                <a:cs typeface="Arial"/>
              </a:rPr>
              <a:t> </a:t>
            </a:r>
            <a:r>
              <a:rPr sz="1273" spc="-11" dirty="0">
                <a:solidFill>
                  <a:srgbClr val="747474"/>
                </a:solidFill>
                <a:latin typeface="Aptos" panose="020B0004020202020204" pitchFamily="34" charset="0"/>
                <a:cs typeface="Arial"/>
              </a:rPr>
              <a:t>technique</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and</a:t>
            </a:r>
            <a:r>
              <a:rPr sz="1273" spc="-52" dirty="0">
                <a:solidFill>
                  <a:srgbClr val="747474"/>
                </a:solidFill>
                <a:latin typeface="Aptos" panose="020B0004020202020204" pitchFamily="34" charset="0"/>
                <a:cs typeface="Arial"/>
              </a:rPr>
              <a:t> </a:t>
            </a:r>
            <a:r>
              <a:rPr sz="1273" spc="-9" dirty="0">
                <a:solidFill>
                  <a:srgbClr val="747474"/>
                </a:solidFill>
                <a:latin typeface="Aptos" panose="020B0004020202020204" pitchFamily="34" charset="0"/>
                <a:cs typeface="Arial"/>
              </a:rPr>
              <a:t>base</a:t>
            </a:r>
            <a:r>
              <a:rPr sz="1273" spc="-55" dirty="0">
                <a:solidFill>
                  <a:srgbClr val="747474"/>
                </a:solidFill>
                <a:latin typeface="Aptos" panose="020B0004020202020204" pitchFamily="34" charset="0"/>
                <a:cs typeface="Arial"/>
              </a:rPr>
              <a:t> </a:t>
            </a:r>
            <a:r>
              <a:rPr sz="1273" spc="-25" dirty="0">
                <a:solidFill>
                  <a:srgbClr val="747474"/>
                </a:solidFill>
                <a:latin typeface="Aptos" panose="020B0004020202020204" pitchFamily="34" charset="0"/>
                <a:cs typeface="Arial"/>
              </a:rPr>
              <a:t>sensitivity</a:t>
            </a:r>
            <a:r>
              <a:rPr sz="1273" spc="-55"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(2026) 	</a:t>
            </a:r>
            <a:r>
              <a:rPr sz="1273" spc="-27" dirty="0">
                <a:solidFill>
                  <a:srgbClr val="747474"/>
                </a:solidFill>
                <a:latin typeface="Aptos" panose="020B0004020202020204" pitchFamily="34" charset="0"/>
                <a:cs typeface="Arial"/>
              </a:rPr>
              <a:t>muEDM</a:t>
            </a:r>
            <a:r>
              <a:rPr sz="1273" spc="-61"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data</a:t>
            </a:r>
            <a:r>
              <a:rPr sz="1273" spc="-70"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taking</a:t>
            </a:r>
            <a:r>
              <a:rPr sz="1273" spc="-66"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(2027)</a:t>
            </a:r>
            <a:endParaRPr sz="1273" dirty="0">
              <a:latin typeface="Aptos" panose="020B0004020202020204" pitchFamily="34" charset="0"/>
              <a:cs typeface="Arial"/>
            </a:endParaRPr>
          </a:p>
        </p:txBody>
      </p:sp>
      <p:sp>
        <p:nvSpPr>
          <p:cNvPr id="14" name="Titel 1">
            <a:extLst>
              <a:ext uri="{FF2B5EF4-FFF2-40B4-BE49-F238E27FC236}">
                <a16:creationId xmlns:a16="http://schemas.microsoft.com/office/drawing/2014/main" id="{9B97B707-D6DF-7706-2B60-3B720974593C}"/>
              </a:ext>
            </a:extLst>
          </p:cNvPr>
          <p:cNvSpPr>
            <a:spLocks noGrp="1"/>
          </p:cNvSpPr>
          <p:nvPr>
            <p:ph type="title"/>
          </p:nvPr>
        </p:nvSpPr>
        <p:spPr>
          <a:xfrm>
            <a:off x="1475656" y="209561"/>
            <a:ext cx="5951173" cy="381375"/>
          </a:xfrm>
        </p:spPr>
        <p:txBody>
          <a:bodyPr/>
          <a:lstStyle/>
          <a:p>
            <a:r>
              <a:rPr lang="en-US" dirty="0"/>
              <a:t>Current status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212FE-3222-F74F-1998-4A46BE83E9B7}"/>
            </a:ext>
          </a:extLst>
        </p:cNvPr>
        <p:cNvGrpSpPr/>
        <p:nvPr/>
      </p:nvGrpSpPr>
      <p:grpSpPr>
        <a:xfrm>
          <a:off x="0" y="0"/>
          <a:ext cx="0" cy="0"/>
          <a:chOff x="0" y="0"/>
          <a:chExt cx="0" cy="0"/>
        </a:xfrm>
      </p:grpSpPr>
      <p:sp>
        <p:nvSpPr>
          <p:cNvPr id="10" name="object 10">
            <a:extLst>
              <a:ext uri="{FF2B5EF4-FFF2-40B4-BE49-F238E27FC236}">
                <a16:creationId xmlns:a16="http://schemas.microsoft.com/office/drawing/2014/main" id="{51C1FBA7-7BD5-95EF-E927-FEF7A72DA725}"/>
              </a:ext>
            </a:extLst>
          </p:cNvPr>
          <p:cNvSpPr txBox="1"/>
          <p:nvPr/>
        </p:nvSpPr>
        <p:spPr>
          <a:xfrm>
            <a:off x="407839" y="899316"/>
            <a:ext cx="8171552" cy="528215"/>
          </a:xfrm>
          <a:prstGeom prst="rect">
            <a:avLst/>
          </a:prstGeom>
        </p:spPr>
        <p:txBody>
          <a:bodyPr vert="horz" wrap="square" lIns="0" tIns="71622" rIns="0" bIns="0" rtlCol="0">
            <a:spAutoFit/>
          </a:bodyPr>
          <a:lstStyle/>
          <a:p>
            <a:pPr marL="173279" indent="-161727">
              <a:spcBef>
                <a:spcPts val="564"/>
              </a:spcBef>
              <a:buSzPct val="75000"/>
              <a:buChar char="•"/>
              <a:tabLst>
                <a:tab pos="173279" algn="l"/>
              </a:tabLst>
            </a:pPr>
            <a:r>
              <a:rPr sz="1273" spc="-36" dirty="0">
                <a:solidFill>
                  <a:srgbClr val="747474"/>
                </a:solidFill>
                <a:latin typeface="Aptos" panose="020B0004020202020204" pitchFamily="34" charset="0"/>
                <a:cs typeface="Arial"/>
              </a:rPr>
              <a:t>The</a:t>
            </a:r>
            <a:r>
              <a:rPr sz="1273" spc="-48"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2025</a:t>
            </a:r>
            <a:r>
              <a:rPr sz="1273" spc="-48"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in</a:t>
            </a:r>
            <a:r>
              <a:rPr sz="1273" spc="-48"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a</a:t>
            </a:r>
            <a:r>
              <a:rPr sz="1273" spc="-48" dirty="0">
                <a:solidFill>
                  <a:srgbClr val="747474"/>
                </a:solidFill>
                <a:latin typeface="Aptos" panose="020B0004020202020204" pitchFamily="34" charset="0"/>
                <a:cs typeface="Arial"/>
              </a:rPr>
              <a:t> </a:t>
            </a:r>
            <a:r>
              <a:rPr sz="1273" spc="-20" dirty="0">
                <a:solidFill>
                  <a:srgbClr val="747474"/>
                </a:solidFill>
                <a:latin typeface="Aptos" panose="020B0004020202020204" pitchFamily="34" charset="0"/>
                <a:cs typeface="Arial"/>
              </a:rPr>
              <a:t>nutshell:</a:t>
            </a:r>
            <a:r>
              <a:rPr sz="1273" spc="-48" dirty="0">
                <a:solidFill>
                  <a:srgbClr val="747474"/>
                </a:solidFill>
                <a:latin typeface="Aptos" panose="020B0004020202020204" pitchFamily="34" charset="0"/>
                <a:cs typeface="Arial"/>
              </a:rPr>
              <a:t> </a:t>
            </a:r>
            <a:r>
              <a:rPr sz="1273" spc="-9" dirty="0">
                <a:solidFill>
                  <a:srgbClr val="747474"/>
                </a:solidFill>
                <a:latin typeface="Aptos" panose="020B0004020202020204" pitchFamily="34" charset="0"/>
                <a:cs typeface="Arial"/>
              </a:rPr>
              <a:t>Construction,</a:t>
            </a:r>
            <a:r>
              <a:rPr sz="1273" spc="-48" dirty="0">
                <a:solidFill>
                  <a:srgbClr val="747474"/>
                </a:solidFill>
                <a:latin typeface="Aptos" panose="020B0004020202020204" pitchFamily="34" charset="0"/>
                <a:cs typeface="Arial"/>
              </a:rPr>
              <a:t> </a:t>
            </a:r>
            <a:r>
              <a:rPr sz="1273" spc="-30" dirty="0">
                <a:solidFill>
                  <a:srgbClr val="747474"/>
                </a:solidFill>
                <a:latin typeface="Aptos" panose="020B0004020202020204" pitchFamily="34" charset="0"/>
                <a:cs typeface="Arial"/>
              </a:rPr>
              <a:t>assembly</a:t>
            </a:r>
            <a:r>
              <a:rPr sz="1273" spc="-4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and</a:t>
            </a:r>
            <a:r>
              <a:rPr sz="1273" spc="-48" dirty="0">
                <a:solidFill>
                  <a:srgbClr val="747474"/>
                </a:solidFill>
                <a:latin typeface="Aptos" panose="020B0004020202020204" pitchFamily="34" charset="0"/>
                <a:cs typeface="Arial"/>
              </a:rPr>
              <a:t> </a:t>
            </a:r>
            <a:r>
              <a:rPr sz="1273" spc="-18" dirty="0">
                <a:solidFill>
                  <a:srgbClr val="747474"/>
                </a:solidFill>
                <a:latin typeface="Aptos" panose="020B0004020202020204" pitchFamily="34" charset="0"/>
                <a:cs typeface="Arial"/>
              </a:rPr>
              <a:t>integration</a:t>
            </a:r>
            <a:r>
              <a:rPr sz="1273" spc="-48"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of</a:t>
            </a:r>
            <a:r>
              <a:rPr sz="1273" spc="-48" dirty="0">
                <a:solidFill>
                  <a:srgbClr val="747474"/>
                </a:solidFill>
                <a:latin typeface="Aptos" panose="020B0004020202020204" pitchFamily="34" charset="0"/>
                <a:cs typeface="Arial"/>
              </a:rPr>
              <a:t> </a:t>
            </a:r>
            <a:r>
              <a:rPr sz="1273" spc="-16" dirty="0">
                <a:solidFill>
                  <a:srgbClr val="747474"/>
                </a:solidFill>
                <a:latin typeface="Aptos" panose="020B0004020202020204" pitchFamily="34" charset="0"/>
                <a:cs typeface="Arial"/>
              </a:rPr>
              <a:t>ALL</a:t>
            </a:r>
            <a:r>
              <a:rPr sz="1273" spc="-48" dirty="0">
                <a:solidFill>
                  <a:srgbClr val="747474"/>
                </a:solidFill>
                <a:latin typeface="Aptos" panose="020B0004020202020204" pitchFamily="34" charset="0"/>
                <a:cs typeface="Arial"/>
              </a:rPr>
              <a:t> </a:t>
            </a:r>
            <a:r>
              <a:rPr sz="1273" spc="-9" dirty="0">
                <a:solidFill>
                  <a:srgbClr val="747474"/>
                </a:solidFill>
                <a:latin typeface="Aptos" panose="020B0004020202020204" pitchFamily="34" charset="0"/>
                <a:cs typeface="Arial"/>
              </a:rPr>
              <a:t>items</a:t>
            </a:r>
            <a:r>
              <a:rPr sz="1273" spc="-48" dirty="0">
                <a:solidFill>
                  <a:srgbClr val="747474"/>
                </a:solidFill>
                <a:latin typeface="Aptos" panose="020B0004020202020204" pitchFamily="34" charset="0"/>
                <a:cs typeface="Arial"/>
              </a:rPr>
              <a:t> </a:t>
            </a:r>
            <a:r>
              <a:rPr sz="1273" spc="-32" dirty="0">
                <a:solidFill>
                  <a:srgbClr val="747474"/>
                </a:solidFill>
                <a:latin typeface="Aptos" panose="020B0004020202020204" pitchFamily="34" charset="0"/>
                <a:cs typeface="Arial"/>
              </a:rPr>
              <a:t>(whole/partially,</a:t>
            </a:r>
            <a:r>
              <a:rPr sz="1273" spc="-48" dirty="0">
                <a:solidFill>
                  <a:srgbClr val="747474"/>
                </a:solidFill>
                <a:latin typeface="Aptos" panose="020B0004020202020204" pitchFamily="34" charset="0"/>
                <a:cs typeface="Arial"/>
              </a:rPr>
              <a:t> </a:t>
            </a:r>
            <a:r>
              <a:rPr sz="1273" spc="-14" dirty="0">
                <a:solidFill>
                  <a:srgbClr val="747474"/>
                </a:solidFill>
                <a:latin typeface="Aptos" panose="020B0004020202020204" pitchFamily="34" charset="0"/>
                <a:cs typeface="Arial"/>
              </a:rPr>
              <a:t>prototype/final</a:t>
            </a:r>
            <a:r>
              <a:rPr sz="1273" spc="-45"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version)</a:t>
            </a:r>
            <a:endParaRPr sz="1273" dirty="0">
              <a:latin typeface="Aptos" panose="020B0004020202020204" pitchFamily="34" charset="0"/>
              <a:cs typeface="Arial"/>
            </a:endParaRPr>
          </a:p>
          <a:p>
            <a:pPr marL="411537" lvl="1" indent="-162016">
              <a:spcBef>
                <a:spcPts val="518"/>
              </a:spcBef>
              <a:buSzPct val="75000"/>
              <a:buChar char="•"/>
              <a:tabLst>
                <a:tab pos="411537" algn="l"/>
              </a:tabLst>
            </a:pPr>
            <a:r>
              <a:rPr sz="1273" dirty="0">
                <a:solidFill>
                  <a:srgbClr val="747474"/>
                </a:solidFill>
                <a:latin typeface="Aptos" panose="020B0004020202020204" pitchFamily="34" charset="0"/>
                <a:cs typeface="Arial"/>
              </a:rPr>
              <a:t>A</a:t>
            </a:r>
            <a:r>
              <a:rPr sz="1273" spc="-57" dirty="0">
                <a:solidFill>
                  <a:srgbClr val="747474"/>
                </a:solidFill>
                <a:latin typeface="Aptos" panose="020B0004020202020204" pitchFamily="34" charset="0"/>
                <a:cs typeface="Arial"/>
              </a:rPr>
              <a:t> </a:t>
            </a:r>
            <a:r>
              <a:rPr sz="1273" spc="-11" dirty="0">
                <a:solidFill>
                  <a:srgbClr val="747474"/>
                </a:solidFill>
                <a:latin typeface="Aptos" panose="020B0004020202020204" pitchFamily="34" charset="0"/>
                <a:cs typeface="Arial"/>
              </a:rPr>
              <a:t>major</a:t>
            </a:r>
            <a:r>
              <a:rPr sz="1273" spc="-57" dirty="0">
                <a:solidFill>
                  <a:srgbClr val="747474"/>
                </a:solidFill>
                <a:latin typeface="Aptos" panose="020B0004020202020204" pitchFamily="34" charset="0"/>
                <a:cs typeface="Arial"/>
              </a:rPr>
              <a:t> </a:t>
            </a:r>
            <a:r>
              <a:rPr sz="1273" spc="-25" dirty="0">
                <a:solidFill>
                  <a:srgbClr val="747474"/>
                </a:solidFill>
                <a:latin typeface="Aptos" panose="020B0004020202020204" pitchFamily="34" charset="0"/>
                <a:cs typeface="Arial"/>
              </a:rPr>
              <a:t>milestone</a:t>
            </a:r>
            <a:r>
              <a:rPr sz="1273" spc="-57"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towards</a:t>
            </a:r>
            <a:endParaRPr sz="1273" dirty="0">
              <a:latin typeface="Aptos" panose="020B0004020202020204" pitchFamily="34" charset="0"/>
              <a:cs typeface="Arial"/>
            </a:endParaRPr>
          </a:p>
        </p:txBody>
      </p:sp>
      <p:sp>
        <p:nvSpPr>
          <p:cNvPr id="12" name="object 12">
            <a:extLst>
              <a:ext uri="{FF2B5EF4-FFF2-40B4-BE49-F238E27FC236}">
                <a16:creationId xmlns:a16="http://schemas.microsoft.com/office/drawing/2014/main" id="{8A7799A9-71D3-2EC6-4A26-575A95EE2E5A}"/>
              </a:ext>
            </a:extLst>
          </p:cNvPr>
          <p:cNvSpPr txBox="1"/>
          <p:nvPr/>
        </p:nvSpPr>
        <p:spPr>
          <a:xfrm>
            <a:off x="889832" y="1419344"/>
            <a:ext cx="7793803" cy="508371"/>
          </a:xfrm>
          <a:prstGeom prst="rect">
            <a:avLst/>
          </a:prstGeom>
        </p:spPr>
        <p:txBody>
          <a:bodyPr vert="horz" wrap="square" lIns="0" tIns="5487" rIns="0" bIns="0" rtlCol="0">
            <a:spAutoFit/>
          </a:bodyPr>
          <a:lstStyle/>
          <a:p>
            <a:pPr marL="167503" marR="2310" indent="-162016">
              <a:lnSpc>
                <a:spcPct val="134000"/>
              </a:lnSpc>
              <a:spcBef>
                <a:spcPts val="43"/>
              </a:spcBef>
              <a:buSzPct val="75000"/>
              <a:buChar char="•"/>
              <a:tabLst>
                <a:tab pos="212555" algn="l"/>
              </a:tabLst>
            </a:pPr>
            <a:r>
              <a:rPr sz="1273" dirty="0">
                <a:solidFill>
                  <a:srgbClr val="747474"/>
                </a:solidFill>
                <a:latin typeface="Aptos" panose="020B0004020202020204" pitchFamily="34" charset="0"/>
                <a:cs typeface="Arial"/>
              </a:rPr>
              <a:t>the</a:t>
            </a:r>
            <a:r>
              <a:rPr sz="1273" spc="-55" dirty="0">
                <a:solidFill>
                  <a:srgbClr val="747474"/>
                </a:solidFill>
                <a:latin typeface="Aptos" panose="020B0004020202020204" pitchFamily="34" charset="0"/>
                <a:cs typeface="Arial"/>
              </a:rPr>
              <a:t> </a:t>
            </a:r>
            <a:r>
              <a:rPr sz="1273" spc="-32" dirty="0">
                <a:solidFill>
                  <a:srgbClr val="747474"/>
                </a:solidFill>
                <a:latin typeface="Aptos" panose="020B0004020202020204" pitchFamily="34" charset="0"/>
                <a:cs typeface="Arial"/>
              </a:rPr>
              <a:t>final</a:t>
            </a:r>
            <a:r>
              <a:rPr sz="1273" spc="-55" dirty="0">
                <a:solidFill>
                  <a:srgbClr val="747474"/>
                </a:solidFill>
                <a:latin typeface="Aptos" panose="020B0004020202020204" pitchFamily="34" charset="0"/>
                <a:cs typeface="Arial"/>
              </a:rPr>
              <a:t> </a:t>
            </a:r>
            <a:r>
              <a:rPr sz="1273" spc="-30" dirty="0">
                <a:solidFill>
                  <a:srgbClr val="747474"/>
                </a:solidFill>
                <a:latin typeface="Aptos" panose="020B0004020202020204" pitchFamily="34" charset="0"/>
                <a:cs typeface="Arial"/>
              </a:rPr>
              <a:t>assembly</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of</a:t>
            </a:r>
            <a:r>
              <a:rPr sz="1273" spc="-52"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the</a:t>
            </a:r>
            <a:r>
              <a:rPr sz="1273" spc="-55" dirty="0">
                <a:solidFill>
                  <a:srgbClr val="747474"/>
                </a:solidFill>
                <a:latin typeface="Aptos" panose="020B0004020202020204" pitchFamily="34" charset="0"/>
                <a:cs typeface="Arial"/>
              </a:rPr>
              <a:t> </a:t>
            </a:r>
            <a:r>
              <a:rPr sz="1273" spc="-27" dirty="0">
                <a:solidFill>
                  <a:srgbClr val="747474"/>
                </a:solidFill>
                <a:latin typeface="Aptos" panose="020B0004020202020204" pitchFamily="34" charset="0"/>
                <a:cs typeface="Arial"/>
              </a:rPr>
              <a:t>experimental</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setup,</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the</a:t>
            </a:r>
            <a:r>
              <a:rPr sz="1273" spc="-52"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proof</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of</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the</a:t>
            </a:r>
            <a:r>
              <a:rPr sz="1273" spc="-52" dirty="0">
                <a:solidFill>
                  <a:srgbClr val="747474"/>
                </a:solidFill>
                <a:latin typeface="Aptos" panose="020B0004020202020204" pitchFamily="34" charset="0"/>
                <a:cs typeface="Arial"/>
              </a:rPr>
              <a:t> </a:t>
            </a:r>
            <a:r>
              <a:rPr sz="1273" spc="-30" dirty="0">
                <a:solidFill>
                  <a:srgbClr val="747474"/>
                </a:solidFill>
                <a:latin typeface="Aptos" panose="020B0004020202020204" pitchFamily="34" charset="0"/>
                <a:cs typeface="Arial"/>
              </a:rPr>
              <a:t>frozen</a:t>
            </a:r>
            <a:r>
              <a:rPr sz="1273" spc="-55"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spin</a:t>
            </a:r>
            <a:r>
              <a:rPr sz="1273" spc="-55" dirty="0">
                <a:solidFill>
                  <a:srgbClr val="747474"/>
                </a:solidFill>
                <a:latin typeface="Aptos" panose="020B0004020202020204" pitchFamily="34" charset="0"/>
                <a:cs typeface="Arial"/>
              </a:rPr>
              <a:t> </a:t>
            </a:r>
            <a:r>
              <a:rPr sz="1273" spc="-11" dirty="0">
                <a:solidFill>
                  <a:srgbClr val="747474"/>
                </a:solidFill>
                <a:latin typeface="Aptos" panose="020B0004020202020204" pitchFamily="34" charset="0"/>
                <a:cs typeface="Arial"/>
              </a:rPr>
              <a:t>technique</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and</a:t>
            </a:r>
            <a:r>
              <a:rPr sz="1273" spc="-52" dirty="0">
                <a:solidFill>
                  <a:srgbClr val="747474"/>
                </a:solidFill>
                <a:latin typeface="Aptos" panose="020B0004020202020204" pitchFamily="34" charset="0"/>
                <a:cs typeface="Arial"/>
              </a:rPr>
              <a:t> </a:t>
            </a:r>
            <a:r>
              <a:rPr sz="1273" spc="-9" dirty="0">
                <a:solidFill>
                  <a:srgbClr val="747474"/>
                </a:solidFill>
                <a:latin typeface="Aptos" panose="020B0004020202020204" pitchFamily="34" charset="0"/>
                <a:cs typeface="Arial"/>
              </a:rPr>
              <a:t>base</a:t>
            </a:r>
            <a:r>
              <a:rPr sz="1273" spc="-55" dirty="0">
                <a:solidFill>
                  <a:srgbClr val="747474"/>
                </a:solidFill>
                <a:latin typeface="Aptos" panose="020B0004020202020204" pitchFamily="34" charset="0"/>
                <a:cs typeface="Arial"/>
              </a:rPr>
              <a:t> </a:t>
            </a:r>
            <a:r>
              <a:rPr sz="1273" spc="-25" dirty="0">
                <a:solidFill>
                  <a:srgbClr val="747474"/>
                </a:solidFill>
                <a:latin typeface="Aptos" panose="020B0004020202020204" pitchFamily="34" charset="0"/>
                <a:cs typeface="Arial"/>
              </a:rPr>
              <a:t>sensitivity</a:t>
            </a:r>
            <a:r>
              <a:rPr sz="1273" spc="-55"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(2026) 	</a:t>
            </a:r>
            <a:r>
              <a:rPr sz="1273" spc="-27" dirty="0">
                <a:solidFill>
                  <a:srgbClr val="747474"/>
                </a:solidFill>
                <a:latin typeface="Aptos" panose="020B0004020202020204" pitchFamily="34" charset="0"/>
                <a:cs typeface="Arial"/>
              </a:rPr>
              <a:t>muEDM</a:t>
            </a:r>
            <a:r>
              <a:rPr sz="1273" spc="-61"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data</a:t>
            </a:r>
            <a:r>
              <a:rPr sz="1273" spc="-70"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taking</a:t>
            </a:r>
            <a:r>
              <a:rPr sz="1273" spc="-66"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(2027)</a:t>
            </a:r>
            <a:endParaRPr sz="1273" dirty="0">
              <a:latin typeface="Aptos" panose="020B0004020202020204" pitchFamily="34" charset="0"/>
              <a:cs typeface="Arial"/>
            </a:endParaRPr>
          </a:p>
        </p:txBody>
      </p:sp>
      <p:sp>
        <p:nvSpPr>
          <p:cNvPr id="14" name="Titel 1">
            <a:extLst>
              <a:ext uri="{FF2B5EF4-FFF2-40B4-BE49-F238E27FC236}">
                <a16:creationId xmlns:a16="http://schemas.microsoft.com/office/drawing/2014/main" id="{8412C8E5-90BA-2528-1489-F3BD6D0880B1}"/>
              </a:ext>
            </a:extLst>
          </p:cNvPr>
          <p:cNvSpPr>
            <a:spLocks noGrp="1"/>
          </p:cNvSpPr>
          <p:nvPr>
            <p:ph type="title"/>
          </p:nvPr>
        </p:nvSpPr>
        <p:spPr>
          <a:xfrm>
            <a:off x="1475656" y="209561"/>
            <a:ext cx="5951173" cy="381375"/>
          </a:xfrm>
        </p:spPr>
        <p:txBody>
          <a:bodyPr/>
          <a:lstStyle/>
          <a:p>
            <a:r>
              <a:rPr lang="en-US" dirty="0"/>
              <a:t>Current status</a:t>
            </a:r>
          </a:p>
        </p:txBody>
      </p:sp>
      <p:sp>
        <p:nvSpPr>
          <p:cNvPr id="2" name="object 3">
            <a:extLst>
              <a:ext uri="{FF2B5EF4-FFF2-40B4-BE49-F238E27FC236}">
                <a16:creationId xmlns:a16="http://schemas.microsoft.com/office/drawing/2014/main" id="{CAF9E574-2B8A-4E3A-9896-9AE87F980B0B}"/>
              </a:ext>
            </a:extLst>
          </p:cNvPr>
          <p:cNvSpPr txBox="1"/>
          <p:nvPr/>
        </p:nvSpPr>
        <p:spPr>
          <a:xfrm>
            <a:off x="8729604" y="4890887"/>
            <a:ext cx="95592" cy="99451"/>
          </a:xfrm>
          <a:prstGeom prst="rect">
            <a:avLst/>
          </a:prstGeom>
        </p:spPr>
        <p:txBody>
          <a:bodyPr vert="horz" wrap="square" lIns="0" tIns="0" rIns="0" bIns="0" rtlCol="0">
            <a:spAutoFit/>
          </a:bodyPr>
          <a:lstStyle/>
          <a:p>
            <a:pPr>
              <a:lnSpc>
                <a:spcPts val="775"/>
              </a:lnSpc>
            </a:pPr>
            <a:r>
              <a:rPr sz="659" spc="-11" dirty="0">
                <a:latin typeface="Aptos" panose="020B0004020202020204" pitchFamily="34" charset="0"/>
                <a:cs typeface="Arial"/>
              </a:rPr>
              <a:t>16</a:t>
            </a:r>
            <a:endParaRPr sz="659" dirty="0">
              <a:latin typeface="Aptos" panose="020B0004020202020204" pitchFamily="34" charset="0"/>
              <a:cs typeface="Arial"/>
            </a:endParaRPr>
          </a:p>
        </p:txBody>
      </p:sp>
      <p:grpSp>
        <p:nvGrpSpPr>
          <p:cNvPr id="13" name="object 4">
            <a:extLst>
              <a:ext uri="{FF2B5EF4-FFF2-40B4-BE49-F238E27FC236}">
                <a16:creationId xmlns:a16="http://schemas.microsoft.com/office/drawing/2014/main" id="{3D2A36AB-4C49-B863-D9B6-2A920C981C7D}"/>
              </a:ext>
            </a:extLst>
          </p:cNvPr>
          <p:cNvGrpSpPr/>
          <p:nvPr/>
        </p:nvGrpSpPr>
        <p:grpSpPr>
          <a:xfrm>
            <a:off x="76476" y="2229876"/>
            <a:ext cx="9033615" cy="2902135"/>
            <a:chOff x="167448" y="4902974"/>
            <a:chExt cx="19862800" cy="6381115"/>
          </a:xfrm>
        </p:grpSpPr>
        <p:pic>
          <p:nvPicPr>
            <p:cNvPr id="15" name="object 5">
              <a:extLst>
                <a:ext uri="{FF2B5EF4-FFF2-40B4-BE49-F238E27FC236}">
                  <a16:creationId xmlns:a16="http://schemas.microsoft.com/office/drawing/2014/main" id="{BD15A278-68A2-51DC-30E6-2E30120AB114}"/>
                </a:ext>
              </a:extLst>
            </p:cNvPr>
            <p:cNvPicPr/>
            <p:nvPr/>
          </p:nvPicPr>
          <p:blipFill>
            <a:blip r:embed="rId2" cstate="print"/>
            <a:stretch>
              <a:fillRect/>
            </a:stretch>
          </p:blipFill>
          <p:spPr>
            <a:xfrm>
              <a:off x="9511878" y="6145895"/>
              <a:ext cx="7292254" cy="3056136"/>
            </a:xfrm>
            <a:prstGeom prst="rect">
              <a:avLst/>
            </a:prstGeom>
          </p:spPr>
        </p:pic>
        <p:pic>
          <p:nvPicPr>
            <p:cNvPr id="16" name="object 6">
              <a:extLst>
                <a:ext uri="{FF2B5EF4-FFF2-40B4-BE49-F238E27FC236}">
                  <a16:creationId xmlns:a16="http://schemas.microsoft.com/office/drawing/2014/main" id="{8A9A0903-BC77-53F8-E38E-7656B79C7043}"/>
                </a:ext>
              </a:extLst>
            </p:cNvPr>
            <p:cNvPicPr/>
            <p:nvPr/>
          </p:nvPicPr>
          <p:blipFill>
            <a:blip r:embed="rId3" cstate="print"/>
            <a:stretch>
              <a:fillRect/>
            </a:stretch>
          </p:blipFill>
          <p:spPr>
            <a:xfrm>
              <a:off x="9375756" y="6051657"/>
              <a:ext cx="7564497" cy="3412146"/>
            </a:xfrm>
            <a:prstGeom prst="rect">
              <a:avLst/>
            </a:prstGeom>
          </p:spPr>
        </p:pic>
        <p:pic>
          <p:nvPicPr>
            <p:cNvPr id="17" name="object 7">
              <a:extLst>
                <a:ext uri="{FF2B5EF4-FFF2-40B4-BE49-F238E27FC236}">
                  <a16:creationId xmlns:a16="http://schemas.microsoft.com/office/drawing/2014/main" id="{2C03F964-B76B-7ABD-F96F-B927ED46F7D8}"/>
                </a:ext>
              </a:extLst>
            </p:cNvPr>
            <p:cNvPicPr/>
            <p:nvPr/>
          </p:nvPicPr>
          <p:blipFill>
            <a:blip r:embed="rId4" cstate="print"/>
            <a:stretch>
              <a:fillRect/>
            </a:stretch>
          </p:blipFill>
          <p:spPr>
            <a:xfrm>
              <a:off x="3299966" y="6118456"/>
              <a:ext cx="5730284" cy="3111015"/>
            </a:xfrm>
            <a:prstGeom prst="rect">
              <a:avLst/>
            </a:prstGeom>
          </p:spPr>
        </p:pic>
        <p:pic>
          <p:nvPicPr>
            <p:cNvPr id="18" name="object 8">
              <a:extLst>
                <a:ext uri="{FF2B5EF4-FFF2-40B4-BE49-F238E27FC236}">
                  <a16:creationId xmlns:a16="http://schemas.microsoft.com/office/drawing/2014/main" id="{955C1FE3-AE09-C2FB-1E09-7DAA8DEC6742}"/>
                </a:ext>
              </a:extLst>
            </p:cNvPr>
            <p:cNvPicPr/>
            <p:nvPr/>
          </p:nvPicPr>
          <p:blipFill>
            <a:blip r:embed="rId5" cstate="print"/>
            <a:stretch>
              <a:fillRect/>
            </a:stretch>
          </p:blipFill>
          <p:spPr>
            <a:xfrm>
              <a:off x="3163844" y="6024218"/>
              <a:ext cx="6002527" cy="3467025"/>
            </a:xfrm>
            <a:prstGeom prst="rect">
              <a:avLst/>
            </a:prstGeom>
          </p:spPr>
        </p:pic>
        <p:pic>
          <p:nvPicPr>
            <p:cNvPr id="19" name="object 9">
              <a:extLst>
                <a:ext uri="{FF2B5EF4-FFF2-40B4-BE49-F238E27FC236}">
                  <a16:creationId xmlns:a16="http://schemas.microsoft.com/office/drawing/2014/main" id="{362769E1-BDC2-35B6-1A67-79301BC36756}"/>
                </a:ext>
              </a:extLst>
            </p:cNvPr>
            <p:cNvPicPr/>
            <p:nvPr/>
          </p:nvPicPr>
          <p:blipFill>
            <a:blip r:embed="rId6" cstate="print"/>
            <a:stretch>
              <a:fillRect/>
            </a:stretch>
          </p:blipFill>
          <p:spPr>
            <a:xfrm>
              <a:off x="3094964" y="4997212"/>
              <a:ext cx="13914246" cy="6024952"/>
            </a:xfrm>
            <a:prstGeom prst="rect">
              <a:avLst/>
            </a:prstGeom>
          </p:spPr>
        </p:pic>
        <p:pic>
          <p:nvPicPr>
            <p:cNvPr id="20" name="object 10">
              <a:extLst>
                <a:ext uri="{FF2B5EF4-FFF2-40B4-BE49-F238E27FC236}">
                  <a16:creationId xmlns:a16="http://schemas.microsoft.com/office/drawing/2014/main" id="{4FD1C24E-155C-BA23-84D4-7393C45929A7}"/>
                </a:ext>
              </a:extLst>
            </p:cNvPr>
            <p:cNvPicPr/>
            <p:nvPr/>
          </p:nvPicPr>
          <p:blipFill>
            <a:blip r:embed="rId7" cstate="print"/>
            <a:stretch>
              <a:fillRect/>
            </a:stretch>
          </p:blipFill>
          <p:spPr>
            <a:xfrm>
              <a:off x="2958842" y="4902974"/>
              <a:ext cx="14186489" cy="6380962"/>
            </a:xfrm>
            <a:prstGeom prst="rect">
              <a:avLst/>
            </a:prstGeom>
          </p:spPr>
        </p:pic>
        <p:pic>
          <p:nvPicPr>
            <p:cNvPr id="21" name="object 11">
              <a:extLst>
                <a:ext uri="{FF2B5EF4-FFF2-40B4-BE49-F238E27FC236}">
                  <a16:creationId xmlns:a16="http://schemas.microsoft.com/office/drawing/2014/main" id="{26C4C8E8-3265-CC3E-84EC-BD4E2B6E7C29}"/>
                </a:ext>
              </a:extLst>
            </p:cNvPr>
            <p:cNvPicPr/>
            <p:nvPr/>
          </p:nvPicPr>
          <p:blipFill>
            <a:blip r:embed="rId8" cstate="print"/>
            <a:stretch>
              <a:fillRect/>
            </a:stretch>
          </p:blipFill>
          <p:spPr>
            <a:xfrm>
              <a:off x="14489664" y="8357046"/>
              <a:ext cx="4998767" cy="2507614"/>
            </a:xfrm>
            <a:prstGeom prst="rect">
              <a:avLst/>
            </a:prstGeom>
          </p:spPr>
        </p:pic>
        <p:pic>
          <p:nvPicPr>
            <p:cNvPr id="22" name="object 12">
              <a:extLst>
                <a:ext uri="{FF2B5EF4-FFF2-40B4-BE49-F238E27FC236}">
                  <a16:creationId xmlns:a16="http://schemas.microsoft.com/office/drawing/2014/main" id="{55C05679-30E8-AA03-D870-BE0A25107498}"/>
                </a:ext>
              </a:extLst>
            </p:cNvPr>
            <p:cNvPicPr/>
            <p:nvPr/>
          </p:nvPicPr>
          <p:blipFill>
            <a:blip r:embed="rId9" cstate="print"/>
            <a:stretch>
              <a:fillRect/>
            </a:stretch>
          </p:blipFill>
          <p:spPr>
            <a:xfrm>
              <a:off x="14353542" y="8262809"/>
              <a:ext cx="5271010" cy="2863624"/>
            </a:xfrm>
            <a:prstGeom prst="rect">
              <a:avLst/>
            </a:prstGeom>
          </p:spPr>
        </p:pic>
        <p:pic>
          <p:nvPicPr>
            <p:cNvPr id="23" name="object 13">
              <a:extLst>
                <a:ext uri="{FF2B5EF4-FFF2-40B4-BE49-F238E27FC236}">
                  <a16:creationId xmlns:a16="http://schemas.microsoft.com/office/drawing/2014/main" id="{3916930E-B309-1189-2CFB-A69A82C34983}"/>
                </a:ext>
              </a:extLst>
            </p:cNvPr>
            <p:cNvPicPr/>
            <p:nvPr/>
          </p:nvPicPr>
          <p:blipFill>
            <a:blip r:embed="rId10" cstate="print"/>
            <a:stretch>
              <a:fillRect/>
            </a:stretch>
          </p:blipFill>
          <p:spPr>
            <a:xfrm>
              <a:off x="303570" y="5235592"/>
              <a:ext cx="3555749" cy="2666813"/>
            </a:xfrm>
            <a:prstGeom prst="rect">
              <a:avLst/>
            </a:prstGeom>
          </p:spPr>
        </p:pic>
        <p:pic>
          <p:nvPicPr>
            <p:cNvPr id="24" name="object 14">
              <a:extLst>
                <a:ext uri="{FF2B5EF4-FFF2-40B4-BE49-F238E27FC236}">
                  <a16:creationId xmlns:a16="http://schemas.microsoft.com/office/drawing/2014/main" id="{7CCF01D7-C1D1-62C0-6186-5F229ABA422F}"/>
                </a:ext>
              </a:extLst>
            </p:cNvPr>
            <p:cNvPicPr/>
            <p:nvPr/>
          </p:nvPicPr>
          <p:blipFill>
            <a:blip r:embed="rId11" cstate="print"/>
            <a:stretch>
              <a:fillRect/>
            </a:stretch>
          </p:blipFill>
          <p:spPr>
            <a:xfrm>
              <a:off x="167448" y="5141354"/>
              <a:ext cx="3827992" cy="3022823"/>
            </a:xfrm>
            <a:prstGeom prst="rect">
              <a:avLst/>
            </a:prstGeom>
          </p:spPr>
        </p:pic>
        <p:pic>
          <p:nvPicPr>
            <p:cNvPr id="25" name="object 15">
              <a:extLst>
                <a:ext uri="{FF2B5EF4-FFF2-40B4-BE49-F238E27FC236}">
                  <a16:creationId xmlns:a16="http://schemas.microsoft.com/office/drawing/2014/main" id="{62BE0F71-3F57-2DC1-726D-7158346D4BCF}"/>
                </a:ext>
              </a:extLst>
            </p:cNvPr>
            <p:cNvPicPr/>
            <p:nvPr/>
          </p:nvPicPr>
          <p:blipFill>
            <a:blip r:embed="rId12" cstate="print"/>
            <a:stretch>
              <a:fillRect/>
            </a:stretch>
          </p:blipFill>
          <p:spPr>
            <a:xfrm>
              <a:off x="753625" y="8167353"/>
              <a:ext cx="3397551" cy="2548163"/>
            </a:xfrm>
            <a:prstGeom prst="rect">
              <a:avLst/>
            </a:prstGeom>
          </p:spPr>
        </p:pic>
        <p:pic>
          <p:nvPicPr>
            <p:cNvPr id="26" name="object 16">
              <a:extLst>
                <a:ext uri="{FF2B5EF4-FFF2-40B4-BE49-F238E27FC236}">
                  <a16:creationId xmlns:a16="http://schemas.microsoft.com/office/drawing/2014/main" id="{1B1E25FF-27A6-10C1-6926-9D0165F36D5B}"/>
                </a:ext>
              </a:extLst>
            </p:cNvPr>
            <p:cNvPicPr/>
            <p:nvPr/>
          </p:nvPicPr>
          <p:blipFill>
            <a:blip r:embed="rId13" cstate="print"/>
            <a:stretch>
              <a:fillRect/>
            </a:stretch>
          </p:blipFill>
          <p:spPr>
            <a:xfrm>
              <a:off x="617503" y="8073114"/>
              <a:ext cx="3669794" cy="2904173"/>
            </a:xfrm>
            <a:prstGeom prst="rect">
              <a:avLst/>
            </a:prstGeom>
          </p:spPr>
        </p:pic>
        <p:pic>
          <p:nvPicPr>
            <p:cNvPr id="27" name="object 17">
              <a:extLst>
                <a:ext uri="{FF2B5EF4-FFF2-40B4-BE49-F238E27FC236}">
                  <a16:creationId xmlns:a16="http://schemas.microsoft.com/office/drawing/2014/main" id="{AB7EE35E-8359-A29F-3D65-1DA1BABACB1A}"/>
                </a:ext>
              </a:extLst>
            </p:cNvPr>
            <p:cNvPicPr/>
            <p:nvPr/>
          </p:nvPicPr>
          <p:blipFill>
            <a:blip r:embed="rId14" cstate="print"/>
            <a:stretch>
              <a:fillRect/>
            </a:stretch>
          </p:blipFill>
          <p:spPr>
            <a:xfrm>
              <a:off x="4116330" y="5272112"/>
              <a:ext cx="3528876" cy="2646657"/>
            </a:xfrm>
            <a:prstGeom prst="rect">
              <a:avLst/>
            </a:prstGeom>
          </p:spPr>
        </p:pic>
        <p:pic>
          <p:nvPicPr>
            <p:cNvPr id="28" name="object 18">
              <a:extLst>
                <a:ext uri="{FF2B5EF4-FFF2-40B4-BE49-F238E27FC236}">
                  <a16:creationId xmlns:a16="http://schemas.microsoft.com/office/drawing/2014/main" id="{D8BAD4A6-C330-0B41-8CE2-DDF7DF2A7306}"/>
                </a:ext>
              </a:extLst>
            </p:cNvPr>
            <p:cNvPicPr/>
            <p:nvPr/>
          </p:nvPicPr>
          <p:blipFill>
            <a:blip r:embed="rId15" cstate="print"/>
            <a:stretch>
              <a:fillRect/>
            </a:stretch>
          </p:blipFill>
          <p:spPr>
            <a:xfrm>
              <a:off x="3980208" y="5177874"/>
              <a:ext cx="3801119" cy="3002667"/>
            </a:xfrm>
            <a:prstGeom prst="rect">
              <a:avLst/>
            </a:prstGeom>
          </p:spPr>
        </p:pic>
        <p:pic>
          <p:nvPicPr>
            <p:cNvPr id="29" name="object 19">
              <a:extLst>
                <a:ext uri="{FF2B5EF4-FFF2-40B4-BE49-F238E27FC236}">
                  <a16:creationId xmlns:a16="http://schemas.microsoft.com/office/drawing/2014/main" id="{D6D857A4-4936-CB02-8646-8978CA2B6828}"/>
                </a:ext>
              </a:extLst>
            </p:cNvPr>
            <p:cNvPicPr/>
            <p:nvPr/>
          </p:nvPicPr>
          <p:blipFill>
            <a:blip r:embed="rId16" cstate="print"/>
            <a:stretch>
              <a:fillRect/>
            </a:stretch>
          </p:blipFill>
          <p:spPr>
            <a:xfrm>
              <a:off x="16060390" y="5157974"/>
              <a:ext cx="3833246" cy="2874934"/>
            </a:xfrm>
            <a:prstGeom prst="rect">
              <a:avLst/>
            </a:prstGeom>
          </p:spPr>
        </p:pic>
        <p:pic>
          <p:nvPicPr>
            <p:cNvPr id="30" name="object 20">
              <a:extLst>
                <a:ext uri="{FF2B5EF4-FFF2-40B4-BE49-F238E27FC236}">
                  <a16:creationId xmlns:a16="http://schemas.microsoft.com/office/drawing/2014/main" id="{39AF7386-4716-390F-4303-6FD8EF4D1B23}"/>
                </a:ext>
              </a:extLst>
            </p:cNvPr>
            <p:cNvPicPr/>
            <p:nvPr/>
          </p:nvPicPr>
          <p:blipFill>
            <a:blip r:embed="rId17" cstate="print"/>
            <a:stretch>
              <a:fillRect/>
            </a:stretch>
          </p:blipFill>
          <p:spPr>
            <a:xfrm>
              <a:off x="15924269" y="5063735"/>
              <a:ext cx="4105489" cy="3230944"/>
            </a:xfrm>
            <a:prstGeom prst="rect">
              <a:avLst/>
            </a:prstGeom>
          </p:spPr>
        </p:pic>
        <p:pic>
          <p:nvPicPr>
            <p:cNvPr id="31" name="object 21">
              <a:extLst>
                <a:ext uri="{FF2B5EF4-FFF2-40B4-BE49-F238E27FC236}">
                  <a16:creationId xmlns:a16="http://schemas.microsoft.com/office/drawing/2014/main" id="{8390403F-7D2E-A4D9-666A-848738C9C68C}"/>
                </a:ext>
              </a:extLst>
            </p:cNvPr>
            <p:cNvPicPr/>
            <p:nvPr/>
          </p:nvPicPr>
          <p:blipFill>
            <a:blip r:embed="rId18" cstate="print"/>
            <a:stretch>
              <a:fillRect/>
            </a:stretch>
          </p:blipFill>
          <p:spPr>
            <a:xfrm>
              <a:off x="12763506" y="5172303"/>
              <a:ext cx="3021338" cy="2846275"/>
            </a:xfrm>
            <a:prstGeom prst="rect">
              <a:avLst/>
            </a:prstGeom>
          </p:spPr>
        </p:pic>
        <p:pic>
          <p:nvPicPr>
            <p:cNvPr id="32" name="object 22">
              <a:extLst>
                <a:ext uri="{FF2B5EF4-FFF2-40B4-BE49-F238E27FC236}">
                  <a16:creationId xmlns:a16="http://schemas.microsoft.com/office/drawing/2014/main" id="{0D1E167F-AF5A-8A35-5F39-1AAA1FA2CFA3}"/>
                </a:ext>
              </a:extLst>
            </p:cNvPr>
            <p:cNvPicPr/>
            <p:nvPr/>
          </p:nvPicPr>
          <p:blipFill>
            <a:blip r:embed="rId19" cstate="print"/>
            <a:stretch>
              <a:fillRect/>
            </a:stretch>
          </p:blipFill>
          <p:spPr>
            <a:xfrm>
              <a:off x="12627384" y="5078066"/>
              <a:ext cx="3293581" cy="3202285"/>
            </a:xfrm>
            <a:prstGeom prst="rect">
              <a:avLst/>
            </a:prstGeom>
          </p:spPr>
        </p:pic>
        <p:pic>
          <p:nvPicPr>
            <p:cNvPr id="33" name="object 23">
              <a:extLst>
                <a:ext uri="{FF2B5EF4-FFF2-40B4-BE49-F238E27FC236}">
                  <a16:creationId xmlns:a16="http://schemas.microsoft.com/office/drawing/2014/main" id="{7BBCAA76-2822-6F98-E72F-D4C462122CBA}"/>
                </a:ext>
              </a:extLst>
            </p:cNvPr>
            <p:cNvPicPr/>
            <p:nvPr/>
          </p:nvPicPr>
          <p:blipFill>
            <a:blip r:embed="rId20" cstate="print"/>
            <a:stretch>
              <a:fillRect/>
            </a:stretch>
          </p:blipFill>
          <p:spPr>
            <a:xfrm>
              <a:off x="11905658" y="8357101"/>
              <a:ext cx="2204786" cy="2507614"/>
            </a:xfrm>
            <a:prstGeom prst="rect">
              <a:avLst/>
            </a:prstGeom>
          </p:spPr>
        </p:pic>
        <p:pic>
          <p:nvPicPr>
            <p:cNvPr id="34" name="object 24">
              <a:extLst>
                <a:ext uri="{FF2B5EF4-FFF2-40B4-BE49-F238E27FC236}">
                  <a16:creationId xmlns:a16="http://schemas.microsoft.com/office/drawing/2014/main" id="{C1ADE095-C4F9-CBFA-DE7A-9E49F9B64DFE}"/>
                </a:ext>
              </a:extLst>
            </p:cNvPr>
            <p:cNvPicPr/>
            <p:nvPr/>
          </p:nvPicPr>
          <p:blipFill>
            <a:blip r:embed="rId21" cstate="print"/>
            <a:stretch>
              <a:fillRect/>
            </a:stretch>
          </p:blipFill>
          <p:spPr>
            <a:xfrm>
              <a:off x="11769537" y="8262863"/>
              <a:ext cx="2477029" cy="2863624"/>
            </a:xfrm>
            <a:prstGeom prst="rect">
              <a:avLst/>
            </a:prstGeom>
          </p:spPr>
        </p:pic>
      </p:grpSp>
    </p:spTree>
    <p:extLst>
      <p:ext uri="{BB962C8B-B14F-4D97-AF65-F5344CB8AC3E}">
        <p14:creationId xmlns:p14="http://schemas.microsoft.com/office/powerpoint/2010/main" val="2785582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A5558-060F-1AC5-DAE9-FA57B392EBF2}"/>
            </a:ext>
          </a:extLst>
        </p:cNvPr>
        <p:cNvGrpSpPr/>
        <p:nvPr/>
      </p:nvGrpSpPr>
      <p:grpSpPr>
        <a:xfrm>
          <a:off x="0" y="0"/>
          <a:ext cx="0" cy="0"/>
          <a:chOff x="0" y="0"/>
          <a:chExt cx="0" cy="0"/>
        </a:xfrm>
      </p:grpSpPr>
      <p:sp>
        <p:nvSpPr>
          <p:cNvPr id="10" name="object 10">
            <a:extLst>
              <a:ext uri="{FF2B5EF4-FFF2-40B4-BE49-F238E27FC236}">
                <a16:creationId xmlns:a16="http://schemas.microsoft.com/office/drawing/2014/main" id="{5F842EC2-5D5F-31C9-A435-D499AAED9953}"/>
              </a:ext>
            </a:extLst>
          </p:cNvPr>
          <p:cNvSpPr txBox="1"/>
          <p:nvPr/>
        </p:nvSpPr>
        <p:spPr>
          <a:xfrm>
            <a:off x="407839" y="899316"/>
            <a:ext cx="8171552" cy="528215"/>
          </a:xfrm>
          <a:prstGeom prst="rect">
            <a:avLst/>
          </a:prstGeom>
        </p:spPr>
        <p:txBody>
          <a:bodyPr vert="horz" wrap="square" lIns="0" tIns="71622" rIns="0" bIns="0" rtlCol="0">
            <a:spAutoFit/>
          </a:bodyPr>
          <a:lstStyle/>
          <a:p>
            <a:pPr marL="173279" indent="-161727">
              <a:spcBef>
                <a:spcPts val="564"/>
              </a:spcBef>
              <a:buSzPct val="75000"/>
              <a:buChar char="•"/>
              <a:tabLst>
                <a:tab pos="173279" algn="l"/>
              </a:tabLst>
            </a:pPr>
            <a:r>
              <a:rPr sz="1273" spc="-36" dirty="0">
                <a:solidFill>
                  <a:srgbClr val="747474"/>
                </a:solidFill>
                <a:latin typeface="Aptos" panose="020B0004020202020204" pitchFamily="34" charset="0"/>
                <a:cs typeface="Arial"/>
              </a:rPr>
              <a:t>The</a:t>
            </a:r>
            <a:r>
              <a:rPr sz="1273" spc="-48"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2025</a:t>
            </a:r>
            <a:r>
              <a:rPr sz="1273" spc="-48"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in</a:t>
            </a:r>
            <a:r>
              <a:rPr sz="1273" spc="-48"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a</a:t>
            </a:r>
            <a:r>
              <a:rPr sz="1273" spc="-48" dirty="0">
                <a:solidFill>
                  <a:srgbClr val="747474"/>
                </a:solidFill>
                <a:latin typeface="Aptos" panose="020B0004020202020204" pitchFamily="34" charset="0"/>
                <a:cs typeface="Arial"/>
              </a:rPr>
              <a:t> </a:t>
            </a:r>
            <a:r>
              <a:rPr sz="1273" spc="-20" dirty="0">
                <a:solidFill>
                  <a:srgbClr val="747474"/>
                </a:solidFill>
                <a:latin typeface="Aptos" panose="020B0004020202020204" pitchFamily="34" charset="0"/>
                <a:cs typeface="Arial"/>
              </a:rPr>
              <a:t>nutshell:</a:t>
            </a:r>
            <a:r>
              <a:rPr sz="1273" spc="-48" dirty="0">
                <a:solidFill>
                  <a:srgbClr val="747474"/>
                </a:solidFill>
                <a:latin typeface="Aptos" panose="020B0004020202020204" pitchFamily="34" charset="0"/>
                <a:cs typeface="Arial"/>
              </a:rPr>
              <a:t> </a:t>
            </a:r>
            <a:r>
              <a:rPr sz="1273" spc="-9" dirty="0">
                <a:solidFill>
                  <a:srgbClr val="747474"/>
                </a:solidFill>
                <a:latin typeface="Aptos" panose="020B0004020202020204" pitchFamily="34" charset="0"/>
                <a:cs typeface="Arial"/>
              </a:rPr>
              <a:t>Construction,</a:t>
            </a:r>
            <a:r>
              <a:rPr sz="1273" spc="-48" dirty="0">
                <a:solidFill>
                  <a:srgbClr val="747474"/>
                </a:solidFill>
                <a:latin typeface="Aptos" panose="020B0004020202020204" pitchFamily="34" charset="0"/>
                <a:cs typeface="Arial"/>
              </a:rPr>
              <a:t> </a:t>
            </a:r>
            <a:r>
              <a:rPr sz="1273" spc="-30" dirty="0">
                <a:solidFill>
                  <a:srgbClr val="747474"/>
                </a:solidFill>
                <a:latin typeface="Aptos" panose="020B0004020202020204" pitchFamily="34" charset="0"/>
                <a:cs typeface="Arial"/>
              </a:rPr>
              <a:t>assembly</a:t>
            </a:r>
            <a:r>
              <a:rPr sz="1273" spc="-4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and</a:t>
            </a:r>
            <a:r>
              <a:rPr sz="1273" spc="-48" dirty="0">
                <a:solidFill>
                  <a:srgbClr val="747474"/>
                </a:solidFill>
                <a:latin typeface="Aptos" panose="020B0004020202020204" pitchFamily="34" charset="0"/>
                <a:cs typeface="Arial"/>
              </a:rPr>
              <a:t> </a:t>
            </a:r>
            <a:r>
              <a:rPr sz="1273" spc="-18" dirty="0">
                <a:solidFill>
                  <a:srgbClr val="747474"/>
                </a:solidFill>
                <a:latin typeface="Aptos" panose="020B0004020202020204" pitchFamily="34" charset="0"/>
                <a:cs typeface="Arial"/>
              </a:rPr>
              <a:t>integration</a:t>
            </a:r>
            <a:r>
              <a:rPr sz="1273" spc="-48"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of</a:t>
            </a:r>
            <a:r>
              <a:rPr sz="1273" spc="-48" dirty="0">
                <a:solidFill>
                  <a:srgbClr val="747474"/>
                </a:solidFill>
                <a:latin typeface="Aptos" panose="020B0004020202020204" pitchFamily="34" charset="0"/>
                <a:cs typeface="Arial"/>
              </a:rPr>
              <a:t> </a:t>
            </a:r>
            <a:r>
              <a:rPr sz="1273" spc="-16" dirty="0">
                <a:solidFill>
                  <a:srgbClr val="747474"/>
                </a:solidFill>
                <a:latin typeface="Aptos" panose="020B0004020202020204" pitchFamily="34" charset="0"/>
                <a:cs typeface="Arial"/>
              </a:rPr>
              <a:t>ALL</a:t>
            </a:r>
            <a:r>
              <a:rPr sz="1273" spc="-48" dirty="0">
                <a:solidFill>
                  <a:srgbClr val="747474"/>
                </a:solidFill>
                <a:latin typeface="Aptos" panose="020B0004020202020204" pitchFamily="34" charset="0"/>
                <a:cs typeface="Arial"/>
              </a:rPr>
              <a:t> </a:t>
            </a:r>
            <a:r>
              <a:rPr sz="1273" spc="-9" dirty="0">
                <a:solidFill>
                  <a:srgbClr val="747474"/>
                </a:solidFill>
                <a:latin typeface="Aptos" panose="020B0004020202020204" pitchFamily="34" charset="0"/>
                <a:cs typeface="Arial"/>
              </a:rPr>
              <a:t>items</a:t>
            </a:r>
            <a:r>
              <a:rPr sz="1273" spc="-48" dirty="0">
                <a:solidFill>
                  <a:srgbClr val="747474"/>
                </a:solidFill>
                <a:latin typeface="Aptos" panose="020B0004020202020204" pitchFamily="34" charset="0"/>
                <a:cs typeface="Arial"/>
              </a:rPr>
              <a:t> </a:t>
            </a:r>
            <a:r>
              <a:rPr sz="1273" spc="-32" dirty="0">
                <a:solidFill>
                  <a:srgbClr val="747474"/>
                </a:solidFill>
                <a:latin typeface="Aptos" panose="020B0004020202020204" pitchFamily="34" charset="0"/>
                <a:cs typeface="Arial"/>
              </a:rPr>
              <a:t>(whole/partially,</a:t>
            </a:r>
            <a:r>
              <a:rPr sz="1273" spc="-48" dirty="0">
                <a:solidFill>
                  <a:srgbClr val="747474"/>
                </a:solidFill>
                <a:latin typeface="Aptos" panose="020B0004020202020204" pitchFamily="34" charset="0"/>
                <a:cs typeface="Arial"/>
              </a:rPr>
              <a:t> </a:t>
            </a:r>
            <a:r>
              <a:rPr sz="1273" spc="-14" dirty="0">
                <a:solidFill>
                  <a:srgbClr val="747474"/>
                </a:solidFill>
                <a:latin typeface="Aptos" panose="020B0004020202020204" pitchFamily="34" charset="0"/>
                <a:cs typeface="Arial"/>
              </a:rPr>
              <a:t>prototype/final</a:t>
            </a:r>
            <a:r>
              <a:rPr sz="1273" spc="-45"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version)</a:t>
            </a:r>
            <a:endParaRPr sz="1273" dirty="0">
              <a:latin typeface="Aptos" panose="020B0004020202020204" pitchFamily="34" charset="0"/>
              <a:cs typeface="Arial"/>
            </a:endParaRPr>
          </a:p>
          <a:p>
            <a:pPr marL="411537" lvl="1" indent="-162016">
              <a:spcBef>
                <a:spcPts val="518"/>
              </a:spcBef>
              <a:buSzPct val="75000"/>
              <a:buChar char="•"/>
              <a:tabLst>
                <a:tab pos="411537" algn="l"/>
              </a:tabLst>
            </a:pPr>
            <a:r>
              <a:rPr sz="1273" dirty="0">
                <a:solidFill>
                  <a:srgbClr val="747474"/>
                </a:solidFill>
                <a:latin typeface="Aptos" panose="020B0004020202020204" pitchFamily="34" charset="0"/>
                <a:cs typeface="Arial"/>
              </a:rPr>
              <a:t>A</a:t>
            </a:r>
            <a:r>
              <a:rPr sz="1273" spc="-57" dirty="0">
                <a:solidFill>
                  <a:srgbClr val="747474"/>
                </a:solidFill>
                <a:latin typeface="Aptos" panose="020B0004020202020204" pitchFamily="34" charset="0"/>
                <a:cs typeface="Arial"/>
              </a:rPr>
              <a:t> </a:t>
            </a:r>
            <a:r>
              <a:rPr sz="1273" spc="-11" dirty="0">
                <a:solidFill>
                  <a:srgbClr val="747474"/>
                </a:solidFill>
                <a:latin typeface="Aptos" panose="020B0004020202020204" pitchFamily="34" charset="0"/>
                <a:cs typeface="Arial"/>
              </a:rPr>
              <a:t>major</a:t>
            </a:r>
            <a:r>
              <a:rPr sz="1273" spc="-57" dirty="0">
                <a:solidFill>
                  <a:srgbClr val="747474"/>
                </a:solidFill>
                <a:latin typeface="Aptos" panose="020B0004020202020204" pitchFamily="34" charset="0"/>
                <a:cs typeface="Arial"/>
              </a:rPr>
              <a:t> </a:t>
            </a:r>
            <a:r>
              <a:rPr sz="1273" spc="-25" dirty="0">
                <a:solidFill>
                  <a:srgbClr val="747474"/>
                </a:solidFill>
                <a:latin typeface="Aptos" panose="020B0004020202020204" pitchFamily="34" charset="0"/>
                <a:cs typeface="Arial"/>
              </a:rPr>
              <a:t>milestone</a:t>
            </a:r>
            <a:r>
              <a:rPr sz="1273" spc="-57"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towards</a:t>
            </a:r>
            <a:endParaRPr sz="1273" dirty="0">
              <a:latin typeface="Aptos" panose="020B0004020202020204" pitchFamily="34" charset="0"/>
              <a:cs typeface="Arial"/>
            </a:endParaRPr>
          </a:p>
        </p:txBody>
      </p:sp>
      <p:sp>
        <p:nvSpPr>
          <p:cNvPr id="12" name="object 12">
            <a:extLst>
              <a:ext uri="{FF2B5EF4-FFF2-40B4-BE49-F238E27FC236}">
                <a16:creationId xmlns:a16="http://schemas.microsoft.com/office/drawing/2014/main" id="{7F5C4CB4-2464-9790-DE66-7F713D3D8F75}"/>
              </a:ext>
            </a:extLst>
          </p:cNvPr>
          <p:cNvSpPr txBox="1"/>
          <p:nvPr/>
        </p:nvSpPr>
        <p:spPr>
          <a:xfrm>
            <a:off x="889832" y="1419344"/>
            <a:ext cx="7793803" cy="508371"/>
          </a:xfrm>
          <a:prstGeom prst="rect">
            <a:avLst/>
          </a:prstGeom>
        </p:spPr>
        <p:txBody>
          <a:bodyPr vert="horz" wrap="square" lIns="0" tIns="5487" rIns="0" bIns="0" rtlCol="0">
            <a:spAutoFit/>
          </a:bodyPr>
          <a:lstStyle/>
          <a:p>
            <a:pPr marL="167503" marR="2310" indent="-162016">
              <a:lnSpc>
                <a:spcPct val="134000"/>
              </a:lnSpc>
              <a:spcBef>
                <a:spcPts val="43"/>
              </a:spcBef>
              <a:buSzPct val="75000"/>
              <a:buChar char="•"/>
              <a:tabLst>
                <a:tab pos="212555" algn="l"/>
              </a:tabLst>
            </a:pPr>
            <a:r>
              <a:rPr sz="1273" dirty="0">
                <a:solidFill>
                  <a:srgbClr val="747474"/>
                </a:solidFill>
                <a:latin typeface="Aptos" panose="020B0004020202020204" pitchFamily="34" charset="0"/>
                <a:cs typeface="Arial"/>
              </a:rPr>
              <a:t>the</a:t>
            </a:r>
            <a:r>
              <a:rPr sz="1273" spc="-55" dirty="0">
                <a:solidFill>
                  <a:srgbClr val="747474"/>
                </a:solidFill>
                <a:latin typeface="Aptos" panose="020B0004020202020204" pitchFamily="34" charset="0"/>
                <a:cs typeface="Arial"/>
              </a:rPr>
              <a:t> </a:t>
            </a:r>
            <a:r>
              <a:rPr sz="1273" spc="-32" dirty="0">
                <a:solidFill>
                  <a:srgbClr val="747474"/>
                </a:solidFill>
                <a:latin typeface="Aptos" panose="020B0004020202020204" pitchFamily="34" charset="0"/>
                <a:cs typeface="Arial"/>
              </a:rPr>
              <a:t>final</a:t>
            </a:r>
            <a:r>
              <a:rPr sz="1273" spc="-55" dirty="0">
                <a:solidFill>
                  <a:srgbClr val="747474"/>
                </a:solidFill>
                <a:latin typeface="Aptos" panose="020B0004020202020204" pitchFamily="34" charset="0"/>
                <a:cs typeface="Arial"/>
              </a:rPr>
              <a:t> </a:t>
            </a:r>
            <a:r>
              <a:rPr sz="1273" spc="-30" dirty="0">
                <a:solidFill>
                  <a:srgbClr val="747474"/>
                </a:solidFill>
                <a:latin typeface="Aptos" panose="020B0004020202020204" pitchFamily="34" charset="0"/>
                <a:cs typeface="Arial"/>
              </a:rPr>
              <a:t>assembly</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of</a:t>
            </a:r>
            <a:r>
              <a:rPr sz="1273" spc="-52"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the</a:t>
            </a:r>
            <a:r>
              <a:rPr sz="1273" spc="-55" dirty="0">
                <a:solidFill>
                  <a:srgbClr val="747474"/>
                </a:solidFill>
                <a:latin typeface="Aptos" panose="020B0004020202020204" pitchFamily="34" charset="0"/>
                <a:cs typeface="Arial"/>
              </a:rPr>
              <a:t> </a:t>
            </a:r>
            <a:r>
              <a:rPr sz="1273" spc="-27" dirty="0">
                <a:solidFill>
                  <a:srgbClr val="747474"/>
                </a:solidFill>
                <a:latin typeface="Aptos" panose="020B0004020202020204" pitchFamily="34" charset="0"/>
                <a:cs typeface="Arial"/>
              </a:rPr>
              <a:t>experimental</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setup,</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the</a:t>
            </a:r>
            <a:r>
              <a:rPr sz="1273" spc="-52"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proof</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of</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the</a:t>
            </a:r>
            <a:r>
              <a:rPr sz="1273" spc="-52" dirty="0">
                <a:solidFill>
                  <a:srgbClr val="747474"/>
                </a:solidFill>
                <a:latin typeface="Aptos" panose="020B0004020202020204" pitchFamily="34" charset="0"/>
                <a:cs typeface="Arial"/>
              </a:rPr>
              <a:t> </a:t>
            </a:r>
            <a:r>
              <a:rPr sz="1273" spc="-30" dirty="0">
                <a:solidFill>
                  <a:srgbClr val="747474"/>
                </a:solidFill>
                <a:latin typeface="Aptos" panose="020B0004020202020204" pitchFamily="34" charset="0"/>
                <a:cs typeface="Arial"/>
              </a:rPr>
              <a:t>frozen</a:t>
            </a:r>
            <a:r>
              <a:rPr sz="1273" spc="-55"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spin</a:t>
            </a:r>
            <a:r>
              <a:rPr sz="1273" spc="-55" dirty="0">
                <a:solidFill>
                  <a:srgbClr val="747474"/>
                </a:solidFill>
                <a:latin typeface="Aptos" panose="020B0004020202020204" pitchFamily="34" charset="0"/>
                <a:cs typeface="Arial"/>
              </a:rPr>
              <a:t> </a:t>
            </a:r>
            <a:r>
              <a:rPr sz="1273" spc="-11" dirty="0">
                <a:solidFill>
                  <a:srgbClr val="747474"/>
                </a:solidFill>
                <a:latin typeface="Aptos" panose="020B0004020202020204" pitchFamily="34" charset="0"/>
                <a:cs typeface="Arial"/>
              </a:rPr>
              <a:t>technique</a:t>
            </a:r>
            <a:r>
              <a:rPr sz="1273" spc="-55"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and</a:t>
            </a:r>
            <a:r>
              <a:rPr sz="1273" spc="-52" dirty="0">
                <a:solidFill>
                  <a:srgbClr val="747474"/>
                </a:solidFill>
                <a:latin typeface="Aptos" panose="020B0004020202020204" pitchFamily="34" charset="0"/>
                <a:cs typeface="Arial"/>
              </a:rPr>
              <a:t> </a:t>
            </a:r>
            <a:r>
              <a:rPr sz="1273" spc="-9" dirty="0">
                <a:solidFill>
                  <a:srgbClr val="747474"/>
                </a:solidFill>
                <a:latin typeface="Aptos" panose="020B0004020202020204" pitchFamily="34" charset="0"/>
                <a:cs typeface="Arial"/>
              </a:rPr>
              <a:t>base</a:t>
            </a:r>
            <a:r>
              <a:rPr sz="1273" spc="-55" dirty="0">
                <a:solidFill>
                  <a:srgbClr val="747474"/>
                </a:solidFill>
                <a:latin typeface="Aptos" panose="020B0004020202020204" pitchFamily="34" charset="0"/>
                <a:cs typeface="Arial"/>
              </a:rPr>
              <a:t> </a:t>
            </a:r>
            <a:r>
              <a:rPr sz="1273" spc="-25" dirty="0">
                <a:solidFill>
                  <a:srgbClr val="747474"/>
                </a:solidFill>
                <a:latin typeface="Aptos" panose="020B0004020202020204" pitchFamily="34" charset="0"/>
                <a:cs typeface="Arial"/>
              </a:rPr>
              <a:t>sensitivity</a:t>
            </a:r>
            <a:r>
              <a:rPr sz="1273" spc="-55"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(2026) 	</a:t>
            </a:r>
            <a:r>
              <a:rPr sz="1273" spc="-27" dirty="0">
                <a:solidFill>
                  <a:srgbClr val="747474"/>
                </a:solidFill>
                <a:latin typeface="Aptos" panose="020B0004020202020204" pitchFamily="34" charset="0"/>
                <a:cs typeface="Arial"/>
              </a:rPr>
              <a:t>muEDM</a:t>
            </a:r>
            <a:r>
              <a:rPr sz="1273" spc="-61" dirty="0">
                <a:solidFill>
                  <a:srgbClr val="747474"/>
                </a:solidFill>
                <a:latin typeface="Aptos" panose="020B0004020202020204" pitchFamily="34" charset="0"/>
                <a:cs typeface="Arial"/>
              </a:rPr>
              <a:t> </a:t>
            </a:r>
            <a:r>
              <a:rPr sz="1273" dirty="0">
                <a:solidFill>
                  <a:srgbClr val="747474"/>
                </a:solidFill>
                <a:latin typeface="Aptos" panose="020B0004020202020204" pitchFamily="34" charset="0"/>
                <a:cs typeface="Arial"/>
              </a:rPr>
              <a:t>data</a:t>
            </a:r>
            <a:r>
              <a:rPr sz="1273" spc="-70"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taking</a:t>
            </a:r>
            <a:r>
              <a:rPr sz="1273" spc="-66" dirty="0">
                <a:solidFill>
                  <a:srgbClr val="747474"/>
                </a:solidFill>
                <a:latin typeface="Aptos" panose="020B0004020202020204" pitchFamily="34" charset="0"/>
                <a:cs typeface="Arial"/>
              </a:rPr>
              <a:t> </a:t>
            </a:r>
            <a:r>
              <a:rPr sz="1273" spc="-5" dirty="0">
                <a:solidFill>
                  <a:srgbClr val="747474"/>
                </a:solidFill>
                <a:latin typeface="Aptos" panose="020B0004020202020204" pitchFamily="34" charset="0"/>
                <a:cs typeface="Arial"/>
              </a:rPr>
              <a:t>(2027)</a:t>
            </a:r>
            <a:endParaRPr sz="1273" dirty="0">
              <a:latin typeface="Aptos" panose="020B0004020202020204" pitchFamily="34" charset="0"/>
              <a:cs typeface="Arial"/>
            </a:endParaRPr>
          </a:p>
        </p:txBody>
      </p:sp>
      <p:sp>
        <p:nvSpPr>
          <p:cNvPr id="14" name="Titel 1">
            <a:extLst>
              <a:ext uri="{FF2B5EF4-FFF2-40B4-BE49-F238E27FC236}">
                <a16:creationId xmlns:a16="http://schemas.microsoft.com/office/drawing/2014/main" id="{B0D0EAAB-419F-D415-37D0-E863FDD156CB}"/>
              </a:ext>
            </a:extLst>
          </p:cNvPr>
          <p:cNvSpPr>
            <a:spLocks noGrp="1"/>
          </p:cNvSpPr>
          <p:nvPr>
            <p:ph type="title"/>
          </p:nvPr>
        </p:nvSpPr>
        <p:spPr>
          <a:xfrm>
            <a:off x="1475656" y="209561"/>
            <a:ext cx="5951173" cy="381375"/>
          </a:xfrm>
        </p:spPr>
        <p:txBody>
          <a:bodyPr/>
          <a:lstStyle/>
          <a:p>
            <a:r>
              <a:rPr lang="en-US" dirty="0"/>
              <a:t>Current status</a:t>
            </a:r>
          </a:p>
        </p:txBody>
      </p:sp>
      <p:sp>
        <p:nvSpPr>
          <p:cNvPr id="2" name="object 3">
            <a:extLst>
              <a:ext uri="{FF2B5EF4-FFF2-40B4-BE49-F238E27FC236}">
                <a16:creationId xmlns:a16="http://schemas.microsoft.com/office/drawing/2014/main" id="{724ECD9A-8B62-919D-6D5B-4B6BA57B0B21}"/>
              </a:ext>
            </a:extLst>
          </p:cNvPr>
          <p:cNvSpPr txBox="1"/>
          <p:nvPr/>
        </p:nvSpPr>
        <p:spPr>
          <a:xfrm>
            <a:off x="8729604" y="4890887"/>
            <a:ext cx="95592" cy="99451"/>
          </a:xfrm>
          <a:prstGeom prst="rect">
            <a:avLst/>
          </a:prstGeom>
        </p:spPr>
        <p:txBody>
          <a:bodyPr vert="horz" wrap="square" lIns="0" tIns="0" rIns="0" bIns="0" rtlCol="0">
            <a:spAutoFit/>
          </a:bodyPr>
          <a:lstStyle/>
          <a:p>
            <a:pPr>
              <a:lnSpc>
                <a:spcPts val="775"/>
              </a:lnSpc>
            </a:pPr>
            <a:r>
              <a:rPr sz="659" spc="-11" dirty="0">
                <a:latin typeface="Aptos" panose="020B0004020202020204" pitchFamily="34" charset="0"/>
                <a:cs typeface="Arial"/>
              </a:rPr>
              <a:t>17</a:t>
            </a:r>
            <a:endParaRPr sz="659" dirty="0">
              <a:latin typeface="Aptos" panose="020B0004020202020204" pitchFamily="34" charset="0"/>
              <a:cs typeface="Arial"/>
            </a:endParaRPr>
          </a:p>
        </p:txBody>
      </p:sp>
      <p:grpSp>
        <p:nvGrpSpPr>
          <p:cNvPr id="13" name="object 4">
            <a:extLst>
              <a:ext uri="{FF2B5EF4-FFF2-40B4-BE49-F238E27FC236}">
                <a16:creationId xmlns:a16="http://schemas.microsoft.com/office/drawing/2014/main" id="{E7EF723C-E6FC-2FB8-73B3-0E94F03867A5}"/>
              </a:ext>
            </a:extLst>
          </p:cNvPr>
          <p:cNvGrpSpPr/>
          <p:nvPr/>
        </p:nvGrpSpPr>
        <p:grpSpPr>
          <a:xfrm>
            <a:off x="76476" y="2229876"/>
            <a:ext cx="9033615" cy="2902135"/>
            <a:chOff x="167448" y="4902974"/>
            <a:chExt cx="19862800" cy="6381115"/>
          </a:xfrm>
        </p:grpSpPr>
        <p:pic>
          <p:nvPicPr>
            <p:cNvPr id="15" name="object 5">
              <a:extLst>
                <a:ext uri="{FF2B5EF4-FFF2-40B4-BE49-F238E27FC236}">
                  <a16:creationId xmlns:a16="http://schemas.microsoft.com/office/drawing/2014/main" id="{EA82BFB5-6C6E-0B4F-A843-8DCCE151AF2D}"/>
                </a:ext>
              </a:extLst>
            </p:cNvPr>
            <p:cNvPicPr/>
            <p:nvPr/>
          </p:nvPicPr>
          <p:blipFill>
            <a:blip r:embed="rId2" cstate="print"/>
            <a:stretch>
              <a:fillRect/>
            </a:stretch>
          </p:blipFill>
          <p:spPr>
            <a:xfrm>
              <a:off x="9511878" y="6145895"/>
              <a:ext cx="7292254" cy="3056136"/>
            </a:xfrm>
            <a:prstGeom prst="rect">
              <a:avLst/>
            </a:prstGeom>
          </p:spPr>
        </p:pic>
        <p:pic>
          <p:nvPicPr>
            <p:cNvPr id="16" name="object 6">
              <a:extLst>
                <a:ext uri="{FF2B5EF4-FFF2-40B4-BE49-F238E27FC236}">
                  <a16:creationId xmlns:a16="http://schemas.microsoft.com/office/drawing/2014/main" id="{844B2890-749E-5732-9965-A8B01D57F32F}"/>
                </a:ext>
              </a:extLst>
            </p:cNvPr>
            <p:cNvPicPr/>
            <p:nvPr/>
          </p:nvPicPr>
          <p:blipFill>
            <a:blip r:embed="rId3" cstate="print"/>
            <a:stretch>
              <a:fillRect/>
            </a:stretch>
          </p:blipFill>
          <p:spPr>
            <a:xfrm>
              <a:off x="9375756" y="6051657"/>
              <a:ext cx="7564497" cy="3412146"/>
            </a:xfrm>
            <a:prstGeom prst="rect">
              <a:avLst/>
            </a:prstGeom>
          </p:spPr>
        </p:pic>
        <p:pic>
          <p:nvPicPr>
            <p:cNvPr id="17" name="object 7">
              <a:extLst>
                <a:ext uri="{FF2B5EF4-FFF2-40B4-BE49-F238E27FC236}">
                  <a16:creationId xmlns:a16="http://schemas.microsoft.com/office/drawing/2014/main" id="{889E7976-C4A6-56AB-993B-C5D0D10CFC08}"/>
                </a:ext>
              </a:extLst>
            </p:cNvPr>
            <p:cNvPicPr/>
            <p:nvPr/>
          </p:nvPicPr>
          <p:blipFill>
            <a:blip r:embed="rId4" cstate="print"/>
            <a:stretch>
              <a:fillRect/>
            </a:stretch>
          </p:blipFill>
          <p:spPr>
            <a:xfrm>
              <a:off x="3299966" y="6118456"/>
              <a:ext cx="5730284" cy="3111015"/>
            </a:xfrm>
            <a:prstGeom prst="rect">
              <a:avLst/>
            </a:prstGeom>
          </p:spPr>
        </p:pic>
        <p:pic>
          <p:nvPicPr>
            <p:cNvPr id="18" name="object 8">
              <a:extLst>
                <a:ext uri="{FF2B5EF4-FFF2-40B4-BE49-F238E27FC236}">
                  <a16:creationId xmlns:a16="http://schemas.microsoft.com/office/drawing/2014/main" id="{7D86FEFF-033B-5721-F104-96D8FCB4BF0F}"/>
                </a:ext>
              </a:extLst>
            </p:cNvPr>
            <p:cNvPicPr/>
            <p:nvPr/>
          </p:nvPicPr>
          <p:blipFill>
            <a:blip r:embed="rId5" cstate="print"/>
            <a:stretch>
              <a:fillRect/>
            </a:stretch>
          </p:blipFill>
          <p:spPr>
            <a:xfrm>
              <a:off x="3163844" y="6024218"/>
              <a:ext cx="6002527" cy="3467025"/>
            </a:xfrm>
            <a:prstGeom prst="rect">
              <a:avLst/>
            </a:prstGeom>
          </p:spPr>
        </p:pic>
        <p:pic>
          <p:nvPicPr>
            <p:cNvPr id="19" name="object 9">
              <a:extLst>
                <a:ext uri="{FF2B5EF4-FFF2-40B4-BE49-F238E27FC236}">
                  <a16:creationId xmlns:a16="http://schemas.microsoft.com/office/drawing/2014/main" id="{13339E09-E995-CDEC-31BA-1FF5AA053639}"/>
                </a:ext>
              </a:extLst>
            </p:cNvPr>
            <p:cNvPicPr/>
            <p:nvPr/>
          </p:nvPicPr>
          <p:blipFill>
            <a:blip r:embed="rId6" cstate="print"/>
            <a:stretch>
              <a:fillRect/>
            </a:stretch>
          </p:blipFill>
          <p:spPr>
            <a:xfrm>
              <a:off x="3094964" y="4997212"/>
              <a:ext cx="13914246" cy="6024952"/>
            </a:xfrm>
            <a:prstGeom prst="rect">
              <a:avLst/>
            </a:prstGeom>
          </p:spPr>
        </p:pic>
        <p:pic>
          <p:nvPicPr>
            <p:cNvPr id="20" name="object 10">
              <a:extLst>
                <a:ext uri="{FF2B5EF4-FFF2-40B4-BE49-F238E27FC236}">
                  <a16:creationId xmlns:a16="http://schemas.microsoft.com/office/drawing/2014/main" id="{48EED9CB-DB04-2FFD-2212-F4AAAB6766D4}"/>
                </a:ext>
              </a:extLst>
            </p:cNvPr>
            <p:cNvPicPr/>
            <p:nvPr/>
          </p:nvPicPr>
          <p:blipFill>
            <a:blip r:embed="rId7" cstate="print"/>
            <a:stretch>
              <a:fillRect/>
            </a:stretch>
          </p:blipFill>
          <p:spPr>
            <a:xfrm>
              <a:off x="2958842" y="4902974"/>
              <a:ext cx="14186489" cy="6380962"/>
            </a:xfrm>
            <a:prstGeom prst="rect">
              <a:avLst/>
            </a:prstGeom>
          </p:spPr>
        </p:pic>
        <p:pic>
          <p:nvPicPr>
            <p:cNvPr id="21" name="object 11">
              <a:extLst>
                <a:ext uri="{FF2B5EF4-FFF2-40B4-BE49-F238E27FC236}">
                  <a16:creationId xmlns:a16="http://schemas.microsoft.com/office/drawing/2014/main" id="{AAC3B7DB-6DCC-8B47-3AEA-C8A52336DB64}"/>
                </a:ext>
              </a:extLst>
            </p:cNvPr>
            <p:cNvPicPr/>
            <p:nvPr/>
          </p:nvPicPr>
          <p:blipFill>
            <a:blip r:embed="rId8" cstate="print"/>
            <a:stretch>
              <a:fillRect/>
            </a:stretch>
          </p:blipFill>
          <p:spPr>
            <a:xfrm>
              <a:off x="14489664" y="8357046"/>
              <a:ext cx="4998767" cy="2507614"/>
            </a:xfrm>
            <a:prstGeom prst="rect">
              <a:avLst/>
            </a:prstGeom>
          </p:spPr>
        </p:pic>
        <p:pic>
          <p:nvPicPr>
            <p:cNvPr id="22" name="object 12">
              <a:extLst>
                <a:ext uri="{FF2B5EF4-FFF2-40B4-BE49-F238E27FC236}">
                  <a16:creationId xmlns:a16="http://schemas.microsoft.com/office/drawing/2014/main" id="{D2981B73-DBAA-386A-8FCF-6D36C44D53AF}"/>
                </a:ext>
              </a:extLst>
            </p:cNvPr>
            <p:cNvPicPr/>
            <p:nvPr/>
          </p:nvPicPr>
          <p:blipFill>
            <a:blip r:embed="rId9" cstate="print"/>
            <a:stretch>
              <a:fillRect/>
            </a:stretch>
          </p:blipFill>
          <p:spPr>
            <a:xfrm>
              <a:off x="14353542" y="8262809"/>
              <a:ext cx="5271010" cy="2863624"/>
            </a:xfrm>
            <a:prstGeom prst="rect">
              <a:avLst/>
            </a:prstGeom>
          </p:spPr>
        </p:pic>
        <p:pic>
          <p:nvPicPr>
            <p:cNvPr id="23" name="object 13">
              <a:extLst>
                <a:ext uri="{FF2B5EF4-FFF2-40B4-BE49-F238E27FC236}">
                  <a16:creationId xmlns:a16="http://schemas.microsoft.com/office/drawing/2014/main" id="{73293D7F-D5C1-B4C6-961B-BC6D1165B730}"/>
                </a:ext>
              </a:extLst>
            </p:cNvPr>
            <p:cNvPicPr/>
            <p:nvPr/>
          </p:nvPicPr>
          <p:blipFill>
            <a:blip r:embed="rId10" cstate="print"/>
            <a:stretch>
              <a:fillRect/>
            </a:stretch>
          </p:blipFill>
          <p:spPr>
            <a:xfrm>
              <a:off x="303570" y="5235592"/>
              <a:ext cx="3555749" cy="2666813"/>
            </a:xfrm>
            <a:prstGeom prst="rect">
              <a:avLst/>
            </a:prstGeom>
          </p:spPr>
        </p:pic>
        <p:pic>
          <p:nvPicPr>
            <p:cNvPr id="24" name="object 14">
              <a:extLst>
                <a:ext uri="{FF2B5EF4-FFF2-40B4-BE49-F238E27FC236}">
                  <a16:creationId xmlns:a16="http://schemas.microsoft.com/office/drawing/2014/main" id="{E6B13020-C6A7-0664-6F6F-7CB8C25066E0}"/>
                </a:ext>
              </a:extLst>
            </p:cNvPr>
            <p:cNvPicPr/>
            <p:nvPr/>
          </p:nvPicPr>
          <p:blipFill>
            <a:blip r:embed="rId11" cstate="print"/>
            <a:stretch>
              <a:fillRect/>
            </a:stretch>
          </p:blipFill>
          <p:spPr>
            <a:xfrm>
              <a:off x="167448" y="5141354"/>
              <a:ext cx="3827992" cy="3022823"/>
            </a:xfrm>
            <a:prstGeom prst="rect">
              <a:avLst/>
            </a:prstGeom>
          </p:spPr>
        </p:pic>
        <p:pic>
          <p:nvPicPr>
            <p:cNvPr id="25" name="object 15">
              <a:extLst>
                <a:ext uri="{FF2B5EF4-FFF2-40B4-BE49-F238E27FC236}">
                  <a16:creationId xmlns:a16="http://schemas.microsoft.com/office/drawing/2014/main" id="{A7ED2C9C-8A29-B97B-4E51-F06879C8A050}"/>
                </a:ext>
              </a:extLst>
            </p:cNvPr>
            <p:cNvPicPr/>
            <p:nvPr/>
          </p:nvPicPr>
          <p:blipFill>
            <a:blip r:embed="rId12" cstate="print"/>
            <a:stretch>
              <a:fillRect/>
            </a:stretch>
          </p:blipFill>
          <p:spPr>
            <a:xfrm>
              <a:off x="753625" y="8167353"/>
              <a:ext cx="3397551" cy="2548163"/>
            </a:xfrm>
            <a:prstGeom prst="rect">
              <a:avLst/>
            </a:prstGeom>
          </p:spPr>
        </p:pic>
        <p:pic>
          <p:nvPicPr>
            <p:cNvPr id="26" name="object 16">
              <a:extLst>
                <a:ext uri="{FF2B5EF4-FFF2-40B4-BE49-F238E27FC236}">
                  <a16:creationId xmlns:a16="http://schemas.microsoft.com/office/drawing/2014/main" id="{BD8084D8-12FB-5B1F-CD01-1598A508289A}"/>
                </a:ext>
              </a:extLst>
            </p:cNvPr>
            <p:cNvPicPr/>
            <p:nvPr/>
          </p:nvPicPr>
          <p:blipFill>
            <a:blip r:embed="rId13" cstate="print"/>
            <a:stretch>
              <a:fillRect/>
            </a:stretch>
          </p:blipFill>
          <p:spPr>
            <a:xfrm>
              <a:off x="617503" y="8073114"/>
              <a:ext cx="3669794" cy="2904173"/>
            </a:xfrm>
            <a:prstGeom prst="rect">
              <a:avLst/>
            </a:prstGeom>
          </p:spPr>
        </p:pic>
        <p:pic>
          <p:nvPicPr>
            <p:cNvPr id="27" name="object 17">
              <a:extLst>
                <a:ext uri="{FF2B5EF4-FFF2-40B4-BE49-F238E27FC236}">
                  <a16:creationId xmlns:a16="http://schemas.microsoft.com/office/drawing/2014/main" id="{F91A740F-4610-8158-046C-6DED5E7E4729}"/>
                </a:ext>
              </a:extLst>
            </p:cNvPr>
            <p:cNvPicPr/>
            <p:nvPr/>
          </p:nvPicPr>
          <p:blipFill>
            <a:blip r:embed="rId14" cstate="print"/>
            <a:stretch>
              <a:fillRect/>
            </a:stretch>
          </p:blipFill>
          <p:spPr>
            <a:xfrm>
              <a:off x="4116330" y="5272112"/>
              <a:ext cx="3528876" cy="2646657"/>
            </a:xfrm>
            <a:prstGeom prst="rect">
              <a:avLst/>
            </a:prstGeom>
          </p:spPr>
        </p:pic>
        <p:pic>
          <p:nvPicPr>
            <p:cNvPr id="28" name="object 18">
              <a:extLst>
                <a:ext uri="{FF2B5EF4-FFF2-40B4-BE49-F238E27FC236}">
                  <a16:creationId xmlns:a16="http://schemas.microsoft.com/office/drawing/2014/main" id="{7831C0EF-3DC7-5A3D-2838-A1920F92DD58}"/>
                </a:ext>
              </a:extLst>
            </p:cNvPr>
            <p:cNvPicPr/>
            <p:nvPr/>
          </p:nvPicPr>
          <p:blipFill>
            <a:blip r:embed="rId15" cstate="print"/>
            <a:stretch>
              <a:fillRect/>
            </a:stretch>
          </p:blipFill>
          <p:spPr>
            <a:xfrm>
              <a:off x="3980208" y="5177874"/>
              <a:ext cx="3801119" cy="3002667"/>
            </a:xfrm>
            <a:prstGeom prst="rect">
              <a:avLst/>
            </a:prstGeom>
          </p:spPr>
        </p:pic>
        <p:pic>
          <p:nvPicPr>
            <p:cNvPr id="29" name="object 19">
              <a:extLst>
                <a:ext uri="{FF2B5EF4-FFF2-40B4-BE49-F238E27FC236}">
                  <a16:creationId xmlns:a16="http://schemas.microsoft.com/office/drawing/2014/main" id="{99B8EAB8-3D81-FF68-96C1-7BB185DDDCA7}"/>
                </a:ext>
              </a:extLst>
            </p:cNvPr>
            <p:cNvPicPr/>
            <p:nvPr/>
          </p:nvPicPr>
          <p:blipFill>
            <a:blip r:embed="rId16" cstate="print"/>
            <a:stretch>
              <a:fillRect/>
            </a:stretch>
          </p:blipFill>
          <p:spPr>
            <a:xfrm>
              <a:off x="16060390" y="5157974"/>
              <a:ext cx="3833246" cy="2874934"/>
            </a:xfrm>
            <a:prstGeom prst="rect">
              <a:avLst/>
            </a:prstGeom>
          </p:spPr>
        </p:pic>
        <p:pic>
          <p:nvPicPr>
            <p:cNvPr id="30" name="object 20">
              <a:extLst>
                <a:ext uri="{FF2B5EF4-FFF2-40B4-BE49-F238E27FC236}">
                  <a16:creationId xmlns:a16="http://schemas.microsoft.com/office/drawing/2014/main" id="{833CBBD8-452A-2742-4FD3-FD9DB3CCCED8}"/>
                </a:ext>
              </a:extLst>
            </p:cNvPr>
            <p:cNvPicPr/>
            <p:nvPr/>
          </p:nvPicPr>
          <p:blipFill>
            <a:blip r:embed="rId17" cstate="print"/>
            <a:stretch>
              <a:fillRect/>
            </a:stretch>
          </p:blipFill>
          <p:spPr>
            <a:xfrm>
              <a:off x="15924269" y="5063735"/>
              <a:ext cx="4105489" cy="3230944"/>
            </a:xfrm>
            <a:prstGeom prst="rect">
              <a:avLst/>
            </a:prstGeom>
          </p:spPr>
        </p:pic>
        <p:pic>
          <p:nvPicPr>
            <p:cNvPr id="31" name="object 21">
              <a:extLst>
                <a:ext uri="{FF2B5EF4-FFF2-40B4-BE49-F238E27FC236}">
                  <a16:creationId xmlns:a16="http://schemas.microsoft.com/office/drawing/2014/main" id="{4112E3EB-8562-4149-1B8D-85F1A26549A5}"/>
                </a:ext>
              </a:extLst>
            </p:cNvPr>
            <p:cNvPicPr/>
            <p:nvPr/>
          </p:nvPicPr>
          <p:blipFill>
            <a:blip r:embed="rId18" cstate="print"/>
            <a:stretch>
              <a:fillRect/>
            </a:stretch>
          </p:blipFill>
          <p:spPr>
            <a:xfrm>
              <a:off x="12763506" y="5172303"/>
              <a:ext cx="3021338" cy="2846275"/>
            </a:xfrm>
            <a:prstGeom prst="rect">
              <a:avLst/>
            </a:prstGeom>
          </p:spPr>
        </p:pic>
        <p:pic>
          <p:nvPicPr>
            <p:cNvPr id="32" name="object 22">
              <a:extLst>
                <a:ext uri="{FF2B5EF4-FFF2-40B4-BE49-F238E27FC236}">
                  <a16:creationId xmlns:a16="http://schemas.microsoft.com/office/drawing/2014/main" id="{32E0CD27-05FD-2F38-241B-0592E04A8A47}"/>
                </a:ext>
              </a:extLst>
            </p:cNvPr>
            <p:cNvPicPr/>
            <p:nvPr/>
          </p:nvPicPr>
          <p:blipFill>
            <a:blip r:embed="rId19" cstate="print"/>
            <a:stretch>
              <a:fillRect/>
            </a:stretch>
          </p:blipFill>
          <p:spPr>
            <a:xfrm>
              <a:off x="12627384" y="5078066"/>
              <a:ext cx="3293581" cy="3202285"/>
            </a:xfrm>
            <a:prstGeom prst="rect">
              <a:avLst/>
            </a:prstGeom>
          </p:spPr>
        </p:pic>
        <p:pic>
          <p:nvPicPr>
            <p:cNvPr id="33" name="object 23">
              <a:extLst>
                <a:ext uri="{FF2B5EF4-FFF2-40B4-BE49-F238E27FC236}">
                  <a16:creationId xmlns:a16="http://schemas.microsoft.com/office/drawing/2014/main" id="{3002C511-D68F-DFAB-03F4-02CE1EFB1230}"/>
                </a:ext>
              </a:extLst>
            </p:cNvPr>
            <p:cNvPicPr/>
            <p:nvPr/>
          </p:nvPicPr>
          <p:blipFill>
            <a:blip r:embed="rId20" cstate="print"/>
            <a:stretch>
              <a:fillRect/>
            </a:stretch>
          </p:blipFill>
          <p:spPr>
            <a:xfrm>
              <a:off x="11905658" y="8357101"/>
              <a:ext cx="2204786" cy="2507614"/>
            </a:xfrm>
            <a:prstGeom prst="rect">
              <a:avLst/>
            </a:prstGeom>
          </p:spPr>
        </p:pic>
        <p:pic>
          <p:nvPicPr>
            <p:cNvPr id="34" name="object 24">
              <a:extLst>
                <a:ext uri="{FF2B5EF4-FFF2-40B4-BE49-F238E27FC236}">
                  <a16:creationId xmlns:a16="http://schemas.microsoft.com/office/drawing/2014/main" id="{04D95B54-AC0F-226D-B241-C92AC2BEB820}"/>
                </a:ext>
              </a:extLst>
            </p:cNvPr>
            <p:cNvPicPr/>
            <p:nvPr/>
          </p:nvPicPr>
          <p:blipFill>
            <a:blip r:embed="rId21" cstate="print"/>
            <a:stretch>
              <a:fillRect/>
            </a:stretch>
          </p:blipFill>
          <p:spPr>
            <a:xfrm>
              <a:off x="11769537" y="8262863"/>
              <a:ext cx="2477029" cy="2863624"/>
            </a:xfrm>
            <a:prstGeom prst="rect">
              <a:avLst/>
            </a:prstGeom>
          </p:spPr>
        </p:pic>
        <p:pic>
          <p:nvPicPr>
            <p:cNvPr id="35" name="object 25">
              <a:extLst>
                <a:ext uri="{FF2B5EF4-FFF2-40B4-BE49-F238E27FC236}">
                  <a16:creationId xmlns:a16="http://schemas.microsoft.com/office/drawing/2014/main" id="{44EFED9A-89D2-5C2F-427C-8464E6FAE182}"/>
                </a:ext>
              </a:extLst>
            </p:cNvPr>
            <p:cNvPicPr/>
            <p:nvPr/>
          </p:nvPicPr>
          <p:blipFill>
            <a:blip r:embed="rId22" cstate="print"/>
            <a:stretch>
              <a:fillRect/>
            </a:stretch>
          </p:blipFill>
          <p:spPr>
            <a:xfrm>
              <a:off x="3371226" y="5909010"/>
              <a:ext cx="13049560" cy="4629497"/>
            </a:xfrm>
            <a:prstGeom prst="rect">
              <a:avLst/>
            </a:prstGeom>
          </p:spPr>
        </p:pic>
        <p:pic>
          <p:nvPicPr>
            <p:cNvPr id="36" name="object 26">
              <a:extLst>
                <a:ext uri="{FF2B5EF4-FFF2-40B4-BE49-F238E27FC236}">
                  <a16:creationId xmlns:a16="http://schemas.microsoft.com/office/drawing/2014/main" id="{48413CBD-3FB8-52E0-0BB3-273E7CD19299}"/>
                </a:ext>
              </a:extLst>
            </p:cNvPr>
            <p:cNvPicPr/>
            <p:nvPr/>
          </p:nvPicPr>
          <p:blipFill>
            <a:blip r:embed="rId23" cstate="print"/>
            <a:stretch>
              <a:fillRect/>
            </a:stretch>
          </p:blipFill>
          <p:spPr>
            <a:xfrm>
              <a:off x="3235104" y="5814772"/>
              <a:ext cx="13321803" cy="4985507"/>
            </a:xfrm>
            <a:prstGeom prst="rect">
              <a:avLst/>
            </a:prstGeom>
          </p:spPr>
        </p:pic>
      </p:grpSp>
    </p:spTree>
    <p:extLst>
      <p:ext uri="{BB962C8B-B14F-4D97-AF65-F5344CB8AC3E}">
        <p14:creationId xmlns:p14="http://schemas.microsoft.com/office/powerpoint/2010/main" val="2486275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men standing in a room with machines and wires&#10;&#10;AI-generated content may be incorrect.">
            <a:extLst>
              <a:ext uri="{FF2B5EF4-FFF2-40B4-BE49-F238E27FC236}">
                <a16:creationId xmlns:a16="http://schemas.microsoft.com/office/drawing/2014/main" id="{0BB7D90A-735D-7B37-8C6D-7A2B7C3223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889" y="0"/>
            <a:ext cx="6158061" cy="5143500"/>
          </a:xfrm>
          <a:prstGeom prst="rect">
            <a:avLst/>
          </a:prstGeom>
        </p:spPr>
      </p:pic>
      <p:pic>
        <p:nvPicPr>
          <p:cNvPr id="13" name="Picture 12">
            <a:extLst>
              <a:ext uri="{FF2B5EF4-FFF2-40B4-BE49-F238E27FC236}">
                <a16:creationId xmlns:a16="http://schemas.microsoft.com/office/drawing/2014/main" id="{F775D0AA-3842-2325-DA08-41D59E8A50B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6855" t="24908" r="12072" b="22725"/>
          <a:stretch/>
        </p:blipFill>
        <p:spPr>
          <a:xfrm>
            <a:off x="5160852" y="3495552"/>
            <a:ext cx="4009207" cy="1661629"/>
          </a:xfrm>
          <a:prstGeom prst="rect">
            <a:avLst/>
          </a:prstGeom>
        </p:spPr>
      </p:pic>
      <p:sp>
        <p:nvSpPr>
          <p:cNvPr id="2" name="Title 1">
            <a:extLst>
              <a:ext uri="{FF2B5EF4-FFF2-40B4-BE49-F238E27FC236}">
                <a16:creationId xmlns:a16="http://schemas.microsoft.com/office/drawing/2014/main" id="{3F01E71F-5BEC-2FF9-DB27-B70E5DC56B50}"/>
              </a:ext>
            </a:extLst>
          </p:cNvPr>
          <p:cNvSpPr>
            <a:spLocks noGrp="1"/>
          </p:cNvSpPr>
          <p:nvPr>
            <p:ph type="title"/>
          </p:nvPr>
        </p:nvSpPr>
        <p:spPr>
          <a:xfrm>
            <a:off x="1270517" y="137392"/>
            <a:ext cx="6723600" cy="607800"/>
          </a:xfrm>
        </p:spPr>
        <p:txBody>
          <a:bodyPr/>
          <a:lstStyle/>
          <a:p>
            <a:endParaRPr lang="en-US" dirty="0"/>
          </a:p>
        </p:txBody>
      </p:sp>
      <p:sp>
        <p:nvSpPr>
          <p:cNvPr id="3" name="Text Placeholder 2">
            <a:extLst>
              <a:ext uri="{FF2B5EF4-FFF2-40B4-BE49-F238E27FC236}">
                <a16:creationId xmlns:a16="http://schemas.microsoft.com/office/drawing/2014/main" id="{17DBC6E1-7300-E230-5D44-7AC20CB60D5B}"/>
              </a:ext>
            </a:extLst>
          </p:cNvPr>
          <p:cNvSpPr>
            <a:spLocks noGrp="1"/>
          </p:cNvSpPr>
          <p:nvPr>
            <p:ph type="body" idx="1"/>
          </p:nvPr>
        </p:nvSpPr>
        <p:spPr>
          <a:xfrm>
            <a:off x="4531376" y="969076"/>
            <a:ext cx="4091102" cy="3607692"/>
          </a:xfrm>
        </p:spPr>
        <p:txBody>
          <a:bodyPr/>
          <a:lstStyle/>
          <a:p>
            <a:endParaRPr lang="en-US" dirty="0"/>
          </a:p>
        </p:txBody>
      </p:sp>
      <p:sp>
        <p:nvSpPr>
          <p:cNvPr id="4" name="Date Placeholder 3">
            <a:extLst>
              <a:ext uri="{FF2B5EF4-FFF2-40B4-BE49-F238E27FC236}">
                <a16:creationId xmlns:a16="http://schemas.microsoft.com/office/drawing/2014/main" id="{CC9A64B6-F971-DFB8-57B7-025CC7145990}"/>
              </a:ext>
            </a:extLst>
          </p:cNvPr>
          <p:cNvSpPr>
            <a:spLocks noGrp="1"/>
          </p:cNvSpPr>
          <p:nvPr>
            <p:ph type="dt" idx="10"/>
          </p:nvPr>
        </p:nvSpPr>
        <p:spPr/>
        <p:txBody>
          <a:bodyPr/>
          <a:lstStyle/>
          <a:p>
            <a:endParaRPr lang="en-GB" dirty="0"/>
          </a:p>
        </p:txBody>
      </p:sp>
      <p:sp>
        <p:nvSpPr>
          <p:cNvPr id="5" name="Footer Placeholder 4">
            <a:extLst>
              <a:ext uri="{FF2B5EF4-FFF2-40B4-BE49-F238E27FC236}">
                <a16:creationId xmlns:a16="http://schemas.microsoft.com/office/drawing/2014/main" id="{A24AAD1D-9E6D-DD89-1622-4CC07716C277}"/>
              </a:ext>
            </a:extLst>
          </p:cNvPr>
          <p:cNvSpPr>
            <a:spLocks noGrp="1"/>
          </p:cNvSpPr>
          <p:nvPr>
            <p:ph type="ftr" idx="11"/>
          </p:nvPr>
        </p:nvSpPr>
        <p:spPr/>
        <p:txBody>
          <a:bodyPr/>
          <a:lstStyle/>
          <a:p>
            <a:endParaRPr lang="en-GB" dirty="0"/>
          </a:p>
        </p:txBody>
      </p:sp>
      <p:sp>
        <p:nvSpPr>
          <p:cNvPr id="6" name="Slide Number Placeholder 5">
            <a:extLst>
              <a:ext uri="{FF2B5EF4-FFF2-40B4-BE49-F238E27FC236}">
                <a16:creationId xmlns:a16="http://schemas.microsoft.com/office/drawing/2014/main" id="{9B1E9E28-189C-9B3B-EB65-084305F1D58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33</a:t>
            </a:fld>
            <a:endParaRPr lang="en" dirty="0"/>
          </a:p>
        </p:txBody>
      </p:sp>
      <p:pic>
        <p:nvPicPr>
          <p:cNvPr id="9" name="Picture Placeholder 8">
            <a:extLst>
              <a:ext uri="{FF2B5EF4-FFF2-40B4-BE49-F238E27FC236}">
                <a16:creationId xmlns:a16="http://schemas.microsoft.com/office/drawing/2014/main" id="{87A04838-532C-1C1E-52C6-2C57DD82B316}"/>
              </a:ext>
            </a:extLst>
          </p:cNvPr>
          <p:cNvPicPr>
            <a:picLocks noGrp="1" noChangeAspect="1"/>
          </p:cNvPicPr>
          <p:nvPr>
            <p:ph type="pic" idx="2"/>
          </p:nvPr>
        </p:nvPicPr>
        <p:blipFill>
          <a:blip r:embed="rId5" cstate="print">
            <a:extLst>
              <a:ext uri="{28A0092B-C50C-407E-A947-70E740481C1C}">
                <a14:useLocalDpi xmlns:a14="http://schemas.microsoft.com/office/drawing/2010/main"/>
              </a:ext>
            </a:extLst>
          </a:blip>
          <a:srcRect l="17448" r="17448"/>
          <a:stretch/>
        </p:blipFill>
        <p:spPr>
          <a:xfrm>
            <a:off x="5618154" y="0"/>
            <a:ext cx="3532952" cy="3051817"/>
          </a:xfrm>
        </p:spPr>
      </p:pic>
      <p:pic>
        <p:nvPicPr>
          <p:cNvPr id="11" name="Picture 10">
            <a:extLst>
              <a:ext uri="{FF2B5EF4-FFF2-40B4-BE49-F238E27FC236}">
                <a16:creationId xmlns:a16="http://schemas.microsoft.com/office/drawing/2014/main" id="{60AE58E9-ACF5-61FA-01D9-58EF9E840E5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23400" b="23040"/>
          <a:stretch/>
        </p:blipFill>
        <p:spPr>
          <a:xfrm>
            <a:off x="3048141" y="2781711"/>
            <a:ext cx="2499213" cy="2379666"/>
          </a:xfrm>
          <a:prstGeom prst="rect">
            <a:avLst/>
          </a:prstGeom>
        </p:spPr>
      </p:pic>
    </p:spTree>
    <p:extLst>
      <p:ext uri="{BB962C8B-B14F-4D97-AF65-F5344CB8AC3E}">
        <p14:creationId xmlns:p14="http://schemas.microsoft.com/office/powerpoint/2010/main" val="2584856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Ein Bild, das Screenshot, Design enthält.&#10;&#10;KI-generierte Inhalte können fehlerhaft sein.">
            <a:extLst>
              <a:ext uri="{FF2B5EF4-FFF2-40B4-BE49-F238E27FC236}">
                <a16:creationId xmlns:a16="http://schemas.microsoft.com/office/drawing/2014/main" id="{40C7D3BE-B69E-0DAC-CEBA-69B8C1D4EF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4382"/>
            <a:ext cx="9144000" cy="3494736"/>
          </a:xfrm>
          <a:prstGeom prst="rect">
            <a:avLst/>
          </a:prstGeom>
        </p:spPr>
      </p:pic>
      <p:pic>
        <p:nvPicPr>
          <p:cNvPr id="13" name="Grafik 12" descr="Ein Bild, das Screenshot, Design enthält.&#10;&#10;KI-generierte Inhalte können fehlerhaft sein.">
            <a:extLst>
              <a:ext uri="{FF2B5EF4-FFF2-40B4-BE49-F238E27FC236}">
                <a16:creationId xmlns:a16="http://schemas.microsoft.com/office/drawing/2014/main" id="{CE43333E-3590-EF7E-9C7F-E5F5AA0D85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4382"/>
            <a:ext cx="9144000" cy="3494736"/>
          </a:xfrm>
          <a:prstGeom prst="rect">
            <a:avLst/>
          </a:prstGeom>
        </p:spPr>
      </p:pic>
      <p:pic>
        <p:nvPicPr>
          <p:cNvPr id="19" name="Grafik 18" descr="Ein Bild, das Screenshot, Design, Licht enthält.&#10;&#10;KI-generierte Inhalte können fehlerhaft sein.">
            <a:extLst>
              <a:ext uri="{FF2B5EF4-FFF2-40B4-BE49-F238E27FC236}">
                <a16:creationId xmlns:a16="http://schemas.microsoft.com/office/drawing/2014/main" id="{7D0C0C15-CF54-F6B9-DAA0-13E4C1C7A8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24382"/>
            <a:ext cx="9144000" cy="3494736"/>
          </a:xfrm>
          <a:prstGeom prst="rect">
            <a:avLst/>
          </a:prstGeom>
        </p:spPr>
      </p:pic>
      <p:grpSp>
        <p:nvGrpSpPr>
          <p:cNvPr id="80" name="Gruppieren 79">
            <a:extLst>
              <a:ext uri="{FF2B5EF4-FFF2-40B4-BE49-F238E27FC236}">
                <a16:creationId xmlns:a16="http://schemas.microsoft.com/office/drawing/2014/main" id="{A770CF58-7D9E-4C19-25EF-9EB461D17F5B}"/>
              </a:ext>
            </a:extLst>
          </p:cNvPr>
          <p:cNvGrpSpPr/>
          <p:nvPr/>
        </p:nvGrpSpPr>
        <p:grpSpPr>
          <a:xfrm>
            <a:off x="1409177" y="816118"/>
            <a:ext cx="5186141" cy="3477345"/>
            <a:chOff x="1878903" y="1088158"/>
            <a:chExt cx="6914854" cy="4636459"/>
          </a:xfrm>
        </p:grpSpPr>
        <p:sp>
          <p:nvSpPr>
            <p:cNvPr id="57" name="Textfeld 56">
              <a:extLst>
                <a:ext uri="{FF2B5EF4-FFF2-40B4-BE49-F238E27FC236}">
                  <a16:creationId xmlns:a16="http://schemas.microsoft.com/office/drawing/2014/main" id="{C2B2F079-E11D-DA97-E6F4-25278C970C26}"/>
                </a:ext>
              </a:extLst>
            </p:cNvPr>
            <p:cNvSpPr txBox="1"/>
            <p:nvPr/>
          </p:nvSpPr>
          <p:spPr>
            <a:xfrm>
              <a:off x="6952924" y="1088158"/>
              <a:ext cx="1840833" cy="615553"/>
            </a:xfrm>
            <a:prstGeom prst="rect">
              <a:avLst/>
            </a:prstGeom>
            <a:noFill/>
          </p:spPr>
          <p:txBody>
            <a:bodyPr wrap="square">
              <a:spAutoFit/>
            </a:bodyPr>
            <a:lstStyle/>
            <a:p>
              <a:pPr algn="ctr"/>
              <a:r>
                <a:rPr lang="en-US" sz="1200" dirty="0">
                  <a:latin typeface="Aptos" panose="020B0004020202020204" pitchFamily="34" charset="0"/>
                </a:rPr>
                <a:t>Weakly Focusing Coil</a:t>
              </a:r>
            </a:p>
          </p:txBody>
        </p:sp>
        <p:sp>
          <p:nvSpPr>
            <p:cNvPr id="58" name="Textfeld 57">
              <a:extLst>
                <a:ext uri="{FF2B5EF4-FFF2-40B4-BE49-F238E27FC236}">
                  <a16:creationId xmlns:a16="http://schemas.microsoft.com/office/drawing/2014/main" id="{EB4A7B3F-5EEB-D1CA-4B17-6E25DEFAC62A}"/>
                </a:ext>
              </a:extLst>
            </p:cNvPr>
            <p:cNvSpPr txBox="1"/>
            <p:nvPr/>
          </p:nvSpPr>
          <p:spPr>
            <a:xfrm>
              <a:off x="1878903" y="1088158"/>
              <a:ext cx="1264769" cy="615553"/>
            </a:xfrm>
            <a:prstGeom prst="rect">
              <a:avLst/>
            </a:prstGeom>
            <a:noFill/>
          </p:spPr>
          <p:txBody>
            <a:bodyPr wrap="square">
              <a:spAutoFit/>
            </a:bodyPr>
            <a:lstStyle/>
            <a:p>
              <a:pPr algn="ctr"/>
              <a:r>
                <a:rPr lang="en-US" sz="1200" dirty="0">
                  <a:latin typeface="Aptos" panose="020B0004020202020204" pitchFamily="34" charset="0"/>
                </a:rPr>
                <a:t>Correction Coils</a:t>
              </a:r>
            </a:p>
          </p:txBody>
        </p:sp>
        <p:sp>
          <p:nvSpPr>
            <p:cNvPr id="59" name="Textfeld 58">
              <a:extLst>
                <a:ext uri="{FF2B5EF4-FFF2-40B4-BE49-F238E27FC236}">
                  <a16:creationId xmlns:a16="http://schemas.microsoft.com/office/drawing/2014/main" id="{527113BD-7147-02FA-F0C6-24D5E9818BF6}"/>
                </a:ext>
              </a:extLst>
            </p:cNvPr>
            <p:cNvSpPr txBox="1"/>
            <p:nvPr/>
          </p:nvSpPr>
          <p:spPr>
            <a:xfrm>
              <a:off x="4729457" y="1226657"/>
              <a:ext cx="1264769" cy="369332"/>
            </a:xfrm>
            <a:prstGeom prst="rect">
              <a:avLst/>
            </a:prstGeom>
            <a:noFill/>
          </p:spPr>
          <p:txBody>
            <a:bodyPr wrap="square">
              <a:spAutoFit/>
            </a:bodyPr>
            <a:lstStyle/>
            <a:p>
              <a:pPr algn="ctr"/>
              <a:r>
                <a:rPr lang="en-US" sz="1200" dirty="0">
                  <a:latin typeface="Aptos" panose="020B0004020202020204" pitchFamily="34" charset="0"/>
                </a:rPr>
                <a:t>Kicker Coil</a:t>
              </a:r>
            </a:p>
          </p:txBody>
        </p:sp>
        <p:sp>
          <p:nvSpPr>
            <p:cNvPr id="60" name="Textfeld 59">
              <a:extLst>
                <a:ext uri="{FF2B5EF4-FFF2-40B4-BE49-F238E27FC236}">
                  <a16:creationId xmlns:a16="http://schemas.microsoft.com/office/drawing/2014/main" id="{4C685082-85BF-C681-616D-25C922930548}"/>
                </a:ext>
              </a:extLst>
            </p:cNvPr>
            <p:cNvSpPr txBox="1"/>
            <p:nvPr/>
          </p:nvSpPr>
          <p:spPr>
            <a:xfrm>
              <a:off x="3774285" y="5355285"/>
              <a:ext cx="1264769" cy="369332"/>
            </a:xfrm>
            <a:prstGeom prst="rect">
              <a:avLst/>
            </a:prstGeom>
            <a:noFill/>
          </p:spPr>
          <p:txBody>
            <a:bodyPr wrap="square">
              <a:spAutoFit/>
            </a:bodyPr>
            <a:lstStyle/>
            <a:p>
              <a:pPr algn="ctr"/>
              <a:r>
                <a:rPr lang="en-US" sz="1200" dirty="0">
                  <a:latin typeface="Aptos" panose="020B0004020202020204" pitchFamily="34" charset="0"/>
                </a:rPr>
                <a:t>Electrodes</a:t>
              </a:r>
            </a:p>
          </p:txBody>
        </p:sp>
        <p:cxnSp>
          <p:nvCxnSpPr>
            <p:cNvPr id="61" name="Gerader Verbinder 60">
              <a:extLst>
                <a:ext uri="{FF2B5EF4-FFF2-40B4-BE49-F238E27FC236}">
                  <a16:creationId xmlns:a16="http://schemas.microsoft.com/office/drawing/2014/main" id="{5122F82A-86C4-E52A-C7AE-69173D34F9F4}"/>
                </a:ext>
              </a:extLst>
            </p:cNvPr>
            <p:cNvCxnSpPr>
              <a:cxnSpLocks/>
              <a:endCxn id="60" idx="0"/>
            </p:cNvCxnSpPr>
            <p:nvPr/>
          </p:nvCxnSpPr>
          <p:spPr>
            <a:xfrm>
              <a:off x="4406669" y="3789040"/>
              <a:ext cx="1" cy="15662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EEEC1266-9279-AD36-B369-54693C56DC74}"/>
                </a:ext>
              </a:extLst>
            </p:cNvPr>
            <p:cNvCxnSpPr>
              <a:cxnSpLocks/>
              <a:stCxn id="58" idx="2"/>
            </p:cNvCxnSpPr>
            <p:nvPr/>
          </p:nvCxnSpPr>
          <p:spPr>
            <a:xfrm>
              <a:off x="2511288" y="1703711"/>
              <a:ext cx="723999" cy="994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649E8E61-4FA9-B1E8-374D-B0406B143670}"/>
                </a:ext>
              </a:extLst>
            </p:cNvPr>
            <p:cNvCxnSpPr>
              <a:cxnSpLocks/>
              <a:stCxn id="58" idx="2"/>
            </p:cNvCxnSpPr>
            <p:nvPr/>
          </p:nvCxnSpPr>
          <p:spPr>
            <a:xfrm>
              <a:off x="2511288" y="1703711"/>
              <a:ext cx="1356383" cy="10790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833EF8B4-373C-9CC6-80B8-7D8EC0ED97B5}"/>
                </a:ext>
              </a:extLst>
            </p:cNvPr>
            <p:cNvCxnSpPr>
              <a:cxnSpLocks/>
              <a:stCxn id="59" idx="2"/>
            </p:cNvCxnSpPr>
            <p:nvPr/>
          </p:nvCxnSpPr>
          <p:spPr>
            <a:xfrm>
              <a:off x="5361843" y="1595989"/>
              <a:ext cx="565688" cy="16889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FC02AF92-3C24-B520-09BA-1B6C29B6C579}"/>
                </a:ext>
              </a:extLst>
            </p:cNvPr>
            <p:cNvCxnSpPr>
              <a:cxnSpLocks/>
              <a:stCxn id="57" idx="2"/>
            </p:cNvCxnSpPr>
            <p:nvPr/>
          </p:nvCxnSpPr>
          <p:spPr>
            <a:xfrm flipH="1">
              <a:off x="6412865" y="1703711"/>
              <a:ext cx="1460476" cy="14266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0ECC208B-BB21-A7EB-3C24-0214F3A15A78}"/>
              </a:ext>
            </a:extLst>
          </p:cNvPr>
          <p:cNvSpPr>
            <a:spLocks noGrp="1"/>
          </p:cNvSpPr>
          <p:nvPr>
            <p:ph type="title"/>
          </p:nvPr>
        </p:nvSpPr>
        <p:spPr/>
        <p:txBody>
          <a:bodyPr/>
          <a:lstStyle/>
          <a:p>
            <a:r>
              <a:rPr lang="en-US" dirty="0"/>
              <a:t>Geant4 Implementation</a:t>
            </a:r>
          </a:p>
        </p:txBody>
      </p:sp>
      <p:sp>
        <p:nvSpPr>
          <p:cNvPr id="6" name="Foliennummernplatzhalter 5">
            <a:extLst>
              <a:ext uri="{FF2B5EF4-FFF2-40B4-BE49-F238E27FC236}">
                <a16:creationId xmlns:a16="http://schemas.microsoft.com/office/drawing/2014/main" id="{69DACF98-5DE3-540E-0FF6-B6712B7DB288}"/>
              </a:ext>
            </a:extLst>
          </p:cNvPr>
          <p:cNvSpPr>
            <a:spLocks noGrp="1"/>
          </p:cNvSpPr>
          <p:nvPr>
            <p:ph type="sldNum" sz="quarter" idx="12"/>
          </p:nvPr>
        </p:nvSpPr>
        <p:spPr>
          <a:xfrm>
            <a:off x="8736405" y="4905425"/>
            <a:ext cx="374183" cy="144016"/>
          </a:xfrm>
        </p:spPr>
        <p:txBody>
          <a:bodyPr/>
          <a:lstStyle/>
          <a:p>
            <a:fld id="{442AD375-037F-43D0-B059-5172DA06796A}" type="slidenum">
              <a:rPr lang="en-GB" noProof="0" smtClean="0"/>
              <a:pPr/>
              <a:t>34</a:t>
            </a:fld>
            <a:endParaRPr lang="en-GB" noProof="0" dirty="0"/>
          </a:p>
        </p:txBody>
      </p:sp>
      <p:grpSp>
        <p:nvGrpSpPr>
          <p:cNvPr id="54" name="Gruppieren 53">
            <a:extLst>
              <a:ext uri="{FF2B5EF4-FFF2-40B4-BE49-F238E27FC236}">
                <a16:creationId xmlns:a16="http://schemas.microsoft.com/office/drawing/2014/main" id="{B0360DCF-8309-E74B-F90B-3AC31264D048}"/>
              </a:ext>
            </a:extLst>
          </p:cNvPr>
          <p:cNvGrpSpPr/>
          <p:nvPr/>
        </p:nvGrpSpPr>
        <p:grpSpPr>
          <a:xfrm>
            <a:off x="89503" y="816118"/>
            <a:ext cx="8735279" cy="3558138"/>
            <a:chOff x="119336" y="1088158"/>
            <a:chExt cx="11647039" cy="4744183"/>
          </a:xfrm>
        </p:grpSpPr>
        <p:sp>
          <p:nvSpPr>
            <p:cNvPr id="21" name="Textfeld 20">
              <a:extLst>
                <a:ext uri="{FF2B5EF4-FFF2-40B4-BE49-F238E27FC236}">
                  <a16:creationId xmlns:a16="http://schemas.microsoft.com/office/drawing/2014/main" id="{CB2055A9-4CC5-C5D6-C27E-98D0FA0A02F0}"/>
                </a:ext>
              </a:extLst>
            </p:cNvPr>
            <p:cNvSpPr txBox="1"/>
            <p:nvPr/>
          </p:nvSpPr>
          <p:spPr>
            <a:xfrm>
              <a:off x="1199456" y="5216785"/>
              <a:ext cx="1800200" cy="615553"/>
            </a:xfrm>
            <a:prstGeom prst="rect">
              <a:avLst/>
            </a:prstGeom>
            <a:noFill/>
          </p:spPr>
          <p:txBody>
            <a:bodyPr wrap="square">
              <a:spAutoFit/>
            </a:bodyPr>
            <a:lstStyle/>
            <a:p>
              <a:pPr algn="ctr"/>
              <a:r>
                <a:rPr lang="en-US" sz="1200" dirty="0">
                  <a:latin typeface="Aptos" panose="020B0004020202020204" pitchFamily="34" charset="0"/>
                </a:rPr>
                <a:t>Entrance Trigger System</a:t>
              </a:r>
            </a:p>
          </p:txBody>
        </p:sp>
        <p:sp>
          <p:nvSpPr>
            <p:cNvPr id="22" name="Textfeld 21">
              <a:extLst>
                <a:ext uri="{FF2B5EF4-FFF2-40B4-BE49-F238E27FC236}">
                  <a16:creationId xmlns:a16="http://schemas.microsoft.com/office/drawing/2014/main" id="{2FE03F70-549C-66DB-C575-942D9A3B9633}"/>
                </a:ext>
              </a:extLst>
            </p:cNvPr>
            <p:cNvSpPr txBox="1"/>
            <p:nvPr/>
          </p:nvSpPr>
          <p:spPr>
            <a:xfrm>
              <a:off x="119336" y="1088158"/>
              <a:ext cx="1080120" cy="615553"/>
            </a:xfrm>
            <a:prstGeom prst="rect">
              <a:avLst/>
            </a:prstGeom>
            <a:noFill/>
          </p:spPr>
          <p:txBody>
            <a:bodyPr wrap="square">
              <a:spAutoFit/>
            </a:bodyPr>
            <a:lstStyle/>
            <a:p>
              <a:pPr algn="ctr"/>
              <a:r>
                <a:rPr lang="en-US" sz="1200" dirty="0">
                  <a:latin typeface="Aptos" panose="020B0004020202020204" pitchFamily="34" charset="0"/>
                </a:rPr>
                <a:t>Injection Tubes</a:t>
              </a:r>
            </a:p>
          </p:txBody>
        </p:sp>
        <p:sp>
          <p:nvSpPr>
            <p:cNvPr id="23" name="Textfeld 22">
              <a:extLst>
                <a:ext uri="{FF2B5EF4-FFF2-40B4-BE49-F238E27FC236}">
                  <a16:creationId xmlns:a16="http://schemas.microsoft.com/office/drawing/2014/main" id="{4DD5C939-2B76-264E-7B43-F6E8279ADB4D}"/>
                </a:ext>
              </a:extLst>
            </p:cNvPr>
            <p:cNvSpPr txBox="1"/>
            <p:nvPr/>
          </p:nvSpPr>
          <p:spPr>
            <a:xfrm>
              <a:off x="5807968" y="5216788"/>
              <a:ext cx="1214872" cy="615553"/>
            </a:xfrm>
            <a:prstGeom prst="rect">
              <a:avLst/>
            </a:prstGeom>
            <a:noFill/>
          </p:spPr>
          <p:txBody>
            <a:bodyPr wrap="square">
              <a:spAutoFit/>
            </a:bodyPr>
            <a:lstStyle/>
            <a:p>
              <a:pPr algn="ctr"/>
              <a:r>
                <a:rPr lang="en-US" sz="1200" dirty="0">
                  <a:latin typeface="Aptos" panose="020B0004020202020204" pitchFamily="34" charset="0"/>
                </a:rPr>
                <a:t>Positron Detectors</a:t>
              </a:r>
            </a:p>
          </p:txBody>
        </p:sp>
        <p:sp>
          <p:nvSpPr>
            <p:cNvPr id="24" name="Textfeld 23">
              <a:extLst>
                <a:ext uri="{FF2B5EF4-FFF2-40B4-BE49-F238E27FC236}">
                  <a16:creationId xmlns:a16="http://schemas.microsoft.com/office/drawing/2014/main" id="{AD5E7283-B92A-B144-455F-B44C2B961980}"/>
                </a:ext>
              </a:extLst>
            </p:cNvPr>
            <p:cNvSpPr txBox="1"/>
            <p:nvPr/>
          </p:nvSpPr>
          <p:spPr>
            <a:xfrm>
              <a:off x="10224120" y="5355286"/>
              <a:ext cx="1488504" cy="369332"/>
            </a:xfrm>
            <a:prstGeom prst="rect">
              <a:avLst/>
            </a:prstGeom>
            <a:noFill/>
          </p:spPr>
          <p:txBody>
            <a:bodyPr wrap="square">
              <a:spAutoFit/>
            </a:bodyPr>
            <a:lstStyle/>
            <a:p>
              <a:pPr algn="ctr"/>
              <a:r>
                <a:rPr lang="en-US" sz="1200" dirty="0">
                  <a:latin typeface="Aptos" panose="020B0004020202020204" pitchFamily="34" charset="0"/>
                </a:rPr>
                <a:t>End Detector</a:t>
              </a:r>
            </a:p>
          </p:txBody>
        </p:sp>
        <p:sp>
          <p:nvSpPr>
            <p:cNvPr id="25" name="Textfeld 24">
              <a:extLst>
                <a:ext uri="{FF2B5EF4-FFF2-40B4-BE49-F238E27FC236}">
                  <a16:creationId xmlns:a16="http://schemas.microsoft.com/office/drawing/2014/main" id="{2CD09E90-1A8F-723E-44FC-2C8C50D61D6F}"/>
                </a:ext>
              </a:extLst>
            </p:cNvPr>
            <p:cNvSpPr txBox="1"/>
            <p:nvPr/>
          </p:nvSpPr>
          <p:spPr>
            <a:xfrm>
              <a:off x="10686255" y="1226657"/>
              <a:ext cx="1080120" cy="369332"/>
            </a:xfrm>
            <a:prstGeom prst="rect">
              <a:avLst/>
            </a:prstGeom>
            <a:noFill/>
          </p:spPr>
          <p:txBody>
            <a:bodyPr wrap="square">
              <a:spAutoFit/>
            </a:bodyPr>
            <a:lstStyle/>
            <a:p>
              <a:pPr algn="ctr"/>
              <a:r>
                <a:rPr lang="en-US" sz="1200" dirty="0">
                  <a:latin typeface="Aptos" panose="020B0004020202020204" pitchFamily="34" charset="0"/>
                </a:rPr>
                <a:t>Solenoid</a:t>
              </a:r>
            </a:p>
          </p:txBody>
        </p:sp>
        <p:cxnSp>
          <p:nvCxnSpPr>
            <p:cNvPr id="27" name="Gerader Verbinder 26">
              <a:extLst>
                <a:ext uri="{FF2B5EF4-FFF2-40B4-BE49-F238E27FC236}">
                  <a16:creationId xmlns:a16="http://schemas.microsoft.com/office/drawing/2014/main" id="{4796DD19-5B2F-CDA0-BB70-02040CA21A5D}"/>
                </a:ext>
              </a:extLst>
            </p:cNvPr>
            <p:cNvCxnSpPr>
              <a:cxnSpLocks/>
              <a:stCxn id="22" idx="2"/>
            </p:cNvCxnSpPr>
            <p:nvPr/>
          </p:nvCxnSpPr>
          <p:spPr>
            <a:xfrm flipH="1">
              <a:off x="533381" y="1703711"/>
              <a:ext cx="126015" cy="11989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3B2AAB91-277A-A163-249B-F3ACC3A56AAA}"/>
                </a:ext>
              </a:extLst>
            </p:cNvPr>
            <p:cNvCxnSpPr>
              <a:cxnSpLocks/>
              <a:stCxn id="22" idx="2"/>
            </p:cNvCxnSpPr>
            <p:nvPr/>
          </p:nvCxnSpPr>
          <p:spPr>
            <a:xfrm flipH="1">
              <a:off x="533381" y="1703711"/>
              <a:ext cx="126015" cy="21573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D50FA42B-B699-7266-3D3E-8E93B0650E89}"/>
                </a:ext>
              </a:extLst>
            </p:cNvPr>
            <p:cNvCxnSpPr>
              <a:cxnSpLocks/>
              <a:stCxn id="21" idx="0"/>
            </p:cNvCxnSpPr>
            <p:nvPr/>
          </p:nvCxnSpPr>
          <p:spPr>
            <a:xfrm flipH="1" flipV="1">
              <a:off x="1559496" y="4005064"/>
              <a:ext cx="540060" cy="1211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8683C525-6655-9947-D905-F292950D709E}"/>
                </a:ext>
              </a:extLst>
            </p:cNvPr>
            <p:cNvCxnSpPr>
              <a:cxnSpLocks/>
              <a:stCxn id="21" idx="0"/>
            </p:cNvCxnSpPr>
            <p:nvPr/>
          </p:nvCxnSpPr>
          <p:spPr>
            <a:xfrm flipV="1">
              <a:off x="2099556" y="4005064"/>
              <a:ext cx="355575" cy="1211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AAC6C1C7-AFCC-97CB-CF8D-A7E38B108143}"/>
                </a:ext>
              </a:extLst>
            </p:cNvPr>
            <p:cNvCxnSpPr>
              <a:cxnSpLocks/>
              <a:endCxn id="23" idx="0"/>
            </p:cNvCxnSpPr>
            <p:nvPr/>
          </p:nvCxnSpPr>
          <p:spPr>
            <a:xfrm>
              <a:off x="6415404" y="4149080"/>
              <a:ext cx="0" cy="10677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01508A35-4CBD-6EE7-FB5D-E4D10E28065E}"/>
                </a:ext>
              </a:extLst>
            </p:cNvPr>
            <p:cNvCxnSpPr>
              <a:cxnSpLocks/>
              <a:endCxn id="24" idx="0"/>
            </p:cNvCxnSpPr>
            <p:nvPr/>
          </p:nvCxnSpPr>
          <p:spPr>
            <a:xfrm>
              <a:off x="10968372" y="3789040"/>
              <a:ext cx="0" cy="15662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D62BAE34-0FBC-BC6B-3B36-04D20A14BFA8}"/>
                </a:ext>
              </a:extLst>
            </p:cNvPr>
            <p:cNvCxnSpPr>
              <a:cxnSpLocks/>
              <a:stCxn id="25" idx="2"/>
            </p:cNvCxnSpPr>
            <p:nvPr/>
          </p:nvCxnSpPr>
          <p:spPr>
            <a:xfrm>
              <a:off x="11226315" y="1595989"/>
              <a:ext cx="0" cy="7225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62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E9115-FDEF-CD00-66F8-0E03FF87CD0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7223B69-3ECC-29A9-5A2F-587F8401BF3C}"/>
              </a:ext>
            </a:extLst>
          </p:cNvPr>
          <p:cNvSpPr txBox="1">
            <a:spLocks/>
          </p:cNvSpPr>
          <p:nvPr/>
        </p:nvSpPr>
        <p:spPr>
          <a:xfrm>
            <a:off x="628650" y="-139644"/>
            <a:ext cx="7886700" cy="99417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fontAlgn="auto">
              <a:spcAft>
                <a:spcPts val="0"/>
              </a:spcAft>
            </a:pPr>
            <a:r>
              <a:rPr lang="en-US" sz="3300" dirty="0">
                <a:solidFill>
                  <a:prstClr val="black"/>
                </a:solidFill>
                <a:latin typeface="Aptos Display" panose="02110004020202020204"/>
              </a:rPr>
              <a:t>Top Gate Detector</a:t>
            </a:r>
            <a:endParaRPr lang="de-CH" sz="3300" dirty="0">
              <a:solidFill>
                <a:prstClr val="black"/>
              </a:solidFill>
              <a:latin typeface="Aptos Display" panose="02110004020202020204"/>
            </a:endParaRPr>
          </a:p>
        </p:txBody>
      </p:sp>
      <p:cxnSp>
        <p:nvCxnSpPr>
          <p:cNvPr id="8" name="Straight Arrow Connector 7">
            <a:extLst>
              <a:ext uri="{FF2B5EF4-FFF2-40B4-BE49-F238E27FC236}">
                <a16:creationId xmlns:a16="http://schemas.microsoft.com/office/drawing/2014/main" id="{013A8C2C-31B0-F10D-01C6-94C3D681BDC6}"/>
              </a:ext>
            </a:extLst>
          </p:cNvPr>
          <p:cNvCxnSpPr/>
          <p:nvPr/>
        </p:nvCxnSpPr>
        <p:spPr>
          <a:xfrm>
            <a:off x="-368709" y="7948613"/>
            <a:ext cx="871651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Geschweifte Klammer rechts 22">
            <a:extLst>
              <a:ext uri="{FF2B5EF4-FFF2-40B4-BE49-F238E27FC236}">
                <a16:creationId xmlns:a16="http://schemas.microsoft.com/office/drawing/2014/main" id="{91220AD0-19F5-7237-B662-7382F2A91F89}"/>
              </a:ext>
            </a:extLst>
          </p:cNvPr>
          <p:cNvSpPr/>
          <p:nvPr/>
        </p:nvSpPr>
        <p:spPr>
          <a:xfrm rot="10800000">
            <a:off x="4419035" y="1717666"/>
            <a:ext cx="275217" cy="1851419"/>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auto">
              <a:spcBef>
                <a:spcPts val="0"/>
              </a:spcBef>
              <a:spcAft>
                <a:spcPts val="0"/>
              </a:spcAft>
            </a:pPr>
            <a:endParaRPr lang="en-US" sz="1350">
              <a:solidFill>
                <a:prstClr val="black"/>
              </a:solidFill>
              <a:latin typeface="Aptos" panose="02110004020202020204"/>
            </a:endParaRPr>
          </a:p>
        </p:txBody>
      </p:sp>
      <p:grpSp>
        <p:nvGrpSpPr>
          <p:cNvPr id="35" name="Group 34">
            <a:extLst>
              <a:ext uri="{FF2B5EF4-FFF2-40B4-BE49-F238E27FC236}">
                <a16:creationId xmlns:a16="http://schemas.microsoft.com/office/drawing/2014/main" id="{23B1879E-7408-437E-1B64-F63A4D9A6A04}"/>
              </a:ext>
            </a:extLst>
          </p:cNvPr>
          <p:cNvGrpSpPr/>
          <p:nvPr/>
        </p:nvGrpSpPr>
        <p:grpSpPr>
          <a:xfrm>
            <a:off x="285746" y="898547"/>
            <a:ext cx="3440490" cy="2082687"/>
            <a:chOff x="662462" y="1348180"/>
            <a:chExt cx="4926212" cy="3695744"/>
          </a:xfrm>
        </p:grpSpPr>
        <p:pic>
          <p:nvPicPr>
            <p:cNvPr id="5" name="Grafik 10" descr="Ein Bild, das Text, Screenshot, Reihe, parallel enthält.&#10;&#10;KI-generierte Inhalte können fehlerhaft sein.">
              <a:extLst>
                <a:ext uri="{FF2B5EF4-FFF2-40B4-BE49-F238E27FC236}">
                  <a16:creationId xmlns:a16="http://schemas.microsoft.com/office/drawing/2014/main" id="{E56614C8-7488-30CE-8CCB-68689D328F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462" y="1349265"/>
              <a:ext cx="4926212" cy="3694659"/>
            </a:xfrm>
            <a:prstGeom prst="rect">
              <a:avLst/>
            </a:prstGeom>
          </p:spPr>
        </p:pic>
        <p:pic>
          <p:nvPicPr>
            <p:cNvPr id="16" name="Grafik 36" descr="Ein Bild, das Text, Screenshot, Reihe, parallel enthält.&#10;&#10;KI-generierte Inhalte können fehlerhaft sein.">
              <a:extLst>
                <a:ext uri="{FF2B5EF4-FFF2-40B4-BE49-F238E27FC236}">
                  <a16:creationId xmlns:a16="http://schemas.microsoft.com/office/drawing/2014/main" id="{DAFC5841-297C-F12D-3F13-56FA42C330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681" y="1348180"/>
              <a:ext cx="4924800" cy="3693600"/>
            </a:xfrm>
            <a:prstGeom prst="rect">
              <a:avLst/>
            </a:prstGeom>
          </p:spPr>
        </p:pic>
      </p:grpSp>
      <p:grpSp>
        <p:nvGrpSpPr>
          <p:cNvPr id="36" name="Group 35">
            <a:extLst>
              <a:ext uri="{FF2B5EF4-FFF2-40B4-BE49-F238E27FC236}">
                <a16:creationId xmlns:a16="http://schemas.microsoft.com/office/drawing/2014/main" id="{E728C4B1-E0E4-B31F-ED71-C5458FE892F1}"/>
              </a:ext>
            </a:extLst>
          </p:cNvPr>
          <p:cNvGrpSpPr/>
          <p:nvPr/>
        </p:nvGrpSpPr>
        <p:grpSpPr>
          <a:xfrm>
            <a:off x="305738" y="2980025"/>
            <a:ext cx="3440491" cy="2081480"/>
            <a:chOff x="5858969" y="7098808"/>
            <a:chExt cx="4926600" cy="3714115"/>
          </a:xfrm>
        </p:grpSpPr>
        <p:pic>
          <p:nvPicPr>
            <p:cNvPr id="7" name="Grafik 12" descr="Ein Bild, das Text, Screenshot, Reihe, parallel enthält.&#10;&#10;KI-generierte Inhalte können fehlerhaft sein.">
              <a:extLst>
                <a:ext uri="{FF2B5EF4-FFF2-40B4-BE49-F238E27FC236}">
                  <a16:creationId xmlns:a16="http://schemas.microsoft.com/office/drawing/2014/main" id="{9498CB7B-1DD8-5F7F-DF56-4AD4E408C3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357" y="7098808"/>
              <a:ext cx="4926212" cy="3694659"/>
            </a:xfrm>
            <a:prstGeom prst="rect">
              <a:avLst/>
            </a:prstGeom>
          </p:spPr>
        </p:pic>
        <p:pic>
          <p:nvPicPr>
            <p:cNvPr id="21" name="Grafik 42" descr="Ein Bild, das Text, Reihe, Screenshot, parallel enthält.&#10;&#10;KI-generierte Inhalte können fehlerhaft sein.">
              <a:extLst>
                <a:ext uri="{FF2B5EF4-FFF2-40B4-BE49-F238E27FC236}">
                  <a16:creationId xmlns:a16="http://schemas.microsoft.com/office/drawing/2014/main" id="{14795AF6-115B-16B6-02A7-96360399C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8969" y="7119323"/>
              <a:ext cx="4924800" cy="3693600"/>
            </a:xfrm>
            <a:prstGeom prst="rect">
              <a:avLst/>
            </a:prstGeom>
          </p:spPr>
        </p:pic>
      </p:grpSp>
      <p:sp>
        <p:nvSpPr>
          <p:cNvPr id="34" name="Geschweifte Klammer rechts 22">
            <a:extLst>
              <a:ext uri="{FF2B5EF4-FFF2-40B4-BE49-F238E27FC236}">
                <a16:creationId xmlns:a16="http://schemas.microsoft.com/office/drawing/2014/main" id="{C643C7BC-AA88-D6EF-0C66-1A9C67406BD6}"/>
              </a:ext>
            </a:extLst>
          </p:cNvPr>
          <p:cNvSpPr/>
          <p:nvPr/>
        </p:nvSpPr>
        <p:spPr>
          <a:xfrm rot="10800000">
            <a:off x="4407744" y="3584471"/>
            <a:ext cx="275217" cy="722353"/>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auto">
              <a:spcBef>
                <a:spcPts val="0"/>
              </a:spcBef>
              <a:spcAft>
                <a:spcPts val="0"/>
              </a:spcAft>
            </a:pPr>
            <a:endParaRPr lang="en-US" sz="1350">
              <a:solidFill>
                <a:prstClr val="black"/>
              </a:solidFill>
              <a:latin typeface="Aptos" panose="02110004020202020204"/>
            </a:endParaRPr>
          </a:p>
        </p:txBody>
      </p:sp>
      <p:grpSp>
        <p:nvGrpSpPr>
          <p:cNvPr id="3" name="Gruppieren 2">
            <a:extLst>
              <a:ext uri="{FF2B5EF4-FFF2-40B4-BE49-F238E27FC236}">
                <a16:creationId xmlns:a16="http://schemas.microsoft.com/office/drawing/2014/main" id="{D05294B8-1DC0-2687-3A57-18092D990E4C}"/>
              </a:ext>
            </a:extLst>
          </p:cNvPr>
          <p:cNvGrpSpPr/>
          <p:nvPr/>
        </p:nvGrpSpPr>
        <p:grpSpPr>
          <a:xfrm>
            <a:off x="5543550" y="334565"/>
            <a:ext cx="3754755" cy="808436"/>
            <a:chOff x="7391400" y="446087"/>
            <a:chExt cx="5006340" cy="1077914"/>
          </a:xfrm>
        </p:grpSpPr>
        <p:sp>
          <p:nvSpPr>
            <p:cNvPr id="2" name="Rectangle: Rounded Corners 36">
              <a:extLst>
                <a:ext uri="{FF2B5EF4-FFF2-40B4-BE49-F238E27FC236}">
                  <a16:creationId xmlns:a16="http://schemas.microsoft.com/office/drawing/2014/main" id="{1948C057-9034-F60D-9367-9F91D7C205C5}"/>
                </a:ext>
              </a:extLst>
            </p:cNvPr>
            <p:cNvSpPr/>
            <p:nvPr/>
          </p:nvSpPr>
          <p:spPr>
            <a:xfrm>
              <a:off x="7391400" y="446087"/>
              <a:ext cx="4297680" cy="1077914"/>
            </a:xfrm>
            <a:prstGeom prst="roundRect">
              <a:avLst>
                <a:gd name="adj" fmla="val 1083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de-CH" sz="1350">
                <a:solidFill>
                  <a:prstClr val="white"/>
                </a:solidFill>
                <a:latin typeface="Aptos" panose="02110004020202020204"/>
              </a:endParaRPr>
            </a:p>
          </p:txBody>
        </p:sp>
        <p:sp>
          <p:nvSpPr>
            <p:cNvPr id="15" name="Textfeld 27">
              <a:extLst>
                <a:ext uri="{FF2B5EF4-FFF2-40B4-BE49-F238E27FC236}">
                  <a16:creationId xmlns:a16="http://schemas.microsoft.com/office/drawing/2014/main" id="{C1EB2960-90B4-76DB-BA73-722DA8EC98E1}"/>
                </a:ext>
              </a:extLst>
            </p:cNvPr>
            <p:cNvSpPr txBox="1"/>
            <p:nvPr/>
          </p:nvSpPr>
          <p:spPr>
            <a:xfrm>
              <a:off x="7538100" y="589731"/>
              <a:ext cx="1080120" cy="677108"/>
            </a:xfrm>
            <a:prstGeom prst="rect">
              <a:avLst/>
            </a:prstGeom>
            <a:noFill/>
            <a:ln w="28575">
              <a:solidFill>
                <a:schemeClr val="accent6"/>
              </a:solidFill>
            </a:ln>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US" sz="1350" dirty="0">
                  <a:solidFill>
                    <a:srgbClr val="4EA72E"/>
                  </a:solidFill>
                  <a:latin typeface="Aptos" panose="02110004020202020204"/>
                </a:rPr>
                <a:t>Run  451 </a:t>
              </a:r>
            </a:p>
          </p:txBody>
        </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95B61825-B51E-5C24-976B-15CE13A5F09E}"/>
                    </a:ext>
                  </a:extLst>
                </p:cNvPr>
                <p:cNvSpPr txBox="1"/>
                <p:nvPr/>
              </p:nvSpPr>
              <p:spPr>
                <a:xfrm>
                  <a:off x="8801100" y="493040"/>
                  <a:ext cx="3596640" cy="954107"/>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Aptos" panose="02110004020202020204"/>
                      <a:ea typeface="+mn-ea"/>
                      <a:cs typeface="+mn-cs"/>
                    </a:rPr>
                    <a:t>Muon beam</a:t>
                  </a:r>
                </a:p>
                <a:p>
                  <a:pPr defTabSz="685800" eaLnBrk="1" fontAlgn="auto" hangingPunct="1">
                    <a:spcBef>
                      <a:spcPts val="0"/>
                    </a:spcBef>
                    <a:spcAft>
                      <a:spcPts val="0"/>
                    </a:spcAft>
                  </a:pPr>
                  <a14:m>
                    <m:oMath xmlns:m="http://schemas.openxmlformats.org/officeDocument/2006/math">
                      <m:sSub>
                        <m:sSubPr>
                          <m:ctrlPr>
                            <a:rPr lang="de-DE" sz="1350" i="1">
                              <a:solidFill>
                                <a:prstClr val="black"/>
                              </a:solidFill>
                              <a:latin typeface="Cambria Math" panose="02040503050406030204" pitchFamily="18" charset="0"/>
                              <a:ea typeface="+mn-ea"/>
                              <a:cs typeface="+mn-cs"/>
                            </a:rPr>
                          </m:ctrlPr>
                        </m:sSubPr>
                        <m:e>
                          <m:r>
                            <a:rPr lang="de-DE" sz="1350" i="1">
                              <a:solidFill>
                                <a:prstClr val="black"/>
                              </a:solidFill>
                              <a:latin typeface="Cambria Math" panose="02040503050406030204" pitchFamily="18" charset="0"/>
                              <a:ea typeface="+mn-ea"/>
                              <a:cs typeface="+mn-cs"/>
                            </a:rPr>
                            <m:t>𝐵</m:t>
                          </m:r>
                        </m:e>
                        <m:sub>
                          <m:r>
                            <a:rPr lang="de-DE" sz="1350" i="1">
                              <a:solidFill>
                                <a:prstClr val="black"/>
                              </a:solidFill>
                              <a:latin typeface="Cambria Math" panose="02040503050406030204" pitchFamily="18" charset="0"/>
                              <a:ea typeface="+mn-ea"/>
                              <a:cs typeface="+mn-cs"/>
                            </a:rPr>
                            <m:t>𝑆𝑂𝐿</m:t>
                          </m:r>
                        </m:sub>
                      </m:sSub>
                      <m:r>
                        <a:rPr lang="de-DE" sz="1350" i="1">
                          <a:solidFill>
                            <a:prstClr val="black"/>
                          </a:solidFill>
                          <a:latin typeface="Cambria Math" panose="02040503050406030204" pitchFamily="18" charset="0"/>
                          <a:ea typeface="+mn-ea"/>
                          <a:cs typeface="+mn-cs"/>
                        </a:rPr>
                        <m:t>=−</m:t>
                      </m:r>
                      <m:r>
                        <a:rPr lang="de-DE" sz="1350" i="1">
                          <a:solidFill>
                            <a:prstClr val="black"/>
                          </a:solidFill>
                          <a:latin typeface="Cambria Math" panose="02040503050406030204" pitchFamily="18" charset="0"/>
                          <a:ea typeface="+mn-ea"/>
                          <a:cs typeface="+mn-cs"/>
                        </a:rPr>
                        <m:t>2</m:t>
                      </m:r>
                      <m:r>
                        <a:rPr lang="de-DE" sz="1350" i="1">
                          <a:solidFill>
                            <a:prstClr val="black"/>
                          </a:solidFill>
                          <a:latin typeface="Cambria Math" panose="02040503050406030204" pitchFamily="18" charset="0"/>
                          <a:ea typeface="+mn-ea"/>
                          <a:cs typeface="+mn-cs"/>
                        </a:rPr>
                        <m:t>.</m:t>
                      </m:r>
                      <m:r>
                        <a:rPr lang="de-DE" sz="1350" i="1">
                          <a:solidFill>
                            <a:prstClr val="black"/>
                          </a:solidFill>
                          <a:latin typeface="Cambria Math" panose="02040503050406030204" pitchFamily="18" charset="0"/>
                          <a:ea typeface="+mn-ea"/>
                          <a:cs typeface="+mn-cs"/>
                        </a:rPr>
                        <m:t>5</m:t>
                      </m:r>
                      <m:r>
                        <a:rPr lang="de-DE" sz="1350" i="1">
                          <a:solidFill>
                            <a:prstClr val="black"/>
                          </a:solidFill>
                          <a:latin typeface="Cambria Math" panose="02040503050406030204" pitchFamily="18" charset="0"/>
                          <a:ea typeface="+mn-ea"/>
                          <a:cs typeface="+mn-cs"/>
                        </a:rPr>
                        <m:t> </m:t>
                      </m:r>
                      <m:r>
                        <m:rPr>
                          <m:sty m:val="p"/>
                        </m:rPr>
                        <a:rPr lang="de-DE" sz="1350">
                          <a:solidFill>
                            <a:prstClr val="black"/>
                          </a:solidFill>
                          <a:latin typeface="Cambria Math" panose="02040503050406030204" pitchFamily="18" charset="0"/>
                          <a:ea typeface="+mn-ea"/>
                          <a:cs typeface="+mn-cs"/>
                        </a:rPr>
                        <m:t>T</m:t>
                      </m:r>
                    </m:oMath>
                  </a14:m>
                  <a:r>
                    <a:rPr lang="de-CH" sz="1350" dirty="0">
                      <a:solidFill>
                        <a:prstClr val="black"/>
                      </a:solidFill>
                      <a:latin typeface="Aptos" panose="02110004020202020204"/>
                      <a:ea typeface="+mn-ea"/>
                      <a:cs typeface="+mn-cs"/>
                    </a:rPr>
                    <a:t> </a:t>
                  </a:r>
                </a:p>
                <a:p>
                  <a:pPr defTabSz="685800" eaLnBrk="1" fontAlgn="auto" hangingPunct="1">
                    <a:spcBef>
                      <a:spcPts val="0"/>
                    </a:spcBef>
                    <a:spcAft>
                      <a:spcPts val="0"/>
                    </a:spcAft>
                  </a:pPr>
                  <a:r>
                    <a:rPr lang="de-CH" sz="1350" dirty="0">
                      <a:solidFill>
                        <a:prstClr val="black"/>
                      </a:solidFill>
                      <a:latin typeface="Aptos" panose="02110004020202020204"/>
                      <a:ea typeface="+mn-ea"/>
                      <a:cs typeface="+mn-cs"/>
                    </a:rPr>
                    <a:t>Anti-</a:t>
                  </a:r>
                  <a:r>
                    <a:rPr lang="de-CH" sz="1350" dirty="0" err="1">
                      <a:solidFill>
                        <a:prstClr val="black"/>
                      </a:solidFill>
                      <a:latin typeface="Aptos" panose="02110004020202020204"/>
                      <a:ea typeface="+mn-ea"/>
                      <a:cs typeface="+mn-cs"/>
                    </a:rPr>
                    <a:t>coincidence</a:t>
                  </a:r>
                  <a:r>
                    <a:rPr lang="de-CH" sz="1350" dirty="0">
                      <a:solidFill>
                        <a:prstClr val="black"/>
                      </a:solidFill>
                      <a:latin typeface="Aptos" panose="02110004020202020204"/>
                      <a:ea typeface="+mn-ea"/>
                      <a:cs typeface="+mn-cs"/>
                    </a:rPr>
                    <a:t> </a:t>
                  </a:r>
                  <a:r>
                    <a:rPr lang="de-CH" sz="1350" dirty="0" err="1">
                      <a:solidFill>
                        <a:prstClr val="black"/>
                      </a:solidFill>
                      <a:latin typeface="Aptos" panose="02110004020202020204"/>
                      <a:ea typeface="+mn-ea"/>
                      <a:cs typeface="+mn-cs"/>
                    </a:rPr>
                    <a:t>trigger</a:t>
                  </a:r>
                  <a:endParaRPr lang="de-CH" sz="1350" dirty="0">
                    <a:solidFill>
                      <a:prstClr val="black"/>
                    </a:solidFill>
                    <a:latin typeface="Aptos" panose="02110004020202020204"/>
                    <a:ea typeface="+mn-ea"/>
                    <a:cs typeface="+mn-cs"/>
                  </a:endParaRPr>
                </a:p>
              </p:txBody>
            </p:sp>
          </mc:Choice>
          <mc:Fallback>
            <p:sp>
              <p:nvSpPr>
                <p:cNvPr id="38" name="TextBox 37">
                  <a:extLst>
                    <a:ext uri="{FF2B5EF4-FFF2-40B4-BE49-F238E27FC236}">
                      <a16:creationId xmlns:a16="http://schemas.microsoft.com/office/drawing/2014/main" id="{95B61825-B51E-5C24-976B-15CE13A5F09E}"/>
                    </a:ext>
                  </a:extLst>
                </p:cNvPr>
                <p:cNvSpPr txBox="1">
                  <a:spLocks noRot="1" noChangeAspect="1" noMove="1" noResize="1" noEditPoints="1" noAdjustHandles="1" noChangeArrowheads="1" noChangeShapeType="1" noTextEdit="1"/>
                </p:cNvSpPr>
                <p:nvPr/>
              </p:nvSpPr>
              <p:spPr>
                <a:xfrm>
                  <a:off x="8801100" y="493040"/>
                  <a:ext cx="3596640" cy="954107"/>
                </a:xfrm>
                <a:prstGeom prst="rect">
                  <a:avLst/>
                </a:prstGeom>
                <a:blipFill>
                  <a:blip r:embed="rId6"/>
                  <a:stretch>
                    <a:fillRect l="-679" t="-1709" b="-7692"/>
                  </a:stretch>
                </a:blipFill>
              </p:spPr>
              <p:txBody>
                <a:bodyPr/>
                <a:lstStyle/>
                <a:p>
                  <a:r>
                    <a:rPr lang="en-US">
                      <a:noFill/>
                    </a:rPr>
                    <a:t> </a:t>
                  </a:r>
                </a:p>
              </p:txBody>
            </p:sp>
          </mc:Fallback>
        </mc:AlternateContent>
      </p:grpSp>
      <p:grpSp>
        <p:nvGrpSpPr>
          <p:cNvPr id="9" name="Gruppieren 8">
            <a:extLst>
              <a:ext uri="{FF2B5EF4-FFF2-40B4-BE49-F238E27FC236}">
                <a16:creationId xmlns:a16="http://schemas.microsoft.com/office/drawing/2014/main" id="{30709593-539B-82CB-8A6D-3219AFF89BFC}"/>
              </a:ext>
            </a:extLst>
          </p:cNvPr>
          <p:cNvGrpSpPr/>
          <p:nvPr/>
        </p:nvGrpSpPr>
        <p:grpSpPr>
          <a:xfrm>
            <a:off x="4746315" y="1531109"/>
            <a:ext cx="3988872" cy="3187523"/>
            <a:chOff x="6328420" y="2041479"/>
            <a:chExt cx="5318496" cy="4250030"/>
          </a:xfrm>
        </p:grpSpPr>
        <p:pic>
          <p:nvPicPr>
            <p:cNvPr id="40" name="Grafik 4">
              <a:extLst>
                <a:ext uri="{FF2B5EF4-FFF2-40B4-BE49-F238E27FC236}">
                  <a16:creationId xmlns:a16="http://schemas.microsoft.com/office/drawing/2014/main" id="{BB0D7349-1A7D-6D8F-2773-0D21CE0502E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28420" y="2041479"/>
              <a:ext cx="5318496" cy="4143139"/>
            </a:xfrm>
            <a:prstGeom prst="rect">
              <a:avLst/>
            </a:prstGeom>
            <a:effectLst/>
          </p:spPr>
        </p:pic>
        <p:grpSp>
          <p:nvGrpSpPr>
            <p:cNvPr id="25" name="Group 24">
              <a:extLst>
                <a:ext uri="{FF2B5EF4-FFF2-40B4-BE49-F238E27FC236}">
                  <a16:creationId xmlns:a16="http://schemas.microsoft.com/office/drawing/2014/main" id="{147411CF-6B70-3AA6-F025-94C933A27ABB}"/>
                </a:ext>
              </a:extLst>
            </p:cNvPr>
            <p:cNvGrpSpPr/>
            <p:nvPr/>
          </p:nvGrpSpPr>
          <p:grpSpPr>
            <a:xfrm>
              <a:off x="6866718" y="2417243"/>
              <a:ext cx="3822349" cy="2341541"/>
              <a:chOff x="5376357" y="526526"/>
              <a:chExt cx="2340000" cy="1379926"/>
            </a:xfrm>
            <a:effectLst/>
          </p:grpSpPr>
          <p:sp>
            <p:nvSpPr>
              <p:cNvPr id="24" name="Textfeld 6">
                <a:extLst>
                  <a:ext uri="{FF2B5EF4-FFF2-40B4-BE49-F238E27FC236}">
                    <a16:creationId xmlns:a16="http://schemas.microsoft.com/office/drawing/2014/main" id="{A2051805-D2A3-3271-B68D-EA6EC30A7EF3}"/>
                  </a:ext>
                </a:extLst>
              </p:cNvPr>
              <p:cNvSpPr txBox="1"/>
              <p:nvPr/>
            </p:nvSpPr>
            <p:spPr>
              <a:xfrm>
                <a:off x="6242433" y="526526"/>
                <a:ext cx="1403270" cy="217656"/>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US" sz="1200" dirty="0">
                    <a:solidFill>
                      <a:srgbClr val="A02B93"/>
                    </a:solidFill>
                    <a:latin typeface="Aptos" panose="02110004020202020204"/>
                  </a:rPr>
                  <a:t>Gate Coincidence 5ns</a:t>
                </a:r>
              </a:p>
            </p:txBody>
          </p:sp>
          <p:cxnSp>
            <p:nvCxnSpPr>
              <p:cNvPr id="22" name="Gerader Verbinder 43">
                <a:extLst>
                  <a:ext uri="{FF2B5EF4-FFF2-40B4-BE49-F238E27FC236}">
                    <a16:creationId xmlns:a16="http://schemas.microsoft.com/office/drawing/2014/main" id="{4560DE7B-0DBC-331B-00C0-17F557468198}"/>
                  </a:ext>
                </a:extLst>
              </p:cNvPr>
              <p:cNvCxnSpPr/>
              <p:nvPr/>
            </p:nvCxnSpPr>
            <p:spPr>
              <a:xfrm flipV="1">
                <a:off x="5376357" y="1906452"/>
                <a:ext cx="2340000" cy="0"/>
              </a:xfrm>
              <a:prstGeom prst="line">
                <a:avLst/>
              </a:prstGeom>
              <a:ln w="7620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sp>
          <p:nvSpPr>
            <p:cNvPr id="6" name="Geschweifte Klammer rechts 22">
              <a:extLst>
                <a:ext uri="{FF2B5EF4-FFF2-40B4-BE49-F238E27FC236}">
                  <a16:creationId xmlns:a16="http://schemas.microsoft.com/office/drawing/2014/main" id="{7EA5EFA8-2135-3EE8-070E-2BC22A3D8585}"/>
                </a:ext>
              </a:extLst>
            </p:cNvPr>
            <p:cNvSpPr/>
            <p:nvPr/>
          </p:nvSpPr>
          <p:spPr>
            <a:xfrm rot="5400000">
              <a:off x="8630321" y="4348174"/>
              <a:ext cx="366956" cy="3519713"/>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auto">
                <a:spcBef>
                  <a:spcPts val="0"/>
                </a:spcBef>
                <a:spcAft>
                  <a:spcPts val="0"/>
                </a:spcAft>
              </a:pPr>
              <a:endParaRPr lang="en-US" sz="1350">
                <a:solidFill>
                  <a:prstClr val="black"/>
                </a:solidFill>
                <a:latin typeface="Aptos" panose="02110004020202020204"/>
              </a:endParaRPr>
            </a:p>
          </p:txBody>
        </p:sp>
        <p:sp>
          <p:nvSpPr>
            <p:cNvPr id="12" name="Rectangle 11">
              <a:extLst>
                <a:ext uri="{FF2B5EF4-FFF2-40B4-BE49-F238E27FC236}">
                  <a16:creationId xmlns:a16="http://schemas.microsoft.com/office/drawing/2014/main" id="{9891ECE7-F0A7-F16E-EBC1-309077AB12D7}"/>
                </a:ext>
              </a:extLst>
            </p:cNvPr>
            <p:cNvSpPr/>
            <p:nvPr/>
          </p:nvSpPr>
          <p:spPr>
            <a:xfrm>
              <a:off x="8360626" y="2800057"/>
              <a:ext cx="1955222" cy="400050"/>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350" dirty="0">
                  <a:solidFill>
                    <a:srgbClr val="92D050"/>
                  </a:solidFill>
                  <a:latin typeface="Aptos" panose="02110004020202020204"/>
                </a:rPr>
                <a:t>PRELIMINARY</a:t>
              </a:r>
              <a:endParaRPr lang="de-CH" sz="1350" dirty="0">
                <a:solidFill>
                  <a:srgbClr val="92D050"/>
                </a:solidFill>
                <a:latin typeface="Aptos" panose="02110004020202020204"/>
              </a:endParaRPr>
            </a:p>
          </p:txBody>
        </p:sp>
      </p:grpSp>
      <p:sp>
        <p:nvSpPr>
          <p:cNvPr id="13" name="Rectangle 12">
            <a:extLst>
              <a:ext uri="{FF2B5EF4-FFF2-40B4-BE49-F238E27FC236}">
                <a16:creationId xmlns:a16="http://schemas.microsoft.com/office/drawing/2014/main" id="{953F4735-D7E6-B64C-1A77-A69E5F259B39}"/>
              </a:ext>
            </a:extLst>
          </p:cNvPr>
          <p:cNvSpPr/>
          <p:nvPr/>
        </p:nvSpPr>
        <p:spPr>
          <a:xfrm>
            <a:off x="1990006" y="2343338"/>
            <a:ext cx="1466417" cy="300038"/>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350" dirty="0">
                <a:solidFill>
                  <a:srgbClr val="92D050"/>
                </a:solidFill>
                <a:latin typeface="Aptos" panose="02110004020202020204"/>
              </a:rPr>
              <a:t>PRELIMINARY</a:t>
            </a:r>
            <a:endParaRPr lang="de-CH" sz="1350" dirty="0">
              <a:solidFill>
                <a:srgbClr val="92D050"/>
              </a:solidFill>
              <a:latin typeface="Aptos" panose="02110004020202020204"/>
            </a:endParaRPr>
          </a:p>
        </p:txBody>
      </p:sp>
      <p:sp>
        <p:nvSpPr>
          <p:cNvPr id="17" name="Rectangle 16">
            <a:extLst>
              <a:ext uri="{FF2B5EF4-FFF2-40B4-BE49-F238E27FC236}">
                <a16:creationId xmlns:a16="http://schemas.microsoft.com/office/drawing/2014/main" id="{4F479A6F-9B58-5AF1-920E-C7E2F049BEB2}"/>
              </a:ext>
            </a:extLst>
          </p:cNvPr>
          <p:cNvSpPr/>
          <p:nvPr/>
        </p:nvSpPr>
        <p:spPr>
          <a:xfrm>
            <a:off x="2005651" y="4418594"/>
            <a:ext cx="1466417" cy="300038"/>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350" dirty="0">
                <a:solidFill>
                  <a:srgbClr val="92D050"/>
                </a:solidFill>
                <a:latin typeface="Aptos" panose="02110004020202020204"/>
              </a:rPr>
              <a:t>PRELIMINARY</a:t>
            </a:r>
            <a:endParaRPr lang="de-CH" sz="1350" dirty="0">
              <a:solidFill>
                <a:srgbClr val="92D050"/>
              </a:solidFill>
              <a:latin typeface="Aptos" panose="02110004020202020204"/>
            </a:endParaRPr>
          </a:p>
        </p:txBody>
      </p:sp>
      <p:sp>
        <p:nvSpPr>
          <p:cNvPr id="11" name="Foliennummernplatzhalter 10">
            <a:extLst>
              <a:ext uri="{FF2B5EF4-FFF2-40B4-BE49-F238E27FC236}">
                <a16:creationId xmlns:a16="http://schemas.microsoft.com/office/drawing/2014/main" id="{DA2171B9-1840-08D3-5D7C-2EFA7C56A5AE}"/>
              </a:ext>
            </a:extLst>
          </p:cNvPr>
          <p:cNvSpPr>
            <a:spLocks noGrp="1"/>
          </p:cNvSpPr>
          <p:nvPr>
            <p:ph type="sldNum" sz="quarter" idx="12"/>
          </p:nvPr>
        </p:nvSpPr>
        <p:spPr/>
        <p:txBody>
          <a:bodyPr/>
          <a:lstStyle/>
          <a:p>
            <a:pPr defTabSz="685800" eaLnBrk="1" fontAlgn="auto" hangingPunct="1">
              <a:spcBef>
                <a:spcPts val="0"/>
              </a:spcBef>
              <a:spcAft>
                <a:spcPts val="0"/>
              </a:spcAft>
            </a:pPr>
            <a:fld id="{E7CD156F-54FA-43D5-BD03-AAFC412180AA}" type="slidenum">
              <a:rPr lang="de-CH">
                <a:solidFill>
                  <a:prstClr val="black">
                    <a:tint val="82000"/>
                  </a:prstClr>
                </a:solidFill>
                <a:latin typeface="Aptos" panose="02110004020202020204"/>
                <a:ea typeface="+mn-ea"/>
                <a:cs typeface="+mn-cs"/>
              </a:rPr>
              <a:pPr defTabSz="685800" eaLnBrk="1" fontAlgn="auto" hangingPunct="1">
                <a:spcBef>
                  <a:spcPts val="0"/>
                </a:spcBef>
                <a:spcAft>
                  <a:spcPts val="0"/>
                </a:spcAft>
              </a:pPr>
              <a:t>35</a:t>
            </a:fld>
            <a:endParaRPr lang="de-CH">
              <a:solidFill>
                <a:prstClr val="black">
                  <a:tint val="82000"/>
                </a:prstClr>
              </a:solidFill>
              <a:latin typeface="Aptos" panose="02110004020202020204"/>
              <a:ea typeface="+mn-ea"/>
              <a:cs typeface="+mn-cs"/>
            </a:endParaRPr>
          </a:p>
        </p:txBody>
      </p:sp>
    </p:spTree>
    <p:extLst>
      <p:ext uri="{BB962C8B-B14F-4D97-AF65-F5344CB8AC3E}">
        <p14:creationId xmlns:p14="http://schemas.microsoft.com/office/powerpoint/2010/main" val="135979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4" grpId="0" animBg="1"/>
      <p:bldP spid="13"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E24E-2783-4ABB-4B2A-A8F574F297E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CA30FEF-5B95-56EE-4563-3E6C41BF97BD}"/>
              </a:ext>
            </a:extLst>
          </p:cNvPr>
          <p:cNvSpPr txBox="1">
            <a:spLocks/>
          </p:cNvSpPr>
          <p:nvPr/>
        </p:nvSpPr>
        <p:spPr>
          <a:xfrm>
            <a:off x="628650" y="-139644"/>
            <a:ext cx="7886700" cy="99417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t>Exit Detector</a:t>
            </a:r>
            <a:endParaRPr lang="de-CH" sz="3300" dirty="0"/>
          </a:p>
        </p:txBody>
      </p:sp>
      <p:cxnSp>
        <p:nvCxnSpPr>
          <p:cNvPr id="8" name="Straight Arrow Connector 7">
            <a:extLst>
              <a:ext uri="{FF2B5EF4-FFF2-40B4-BE49-F238E27FC236}">
                <a16:creationId xmlns:a16="http://schemas.microsoft.com/office/drawing/2014/main" id="{DACCF5ED-DE6D-970A-BB71-2D627601C88B}"/>
              </a:ext>
            </a:extLst>
          </p:cNvPr>
          <p:cNvCxnSpPr/>
          <p:nvPr/>
        </p:nvCxnSpPr>
        <p:spPr>
          <a:xfrm>
            <a:off x="-368709" y="7948613"/>
            <a:ext cx="871651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 name="Grafik 9" descr="Ein Bild, das Text, Screenshot, Diagramm, Farbigkeit enthält.&#10;&#10;KI-generierte Inhalte können fehlerhaft sein.">
            <a:extLst>
              <a:ext uri="{FF2B5EF4-FFF2-40B4-BE49-F238E27FC236}">
                <a16:creationId xmlns:a16="http://schemas.microsoft.com/office/drawing/2014/main" id="{CBFF800E-337D-4935-ADFC-12FD09077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420279"/>
            <a:ext cx="4432700" cy="3353441"/>
          </a:xfrm>
          <a:prstGeom prst="rect">
            <a:avLst/>
          </a:prstGeom>
        </p:spPr>
      </p:pic>
      <p:pic>
        <p:nvPicPr>
          <p:cNvPr id="23" name="Grafik 8">
            <a:extLst>
              <a:ext uri="{FF2B5EF4-FFF2-40B4-BE49-F238E27FC236}">
                <a16:creationId xmlns:a16="http://schemas.microsoft.com/office/drawing/2014/main" id="{DE8F0D96-3B4F-13D9-FDB4-D23BF18420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747" y="1420279"/>
            <a:ext cx="4471253" cy="3353441"/>
          </a:xfrm>
          <a:prstGeom prst="rect">
            <a:avLst/>
          </a:prstGeom>
        </p:spPr>
      </p:pic>
      <p:sp>
        <p:nvSpPr>
          <p:cNvPr id="2" name="Geschweifte Klammer rechts 22">
            <a:extLst>
              <a:ext uri="{FF2B5EF4-FFF2-40B4-BE49-F238E27FC236}">
                <a16:creationId xmlns:a16="http://schemas.microsoft.com/office/drawing/2014/main" id="{1E6E0DF5-6666-836B-89A9-F57A4C078B5C}"/>
              </a:ext>
            </a:extLst>
          </p:cNvPr>
          <p:cNvSpPr/>
          <p:nvPr/>
        </p:nvSpPr>
        <p:spPr>
          <a:xfrm rot="5400000">
            <a:off x="6506078" y="3265886"/>
            <a:ext cx="275217" cy="308610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350"/>
          </a:p>
        </p:txBody>
      </p:sp>
      <p:grpSp>
        <p:nvGrpSpPr>
          <p:cNvPr id="10" name="Gruppieren 9">
            <a:extLst>
              <a:ext uri="{FF2B5EF4-FFF2-40B4-BE49-F238E27FC236}">
                <a16:creationId xmlns:a16="http://schemas.microsoft.com/office/drawing/2014/main" id="{B49CCB15-13B2-B0CF-7A16-F1D6D7BF9797}"/>
              </a:ext>
            </a:extLst>
          </p:cNvPr>
          <p:cNvGrpSpPr/>
          <p:nvPr/>
        </p:nvGrpSpPr>
        <p:grpSpPr>
          <a:xfrm>
            <a:off x="5543550" y="334565"/>
            <a:ext cx="3754755" cy="866212"/>
            <a:chOff x="7391400" y="446087"/>
            <a:chExt cx="5006340" cy="1154948"/>
          </a:xfrm>
        </p:grpSpPr>
        <p:sp>
          <p:nvSpPr>
            <p:cNvPr id="11" name="Rectangle: Rounded Corners 36">
              <a:extLst>
                <a:ext uri="{FF2B5EF4-FFF2-40B4-BE49-F238E27FC236}">
                  <a16:creationId xmlns:a16="http://schemas.microsoft.com/office/drawing/2014/main" id="{94A7ADA3-05BF-CD38-1986-0D3BA9E0D7F7}"/>
                </a:ext>
              </a:extLst>
            </p:cNvPr>
            <p:cNvSpPr/>
            <p:nvPr/>
          </p:nvSpPr>
          <p:spPr>
            <a:xfrm>
              <a:off x="7391400" y="446087"/>
              <a:ext cx="4297680" cy="1077914"/>
            </a:xfrm>
            <a:prstGeom prst="roundRect">
              <a:avLst>
                <a:gd name="adj" fmla="val 1083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1200"/>
            </a:p>
          </p:txBody>
        </p:sp>
        <p:sp>
          <p:nvSpPr>
            <p:cNvPr id="12" name="Textfeld 27">
              <a:extLst>
                <a:ext uri="{FF2B5EF4-FFF2-40B4-BE49-F238E27FC236}">
                  <a16:creationId xmlns:a16="http://schemas.microsoft.com/office/drawing/2014/main" id="{216EE711-965A-C597-8D57-E8DD48EBD725}"/>
                </a:ext>
              </a:extLst>
            </p:cNvPr>
            <p:cNvSpPr txBox="1"/>
            <p:nvPr/>
          </p:nvSpPr>
          <p:spPr>
            <a:xfrm>
              <a:off x="7538100" y="589731"/>
              <a:ext cx="1080120" cy="677108"/>
            </a:xfrm>
            <a:prstGeom prst="rect">
              <a:avLst/>
            </a:prstGeom>
            <a:noFill/>
            <a:ln w="28575">
              <a:solidFill>
                <a:schemeClr val="accent6"/>
              </a:solidFill>
            </a:ln>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accent6"/>
                  </a:solidFill>
                </a:rPr>
                <a:t>Run  451 </a:t>
              </a:r>
            </a:p>
          </p:txBody>
        </p:sp>
        <mc:AlternateContent xmlns:mc="http://schemas.openxmlformats.org/markup-compatibility/2006">
          <mc:Choice xmlns:a14="http://schemas.microsoft.com/office/drawing/2010/main" Requires="a14">
            <p:sp>
              <p:nvSpPr>
                <p:cNvPr id="13" name="TextBox 37">
                  <a:extLst>
                    <a:ext uri="{FF2B5EF4-FFF2-40B4-BE49-F238E27FC236}">
                      <a16:creationId xmlns:a16="http://schemas.microsoft.com/office/drawing/2014/main" id="{13BB3D90-E1AA-DFCB-B83E-4353B2370DE9}"/>
                    </a:ext>
                  </a:extLst>
                </p:cNvPr>
                <p:cNvSpPr txBox="1"/>
                <p:nvPr/>
              </p:nvSpPr>
              <p:spPr>
                <a:xfrm>
                  <a:off x="8801100" y="493040"/>
                  <a:ext cx="3596640" cy="1107995"/>
                </a:xfrm>
                <a:prstGeom prst="rect">
                  <a:avLst/>
                </a:prstGeom>
                <a:noFill/>
              </p:spPr>
              <p:txBody>
                <a:bodyPr wrap="square" rtlCol="0">
                  <a:spAutoFit/>
                </a:bodyPr>
                <a:lstStyle/>
                <a:p>
                  <a:r>
                    <a:rPr lang="en-US" sz="1200" dirty="0"/>
                    <a:t>Muon beam</a:t>
                  </a:r>
                </a:p>
                <a:p>
                  <a14:m>
                    <m:oMath xmlns:m="http://schemas.openxmlformats.org/officeDocument/2006/math">
                      <m:sSub>
                        <m:sSubPr>
                          <m:ctrlPr>
                            <a:rPr lang="de-DE" sz="1200" i="1">
                              <a:latin typeface="Cambria Math" panose="02040503050406030204" pitchFamily="18" charset="0"/>
                            </a:rPr>
                          </m:ctrlPr>
                        </m:sSubPr>
                        <m:e>
                          <m:r>
                            <a:rPr lang="de-DE" sz="1200" i="1">
                              <a:latin typeface="Cambria Math" panose="02040503050406030204" pitchFamily="18" charset="0"/>
                            </a:rPr>
                            <m:t>𝐵</m:t>
                          </m:r>
                        </m:e>
                        <m:sub>
                          <m:r>
                            <a:rPr lang="de-DE" sz="1200" i="1">
                              <a:latin typeface="Cambria Math" panose="02040503050406030204" pitchFamily="18" charset="0"/>
                            </a:rPr>
                            <m:t>𝑆𝑂𝐿</m:t>
                          </m:r>
                        </m:sub>
                      </m:sSub>
                      <m:r>
                        <a:rPr lang="de-DE" sz="1200" i="1">
                          <a:latin typeface="Cambria Math" panose="02040503050406030204" pitchFamily="18" charset="0"/>
                        </a:rPr>
                        <m:t>=−</m:t>
                      </m:r>
                      <m:r>
                        <a:rPr lang="de-DE" sz="1200" i="1">
                          <a:latin typeface="Cambria Math" panose="02040503050406030204" pitchFamily="18" charset="0"/>
                        </a:rPr>
                        <m:t>2</m:t>
                      </m:r>
                      <m:r>
                        <a:rPr lang="de-DE" sz="1200" i="1">
                          <a:latin typeface="Cambria Math" panose="02040503050406030204" pitchFamily="18" charset="0"/>
                        </a:rPr>
                        <m:t>.</m:t>
                      </m:r>
                      <m:r>
                        <a:rPr lang="de-DE" sz="1200" i="1">
                          <a:latin typeface="Cambria Math" panose="02040503050406030204" pitchFamily="18" charset="0"/>
                        </a:rPr>
                        <m:t>5</m:t>
                      </m:r>
                      <m:r>
                        <a:rPr lang="de-DE" sz="1200" i="1">
                          <a:latin typeface="Cambria Math" panose="02040503050406030204" pitchFamily="18" charset="0"/>
                        </a:rPr>
                        <m:t> </m:t>
                      </m:r>
                      <m:r>
                        <m:rPr>
                          <m:sty m:val="p"/>
                        </m:rPr>
                        <a:rPr lang="de-DE" sz="1200">
                          <a:latin typeface="Cambria Math" panose="02040503050406030204" pitchFamily="18" charset="0"/>
                        </a:rPr>
                        <m:t>T</m:t>
                      </m:r>
                    </m:oMath>
                  </a14:m>
                  <a:r>
                    <a:rPr lang="de-CH" sz="1200" dirty="0"/>
                    <a:t> </a:t>
                  </a:r>
                </a:p>
                <a:p>
                  <a:r>
                    <a:rPr lang="de-CH" sz="1200" dirty="0"/>
                    <a:t>Anti-</a:t>
                  </a:r>
                  <a:r>
                    <a:rPr lang="de-CH" sz="1200" dirty="0" err="1"/>
                    <a:t>coincidence</a:t>
                  </a:r>
                  <a:r>
                    <a:rPr lang="de-CH" sz="1200" dirty="0"/>
                    <a:t> </a:t>
                  </a:r>
                  <a:r>
                    <a:rPr lang="de-CH" sz="1200" dirty="0" err="1"/>
                    <a:t>trigger</a:t>
                  </a:r>
                  <a:endParaRPr lang="de-CH" sz="1200" dirty="0"/>
                </a:p>
              </p:txBody>
            </p:sp>
          </mc:Choice>
          <mc:Fallback>
            <p:sp>
              <p:nvSpPr>
                <p:cNvPr id="13" name="TextBox 37">
                  <a:extLst>
                    <a:ext uri="{FF2B5EF4-FFF2-40B4-BE49-F238E27FC236}">
                      <a16:creationId xmlns:a16="http://schemas.microsoft.com/office/drawing/2014/main" id="{13BB3D90-E1AA-DFCB-B83E-4353B2370DE9}"/>
                    </a:ext>
                  </a:extLst>
                </p:cNvPr>
                <p:cNvSpPr txBox="1">
                  <a:spLocks noRot="1" noChangeAspect="1" noMove="1" noResize="1" noEditPoints="1" noAdjustHandles="1" noChangeArrowheads="1" noChangeShapeType="1" noTextEdit="1"/>
                </p:cNvSpPr>
                <p:nvPr/>
              </p:nvSpPr>
              <p:spPr>
                <a:xfrm>
                  <a:off x="8801100" y="493040"/>
                  <a:ext cx="3596640" cy="1107995"/>
                </a:xfrm>
                <a:prstGeom prst="rect">
                  <a:avLst/>
                </a:prstGeom>
                <a:blipFill>
                  <a:blip r:embed="rId4"/>
                  <a:stretch>
                    <a:fillRect l="-226" t="-1471" b="-4412"/>
                  </a:stretch>
                </a:blipFill>
              </p:spPr>
              <p:txBody>
                <a:bodyPr/>
                <a:lstStyle/>
                <a:p>
                  <a:r>
                    <a:rPr lang="en-US">
                      <a:noFill/>
                    </a:rPr>
                    <a:t> </a:t>
                  </a:r>
                </a:p>
              </p:txBody>
            </p:sp>
          </mc:Fallback>
        </mc:AlternateContent>
      </p:grpSp>
      <p:sp>
        <p:nvSpPr>
          <p:cNvPr id="7" name="Rectangle 6">
            <a:extLst>
              <a:ext uri="{FF2B5EF4-FFF2-40B4-BE49-F238E27FC236}">
                <a16:creationId xmlns:a16="http://schemas.microsoft.com/office/drawing/2014/main" id="{BCD3FEDF-1DA8-E5D4-E034-CF0D32E64A7C}"/>
              </a:ext>
            </a:extLst>
          </p:cNvPr>
          <p:cNvSpPr/>
          <p:nvPr/>
        </p:nvSpPr>
        <p:spPr>
          <a:xfrm>
            <a:off x="6600825" y="1759954"/>
            <a:ext cx="1466417" cy="300038"/>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2D050"/>
                </a:solidFill>
              </a:rPr>
              <a:t>PRELIMINARY</a:t>
            </a:r>
            <a:endParaRPr lang="de-CH" sz="1200" dirty="0">
              <a:solidFill>
                <a:srgbClr val="92D050"/>
              </a:solidFill>
            </a:endParaRPr>
          </a:p>
        </p:txBody>
      </p:sp>
      <p:sp>
        <p:nvSpPr>
          <p:cNvPr id="9" name="Rectangle 8">
            <a:extLst>
              <a:ext uri="{FF2B5EF4-FFF2-40B4-BE49-F238E27FC236}">
                <a16:creationId xmlns:a16="http://schemas.microsoft.com/office/drawing/2014/main" id="{A3DD3142-3631-9151-DFCE-7C456A36C21D}"/>
              </a:ext>
            </a:extLst>
          </p:cNvPr>
          <p:cNvSpPr/>
          <p:nvPr/>
        </p:nvSpPr>
        <p:spPr>
          <a:xfrm>
            <a:off x="869956" y="1759954"/>
            <a:ext cx="1466417" cy="300038"/>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2D050"/>
                </a:solidFill>
              </a:rPr>
              <a:t>PRELIMINARY</a:t>
            </a:r>
            <a:endParaRPr lang="de-CH" sz="1200" dirty="0">
              <a:solidFill>
                <a:srgbClr val="92D050"/>
              </a:solidFill>
            </a:endParaRPr>
          </a:p>
        </p:txBody>
      </p:sp>
      <p:sp>
        <p:nvSpPr>
          <p:cNvPr id="6" name="Foliennummernplatzhalter 5">
            <a:extLst>
              <a:ext uri="{FF2B5EF4-FFF2-40B4-BE49-F238E27FC236}">
                <a16:creationId xmlns:a16="http://schemas.microsoft.com/office/drawing/2014/main" id="{53CC49A6-7FE4-8EC9-FD35-FF530A3AEF4F}"/>
              </a:ext>
            </a:extLst>
          </p:cNvPr>
          <p:cNvSpPr>
            <a:spLocks noGrp="1"/>
          </p:cNvSpPr>
          <p:nvPr>
            <p:ph type="sldNum" sz="quarter" idx="12"/>
          </p:nvPr>
        </p:nvSpPr>
        <p:spPr/>
        <p:txBody>
          <a:bodyPr/>
          <a:lstStyle/>
          <a:p>
            <a:fld id="{E7CD156F-54FA-43D5-BD03-AAFC412180AA}" type="slidenum">
              <a:rPr lang="de-CH" smtClean="0"/>
              <a:t>36</a:t>
            </a:fld>
            <a:endParaRPr lang="de-CH"/>
          </a:p>
        </p:txBody>
      </p:sp>
    </p:spTree>
    <p:extLst>
      <p:ext uri="{BB962C8B-B14F-4D97-AF65-F5344CB8AC3E}">
        <p14:creationId xmlns:p14="http://schemas.microsoft.com/office/powerpoint/2010/main" val="1367838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EB502-E567-2186-483F-A5343D5B193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2AF16E3-FADF-8C84-7719-750FDFB1F703}"/>
              </a:ext>
            </a:extLst>
          </p:cNvPr>
          <p:cNvSpPr txBox="1">
            <a:spLocks/>
          </p:cNvSpPr>
          <p:nvPr/>
        </p:nvSpPr>
        <p:spPr>
          <a:xfrm>
            <a:off x="628650" y="-139644"/>
            <a:ext cx="7886700" cy="99417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t>Exit Detector</a:t>
            </a:r>
            <a:endParaRPr lang="de-CH" sz="3300" dirty="0"/>
          </a:p>
        </p:txBody>
      </p:sp>
      <p:cxnSp>
        <p:nvCxnSpPr>
          <p:cNvPr id="8" name="Straight Arrow Connector 7">
            <a:extLst>
              <a:ext uri="{FF2B5EF4-FFF2-40B4-BE49-F238E27FC236}">
                <a16:creationId xmlns:a16="http://schemas.microsoft.com/office/drawing/2014/main" id="{23CE4EDA-CF16-8A7B-9D01-F81AEFF094FD}"/>
              </a:ext>
            </a:extLst>
          </p:cNvPr>
          <p:cNvCxnSpPr/>
          <p:nvPr/>
        </p:nvCxnSpPr>
        <p:spPr>
          <a:xfrm>
            <a:off x="-368709" y="7948613"/>
            <a:ext cx="871651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 name="Grafik 9" descr="Ein Bild, das Text, Screenshot, Diagramm, Farbigkeit enthält.&#10;&#10;KI-generierte Inhalte können fehlerhaft sein.">
            <a:extLst>
              <a:ext uri="{FF2B5EF4-FFF2-40B4-BE49-F238E27FC236}">
                <a16:creationId xmlns:a16="http://schemas.microsoft.com/office/drawing/2014/main" id="{8A585072-7060-A520-0691-440ACA2D9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420279"/>
            <a:ext cx="4432700" cy="3353441"/>
          </a:xfrm>
          <a:prstGeom prst="rect">
            <a:avLst/>
          </a:prstGeom>
        </p:spPr>
      </p:pic>
      <p:pic>
        <p:nvPicPr>
          <p:cNvPr id="23" name="Grafik 8">
            <a:extLst>
              <a:ext uri="{FF2B5EF4-FFF2-40B4-BE49-F238E27FC236}">
                <a16:creationId xmlns:a16="http://schemas.microsoft.com/office/drawing/2014/main" id="{A137AEEC-25CA-4D2F-8CE4-7CC1543E28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747" y="1420279"/>
            <a:ext cx="4471253" cy="3353441"/>
          </a:xfrm>
          <a:prstGeom prst="rect">
            <a:avLst/>
          </a:prstGeom>
        </p:spPr>
      </p:pic>
      <p:sp>
        <p:nvSpPr>
          <p:cNvPr id="2" name="Geschweifte Klammer rechts 22">
            <a:extLst>
              <a:ext uri="{FF2B5EF4-FFF2-40B4-BE49-F238E27FC236}">
                <a16:creationId xmlns:a16="http://schemas.microsoft.com/office/drawing/2014/main" id="{6D648978-CDDC-E339-2D1C-D24142810691}"/>
              </a:ext>
            </a:extLst>
          </p:cNvPr>
          <p:cNvSpPr/>
          <p:nvPr/>
        </p:nvSpPr>
        <p:spPr>
          <a:xfrm rot="5400000">
            <a:off x="6506078" y="3265886"/>
            <a:ext cx="275217" cy="308610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350"/>
          </a:p>
        </p:txBody>
      </p:sp>
      <p:sp>
        <p:nvSpPr>
          <p:cNvPr id="3" name="Rectangle 2">
            <a:extLst>
              <a:ext uri="{FF2B5EF4-FFF2-40B4-BE49-F238E27FC236}">
                <a16:creationId xmlns:a16="http://schemas.microsoft.com/office/drawing/2014/main" id="{A6256EB4-3953-3E54-30C2-F9B532C60002}"/>
              </a:ext>
            </a:extLst>
          </p:cNvPr>
          <p:cNvSpPr/>
          <p:nvPr/>
        </p:nvSpPr>
        <p:spPr>
          <a:xfrm>
            <a:off x="5100637" y="1678782"/>
            <a:ext cx="3086100" cy="2693194"/>
          </a:xfrm>
          <a:prstGeom prst="rect">
            <a:avLst/>
          </a:prstGeom>
          <a:solidFill>
            <a:srgbClr val="E971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1200"/>
          </a:p>
        </p:txBody>
      </p:sp>
      <p:sp>
        <p:nvSpPr>
          <p:cNvPr id="9" name="Rectangle: Rounded Corners 8">
            <a:extLst>
              <a:ext uri="{FF2B5EF4-FFF2-40B4-BE49-F238E27FC236}">
                <a16:creationId xmlns:a16="http://schemas.microsoft.com/office/drawing/2014/main" id="{0A028552-E3A6-8C4B-5851-2D652B6B67B3}"/>
              </a:ext>
            </a:extLst>
          </p:cNvPr>
          <p:cNvSpPr/>
          <p:nvPr/>
        </p:nvSpPr>
        <p:spPr>
          <a:xfrm>
            <a:off x="6463666" y="2217063"/>
            <a:ext cx="1119716" cy="249179"/>
          </a:xfrm>
          <a:prstGeom prst="roundRect">
            <a:avLst>
              <a:gd name="adj" fmla="val 1083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1200"/>
          </a:p>
        </p:txBody>
      </p:sp>
      <p:sp>
        <p:nvSpPr>
          <p:cNvPr id="10" name="Textfeld 14">
            <a:extLst>
              <a:ext uri="{FF2B5EF4-FFF2-40B4-BE49-F238E27FC236}">
                <a16:creationId xmlns:a16="http://schemas.microsoft.com/office/drawing/2014/main" id="{AA559AFD-7098-C233-0244-A8ECF1DB56BC}"/>
              </a:ext>
            </a:extLst>
          </p:cNvPr>
          <p:cNvSpPr txBox="1"/>
          <p:nvPr/>
        </p:nvSpPr>
        <p:spPr>
          <a:xfrm>
            <a:off x="6463665" y="2189243"/>
            <a:ext cx="822960" cy="276999"/>
          </a:xfrm>
          <a:prstGeom prst="rect">
            <a:avLst/>
          </a:prstGeom>
          <a:noFill/>
        </p:spPr>
        <p:txBody>
          <a:bodyPr wrap="square" rtlCol="0">
            <a:spAutoFit/>
          </a:bodyPr>
          <a:lstStyle/>
          <a:p>
            <a:r>
              <a:rPr lang="en-US" sz="1200" dirty="0">
                <a:solidFill>
                  <a:schemeClr val="accent2"/>
                </a:solidFill>
              </a:rPr>
              <a:t>e+ only?</a:t>
            </a:r>
          </a:p>
        </p:txBody>
      </p:sp>
      <p:grpSp>
        <p:nvGrpSpPr>
          <p:cNvPr id="6" name="Gruppieren 5">
            <a:extLst>
              <a:ext uri="{FF2B5EF4-FFF2-40B4-BE49-F238E27FC236}">
                <a16:creationId xmlns:a16="http://schemas.microsoft.com/office/drawing/2014/main" id="{7A3E51E4-4B24-69D7-B3AE-737BEB6465A7}"/>
              </a:ext>
            </a:extLst>
          </p:cNvPr>
          <p:cNvGrpSpPr/>
          <p:nvPr/>
        </p:nvGrpSpPr>
        <p:grpSpPr>
          <a:xfrm>
            <a:off x="5543550" y="334565"/>
            <a:ext cx="3754755" cy="866212"/>
            <a:chOff x="7391400" y="446087"/>
            <a:chExt cx="5006340" cy="1154948"/>
          </a:xfrm>
        </p:grpSpPr>
        <p:sp>
          <p:nvSpPr>
            <p:cNvPr id="7" name="Rectangle: Rounded Corners 36">
              <a:extLst>
                <a:ext uri="{FF2B5EF4-FFF2-40B4-BE49-F238E27FC236}">
                  <a16:creationId xmlns:a16="http://schemas.microsoft.com/office/drawing/2014/main" id="{E0D6049F-FE0E-46C5-0709-72DABAFD8159}"/>
                </a:ext>
              </a:extLst>
            </p:cNvPr>
            <p:cNvSpPr/>
            <p:nvPr/>
          </p:nvSpPr>
          <p:spPr>
            <a:xfrm>
              <a:off x="7391400" y="446087"/>
              <a:ext cx="4297680" cy="1077914"/>
            </a:xfrm>
            <a:prstGeom prst="roundRect">
              <a:avLst>
                <a:gd name="adj" fmla="val 1083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1200"/>
            </a:p>
          </p:txBody>
        </p:sp>
        <p:sp>
          <p:nvSpPr>
            <p:cNvPr id="11" name="Textfeld 27">
              <a:extLst>
                <a:ext uri="{FF2B5EF4-FFF2-40B4-BE49-F238E27FC236}">
                  <a16:creationId xmlns:a16="http://schemas.microsoft.com/office/drawing/2014/main" id="{D5EFD4E4-C49D-464A-AE31-0D4AA89148D0}"/>
                </a:ext>
              </a:extLst>
            </p:cNvPr>
            <p:cNvSpPr txBox="1"/>
            <p:nvPr/>
          </p:nvSpPr>
          <p:spPr>
            <a:xfrm>
              <a:off x="7538100" y="589731"/>
              <a:ext cx="1080120" cy="677108"/>
            </a:xfrm>
            <a:prstGeom prst="rect">
              <a:avLst/>
            </a:prstGeom>
            <a:noFill/>
            <a:ln w="28575">
              <a:solidFill>
                <a:schemeClr val="accent6"/>
              </a:solidFill>
            </a:ln>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accent6"/>
                  </a:solidFill>
                </a:rPr>
                <a:t>Run  451 </a:t>
              </a:r>
            </a:p>
          </p:txBody>
        </p:sp>
        <mc:AlternateContent xmlns:mc="http://schemas.openxmlformats.org/markup-compatibility/2006">
          <mc:Choice xmlns:a14="http://schemas.microsoft.com/office/drawing/2010/main" Requires="a14">
            <p:sp>
              <p:nvSpPr>
                <p:cNvPr id="12" name="TextBox 37">
                  <a:extLst>
                    <a:ext uri="{FF2B5EF4-FFF2-40B4-BE49-F238E27FC236}">
                      <a16:creationId xmlns:a16="http://schemas.microsoft.com/office/drawing/2014/main" id="{1788B44A-2E48-1E28-5510-E02D95EB0EB7}"/>
                    </a:ext>
                  </a:extLst>
                </p:cNvPr>
                <p:cNvSpPr txBox="1"/>
                <p:nvPr/>
              </p:nvSpPr>
              <p:spPr>
                <a:xfrm>
                  <a:off x="8801100" y="493040"/>
                  <a:ext cx="3596640" cy="1107995"/>
                </a:xfrm>
                <a:prstGeom prst="rect">
                  <a:avLst/>
                </a:prstGeom>
                <a:noFill/>
              </p:spPr>
              <p:txBody>
                <a:bodyPr wrap="square" rtlCol="0">
                  <a:spAutoFit/>
                </a:bodyPr>
                <a:lstStyle/>
                <a:p>
                  <a:r>
                    <a:rPr lang="en-US" sz="1200" dirty="0"/>
                    <a:t>Muon beam</a:t>
                  </a:r>
                </a:p>
                <a:p>
                  <a14:m>
                    <m:oMath xmlns:m="http://schemas.openxmlformats.org/officeDocument/2006/math">
                      <m:sSub>
                        <m:sSubPr>
                          <m:ctrlPr>
                            <a:rPr lang="de-DE" sz="1200" i="1">
                              <a:latin typeface="Cambria Math" panose="02040503050406030204" pitchFamily="18" charset="0"/>
                            </a:rPr>
                          </m:ctrlPr>
                        </m:sSubPr>
                        <m:e>
                          <m:r>
                            <a:rPr lang="de-DE" sz="1200" i="1">
                              <a:latin typeface="Cambria Math" panose="02040503050406030204" pitchFamily="18" charset="0"/>
                            </a:rPr>
                            <m:t>𝐵</m:t>
                          </m:r>
                        </m:e>
                        <m:sub>
                          <m:r>
                            <a:rPr lang="de-DE" sz="1200" i="1">
                              <a:latin typeface="Cambria Math" panose="02040503050406030204" pitchFamily="18" charset="0"/>
                            </a:rPr>
                            <m:t>𝑆𝑂𝐿</m:t>
                          </m:r>
                        </m:sub>
                      </m:sSub>
                      <m:r>
                        <a:rPr lang="de-DE" sz="1200" i="1">
                          <a:latin typeface="Cambria Math" panose="02040503050406030204" pitchFamily="18" charset="0"/>
                        </a:rPr>
                        <m:t>=−2.5 </m:t>
                      </m:r>
                      <m:r>
                        <m:rPr>
                          <m:sty m:val="p"/>
                        </m:rPr>
                        <a:rPr lang="de-DE" sz="1200">
                          <a:latin typeface="Cambria Math" panose="02040503050406030204" pitchFamily="18" charset="0"/>
                        </a:rPr>
                        <m:t>T</m:t>
                      </m:r>
                    </m:oMath>
                  </a14:m>
                  <a:r>
                    <a:rPr lang="de-CH" sz="1200" dirty="0"/>
                    <a:t> </a:t>
                  </a:r>
                </a:p>
                <a:p>
                  <a:r>
                    <a:rPr lang="de-CH" sz="1200" dirty="0"/>
                    <a:t>Anti-</a:t>
                  </a:r>
                  <a:r>
                    <a:rPr lang="de-CH" sz="1200" dirty="0" err="1"/>
                    <a:t>coincidence</a:t>
                  </a:r>
                  <a:r>
                    <a:rPr lang="de-CH" sz="1200" dirty="0"/>
                    <a:t> </a:t>
                  </a:r>
                  <a:r>
                    <a:rPr lang="de-CH" sz="1200" dirty="0" err="1"/>
                    <a:t>trigger</a:t>
                  </a:r>
                  <a:endParaRPr lang="de-CH" sz="1200" dirty="0"/>
                </a:p>
              </p:txBody>
            </p:sp>
          </mc:Choice>
          <mc:Fallback>
            <p:sp>
              <p:nvSpPr>
                <p:cNvPr id="12" name="TextBox 37">
                  <a:extLst>
                    <a:ext uri="{FF2B5EF4-FFF2-40B4-BE49-F238E27FC236}">
                      <a16:creationId xmlns:a16="http://schemas.microsoft.com/office/drawing/2014/main" id="{1788B44A-2E48-1E28-5510-E02D95EB0EB7}"/>
                    </a:ext>
                  </a:extLst>
                </p:cNvPr>
                <p:cNvSpPr txBox="1">
                  <a:spLocks noRot="1" noChangeAspect="1" noMove="1" noResize="1" noEditPoints="1" noAdjustHandles="1" noChangeArrowheads="1" noChangeShapeType="1" noTextEdit="1"/>
                </p:cNvSpPr>
                <p:nvPr/>
              </p:nvSpPr>
              <p:spPr>
                <a:xfrm>
                  <a:off x="8801100" y="493040"/>
                  <a:ext cx="3596640" cy="1107995"/>
                </a:xfrm>
                <a:prstGeom prst="rect">
                  <a:avLst/>
                </a:prstGeom>
                <a:blipFill>
                  <a:blip r:embed="rId4"/>
                  <a:stretch>
                    <a:fillRect l="-226" t="-1471" b="-4412"/>
                  </a:stretch>
                </a:blipFill>
              </p:spPr>
              <p:txBody>
                <a:bodyPr/>
                <a:lstStyle/>
                <a:p>
                  <a:r>
                    <a:rPr lang="en-US">
                      <a:noFill/>
                    </a:rPr>
                    <a:t> </a:t>
                  </a:r>
                </a:p>
              </p:txBody>
            </p:sp>
          </mc:Fallback>
        </mc:AlternateContent>
      </p:grpSp>
      <p:sp>
        <p:nvSpPr>
          <p:cNvPr id="13" name="Rectangle 12">
            <a:extLst>
              <a:ext uri="{FF2B5EF4-FFF2-40B4-BE49-F238E27FC236}">
                <a16:creationId xmlns:a16="http://schemas.microsoft.com/office/drawing/2014/main" id="{5EFF3FD8-58B3-2E72-801C-E099BCB9B214}"/>
              </a:ext>
            </a:extLst>
          </p:cNvPr>
          <p:cNvSpPr/>
          <p:nvPr/>
        </p:nvSpPr>
        <p:spPr>
          <a:xfrm>
            <a:off x="6600825" y="1759954"/>
            <a:ext cx="1466417" cy="300038"/>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2D050"/>
                </a:solidFill>
              </a:rPr>
              <a:t>PRELIMINARY</a:t>
            </a:r>
            <a:endParaRPr lang="de-CH" sz="1200" dirty="0">
              <a:solidFill>
                <a:srgbClr val="92D050"/>
              </a:solidFill>
            </a:endParaRPr>
          </a:p>
        </p:txBody>
      </p:sp>
      <p:sp>
        <p:nvSpPr>
          <p:cNvPr id="15" name="Rectangle 14">
            <a:extLst>
              <a:ext uri="{FF2B5EF4-FFF2-40B4-BE49-F238E27FC236}">
                <a16:creationId xmlns:a16="http://schemas.microsoft.com/office/drawing/2014/main" id="{1CEDB92E-3B37-D266-866B-5C7D7E3C3F41}"/>
              </a:ext>
            </a:extLst>
          </p:cNvPr>
          <p:cNvSpPr/>
          <p:nvPr/>
        </p:nvSpPr>
        <p:spPr>
          <a:xfrm>
            <a:off x="869956" y="1759954"/>
            <a:ext cx="1466417" cy="300038"/>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2D050"/>
                </a:solidFill>
              </a:rPr>
              <a:t>PRELIMINARY</a:t>
            </a:r>
            <a:endParaRPr lang="de-CH" sz="1200" dirty="0">
              <a:solidFill>
                <a:srgbClr val="92D050"/>
              </a:solidFill>
            </a:endParaRPr>
          </a:p>
        </p:txBody>
      </p:sp>
      <p:sp>
        <p:nvSpPr>
          <p:cNvPr id="16" name="Foliennummernplatzhalter 15">
            <a:extLst>
              <a:ext uri="{FF2B5EF4-FFF2-40B4-BE49-F238E27FC236}">
                <a16:creationId xmlns:a16="http://schemas.microsoft.com/office/drawing/2014/main" id="{778CAFF6-6BDE-4797-B97D-285D9A52CE58}"/>
              </a:ext>
            </a:extLst>
          </p:cNvPr>
          <p:cNvSpPr>
            <a:spLocks noGrp="1"/>
          </p:cNvSpPr>
          <p:nvPr>
            <p:ph type="sldNum" sz="quarter" idx="12"/>
          </p:nvPr>
        </p:nvSpPr>
        <p:spPr/>
        <p:txBody>
          <a:bodyPr/>
          <a:lstStyle/>
          <a:p>
            <a:fld id="{E7CD156F-54FA-43D5-BD03-AAFC412180AA}" type="slidenum">
              <a:rPr lang="de-CH" smtClean="0"/>
              <a:t>37</a:t>
            </a:fld>
            <a:endParaRPr lang="de-CH"/>
          </a:p>
        </p:txBody>
      </p:sp>
    </p:spTree>
    <p:extLst>
      <p:ext uri="{BB962C8B-B14F-4D97-AF65-F5344CB8AC3E}">
        <p14:creationId xmlns:p14="http://schemas.microsoft.com/office/powerpoint/2010/main" val="3778226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934DC-1EC6-A87E-F3F6-32A70A73764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034A03D-1DD3-BE59-DA96-3D6BAAB6EF24}"/>
              </a:ext>
            </a:extLst>
          </p:cNvPr>
          <p:cNvSpPr txBox="1">
            <a:spLocks/>
          </p:cNvSpPr>
          <p:nvPr/>
        </p:nvSpPr>
        <p:spPr>
          <a:xfrm>
            <a:off x="628650" y="-139644"/>
            <a:ext cx="7886700" cy="99417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t>Exit Detector</a:t>
            </a:r>
            <a:endParaRPr lang="de-CH" sz="3300" dirty="0"/>
          </a:p>
        </p:txBody>
      </p:sp>
      <p:cxnSp>
        <p:nvCxnSpPr>
          <p:cNvPr id="8" name="Straight Arrow Connector 7">
            <a:extLst>
              <a:ext uri="{FF2B5EF4-FFF2-40B4-BE49-F238E27FC236}">
                <a16:creationId xmlns:a16="http://schemas.microsoft.com/office/drawing/2014/main" id="{A48D4F46-FD78-D23E-F35B-BBA15F3705C2}"/>
              </a:ext>
            </a:extLst>
          </p:cNvPr>
          <p:cNvCxnSpPr/>
          <p:nvPr/>
        </p:nvCxnSpPr>
        <p:spPr>
          <a:xfrm>
            <a:off x="-368709" y="7948613"/>
            <a:ext cx="871651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 name="Grafik 9" descr="Ein Bild, das Text, Screenshot, Diagramm, Farbigkeit enthält.&#10;&#10;KI-generierte Inhalte können fehlerhaft sein.">
            <a:extLst>
              <a:ext uri="{FF2B5EF4-FFF2-40B4-BE49-F238E27FC236}">
                <a16:creationId xmlns:a16="http://schemas.microsoft.com/office/drawing/2014/main" id="{1DE5FF80-74B2-9175-B1F4-C3FFDA6C3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420279"/>
            <a:ext cx="4432700" cy="3353441"/>
          </a:xfrm>
          <a:prstGeom prst="rect">
            <a:avLst/>
          </a:prstGeom>
        </p:spPr>
      </p:pic>
      <p:pic>
        <p:nvPicPr>
          <p:cNvPr id="23" name="Grafik 8">
            <a:extLst>
              <a:ext uri="{FF2B5EF4-FFF2-40B4-BE49-F238E27FC236}">
                <a16:creationId xmlns:a16="http://schemas.microsoft.com/office/drawing/2014/main" id="{37421B5B-2151-BB44-9B44-AF8D399D28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747" y="1420279"/>
            <a:ext cx="4471253" cy="3353441"/>
          </a:xfrm>
          <a:prstGeom prst="rect">
            <a:avLst/>
          </a:prstGeom>
        </p:spPr>
      </p:pic>
      <p:sp>
        <p:nvSpPr>
          <p:cNvPr id="2" name="Geschweifte Klammer rechts 22">
            <a:extLst>
              <a:ext uri="{FF2B5EF4-FFF2-40B4-BE49-F238E27FC236}">
                <a16:creationId xmlns:a16="http://schemas.microsoft.com/office/drawing/2014/main" id="{CC8F8C46-9093-9715-0B97-005AFA87BC28}"/>
              </a:ext>
            </a:extLst>
          </p:cNvPr>
          <p:cNvSpPr/>
          <p:nvPr/>
        </p:nvSpPr>
        <p:spPr>
          <a:xfrm rot="5400000">
            <a:off x="6506078" y="3265886"/>
            <a:ext cx="275217" cy="308610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350"/>
          </a:p>
        </p:txBody>
      </p:sp>
      <p:sp>
        <p:nvSpPr>
          <p:cNvPr id="3" name="Rectangle 2">
            <a:extLst>
              <a:ext uri="{FF2B5EF4-FFF2-40B4-BE49-F238E27FC236}">
                <a16:creationId xmlns:a16="http://schemas.microsoft.com/office/drawing/2014/main" id="{B84367A2-B1D4-642A-7FC0-25DAE659E025}"/>
              </a:ext>
            </a:extLst>
          </p:cNvPr>
          <p:cNvSpPr/>
          <p:nvPr/>
        </p:nvSpPr>
        <p:spPr>
          <a:xfrm>
            <a:off x="5100637" y="1678782"/>
            <a:ext cx="3086100" cy="2693194"/>
          </a:xfrm>
          <a:prstGeom prst="rect">
            <a:avLst/>
          </a:prstGeom>
          <a:solidFill>
            <a:srgbClr val="E971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1200"/>
          </a:p>
        </p:txBody>
      </p:sp>
      <p:sp>
        <p:nvSpPr>
          <p:cNvPr id="6" name="Rectangle 5">
            <a:extLst>
              <a:ext uri="{FF2B5EF4-FFF2-40B4-BE49-F238E27FC236}">
                <a16:creationId xmlns:a16="http://schemas.microsoft.com/office/drawing/2014/main" id="{B2CF8A79-9BAF-66D1-25D3-0DFA0B198A4F}"/>
              </a:ext>
            </a:extLst>
          </p:cNvPr>
          <p:cNvSpPr/>
          <p:nvPr/>
        </p:nvSpPr>
        <p:spPr>
          <a:xfrm>
            <a:off x="5100636" y="3153624"/>
            <a:ext cx="285751" cy="975464"/>
          </a:xfrm>
          <a:prstGeom prst="rect">
            <a:avLst/>
          </a:pr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1200"/>
          </a:p>
        </p:txBody>
      </p:sp>
      <p:sp>
        <p:nvSpPr>
          <p:cNvPr id="7" name="Rectangle: Rounded Corners 6">
            <a:extLst>
              <a:ext uri="{FF2B5EF4-FFF2-40B4-BE49-F238E27FC236}">
                <a16:creationId xmlns:a16="http://schemas.microsoft.com/office/drawing/2014/main" id="{08E747D4-B9CD-699F-09E4-8EBD29133431}"/>
              </a:ext>
            </a:extLst>
          </p:cNvPr>
          <p:cNvSpPr/>
          <p:nvPr/>
        </p:nvSpPr>
        <p:spPr>
          <a:xfrm>
            <a:off x="6463666" y="2217063"/>
            <a:ext cx="1119716" cy="249179"/>
          </a:xfrm>
          <a:prstGeom prst="roundRect">
            <a:avLst>
              <a:gd name="adj" fmla="val 1083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1200"/>
          </a:p>
        </p:txBody>
      </p:sp>
      <p:sp>
        <p:nvSpPr>
          <p:cNvPr id="9" name="Textfeld 14">
            <a:extLst>
              <a:ext uri="{FF2B5EF4-FFF2-40B4-BE49-F238E27FC236}">
                <a16:creationId xmlns:a16="http://schemas.microsoft.com/office/drawing/2014/main" id="{F9ABDA23-F9BF-7F4C-FBA0-DACE53B693A4}"/>
              </a:ext>
            </a:extLst>
          </p:cNvPr>
          <p:cNvSpPr txBox="1"/>
          <p:nvPr/>
        </p:nvSpPr>
        <p:spPr>
          <a:xfrm>
            <a:off x="6463665" y="2189243"/>
            <a:ext cx="822960" cy="276999"/>
          </a:xfrm>
          <a:prstGeom prst="rect">
            <a:avLst/>
          </a:prstGeom>
          <a:noFill/>
        </p:spPr>
        <p:txBody>
          <a:bodyPr wrap="square" rtlCol="0">
            <a:spAutoFit/>
          </a:bodyPr>
          <a:lstStyle/>
          <a:p>
            <a:r>
              <a:rPr lang="en-US" sz="1200" dirty="0">
                <a:solidFill>
                  <a:schemeClr val="accent2"/>
                </a:solidFill>
              </a:rPr>
              <a:t>e+ only?</a:t>
            </a:r>
          </a:p>
        </p:txBody>
      </p:sp>
      <p:sp>
        <p:nvSpPr>
          <p:cNvPr id="10" name="Rectangle: Rounded Corners 9">
            <a:extLst>
              <a:ext uri="{FF2B5EF4-FFF2-40B4-BE49-F238E27FC236}">
                <a16:creationId xmlns:a16="http://schemas.microsoft.com/office/drawing/2014/main" id="{6E6D4F99-F624-DF44-7BCA-7E3B29A1B6AA}"/>
              </a:ext>
            </a:extLst>
          </p:cNvPr>
          <p:cNvSpPr/>
          <p:nvPr/>
        </p:nvSpPr>
        <p:spPr>
          <a:xfrm>
            <a:off x="5543551" y="3352940"/>
            <a:ext cx="1164431" cy="503658"/>
          </a:xfrm>
          <a:prstGeom prst="roundRect">
            <a:avLst>
              <a:gd name="adj" fmla="val 1083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1200"/>
          </a:p>
        </p:txBody>
      </p:sp>
      <p:sp>
        <p:nvSpPr>
          <p:cNvPr id="11" name="Textfeld 14">
            <a:extLst>
              <a:ext uri="{FF2B5EF4-FFF2-40B4-BE49-F238E27FC236}">
                <a16:creationId xmlns:a16="http://schemas.microsoft.com/office/drawing/2014/main" id="{B5B1E0AE-6E70-3DEB-A960-53EEA1EF287F}"/>
              </a:ext>
            </a:extLst>
          </p:cNvPr>
          <p:cNvSpPr txBox="1"/>
          <p:nvPr/>
        </p:nvSpPr>
        <p:spPr>
          <a:xfrm>
            <a:off x="5579268" y="3362394"/>
            <a:ext cx="1657350" cy="553998"/>
          </a:xfrm>
          <a:prstGeom prst="rect">
            <a:avLst/>
          </a:prstGeom>
          <a:noFill/>
        </p:spPr>
        <p:txBody>
          <a:bodyPr wrap="square" rtlCol="0">
            <a:spAutoFit/>
          </a:bodyPr>
          <a:lstStyle/>
          <a:p>
            <a:r>
              <a:rPr lang="en-US" sz="1200" dirty="0">
                <a:solidFill>
                  <a:schemeClr val="accent6"/>
                </a:solidFill>
              </a:rPr>
              <a:t>Overlapping</a:t>
            </a:r>
          </a:p>
          <a:p>
            <a:r>
              <a:rPr lang="en-US" sz="1200" dirty="0">
                <a:solidFill>
                  <a:schemeClr val="accent6"/>
                </a:solidFill>
              </a:rPr>
              <a:t>e+ and mu+ </a:t>
            </a:r>
          </a:p>
        </p:txBody>
      </p:sp>
      <p:grpSp>
        <p:nvGrpSpPr>
          <p:cNvPr id="12" name="Gruppieren 11">
            <a:extLst>
              <a:ext uri="{FF2B5EF4-FFF2-40B4-BE49-F238E27FC236}">
                <a16:creationId xmlns:a16="http://schemas.microsoft.com/office/drawing/2014/main" id="{75FA0FC8-74A9-C6CA-4A4F-02CD7F926C3D}"/>
              </a:ext>
            </a:extLst>
          </p:cNvPr>
          <p:cNvGrpSpPr/>
          <p:nvPr/>
        </p:nvGrpSpPr>
        <p:grpSpPr>
          <a:xfrm>
            <a:off x="5543550" y="334565"/>
            <a:ext cx="3754755" cy="866212"/>
            <a:chOff x="7391400" y="446087"/>
            <a:chExt cx="5006340" cy="1154948"/>
          </a:xfrm>
        </p:grpSpPr>
        <p:sp>
          <p:nvSpPr>
            <p:cNvPr id="13" name="Rectangle: Rounded Corners 36">
              <a:extLst>
                <a:ext uri="{FF2B5EF4-FFF2-40B4-BE49-F238E27FC236}">
                  <a16:creationId xmlns:a16="http://schemas.microsoft.com/office/drawing/2014/main" id="{1623D20F-CD7F-2E42-4929-CEEBF4850D02}"/>
                </a:ext>
              </a:extLst>
            </p:cNvPr>
            <p:cNvSpPr/>
            <p:nvPr/>
          </p:nvSpPr>
          <p:spPr>
            <a:xfrm>
              <a:off x="7391400" y="446087"/>
              <a:ext cx="4297680" cy="1077914"/>
            </a:xfrm>
            <a:prstGeom prst="roundRect">
              <a:avLst>
                <a:gd name="adj" fmla="val 1083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1200"/>
            </a:p>
          </p:txBody>
        </p:sp>
        <p:sp>
          <p:nvSpPr>
            <p:cNvPr id="14" name="Textfeld 27">
              <a:extLst>
                <a:ext uri="{FF2B5EF4-FFF2-40B4-BE49-F238E27FC236}">
                  <a16:creationId xmlns:a16="http://schemas.microsoft.com/office/drawing/2014/main" id="{D584A251-82C4-AB16-A8FD-EB921DBA94C9}"/>
                </a:ext>
              </a:extLst>
            </p:cNvPr>
            <p:cNvSpPr txBox="1"/>
            <p:nvPr/>
          </p:nvSpPr>
          <p:spPr>
            <a:xfrm>
              <a:off x="7538100" y="589731"/>
              <a:ext cx="1080120" cy="677108"/>
            </a:xfrm>
            <a:prstGeom prst="rect">
              <a:avLst/>
            </a:prstGeom>
            <a:noFill/>
            <a:ln w="28575">
              <a:solidFill>
                <a:schemeClr val="accent6"/>
              </a:solidFill>
            </a:ln>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accent6"/>
                  </a:solidFill>
                </a:rPr>
                <a:t>Run  451 </a:t>
              </a:r>
            </a:p>
          </p:txBody>
        </p:sp>
        <mc:AlternateContent xmlns:mc="http://schemas.openxmlformats.org/markup-compatibility/2006">
          <mc:Choice xmlns:a14="http://schemas.microsoft.com/office/drawing/2010/main" Requires="a14">
            <p:sp>
              <p:nvSpPr>
                <p:cNvPr id="16" name="TextBox 37">
                  <a:extLst>
                    <a:ext uri="{FF2B5EF4-FFF2-40B4-BE49-F238E27FC236}">
                      <a16:creationId xmlns:a16="http://schemas.microsoft.com/office/drawing/2014/main" id="{91CD6214-F069-7B07-9611-4C81A994B0DB}"/>
                    </a:ext>
                  </a:extLst>
                </p:cNvPr>
                <p:cNvSpPr txBox="1"/>
                <p:nvPr/>
              </p:nvSpPr>
              <p:spPr>
                <a:xfrm>
                  <a:off x="8801100" y="493040"/>
                  <a:ext cx="3596640" cy="1107995"/>
                </a:xfrm>
                <a:prstGeom prst="rect">
                  <a:avLst/>
                </a:prstGeom>
                <a:noFill/>
              </p:spPr>
              <p:txBody>
                <a:bodyPr wrap="square" rtlCol="0">
                  <a:spAutoFit/>
                </a:bodyPr>
                <a:lstStyle/>
                <a:p>
                  <a:r>
                    <a:rPr lang="en-US" sz="1200" dirty="0"/>
                    <a:t>Muon beam</a:t>
                  </a:r>
                </a:p>
                <a:p>
                  <a14:m>
                    <m:oMath xmlns:m="http://schemas.openxmlformats.org/officeDocument/2006/math">
                      <m:sSub>
                        <m:sSubPr>
                          <m:ctrlPr>
                            <a:rPr lang="de-DE" sz="1200" i="1">
                              <a:latin typeface="Cambria Math" panose="02040503050406030204" pitchFamily="18" charset="0"/>
                            </a:rPr>
                          </m:ctrlPr>
                        </m:sSubPr>
                        <m:e>
                          <m:r>
                            <a:rPr lang="de-DE" sz="1200" i="1">
                              <a:latin typeface="Cambria Math" panose="02040503050406030204" pitchFamily="18" charset="0"/>
                            </a:rPr>
                            <m:t>𝐵</m:t>
                          </m:r>
                        </m:e>
                        <m:sub>
                          <m:r>
                            <a:rPr lang="de-DE" sz="1200" i="1">
                              <a:latin typeface="Cambria Math" panose="02040503050406030204" pitchFamily="18" charset="0"/>
                            </a:rPr>
                            <m:t>𝑆𝑂𝐿</m:t>
                          </m:r>
                        </m:sub>
                      </m:sSub>
                      <m:r>
                        <a:rPr lang="de-DE" sz="1200" i="1">
                          <a:latin typeface="Cambria Math" panose="02040503050406030204" pitchFamily="18" charset="0"/>
                        </a:rPr>
                        <m:t>=−</m:t>
                      </m:r>
                      <m:r>
                        <a:rPr lang="de-DE" sz="1200" i="1">
                          <a:latin typeface="Cambria Math" panose="02040503050406030204" pitchFamily="18" charset="0"/>
                        </a:rPr>
                        <m:t>2</m:t>
                      </m:r>
                      <m:r>
                        <a:rPr lang="de-DE" sz="1200" i="1">
                          <a:latin typeface="Cambria Math" panose="02040503050406030204" pitchFamily="18" charset="0"/>
                        </a:rPr>
                        <m:t>.</m:t>
                      </m:r>
                      <m:r>
                        <a:rPr lang="de-DE" sz="1200" i="1">
                          <a:latin typeface="Cambria Math" panose="02040503050406030204" pitchFamily="18" charset="0"/>
                        </a:rPr>
                        <m:t>5</m:t>
                      </m:r>
                      <m:r>
                        <a:rPr lang="de-DE" sz="1200" i="1">
                          <a:latin typeface="Cambria Math" panose="02040503050406030204" pitchFamily="18" charset="0"/>
                        </a:rPr>
                        <m:t> </m:t>
                      </m:r>
                      <m:r>
                        <m:rPr>
                          <m:sty m:val="p"/>
                        </m:rPr>
                        <a:rPr lang="de-DE" sz="1200">
                          <a:latin typeface="Cambria Math" panose="02040503050406030204" pitchFamily="18" charset="0"/>
                        </a:rPr>
                        <m:t>T</m:t>
                      </m:r>
                    </m:oMath>
                  </a14:m>
                  <a:r>
                    <a:rPr lang="de-CH" sz="1200" dirty="0"/>
                    <a:t> </a:t>
                  </a:r>
                </a:p>
                <a:p>
                  <a:r>
                    <a:rPr lang="de-CH" sz="1200" dirty="0"/>
                    <a:t>Anti-</a:t>
                  </a:r>
                  <a:r>
                    <a:rPr lang="de-CH" sz="1200" dirty="0" err="1"/>
                    <a:t>coincidence</a:t>
                  </a:r>
                  <a:r>
                    <a:rPr lang="de-CH" sz="1200" dirty="0"/>
                    <a:t> </a:t>
                  </a:r>
                  <a:r>
                    <a:rPr lang="de-CH" sz="1200" dirty="0" err="1"/>
                    <a:t>trigger</a:t>
                  </a:r>
                  <a:endParaRPr lang="de-CH" sz="1200" dirty="0"/>
                </a:p>
              </p:txBody>
            </p:sp>
          </mc:Choice>
          <mc:Fallback>
            <p:sp>
              <p:nvSpPr>
                <p:cNvPr id="16" name="TextBox 37">
                  <a:extLst>
                    <a:ext uri="{FF2B5EF4-FFF2-40B4-BE49-F238E27FC236}">
                      <a16:creationId xmlns:a16="http://schemas.microsoft.com/office/drawing/2014/main" id="{91CD6214-F069-7B07-9611-4C81A994B0DB}"/>
                    </a:ext>
                  </a:extLst>
                </p:cNvPr>
                <p:cNvSpPr txBox="1">
                  <a:spLocks noRot="1" noChangeAspect="1" noMove="1" noResize="1" noEditPoints="1" noAdjustHandles="1" noChangeArrowheads="1" noChangeShapeType="1" noTextEdit="1"/>
                </p:cNvSpPr>
                <p:nvPr/>
              </p:nvSpPr>
              <p:spPr>
                <a:xfrm>
                  <a:off x="8801100" y="493040"/>
                  <a:ext cx="3596640" cy="1107995"/>
                </a:xfrm>
                <a:prstGeom prst="rect">
                  <a:avLst/>
                </a:prstGeom>
                <a:blipFill>
                  <a:blip r:embed="rId4"/>
                  <a:stretch>
                    <a:fillRect l="-226" t="-1471" b="-4412"/>
                  </a:stretch>
                </a:blipFill>
              </p:spPr>
              <p:txBody>
                <a:bodyPr/>
                <a:lstStyle/>
                <a:p>
                  <a:r>
                    <a:rPr lang="en-US">
                      <a:noFill/>
                    </a:rPr>
                    <a:t> </a:t>
                  </a:r>
                </a:p>
              </p:txBody>
            </p:sp>
          </mc:Fallback>
        </mc:AlternateContent>
      </p:grpSp>
      <p:sp>
        <p:nvSpPr>
          <p:cNvPr id="15" name="Rectangle 14">
            <a:extLst>
              <a:ext uri="{FF2B5EF4-FFF2-40B4-BE49-F238E27FC236}">
                <a16:creationId xmlns:a16="http://schemas.microsoft.com/office/drawing/2014/main" id="{FFB98CDD-D881-974A-32AD-F33247050342}"/>
              </a:ext>
            </a:extLst>
          </p:cNvPr>
          <p:cNvSpPr/>
          <p:nvPr/>
        </p:nvSpPr>
        <p:spPr>
          <a:xfrm>
            <a:off x="6600825" y="1759954"/>
            <a:ext cx="1466417" cy="300038"/>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2D050"/>
                </a:solidFill>
              </a:rPr>
              <a:t>PRELIMINARY</a:t>
            </a:r>
            <a:endParaRPr lang="de-CH" sz="1200" dirty="0">
              <a:solidFill>
                <a:srgbClr val="92D050"/>
              </a:solidFill>
            </a:endParaRPr>
          </a:p>
        </p:txBody>
      </p:sp>
      <p:sp>
        <p:nvSpPr>
          <p:cNvPr id="17" name="Rectangle 16">
            <a:extLst>
              <a:ext uri="{FF2B5EF4-FFF2-40B4-BE49-F238E27FC236}">
                <a16:creationId xmlns:a16="http://schemas.microsoft.com/office/drawing/2014/main" id="{253ABE8D-112E-F7AF-D3F2-888CA5C1BA54}"/>
              </a:ext>
            </a:extLst>
          </p:cNvPr>
          <p:cNvSpPr/>
          <p:nvPr/>
        </p:nvSpPr>
        <p:spPr>
          <a:xfrm>
            <a:off x="869956" y="1759954"/>
            <a:ext cx="1466417" cy="300038"/>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2D050"/>
                </a:solidFill>
              </a:rPr>
              <a:t>PRELIMINARY</a:t>
            </a:r>
            <a:endParaRPr lang="de-CH" sz="1200" dirty="0">
              <a:solidFill>
                <a:srgbClr val="92D050"/>
              </a:solidFill>
            </a:endParaRPr>
          </a:p>
        </p:txBody>
      </p:sp>
      <p:sp>
        <p:nvSpPr>
          <p:cNvPr id="19" name="Foliennummernplatzhalter 18">
            <a:extLst>
              <a:ext uri="{FF2B5EF4-FFF2-40B4-BE49-F238E27FC236}">
                <a16:creationId xmlns:a16="http://schemas.microsoft.com/office/drawing/2014/main" id="{C3240AA1-CC04-3D5E-5F7B-8DBDDA5A97EA}"/>
              </a:ext>
            </a:extLst>
          </p:cNvPr>
          <p:cNvSpPr>
            <a:spLocks noGrp="1"/>
          </p:cNvSpPr>
          <p:nvPr>
            <p:ph type="sldNum" sz="quarter" idx="12"/>
          </p:nvPr>
        </p:nvSpPr>
        <p:spPr/>
        <p:txBody>
          <a:bodyPr/>
          <a:lstStyle/>
          <a:p>
            <a:fld id="{E7CD156F-54FA-43D5-BD03-AAFC412180AA}" type="slidenum">
              <a:rPr lang="de-CH" smtClean="0"/>
              <a:t>38</a:t>
            </a:fld>
            <a:endParaRPr lang="de-CH"/>
          </a:p>
        </p:txBody>
      </p:sp>
    </p:spTree>
    <p:extLst>
      <p:ext uri="{BB962C8B-B14F-4D97-AF65-F5344CB8AC3E}">
        <p14:creationId xmlns:p14="http://schemas.microsoft.com/office/powerpoint/2010/main" val="2242129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Ein Bild, das Text, Reihe, Diagramm, Zahl enthält.&#10;&#10;KI-generierte Inhalte können fehlerhaft sein.">
            <a:extLst>
              <a:ext uri="{FF2B5EF4-FFF2-40B4-BE49-F238E27FC236}">
                <a16:creationId xmlns:a16="http://schemas.microsoft.com/office/drawing/2014/main" id="{1A017B0C-AA38-14EA-3A4D-C134C0E4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100" y="899100"/>
            <a:ext cx="4460400" cy="3345300"/>
          </a:xfrm>
          <a:prstGeom prst="rect">
            <a:avLst/>
          </a:prstGeom>
        </p:spPr>
      </p:pic>
      <mc:AlternateContent xmlns:mc="http://schemas.openxmlformats.org/markup-compatibility/2006" xmlns:a14="http://schemas.microsoft.com/office/drawing/2010/main">
        <mc:Choice Requires="a14">
          <p:sp>
            <p:nvSpPr>
              <p:cNvPr id="2" name="Titel 1">
                <a:extLst>
                  <a:ext uri="{FF2B5EF4-FFF2-40B4-BE49-F238E27FC236}">
                    <a16:creationId xmlns:a16="http://schemas.microsoft.com/office/drawing/2014/main" id="{75B69B79-6E21-8C11-A55B-352D3FDB8287}"/>
                  </a:ext>
                </a:extLst>
              </p:cNvPr>
              <p:cNvSpPr>
                <a:spLocks noGrp="1"/>
              </p:cNvSpPr>
              <p:nvPr>
                <p:ph type="title"/>
              </p:nvPr>
            </p:nvSpPr>
            <p:spPr/>
            <p:txBody>
              <a:bodyPr/>
              <a:lstStyle/>
              <a:p>
                <a:r>
                  <a:rPr lang="en-US" dirty="0"/>
                  <a:t>Adjusting the </a:t>
                </a:r>
                <a14:m>
                  <m:oMath xmlns:m="http://schemas.openxmlformats.org/officeDocument/2006/math">
                    <m:r>
                      <a:rPr lang="en-US" b="1" i="1" smtClean="0">
                        <a:latin typeface="Cambria Math" panose="02040503050406030204" pitchFamily="18" charset="0"/>
                      </a:rPr>
                      <m:t>𝑬</m:t>
                    </m:r>
                    <m:r>
                      <a:rPr lang="en-US" b="1" i="1" smtClean="0">
                        <a:latin typeface="Cambria Math" panose="02040503050406030204" pitchFamily="18" charset="0"/>
                      </a:rPr>
                      <m:t>−</m:t>
                    </m:r>
                  </m:oMath>
                </a14:m>
                <a:r>
                  <a:rPr lang="en-US" dirty="0"/>
                  <a:t>Field to freeze the spin</a:t>
                </a:r>
              </a:p>
            </p:txBody>
          </p:sp>
        </mc:Choice>
        <mc:Fallback xmlns="">
          <p:sp>
            <p:nvSpPr>
              <p:cNvPr id="2" name="Titel 1">
                <a:extLst>
                  <a:ext uri="{FF2B5EF4-FFF2-40B4-BE49-F238E27FC236}">
                    <a16:creationId xmlns:a16="http://schemas.microsoft.com/office/drawing/2014/main" id="{75B69B79-6E21-8C11-A55B-352D3FDB8287}"/>
                  </a:ext>
                </a:extLst>
              </p:cNvPr>
              <p:cNvSpPr>
                <a:spLocks noGrp="1" noRot="1" noChangeAspect="1" noMove="1" noResize="1" noEditPoints="1" noAdjustHandles="1" noChangeArrowheads="1" noChangeShapeType="1" noTextEdit="1"/>
              </p:cNvSpPr>
              <p:nvPr>
                <p:ph type="title"/>
              </p:nvPr>
            </p:nvSpPr>
            <p:spPr>
              <a:blipFill>
                <a:blip r:embed="rId3"/>
                <a:stretch>
                  <a:fillRect l="-3074" t="-23810" b="-44444"/>
                </a:stretch>
              </a:blipFill>
            </p:spPr>
            <p:txBody>
              <a:bodyPr/>
              <a:lstStyle/>
              <a:p>
                <a:r>
                  <a:rPr lang="en-US">
                    <a:noFill/>
                  </a:rPr>
                  <a:t> </a:t>
                </a:r>
              </a:p>
            </p:txBody>
          </p:sp>
        </mc:Fallback>
      </mc:AlternateContent>
      <p:sp>
        <p:nvSpPr>
          <p:cNvPr id="4" name="Datumsplatzhalter 3">
            <a:extLst>
              <a:ext uri="{FF2B5EF4-FFF2-40B4-BE49-F238E27FC236}">
                <a16:creationId xmlns:a16="http://schemas.microsoft.com/office/drawing/2014/main" id="{D67C7A3F-5DDB-9DF5-3C66-1143D43FE0DF}"/>
              </a:ext>
            </a:extLst>
          </p:cNvPr>
          <p:cNvSpPr>
            <a:spLocks noGrp="1"/>
          </p:cNvSpPr>
          <p:nvPr>
            <p:ph type="dt" sz="half" idx="10"/>
          </p:nvPr>
        </p:nvSpPr>
        <p:spPr/>
        <p:txBody>
          <a:bodyPr/>
          <a:lstStyle/>
          <a:p>
            <a:fld id="{F56E6E18-2E03-4CD5-B270-8271A242D30A}" type="datetime1">
              <a:rPr lang="de-CH" noProof="0" smtClean="0"/>
              <a:t>04.03.2026</a:t>
            </a:fld>
            <a:endParaRPr lang="en-GB" noProof="0" dirty="0"/>
          </a:p>
        </p:txBody>
      </p:sp>
      <p:sp>
        <p:nvSpPr>
          <p:cNvPr id="5" name="Fußzeilenplatzhalter 4">
            <a:extLst>
              <a:ext uri="{FF2B5EF4-FFF2-40B4-BE49-F238E27FC236}">
                <a16:creationId xmlns:a16="http://schemas.microsoft.com/office/drawing/2014/main" id="{D33442F9-1815-C376-04DE-11734DFF6B2B}"/>
              </a:ext>
            </a:extLst>
          </p:cNvPr>
          <p:cNvSpPr>
            <a:spLocks noGrp="1"/>
          </p:cNvSpPr>
          <p:nvPr>
            <p:ph type="ftr" sz="quarter" idx="11"/>
          </p:nvPr>
        </p:nvSpPr>
        <p:spPr/>
        <p:txBody>
          <a:bodyPr/>
          <a:lstStyle/>
          <a:p>
            <a:r>
              <a:rPr lang="en-US" noProof="0" dirty="0"/>
              <a:t>PSI Center for Neutron and Muon Sciences</a:t>
            </a:r>
            <a:endParaRPr lang="en-GB" noProof="0" dirty="0"/>
          </a:p>
        </p:txBody>
      </p:sp>
      <p:sp>
        <p:nvSpPr>
          <p:cNvPr id="6" name="Foliennummernplatzhalter 5">
            <a:extLst>
              <a:ext uri="{FF2B5EF4-FFF2-40B4-BE49-F238E27FC236}">
                <a16:creationId xmlns:a16="http://schemas.microsoft.com/office/drawing/2014/main" id="{E4CAE08B-94EC-C8DD-C6D2-F3103359B6A1}"/>
              </a:ext>
            </a:extLst>
          </p:cNvPr>
          <p:cNvSpPr>
            <a:spLocks noGrp="1"/>
          </p:cNvSpPr>
          <p:nvPr>
            <p:ph type="sldNum" sz="quarter" idx="12"/>
          </p:nvPr>
        </p:nvSpPr>
        <p:spPr/>
        <p:txBody>
          <a:bodyPr/>
          <a:lstStyle/>
          <a:p>
            <a:fld id="{442AD375-037F-43D0-B059-5172DA06796A}" type="slidenum">
              <a:rPr lang="en-GB" noProof="0" smtClean="0"/>
              <a:pPr/>
              <a:t>39</a:t>
            </a:fld>
            <a:endParaRPr lang="en-GB" noProof="0" dirty="0"/>
          </a:p>
        </p:txBody>
      </p:sp>
      <p:pic>
        <p:nvPicPr>
          <p:cNvPr id="3" name="muEDMLogoProposal-2.png" descr="muEDMLogoProposal-2.png">
            <a:extLst>
              <a:ext uri="{FF2B5EF4-FFF2-40B4-BE49-F238E27FC236}">
                <a16:creationId xmlns:a16="http://schemas.microsoft.com/office/drawing/2014/main" id="{F1BFBB28-7C3C-892D-5487-5EAA69B5A6F7}"/>
              </a:ext>
            </a:extLst>
          </p:cNvPr>
          <p:cNvPicPr>
            <a:picLocks noChangeAspect="1"/>
          </p:cNvPicPr>
          <p:nvPr/>
        </p:nvPicPr>
        <p:blipFill>
          <a:blip r:embed="rId4"/>
          <a:srcRect l="1912" t="3697" r="772" b="6336"/>
          <a:stretch>
            <a:fillRect/>
          </a:stretch>
        </p:blipFill>
        <p:spPr>
          <a:xfrm>
            <a:off x="7326306" y="142458"/>
            <a:ext cx="599291" cy="431070"/>
          </a:xfrm>
          <a:custGeom>
            <a:avLst/>
            <a:gdLst/>
            <a:ahLst/>
            <a:cxnLst>
              <a:cxn ang="0">
                <a:pos x="wd2" y="hd2"/>
              </a:cxn>
              <a:cxn ang="5400000">
                <a:pos x="wd2" y="hd2"/>
              </a:cxn>
              <a:cxn ang="10800000">
                <a:pos x="wd2" y="hd2"/>
              </a:cxn>
              <a:cxn ang="16200000">
                <a:pos x="wd2" y="hd2"/>
              </a:cxn>
            </a:cxnLst>
            <a:rect l="0" t="0" r="r" b="b"/>
            <a:pathLst>
              <a:path w="21593" h="21594" extrusionOk="0">
                <a:moveTo>
                  <a:pt x="8596" y="0"/>
                </a:moveTo>
                <a:cubicBezTo>
                  <a:pt x="7790" y="-6"/>
                  <a:pt x="7106" y="184"/>
                  <a:pt x="6340" y="617"/>
                </a:cubicBezTo>
                <a:cubicBezTo>
                  <a:pt x="6067" y="770"/>
                  <a:pt x="5611" y="1102"/>
                  <a:pt x="5338" y="1350"/>
                </a:cubicBezTo>
                <a:cubicBezTo>
                  <a:pt x="3794" y="2755"/>
                  <a:pt x="2692" y="5093"/>
                  <a:pt x="2355" y="7666"/>
                </a:cubicBezTo>
                <a:cubicBezTo>
                  <a:pt x="2302" y="8073"/>
                  <a:pt x="2248" y="8935"/>
                  <a:pt x="2248" y="9314"/>
                </a:cubicBezTo>
                <a:cubicBezTo>
                  <a:pt x="2250" y="9863"/>
                  <a:pt x="2314" y="10700"/>
                  <a:pt x="2409" y="11334"/>
                </a:cubicBezTo>
                <a:cubicBezTo>
                  <a:pt x="2595" y="12572"/>
                  <a:pt x="3003" y="13851"/>
                  <a:pt x="3556" y="14938"/>
                </a:cubicBezTo>
                <a:cubicBezTo>
                  <a:pt x="3612" y="15047"/>
                  <a:pt x="3664" y="15130"/>
                  <a:pt x="3671" y="15130"/>
                </a:cubicBezTo>
                <a:cubicBezTo>
                  <a:pt x="3692" y="15128"/>
                  <a:pt x="4228" y="14100"/>
                  <a:pt x="4237" y="14045"/>
                </a:cubicBezTo>
                <a:cubicBezTo>
                  <a:pt x="4241" y="14017"/>
                  <a:pt x="4219" y="13917"/>
                  <a:pt x="4183" y="13833"/>
                </a:cubicBezTo>
                <a:cubicBezTo>
                  <a:pt x="4004" y="13408"/>
                  <a:pt x="3812" y="12845"/>
                  <a:pt x="3694" y="12376"/>
                </a:cubicBezTo>
                <a:cubicBezTo>
                  <a:pt x="3311" y="10853"/>
                  <a:pt x="3292" y="8996"/>
                  <a:pt x="3640" y="7400"/>
                </a:cubicBezTo>
                <a:cubicBezTo>
                  <a:pt x="4089" y="5346"/>
                  <a:pt x="5128" y="3574"/>
                  <a:pt x="6378" y="2733"/>
                </a:cubicBezTo>
                <a:cubicBezTo>
                  <a:pt x="7124" y="2230"/>
                  <a:pt x="8024" y="1998"/>
                  <a:pt x="8818" y="2095"/>
                </a:cubicBezTo>
                <a:cubicBezTo>
                  <a:pt x="9824" y="2217"/>
                  <a:pt x="10606" y="2659"/>
                  <a:pt x="11311" y="3498"/>
                </a:cubicBezTo>
                <a:cubicBezTo>
                  <a:pt x="11971" y="4285"/>
                  <a:pt x="12460" y="5528"/>
                  <a:pt x="12580" y="6751"/>
                </a:cubicBezTo>
                <a:cubicBezTo>
                  <a:pt x="12681" y="7773"/>
                  <a:pt x="12467" y="8999"/>
                  <a:pt x="12022" y="9962"/>
                </a:cubicBezTo>
                <a:cubicBezTo>
                  <a:pt x="11419" y="11268"/>
                  <a:pt x="10584" y="11937"/>
                  <a:pt x="9376" y="12089"/>
                </a:cubicBezTo>
                <a:cubicBezTo>
                  <a:pt x="8593" y="12187"/>
                  <a:pt x="7777" y="11973"/>
                  <a:pt x="6936" y="11451"/>
                </a:cubicBezTo>
                <a:lnTo>
                  <a:pt x="6791" y="11355"/>
                </a:lnTo>
                <a:lnTo>
                  <a:pt x="6738" y="11451"/>
                </a:lnTo>
                <a:cubicBezTo>
                  <a:pt x="6709" y="11501"/>
                  <a:pt x="6692" y="11552"/>
                  <a:pt x="6692" y="11568"/>
                </a:cubicBezTo>
                <a:cubicBezTo>
                  <a:pt x="6692" y="11660"/>
                  <a:pt x="7474" y="12189"/>
                  <a:pt x="7900" y="12387"/>
                </a:cubicBezTo>
                <a:cubicBezTo>
                  <a:pt x="8516" y="12673"/>
                  <a:pt x="8959" y="12780"/>
                  <a:pt x="9590" y="12780"/>
                </a:cubicBezTo>
                <a:cubicBezTo>
                  <a:pt x="10613" y="12780"/>
                  <a:pt x="11402" y="12414"/>
                  <a:pt x="12144" y="11610"/>
                </a:cubicBezTo>
                <a:cubicBezTo>
                  <a:pt x="12732" y="10975"/>
                  <a:pt x="13288" y="9861"/>
                  <a:pt x="13567" y="8772"/>
                </a:cubicBezTo>
                <a:cubicBezTo>
                  <a:pt x="13853" y="7650"/>
                  <a:pt x="13886" y="6220"/>
                  <a:pt x="13643" y="5061"/>
                </a:cubicBezTo>
                <a:cubicBezTo>
                  <a:pt x="13347" y="3647"/>
                  <a:pt x="12710" y="2380"/>
                  <a:pt x="11846" y="1478"/>
                </a:cubicBezTo>
                <a:cubicBezTo>
                  <a:pt x="10895" y="485"/>
                  <a:pt x="9854" y="9"/>
                  <a:pt x="8596" y="0"/>
                </a:cubicBezTo>
                <a:close/>
                <a:moveTo>
                  <a:pt x="21574" y="2658"/>
                </a:moveTo>
                <a:cubicBezTo>
                  <a:pt x="21547" y="2618"/>
                  <a:pt x="21495" y="2633"/>
                  <a:pt x="21398" y="2669"/>
                </a:cubicBezTo>
                <a:cubicBezTo>
                  <a:pt x="20954" y="2831"/>
                  <a:pt x="19547" y="4121"/>
                  <a:pt x="19104" y="4774"/>
                </a:cubicBezTo>
                <a:cubicBezTo>
                  <a:pt x="18992" y="4939"/>
                  <a:pt x="18966" y="4988"/>
                  <a:pt x="18966" y="5103"/>
                </a:cubicBezTo>
                <a:cubicBezTo>
                  <a:pt x="18966" y="5305"/>
                  <a:pt x="19030" y="5367"/>
                  <a:pt x="19264" y="5391"/>
                </a:cubicBezTo>
                <a:cubicBezTo>
                  <a:pt x="19370" y="5401"/>
                  <a:pt x="19450" y="5418"/>
                  <a:pt x="19448" y="5433"/>
                </a:cubicBezTo>
                <a:cubicBezTo>
                  <a:pt x="19443" y="5459"/>
                  <a:pt x="18147" y="8115"/>
                  <a:pt x="17803" y="8803"/>
                </a:cubicBezTo>
                <a:cubicBezTo>
                  <a:pt x="17718" y="8975"/>
                  <a:pt x="17616" y="9185"/>
                  <a:pt x="17574" y="9271"/>
                </a:cubicBezTo>
                <a:cubicBezTo>
                  <a:pt x="16786" y="10867"/>
                  <a:pt x="16419" y="11545"/>
                  <a:pt x="15991" y="12153"/>
                </a:cubicBezTo>
                <a:cubicBezTo>
                  <a:pt x="15578" y="12740"/>
                  <a:pt x="15289" y="13054"/>
                  <a:pt x="14997" y="13258"/>
                </a:cubicBezTo>
                <a:cubicBezTo>
                  <a:pt x="14638" y="13510"/>
                  <a:pt x="14376" y="13531"/>
                  <a:pt x="14201" y="13312"/>
                </a:cubicBezTo>
                <a:cubicBezTo>
                  <a:pt x="14029" y="13095"/>
                  <a:pt x="14039" y="12794"/>
                  <a:pt x="14247" y="12206"/>
                </a:cubicBezTo>
                <a:cubicBezTo>
                  <a:pt x="14396" y="11786"/>
                  <a:pt x="14627" y="11356"/>
                  <a:pt x="14959" y="10877"/>
                </a:cubicBezTo>
                <a:cubicBezTo>
                  <a:pt x="15245" y="10463"/>
                  <a:pt x="15460" y="10216"/>
                  <a:pt x="15662" y="10069"/>
                </a:cubicBezTo>
                <a:cubicBezTo>
                  <a:pt x="15834" y="9943"/>
                  <a:pt x="15937" y="9937"/>
                  <a:pt x="16175" y="10037"/>
                </a:cubicBezTo>
                <a:cubicBezTo>
                  <a:pt x="16313" y="10095"/>
                  <a:pt x="16365" y="10146"/>
                  <a:pt x="16435" y="10260"/>
                </a:cubicBezTo>
                <a:cubicBezTo>
                  <a:pt x="16483" y="10338"/>
                  <a:pt x="16526" y="10431"/>
                  <a:pt x="16526" y="10473"/>
                </a:cubicBezTo>
                <a:cubicBezTo>
                  <a:pt x="16526" y="10550"/>
                  <a:pt x="16584" y="10615"/>
                  <a:pt x="16626" y="10579"/>
                </a:cubicBezTo>
                <a:cubicBezTo>
                  <a:pt x="16638" y="10568"/>
                  <a:pt x="16649" y="10493"/>
                  <a:pt x="16649" y="10420"/>
                </a:cubicBezTo>
                <a:cubicBezTo>
                  <a:pt x="16649" y="10137"/>
                  <a:pt x="16367" y="9749"/>
                  <a:pt x="16075" y="9622"/>
                </a:cubicBezTo>
                <a:cubicBezTo>
                  <a:pt x="15883" y="9539"/>
                  <a:pt x="15850" y="9540"/>
                  <a:pt x="15677" y="9612"/>
                </a:cubicBezTo>
                <a:cubicBezTo>
                  <a:pt x="15406" y="9724"/>
                  <a:pt x="15126" y="10037"/>
                  <a:pt x="14744" y="10675"/>
                </a:cubicBezTo>
                <a:cubicBezTo>
                  <a:pt x="14415" y="11224"/>
                  <a:pt x="14073" y="11889"/>
                  <a:pt x="13949" y="12227"/>
                </a:cubicBezTo>
                <a:cubicBezTo>
                  <a:pt x="13822" y="12574"/>
                  <a:pt x="13806" y="13029"/>
                  <a:pt x="13903" y="13343"/>
                </a:cubicBezTo>
                <a:cubicBezTo>
                  <a:pt x="13980" y="13593"/>
                  <a:pt x="14077" y="13682"/>
                  <a:pt x="14416" y="13801"/>
                </a:cubicBezTo>
                <a:cubicBezTo>
                  <a:pt x="14599" y="13865"/>
                  <a:pt x="14933" y="13729"/>
                  <a:pt x="15257" y="13460"/>
                </a:cubicBezTo>
                <a:cubicBezTo>
                  <a:pt x="15556" y="13213"/>
                  <a:pt x="16076" y="12645"/>
                  <a:pt x="16343" y="12280"/>
                </a:cubicBezTo>
                <a:cubicBezTo>
                  <a:pt x="17180" y="11135"/>
                  <a:pt x="18678" y="8541"/>
                  <a:pt x="20189" y="5603"/>
                </a:cubicBezTo>
                <a:lnTo>
                  <a:pt x="20266" y="5444"/>
                </a:lnTo>
                <a:lnTo>
                  <a:pt x="20541" y="5444"/>
                </a:lnTo>
                <a:cubicBezTo>
                  <a:pt x="20771" y="5444"/>
                  <a:pt x="20819" y="5435"/>
                  <a:pt x="20862" y="5380"/>
                </a:cubicBezTo>
                <a:cubicBezTo>
                  <a:pt x="20920" y="5307"/>
                  <a:pt x="21207" y="4504"/>
                  <a:pt x="21360" y="3998"/>
                </a:cubicBezTo>
                <a:cubicBezTo>
                  <a:pt x="21494" y="3550"/>
                  <a:pt x="21583" y="3154"/>
                  <a:pt x="21589" y="2966"/>
                </a:cubicBezTo>
                <a:cubicBezTo>
                  <a:pt x="21594" y="2793"/>
                  <a:pt x="21600" y="2698"/>
                  <a:pt x="21574" y="2658"/>
                </a:cubicBezTo>
                <a:close/>
                <a:moveTo>
                  <a:pt x="9223" y="6475"/>
                </a:moveTo>
                <a:cubicBezTo>
                  <a:pt x="9191" y="6404"/>
                  <a:pt x="9079" y="6425"/>
                  <a:pt x="8963" y="6528"/>
                </a:cubicBezTo>
                <a:cubicBezTo>
                  <a:pt x="8603" y="6848"/>
                  <a:pt x="7011" y="9446"/>
                  <a:pt x="5422" y="12323"/>
                </a:cubicBezTo>
                <a:cubicBezTo>
                  <a:pt x="5085" y="12934"/>
                  <a:pt x="4695" y="13706"/>
                  <a:pt x="4420" y="14290"/>
                </a:cubicBezTo>
                <a:cubicBezTo>
                  <a:pt x="4095" y="14981"/>
                  <a:pt x="3967" y="15217"/>
                  <a:pt x="3434" y="16108"/>
                </a:cubicBezTo>
                <a:cubicBezTo>
                  <a:pt x="2706" y="17324"/>
                  <a:pt x="1584" y="19070"/>
                  <a:pt x="451" y="20754"/>
                </a:cubicBezTo>
                <a:cubicBezTo>
                  <a:pt x="106" y="21268"/>
                  <a:pt x="0" y="21449"/>
                  <a:pt x="0" y="21541"/>
                </a:cubicBezTo>
                <a:cubicBezTo>
                  <a:pt x="0" y="21565"/>
                  <a:pt x="26" y="21594"/>
                  <a:pt x="54" y="21594"/>
                </a:cubicBezTo>
                <a:cubicBezTo>
                  <a:pt x="251" y="21594"/>
                  <a:pt x="752" y="21005"/>
                  <a:pt x="1346" y="20084"/>
                </a:cubicBezTo>
                <a:cubicBezTo>
                  <a:pt x="2165" y="18813"/>
                  <a:pt x="4374" y="15163"/>
                  <a:pt x="5667" y="12950"/>
                </a:cubicBezTo>
                <a:cubicBezTo>
                  <a:pt x="6793" y="11022"/>
                  <a:pt x="7639" y="9590"/>
                  <a:pt x="7663" y="9569"/>
                </a:cubicBezTo>
                <a:cubicBezTo>
                  <a:pt x="7713" y="9526"/>
                  <a:pt x="7714" y="9627"/>
                  <a:pt x="7663" y="9803"/>
                </a:cubicBezTo>
                <a:cubicBezTo>
                  <a:pt x="7622" y="9944"/>
                  <a:pt x="7604" y="10062"/>
                  <a:pt x="7602" y="10313"/>
                </a:cubicBezTo>
                <a:cubicBezTo>
                  <a:pt x="7599" y="10608"/>
                  <a:pt x="7607" y="10666"/>
                  <a:pt x="7671" y="10845"/>
                </a:cubicBezTo>
                <a:cubicBezTo>
                  <a:pt x="7709" y="10955"/>
                  <a:pt x="7798" y="11116"/>
                  <a:pt x="7862" y="11206"/>
                </a:cubicBezTo>
                <a:cubicBezTo>
                  <a:pt x="8297" y="11819"/>
                  <a:pt x="8770" y="11904"/>
                  <a:pt x="9384" y="11462"/>
                </a:cubicBezTo>
                <a:cubicBezTo>
                  <a:pt x="9658" y="11263"/>
                  <a:pt x="9976" y="10917"/>
                  <a:pt x="10378" y="10377"/>
                </a:cubicBezTo>
                <a:cubicBezTo>
                  <a:pt x="10574" y="10114"/>
                  <a:pt x="10746" y="9908"/>
                  <a:pt x="10760" y="9920"/>
                </a:cubicBezTo>
                <a:cubicBezTo>
                  <a:pt x="10775" y="9932"/>
                  <a:pt x="10777" y="9981"/>
                  <a:pt x="10768" y="10037"/>
                </a:cubicBezTo>
                <a:cubicBezTo>
                  <a:pt x="10744" y="10185"/>
                  <a:pt x="10834" y="10432"/>
                  <a:pt x="10936" y="10505"/>
                </a:cubicBezTo>
                <a:cubicBezTo>
                  <a:pt x="11031" y="10573"/>
                  <a:pt x="11171" y="10584"/>
                  <a:pt x="11250" y="10526"/>
                </a:cubicBezTo>
                <a:cubicBezTo>
                  <a:pt x="11373" y="10434"/>
                  <a:pt x="11395" y="10311"/>
                  <a:pt x="11395" y="9601"/>
                </a:cubicBezTo>
                <a:cubicBezTo>
                  <a:pt x="11395" y="8850"/>
                  <a:pt x="11367" y="8654"/>
                  <a:pt x="11234" y="8559"/>
                </a:cubicBezTo>
                <a:cubicBezTo>
                  <a:pt x="11033" y="8414"/>
                  <a:pt x="10875" y="8558"/>
                  <a:pt x="10133" y="9569"/>
                </a:cubicBezTo>
                <a:cubicBezTo>
                  <a:pt x="9350" y="10636"/>
                  <a:pt x="9098" y="10874"/>
                  <a:pt x="8825" y="10824"/>
                </a:cubicBezTo>
                <a:cubicBezTo>
                  <a:pt x="8457" y="10755"/>
                  <a:pt x="8338" y="10079"/>
                  <a:pt x="8535" y="9176"/>
                </a:cubicBezTo>
                <a:cubicBezTo>
                  <a:pt x="8646" y="8665"/>
                  <a:pt x="8912" y="7841"/>
                  <a:pt x="9093" y="7443"/>
                </a:cubicBezTo>
                <a:cubicBezTo>
                  <a:pt x="9131" y="7359"/>
                  <a:pt x="9180" y="7223"/>
                  <a:pt x="9200" y="7145"/>
                </a:cubicBezTo>
                <a:cubicBezTo>
                  <a:pt x="9239" y="6992"/>
                  <a:pt x="9254" y="6544"/>
                  <a:pt x="9223" y="6475"/>
                </a:cubicBezTo>
                <a:close/>
                <a:moveTo>
                  <a:pt x="20067" y="10005"/>
                </a:moveTo>
                <a:cubicBezTo>
                  <a:pt x="19966" y="10054"/>
                  <a:pt x="19281" y="10778"/>
                  <a:pt x="18851" y="11281"/>
                </a:cubicBezTo>
                <a:cubicBezTo>
                  <a:pt x="18677" y="11484"/>
                  <a:pt x="18516" y="11667"/>
                  <a:pt x="18492" y="11695"/>
                </a:cubicBezTo>
                <a:cubicBezTo>
                  <a:pt x="18460" y="11732"/>
                  <a:pt x="18434" y="11743"/>
                  <a:pt x="18415" y="11717"/>
                </a:cubicBezTo>
                <a:cubicBezTo>
                  <a:pt x="18396" y="11690"/>
                  <a:pt x="18465" y="11565"/>
                  <a:pt x="18652" y="11291"/>
                </a:cubicBezTo>
                <a:cubicBezTo>
                  <a:pt x="18946" y="10864"/>
                  <a:pt x="19042" y="10649"/>
                  <a:pt x="19042" y="10409"/>
                </a:cubicBezTo>
                <a:cubicBezTo>
                  <a:pt x="19042" y="10079"/>
                  <a:pt x="18838" y="9979"/>
                  <a:pt x="18538" y="10175"/>
                </a:cubicBezTo>
                <a:cubicBezTo>
                  <a:pt x="18116" y="10450"/>
                  <a:pt x="17478" y="11200"/>
                  <a:pt x="16794" y="12216"/>
                </a:cubicBezTo>
                <a:cubicBezTo>
                  <a:pt x="16502" y="12651"/>
                  <a:pt x="16211" y="13074"/>
                  <a:pt x="16152" y="13163"/>
                </a:cubicBezTo>
                <a:cubicBezTo>
                  <a:pt x="15990" y="13402"/>
                  <a:pt x="15901" y="13594"/>
                  <a:pt x="15884" y="13716"/>
                </a:cubicBezTo>
                <a:cubicBezTo>
                  <a:pt x="15872" y="13796"/>
                  <a:pt x="15880" y="13822"/>
                  <a:pt x="15907" y="13822"/>
                </a:cubicBezTo>
                <a:cubicBezTo>
                  <a:pt x="15970" y="13822"/>
                  <a:pt x="16100" y="13660"/>
                  <a:pt x="16710" y="12854"/>
                </a:cubicBezTo>
                <a:cubicBezTo>
                  <a:pt x="17374" y="11977"/>
                  <a:pt x="17623" y="11674"/>
                  <a:pt x="18117" y="11164"/>
                </a:cubicBezTo>
                <a:cubicBezTo>
                  <a:pt x="18577" y="10688"/>
                  <a:pt x="18581" y="10691"/>
                  <a:pt x="18622" y="10760"/>
                </a:cubicBezTo>
                <a:cubicBezTo>
                  <a:pt x="18650" y="10808"/>
                  <a:pt x="18641" y="10832"/>
                  <a:pt x="18545" y="10941"/>
                </a:cubicBezTo>
                <a:cubicBezTo>
                  <a:pt x="18071" y="11477"/>
                  <a:pt x="17884" y="11760"/>
                  <a:pt x="17735" y="12174"/>
                </a:cubicBezTo>
                <a:cubicBezTo>
                  <a:pt x="17662" y="12375"/>
                  <a:pt x="17643" y="12459"/>
                  <a:pt x="17643" y="12631"/>
                </a:cubicBezTo>
                <a:cubicBezTo>
                  <a:pt x="17643" y="12807"/>
                  <a:pt x="17653" y="12852"/>
                  <a:pt x="17704" y="12929"/>
                </a:cubicBezTo>
                <a:cubicBezTo>
                  <a:pt x="17738" y="12979"/>
                  <a:pt x="17789" y="13024"/>
                  <a:pt x="17811" y="13024"/>
                </a:cubicBezTo>
                <a:cubicBezTo>
                  <a:pt x="17893" y="13024"/>
                  <a:pt x="18013" y="12894"/>
                  <a:pt x="18232" y="12599"/>
                </a:cubicBezTo>
                <a:cubicBezTo>
                  <a:pt x="18730" y="11925"/>
                  <a:pt x="19669" y="10996"/>
                  <a:pt x="19784" y="11058"/>
                </a:cubicBezTo>
                <a:cubicBezTo>
                  <a:pt x="19841" y="11088"/>
                  <a:pt x="19810" y="11151"/>
                  <a:pt x="19494" y="11621"/>
                </a:cubicBezTo>
                <a:cubicBezTo>
                  <a:pt x="19110" y="12190"/>
                  <a:pt x="18836" y="12651"/>
                  <a:pt x="18775" y="12833"/>
                </a:cubicBezTo>
                <a:cubicBezTo>
                  <a:pt x="18716" y="13007"/>
                  <a:pt x="18702" y="13220"/>
                  <a:pt x="18752" y="13312"/>
                </a:cubicBezTo>
                <a:cubicBezTo>
                  <a:pt x="18828" y="13451"/>
                  <a:pt x="19049" y="13447"/>
                  <a:pt x="19188" y="13312"/>
                </a:cubicBezTo>
                <a:cubicBezTo>
                  <a:pt x="19278" y="13223"/>
                  <a:pt x="19845" y="12270"/>
                  <a:pt x="19845" y="12206"/>
                </a:cubicBezTo>
                <a:cubicBezTo>
                  <a:pt x="19845" y="12193"/>
                  <a:pt x="19910" y="12053"/>
                  <a:pt x="19991" y="11897"/>
                </a:cubicBezTo>
                <a:cubicBezTo>
                  <a:pt x="20300" y="11298"/>
                  <a:pt x="20449" y="10916"/>
                  <a:pt x="20495" y="10579"/>
                </a:cubicBezTo>
                <a:cubicBezTo>
                  <a:pt x="20530" y="10327"/>
                  <a:pt x="20495" y="10108"/>
                  <a:pt x="20411" y="10026"/>
                </a:cubicBezTo>
                <a:cubicBezTo>
                  <a:pt x="20346" y="9963"/>
                  <a:pt x="20183" y="9949"/>
                  <a:pt x="20067" y="10005"/>
                </a:cubicBezTo>
                <a:close/>
                <a:moveTo>
                  <a:pt x="5491" y="10133"/>
                </a:moveTo>
                <a:cubicBezTo>
                  <a:pt x="5521" y="10194"/>
                  <a:pt x="5637" y="10382"/>
                  <a:pt x="5751" y="10547"/>
                </a:cubicBezTo>
                <a:cubicBezTo>
                  <a:pt x="5941" y="10821"/>
                  <a:pt x="6010" y="10880"/>
                  <a:pt x="6034" y="10781"/>
                </a:cubicBezTo>
                <a:cubicBezTo>
                  <a:pt x="6039" y="10761"/>
                  <a:pt x="5958" y="10647"/>
                  <a:pt x="5858" y="10537"/>
                </a:cubicBezTo>
                <a:cubicBezTo>
                  <a:pt x="5758" y="10426"/>
                  <a:pt x="5620" y="10273"/>
                  <a:pt x="5552" y="10186"/>
                </a:cubicBezTo>
                <a:cubicBezTo>
                  <a:pt x="5447" y="10049"/>
                  <a:pt x="5443" y="10036"/>
                  <a:pt x="5491" y="10133"/>
                </a:cubicBezTo>
                <a:close/>
                <a:moveTo>
                  <a:pt x="15402" y="13769"/>
                </a:moveTo>
                <a:cubicBezTo>
                  <a:pt x="15469" y="13609"/>
                  <a:pt x="15457" y="13622"/>
                  <a:pt x="15287" y="13907"/>
                </a:cubicBezTo>
                <a:cubicBezTo>
                  <a:pt x="15087" y="14245"/>
                  <a:pt x="14532" y="15020"/>
                  <a:pt x="14263" y="15342"/>
                </a:cubicBezTo>
                <a:cubicBezTo>
                  <a:pt x="13147" y="16679"/>
                  <a:pt x="11909" y="17559"/>
                  <a:pt x="10630" y="17915"/>
                </a:cubicBezTo>
                <a:cubicBezTo>
                  <a:pt x="9551" y="18216"/>
                  <a:pt x="8357" y="18085"/>
                  <a:pt x="7349" y="17564"/>
                </a:cubicBezTo>
                <a:cubicBezTo>
                  <a:pt x="6486" y="17118"/>
                  <a:pt x="5567" y="16251"/>
                  <a:pt x="4956" y="15300"/>
                </a:cubicBezTo>
                <a:cubicBezTo>
                  <a:pt x="4861" y="15153"/>
                  <a:pt x="4774" y="15039"/>
                  <a:pt x="4764" y="15045"/>
                </a:cubicBezTo>
                <a:cubicBezTo>
                  <a:pt x="4755" y="15050"/>
                  <a:pt x="4617" y="15252"/>
                  <a:pt x="4459" y="15502"/>
                </a:cubicBezTo>
                <a:lnTo>
                  <a:pt x="4176" y="15959"/>
                </a:lnTo>
                <a:lnTo>
                  <a:pt x="4405" y="16278"/>
                </a:lnTo>
                <a:cubicBezTo>
                  <a:pt x="4992" y="17081"/>
                  <a:pt x="5739" y="17770"/>
                  <a:pt x="6539" y="18245"/>
                </a:cubicBezTo>
                <a:cubicBezTo>
                  <a:pt x="7146" y="18605"/>
                  <a:pt x="7859" y="18844"/>
                  <a:pt x="8512" y="18915"/>
                </a:cubicBezTo>
                <a:cubicBezTo>
                  <a:pt x="8656" y="18930"/>
                  <a:pt x="8987" y="18945"/>
                  <a:pt x="9246" y="18936"/>
                </a:cubicBezTo>
                <a:cubicBezTo>
                  <a:pt x="10304" y="18901"/>
                  <a:pt x="11264" y="18555"/>
                  <a:pt x="12259" y="17862"/>
                </a:cubicBezTo>
                <a:cubicBezTo>
                  <a:pt x="13547" y="16965"/>
                  <a:pt x="14680" y="15490"/>
                  <a:pt x="15402" y="13769"/>
                </a:cubicBezTo>
                <a:close/>
              </a:path>
            </a:pathLst>
          </a:custGeom>
          <a:ln w="12700">
            <a:miter lim="400000"/>
          </a:ln>
        </p:spPr>
      </p:pic>
      <p:pic>
        <p:nvPicPr>
          <p:cNvPr id="8" name="Grafik 7" descr="Ein Bild, das Text, Reihe, Diagramm, Zahl enthält.&#10;&#10;KI-generierte Inhalte können fehlerhaft sein.">
            <a:extLst>
              <a:ext uri="{FF2B5EF4-FFF2-40B4-BE49-F238E27FC236}">
                <a16:creationId xmlns:a16="http://schemas.microsoft.com/office/drawing/2014/main" id="{43AAE950-4385-B956-D0B0-B5ED7260CE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899100"/>
            <a:ext cx="4460400" cy="3345300"/>
          </a:xfrm>
          <a:prstGeom prst="rect">
            <a:avLst/>
          </a:prstGeom>
        </p:spPr>
      </p:pic>
      <p:pic>
        <p:nvPicPr>
          <p:cNvPr id="7" name="Grafik 19" descr="Ein Bild, das Text, Screenshot, Diagramm, Schrift enthält.&#10;&#10;KI-generierte Inhalte können fehlerhaft sein.">
            <a:extLst>
              <a:ext uri="{FF2B5EF4-FFF2-40B4-BE49-F238E27FC236}">
                <a16:creationId xmlns:a16="http://schemas.microsoft.com/office/drawing/2014/main" id="{75C04652-D0ED-6FD3-D7D1-902172372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96" y="834320"/>
            <a:ext cx="2636878" cy="1942416"/>
          </a:xfrm>
          <a:prstGeom prst="rect">
            <a:avLst/>
          </a:prstGeom>
        </p:spPr>
      </p:pic>
      <p:pic>
        <p:nvPicPr>
          <p:cNvPr id="18" name="Grafik 17" descr="Ein Bild, das Text, Screenshot, Diagramm, Schrift enthält.&#10;&#10;KI-generierte Inhalte können fehlerhaft sein.">
            <a:extLst>
              <a:ext uri="{FF2B5EF4-FFF2-40B4-BE49-F238E27FC236}">
                <a16:creationId xmlns:a16="http://schemas.microsoft.com/office/drawing/2014/main" id="{BDACF336-475A-C136-97CF-7CCBD59526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96" y="2866073"/>
            <a:ext cx="2636878" cy="1942416"/>
          </a:xfrm>
          <a:prstGeom prst="rect">
            <a:avLst/>
          </a:prstGeom>
        </p:spPr>
      </p:pic>
      <p:pic>
        <p:nvPicPr>
          <p:cNvPr id="9" name="Grafik 13" descr="Ein Bild, das Text, Screenshot, Diagramm, Reihe enthält.&#10;&#10;KI-generierte Inhalte können fehlerhaft sein.">
            <a:extLst>
              <a:ext uri="{FF2B5EF4-FFF2-40B4-BE49-F238E27FC236}">
                <a16:creationId xmlns:a16="http://schemas.microsoft.com/office/drawing/2014/main" id="{8F19A08B-D02C-4190-9E31-6669E7DA55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1800" y="2866073"/>
            <a:ext cx="2636877" cy="1942416"/>
          </a:xfrm>
          <a:prstGeom prst="rect">
            <a:avLst/>
          </a:prstGeom>
        </p:spPr>
      </p:pic>
      <p:sp>
        <p:nvSpPr>
          <p:cNvPr id="13" name="TextBox 12">
            <a:extLst>
              <a:ext uri="{FF2B5EF4-FFF2-40B4-BE49-F238E27FC236}">
                <a16:creationId xmlns:a16="http://schemas.microsoft.com/office/drawing/2014/main" id="{1254D203-58CF-4FBF-08B1-C36006EB4503}"/>
              </a:ext>
            </a:extLst>
          </p:cNvPr>
          <p:cNvSpPr txBox="1"/>
          <p:nvPr/>
        </p:nvSpPr>
        <p:spPr>
          <a:xfrm>
            <a:off x="2771800" y="899100"/>
            <a:ext cx="2088232" cy="1774283"/>
          </a:xfrm>
          <a:prstGeom prst="rect">
            <a:avLst/>
          </a:prstGeom>
          <a:noFill/>
        </p:spPr>
        <p:txBody>
          <a:bodyPr wrap="square" lIns="0" tIns="0" rIns="0" bIns="0" rtlCol="0">
            <a:noAutofit/>
          </a:bodyPr>
          <a:lstStyle/>
          <a:p>
            <a:pPr marL="182563" indent="-182563" eaLnBrk="1" hangingPunct="1">
              <a:lnSpc>
                <a:spcPct val="110000"/>
              </a:lnSpc>
              <a:spcBef>
                <a:spcPct val="0"/>
              </a:spcBef>
              <a:buClr>
                <a:srgbClr val="000000"/>
              </a:buClr>
              <a:buFont typeface="Arial" panose="020B0604020202020204" pitchFamily="34" charset="0"/>
              <a:buChar char="•"/>
              <a:tabLst>
                <a:tab pos="182563" algn="l"/>
              </a:tabLst>
            </a:pPr>
            <a:r>
              <a:rPr lang="en-US" sz="1800" dirty="0">
                <a:solidFill>
                  <a:srgbClr val="000000"/>
                </a:solidFill>
                <a:latin typeface="Aptos" panose="020B0004020202020204" pitchFamily="34" charset="0"/>
              </a:rPr>
              <a:t>Measure precession as function of E-Field</a:t>
            </a:r>
          </a:p>
          <a:p>
            <a:pPr marL="182563" indent="-182563" eaLnBrk="1" hangingPunct="1">
              <a:lnSpc>
                <a:spcPct val="110000"/>
              </a:lnSpc>
              <a:spcBef>
                <a:spcPct val="0"/>
              </a:spcBef>
              <a:buClr>
                <a:srgbClr val="000000"/>
              </a:buClr>
              <a:buFont typeface="Arial" panose="020B0604020202020204" pitchFamily="34" charset="0"/>
              <a:buChar char="•"/>
              <a:tabLst>
                <a:tab pos="182563" algn="l"/>
              </a:tabLst>
            </a:pPr>
            <a:r>
              <a:rPr lang="en-US" sz="1800" dirty="0">
                <a:solidFill>
                  <a:srgbClr val="000000"/>
                </a:solidFill>
                <a:latin typeface="Aptos" panose="020B0004020202020204" pitchFamily="34" charset="0"/>
              </a:rPr>
              <a:t>Tune spin with spin rotator</a:t>
            </a:r>
          </a:p>
          <a:p>
            <a:pPr marL="182563" indent="-182563" eaLnBrk="1" hangingPunct="1">
              <a:lnSpc>
                <a:spcPct val="110000"/>
              </a:lnSpc>
              <a:spcBef>
                <a:spcPct val="0"/>
              </a:spcBef>
              <a:buClr>
                <a:srgbClr val="000000"/>
              </a:buClr>
              <a:buFont typeface="Arial" panose="020B0604020202020204" pitchFamily="34" charset="0"/>
              <a:buChar char="•"/>
              <a:tabLst>
                <a:tab pos="182563" algn="l"/>
              </a:tabLst>
            </a:pPr>
            <a:r>
              <a:rPr lang="en-US" sz="1800" dirty="0">
                <a:solidFill>
                  <a:srgbClr val="000000"/>
                </a:solidFill>
                <a:latin typeface="Aptos" panose="020B0004020202020204" pitchFamily="34" charset="0"/>
              </a:rPr>
              <a:t>CW and CCW storage</a:t>
            </a:r>
          </a:p>
        </p:txBody>
      </p:sp>
      <p:sp>
        <p:nvSpPr>
          <p:cNvPr id="15" name="TextBox 14">
            <a:extLst>
              <a:ext uri="{FF2B5EF4-FFF2-40B4-BE49-F238E27FC236}">
                <a16:creationId xmlns:a16="http://schemas.microsoft.com/office/drawing/2014/main" id="{7B799F1D-F66B-B492-2E27-7199A2EE6A2C}"/>
              </a:ext>
            </a:extLst>
          </p:cNvPr>
          <p:cNvSpPr txBox="1"/>
          <p:nvPr/>
        </p:nvSpPr>
        <p:spPr>
          <a:xfrm>
            <a:off x="5652120" y="4277946"/>
            <a:ext cx="3600400" cy="1774283"/>
          </a:xfrm>
          <a:prstGeom prst="rect">
            <a:avLst/>
          </a:prstGeom>
          <a:noFill/>
        </p:spPr>
        <p:txBody>
          <a:bodyPr wrap="square" lIns="0" tIns="0" rIns="0" bIns="0" rtlCol="0">
            <a:noAutofit/>
          </a:bodyPr>
          <a:lstStyle/>
          <a:p>
            <a:pPr marL="182563" indent="-182563" eaLnBrk="1" hangingPunct="1">
              <a:lnSpc>
                <a:spcPct val="110000"/>
              </a:lnSpc>
              <a:spcBef>
                <a:spcPct val="0"/>
              </a:spcBef>
              <a:buClr>
                <a:srgbClr val="000000"/>
              </a:buClr>
              <a:buFont typeface="Arial" panose="020B0604020202020204" pitchFamily="34" charset="0"/>
              <a:buChar char="•"/>
              <a:tabLst>
                <a:tab pos="182563" algn="l"/>
              </a:tabLst>
            </a:pPr>
            <a:r>
              <a:rPr lang="en-US" sz="1800" dirty="0">
                <a:solidFill>
                  <a:srgbClr val="000000"/>
                </a:solidFill>
                <a:latin typeface="Aptos" panose="020B0004020202020204" pitchFamily="34" charset="0"/>
              </a:rPr>
              <a:t>Measure </a:t>
            </a:r>
            <a:r>
              <a:rPr lang="en-US" sz="1800" dirty="0" err="1">
                <a:solidFill>
                  <a:srgbClr val="000000"/>
                </a:solidFill>
                <a:latin typeface="Aptos" panose="020B0004020202020204" pitchFamily="34" charset="0"/>
              </a:rPr>
              <a:t>ToF</a:t>
            </a:r>
            <a:r>
              <a:rPr lang="en-US" sz="1800" dirty="0">
                <a:solidFill>
                  <a:srgbClr val="000000"/>
                </a:solidFill>
                <a:latin typeface="Aptos" panose="020B0004020202020204" pitchFamily="34" charset="0"/>
              </a:rPr>
              <a:t> of each stored muon</a:t>
            </a:r>
          </a:p>
          <a:p>
            <a:pPr marL="182563" indent="-182563" eaLnBrk="1" hangingPunct="1">
              <a:lnSpc>
                <a:spcPct val="110000"/>
              </a:lnSpc>
              <a:spcBef>
                <a:spcPct val="0"/>
              </a:spcBef>
              <a:buClr>
                <a:srgbClr val="000000"/>
              </a:buClr>
              <a:buFont typeface="Arial" panose="020B0604020202020204" pitchFamily="34" charset="0"/>
              <a:buChar char="•"/>
              <a:tabLst>
                <a:tab pos="182563" algn="l"/>
              </a:tabLst>
            </a:pPr>
            <a:r>
              <a:rPr lang="en-US" sz="1800" dirty="0">
                <a:solidFill>
                  <a:srgbClr val="000000"/>
                </a:solidFill>
                <a:latin typeface="Aptos" panose="020B0004020202020204" pitchFamily="34" charset="0"/>
              </a:rPr>
              <a:t>Momentum resolved measurement</a:t>
            </a:r>
          </a:p>
        </p:txBody>
      </p:sp>
    </p:spTree>
    <p:extLst>
      <p:ext uri="{BB962C8B-B14F-4D97-AF65-F5344CB8AC3E}">
        <p14:creationId xmlns:p14="http://schemas.microsoft.com/office/powerpoint/2010/main" val="158003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Lepton dipole moments (non-relativistic) </a:t>
            </a:r>
          </a:p>
        </p:txBody>
      </p:sp>
      <p:sp>
        <p:nvSpPr>
          <p:cNvPr id="3" name="Slide Number Placeholder 2"/>
          <p:cNvSpPr>
            <a:spLocks noGrp="1"/>
          </p:cNvSpPr>
          <p:nvPr>
            <p:ph type="sldNum" sz="quarter" idx="12"/>
          </p:nvPr>
        </p:nvSpPr>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4</a:t>
            </a:fld>
            <a:endParaRPr lang="de-DE" dirty="0">
              <a:latin typeface="Humanst521 BT" panose="020B0602020204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2987824" y="1310614"/>
                <a:ext cx="3240360" cy="360040"/>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
                    </m:oMathParaPr>
                    <m:oMath xmlns:m="http://schemas.openxmlformats.org/officeDocument/2006/math">
                      <m:r>
                        <a:rPr lang="en-US" sz="1800" i="1" smtClean="0">
                          <a:solidFill>
                            <a:srgbClr val="000000"/>
                          </a:solidFill>
                          <a:latin typeface="Cambria Math" panose="02040503050406030204" pitchFamily="18" charset="0"/>
                          <a:ea typeface="Cambria Math" panose="02040503050406030204" pitchFamily="18" charset="0"/>
                        </a:rPr>
                        <m:t>ℋ</m:t>
                      </m:r>
                      <m:r>
                        <a:rPr lang="en-US" sz="1800" b="0" i="1" smtClean="0">
                          <a:solidFill>
                            <a:srgbClr val="000000"/>
                          </a:solidFill>
                          <a:latin typeface="Cambria Math" panose="02040503050406030204" pitchFamily="18" charset="0"/>
                          <a:ea typeface="Cambria Math" panose="02040503050406030204" pitchFamily="18" charset="0"/>
                        </a:rPr>
                        <m:t>=−</m:t>
                      </m:r>
                      <m:r>
                        <a:rPr lang="en-US" sz="1800" b="0" i="1" smtClean="0">
                          <a:solidFill>
                            <a:srgbClr val="000000"/>
                          </a:solidFill>
                          <a:latin typeface="Cambria Math" panose="02040503050406030204" pitchFamily="18" charset="0"/>
                          <a:ea typeface="Cambria Math" panose="02040503050406030204" pitchFamily="18" charset="0"/>
                        </a:rPr>
                        <m:t>𝜇</m:t>
                      </m:r>
                      <m:acc>
                        <m:accPr>
                          <m:chr m:val="⃗"/>
                          <m:ctrlPr>
                            <a:rPr lang="en-US" sz="1800" b="0" i="1" spc="-300" smtClean="0">
                              <a:solidFill>
                                <a:srgbClr val="000000"/>
                              </a:solidFill>
                              <a:latin typeface="Cambria Math" panose="02040503050406030204" pitchFamily="18" charset="0"/>
                              <a:ea typeface="Cambria Math" panose="02040503050406030204" pitchFamily="18" charset="0"/>
                            </a:rPr>
                          </m:ctrlPr>
                        </m:accPr>
                        <m:e>
                          <m:r>
                            <a:rPr lang="en-US" sz="1800" b="0" i="1" spc="-300" smtClean="0">
                              <a:solidFill>
                                <a:srgbClr val="000000"/>
                              </a:solidFill>
                              <a:latin typeface="Cambria Math" panose="02040503050406030204" pitchFamily="18" charset="0"/>
                              <a:ea typeface="Cambria Math" panose="02040503050406030204" pitchFamily="18" charset="0"/>
                            </a:rPr>
                            <m:t>𝑠</m:t>
                          </m:r>
                        </m:e>
                      </m:acc>
                      <m:r>
                        <a:rPr lang="en-US" sz="1800" b="0" i="1" spc="-300" smtClean="0">
                          <a:solidFill>
                            <a:srgbClr val="000000"/>
                          </a:solidFill>
                          <a:latin typeface="Cambria Math" panose="02040503050406030204" pitchFamily="18" charset="0"/>
                          <a:ea typeface="Cambria Math" panose="02040503050406030204" pitchFamily="18" charset="0"/>
                        </a:rPr>
                        <m:t>⋅</m:t>
                      </m:r>
                      <m:acc>
                        <m:accPr>
                          <m:chr m:val="⃗"/>
                          <m:ctrlPr>
                            <a:rPr lang="en-US" sz="1800" b="0" i="1" spc="-300" smtClean="0">
                              <a:solidFill>
                                <a:srgbClr val="000000"/>
                              </a:solidFill>
                              <a:latin typeface="Cambria Math" panose="02040503050406030204" pitchFamily="18" charset="0"/>
                              <a:ea typeface="Cambria Math" panose="02040503050406030204" pitchFamily="18" charset="0"/>
                            </a:rPr>
                          </m:ctrlPr>
                        </m:accPr>
                        <m:e>
                          <m:r>
                            <a:rPr lang="en-US" sz="1800" b="0" i="1" spc="-300" smtClean="0">
                              <a:solidFill>
                                <a:srgbClr val="000000"/>
                              </a:solidFill>
                              <a:latin typeface="Cambria Math" panose="02040503050406030204" pitchFamily="18" charset="0"/>
                              <a:ea typeface="Cambria Math" panose="02040503050406030204" pitchFamily="18" charset="0"/>
                            </a:rPr>
                            <m:t>𝐵</m:t>
                          </m:r>
                        </m:e>
                      </m:acc>
                      <m:r>
                        <a:rPr lang="en-US" sz="1800" b="0" i="1" smtClean="0">
                          <a:solidFill>
                            <a:srgbClr val="000000"/>
                          </a:solidFill>
                          <a:latin typeface="Cambria Math" panose="02040503050406030204" pitchFamily="18" charset="0"/>
                          <a:ea typeface="Cambria Math" panose="02040503050406030204" pitchFamily="18" charset="0"/>
                        </a:rPr>
                        <m:t>−</m:t>
                      </m:r>
                      <m:r>
                        <a:rPr lang="en-US" sz="1800" b="0" i="1" smtClean="0">
                          <a:solidFill>
                            <a:srgbClr val="000000"/>
                          </a:solidFill>
                          <a:latin typeface="Cambria Math" panose="02040503050406030204" pitchFamily="18" charset="0"/>
                          <a:ea typeface="Cambria Math" panose="02040503050406030204" pitchFamily="18" charset="0"/>
                        </a:rPr>
                        <m:t>𝑑</m:t>
                      </m:r>
                      <m:acc>
                        <m:accPr>
                          <m:chr m:val="⃗"/>
                          <m:ctrlPr>
                            <a:rPr lang="en-US" sz="1800" b="0" i="1" spc="-300" smtClean="0">
                              <a:solidFill>
                                <a:srgbClr val="000000"/>
                              </a:solidFill>
                              <a:latin typeface="Cambria Math" panose="02040503050406030204" pitchFamily="18" charset="0"/>
                              <a:ea typeface="Cambria Math" panose="02040503050406030204" pitchFamily="18" charset="0"/>
                            </a:rPr>
                          </m:ctrlPr>
                        </m:accPr>
                        <m:e>
                          <m:r>
                            <a:rPr lang="en-US" sz="1800" b="0" i="1" spc="-300" smtClean="0">
                              <a:solidFill>
                                <a:srgbClr val="000000"/>
                              </a:solidFill>
                              <a:latin typeface="Cambria Math" panose="02040503050406030204" pitchFamily="18" charset="0"/>
                              <a:ea typeface="Cambria Math" panose="02040503050406030204" pitchFamily="18" charset="0"/>
                            </a:rPr>
                            <m:t>𝑠</m:t>
                          </m:r>
                        </m:e>
                      </m:acc>
                      <m:r>
                        <a:rPr lang="en-US" sz="1800" b="0" i="1" spc="-300" smtClean="0">
                          <a:solidFill>
                            <a:srgbClr val="000000"/>
                          </a:solidFill>
                          <a:latin typeface="Cambria Math" panose="02040503050406030204" pitchFamily="18" charset="0"/>
                          <a:ea typeface="Cambria Math" panose="02040503050406030204" pitchFamily="18" charset="0"/>
                        </a:rPr>
                        <m:t>⋅</m:t>
                      </m:r>
                      <m:acc>
                        <m:accPr>
                          <m:chr m:val="⃗"/>
                          <m:ctrlPr>
                            <a:rPr lang="en-US" sz="1800" b="0" i="1" spc="-300" smtClean="0">
                              <a:solidFill>
                                <a:srgbClr val="000000"/>
                              </a:solidFill>
                              <a:latin typeface="Cambria Math" panose="02040503050406030204" pitchFamily="18" charset="0"/>
                              <a:ea typeface="Cambria Math" panose="02040503050406030204" pitchFamily="18" charset="0"/>
                            </a:rPr>
                          </m:ctrlPr>
                        </m:accPr>
                        <m:e>
                          <m:r>
                            <a:rPr lang="en-US" sz="1800" b="0" i="1" spc="-300" smtClean="0">
                              <a:solidFill>
                                <a:srgbClr val="000000"/>
                              </a:solidFill>
                              <a:latin typeface="Cambria Math" panose="02040503050406030204" pitchFamily="18" charset="0"/>
                              <a:ea typeface="Cambria Math" panose="02040503050406030204" pitchFamily="18" charset="0"/>
                            </a:rPr>
                            <m:t>𝐸</m:t>
                          </m:r>
                        </m:e>
                      </m:acc>
                    </m:oMath>
                  </m:oMathPara>
                </a14:m>
                <a:endParaRPr lang="en-US" sz="1800" spc="-300" dirty="0">
                  <a:solidFill>
                    <a:srgbClr val="000000"/>
                  </a:solidFill>
                  <a:latin typeface="Aptos" panose="020B00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987824" y="1310614"/>
                <a:ext cx="3240360" cy="360040"/>
              </a:xfrm>
              <a:prstGeom prst="rect">
                <a:avLst/>
              </a:prstGeom>
              <a:blipFill>
                <a:blip r:embed="rId2"/>
                <a:stretch>
                  <a:fillRect t="-37288" b="-5085"/>
                </a:stretch>
              </a:blipFill>
            </p:spPr>
            <p:txBody>
              <a:bodyPr/>
              <a:lstStyle/>
              <a:p>
                <a:r>
                  <a:rPr lang="en-US">
                    <a:noFill/>
                  </a:rPr>
                  <a:t> </a:t>
                </a:r>
              </a:p>
            </p:txBody>
          </p:sp>
        </mc:Fallback>
      </mc:AlternateContent>
      <p:sp>
        <p:nvSpPr>
          <p:cNvPr id="6" name="TextBox 5"/>
          <p:cNvSpPr txBox="1"/>
          <p:nvPr/>
        </p:nvSpPr>
        <p:spPr>
          <a:xfrm>
            <a:off x="899592" y="1314391"/>
            <a:ext cx="2664296" cy="36004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Non-relativistic Hamiltonian:</a:t>
            </a:r>
          </a:p>
        </p:txBody>
      </p:sp>
      <mc:AlternateContent xmlns:mc="http://schemas.openxmlformats.org/markup-compatibility/2006" xmlns:a14="http://schemas.microsoft.com/office/drawing/2010/main">
        <mc:Choice Requires="a14">
          <p:sp>
            <p:nvSpPr>
              <p:cNvPr id="7" name="TextBox 6"/>
              <p:cNvSpPr txBox="1"/>
              <p:nvPr/>
            </p:nvSpPr>
            <p:spPr>
              <a:xfrm>
                <a:off x="899592" y="2031407"/>
                <a:ext cx="6336704" cy="36004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The magnetic </a:t>
                </a:r>
                <a14:m>
                  <m:oMath xmlns:m="http://schemas.openxmlformats.org/officeDocument/2006/math">
                    <m:r>
                      <a:rPr lang="en-US" sz="1800" b="0" i="1" smtClean="0">
                        <a:solidFill>
                          <a:srgbClr val="000000"/>
                        </a:solidFill>
                        <a:latin typeface="Cambria Math" panose="02040503050406030204" pitchFamily="18" charset="0"/>
                      </a:rPr>
                      <m:t>𝜇</m:t>
                    </m:r>
                  </m:oMath>
                </a14:m>
                <a:r>
                  <a:rPr lang="en-US" sz="1800" dirty="0">
                    <a:solidFill>
                      <a:srgbClr val="000000"/>
                    </a:solidFill>
                    <a:latin typeface="Aptos" panose="020B0004020202020204" pitchFamily="34" charset="0"/>
                  </a:rPr>
                  <a:t> and electric </a:t>
                </a:r>
                <a14:m>
                  <m:oMath xmlns:m="http://schemas.openxmlformats.org/officeDocument/2006/math">
                    <m:r>
                      <a:rPr lang="en-US" sz="1800" b="0" i="1" smtClean="0">
                        <a:solidFill>
                          <a:srgbClr val="000000"/>
                        </a:solidFill>
                        <a:latin typeface="Cambria Math" panose="02040503050406030204" pitchFamily="18" charset="0"/>
                      </a:rPr>
                      <m:t>𝑑</m:t>
                    </m:r>
                  </m:oMath>
                </a14:m>
                <a:r>
                  <a:rPr lang="en-US" sz="1800" dirty="0">
                    <a:solidFill>
                      <a:srgbClr val="000000"/>
                    </a:solidFill>
                    <a:latin typeface="Aptos" panose="020B0004020202020204" pitchFamily="34" charset="0"/>
                  </a:rPr>
                  <a:t> dipole moment of a lepton are defined by </a:t>
                </a:r>
              </a:p>
            </p:txBody>
          </p:sp>
        </mc:Choice>
        <mc:Fallback xmlns="">
          <p:sp>
            <p:nvSpPr>
              <p:cNvPr id="7" name="TextBox 6"/>
              <p:cNvSpPr txBox="1">
                <a:spLocks noRot="1" noChangeAspect="1" noMove="1" noResize="1" noEditPoints="1" noAdjustHandles="1" noChangeArrowheads="1" noChangeShapeType="1" noTextEdit="1"/>
              </p:cNvSpPr>
              <p:nvPr/>
            </p:nvSpPr>
            <p:spPr>
              <a:xfrm>
                <a:off x="899592" y="2031407"/>
                <a:ext cx="6336704" cy="360040"/>
              </a:xfrm>
              <a:prstGeom prst="rect">
                <a:avLst/>
              </a:prstGeom>
              <a:blipFill>
                <a:blip r:embed="rId3"/>
                <a:stretch>
                  <a:fillRect l="-2310" t="-16949" r="-12897" b="-22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699792" y="2715766"/>
                <a:ext cx="914400" cy="576064"/>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𝜇</m:t>
                      </m:r>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𝑔𝑞</m:t>
                          </m:r>
                        </m:num>
                        <m:den>
                          <m:r>
                            <a:rPr lang="en-US" sz="1800" b="0" i="1" smtClean="0">
                              <a:solidFill>
                                <a:srgbClr val="000000"/>
                              </a:solidFill>
                              <a:latin typeface="Cambria Math" panose="02040503050406030204" pitchFamily="18" charset="0"/>
                            </a:rPr>
                            <m:t>2</m:t>
                          </m:r>
                          <m:r>
                            <a:rPr lang="en-US" sz="1800" b="0" i="1" smtClean="0">
                              <a:solidFill>
                                <a:srgbClr val="000000"/>
                              </a:solidFill>
                              <a:latin typeface="Cambria Math" panose="02040503050406030204" pitchFamily="18" charset="0"/>
                            </a:rPr>
                            <m:t>𝑚</m:t>
                          </m:r>
                        </m:den>
                      </m:f>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ℏ</m:t>
                          </m:r>
                        </m:num>
                        <m:den>
                          <m:r>
                            <a:rPr lang="en-US" sz="1800" b="0" i="1" smtClean="0">
                              <a:solidFill>
                                <a:srgbClr val="000000"/>
                              </a:solidFill>
                              <a:latin typeface="Cambria Math" panose="02040503050406030204" pitchFamily="18" charset="0"/>
                            </a:rPr>
                            <m:t>2</m:t>
                          </m:r>
                        </m:den>
                      </m:f>
                    </m:oMath>
                  </m:oMathPara>
                </a14:m>
                <a:endParaRPr lang="en-US" sz="1800" dirty="0">
                  <a:solidFill>
                    <a:srgbClr val="000000"/>
                  </a:solidFill>
                  <a:latin typeface="Aptos" panose="020B00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699792" y="2715766"/>
                <a:ext cx="914400" cy="576064"/>
              </a:xfrm>
              <a:prstGeom prst="rect">
                <a:avLst/>
              </a:prstGeom>
              <a:blipFill>
                <a:blip r:embed="rId4"/>
                <a:stretch>
                  <a:fillRect r="-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084940" y="1310614"/>
                <a:ext cx="89768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solidFill>
                                <a:srgbClr val="000000"/>
                              </a:solidFill>
                              <a:latin typeface="Cambria Math" panose="02040503050406030204" pitchFamily="18" charset="0"/>
                              <a:ea typeface="Cambria Math" panose="02040503050406030204" pitchFamily="18" charset="0"/>
                            </a:rPr>
                          </m:ctrlPr>
                        </m:dPr>
                        <m:e>
                          <m:acc>
                            <m:accPr>
                              <m:chr m:val="⃗"/>
                              <m:ctrlPr>
                                <a:rPr lang="en-US" i="1">
                                  <a:solidFill>
                                    <a:srgbClr val="000000"/>
                                  </a:solidFill>
                                  <a:latin typeface="Cambria Math" panose="02040503050406030204" pitchFamily="18" charset="0"/>
                                  <a:ea typeface="Cambria Math" panose="02040503050406030204" pitchFamily="18" charset="0"/>
                                </a:rPr>
                              </m:ctrlPr>
                            </m:accPr>
                            <m:e>
                              <m:r>
                                <a:rPr lang="en-US" i="1">
                                  <a:solidFill>
                                    <a:srgbClr val="000000"/>
                                  </a:solidFill>
                                  <a:latin typeface="Cambria Math" panose="02040503050406030204" pitchFamily="18" charset="0"/>
                                  <a:ea typeface="Cambria Math" panose="02040503050406030204" pitchFamily="18" charset="0"/>
                                </a:rPr>
                                <m:t>𝑠</m:t>
                              </m:r>
                            </m:e>
                          </m:acc>
                        </m:e>
                      </m:d>
                      <m:r>
                        <a:rPr lang="en-US" b="0" i="1" smtClean="0">
                          <a:solidFill>
                            <a:srgbClr val="000000"/>
                          </a:solidFill>
                          <a:latin typeface="Cambria Math" panose="02040503050406030204" pitchFamily="18" charset="0"/>
                          <a:ea typeface="Cambria Math" panose="02040503050406030204" pitchFamily="18" charset="0"/>
                        </a:rPr>
                        <m:t>=1 </m:t>
                      </m:r>
                    </m:oMath>
                  </m:oMathPara>
                </a14:m>
                <a:endParaRPr lang="en-US" dirty="0">
                  <a:latin typeface="Aptos" panose="020B00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084940" y="1310614"/>
                <a:ext cx="897682" cy="338554"/>
              </a:xfrm>
              <a:prstGeom prst="rect">
                <a:avLst/>
              </a:prstGeom>
              <a:blipFill>
                <a:blip r:embed="rId5"/>
                <a:stretch>
                  <a:fillRect t="-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974023" y="2715766"/>
                <a:ext cx="914400" cy="576064"/>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𝑑</m:t>
                      </m:r>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𝜂</m:t>
                          </m:r>
                          <m:r>
                            <a:rPr lang="en-US" sz="1800" b="0" i="1" smtClean="0">
                              <a:solidFill>
                                <a:srgbClr val="000000"/>
                              </a:solidFill>
                              <a:latin typeface="Cambria Math" panose="02040503050406030204" pitchFamily="18" charset="0"/>
                            </a:rPr>
                            <m:t>𝑞</m:t>
                          </m:r>
                        </m:num>
                        <m:den>
                          <m:r>
                            <a:rPr lang="en-US" sz="1800" b="0" i="1" smtClean="0">
                              <a:solidFill>
                                <a:srgbClr val="000000"/>
                              </a:solidFill>
                              <a:latin typeface="Cambria Math" panose="02040503050406030204" pitchFamily="18" charset="0"/>
                            </a:rPr>
                            <m:t>2</m:t>
                          </m:r>
                          <m:r>
                            <a:rPr lang="en-US" sz="1800" b="0" i="1" smtClean="0">
                              <a:solidFill>
                                <a:srgbClr val="000000"/>
                              </a:solidFill>
                              <a:latin typeface="Cambria Math" panose="02040503050406030204" pitchFamily="18" charset="0"/>
                            </a:rPr>
                            <m:t>𝑚𝑐</m:t>
                          </m:r>
                        </m:den>
                      </m:f>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ℏ</m:t>
                          </m:r>
                        </m:num>
                        <m:den>
                          <m:r>
                            <a:rPr lang="en-US" sz="1800" b="0" i="1" smtClean="0">
                              <a:solidFill>
                                <a:srgbClr val="000000"/>
                              </a:solidFill>
                              <a:latin typeface="Cambria Math" panose="02040503050406030204" pitchFamily="18" charset="0"/>
                            </a:rPr>
                            <m:t>2</m:t>
                          </m:r>
                        </m:den>
                      </m:f>
                    </m:oMath>
                  </m:oMathPara>
                </a14:m>
                <a:endParaRPr lang="en-US" sz="1800" dirty="0">
                  <a:solidFill>
                    <a:srgbClr val="000000"/>
                  </a:solidFill>
                  <a:latin typeface="Aptos" panose="020B00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974023" y="2715766"/>
                <a:ext cx="914400" cy="576064"/>
              </a:xfrm>
              <a:prstGeom prst="rect">
                <a:avLst/>
              </a:prstGeom>
              <a:blipFill>
                <a:blip r:embed="rId6"/>
                <a:stretch>
                  <a:fillRect r="-1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bwMode="auto">
              <a:xfrm>
                <a:off x="6732240" y="2543140"/>
                <a:ext cx="2178989" cy="1080120"/>
              </a:xfrm>
              <a:prstGeom prst="rect">
                <a:avLst/>
              </a:prstGeom>
              <a:solidFill>
                <a:srgbClr val="FEDE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ptos" panose="020B0004020202020204" pitchFamily="34" charset="0"/>
                  </a:rPr>
                  <a:t>For</a:t>
                </a:r>
                <a:r>
                  <a:rPr kumimoji="0" lang="en-US" sz="1800" b="0" i="0" u="none" strike="noStrike" cap="none" normalizeH="0" dirty="0">
                    <a:ln>
                      <a:noFill/>
                    </a:ln>
                    <a:solidFill>
                      <a:schemeClr val="tx1"/>
                    </a:solidFill>
                    <a:effectLst/>
                    <a:latin typeface="Aptos" panose="020B0004020202020204" pitchFamily="34" charset="0"/>
                  </a:rPr>
                  <a:t> leptons:</a:t>
                </a:r>
              </a:p>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1800" b="0" i="1" u="none" strike="noStrike" cap="none" normalizeH="0" baseline="0" smtClean="0">
                          <a:ln>
                            <a:noFill/>
                          </a:ln>
                          <a:solidFill>
                            <a:schemeClr val="tx1"/>
                          </a:solidFill>
                          <a:effectLst/>
                          <a:latin typeface="Cambria Math" panose="02040503050406030204" pitchFamily="18" charset="0"/>
                        </a:rPr>
                        <m:t>𝑔</m:t>
                      </m:r>
                      <m:r>
                        <a:rPr kumimoji="0" lang="en-US" sz="1800" b="0" i="1" u="none" strike="noStrike" cap="none" normalizeH="0" baseline="0" smtClean="0">
                          <a:ln>
                            <a:noFill/>
                          </a:ln>
                          <a:solidFill>
                            <a:schemeClr val="tx1"/>
                          </a:solidFill>
                          <a:effectLst/>
                          <a:latin typeface="Cambria Math" panose="02040503050406030204" pitchFamily="18" charset="0"/>
                        </a:rPr>
                        <m:t>=2+2</m:t>
                      </m:r>
                      <m:r>
                        <a:rPr kumimoji="0" lang="en-US" sz="1800" b="0" i="1" u="none" strike="noStrike" cap="none" normalizeH="0" baseline="0" smtClean="0">
                          <a:ln>
                            <a:noFill/>
                          </a:ln>
                          <a:solidFill>
                            <a:schemeClr val="tx1"/>
                          </a:solidFill>
                          <a:effectLst/>
                          <a:latin typeface="Cambria Math" panose="02040503050406030204" pitchFamily="18" charset="0"/>
                        </a:rPr>
                        <m:t>𝑎</m:t>
                      </m:r>
                    </m:oMath>
                    <m:oMath xmlns:m="http://schemas.openxmlformats.org/officeDocument/2006/math">
                      <m:r>
                        <a:rPr kumimoji="0" lang="en-US" sz="1800" b="0" i="1" u="none" strike="noStrike" cap="none" normalizeH="0" baseline="0" smtClean="0">
                          <a:ln>
                            <a:noFill/>
                          </a:ln>
                          <a:solidFill>
                            <a:schemeClr val="tx1"/>
                          </a:solidFill>
                          <a:effectLst/>
                          <a:latin typeface="Cambria Math" panose="02040503050406030204" pitchFamily="18" charset="0"/>
                        </a:rPr>
                        <m:t>𝑑</m:t>
                      </m:r>
                      <m:r>
                        <a:rPr kumimoji="0" lang="en-US" sz="1800" b="0" i="1" u="none" strike="noStrike" cap="none" normalizeH="0" baseline="0" smtClean="0">
                          <a:ln>
                            <a:noFill/>
                          </a:ln>
                          <a:solidFill>
                            <a:schemeClr val="tx1"/>
                          </a:solidFill>
                          <a:effectLst/>
                          <a:latin typeface="Cambria Math" panose="02040503050406030204" pitchFamily="18" charset="0"/>
                        </a:rPr>
                        <m:t>=0+</m:t>
                      </m:r>
                      <m:sSup>
                        <m:sSupPr>
                          <m:ctrlPr>
                            <a:rPr kumimoji="0" lang="en-US" sz="1800" b="0" i="1" u="none" strike="noStrike" cap="none" normalizeH="0" baseline="0" smtClean="0">
                              <a:ln>
                                <a:noFill/>
                              </a:ln>
                              <a:solidFill>
                                <a:schemeClr val="tx1"/>
                              </a:solidFill>
                              <a:effectLst/>
                              <a:latin typeface="Cambria Math" panose="02040503050406030204" pitchFamily="18" charset="0"/>
                            </a:rPr>
                          </m:ctrlPr>
                        </m:sSupPr>
                        <m:e>
                          <m:r>
                            <a:rPr kumimoji="0" lang="en-US" sz="1800" b="0" i="1" u="none" strike="noStrike" cap="none" normalizeH="0" baseline="0" smtClean="0">
                              <a:ln>
                                <a:noFill/>
                              </a:ln>
                              <a:solidFill>
                                <a:schemeClr val="tx1"/>
                              </a:solidFill>
                              <a:effectLst/>
                              <a:latin typeface="Cambria Math" panose="02040503050406030204" pitchFamily="18" charset="0"/>
                            </a:rPr>
                            <m:t>10</m:t>
                          </m:r>
                        </m:e>
                        <m:sup>
                          <m:r>
                            <a:rPr kumimoji="0" lang="en-US" sz="1800" b="0" i="1" u="none" strike="noStrike" cap="none" normalizeH="0" baseline="0" smtClean="0">
                              <a:ln>
                                <a:noFill/>
                              </a:ln>
                              <a:solidFill>
                                <a:schemeClr val="tx1"/>
                              </a:solidFill>
                              <a:effectLst/>
                              <a:latin typeface="Cambria Math" panose="02040503050406030204" pitchFamily="18" charset="0"/>
                            </a:rPr>
                            <m:t>−36</m:t>
                          </m:r>
                        </m:sup>
                      </m:sSup>
                      <m:r>
                        <a:rPr kumimoji="0" lang="en-US" sz="1800" b="0" i="1" u="none" strike="noStrike" cap="none" normalizeH="0" baseline="0" smtClean="0">
                          <a:ln>
                            <a:noFill/>
                          </a:ln>
                          <a:solidFill>
                            <a:schemeClr val="tx1"/>
                          </a:solidFill>
                          <a:effectLst/>
                          <a:latin typeface="Cambria Math" panose="02040503050406030204" pitchFamily="18" charset="0"/>
                        </a:rPr>
                        <m:t>𝑒</m:t>
                      </m:r>
                      <m:r>
                        <m:rPr>
                          <m:sty m:val="p"/>
                        </m:rPr>
                        <a:rPr kumimoji="0" lang="en-US" sz="1800" b="0" i="0" u="none" strike="noStrike" cap="none" normalizeH="0" baseline="0" smtClean="0">
                          <a:ln>
                            <a:noFill/>
                          </a:ln>
                          <a:solidFill>
                            <a:schemeClr val="tx1"/>
                          </a:solidFill>
                          <a:effectLst/>
                          <a:latin typeface="Cambria Math" panose="02040503050406030204" pitchFamily="18" charset="0"/>
                        </a:rPr>
                        <m:t>cm</m:t>
                      </m:r>
                    </m:oMath>
                  </m:oMathPara>
                </a14:m>
                <a:endParaRPr kumimoji="0" lang="en-US" sz="1800" b="0" u="none" strike="noStrike" cap="none" normalizeH="0" baseline="0" dirty="0">
                  <a:ln>
                    <a:noFill/>
                  </a:ln>
                  <a:solidFill>
                    <a:schemeClr val="tx1"/>
                  </a:solidFill>
                  <a:effectLst/>
                  <a:latin typeface="ZWAdobeF" pitchFamily="2" charset="0"/>
                  <a:cs typeface="ZWAdobeF" pitchFamily="2" charset="0"/>
                </a:endParaRPr>
              </a:p>
            </p:txBody>
          </p:sp>
        </mc:Choice>
        <mc:Fallback xmlns="">
          <p:sp>
            <p:nvSpPr>
              <p:cNvPr id="12" name="Rectangle 11"/>
              <p:cNvSpPr>
                <a:spLocks noRot="1" noChangeAspect="1" noMove="1" noResize="1" noEditPoints="1" noAdjustHandles="1" noChangeArrowheads="1" noChangeShapeType="1" noTextEdit="1"/>
              </p:cNvSpPr>
              <p:nvPr/>
            </p:nvSpPr>
            <p:spPr bwMode="auto">
              <a:xfrm>
                <a:off x="6732240" y="2543140"/>
                <a:ext cx="2178989" cy="1080120"/>
              </a:xfrm>
              <a:prstGeom prst="rect">
                <a:avLst/>
              </a:prstGeom>
              <a:blipFill>
                <a:blip r:embed="rId7"/>
                <a:stretch>
                  <a:fillRect l="-2235" t="-2260"/>
                </a:stretch>
              </a:blipFill>
              <a:ln w="9525" cap="flat" cmpd="sng" algn="ctr">
                <a:noFill/>
                <a:prstDash val="solid"/>
                <a:round/>
                <a:headEnd type="none" w="med" len="med"/>
                <a:tailEnd type="none" w="med" len="med"/>
              </a:ln>
              <a:effectLst/>
            </p:spPr>
            <p:txBody>
              <a:bodyPr/>
              <a:lstStyle/>
              <a:p>
                <a:r>
                  <a:rPr lang="en-US">
                    <a:noFill/>
                  </a:rPr>
                  <a:t> </a:t>
                </a:r>
              </a:p>
            </p:txBody>
          </p:sp>
        </mc:Fallback>
      </mc:AlternateContent>
      <p:sp>
        <p:nvSpPr>
          <p:cNvPr id="13" name="Curved Up Arrow 12"/>
          <p:cNvSpPr/>
          <p:nvPr/>
        </p:nvSpPr>
        <p:spPr bwMode="auto">
          <a:xfrm rot="5400000">
            <a:off x="1011379" y="3308158"/>
            <a:ext cx="1047463" cy="648072"/>
          </a:xfrm>
          <a:prstGeom prst="curvedUpArrow">
            <a:avLst>
              <a:gd name="adj1" fmla="val 25000"/>
              <a:gd name="adj2" fmla="val 22626"/>
              <a:gd name="adj3" fmla="val 11523"/>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14" name="TextBox 13"/>
              <p:cNvSpPr txBox="1"/>
              <p:nvPr/>
            </p:nvSpPr>
            <p:spPr>
              <a:xfrm>
                <a:off x="2686351" y="3825479"/>
                <a:ext cx="1152128" cy="576064"/>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800" b="0" i="1" smtClean="0">
                              <a:solidFill>
                                <a:srgbClr val="000000"/>
                              </a:solidFill>
                              <a:latin typeface="Cambria Math" panose="02040503050406030204" pitchFamily="18" charset="0"/>
                            </a:rPr>
                          </m:ctrlPr>
                        </m:sSubPr>
                        <m:e>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𝜔</m:t>
                              </m:r>
                            </m:e>
                          </m:acc>
                        </m:e>
                        <m:sub>
                          <m:r>
                            <a:rPr lang="en-US" sz="1800" b="0" i="1" smtClean="0">
                              <a:solidFill>
                                <a:srgbClr val="000000"/>
                              </a:solidFill>
                              <a:latin typeface="Cambria Math" panose="02040503050406030204" pitchFamily="18" charset="0"/>
                            </a:rPr>
                            <m:t>𝐿</m:t>
                          </m:r>
                        </m:sub>
                      </m:sSub>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𝑔𝑞</m:t>
                          </m:r>
                        </m:num>
                        <m:den>
                          <m:r>
                            <a:rPr lang="en-US" sz="1800" b="0" i="1" smtClean="0">
                              <a:solidFill>
                                <a:srgbClr val="000000"/>
                              </a:solidFill>
                              <a:latin typeface="Cambria Math" panose="02040503050406030204" pitchFamily="18" charset="0"/>
                            </a:rPr>
                            <m:t>2</m:t>
                          </m:r>
                          <m:r>
                            <a:rPr lang="en-US" sz="1800" b="0" i="1" smtClean="0">
                              <a:solidFill>
                                <a:srgbClr val="000000"/>
                              </a:solidFill>
                              <a:latin typeface="Cambria Math" panose="02040503050406030204" pitchFamily="18" charset="0"/>
                            </a:rPr>
                            <m:t>𝑚</m:t>
                          </m:r>
                        </m:den>
                      </m:f>
                      <m:r>
                        <a:rPr lang="en-US" sz="1800" b="0" i="1" smtClean="0">
                          <a:solidFill>
                            <a:srgbClr val="000000"/>
                          </a:solidFill>
                          <a:latin typeface="Cambria Math" panose="02040503050406030204" pitchFamily="18" charset="0"/>
                        </a:rPr>
                        <m:t> </m:t>
                      </m:r>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𝐵</m:t>
                          </m:r>
                        </m:e>
                      </m:acc>
                    </m:oMath>
                  </m:oMathPara>
                </a14:m>
                <a:endParaRPr lang="en-US" sz="1800" dirty="0">
                  <a:solidFill>
                    <a:srgbClr val="000000"/>
                  </a:solidFill>
                  <a:latin typeface="Aptos" panose="020B00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2686351" y="3825479"/>
                <a:ext cx="1152128" cy="57606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966124" y="3825479"/>
                <a:ext cx="1152128" cy="576064"/>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800" b="0" i="1" smtClean="0">
                              <a:solidFill>
                                <a:srgbClr val="000000"/>
                              </a:solidFill>
                              <a:latin typeface="Cambria Math" panose="02040503050406030204" pitchFamily="18" charset="0"/>
                            </a:rPr>
                          </m:ctrlPr>
                        </m:sSubPr>
                        <m:e>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𝜔</m:t>
                              </m:r>
                            </m:e>
                          </m:acc>
                        </m:e>
                        <m:sub>
                          <m:r>
                            <a:rPr lang="en-US" sz="1800" b="0" i="1" smtClean="0">
                              <a:solidFill>
                                <a:srgbClr val="000000"/>
                              </a:solidFill>
                              <a:latin typeface="Cambria Math" panose="02040503050406030204" pitchFamily="18" charset="0"/>
                            </a:rPr>
                            <m:t>𝐸</m:t>
                          </m:r>
                        </m:sub>
                      </m:sSub>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𝜂</m:t>
                          </m:r>
                          <m:r>
                            <a:rPr lang="en-US" sz="1800" b="0" i="1" smtClean="0">
                              <a:solidFill>
                                <a:srgbClr val="000000"/>
                              </a:solidFill>
                              <a:latin typeface="Cambria Math" panose="02040503050406030204" pitchFamily="18" charset="0"/>
                            </a:rPr>
                            <m:t>𝑞</m:t>
                          </m:r>
                        </m:num>
                        <m:den>
                          <m:r>
                            <a:rPr lang="en-US" sz="1800" b="0" i="1" smtClean="0">
                              <a:solidFill>
                                <a:srgbClr val="000000"/>
                              </a:solidFill>
                              <a:latin typeface="Cambria Math" panose="02040503050406030204" pitchFamily="18" charset="0"/>
                            </a:rPr>
                            <m:t>2</m:t>
                          </m:r>
                          <m:r>
                            <a:rPr lang="en-US" sz="1800" b="0" i="1" smtClean="0">
                              <a:solidFill>
                                <a:srgbClr val="000000"/>
                              </a:solidFill>
                              <a:latin typeface="Cambria Math" panose="02040503050406030204" pitchFamily="18" charset="0"/>
                            </a:rPr>
                            <m:t>𝑚𝑐</m:t>
                          </m:r>
                        </m:den>
                      </m:f>
                      <m:r>
                        <a:rPr lang="en-US" sz="1800" b="0" i="1" smtClean="0">
                          <a:solidFill>
                            <a:srgbClr val="000000"/>
                          </a:solidFill>
                          <a:latin typeface="Cambria Math" panose="02040503050406030204" pitchFamily="18" charset="0"/>
                        </a:rPr>
                        <m:t> </m:t>
                      </m:r>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𝐸</m:t>
                          </m:r>
                        </m:e>
                      </m:acc>
                    </m:oMath>
                  </m:oMathPara>
                </a14:m>
                <a:endParaRPr lang="en-US" sz="1800" dirty="0">
                  <a:solidFill>
                    <a:srgbClr val="000000"/>
                  </a:solidFill>
                  <a:latin typeface="Aptos" panose="020B00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966124" y="3825479"/>
                <a:ext cx="1152128" cy="576064"/>
              </a:xfrm>
              <a:prstGeom prst="rect">
                <a:avLst/>
              </a:prstGeom>
              <a:blipFill>
                <a:blip r:embed="rId9"/>
                <a:stretch>
                  <a:fillRect r="-8466"/>
                </a:stretch>
              </a:blipFill>
            </p:spPr>
            <p:txBody>
              <a:bodyPr/>
              <a:lstStyle/>
              <a:p>
                <a:r>
                  <a:rPr lang="en-US">
                    <a:noFill/>
                  </a:rPr>
                  <a:t> </a:t>
                </a:r>
              </a:p>
            </p:txBody>
          </p:sp>
        </mc:Fallback>
      </mc:AlternateContent>
    </p:spTree>
    <p:extLst>
      <p:ext uri="{BB962C8B-B14F-4D97-AF65-F5344CB8AC3E}">
        <p14:creationId xmlns:p14="http://schemas.microsoft.com/office/powerpoint/2010/main" val="258169174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pc="-1" dirty="0">
                <a:ea typeface="Calibri"/>
              </a:rPr>
              <a:t>Sources of </a:t>
            </a:r>
            <a:r>
              <a:rPr lang="en-US" i="1" spc="-1" dirty="0" err="1">
                <a:ea typeface="Calibri"/>
              </a:rPr>
              <a:t>E</a:t>
            </a:r>
            <a:r>
              <a:rPr lang="en-US" i="1" spc="-1" baseline="-8000" dirty="0" err="1">
                <a:ea typeface="Calibri"/>
              </a:rPr>
              <a:t>y</a:t>
            </a:r>
            <a:r>
              <a:rPr lang="en-US" spc="-1" dirty="0">
                <a:ea typeface="Calibri"/>
              </a:rPr>
              <a:t> field: conical central electrode</a:t>
            </a:r>
            <a:endParaRPr lang="en-US" dirty="0"/>
          </a:p>
        </p:txBody>
      </p:sp>
      <p:sp>
        <p:nvSpPr>
          <p:cNvPr id="4" name="Slide Number Placeholder 3"/>
          <p:cNvSpPr>
            <a:spLocks noGrp="1"/>
          </p:cNvSpPr>
          <p:nvPr>
            <p:ph type="sldNum" sz="quarter" idx="16"/>
          </p:nvPr>
        </p:nvSpPr>
        <p:spPr>
          <a:xfrm>
            <a:off x="8409275" y="4918735"/>
            <a:ext cx="575742" cy="147638"/>
          </a:xfr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40</a:t>
            </a:fld>
            <a:endParaRPr lang="de-DE" dirty="0">
              <a:latin typeface="Aptos" panose="020B0004020202020204" pitchFamily="34" charset="0"/>
            </a:endParaRPr>
          </a:p>
        </p:txBody>
      </p:sp>
      <p:grpSp>
        <p:nvGrpSpPr>
          <p:cNvPr id="8" name="Group 7"/>
          <p:cNvGrpSpPr/>
          <p:nvPr/>
        </p:nvGrpSpPr>
        <p:grpSpPr>
          <a:xfrm>
            <a:off x="5645114" y="773680"/>
            <a:ext cx="2400300" cy="1003067"/>
            <a:chOff x="5672136" y="1617743"/>
            <a:chExt cx="2400300" cy="1003067"/>
          </a:xfrm>
        </p:grpSpPr>
        <p:sp>
          <p:nvSpPr>
            <p:cNvPr id="9" name="Arc 8"/>
            <p:cNvSpPr/>
            <p:nvPr/>
          </p:nvSpPr>
          <p:spPr bwMode="auto">
            <a:xfrm>
              <a:off x="5855697" y="2246222"/>
              <a:ext cx="2092910" cy="374588"/>
            </a:xfrm>
            <a:prstGeom prst="arc">
              <a:avLst>
                <a:gd name="adj1" fmla="val 16200000"/>
                <a:gd name="adj2" fmla="val 15681880"/>
              </a:avLst>
            </a:prstGeom>
            <a:solidFill>
              <a:srgbClr val="FBE1CC"/>
            </a:solidFill>
            <a:ln w="3175" cap="rnd">
              <a:solidFill>
                <a:srgbClr val="E5E5E5"/>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de-CH" dirty="0">
                <a:latin typeface="Aptos" panose="020B0004020202020204" pitchFamily="34" charset="0"/>
              </a:endParaRPr>
            </a:p>
          </p:txBody>
        </p:sp>
        <p:cxnSp>
          <p:nvCxnSpPr>
            <p:cNvPr id="10" name="Straight Arrow Connector 9"/>
            <p:cNvCxnSpPr>
              <a:endCxn id="11" idx="1"/>
            </p:cNvCxnSpPr>
            <p:nvPr/>
          </p:nvCxnSpPr>
          <p:spPr bwMode="auto">
            <a:xfrm flipH="1" flipV="1">
              <a:off x="6902152" y="2138385"/>
              <a:ext cx="846161" cy="192203"/>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sp>
          <p:nvSpPr>
            <p:cNvPr id="11" name="Arc 10"/>
            <p:cNvSpPr/>
            <p:nvPr/>
          </p:nvSpPr>
          <p:spPr bwMode="auto">
            <a:xfrm>
              <a:off x="5855697" y="1953824"/>
              <a:ext cx="2092910" cy="369121"/>
            </a:xfrm>
            <a:prstGeom prst="arc">
              <a:avLst>
                <a:gd name="adj1" fmla="val 10802423"/>
                <a:gd name="adj2" fmla="val 0"/>
              </a:avLst>
            </a:prstGeom>
            <a:solidFill>
              <a:srgbClr val="CBCFDF">
                <a:alpha val="42000"/>
              </a:srgbClr>
            </a:solidFill>
            <a:ln w="6350"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de-CH" dirty="0">
                <a:latin typeface="Aptos" panose="020B0004020202020204" pitchFamily="34" charset="0"/>
              </a:endParaRPr>
            </a:p>
          </p:txBody>
        </p:sp>
        <p:cxnSp>
          <p:nvCxnSpPr>
            <p:cNvPr id="12" name="Straight Arrow Connector 11"/>
            <p:cNvCxnSpPr/>
            <p:nvPr/>
          </p:nvCxnSpPr>
          <p:spPr bwMode="auto">
            <a:xfrm flipV="1">
              <a:off x="6900861" y="1700668"/>
              <a:ext cx="1291" cy="730051"/>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bwMode="auto">
            <a:xfrm>
              <a:off x="5672136" y="2430719"/>
              <a:ext cx="2400300" cy="0"/>
            </a:xfrm>
            <a:prstGeom prst="lin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7000939" y="1617743"/>
                  <a:ext cx="189539" cy="270843"/>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i="1" kern="1000" spc="30" dirty="0" smtClean="0">
                            <a:solidFill>
                              <a:srgbClr val="EB5B00"/>
                            </a:solidFill>
                            <a:latin typeface="Cambria Math" panose="02040503050406030204" pitchFamily="18" charset="0"/>
                            <a:cs typeface="Franklin Gothic Book"/>
                          </a:rPr>
                          <m:t>𝐵</m:t>
                        </m:r>
                      </m:oMath>
                    </m:oMathPara>
                  </a14:m>
                  <a:endParaRPr lang="en-US" sz="1400" kern="1000" spc="30" dirty="0">
                    <a:solidFill>
                      <a:srgbClr val="EB5B00"/>
                    </a:solidFill>
                    <a:latin typeface="Aptos" panose="020B0004020202020204" pitchFamily="34" charset="0"/>
                    <a:cs typeface="Franklin Gothic Book"/>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000939" y="1617743"/>
                  <a:ext cx="189539" cy="270843"/>
                </a:xfrm>
                <a:prstGeom prst="rect">
                  <a:avLst/>
                </a:prstGeom>
                <a:blipFill>
                  <a:blip r:embed="rId2"/>
                  <a:stretch>
                    <a:fillRect l="-22581" r="-25806"/>
                  </a:stretch>
                </a:blipFill>
              </p:spPr>
              <p:txBody>
                <a:bodyPr/>
                <a:lstStyle/>
                <a:p>
                  <a:r>
                    <a:rPr lang="en-US">
                      <a:noFill/>
                    </a:rPr>
                    <a:t> </a:t>
                  </a:r>
                </a:p>
              </p:txBody>
            </p:sp>
          </mc:Fallback>
        </mc:AlternateContent>
        <p:cxnSp>
          <p:nvCxnSpPr>
            <p:cNvPr id="15" name="Straight Arrow Connector 14"/>
            <p:cNvCxnSpPr/>
            <p:nvPr/>
          </p:nvCxnSpPr>
          <p:spPr bwMode="auto">
            <a:xfrm flipV="1">
              <a:off x="7749504" y="2027903"/>
              <a:ext cx="0" cy="299870"/>
            </a:xfrm>
            <a:prstGeom prst="straightConnector1">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6" name="Straight Arrow Connector 15"/>
            <p:cNvCxnSpPr/>
            <p:nvPr/>
          </p:nvCxnSpPr>
          <p:spPr bwMode="auto">
            <a:xfrm>
              <a:off x="7512278" y="2282712"/>
              <a:ext cx="7985" cy="303122"/>
            </a:xfrm>
            <a:prstGeom prst="straightConnector1">
              <a:avLst/>
            </a:prstGeom>
            <a:ln>
              <a:headEnd type="triangl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7" name="Straight Arrow Connector 16"/>
            <p:cNvCxnSpPr/>
            <p:nvPr/>
          </p:nvCxnSpPr>
          <p:spPr bwMode="auto">
            <a:xfrm flipV="1">
              <a:off x="6480993" y="2322945"/>
              <a:ext cx="2" cy="285062"/>
            </a:xfrm>
            <a:prstGeom prst="straightConnector1">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8" name="Straight Arrow Connector 17"/>
            <p:cNvCxnSpPr/>
            <p:nvPr/>
          </p:nvCxnSpPr>
          <p:spPr bwMode="auto">
            <a:xfrm flipV="1">
              <a:off x="6635774" y="1968805"/>
              <a:ext cx="0" cy="281978"/>
            </a:xfrm>
            <a:prstGeom prst="straightConnector1">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7142763" y="1979916"/>
                  <a:ext cx="185628" cy="270843"/>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b="0" i="1" kern="1000" spc="30" dirty="0" smtClean="0">
                            <a:solidFill>
                              <a:srgbClr val="003B6E"/>
                            </a:solidFill>
                            <a:latin typeface="Cambria Math" panose="02040503050406030204" pitchFamily="18" charset="0"/>
                            <a:cs typeface="Franklin Gothic Book"/>
                          </a:rPr>
                          <m:t>𝐸</m:t>
                        </m:r>
                      </m:oMath>
                    </m:oMathPara>
                  </a14:m>
                  <a:endParaRPr lang="en-US" sz="1400" kern="1000" spc="30" dirty="0">
                    <a:solidFill>
                      <a:srgbClr val="EB5B00"/>
                    </a:solidFill>
                    <a:latin typeface="Aptos" panose="020B0004020202020204" pitchFamily="34" charset="0"/>
                    <a:cs typeface="Franklin Gothic Book"/>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7142763" y="1979916"/>
                  <a:ext cx="185628" cy="270843"/>
                </a:xfrm>
                <a:prstGeom prst="rect">
                  <a:avLst/>
                </a:prstGeom>
                <a:blipFill>
                  <a:blip r:embed="rId3"/>
                  <a:stretch>
                    <a:fillRect l="-22581" r="-22581"/>
                  </a:stretch>
                </a:blipFill>
              </p:spPr>
              <p:txBody>
                <a:bodyPr/>
                <a:lstStyle/>
                <a:p>
                  <a:r>
                    <a:rPr lang="en-US">
                      <a:noFill/>
                    </a:rPr>
                    <a:t> </a:t>
                  </a:r>
                </a:p>
              </p:txBody>
            </p:sp>
          </mc:Fallback>
        </mc:AlternateContent>
        <p:sp>
          <p:nvSpPr>
            <p:cNvPr id="20" name="Arc 19"/>
            <p:cNvSpPr/>
            <p:nvPr/>
          </p:nvSpPr>
          <p:spPr bwMode="auto">
            <a:xfrm flipV="1">
              <a:off x="5855697" y="1955111"/>
              <a:ext cx="2092910" cy="369121"/>
            </a:xfrm>
            <a:prstGeom prst="arc">
              <a:avLst>
                <a:gd name="adj1" fmla="val 10778957"/>
                <a:gd name="adj2" fmla="val 0"/>
              </a:avLst>
            </a:prstGeom>
            <a:solidFill>
              <a:srgbClr val="CBCFDF">
                <a:alpha val="42000"/>
              </a:srgbClr>
            </a:solidFill>
            <a:ln w="6350"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de-CH" dirty="0">
                <a:latin typeface="Aptos" panose="020B0004020202020204"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7779879" y="1831061"/>
                  <a:ext cx="276293" cy="270843"/>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b="0" i="1" kern="1000" spc="30" dirty="0" smtClean="0">
                                <a:solidFill>
                                  <a:srgbClr val="003B6E"/>
                                </a:solidFill>
                                <a:latin typeface="Cambria Math" panose="02040503050406030204" pitchFamily="18" charset="0"/>
                                <a:cs typeface="Franklin Gothic Book"/>
                              </a:rPr>
                            </m:ctrlPr>
                          </m:sSubPr>
                          <m:e>
                            <m:r>
                              <a:rPr lang="en-US" b="0" i="1" kern="1000" spc="30" dirty="0" smtClean="0">
                                <a:solidFill>
                                  <a:srgbClr val="003B6E"/>
                                </a:solidFill>
                                <a:latin typeface="Cambria Math" panose="02040503050406030204" pitchFamily="18" charset="0"/>
                                <a:cs typeface="Franklin Gothic Book"/>
                              </a:rPr>
                              <m:t>𝐸</m:t>
                            </m:r>
                          </m:e>
                          <m:sub>
                            <m:r>
                              <a:rPr lang="en-US" b="0" i="1" kern="1000" spc="30" dirty="0" smtClean="0">
                                <a:solidFill>
                                  <a:srgbClr val="003B6E"/>
                                </a:solidFill>
                                <a:latin typeface="Cambria Math" panose="02040503050406030204" pitchFamily="18" charset="0"/>
                                <a:cs typeface="Franklin Gothic Book"/>
                              </a:rPr>
                              <m:t>𝑣</m:t>
                            </m:r>
                          </m:sub>
                        </m:sSub>
                      </m:oMath>
                    </m:oMathPara>
                  </a14:m>
                  <a:endParaRPr lang="en-US" sz="1400" kern="1000" spc="30" dirty="0">
                    <a:solidFill>
                      <a:srgbClr val="EB5B00"/>
                    </a:solidFill>
                    <a:latin typeface="Aptos" panose="020B0004020202020204" pitchFamily="34" charset="0"/>
                    <a:cs typeface="Franklin Gothic Book"/>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7779879" y="1831061"/>
                  <a:ext cx="276293" cy="270843"/>
                </a:xfrm>
                <a:prstGeom prst="rect">
                  <a:avLst/>
                </a:prstGeom>
                <a:blipFill>
                  <a:blip r:embed="rId4"/>
                  <a:stretch>
                    <a:fillRect l="-15556" b="-454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5076056" y="1961244"/>
                <a:ext cx="3898820" cy="523220"/>
              </a:xfrm>
              <a:prstGeom prst="rect">
                <a:avLst/>
              </a:prstGeom>
            </p:spPr>
            <p:txBody>
              <a:bodyPr wrap="square">
                <a:spAutoFit/>
              </a:bodyPr>
              <a:lstStyle/>
              <a:p>
                <a:pPr marL="0" indent="0" algn="ctr">
                  <a:buNone/>
                </a:pPr>
                <a:r>
                  <a:rPr lang="en-US" sz="1400" dirty="0">
                    <a:latin typeface="Aptos" panose="020B0004020202020204" pitchFamily="34" charset="0"/>
                  </a:rPr>
                  <a:t>Will move orbit out of central plane until:</a:t>
                </a:r>
              </a:p>
              <a:p>
                <a:pPr marL="0" indent="0" algn="ctr">
                  <a:buNone/>
                </a:pPr>
                <a14:m>
                  <m:oMathPara xmlns:m="http://schemas.openxmlformats.org/officeDocument/2006/math">
                    <m:oMathParaPr>
                      <m:jc m:val="centerGroup"/>
                    </m:oMathParaPr>
                    <m:oMath xmlns:m="http://schemas.openxmlformats.org/officeDocument/2006/math">
                      <m:d>
                        <m:dPr>
                          <m:begChr m:val="⟨"/>
                          <m:endChr m:val="⟩"/>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𝐵</m:t>
                              </m:r>
                            </m:e>
                            <m:sub>
                              <m:r>
                                <a:rPr lang="en-US" sz="1400" i="1">
                                  <a:latin typeface="Cambria Math" panose="02040503050406030204" pitchFamily="18" charset="0"/>
                                </a:rPr>
                                <m:t>𝑟</m:t>
                              </m:r>
                            </m:sub>
                            <m:sup>
                              <m:r>
                                <a:rPr lang="en-US" sz="1400" i="1">
                                  <a:latin typeface="Cambria Math" panose="02040503050406030204" pitchFamily="18" charset="0"/>
                                </a:rPr>
                                <m:t>∗</m:t>
                              </m:r>
                            </m:sup>
                          </m:sSubSup>
                        </m:e>
                      </m:d>
                      <m:r>
                        <a:rPr lang="en-US" sz="1400" i="1">
                          <a:latin typeface="Cambria Math" panose="02040503050406030204" pitchFamily="18" charset="0"/>
                        </a:rPr>
                        <m:t>=−</m:t>
                      </m:r>
                      <m:d>
                        <m:dPr>
                          <m:begChr m:val="⟨"/>
                          <m:endChr m:val="⟩"/>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𝐸</m:t>
                              </m:r>
                            </m:e>
                            <m:sub>
                              <m:r>
                                <m:rPr>
                                  <m:sty m:val="p"/>
                                </m:rPr>
                                <a:rPr lang="en-US" sz="1400">
                                  <a:latin typeface="Cambria Math" panose="02040503050406030204" pitchFamily="18" charset="0"/>
                                </a:rPr>
                                <m:t>v</m:t>
                              </m:r>
                            </m:sub>
                          </m:sSub>
                          <m:r>
                            <a:rPr lang="en-US" sz="1400" i="1">
                              <a:latin typeface="Cambria Math" panose="02040503050406030204" pitchFamily="18" charset="0"/>
                            </a:rPr>
                            <m:t>/</m:t>
                          </m:r>
                          <m:r>
                            <a:rPr lang="en-US" sz="1400" i="1">
                              <a:latin typeface="Cambria Math" panose="02040503050406030204" pitchFamily="18" charset="0"/>
                            </a:rPr>
                            <m:t>𝛽𝛾</m:t>
                          </m:r>
                        </m:e>
                      </m:d>
                    </m:oMath>
                  </m:oMathPara>
                </a14:m>
                <a:endParaRPr lang="en-US" sz="1400" dirty="0">
                  <a:latin typeface="Aptos" panose="020B00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5076056" y="1961244"/>
                <a:ext cx="3898820" cy="523220"/>
              </a:xfrm>
              <a:prstGeom prst="rect">
                <a:avLst/>
              </a:prstGeom>
              <a:blipFill>
                <a:blip r:embed="rId5"/>
                <a:stretch>
                  <a:fillRect t="-2326" b="-3488"/>
                </a:stretch>
              </a:blipFill>
            </p:spPr>
            <p:txBody>
              <a:bodyPr/>
              <a:lstStyle/>
              <a:p>
                <a:r>
                  <a:rPr lang="en-US">
                    <a:noFill/>
                  </a:rPr>
                  <a:t> </a:t>
                </a:r>
              </a:p>
            </p:txBody>
          </p:sp>
        </mc:Fallback>
      </mc:AlternateContent>
      <p:pic>
        <p:nvPicPr>
          <p:cNvPr id="23" name="Picture 22" descr="Screen Clippi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95017" y="2501309"/>
            <a:ext cx="3759946" cy="2400581"/>
          </a:xfrm>
          <a:prstGeom prst="rect">
            <a:avLst/>
          </a:prstGeom>
        </p:spPr>
      </p:pic>
      <mc:AlternateContent xmlns:mc="http://schemas.openxmlformats.org/markup-compatibility/2006" xmlns:a14="http://schemas.microsoft.com/office/drawing/2010/main">
        <mc:Choice Requires="a14">
          <p:sp>
            <p:nvSpPr>
              <p:cNvPr id="26" name="Rounded Rectangle 25"/>
              <p:cNvSpPr/>
              <p:nvPr/>
            </p:nvSpPr>
            <p:spPr bwMode="auto">
              <a:xfrm rot="19794925">
                <a:off x="4739956" y="3328148"/>
                <a:ext cx="4084499" cy="589730"/>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0"/>
                  </a:spcBef>
                </a:pPr>
                <a:r>
                  <a:rPr kumimoji="0" lang="en-US" b="0" i="0" u="none" strike="noStrike" cap="none" normalizeH="0" baseline="0" dirty="0">
                    <a:ln>
                      <a:noFill/>
                    </a:ln>
                    <a:solidFill>
                      <a:schemeClr val="bg1"/>
                    </a:solidFill>
                    <a:effectLst/>
                    <a:latin typeface="Aptos" panose="020B0004020202020204" pitchFamily="34" charset="0"/>
                  </a:rPr>
                  <a:t>Relaxes</a:t>
                </a:r>
                <a:r>
                  <a:rPr kumimoji="0" lang="en-US" b="0" i="0" u="none" strike="noStrike" cap="none" normalizeH="0" dirty="0">
                    <a:ln>
                      <a:noFill/>
                    </a:ln>
                    <a:solidFill>
                      <a:schemeClr val="bg1"/>
                    </a:solidFill>
                    <a:effectLst/>
                    <a:latin typeface="Aptos" panose="020B0004020202020204" pitchFamily="34" charset="0"/>
                  </a:rPr>
                  <a:t> by reversing </a:t>
                </a:r>
                <a14:m>
                  <m:oMath xmlns:m="http://schemas.openxmlformats.org/officeDocument/2006/math">
                    <m:acc>
                      <m:accPr>
                        <m:chr m:val="⃗"/>
                        <m:ctrlPr>
                          <a:rPr kumimoji="0" lang="en-US" b="0" i="1" u="none" strike="noStrike" cap="none" normalizeH="0" baseline="0" smtClean="0">
                            <a:ln>
                              <a:noFill/>
                            </a:ln>
                            <a:solidFill>
                              <a:schemeClr val="bg1"/>
                            </a:solidFill>
                            <a:effectLst/>
                            <a:latin typeface="Cambria Math" panose="02040503050406030204" pitchFamily="18" charset="0"/>
                          </a:rPr>
                        </m:ctrlPr>
                      </m:accPr>
                      <m:e>
                        <m:r>
                          <a:rPr kumimoji="0" lang="en-US" b="0" i="1" u="none" strike="noStrike" cap="none" normalizeH="0" baseline="0" smtClean="0">
                            <a:ln>
                              <a:noFill/>
                            </a:ln>
                            <a:solidFill>
                              <a:schemeClr val="bg1"/>
                            </a:solidFill>
                            <a:effectLst/>
                            <a:latin typeface="Cambria Math" panose="02040503050406030204" pitchFamily="18" charset="0"/>
                          </a:rPr>
                          <m:t>𝛽</m:t>
                        </m:r>
                      </m:e>
                    </m:acc>
                  </m:oMath>
                </a14:m>
                <a:r>
                  <a:rPr lang="en-US" dirty="0">
                    <a:solidFill>
                      <a:schemeClr val="bg1"/>
                    </a:solidFill>
                    <a:latin typeface="Aptos" panose="020B0004020202020204" pitchFamily="34" charset="0"/>
                  </a:rPr>
                  <a:t> </a:t>
                </a:r>
                <a:br>
                  <a:rPr lang="en-US" dirty="0">
                    <a:solidFill>
                      <a:schemeClr val="bg1"/>
                    </a:solidFill>
                    <a:latin typeface="Aptos" panose="020B0004020202020204" pitchFamily="34" charset="0"/>
                  </a:rPr>
                </a:br>
                <a:r>
                  <a:rPr lang="en-US" dirty="0">
                    <a:solidFill>
                      <a:schemeClr val="bg1"/>
                    </a:solidFill>
                    <a:latin typeface="Aptos" panose="020B0004020202020204" pitchFamily="34" charset="0"/>
                  </a:rPr>
                  <a:t>needs CW and CCW injection</a:t>
                </a:r>
              </a:p>
            </p:txBody>
          </p:sp>
        </mc:Choice>
        <mc:Fallback xmlns="">
          <p:sp>
            <p:nvSpPr>
              <p:cNvPr id="26" name="Rounded Rectangle 25"/>
              <p:cNvSpPr>
                <a:spLocks noRot="1" noChangeAspect="1" noMove="1" noResize="1" noEditPoints="1" noAdjustHandles="1" noChangeArrowheads="1" noChangeShapeType="1" noTextEdit="1"/>
              </p:cNvSpPr>
              <p:nvPr/>
            </p:nvSpPr>
            <p:spPr bwMode="auto">
              <a:xfrm rot="19794925">
                <a:off x="4739956" y="3328148"/>
                <a:ext cx="4084499" cy="589730"/>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PlaceHolder 1"/>
              <p:cNvSpPr>
                <a:spLocks noGrp="1"/>
              </p:cNvSpPr>
              <p:nvPr>
                <p:ph sz="quarter" idx="13"/>
              </p:nvPr>
            </p:nvSpPr>
            <p:spPr>
              <a:xfrm>
                <a:off x="755576" y="1006082"/>
                <a:ext cx="4161711" cy="3509963"/>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ea typeface="Arial"/>
                  </a:rPr>
                  <a:t>None constant radius of </a:t>
                </a:r>
                <a:br>
                  <a:rPr lang="en-US" sz="1700" b="0" strike="noStrike" spc="-1" dirty="0">
                    <a:solidFill>
                      <a:srgbClr val="000000"/>
                    </a:solidFill>
                    <a:ea typeface="Arial"/>
                  </a:rPr>
                </a:br>
                <a:r>
                  <a:rPr lang="en-US" sz="1700" b="0" strike="noStrike" spc="-1" dirty="0">
                    <a:solidFill>
                      <a:srgbClr val="000000"/>
                    </a:solidFill>
                    <a:ea typeface="Arial"/>
                  </a:rPr>
                  <a:t>cylindrical anode (cone)</a:t>
                </a:r>
              </a:p>
              <a:p>
                <a:pPr marL="432000" indent="-324000">
                  <a:lnSpc>
                    <a:spcPct val="100000"/>
                  </a:lnSpc>
                  <a:spcBef>
                    <a:spcPts val="1417"/>
                  </a:spcBef>
                  <a:buClr>
                    <a:srgbClr val="000000"/>
                  </a:buClr>
                  <a:buSzPct val="45000"/>
                  <a:buFont typeface="Wingdings" charset="2"/>
                  <a:buChar char=""/>
                </a:pPr>
                <a:endParaRPr lang="en-US" spc="-1" dirty="0">
                  <a:solidFill>
                    <a:srgbClr val="000000"/>
                  </a:solidFill>
                  <a:ea typeface="Arial"/>
                </a:endParaRPr>
              </a:p>
              <a:p>
                <a:pPr marL="432000" indent="-324000">
                  <a:lnSpc>
                    <a:spcPct val="100000"/>
                  </a:lnSpc>
                  <a:spcBef>
                    <a:spcPts val="1417"/>
                  </a:spcBef>
                  <a:buClr>
                    <a:srgbClr val="000000"/>
                  </a:buClr>
                  <a:buSzPct val="45000"/>
                  <a:buFont typeface="Wingdings" charset="2"/>
                  <a:buChar char=""/>
                </a:pPr>
                <a:endParaRPr lang="en-US" sz="1700" b="0" strike="noStrike" spc="-1" dirty="0">
                  <a:solidFill>
                    <a:srgbClr val="000000"/>
                  </a:solidFill>
                  <a:ea typeface="Arial"/>
                </a:endParaRPr>
              </a:p>
              <a:p>
                <a:pPr marL="432000" indent="-324000">
                  <a:lnSpc>
                    <a:spcPct val="100000"/>
                  </a:lnSpc>
                  <a:spcBef>
                    <a:spcPts val="1417"/>
                  </a:spcBef>
                  <a:buClr>
                    <a:srgbClr val="000000"/>
                  </a:buClr>
                  <a:buSzPct val="45000"/>
                  <a:buFont typeface="Wingdings" charset="2"/>
                  <a:buChar char=""/>
                </a:pPr>
                <a:endParaRPr lang="en-US" spc="-1" dirty="0">
                  <a:solidFill>
                    <a:srgbClr val="000000"/>
                  </a:solidFill>
                  <a:ea typeface="Arial"/>
                </a:endParaRPr>
              </a:p>
              <a:p>
                <a:pPr marL="432000" indent="-324000">
                  <a:lnSpc>
                    <a:spcPct val="100000"/>
                  </a:lnSpc>
                  <a:spcBef>
                    <a:spcPts val="1417"/>
                  </a:spcBef>
                  <a:buClr>
                    <a:srgbClr val="000000"/>
                  </a:buClr>
                  <a:buSzPct val="45000"/>
                  <a:buFont typeface="Wingdings" charset="2"/>
                  <a:buChar char=""/>
                </a:pPr>
                <a:r>
                  <a:rPr lang="de-CH" spc="-1" dirty="0">
                    <a:solidFill>
                      <a:srgbClr val="000000"/>
                    </a:solidFill>
                    <a:ea typeface="Arial"/>
                  </a:rPr>
                  <a:t>Ground </a:t>
                </a:r>
                <a:r>
                  <a:rPr lang="de-CH" spc="-1" dirty="0" err="1">
                    <a:solidFill>
                      <a:srgbClr val="000000"/>
                    </a:solidFill>
                    <a:ea typeface="Arial"/>
                  </a:rPr>
                  <a:t>electrode</a:t>
                </a:r>
                <a:r>
                  <a:rPr lang="de-CH" spc="-1" dirty="0">
                    <a:solidFill>
                      <a:srgbClr val="000000"/>
                    </a:solidFill>
                    <a:ea typeface="Arial"/>
                  </a:rPr>
                  <a:t> </a:t>
                </a:r>
                <a:r>
                  <a:rPr lang="de-CH" spc="-1" dirty="0" err="1">
                    <a:solidFill>
                      <a:srgbClr val="000000"/>
                    </a:solidFill>
                    <a:ea typeface="Arial"/>
                  </a:rPr>
                  <a:t>made</a:t>
                </a:r>
                <a:r>
                  <a:rPr lang="de-CH" spc="-1" dirty="0">
                    <a:solidFill>
                      <a:srgbClr val="000000"/>
                    </a:solidFill>
                    <a:ea typeface="Arial"/>
                  </a:rPr>
                  <a:t> </a:t>
                </a:r>
                <a:r>
                  <a:rPr lang="de-CH" spc="-1" dirty="0" err="1">
                    <a:solidFill>
                      <a:srgbClr val="000000"/>
                    </a:solidFill>
                    <a:ea typeface="Arial"/>
                  </a:rPr>
                  <a:t>of</a:t>
                </a:r>
                <a:r>
                  <a:rPr lang="de-CH" spc="-1" dirty="0">
                    <a:solidFill>
                      <a:srgbClr val="000000"/>
                    </a:solidFill>
                    <a:ea typeface="Arial"/>
                  </a:rPr>
                  <a:t> </a:t>
                </a:r>
                <a:r>
                  <a:rPr lang="de-CH" spc="-1" dirty="0" err="1">
                    <a:solidFill>
                      <a:srgbClr val="000000"/>
                    </a:solidFill>
                    <a:ea typeface="Arial"/>
                  </a:rPr>
                  <a:t>thin</a:t>
                </a:r>
                <a:r>
                  <a:rPr lang="de-CH" spc="-1" dirty="0">
                    <a:solidFill>
                      <a:srgbClr val="000000"/>
                    </a:solidFill>
                    <a:ea typeface="Arial"/>
                  </a:rPr>
                  <a:t> </a:t>
                </a:r>
                <a:r>
                  <a:rPr lang="de-CH" spc="-1" dirty="0" err="1">
                    <a:solidFill>
                      <a:srgbClr val="000000"/>
                    </a:solidFill>
                    <a:ea typeface="Arial"/>
                  </a:rPr>
                  <a:t>foil</a:t>
                </a:r>
                <a:r>
                  <a:rPr lang="de-CH" spc="-1" dirty="0">
                    <a:solidFill>
                      <a:srgbClr val="000000"/>
                    </a:solidFill>
                    <a:ea typeface="Arial"/>
                  </a:rPr>
                  <a:t> </a:t>
                </a:r>
                <a:r>
                  <a:rPr lang="de-CH" spc="-1" dirty="0" err="1">
                    <a:solidFill>
                      <a:srgbClr val="000000"/>
                    </a:solidFill>
                    <a:ea typeface="Arial"/>
                  </a:rPr>
                  <a:t>difficult</a:t>
                </a:r>
                <a:r>
                  <a:rPr lang="de-CH" spc="-1" dirty="0">
                    <a:solidFill>
                      <a:srgbClr val="000000"/>
                    </a:solidFill>
                    <a:ea typeface="Arial"/>
                  </a:rPr>
                  <a:t> </a:t>
                </a:r>
                <a:r>
                  <a:rPr lang="de-CH" spc="-1" dirty="0" err="1">
                    <a:solidFill>
                      <a:srgbClr val="000000"/>
                    </a:solidFill>
                    <a:ea typeface="Arial"/>
                  </a:rPr>
                  <a:t>to</a:t>
                </a:r>
                <a:r>
                  <a:rPr lang="de-CH" spc="-1" dirty="0">
                    <a:solidFill>
                      <a:srgbClr val="000000"/>
                    </a:solidFill>
                    <a:ea typeface="Arial"/>
                  </a:rPr>
                  <a:t> </a:t>
                </a:r>
                <a:r>
                  <a:rPr lang="de-CH" spc="-1" dirty="0" err="1">
                    <a:solidFill>
                      <a:srgbClr val="000000"/>
                    </a:solidFill>
                    <a:ea typeface="Arial"/>
                  </a:rPr>
                  <a:t>keep</a:t>
                </a:r>
                <a:r>
                  <a:rPr lang="de-CH" spc="-1" dirty="0">
                    <a:solidFill>
                      <a:srgbClr val="000000"/>
                    </a:solidFill>
                    <a:ea typeface="Arial"/>
                  </a:rPr>
                  <a:t> </a:t>
                </a:r>
                <a:r>
                  <a:rPr lang="de-CH" spc="-1" dirty="0" err="1">
                    <a:solidFill>
                      <a:srgbClr val="000000"/>
                    </a:solidFill>
                    <a:ea typeface="Arial"/>
                  </a:rPr>
                  <a:t>deviations</a:t>
                </a:r>
                <a:r>
                  <a:rPr lang="de-CH" spc="-1" dirty="0">
                    <a:solidFill>
                      <a:srgbClr val="000000"/>
                    </a:solidFill>
                    <a:ea typeface="Arial"/>
                  </a:rPr>
                  <a:t> </a:t>
                </a:r>
                <a:r>
                  <a:rPr lang="de-CH" spc="-1" dirty="0" err="1">
                    <a:solidFill>
                      <a:srgbClr val="000000"/>
                    </a:solidFill>
                    <a:ea typeface="Arial"/>
                  </a:rPr>
                  <a:t>from</a:t>
                </a:r>
                <a:r>
                  <a:rPr lang="de-CH" spc="-1" dirty="0">
                    <a:solidFill>
                      <a:srgbClr val="000000"/>
                    </a:solidFill>
                    <a:ea typeface="Arial"/>
                  </a:rPr>
                  <a:t> </a:t>
                </a:r>
                <a:r>
                  <a:rPr lang="de-CH" spc="-1" dirty="0" err="1">
                    <a:solidFill>
                      <a:srgbClr val="000000"/>
                    </a:solidFill>
                    <a:ea typeface="Arial"/>
                  </a:rPr>
                  <a:t>cylindricity</a:t>
                </a:r>
                <a:r>
                  <a:rPr lang="de-CH" spc="-1" dirty="0">
                    <a:solidFill>
                      <a:srgbClr val="000000"/>
                    </a:solidFill>
                    <a:ea typeface="Arial"/>
                  </a:rPr>
                  <a:t> </a:t>
                </a:r>
                <a:r>
                  <a:rPr lang="de-CH" spc="-1" dirty="0" err="1">
                    <a:solidFill>
                      <a:srgbClr val="000000"/>
                    </a:solidFill>
                    <a:ea typeface="Arial"/>
                  </a:rPr>
                  <a:t>below</a:t>
                </a:r>
                <a:r>
                  <a:rPr lang="de-CH" spc="-1" dirty="0">
                    <a:solidFill>
                      <a:srgbClr val="000000"/>
                    </a:solidFill>
                    <a:ea typeface="Arial"/>
                  </a:rPr>
                  <a:t> </a:t>
                </a:r>
                <a14:m>
                  <m:oMath xmlns:m="http://schemas.openxmlformats.org/officeDocument/2006/math">
                    <m:r>
                      <a:rPr lang="de-CH" i="1" spc="-1" dirty="0" smtClean="0">
                        <a:solidFill>
                          <a:srgbClr val="000000"/>
                        </a:solidFill>
                        <a:latin typeface="Cambria Math" panose="02040503050406030204" pitchFamily="18" charset="0"/>
                        <a:ea typeface="Arial"/>
                      </a:rPr>
                      <m:t>30</m:t>
                    </m:r>
                    <m:r>
                      <m:rPr>
                        <m:sty m:val="p"/>
                      </m:rPr>
                      <a:rPr lang="en-US" b="0" i="0" spc="-1" dirty="0" err="1" smtClean="0">
                        <a:solidFill>
                          <a:srgbClr val="000000"/>
                        </a:solidFill>
                        <a:latin typeface="Cambria Math" panose="02040503050406030204" pitchFamily="18" charset="0"/>
                        <a:ea typeface="Arial"/>
                      </a:rPr>
                      <m:t>μm</m:t>
                    </m:r>
                  </m:oMath>
                </a14:m>
                <a:endParaRPr lang="de-CH" sz="1700" b="0" strike="noStrike" spc="-1" dirty="0">
                  <a:solidFill>
                    <a:srgbClr val="000000"/>
                  </a:solidFill>
                  <a:ea typeface="Arial"/>
                </a:endParaRPr>
              </a:p>
              <a:p>
                <a:pPr marL="393750" indent="-285750">
                  <a:lnSpc>
                    <a:spcPct val="100000"/>
                  </a:lnSpc>
                  <a:spcBef>
                    <a:spcPts val="1417"/>
                  </a:spcBef>
                  <a:buClr>
                    <a:srgbClr val="000000"/>
                  </a:buClr>
                  <a:buSzPct val="45000"/>
                </a:pPr>
                <a:endParaRPr lang="en-GB" sz="1700" b="0" strike="noStrike" spc="-1" dirty="0"/>
              </a:p>
            </p:txBody>
          </p:sp>
        </mc:Choice>
        <mc:Fallback xmlns="">
          <p:sp>
            <p:nvSpPr>
              <p:cNvPr id="24" name="PlaceHolder 1"/>
              <p:cNvSpPr>
                <a:spLocks noGrp="1" noRot="1" noChangeAspect="1" noMove="1" noResize="1" noEditPoints="1" noAdjustHandles="1" noChangeArrowheads="1" noChangeShapeType="1" noTextEdit="1"/>
              </p:cNvSpPr>
              <p:nvPr>
                <p:ph sz="quarter" idx="13"/>
              </p:nvPr>
            </p:nvSpPr>
            <p:spPr>
              <a:xfrm>
                <a:off x="755576" y="1006082"/>
                <a:ext cx="4161711" cy="3509963"/>
              </a:xfrm>
              <a:prstGeom prst="rect">
                <a:avLst/>
              </a:prstGeom>
              <a:blipFill>
                <a:blip r:embed="rId8"/>
                <a:stretch>
                  <a:fillRect t="-1736"/>
                </a:stretch>
              </a:blipFill>
              <a:ln w="0">
                <a:noFill/>
              </a:ln>
            </p:spPr>
            <p:txBody>
              <a:bodyPr/>
              <a:lstStyle/>
              <a:p>
                <a:r>
                  <a:rPr lang="en-US">
                    <a:noFill/>
                  </a:rPr>
                  <a:t> </a:t>
                </a:r>
              </a:p>
            </p:txBody>
          </p:sp>
        </mc:Fallback>
      </mc:AlternateContent>
      <p:grpSp>
        <p:nvGrpSpPr>
          <p:cNvPr id="25" name="Group 24"/>
          <p:cNvGrpSpPr/>
          <p:nvPr/>
        </p:nvGrpSpPr>
        <p:grpSpPr>
          <a:xfrm>
            <a:off x="1068855" y="1586656"/>
            <a:ext cx="3674581" cy="1203576"/>
            <a:chOff x="4599900" y="768038"/>
            <a:chExt cx="4018140" cy="1450102"/>
          </a:xfrm>
        </p:grpSpPr>
        <p:pic>
          <p:nvPicPr>
            <p:cNvPr id="27" name="Picture 26"/>
            <p:cNvPicPr/>
            <p:nvPr/>
          </p:nvPicPr>
          <p:blipFill>
            <a:blip r:embed="rId9"/>
            <a:stretch/>
          </p:blipFill>
          <p:spPr>
            <a:xfrm>
              <a:off x="4733100" y="768038"/>
              <a:ext cx="2237400" cy="647640"/>
            </a:xfrm>
            <a:prstGeom prst="rect">
              <a:avLst/>
            </a:prstGeom>
            <a:ln w="0">
              <a:noFill/>
            </a:ln>
          </p:spPr>
        </p:pic>
        <p:sp>
          <p:nvSpPr>
            <p:cNvPr id="28" name="Freeform 27"/>
            <p:cNvSpPr/>
            <p:nvPr/>
          </p:nvSpPr>
          <p:spPr>
            <a:xfrm rot="5400000">
              <a:off x="6192439" y="-190001"/>
              <a:ext cx="815602" cy="4000680"/>
            </a:xfrm>
            <a:custGeom>
              <a:avLst/>
              <a:gdLst/>
              <a:ahLst/>
              <a:cxnLst/>
              <a:rect l="l" t="t" r="r" b="b"/>
              <a:pathLst>
                <a:path w="21600" h="21600">
                  <a:moveTo>
                    <a:pt x="0" y="0"/>
                  </a:moveTo>
                  <a:lnTo>
                    <a:pt x="21600" y="0"/>
                  </a:lnTo>
                  <a:lnTo>
                    <a:pt x="16200" y="21600"/>
                  </a:lnTo>
                  <a:lnTo>
                    <a:pt x="5400" y="21600"/>
                  </a:lnTo>
                  <a:close/>
                </a:path>
              </a:pathLst>
            </a:cu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vert="vert270" lIns="90000" tIns="45000" rIns="90000" bIns="45000" anchor="ctr">
              <a:noAutofit/>
            </a:bodyPr>
            <a:lstStyle/>
            <a:p>
              <a:pPr algn="ctr">
                <a:lnSpc>
                  <a:spcPct val="100000"/>
                </a:lnSpc>
                <a:buNone/>
              </a:pPr>
              <a:r>
                <a:rPr lang="en-GB" sz="1500" b="0" strike="noStrike" spc="-1" dirty="0">
                  <a:solidFill>
                    <a:srgbClr val="000000"/>
                  </a:solidFill>
                  <a:latin typeface="Aptos" panose="020B0004020202020204" pitchFamily="34" charset="0"/>
                  <a:ea typeface="Calibri"/>
                </a:rPr>
                <a:t>anode</a:t>
              </a:r>
              <a:endParaRPr lang="en-GB" sz="1500" b="0" strike="noStrike" spc="-1" dirty="0">
                <a:latin typeface="Aptos" panose="020B0004020202020204" pitchFamily="34" charset="0"/>
              </a:endParaRPr>
            </a:p>
          </p:txBody>
        </p:sp>
        <p:sp>
          <p:nvSpPr>
            <p:cNvPr id="29" name="Straight Connector 28"/>
            <p:cNvSpPr/>
            <p:nvPr/>
          </p:nvSpPr>
          <p:spPr>
            <a:xfrm>
              <a:off x="4605120" y="1615680"/>
              <a:ext cx="4012920" cy="360"/>
            </a:xfrm>
            <a:prstGeom prst="line">
              <a:avLst/>
            </a:prstGeom>
            <a:ln w="0">
              <a:solidFill>
                <a:srgbClr val="FF3838"/>
              </a:solidFill>
              <a:prstDash val="dash"/>
            </a:ln>
          </p:spPr>
          <p:style>
            <a:lnRef idx="0">
              <a:scrgbClr r="0" g="0" b="0"/>
            </a:lnRef>
            <a:fillRef idx="0">
              <a:scrgbClr r="0" g="0" b="0"/>
            </a:fillRef>
            <a:effectRef idx="0">
              <a:scrgbClr r="0" g="0" b="0"/>
            </a:effectRef>
            <a:fontRef idx="minor"/>
          </p:style>
          <p:txBody>
            <a:bodyPr/>
            <a:lstStyle/>
            <a:p>
              <a:endParaRPr lang="en-US" dirty="0"/>
            </a:p>
          </p:txBody>
        </p:sp>
      </p:grpSp>
      <p:sp>
        <p:nvSpPr>
          <p:cNvPr id="5" name="TextBox 4">
            <a:extLst>
              <a:ext uri="{FF2B5EF4-FFF2-40B4-BE49-F238E27FC236}">
                <a16:creationId xmlns:a16="http://schemas.microsoft.com/office/drawing/2014/main" id="{AAA44C39-682F-2502-FE9C-9ACAEB09EF68}"/>
              </a:ext>
            </a:extLst>
          </p:cNvPr>
          <p:cNvSpPr txBox="1"/>
          <p:nvPr/>
        </p:nvSpPr>
        <p:spPr>
          <a:xfrm>
            <a:off x="17535" y="4754689"/>
            <a:ext cx="4572000" cy="276999"/>
          </a:xfrm>
          <a:prstGeom prst="rect">
            <a:avLst/>
          </a:prstGeom>
          <a:noFill/>
        </p:spPr>
        <p:txBody>
          <a:bodyPr wrap="square">
            <a:spAutoFit/>
          </a:bodyPr>
          <a:lstStyle/>
          <a:p>
            <a:r>
              <a:rPr lang="en-US" sz="1200" dirty="0">
                <a:latin typeface="Aptos" panose="020B0004020202020204" pitchFamily="34" charset="0"/>
              </a:rPr>
              <a:t>G. Cavoto et al. EPJC84 (2024) 262</a:t>
            </a:r>
          </a:p>
        </p:txBody>
      </p:sp>
    </p:spTree>
    <p:extLst>
      <p:ext uri="{BB962C8B-B14F-4D97-AF65-F5344CB8AC3E}">
        <p14:creationId xmlns:p14="http://schemas.microsoft.com/office/powerpoint/2010/main" val="3753607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D4776-09B0-79DD-FB84-96E8D5481F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6B1894-013B-B1E0-7487-B70AEDF1823B}"/>
              </a:ext>
            </a:extLst>
          </p:cNvPr>
          <p:cNvSpPr>
            <a:spLocks noGrp="1"/>
          </p:cNvSpPr>
          <p:nvPr>
            <p:ph type="title"/>
          </p:nvPr>
        </p:nvSpPr>
        <p:spPr>
          <a:xfrm>
            <a:off x="1331640" y="208722"/>
            <a:ext cx="6723600" cy="607800"/>
          </a:xfrm>
        </p:spPr>
        <p:txBody>
          <a:bodyPr/>
          <a:lstStyle/>
          <a:p>
            <a:r>
              <a:rPr lang="en-US" spc="-1" dirty="0">
                <a:ea typeface="Calibri"/>
              </a:rPr>
              <a:t>Cancelation due to CW and CCW storage</a:t>
            </a:r>
            <a:endParaRPr lang="en-US" dirty="0"/>
          </a:p>
        </p:txBody>
      </p:sp>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971A6A08-3A29-4BD0-30BA-368B68E4BFB6}"/>
                  </a:ext>
                </a:extLst>
              </p:cNvPr>
              <p:cNvSpPr>
                <a:spLocks noGrp="1"/>
              </p:cNvSpPr>
              <p:nvPr>
                <p:ph type="body" idx="1"/>
              </p:nvPr>
            </p:nvSpPr>
            <p:spPr>
              <a:xfrm>
                <a:off x="395536" y="1074560"/>
                <a:ext cx="3969600" cy="3483600"/>
              </a:xfrm>
            </p:spPr>
            <p:txBody>
              <a:bodyPr/>
              <a:lstStyle/>
              <a:p>
                <a:pPr marL="228600" indent="0"/>
                <a:r>
                  <a:rPr lang="en-US" dirty="0"/>
                  <a:t>Cancellation depends on</a:t>
                </a:r>
              </a:p>
              <a:p>
                <a:pPr marL="514350" indent="-285750">
                  <a:buFont typeface="Arial" panose="020B0604020202020204" pitchFamily="34" charset="0"/>
                  <a:buChar char="•"/>
                </a:pPr>
                <a:r>
                  <a:rPr lang="en-US" dirty="0"/>
                  <a:t>Momentum difference of stored muons</a:t>
                </a:r>
              </a:p>
              <a:p>
                <a:pPr marL="971550" lvl="1" indent="-285750">
                  <a:buFont typeface="Wingdings" panose="05000000000000000000" pitchFamily="2" charset="2"/>
                  <a:buChar char="Ø"/>
                </a:pPr>
                <a:r>
                  <a:rPr lang="en-US" dirty="0"/>
                  <a:t>Measure </a:t>
                </a:r>
                <a:r>
                  <a:rPr lang="en-US" dirty="0" err="1"/>
                  <a:t>ToF</a:t>
                </a:r>
                <a:r>
                  <a:rPr lang="en-US" dirty="0"/>
                  <a:t> of every stored muon</a:t>
                </a:r>
              </a:p>
              <a:p>
                <a:pPr marL="971550" lvl="1" indent="-285750">
                  <a:buFont typeface="Wingdings" panose="05000000000000000000" pitchFamily="2" charset="2"/>
                  <a:buChar char="Ø"/>
                </a:pPr>
                <a:r>
                  <a:rPr lang="en-US" dirty="0"/>
                  <a:t>post select identical ensemble in data analysis</a:t>
                </a:r>
              </a:p>
              <a:p>
                <a:pPr marL="514350" indent="-285750">
                  <a:buFont typeface="Arial" panose="020B0604020202020204" pitchFamily="34" charset="0"/>
                  <a:buChar char="•"/>
                </a:pPr>
                <a:r>
                  <a:rPr lang="en-US" dirty="0"/>
                  <a:t>Difference in initial phase</a:t>
                </a:r>
              </a:p>
              <a:p>
                <a:pPr marL="971550" lvl="1" indent="-285750">
                  <a:buFont typeface="Wingdings" panose="05000000000000000000" pitchFamily="2" charset="2"/>
                  <a:buChar char="Ø"/>
                </a:pPr>
                <a:r>
                  <a:rPr lang="en-US" dirty="0"/>
                  <a:t>measured by g-2 tuning </a:t>
                </a:r>
                <a:br>
                  <a:rPr lang="en-US" dirty="0"/>
                </a:br>
                <a:r>
                  <a:rPr lang="en-US" dirty="0"/>
                  <a:t>versus E-field</a:t>
                </a:r>
              </a:p>
              <a:p>
                <a:pPr marL="514350" indent="-285750">
                  <a:buFont typeface="Arial" panose="020B0604020202020204" pitchFamily="34" charset="0"/>
                  <a:buChar char="•"/>
                </a:pPr>
                <a:r>
                  <a:rPr lang="en-US" dirty="0"/>
                  <a:t>Measure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𝐸</m:t>
                        </m:r>
                      </m:e>
                      <m:sub>
                        <m:r>
                          <a:rPr lang="en-US" i="1" dirty="0" smtClean="0">
                            <a:latin typeface="Cambria Math" panose="02040503050406030204" pitchFamily="18" charset="0"/>
                          </a:rPr>
                          <m:t>𝑧</m:t>
                        </m:r>
                      </m:sub>
                    </m:sSub>
                  </m:oMath>
                </a14:m>
                <a:r>
                  <a:rPr lang="en-US" dirty="0"/>
                  <a:t> by measuring Orbit displacement as function of E-field</a:t>
                </a:r>
              </a:p>
            </p:txBody>
          </p:sp>
        </mc:Choice>
        <mc:Fallback xmlns="">
          <p:sp>
            <p:nvSpPr>
              <p:cNvPr id="2" name="Text Placeholder 1">
                <a:extLst>
                  <a:ext uri="{FF2B5EF4-FFF2-40B4-BE49-F238E27FC236}">
                    <a16:creationId xmlns:a16="http://schemas.microsoft.com/office/drawing/2014/main" id="{971A6A08-3A29-4BD0-30BA-368B68E4BFB6}"/>
                  </a:ext>
                </a:extLst>
              </p:cNvPr>
              <p:cNvSpPr>
                <a:spLocks noGrp="1" noRot="1" noChangeAspect="1" noMove="1" noResize="1" noEditPoints="1" noAdjustHandles="1" noChangeArrowheads="1" noChangeShapeType="1" noTextEdit="1"/>
              </p:cNvSpPr>
              <p:nvPr>
                <p:ph type="body" idx="1"/>
              </p:nvPr>
            </p:nvSpPr>
            <p:spPr>
              <a:xfrm>
                <a:off x="395536" y="1074560"/>
                <a:ext cx="3969600" cy="3483600"/>
              </a:xfrm>
              <a:blipFill>
                <a:blip r:embed="rId2"/>
                <a:stretch>
                  <a:fillRect r="-614" b="-576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81496BC-2AA8-7362-C1DF-3A212AF9C54C}"/>
              </a:ext>
            </a:extLst>
          </p:cNvPr>
          <p:cNvSpPr>
            <a:spLocks noGrp="1"/>
          </p:cNvSpPr>
          <p:nvPr>
            <p:ph type="sldNum" idx="12"/>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41</a:t>
            </a:fld>
            <a:endParaRPr lang="de-DE" dirty="0">
              <a:latin typeface="Aptos" panose="020B0004020202020204" pitchFamily="34" charset="0"/>
            </a:endParaRPr>
          </a:p>
        </p:txBody>
      </p:sp>
      <p:pic>
        <p:nvPicPr>
          <p:cNvPr id="7" name="Picture Placeholder 6" descr="A diagram of a phase constant&#10;&#10;AI-generated content may be incorrect.">
            <a:extLst>
              <a:ext uri="{FF2B5EF4-FFF2-40B4-BE49-F238E27FC236}">
                <a16:creationId xmlns:a16="http://schemas.microsoft.com/office/drawing/2014/main" id="{51E4B6EC-ECF9-4105-1238-B60AEFE4179F}"/>
              </a:ext>
            </a:extLst>
          </p:cNvPr>
          <p:cNvPicPr>
            <a:picLocks noGrp="1" noChangeAspect="1"/>
          </p:cNvPicPr>
          <p:nvPr>
            <p:ph type="pic" idx="2"/>
          </p:nvPr>
        </p:nvPicPr>
        <p:blipFill>
          <a:blip r:embed="rId3"/>
          <a:srcRect l="2308" r="2308"/>
          <a:stretch>
            <a:fillRect/>
          </a:stretch>
        </p:blipFill>
        <p:spPr>
          <a:xfrm>
            <a:off x="5364088" y="2232744"/>
            <a:ext cx="3155569" cy="2726412"/>
          </a:xfrm>
        </p:spPr>
      </p:pic>
      <p:grpSp>
        <p:nvGrpSpPr>
          <p:cNvPr id="30" name="Group 29">
            <a:extLst>
              <a:ext uri="{FF2B5EF4-FFF2-40B4-BE49-F238E27FC236}">
                <a16:creationId xmlns:a16="http://schemas.microsoft.com/office/drawing/2014/main" id="{1AE58658-2AF8-C262-5E40-235E88C891B3}"/>
              </a:ext>
            </a:extLst>
          </p:cNvPr>
          <p:cNvGrpSpPr/>
          <p:nvPr/>
        </p:nvGrpSpPr>
        <p:grpSpPr>
          <a:xfrm>
            <a:off x="6012160" y="1109761"/>
            <a:ext cx="2400300" cy="1003067"/>
            <a:chOff x="5672136" y="1617743"/>
            <a:chExt cx="2400300" cy="1003067"/>
          </a:xfrm>
        </p:grpSpPr>
        <p:sp>
          <p:nvSpPr>
            <p:cNvPr id="31" name="Arc 30">
              <a:extLst>
                <a:ext uri="{FF2B5EF4-FFF2-40B4-BE49-F238E27FC236}">
                  <a16:creationId xmlns:a16="http://schemas.microsoft.com/office/drawing/2014/main" id="{0ABC36C1-B36A-F70C-9C62-2C2362E5A3DB}"/>
                </a:ext>
              </a:extLst>
            </p:cNvPr>
            <p:cNvSpPr/>
            <p:nvPr/>
          </p:nvSpPr>
          <p:spPr bwMode="auto">
            <a:xfrm>
              <a:off x="5855697" y="2246222"/>
              <a:ext cx="2092910" cy="374588"/>
            </a:xfrm>
            <a:prstGeom prst="arc">
              <a:avLst>
                <a:gd name="adj1" fmla="val 16200000"/>
                <a:gd name="adj2" fmla="val 15681880"/>
              </a:avLst>
            </a:prstGeom>
            <a:solidFill>
              <a:srgbClr val="FBE1CC"/>
            </a:solidFill>
            <a:ln w="3175" cap="rnd">
              <a:solidFill>
                <a:srgbClr val="E5E5E5"/>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de-CH" dirty="0">
                <a:latin typeface="Aptos" panose="020B0004020202020204" pitchFamily="34" charset="0"/>
              </a:endParaRPr>
            </a:p>
          </p:txBody>
        </p:sp>
        <p:cxnSp>
          <p:nvCxnSpPr>
            <p:cNvPr id="32" name="Straight Arrow Connector 31">
              <a:extLst>
                <a:ext uri="{FF2B5EF4-FFF2-40B4-BE49-F238E27FC236}">
                  <a16:creationId xmlns:a16="http://schemas.microsoft.com/office/drawing/2014/main" id="{5CB59832-7106-2BE4-3491-639E09A0C5EC}"/>
                </a:ext>
              </a:extLst>
            </p:cNvPr>
            <p:cNvCxnSpPr>
              <a:endCxn id="33" idx="1"/>
            </p:cNvCxnSpPr>
            <p:nvPr/>
          </p:nvCxnSpPr>
          <p:spPr bwMode="auto">
            <a:xfrm flipH="1" flipV="1">
              <a:off x="6902152" y="2138385"/>
              <a:ext cx="846161" cy="192203"/>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sp>
          <p:nvSpPr>
            <p:cNvPr id="33" name="Arc 32">
              <a:extLst>
                <a:ext uri="{FF2B5EF4-FFF2-40B4-BE49-F238E27FC236}">
                  <a16:creationId xmlns:a16="http://schemas.microsoft.com/office/drawing/2014/main" id="{22A9FAB6-B946-B365-68EB-D4DD174EA326}"/>
                </a:ext>
              </a:extLst>
            </p:cNvPr>
            <p:cNvSpPr/>
            <p:nvPr/>
          </p:nvSpPr>
          <p:spPr bwMode="auto">
            <a:xfrm>
              <a:off x="5855697" y="1953824"/>
              <a:ext cx="2092910" cy="369121"/>
            </a:xfrm>
            <a:prstGeom prst="arc">
              <a:avLst>
                <a:gd name="adj1" fmla="val 10802423"/>
                <a:gd name="adj2" fmla="val 0"/>
              </a:avLst>
            </a:prstGeom>
            <a:solidFill>
              <a:srgbClr val="CBCFDF">
                <a:alpha val="42000"/>
              </a:srgbClr>
            </a:solidFill>
            <a:ln w="6350"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de-CH" dirty="0">
                <a:latin typeface="Aptos" panose="020B0004020202020204" pitchFamily="34" charset="0"/>
              </a:endParaRPr>
            </a:p>
          </p:txBody>
        </p:sp>
        <p:cxnSp>
          <p:nvCxnSpPr>
            <p:cNvPr id="34" name="Straight Arrow Connector 33">
              <a:extLst>
                <a:ext uri="{FF2B5EF4-FFF2-40B4-BE49-F238E27FC236}">
                  <a16:creationId xmlns:a16="http://schemas.microsoft.com/office/drawing/2014/main" id="{72C38E7A-5925-9718-B214-A5F3CE5309C0}"/>
                </a:ext>
              </a:extLst>
            </p:cNvPr>
            <p:cNvCxnSpPr/>
            <p:nvPr/>
          </p:nvCxnSpPr>
          <p:spPr bwMode="auto">
            <a:xfrm flipV="1">
              <a:off x="6900861" y="1700668"/>
              <a:ext cx="1291" cy="730051"/>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35" name="Straight Connector 34">
              <a:extLst>
                <a:ext uri="{FF2B5EF4-FFF2-40B4-BE49-F238E27FC236}">
                  <a16:creationId xmlns:a16="http://schemas.microsoft.com/office/drawing/2014/main" id="{F5E6AFD1-728C-0CA1-52C2-AD26AA99B6C5}"/>
                </a:ext>
              </a:extLst>
            </p:cNvPr>
            <p:cNvCxnSpPr/>
            <p:nvPr/>
          </p:nvCxnSpPr>
          <p:spPr bwMode="auto">
            <a:xfrm>
              <a:off x="5672136" y="2430719"/>
              <a:ext cx="2400300" cy="0"/>
            </a:xfrm>
            <a:prstGeom prst="lin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1164E99-A500-0B67-8BB7-5B2475545361}"/>
                    </a:ext>
                  </a:extLst>
                </p:cNvPr>
                <p:cNvSpPr txBox="1"/>
                <p:nvPr/>
              </p:nvSpPr>
              <p:spPr>
                <a:xfrm>
                  <a:off x="7000939" y="1617743"/>
                  <a:ext cx="189539" cy="270843"/>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i="1" kern="1000" spc="30" dirty="0" smtClean="0">
                            <a:solidFill>
                              <a:srgbClr val="EB5B00"/>
                            </a:solidFill>
                            <a:latin typeface="Cambria Math" panose="02040503050406030204" pitchFamily="18" charset="0"/>
                            <a:cs typeface="Franklin Gothic Book"/>
                          </a:rPr>
                          <m:t>𝐵</m:t>
                        </m:r>
                      </m:oMath>
                    </m:oMathPara>
                  </a14:m>
                  <a:endParaRPr lang="en-US" sz="1400" kern="1000" spc="30" dirty="0">
                    <a:solidFill>
                      <a:srgbClr val="EB5B00"/>
                    </a:solidFill>
                    <a:latin typeface="Aptos" panose="020B0004020202020204" pitchFamily="34" charset="0"/>
                    <a:cs typeface="Franklin Gothic Book"/>
                  </a:endParaRPr>
                </a:p>
              </p:txBody>
            </p:sp>
          </mc:Choice>
          <mc:Fallback xmlns="">
            <p:sp>
              <p:nvSpPr>
                <p:cNvPr id="36" name="TextBox 35">
                  <a:extLst>
                    <a:ext uri="{FF2B5EF4-FFF2-40B4-BE49-F238E27FC236}">
                      <a16:creationId xmlns:a16="http://schemas.microsoft.com/office/drawing/2014/main" id="{41164E99-A500-0B67-8BB7-5B2475545361}"/>
                    </a:ext>
                  </a:extLst>
                </p:cNvPr>
                <p:cNvSpPr txBox="1">
                  <a:spLocks noRot="1" noChangeAspect="1" noMove="1" noResize="1" noEditPoints="1" noAdjustHandles="1" noChangeArrowheads="1" noChangeShapeType="1" noTextEdit="1"/>
                </p:cNvSpPr>
                <p:nvPr/>
              </p:nvSpPr>
              <p:spPr>
                <a:xfrm>
                  <a:off x="7000939" y="1617743"/>
                  <a:ext cx="189539" cy="270843"/>
                </a:xfrm>
                <a:prstGeom prst="rect">
                  <a:avLst/>
                </a:prstGeom>
                <a:blipFill>
                  <a:blip r:embed="rId4"/>
                  <a:stretch>
                    <a:fillRect l="-22581" r="-25806" b="-2273"/>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B389ECC9-989F-E088-BFA7-8A599773BBEC}"/>
                </a:ext>
              </a:extLst>
            </p:cNvPr>
            <p:cNvCxnSpPr/>
            <p:nvPr/>
          </p:nvCxnSpPr>
          <p:spPr bwMode="auto">
            <a:xfrm flipV="1">
              <a:off x="7749504" y="2027903"/>
              <a:ext cx="0" cy="299870"/>
            </a:xfrm>
            <a:prstGeom prst="straightConnector1">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38" name="Straight Arrow Connector 37">
              <a:extLst>
                <a:ext uri="{FF2B5EF4-FFF2-40B4-BE49-F238E27FC236}">
                  <a16:creationId xmlns:a16="http://schemas.microsoft.com/office/drawing/2014/main" id="{3CF93A9F-59AE-D46D-3532-6BA1B8A3E357}"/>
                </a:ext>
              </a:extLst>
            </p:cNvPr>
            <p:cNvCxnSpPr/>
            <p:nvPr/>
          </p:nvCxnSpPr>
          <p:spPr bwMode="auto">
            <a:xfrm>
              <a:off x="7512278" y="2282712"/>
              <a:ext cx="7985" cy="303122"/>
            </a:xfrm>
            <a:prstGeom prst="straightConnector1">
              <a:avLst/>
            </a:prstGeom>
            <a:ln>
              <a:headEnd type="triangl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39" name="Straight Arrow Connector 38">
              <a:extLst>
                <a:ext uri="{FF2B5EF4-FFF2-40B4-BE49-F238E27FC236}">
                  <a16:creationId xmlns:a16="http://schemas.microsoft.com/office/drawing/2014/main" id="{7F55AC94-C794-4CDD-3ADF-43D22DFD738F}"/>
                </a:ext>
              </a:extLst>
            </p:cNvPr>
            <p:cNvCxnSpPr/>
            <p:nvPr/>
          </p:nvCxnSpPr>
          <p:spPr bwMode="auto">
            <a:xfrm flipV="1">
              <a:off x="6480993" y="2322945"/>
              <a:ext cx="2" cy="285062"/>
            </a:xfrm>
            <a:prstGeom prst="straightConnector1">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40" name="Straight Arrow Connector 39">
              <a:extLst>
                <a:ext uri="{FF2B5EF4-FFF2-40B4-BE49-F238E27FC236}">
                  <a16:creationId xmlns:a16="http://schemas.microsoft.com/office/drawing/2014/main" id="{0150E247-5272-4AF9-8626-7794DB202B4F}"/>
                </a:ext>
              </a:extLst>
            </p:cNvPr>
            <p:cNvCxnSpPr/>
            <p:nvPr/>
          </p:nvCxnSpPr>
          <p:spPr bwMode="auto">
            <a:xfrm flipV="1">
              <a:off x="6635774" y="1968805"/>
              <a:ext cx="0" cy="281978"/>
            </a:xfrm>
            <a:prstGeom prst="straightConnector1">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655309A8-249B-141F-F005-67B5E610C01F}"/>
                    </a:ext>
                  </a:extLst>
                </p:cNvPr>
                <p:cNvSpPr txBox="1"/>
                <p:nvPr/>
              </p:nvSpPr>
              <p:spPr>
                <a:xfrm>
                  <a:off x="7142763" y="1979916"/>
                  <a:ext cx="185628" cy="270843"/>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b="0" i="1" kern="1000" spc="30" dirty="0" smtClean="0">
                            <a:solidFill>
                              <a:srgbClr val="003B6E"/>
                            </a:solidFill>
                            <a:latin typeface="Cambria Math" panose="02040503050406030204" pitchFamily="18" charset="0"/>
                            <a:cs typeface="Franklin Gothic Book"/>
                          </a:rPr>
                          <m:t>𝐸</m:t>
                        </m:r>
                      </m:oMath>
                    </m:oMathPara>
                  </a14:m>
                  <a:endParaRPr lang="en-US" sz="1400" kern="1000" spc="30" dirty="0">
                    <a:solidFill>
                      <a:srgbClr val="EB5B00"/>
                    </a:solidFill>
                    <a:latin typeface="Aptos" panose="020B0004020202020204" pitchFamily="34" charset="0"/>
                    <a:cs typeface="Franklin Gothic Book"/>
                  </a:endParaRPr>
                </a:p>
              </p:txBody>
            </p:sp>
          </mc:Choice>
          <mc:Fallback xmlns="">
            <p:sp>
              <p:nvSpPr>
                <p:cNvPr id="41" name="TextBox 40">
                  <a:extLst>
                    <a:ext uri="{FF2B5EF4-FFF2-40B4-BE49-F238E27FC236}">
                      <a16:creationId xmlns:a16="http://schemas.microsoft.com/office/drawing/2014/main" id="{655309A8-249B-141F-F005-67B5E610C01F}"/>
                    </a:ext>
                  </a:extLst>
                </p:cNvPr>
                <p:cNvSpPr txBox="1">
                  <a:spLocks noRot="1" noChangeAspect="1" noMove="1" noResize="1" noEditPoints="1" noAdjustHandles="1" noChangeArrowheads="1" noChangeShapeType="1" noTextEdit="1"/>
                </p:cNvSpPr>
                <p:nvPr/>
              </p:nvSpPr>
              <p:spPr>
                <a:xfrm>
                  <a:off x="7142763" y="1979916"/>
                  <a:ext cx="185628" cy="270843"/>
                </a:xfrm>
                <a:prstGeom prst="rect">
                  <a:avLst/>
                </a:prstGeom>
                <a:blipFill>
                  <a:blip r:embed="rId5"/>
                  <a:stretch>
                    <a:fillRect l="-22581" r="-22581"/>
                  </a:stretch>
                </a:blipFill>
              </p:spPr>
              <p:txBody>
                <a:bodyPr/>
                <a:lstStyle/>
                <a:p>
                  <a:r>
                    <a:rPr lang="en-US">
                      <a:noFill/>
                    </a:rPr>
                    <a:t> </a:t>
                  </a:r>
                </a:p>
              </p:txBody>
            </p:sp>
          </mc:Fallback>
        </mc:AlternateContent>
        <p:sp>
          <p:nvSpPr>
            <p:cNvPr id="42" name="Arc 41">
              <a:extLst>
                <a:ext uri="{FF2B5EF4-FFF2-40B4-BE49-F238E27FC236}">
                  <a16:creationId xmlns:a16="http://schemas.microsoft.com/office/drawing/2014/main" id="{98202F68-E180-6012-5D0E-CDF8D5E0A5C0}"/>
                </a:ext>
              </a:extLst>
            </p:cNvPr>
            <p:cNvSpPr/>
            <p:nvPr/>
          </p:nvSpPr>
          <p:spPr bwMode="auto">
            <a:xfrm flipV="1">
              <a:off x="5855697" y="1955111"/>
              <a:ext cx="2092910" cy="369121"/>
            </a:xfrm>
            <a:prstGeom prst="arc">
              <a:avLst>
                <a:gd name="adj1" fmla="val 10778957"/>
                <a:gd name="adj2" fmla="val 0"/>
              </a:avLst>
            </a:prstGeom>
            <a:solidFill>
              <a:srgbClr val="CBCFDF">
                <a:alpha val="42000"/>
              </a:srgbClr>
            </a:solidFill>
            <a:ln w="6350"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de-CH" dirty="0">
                <a:latin typeface="Aptos" panose="020B0004020202020204" pitchFamily="34" charset="0"/>
              </a:endParaRP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3763F7E5-FA00-EB6F-EBF1-7A20A25DE0EF}"/>
                    </a:ext>
                  </a:extLst>
                </p:cNvPr>
                <p:cNvSpPr txBox="1"/>
                <p:nvPr/>
              </p:nvSpPr>
              <p:spPr>
                <a:xfrm>
                  <a:off x="7779879" y="1831061"/>
                  <a:ext cx="259751" cy="270843"/>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b="0" i="1" kern="1000" spc="30" dirty="0" smtClean="0">
                                <a:solidFill>
                                  <a:srgbClr val="003B6E"/>
                                </a:solidFill>
                                <a:latin typeface="Cambria Math" panose="02040503050406030204" pitchFamily="18" charset="0"/>
                                <a:cs typeface="Franklin Gothic Book"/>
                              </a:rPr>
                            </m:ctrlPr>
                          </m:sSubPr>
                          <m:e>
                            <m:r>
                              <a:rPr lang="en-US" b="0" i="1" kern="1000" spc="30" dirty="0" smtClean="0">
                                <a:solidFill>
                                  <a:srgbClr val="003B6E"/>
                                </a:solidFill>
                                <a:latin typeface="Cambria Math" panose="02040503050406030204" pitchFamily="18" charset="0"/>
                                <a:cs typeface="Franklin Gothic Book"/>
                              </a:rPr>
                              <m:t>𝐸</m:t>
                            </m:r>
                          </m:e>
                          <m:sub>
                            <m:r>
                              <a:rPr lang="en-US" b="0" i="1" kern="1000" spc="30" dirty="0" smtClean="0">
                                <a:solidFill>
                                  <a:srgbClr val="003B6E"/>
                                </a:solidFill>
                                <a:latin typeface="Cambria Math" panose="02040503050406030204" pitchFamily="18" charset="0"/>
                                <a:cs typeface="Franklin Gothic Book"/>
                              </a:rPr>
                              <m:t>𝑧</m:t>
                            </m:r>
                          </m:sub>
                        </m:sSub>
                      </m:oMath>
                    </m:oMathPara>
                  </a14:m>
                  <a:endParaRPr lang="en-US" sz="1400" kern="1000" spc="30" dirty="0">
                    <a:solidFill>
                      <a:srgbClr val="EB5B00"/>
                    </a:solidFill>
                    <a:latin typeface="Aptos" panose="020B0004020202020204" pitchFamily="34" charset="0"/>
                    <a:cs typeface="Franklin Gothic Book"/>
                  </a:endParaRPr>
                </a:p>
              </p:txBody>
            </p:sp>
          </mc:Choice>
          <mc:Fallback xmlns="">
            <p:sp>
              <p:nvSpPr>
                <p:cNvPr id="43" name="TextBox 42">
                  <a:extLst>
                    <a:ext uri="{FF2B5EF4-FFF2-40B4-BE49-F238E27FC236}">
                      <a16:creationId xmlns:a16="http://schemas.microsoft.com/office/drawing/2014/main" id="{3763F7E5-FA00-EB6F-EBF1-7A20A25DE0EF}"/>
                    </a:ext>
                  </a:extLst>
                </p:cNvPr>
                <p:cNvSpPr txBox="1">
                  <a:spLocks noRot="1" noChangeAspect="1" noMove="1" noResize="1" noEditPoints="1" noAdjustHandles="1" noChangeArrowheads="1" noChangeShapeType="1" noTextEdit="1"/>
                </p:cNvSpPr>
                <p:nvPr/>
              </p:nvSpPr>
              <p:spPr>
                <a:xfrm>
                  <a:off x="7779879" y="1831061"/>
                  <a:ext cx="259751" cy="270843"/>
                </a:xfrm>
                <a:prstGeom prst="rect">
                  <a:avLst/>
                </a:prstGeom>
                <a:blipFill>
                  <a:blip r:embed="rId6"/>
                  <a:stretch>
                    <a:fillRect l="-16279" r="-2326" b="-6818"/>
                  </a:stretch>
                </a:blipFill>
              </p:spPr>
              <p:txBody>
                <a:bodyPr/>
                <a:lstStyle/>
                <a:p>
                  <a:r>
                    <a:rPr lang="en-US">
                      <a:noFill/>
                    </a:rPr>
                    <a:t> </a:t>
                  </a:r>
                </a:p>
              </p:txBody>
            </p:sp>
          </mc:Fallback>
        </mc:AlternateContent>
      </p:grpSp>
    </p:spTree>
    <p:extLst>
      <p:ext uri="{BB962C8B-B14F-4D97-AF65-F5344CB8AC3E}">
        <p14:creationId xmlns:p14="http://schemas.microsoft.com/office/powerpoint/2010/main" val="161456591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diagram of a complex frequency&#10;&#10;AI-generated content may be incorrect.">
            <a:extLst>
              <a:ext uri="{FF2B5EF4-FFF2-40B4-BE49-F238E27FC236}">
                <a16:creationId xmlns:a16="http://schemas.microsoft.com/office/drawing/2014/main" id="{77A7B535-5159-0B5D-F683-2413AE23E223}"/>
              </a:ext>
            </a:extLst>
          </p:cNvPr>
          <p:cNvPicPr>
            <a:picLocks noChangeAspect="1"/>
          </p:cNvPicPr>
          <p:nvPr/>
        </p:nvPicPr>
        <p:blipFill>
          <a:blip r:embed="rId2"/>
          <a:stretch>
            <a:fillRect/>
          </a:stretch>
        </p:blipFill>
        <p:spPr>
          <a:xfrm>
            <a:off x="4572000" y="1692154"/>
            <a:ext cx="4574172" cy="3416903"/>
          </a:xfrm>
          <a:prstGeom prst="rect">
            <a:avLst/>
          </a:prstGeom>
        </p:spPr>
      </p:pic>
      <p:sp>
        <p:nvSpPr>
          <p:cNvPr id="3" name="Title 2"/>
          <p:cNvSpPr>
            <a:spLocks noGrp="1"/>
          </p:cNvSpPr>
          <p:nvPr>
            <p:ph type="title"/>
          </p:nvPr>
        </p:nvSpPr>
        <p:spPr/>
        <p:txBody>
          <a:bodyPr/>
          <a:lstStyle/>
          <a:p>
            <a:r>
              <a:rPr lang="en-US" dirty="0"/>
              <a:t>Geometric phases, and non-uniformities</a:t>
            </a:r>
          </a:p>
        </p:txBody>
      </p:sp>
      <p:sp>
        <p:nvSpPr>
          <p:cNvPr id="4" name="Slide Number Placeholder 3"/>
          <p:cNvSpPr>
            <a:spLocks noGrp="1"/>
          </p:cNvSpPr>
          <p:nvPr>
            <p:ph type="sldNum" sz="quarter" idx="4294967295"/>
          </p:nvPr>
        </p:nvSpPr>
        <p:spPr>
          <a:xfrm>
            <a:off x="8497105" y="4961420"/>
            <a:ext cx="576262" cy="147637"/>
          </a:xfrm>
          <a:prstGeom prst="rect">
            <a:avLst/>
          </a:prstGeo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42</a:t>
            </a:fld>
            <a:endParaRPr lang="de-DE" dirty="0">
              <a:latin typeface="Aptos" panose="020B0004020202020204" pitchFamily="34" charset="0"/>
            </a:endParaRPr>
          </a:p>
        </p:txBody>
      </p:sp>
      <p:sp>
        <p:nvSpPr>
          <p:cNvPr id="11" name="TextBox 10"/>
          <p:cNvSpPr txBox="1"/>
          <p:nvPr/>
        </p:nvSpPr>
        <p:spPr>
          <a:xfrm>
            <a:off x="683568" y="2139702"/>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chemeClr val="bg1"/>
                </a:solidFill>
                <a:latin typeface="Aptos" panose="020B0004020202020204" pitchFamily="34" charset="0"/>
              </a:rPr>
              <a:t>Magnetic field </a:t>
            </a:r>
          </a:p>
        </p:txBody>
      </p:sp>
      <p:sp>
        <p:nvSpPr>
          <p:cNvPr id="12" name="TextBox 11"/>
          <p:cNvSpPr txBox="1"/>
          <p:nvPr/>
        </p:nvSpPr>
        <p:spPr>
          <a:xfrm rot="5400000">
            <a:off x="8259979" y="3459408"/>
            <a:ext cx="1075576" cy="48215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Electric field </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26" y="816106"/>
            <a:ext cx="5496692" cy="543001"/>
          </a:xfrm>
          <a:prstGeom prst="rect">
            <a:avLst/>
          </a:prstGeom>
        </p:spPr>
      </p:pic>
      <p:sp>
        <p:nvSpPr>
          <p:cNvPr id="5" name="Right Arrow 4"/>
          <p:cNvSpPr/>
          <p:nvPr/>
        </p:nvSpPr>
        <p:spPr bwMode="auto">
          <a:xfrm>
            <a:off x="6168218" y="997624"/>
            <a:ext cx="360040" cy="271501"/>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32240" y="930422"/>
            <a:ext cx="1467055" cy="42868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2629D4-B4CC-7177-F3E1-B6B183E13A66}"/>
                  </a:ext>
                </a:extLst>
              </p:cNvPr>
              <p:cNvSpPr txBox="1"/>
              <p:nvPr/>
            </p:nvSpPr>
            <p:spPr>
              <a:xfrm rot="16200000">
                <a:off x="2476891" y="4154846"/>
                <a:ext cx="262706" cy="204130"/>
              </a:xfrm>
              <a:prstGeom prst="rect">
                <a:avLst/>
              </a:prstGeom>
              <a:solidFill>
                <a:schemeClr val="bg1"/>
              </a:solidFill>
            </p:spPr>
            <p:txBody>
              <a:bodyPr wrap="none" lIns="0" tIns="0" rIns="0" bIns="0" rtlCol="0" anchor="ctr" anchorCtr="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400" b="0" i="1" dirty="0" smtClean="0">
                              <a:solidFill>
                                <a:srgbClr val="000000"/>
                              </a:solidFill>
                              <a:latin typeface="Cambria Math" panose="02040503050406030204" pitchFamily="18" charset="0"/>
                            </a:rPr>
                          </m:ctrlPr>
                        </m:sSubPr>
                        <m:e>
                          <m:r>
                            <a:rPr lang="en-US" sz="1400" i="1" dirty="0" smtClean="0">
                              <a:solidFill>
                                <a:srgbClr val="000000"/>
                              </a:solidFill>
                              <a:latin typeface="Cambria Math" panose="02040503050406030204" pitchFamily="18" charset="0"/>
                            </a:rPr>
                            <m:t>𝜔</m:t>
                          </m:r>
                        </m:e>
                        <m:sub>
                          <m:r>
                            <a:rPr lang="en-US" sz="1400" b="0" i="1" dirty="0" smtClean="0">
                              <a:solidFill>
                                <a:srgbClr val="000000"/>
                              </a:solidFill>
                              <a:latin typeface="Cambria Math" panose="02040503050406030204" pitchFamily="18" charset="0"/>
                            </a:rPr>
                            <m:t>𝑎</m:t>
                          </m:r>
                        </m:sub>
                      </m:sSub>
                    </m:oMath>
                  </m:oMathPara>
                </a14:m>
                <a:endParaRPr lang="de-CH" sz="1400" dirty="0">
                  <a:solidFill>
                    <a:srgbClr val="000000"/>
                  </a:solidFill>
                  <a:latin typeface="Aptos" panose="020B0004020202020204" pitchFamily="34" charset="0"/>
                </a:endParaRPr>
              </a:p>
            </p:txBody>
          </p:sp>
        </mc:Choice>
        <mc:Fallback xmlns="">
          <p:sp>
            <p:nvSpPr>
              <p:cNvPr id="13" name="TextBox 12">
                <a:extLst>
                  <a:ext uri="{FF2B5EF4-FFF2-40B4-BE49-F238E27FC236}">
                    <a16:creationId xmlns:a16="http://schemas.microsoft.com/office/drawing/2014/main" id="{782629D4-B4CC-7177-F3E1-B6B183E13A66}"/>
                  </a:ext>
                </a:extLst>
              </p:cNvPr>
              <p:cNvSpPr txBox="1">
                <a:spLocks noRot="1" noChangeAspect="1" noMove="1" noResize="1" noEditPoints="1" noAdjustHandles="1" noChangeArrowheads="1" noChangeShapeType="1" noTextEdit="1"/>
              </p:cNvSpPr>
              <p:nvPr/>
            </p:nvSpPr>
            <p:spPr>
              <a:xfrm rot="16200000">
                <a:off x="2476891" y="4154846"/>
                <a:ext cx="262706" cy="204130"/>
              </a:xfrm>
              <a:prstGeom prst="rect">
                <a:avLst/>
              </a:prstGeom>
              <a:blipFill>
                <a:blip r:embed="rId5"/>
                <a:stretch>
                  <a:fillRect r="-11765" b="-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9FB5D92-32BC-FC58-3F16-4134FBAEDECB}"/>
                  </a:ext>
                </a:extLst>
              </p:cNvPr>
              <p:cNvSpPr txBox="1"/>
              <p:nvPr/>
            </p:nvSpPr>
            <p:spPr>
              <a:xfrm rot="16200000">
                <a:off x="3822632" y="4136210"/>
                <a:ext cx="262706" cy="204130"/>
              </a:xfrm>
              <a:prstGeom prst="rect">
                <a:avLst/>
              </a:prstGeom>
              <a:solidFill>
                <a:schemeClr val="bg1"/>
              </a:solidFill>
            </p:spPr>
            <p:txBody>
              <a:bodyPr wrap="none" lIns="0" tIns="0" rIns="0" bIns="0" rtlCol="0" anchor="ctr" anchorCtr="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400" b="0" i="1" dirty="0" smtClean="0">
                              <a:solidFill>
                                <a:srgbClr val="000000"/>
                              </a:solidFill>
                              <a:latin typeface="Cambria Math" panose="02040503050406030204" pitchFamily="18" charset="0"/>
                            </a:rPr>
                          </m:ctrlPr>
                        </m:sSubPr>
                        <m:e>
                          <m:r>
                            <a:rPr lang="en-US" sz="1400" i="1" dirty="0" smtClean="0">
                              <a:solidFill>
                                <a:srgbClr val="000000"/>
                              </a:solidFill>
                              <a:latin typeface="Cambria Math" panose="02040503050406030204" pitchFamily="18" charset="0"/>
                            </a:rPr>
                            <m:t>𝜔</m:t>
                          </m:r>
                        </m:e>
                        <m:sub>
                          <m:r>
                            <a:rPr lang="en-US" sz="1400" b="0" i="1" dirty="0" smtClean="0">
                              <a:solidFill>
                                <a:srgbClr val="000000"/>
                              </a:solidFill>
                              <a:latin typeface="Cambria Math" panose="02040503050406030204" pitchFamily="18" charset="0"/>
                            </a:rPr>
                            <m:t>𝑐</m:t>
                          </m:r>
                        </m:sub>
                      </m:sSub>
                    </m:oMath>
                  </m:oMathPara>
                </a14:m>
                <a:endParaRPr lang="de-CH" sz="1400" dirty="0">
                  <a:solidFill>
                    <a:srgbClr val="000000"/>
                  </a:solidFill>
                  <a:latin typeface="Aptos" panose="020B0004020202020204" pitchFamily="34" charset="0"/>
                </a:endParaRPr>
              </a:p>
            </p:txBody>
          </p:sp>
        </mc:Choice>
        <mc:Fallback xmlns="">
          <p:sp>
            <p:nvSpPr>
              <p:cNvPr id="14" name="TextBox 13">
                <a:extLst>
                  <a:ext uri="{FF2B5EF4-FFF2-40B4-BE49-F238E27FC236}">
                    <a16:creationId xmlns:a16="http://schemas.microsoft.com/office/drawing/2014/main" id="{59FB5D92-32BC-FC58-3F16-4134FBAEDECB}"/>
                  </a:ext>
                </a:extLst>
              </p:cNvPr>
              <p:cNvSpPr txBox="1">
                <a:spLocks noRot="1" noChangeAspect="1" noMove="1" noResize="1" noEditPoints="1" noAdjustHandles="1" noChangeArrowheads="1" noChangeShapeType="1" noTextEdit="1"/>
              </p:cNvSpPr>
              <p:nvPr/>
            </p:nvSpPr>
            <p:spPr>
              <a:xfrm rot="16200000">
                <a:off x="3822632" y="4136210"/>
                <a:ext cx="262706" cy="204130"/>
              </a:xfrm>
              <a:prstGeom prst="rect">
                <a:avLst/>
              </a:prstGeom>
              <a:blipFill>
                <a:blip r:embed="rId6"/>
                <a:stretch>
                  <a:fillRect r="-15152" b="-465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694059D-4026-AB35-922C-78F11374A98B}"/>
              </a:ext>
            </a:extLst>
          </p:cNvPr>
          <p:cNvSpPr txBox="1"/>
          <p:nvPr/>
        </p:nvSpPr>
        <p:spPr>
          <a:xfrm>
            <a:off x="28604" y="4948014"/>
            <a:ext cx="3899722" cy="169405"/>
          </a:xfrm>
          <a:prstGeom prst="rect">
            <a:avLst/>
          </a:prstGeom>
          <a:noFill/>
        </p:spPr>
        <p:txBody>
          <a:bodyPr wrap="none" lIns="0" tIns="0" rIns="0" bIns="0" rtlCol="0" anchor="t" anchorCtr="0">
            <a:spAutoFit/>
          </a:bodyPr>
          <a:lstStyle/>
          <a:p>
            <a:pPr>
              <a:lnSpc>
                <a:spcPct val="110000"/>
              </a:lnSpc>
              <a:spcBef>
                <a:spcPts val="0"/>
              </a:spcBef>
            </a:pPr>
            <a:r>
              <a:rPr lang="en-US" sz="1050" kern="1000" spc="30" dirty="0">
                <a:solidFill>
                  <a:srgbClr val="003B6E"/>
                </a:solidFill>
                <a:latin typeface="Aptos" panose="020B0004020202020204" pitchFamily="34" charset="0"/>
                <a:cs typeface="Franklin Gothic Book"/>
                <a:hlinkClick r:id="rId7">
                  <a:extLst>
                    <a:ext uri="{A12FA001-AC4F-418D-AE19-62706E023703}">
                      <ahyp:hlinkClr xmlns:ahyp="http://schemas.microsoft.com/office/drawing/2018/hyperlinkcolor" val="tx"/>
                    </a:ext>
                  </a:extLst>
                </a:hlinkClick>
              </a:rPr>
              <a:t>Cavoto G., Chakraborty R., Doinaki A., </a:t>
            </a:r>
            <a:r>
              <a:rPr lang="en-US" sz="1050" i="1" kern="1000" spc="30" dirty="0">
                <a:solidFill>
                  <a:srgbClr val="003B6E"/>
                </a:solidFill>
                <a:latin typeface="Aptos" panose="020B0004020202020204" pitchFamily="34" charset="0"/>
                <a:cs typeface="Franklin Gothic Book"/>
                <a:hlinkClick r:id="rId7">
                  <a:extLst>
                    <a:ext uri="{A12FA001-AC4F-418D-AE19-62706E023703}">
                      <ahyp:hlinkClr xmlns:ahyp="http://schemas.microsoft.com/office/drawing/2018/hyperlinkcolor" val="tx"/>
                    </a:ext>
                  </a:extLst>
                </a:hlinkClick>
              </a:rPr>
              <a:t>et al</a:t>
            </a:r>
            <a:r>
              <a:rPr lang="en-US" sz="1050" kern="1000" spc="30" dirty="0">
                <a:solidFill>
                  <a:srgbClr val="003B6E"/>
                </a:solidFill>
                <a:latin typeface="Aptos" panose="020B0004020202020204" pitchFamily="34" charset="0"/>
                <a:cs typeface="Franklin Gothic Book"/>
                <a:hlinkClick r:id="rId7">
                  <a:extLst>
                    <a:ext uri="{A12FA001-AC4F-418D-AE19-62706E023703}">
                      <ahyp:hlinkClr xmlns:ahyp="http://schemas.microsoft.com/office/drawing/2018/hyperlinkcolor" val="tx"/>
                    </a:ext>
                  </a:extLst>
                </a:hlinkClick>
              </a:rPr>
              <a:t>., EJPC 84(2024)262 </a:t>
            </a:r>
            <a:endParaRPr lang="en-US" sz="1050" kern="1000" spc="30" dirty="0">
              <a:solidFill>
                <a:srgbClr val="003B6E"/>
              </a:solidFill>
              <a:latin typeface="Aptos" panose="020B0004020202020204" pitchFamily="34" charset="0"/>
              <a:cs typeface="Franklin Gothic Book"/>
            </a:endParaRPr>
          </a:p>
        </p:txBody>
      </p:sp>
      <p:pic>
        <p:nvPicPr>
          <p:cNvPr id="26" name="Content Placeholder 25" descr="A diagram of a frequency&#10;&#10;AI-generated content may be incorrect.">
            <a:extLst>
              <a:ext uri="{FF2B5EF4-FFF2-40B4-BE49-F238E27FC236}">
                <a16:creationId xmlns:a16="http://schemas.microsoft.com/office/drawing/2014/main" id="{19D75D6D-2061-2458-41DE-4BF166092560}"/>
              </a:ext>
            </a:extLst>
          </p:cNvPr>
          <p:cNvPicPr>
            <a:picLocks noGrp="1" noChangeAspect="1"/>
          </p:cNvPicPr>
          <p:nvPr>
            <p:ph sz="quarter" idx="13"/>
          </p:nvPr>
        </p:nvPicPr>
        <p:blipFill>
          <a:blip r:embed="rId8" cstate="print">
            <a:extLst>
              <a:ext uri="{28A0092B-C50C-407E-A947-70E740481C1C}">
                <a14:useLocalDpi xmlns:a14="http://schemas.microsoft.com/office/drawing/2010/main"/>
              </a:ext>
            </a:extLst>
          </a:blip>
          <a:stretch>
            <a:fillRect/>
          </a:stretch>
        </p:blipFill>
        <p:spPr>
          <a:xfrm>
            <a:off x="146196" y="1669459"/>
            <a:ext cx="4336644" cy="3291961"/>
          </a:xfrm>
        </p:spPr>
      </p:pic>
    </p:spTree>
    <p:extLst>
      <p:ext uri="{BB962C8B-B14F-4D97-AF65-F5344CB8AC3E}">
        <p14:creationId xmlns:p14="http://schemas.microsoft.com/office/powerpoint/2010/main" val="12990947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a photo&#10;&#10;AI-generated content may be incorrect.">
            <a:extLst>
              <a:ext uri="{FF2B5EF4-FFF2-40B4-BE49-F238E27FC236}">
                <a16:creationId xmlns:a16="http://schemas.microsoft.com/office/drawing/2014/main" id="{158B1627-6389-7569-365F-C7240E6EDC02}"/>
              </a:ext>
            </a:extLst>
          </p:cNvPr>
          <p:cNvPicPr>
            <a:picLocks noChangeAspect="1"/>
          </p:cNvPicPr>
          <p:nvPr/>
        </p:nvPicPr>
        <p:blipFill rotWithShape="1">
          <a:blip r:embed="rId2"/>
          <a:srcRect l="14360" t="25746" r="16653" b="2435"/>
          <a:stretch/>
        </p:blipFill>
        <p:spPr>
          <a:xfrm>
            <a:off x="4095435" y="2839246"/>
            <a:ext cx="1620988" cy="1265639"/>
          </a:xfrm>
          <a:prstGeom prst="rect">
            <a:avLst/>
          </a:prstGeom>
        </p:spPr>
      </p:pic>
      <p:pic>
        <p:nvPicPr>
          <p:cNvPr id="12" name="Content Placeholder 11" descr="Screen Clipping"/>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28972" y="1150842"/>
            <a:ext cx="3722749" cy="3941188"/>
          </a:xfrm>
          <a:ln>
            <a:solidFill>
              <a:srgbClr val="E5E5E5"/>
            </a:solidFill>
          </a:ln>
        </p:spPr>
      </p:pic>
      <p:sp>
        <p:nvSpPr>
          <p:cNvPr id="3" name="Title 2"/>
          <p:cNvSpPr>
            <a:spLocks noGrp="1"/>
          </p:cNvSpPr>
          <p:nvPr>
            <p:ph type="title"/>
          </p:nvPr>
        </p:nvSpPr>
        <p:spPr>
          <a:xfrm>
            <a:off x="1156657" y="177138"/>
            <a:ext cx="6708025" cy="381375"/>
          </a:xfrm>
        </p:spPr>
        <p:txBody>
          <a:bodyPr/>
          <a:lstStyle/>
          <a:p>
            <a:r>
              <a:rPr lang="en-US" dirty="0"/>
              <a:t> </a:t>
            </a:r>
            <a:r>
              <a:rPr lang="en-US" i="1" dirty="0">
                <a:latin typeface="Aptos" panose="020B0004020202020204" pitchFamily="34" charset="0"/>
              </a:rPr>
              <a:t>open for participation</a:t>
            </a:r>
          </a:p>
        </p:txBody>
      </p:sp>
      <p:pic>
        <p:nvPicPr>
          <p:cNvPr id="6" name="Picture 5"/>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8425996" y="1892757"/>
            <a:ext cx="719700" cy="975743"/>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4336" y="3913"/>
            <a:ext cx="720900" cy="96120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46601" y="3913"/>
            <a:ext cx="719320" cy="96120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58013" y="2857502"/>
            <a:ext cx="734252" cy="96120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986821" y="3913"/>
            <a:ext cx="717515" cy="961200"/>
          </a:xfrm>
          <a:prstGeom prst="rect">
            <a:avLst/>
          </a:prstGeom>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550948" y="3818702"/>
            <a:ext cx="733780" cy="961200"/>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a:ext>
            </a:extLst>
          </a:blip>
          <a:srcRect/>
          <a:stretch/>
        </p:blipFill>
        <p:spPr>
          <a:xfrm>
            <a:off x="4825535" y="8113"/>
            <a:ext cx="720000" cy="956631"/>
          </a:xfrm>
          <a:prstGeom prst="rect">
            <a:avLst/>
          </a:prstGeom>
        </p:spPr>
      </p:pic>
      <p:pic>
        <p:nvPicPr>
          <p:cNvPr id="21" name="Picture 20"/>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a:ext>
            </a:extLst>
          </a:blip>
          <a:srcRect/>
          <a:stretch/>
        </p:blipFill>
        <p:spPr>
          <a:xfrm>
            <a:off x="8425236" y="953096"/>
            <a:ext cx="720460" cy="961200"/>
          </a:xfrm>
          <a:prstGeom prst="rect">
            <a:avLst/>
          </a:prstGeom>
        </p:spPr>
      </p:pic>
      <p:pic>
        <p:nvPicPr>
          <p:cNvPr id="19" name="Picture 18"/>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425236" y="0"/>
            <a:ext cx="720000" cy="960208"/>
          </a:xfrm>
          <a:prstGeom prst="rect">
            <a:avLst/>
          </a:prstGeom>
          <a:ln w="19050">
            <a:noFill/>
          </a:ln>
        </p:spPr>
      </p:pic>
      <p:cxnSp>
        <p:nvCxnSpPr>
          <p:cNvPr id="25" name="Straight Connector 24"/>
          <p:cNvCxnSpPr/>
          <p:nvPr/>
        </p:nvCxnSpPr>
        <p:spPr bwMode="auto">
          <a:xfrm>
            <a:off x="6695006" y="2722368"/>
            <a:ext cx="291815" cy="0"/>
          </a:xfrm>
          <a:prstGeom prst="line">
            <a:avLst/>
          </a:prstGeom>
          <a:solidFill>
            <a:schemeClr val="accent1"/>
          </a:solidFill>
          <a:ln w="19050" cap="flat" cmpd="sng" algn="ctr">
            <a:solidFill>
              <a:srgbClr val="92D050"/>
            </a:solidFill>
            <a:prstDash val="solid"/>
            <a:round/>
            <a:headEnd type="none" w="med" len="med"/>
            <a:tailEnd type="none" w="med" len="med"/>
          </a:ln>
          <a:effectLst/>
        </p:spPr>
      </p:cxnSp>
      <p:pic>
        <p:nvPicPr>
          <p:cNvPr id="4" name="Picture 3"/>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4095435" y="-18412"/>
            <a:ext cx="738326" cy="961200"/>
          </a:xfrm>
          <a:prstGeom prst="rect">
            <a:avLst/>
          </a:prstGeom>
        </p:spPr>
      </p:pic>
      <p:pic>
        <p:nvPicPr>
          <p:cNvPr id="8" name="Picture 7"/>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087209" y="1926314"/>
            <a:ext cx="738326" cy="934916"/>
          </a:xfrm>
          <a:prstGeom prst="rect">
            <a:avLst/>
          </a:prstGeom>
        </p:spPr>
      </p:pic>
      <p:pic>
        <p:nvPicPr>
          <p:cNvPr id="26" name="Picture 25"/>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6262958" y="0"/>
            <a:ext cx="722428" cy="961200"/>
          </a:xfrm>
          <a:prstGeom prst="rect">
            <a:avLst/>
          </a:prstGeom>
        </p:spPr>
      </p:pic>
      <p:pic>
        <p:nvPicPr>
          <p:cNvPr id="27" name="Picture 26"/>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6279587" y="3800892"/>
            <a:ext cx="720080" cy="979010"/>
          </a:xfrm>
          <a:prstGeom prst="rect">
            <a:avLst/>
          </a:prstGeom>
        </p:spPr>
      </p:pic>
      <p:pic>
        <p:nvPicPr>
          <p:cNvPr id="28" name="Picture 27"/>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4095435" y="945963"/>
            <a:ext cx="727363" cy="961200"/>
          </a:xfrm>
          <a:prstGeom prst="rect">
            <a:avLst/>
          </a:prstGeom>
        </p:spPr>
      </p:pic>
      <p:pic>
        <p:nvPicPr>
          <p:cNvPr id="29" name="Picture 28"/>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6284728" y="2853958"/>
            <a:ext cx="708934" cy="961200"/>
          </a:xfrm>
          <a:prstGeom prst="rect">
            <a:avLst/>
          </a:prstGeom>
        </p:spPr>
      </p:pic>
      <p:sp>
        <p:nvSpPr>
          <p:cNvPr id="30" name="TextBox 29"/>
          <p:cNvSpPr txBox="1"/>
          <p:nvPr/>
        </p:nvSpPr>
        <p:spPr>
          <a:xfrm>
            <a:off x="179512" y="1275606"/>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endParaRPr lang="en-US" sz="1800" dirty="0">
              <a:solidFill>
                <a:srgbClr val="000000"/>
              </a:solidFill>
              <a:latin typeface="Aptos" panose="020B0004020202020204" pitchFamily="34" charset="0"/>
            </a:endParaRPr>
          </a:p>
        </p:txBody>
      </p:sp>
      <p:sp>
        <p:nvSpPr>
          <p:cNvPr id="31" name="TextBox 30"/>
          <p:cNvSpPr txBox="1"/>
          <p:nvPr/>
        </p:nvSpPr>
        <p:spPr>
          <a:xfrm>
            <a:off x="809535" y="863030"/>
            <a:ext cx="2160240" cy="268981"/>
          </a:xfrm>
          <a:prstGeom prst="rect">
            <a:avLst/>
          </a:prstGeom>
          <a:solidFill>
            <a:schemeClr val="bg1"/>
          </a:solidFill>
        </p:spPr>
        <p:txBody>
          <a:bodyPr wrap="none" lIns="0" tIns="0" rIns="0" bIns="0" rtlCol="0">
            <a:noAutofit/>
          </a:bodyPr>
          <a:lstStyle/>
          <a:p>
            <a:pPr eaLnBrk="1" hangingPunct="1">
              <a:lnSpc>
                <a:spcPct val="110000"/>
              </a:lnSpc>
              <a:spcBef>
                <a:spcPct val="0"/>
              </a:spcBef>
              <a:buClr>
                <a:srgbClr val="000000"/>
              </a:buClr>
            </a:pPr>
            <a:r>
              <a:rPr lang="en-US" sz="1800" dirty="0">
                <a:solidFill>
                  <a:schemeClr val="bg2">
                    <a:lumMod val="75000"/>
                  </a:schemeClr>
                </a:solidFill>
                <a:latin typeface="Aptos" panose="020B0004020202020204" pitchFamily="34" charset="0"/>
              </a:rPr>
              <a:t>PSI proposal R-21-02.1</a:t>
            </a:r>
          </a:p>
        </p:txBody>
      </p:sp>
      <p:sp>
        <p:nvSpPr>
          <p:cNvPr id="32" name="TextBox 31"/>
          <p:cNvSpPr txBox="1"/>
          <p:nvPr/>
        </p:nvSpPr>
        <p:spPr>
          <a:xfrm>
            <a:off x="2267744" y="1035845"/>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endParaRPr lang="en-US" sz="1800" dirty="0">
              <a:solidFill>
                <a:srgbClr val="000000"/>
              </a:solidFill>
              <a:latin typeface="Aptos" panose="020B0004020202020204" pitchFamily="34" charset="0"/>
            </a:endParaRPr>
          </a:p>
        </p:txBody>
      </p:sp>
      <p:sp>
        <p:nvSpPr>
          <p:cNvPr id="9" name="Rectangle 2">
            <a:extLst>
              <a:ext uri="{FF2B5EF4-FFF2-40B4-BE49-F238E27FC236}">
                <a16:creationId xmlns:a16="http://schemas.microsoft.com/office/drawing/2014/main" id="{7F882F70-6AF5-783E-1E4E-7C222607D0FC}"/>
              </a:ext>
            </a:extLst>
          </p:cNvPr>
          <p:cNvSpPr>
            <a:spLocks noChangeArrowheads="1"/>
          </p:cNvSpPr>
          <p:nvPr/>
        </p:nvSpPr>
        <p:spPr bwMode="auto">
          <a:xfrm>
            <a:off x="2685432" y="2213503"/>
            <a:ext cx="151115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CH" dirty="0">
              <a:latin typeface="Aptos" panose="020B0004020202020204" pitchFamily="34" charset="0"/>
            </a:endParaRPr>
          </a:p>
        </p:txBody>
      </p:sp>
      <p:pic>
        <p:nvPicPr>
          <p:cNvPr id="24" name="Picture 4"/>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t="-2950"/>
          <a:stretch/>
        </p:blipFill>
        <p:spPr bwMode="auto">
          <a:xfrm>
            <a:off x="4786987" y="895946"/>
            <a:ext cx="3646445" cy="19652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A close-up of a person&#10;&#10;AI-generated content may be incorrect.">
            <a:extLst>
              <a:ext uri="{FF2B5EF4-FFF2-40B4-BE49-F238E27FC236}">
                <a16:creationId xmlns:a16="http://schemas.microsoft.com/office/drawing/2014/main" id="{3C7C4CE8-EB77-ECF9-76B4-D183D784CC63}"/>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4095435" y="1899159"/>
            <a:ext cx="695376" cy="924702"/>
          </a:xfrm>
          <a:prstGeom prst="rect">
            <a:avLst/>
          </a:prstGeom>
        </p:spPr>
      </p:pic>
      <p:pic>
        <p:nvPicPr>
          <p:cNvPr id="33" name="Picture 32" descr="A group of people posing for a photo&#10;&#10;AI-generated content may be incorrect.">
            <a:extLst>
              <a:ext uri="{FF2B5EF4-FFF2-40B4-BE49-F238E27FC236}">
                <a16:creationId xmlns:a16="http://schemas.microsoft.com/office/drawing/2014/main" id="{531D5006-F4E0-38DB-BA21-CF9D150E6932}"/>
              </a:ext>
            </a:extLst>
          </p:cNvPr>
          <p:cNvPicPr>
            <a:picLocks noChangeAspect="1"/>
          </p:cNvPicPr>
          <p:nvPr/>
        </p:nvPicPr>
        <p:blipFill>
          <a:blip r:embed="rId23"/>
          <a:stretch>
            <a:fillRect/>
          </a:stretch>
        </p:blipFill>
        <p:spPr>
          <a:xfrm rot="10800000">
            <a:off x="6984181" y="2861230"/>
            <a:ext cx="2157859" cy="1618394"/>
          </a:xfrm>
          <a:prstGeom prst="rect">
            <a:avLst/>
          </a:prstGeom>
        </p:spPr>
      </p:pic>
    </p:spTree>
    <p:extLst>
      <p:ext uri="{BB962C8B-B14F-4D97-AF65-F5344CB8AC3E}">
        <p14:creationId xmlns:p14="http://schemas.microsoft.com/office/powerpoint/2010/main" val="18996790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005574-A8D8-D66A-95E9-1E9CF44A5B5C}"/>
              </a:ext>
            </a:extLst>
          </p:cNvPr>
          <p:cNvSpPr>
            <a:spLocks noGrp="1"/>
          </p:cNvSpPr>
          <p:nvPr>
            <p:ph type="sldNum" sz="quarter" idx="12"/>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44</a:t>
            </a:fld>
            <a:endParaRPr lang="de-DE" dirty="0">
              <a:latin typeface="Aptos" panose="020B0004020202020204" pitchFamily="34" charset="0"/>
            </a:endParaRPr>
          </a:p>
        </p:txBody>
      </p:sp>
      <p:sp>
        <p:nvSpPr>
          <p:cNvPr id="4" name="Title 3">
            <a:extLst>
              <a:ext uri="{FF2B5EF4-FFF2-40B4-BE49-F238E27FC236}">
                <a16:creationId xmlns:a16="http://schemas.microsoft.com/office/drawing/2014/main" id="{248268FD-7B67-99D0-CB26-4784FB010A39}"/>
              </a:ext>
            </a:extLst>
          </p:cNvPr>
          <p:cNvSpPr>
            <a:spLocks noGrp="1"/>
          </p:cNvSpPr>
          <p:nvPr>
            <p:ph type="title"/>
          </p:nvPr>
        </p:nvSpPr>
        <p:spPr/>
        <p:txBody>
          <a:bodyPr/>
          <a:lstStyle/>
          <a:p>
            <a:r>
              <a:rPr lang="en-US" dirty="0"/>
              <a:t>Conclusion and outlook</a:t>
            </a:r>
            <a:endParaRPr lang="en-GB" dirty="0"/>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507D7F96-D771-91DE-9ADE-FC54F9C4E374}"/>
                  </a:ext>
                </a:extLst>
              </p:cNvPr>
              <p:cNvSpPr>
                <a:spLocks noGrp="1"/>
              </p:cNvSpPr>
              <p:nvPr>
                <p:ph type="body" sz="quarter" idx="13"/>
              </p:nvPr>
            </p:nvSpPr>
            <p:spPr>
              <a:xfrm>
                <a:off x="827584" y="784621"/>
                <a:ext cx="5185072" cy="4183379"/>
              </a:xfrm>
              <a:gradFill>
                <a:gsLst>
                  <a:gs pos="87000">
                    <a:srgbClr val="FFFFFE"/>
                  </a:gs>
                  <a:gs pos="0">
                    <a:schemeClr val="accent1">
                      <a:lumMod val="5000"/>
                      <a:lumOff val="95000"/>
                      <a:alpha val="39000"/>
                    </a:schemeClr>
                  </a:gs>
                  <a:gs pos="100000">
                    <a:schemeClr val="bg1"/>
                  </a:gs>
                </a:gsLst>
                <a:lin ang="5400000" scaled="1"/>
              </a:gradFill>
            </p:spPr>
            <p:txBody>
              <a:bodyPr tIns="36000"/>
              <a:lstStyle/>
              <a:p>
                <a:r>
                  <a:rPr lang="en-US" dirty="0"/>
                  <a:t>The frozen-spin technique in a compact trap has a unique sensitivity for cp EDMs</a:t>
                </a:r>
              </a:p>
              <a:p>
                <a:r>
                  <a:rPr lang="en-US" dirty="0"/>
                  <a:t>The PSI </a:t>
                </a:r>
                <a:r>
                  <a:rPr lang="en-US" dirty="0" err="1"/>
                  <a:t>muEDM</a:t>
                </a:r>
                <a:r>
                  <a:rPr lang="en-US" dirty="0"/>
                  <a:t> search demonstrates all essential techniques in a step-by-step approach first storage</a:t>
                </a:r>
                <a:br>
                  <a:rPr lang="en-US" dirty="0"/>
                </a:br>
                <a:r>
                  <a:rPr lang="en-US" dirty="0"/>
                  <a:t>this December</a:t>
                </a:r>
              </a:p>
              <a:p>
                <a:r>
                  <a:rPr lang="en-US" dirty="0"/>
                  <a:t>In the first phase we will demonstrate a sensitivity to a </a:t>
                </a:r>
                <a:r>
                  <a:rPr lang="en-US" dirty="0" err="1"/>
                  <a:t>muEDM</a:t>
                </a:r>
                <a:r>
                  <a:rPr lang="en-US" dirty="0"/>
                  <a:t> of better than </a:t>
                </a:r>
                <a14:m>
                  <m:oMath xmlns:m="http://schemas.openxmlformats.org/officeDocument/2006/math">
                    <m:r>
                      <a:rPr lang="en-US" i="1">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−21</m:t>
                        </m:r>
                      </m:sup>
                    </m:sSup>
                    <m:r>
                      <a:rPr lang="en-US" b="0" i="1" smtClean="0">
                        <a:latin typeface="Cambria Math" panose="02040503050406030204" pitchFamily="18" charset="0"/>
                        <a:ea typeface="Cambria Math" panose="02040503050406030204" pitchFamily="18" charset="0"/>
                      </a:rPr>
                      <m:t>𝑒</m:t>
                    </m:r>
                    <m:r>
                      <m:rPr>
                        <m:sty m:val="p"/>
                      </m:rPr>
                      <a:rPr lang="en-US" b="0" i="0" smtClean="0">
                        <a:latin typeface="Cambria Math" panose="02040503050406030204" pitchFamily="18" charset="0"/>
                        <a:ea typeface="Cambria Math" panose="02040503050406030204" pitchFamily="18" charset="0"/>
                      </a:rPr>
                      <m:t>cm</m:t>
                    </m:r>
                  </m:oMath>
                </a14:m>
                <a:endParaRPr lang="en-US" b="0" dirty="0">
                  <a:ea typeface="Cambria Math" panose="02040503050406030204" pitchFamily="18" charset="0"/>
                </a:endParaRPr>
              </a:p>
              <a:p>
                <a:r>
                  <a:rPr lang="en-GB" dirty="0">
                    <a:ea typeface="Cambria Math" panose="02040503050406030204" pitchFamily="18" charset="0"/>
                    <a:cs typeface="Arial" panose="020B0604020202020204" pitchFamily="34" charset="0"/>
                  </a:rPr>
                  <a:t>Phase II welcomes collaborators and aims for</a:t>
                </a:r>
                <a:br>
                  <a:rPr lang="en-GB" dirty="0">
                    <a:ea typeface="Cambria Math" panose="02040503050406030204" pitchFamily="18" charset="0"/>
                    <a:cs typeface="Arial" panose="020B0604020202020204" pitchFamily="34" charset="0"/>
                  </a:rPr>
                </a:br>
                <a:r>
                  <a:rPr lang="en-GB" dirty="0">
                    <a:ea typeface="Cambria Math" panose="02040503050406030204" pitchFamily="18" charset="0"/>
                    <a:cs typeface="Arial" panose="020B0604020202020204" pitchFamily="34" charset="0"/>
                  </a:rPr>
                  <a:t>a sensitivity of </a:t>
                </a:r>
                <a14:m>
                  <m:oMath xmlns:m="http://schemas.openxmlformats.org/officeDocument/2006/math">
                    <m:r>
                      <a:rPr lang="en-US" b="0" i="0" smtClean="0">
                        <a:latin typeface="Cambria Math" panose="02040503050406030204" pitchFamily="18" charset="0"/>
                        <a:ea typeface="Cambria Math" panose="02040503050406030204" pitchFamily="18" charset="0"/>
                      </a:rPr>
                      <m:t>6</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−23</m:t>
                        </m:r>
                      </m:sup>
                    </m:sSup>
                    <m:r>
                      <a:rPr lang="en-US" b="0" i="1" smtClean="0">
                        <a:latin typeface="Cambria Math" panose="02040503050406030204" pitchFamily="18" charset="0"/>
                        <a:ea typeface="Cambria Math" panose="02040503050406030204" pitchFamily="18" charset="0"/>
                      </a:rPr>
                      <m:t>𝑒</m:t>
                    </m:r>
                    <m:r>
                      <m:rPr>
                        <m:sty m:val="p"/>
                      </m:rPr>
                      <a:rPr lang="en-US" b="0" i="0" smtClean="0">
                        <a:latin typeface="Cambria Math" panose="02040503050406030204" pitchFamily="18" charset="0"/>
                        <a:ea typeface="Cambria Math" panose="02040503050406030204" pitchFamily="18" charset="0"/>
                      </a:rPr>
                      <m:t>cm</m:t>
                    </m:r>
                  </m:oMath>
                </a14:m>
                <a:endParaRPr lang="en-GB" dirty="0">
                  <a:ea typeface="Cambria Math" panose="02040503050406030204" pitchFamily="18" charset="0"/>
                  <a:cs typeface="Arial" panose="020B0604020202020204" pitchFamily="34" charset="0"/>
                </a:endParaRPr>
              </a:p>
              <a:p>
                <a:r>
                  <a:rPr lang="en-GB" dirty="0">
                    <a:ea typeface="Cambria Math" panose="02040503050406030204" pitchFamily="18" charset="0"/>
                    <a:cs typeface="Arial" panose="020B0604020202020204" pitchFamily="34" charset="0"/>
                  </a:rPr>
                  <a:t>Possibility to measure g-2 with a sensitivity comparable to the current result</a:t>
                </a:r>
              </a:p>
              <a:p>
                <a:r>
                  <a:rPr lang="en-GB" dirty="0">
                    <a:ea typeface="Cambria Math" panose="02040503050406030204" pitchFamily="18" charset="0"/>
                    <a:cs typeface="Arial" panose="020B0604020202020204" pitchFamily="34" charset="0"/>
                  </a:rPr>
                  <a:t>Unique opportunity to explore hadronic CPV</a:t>
                </a:r>
              </a:p>
            </p:txBody>
          </p:sp>
        </mc:Choice>
        <mc:Fallback xmlns="">
          <p:sp>
            <p:nvSpPr>
              <p:cNvPr id="6" name="Text Placeholder 5">
                <a:extLst>
                  <a:ext uri="{FF2B5EF4-FFF2-40B4-BE49-F238E27FC236}">
                    <a16:creationId xmlns:a16="http://schemas.microsoft.com/office/drawing/2014/main" id="{507D7F96-D771-91DE-9ADE-FC54F9C4E374}"/>
                  </a:ext>
                </a:extLst>
              </p:cNvPr>
              <p:cNvSpPr>
                <a:spLocks noGrp="1" noRot="1" noChangeAspect="1" noMove="1" noResize="1" noEditPoints="1" noAdjustHandles="1" noChangeArrowheads="1" noChangeShapeType="1" noTextEdit="1"/>
              </p:cNvSpPr>
              <p:nvPr>
                <p:ph type="body" sz="quarter" idx="13"/>
              </p:nvPr>
            </p:nvSpPr>
            <p:spPr>
              <a:xfrm>
                <a:off x="827584" y="784621"/>
                <a:ext cx="5185072" cy="4183379"/>
              </a:xfrm>
              <a:blipFill>
                <a:blip r:embed="rId2"/>
                <a:stretch>
                  <a:fillRect l="-941" t="-292" r="-1059"/>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17817E49-3403-0D40-AB62-12D4CDC52D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3095" y="4346316"/>
            <a:ext cx="2088232" cy="529690"/>
          </a:xfrm>
          <a:prstGeom prst="rect">
            <a:avLst/>
          </a:prstGeom>
        </p:spPr>
      </p:pic>
      <p:pic>
        <p:nvPicPr>
          <p:cNvPr id="5" name="Picture 4">
            <a:extLst>
              <a:ext uri="{FF2B5EF4-FFF2-40B4-BE49-F238E27FC236}">
                <a16:creationId xmlns:a16="http://schemas.microsoft.com/office/drawing/2014/main" id="{C583F417-BCD6-48BB-FB19-5F19C0E407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04799" y="4517973"/>
            <a:ext cx="2179873" cy="358033"/>
          </a:xfrm>
          <a:prstGeom prst="rect">
            <a:avLst/>
          </a:prstGeom>
        </p:spPr>
      </p:pic>
    </p:spTree>
    <p:extLst>
      <p:ext uri="{BB962C8B-B14F-4D97-AF65-F5344CB8AC3E}">
        <p14:creationId xmlns:p14="http://schemas.microsoft.com/office/powerpoint/2010/main" val="277800248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4" name="Slide Number Placeholder 4"/>
          <p:cNvSpPr txBox="1">
            <a:spLocks noGrp="1"/>
          </p:cNvSpPr>
          <p:nvPr/>
        </p:nvSpPr>
        <p:spPr bwMode="auto">
          <a:xfrm>
            <a:off x="6149579" y="4545806"/>
            <a:ext cx="16002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r" eaLnBrk="1" hangingPunct="1">
              <a:spcBef>
                <a:spcPct val="0"/>
              </a:spcBef>
              <a:buClrTx/>
              <a:buSzTx/>
              <a:buFontTx/>
              <a:buNone/>
            </a:pPr>
            <a:r>
              <a:rPr lang="de-DE" altLang="en-US" sz="900" dirty="0">
                <a:latin typeface="Humanst521 Lt BT" panose="020B0402020204020304" pitchFamily="34" charset="0"/>
              </a:rPr>
              <a:t>8</a:t>
            </a:r>
          </a:p>
        </p:txBody>
      </p:sp>
      <p:sp>
        <p:nvSpPr>
          <p:cNvPr id="4" name="Title 3"/>
          <p:cNvSpPr>
            <a:spLocks noGrp="1"/>
          </p:cNvSpPr>
          <p:nvPr>
            <p:ph type="title"/>
          </p:nvPr>
        </p:nvSpPr>
        <p:spPr>
          <a:xfrm>
            <a:off x="2051720" y="121839"/>
            <a:ext cx="6010576" cy="381375"/>
          </a:xfrm>
        </p:spPr>
        <p:txBody>
          <a:bodyPr/>
          <a:lstStyle/>
          <a:p>
            <a:r>
              <a:rPr lang="de-DE" dirty="0"/>
              <a:t>Fine-Tuning?</a:t>
            </a:r>
            <a:endParaRPr lang="en-GB" dirty="0"/>
          </a:p>
        </p:txBody>
      </p:sp>
      <p:grpSp>
        <p:nvGrpSpPr>
          <p:cNvPr id="14" name="Group 13"/>
          <p:cNvGrpSpPr/>
          <p:nvPr/>
        </p:nvGrpSpPr>
        <p:grpSpPr>
          <a:xfrm>
            <a:off x="1493658" y="4199678"/>
            <a:ext cx="6208536" cy="857939"/>
            <a:chOff x="2249" y="-1597616"/>
            <a:chExt cx="6091500" cy="3600400"/>
          </a:xfrm>
        </p:grpSpPr>
        <p:sp>
          <p:nvSpPr>
            <p:cNvPr id="15" name="Rounded Rectangle 14"/>
            <p:cNvSpPr/>
            <p:nvPr/>
          </p:nvSpPr>
          <p:spPr>
            <a:xfrm>
              <a:off x="2249" y="-869755"/>
              <a:ext cx="6091500" cy="2153121"/>
            </a:xfrm>
            <a:prstGeom prst="roundRect">
              <a:avLst>
                <a:gd name="adj" fmla="val 10000"/>
              </a:avLst>
            </a:prstGeom>
            <a:solidFill>
              <a:srgbClr val="00498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dirty="0"/>
            </a:p>
          </p:txBody>
        </p:sp>
        <p:sp>
          <p:nvSpPr>
            <p:cNvPr id="16" name="Rounded Rectangle 4"/>
            <p:cNvSpPr/>
            <p:nvPr/>
          </p:nvSpPr>
          <p:spPr>
            <a:xfrm>
              <a:off x="21023" y="-1597616"/>
              <a:ext cx="6053952" cy="3600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7163" tIns="157163" rIns="157163" bIns="157163" numCol="1" spcCol="1270" anchor="ctr" anchorCtr="0">
              <a:noAutofit/>
            </a:bodyPr>
            <a:lstStyle/>
            <a:p>
              <a:pPr algn="ctr" defTabSz="1833563">
                <a:lnSpc>
                  <a:spcPct val="90000"/>
                </a:lnSpc>
                <a:spcBef>
                  <a:spcPct val="0"/>
                </a:spcBef>
                <a:spcAft>
                  <a:spcPct val="35000"/>
                </a:spcAft>
              </a:pPr>
              <a:r>
                <a:rPr lang="de-DE" sz="2400" dirty="0" err="1">
                  <a:latin typeface="Humanst521 BT" panose="020B0602020204020204" pitchFamily="34" charset="0"/>
                </a:rPr>
                <a:t>No</a:t>
              </a:r>
              <a:r>
                <a:rPr lang="de-DE" sz="2400" dirty="0">
                  <a:latin typeface="Humanst521 BT" panose="020B0602020204020204" pitchFamily="34" charset="0"/>
                </a:rPr>
                <a:t> </a:t>
              </a:r>
              <a:r>
                <a:rPr lang="de-DE" sz="2400" dirty="0" err="1">
                  <a:latin typeface="Humanst521 BT" panose="020B0602020204020204" pitchFamily="34" charset="0"/>
                </a:rPr>
                <a:t>signifcant</a:t>
              </a:r>
              <a:r>
                <a:rPr lang="de-DE" sz="2400" dirty="0">
                  <a:latin typeface="Humanst521 BT" panose="020B0602020204020204" pitchFamily="34" charset="0"/>
                </a:rPr>
                <a:t> </a:t>
              </a:r>
              <a:r>
                <a:rPr lang="de-DE" sz="2400" dirty="0" err="1">
                  <a:latin typeface="Humanst521 BT" panose="020B0602020204020204" pitchFamily="34" charset="0"/>
                </a:rPr>
                <a:t>tuning</a:t>
              </a:r>
              <a:r>
                <a:rPr lang="de-DE" sz="2400" dirty="0">
                  <a:latin typeface="Humanst521 BT" panose="020B0602020204020204" pitchFamily="34" charset="0"/>
                </a:rPr>
                <a:t> </a:t>
              </a:r>
              <a:r>
                <a:rPr lang="de-DE" sz="2400" dirty="0" err="1">
                  <a:latin typeface="Humanst521 BT" panose="020B0602020204020204" pitchFamily="34" charset="0"/>
                </a:rPr>
                <a:t>necessary</a:t>
              </a:r>
              <a:endParaRPr lang="en-GB" sz="2400" dirty="0">
                <a:latin typeface="Humanst521 BT" panose="020B0602020204020204" pitchFamily="34" charset="0"/>
              </a:endParaRPr>
            </a:p>
          </p:txBody>
        </p:sp>
      </p:grpSp>
      <p:sp>
        <p:nvSpPr>
          <p:cNvPr id="5" name="Slide Number Placeholder 4"/>
          <p:cNvSpPr>
            <a:spLocks noGrp="1"/>
          </p:cNvSpPr>
          <p:nvPr>
            <p:ph type="sldNum" sz="quarter" idx="16"/>
          </p:nvPr>
        </p:nvSpPr>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45</a:t>
            </a:fld>
            <a:endParaRPr lang="de-DE" dirty="0">
              <a:latin typeface="Humanst521 BT" panose="020B0602020204020204" pitchFamily="34" charset="0"/>
            </a:endParaRPr>
          </a:p>
        </p:txBody>
      </p:sp>
      <p:sp>
        <p:nvSpPr>
          <p:cNvPr id="17" name="Rechteck 16"/>
          <p:cNvSpPr/>
          <p:nvPr/>
        </p:nvSpPr>
        <p:spPr bwMode="auto">
          <a:xfrm>
            <a:off x="6667663" y="915566"/>
            <a:ext cx="1890210" cy="48605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spcBef>
                <a:spcPct val="0"/>
              </a:spcBef>
            </a:pPr>
            <a:endParaRPr lang="en-GB" sz="1800" dirty="0">
              <a:latin typeface="Times" charset="0"/>
            </a:endParaRPr>
          </a:p>
        </p:txBody>
      </p:sp>
      <p:pic>
        <p:nvPicPr>
          <p:cNvPr id="1064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27784" y="681540"/>
            <a:ext cx="3618402" cy="3585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7130983" y="3889748"/>
            <a:ext cx="1862626" cy="276999"/>
          </a:xfrm>
          <a:prstGeom prst="rect">
            <a:avLst/>
          </a:prstGeom>
        </p:spPr>
        <p:txBody>
          <a:bodyPr wrap="none">
            <a:spAutoFit/>
          </a:bodyPr>
          <a:lstStyle/>
          <a:p>
            <a:r>
              <a:rPr lang="en-GB" sz="1200" dirty="0" err="1">
                <a:solidFill>
                  <a:srgbClr val="004986"/>
                </a:solidFill>
                <a:latin typeface="Humanst521 Lt BT" panose="020B0402020204020304" pitchFamily="34" charset="0"/>
              </a:rPr>
              <a:t>Bigaran</a:t>
            </a:r>
            <a:r>
              <a:rPr lang="en-GB" sz="1200" dirty="0">
                <a:solidFill>
                  <a:srgbClr val="004986"/>
                </a:solidFill>
                <a:latin typeface="Humanst521 Lt BT" panose="020B0402020204020304" pitchFamily="34" charset="0"/>
              </a:rPr>
              <a:t>, </a:t>
            </a:r>
            <a:r>
              <a:rPr lang="en-GB" sz="1200" dirty="0" err="1">
                <a:solidFill>
                  <a:srgbClr val="004986"/>
                </a:solidFill>
                <a:latin typeface="Humanst521 Lt BT" panose="020B0402020204020304" pitchFamily="34" charset="0"/>
              </a:rPr>
              <a:t>Volkas</a:t>
            </a:r>
            <a:r>
              <a:rPr lang="en-GB" sz="1200" dirty="0">
                <a:solidFill>
                  <a:srgbClr val="004986"/>
                </a:solidFill>
                <a:latin typeface="Humanst521 Lt BT" panose="020B0402020204020304" pitchFamily="34" charset="0"/>
              </a:rPr>
              <a:t>, 2110.03707</a:t>
            </a:r>
          </a:p>
        </p:txBody>
      </p:sp>
      <p:sp>
        <p:nvSpPr>
          <p:cNvPr id="13" name="Foliennummernplatzhalter 13"/>
          <p:cNvSpPr txBox="1">
            <a:spLocks/>
          </p:cNvSpPr>
          <p:nvPr/>
        </p:nvSpPr>
        <p:spPr>
          <a:xfrm>
            <a:off x="35497" y="5013460"/>
            <a:ext cx="1416580" cy="162018"/>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900" kern="1200" smtClean="0">
                <a:solidFill>
                  <a:schemeClr val="tx1"/>
                </a:solidFill>
                <a:latin typeface="+mn-lt"/>
                <a:ea typeface="Arial" charset="0"/>
                <a:cs typeface="Arial" charset="0"/>
              </a:defRPr>
            </a:lvl1pPr>
            <a:lvl2pPr marL="457200"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400"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600"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800"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6000" algn="l" defTabSz="457200" rtl="0" eaLnBrk="1" latinLnBrk="0" hangingPunct="1">
              <a:defRPr sz="1600" kern="1200">
                <a:solidFill>
                  <a:schemeClr val="tx1"/>
                </a:solidFill>
                <a:latin typeface="Arial" charset="0"/>
                <a:ea typeface="Arial" charset="0"/>
                <a:cs typeface="Arial" charset="0"/>
              </a:defRPr>
            </a:lvl6pPr>
            <a:lvl7pPr marL="2743200" algn="l" defTabSz="457200" rtl="0" eaLnBrk="1" latinLnBrk="0" hangingPunct="1">
              <a:defRPr sz="1600" kern="1200">
                <a:solidFill>
                  <a:schemeClr val="tx1"/>
                </a:solidFill>
                <a:latin typeface="Arial" charset="0"/>
                <a:ea typeface="Arial" charset="0"/>
                <a:cs typeface="Arial" charset="0"/>
              </a:defRPr>
            </a:lvl7pPr>
            <a:lvl8pPr marL="3200400" algn="l" defTabSz="457200" rtl="0" eaLnBrk="1" latinLnBrk="0" hangingPunct="1">
              <a:defRPr sz="1600" kern="1200">
                <a:solidFill>
                  <a:schemeClr val="tx1"/>
                </a:solidFill>
                <a:latin typeface="Arial" charset="0"/>
                <a:ea typeface="Arial" charset="0"/>
                <a:cs typeface="Arial" charset="0"/>
              </a:defRPr>
            </a:lvl8pPr>
            <a:lvl9pPr marL="3657600" algn="l" defTabSz="457200" rtl="0" eaLnBrk="1" latinLnBrk="0" hangingPunct="1">
              <a:defRPr sz="1600" kern="1200">
                <a:solidFill>
                  <a:schemeClr val="tx1"/>
                </a:solidFill>
                <a:latin typeface="Arial" charset="0"/>
                <a:ea typeface="Arial" charset="0"/>
                <a:cs typeface="Arial" charset="0"/>
              </a:defRPr>
            </a:lvl9pPr>
          </a:lstStyle>
          <a:p>
            <a:pPr>
              <a:defRPr/>
            </a:pPr>
            <a:r>
              <a:rPr lang="de-DE" dirty="0" err="1">
                <a:latin typeface="Humanst521 BT" panose="020B0602020204020204" pitchFamily="34" charset="0"/>
              </a:rPr>
              <a:t>Courtesy</a:t>
            </a:r>
            <a:r>
              <a:rPr lang="de-DE" dirty="0">
                <a:latin typeface="Humanst521 BT" panose="020B0602020204020204" pitchFamily="34" charset="0"/>
              </a:rPr>
              <a:t> Andreas Crivellin</a:t>
            </a:r>
          </a:p>
        </p:txBody>
      </p:sp>
    </p:spTree>
    <p:extLst>
      <p:ext uri="{BB962C8B-B14F-4D97-AF65-F5344CB8AC3E}">
        <p14:creationId xmlns:p14="http://schemas.microsoft.com/office/powerpoint/2010/main" val="46607135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5913088" y="89500"/>
            <a:ext cx="2577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920" dirty="0"/>
              <a:t>Cryostat setup</a:t>
            </a:r>
            <a:endParaRPr sz="1920" dirty="0"/>
          </a:p>
        </p:txBody>
      </p:sp>
      <p:sp>
        <p:nvSpPr>
          <p:cNvPr id="55" name="Google Shape;55;p13"/>
          <p:cNvSpPr txBox="1">
            <a:spLocks noGrp="1"/>
          </p:cNvSpPr>
          <p:nvPr>
            <p:ph type="body" idx="1"/>
          </p:nvPr>
        </p:nvSpPr>
        <p:spPr>
          <a:xfrm>
            <a:off x="5760600" y="561516"/>
            <a:ext cx="3383400" cy="3726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sz="1200" dirty="0"/>
              <a:t>Temperature monitoring system </a:t>
            </a:r>
            <a:endParaRPr sz="1200" dirty="0"/>
          </a:p>
          <a:p>
            <a:pPr marL="603250" lvl="1" indent="0" algn="l" rtl="0">
              <a:spcBef>
                <a:spcPts val="0"/>
              </a:spcBef>
              <a:spcAft>
                <a:spcPts val="0"/>
              </a:spcAft>
              <a:buSzPts val="1300"/>
              <a:buNone/>
            </a:pPr>
            <a:r>
              <a:rPr lang="en" sz="1200" dirty="0"/>
              <a:t>4 x ROX temperature sensors</a:t>
            </a:r>
            <a:endParaRPr sz="1200" dirty="0"/>
          </a:p>
          <a:p>
            <a:pPr marL="603250" lvl="1" indent="0" algn="l" rtl="0">
              <a:spcBef>
                <a:spcPts val="0"/>
              </a:spcBef>
              <a:spcAft>
                <a:spcPts val="0"/>
              </a:spcAft>
              <a:buSzPts val="1300"/>
              <a:buNone/>
            </a:pPr>
            <a:r>
              <a:rPr lang="en" sz="1200" dirty="0"/>
              <a:t>4 x PT-1000 temperature sensors</a:t>
            </a:r>
          </a:p>
          <a:p>
            <a:pPr marL="603250" lvl="1" indent="0" algn="l" rtl="0">
              <a:spcBef>
                <a:spcPts val="0"/>
              </a:spcBef>
              <a:spcAft>
                <a:spcPts val="0"/>
              </a:spcAft>
              <a:buSzPts val="1300"/>
              <a:buNone/>
            </a:pPr>
            <a:r>
              <a:rPr lang="en-US" sz="1200" dirty="0"/>
              <a:t>1 x DT-670 sensor</a:t>
            </a:r>
            <a:endParaRPr sz="1200" dirty="0"/>
          </a:p>
          <a:p>
            <a:pPr marL="603250" lvl="1" indent="0" algn="l" rtl="0">
              <a:spcBef>
                <a:spcPts val="0"/>
              </a:spcBef>
              <a:spcAft>
                <a:spcPts val="0"/>
              </a:spcAft>
              <a:buSzPts val="1300"/>
              <a:buNone/>
            </a:pPr>
            <a:r>
              <a:rPr lang="en" sz="1200" dirty="0"/>
              <a:t>2 x Lakeshore model 340</a:t>
            </a:r>
            <a:endParaRPr sz="1200" dirty="0"/>
          </a:p>
          <a:p>
            <a:pPr marL="457200" lvl="0" indent="-311150" algn="l" rtl="0">
              <a:spcBef>
                <a:spcPts val="0"/>
              </a:spcBef>
              <a:spcAft>
                <a:spcPts val="0"/>
              </a:spcAft>
              <a:buSzPts val="1300"/>
              <a:buChar char="●"/>
            </a:pPr>
            <a:r>
              <a:rPr lang="en" sz="1200" dirty="0"/>
              <a:t>Reached p ≈1.7e-7 mBar </a:t>
            </a:r>
          </a:p>
          <a:p>
            <a:pPr marL="457200" lvl="0" indent="-311150" algn="l" rtl="0">
              <a:spcBef>
                <a:spcPts val="0"/>
              </a:spcBef>
              <a:spcAft>
                <a:spcPts val="0"/>
              </a:spcAft>
              <a:buSzPts val="1300"/>
              <a:buChar char="●"/>
            </a:pPr>
            <a:r>
              <a:rPr lang="en" sz="1200" dirty="0"/>
              <a:t>Injection channel holder T ≈ 5.8K</a:t>
            </a:r>
          </a:p>
          <a:p>
            <a:pPr marL="457200" lvl="0" indent="-311150" algn="l" rtl="0">
              <a:spcBef>
                <a:spcPts val="0"/>
              </a:spcBef>
              <a:spcAft>
                <a:spcPts val="0"/>
              </a:spcAft>
              <a:buSzPts val="1300"/>
              <a:buChar char="●"/>
            </a:pPr>
            <a:r>
              <a:rPr lang="en" sz="1200" dirty="0"/>
              <a:t>9 x THS119 used to record mag.fields</a:t>
            </a:r>
          </a:p>
          <a:p>
            <a:pPr marL="457200" lvl="0" indent="-311150" algn="l" rtl="0">
              <a:spcBef>
                <a:spcPts val="0"/>
              </a:spcBef>
              <a:spcAft>
                <a:spcPts val="0"/>
              </a:spcAft>
              <a:buSzPts val="1300"/>
              <a:buChar char="●"/>
            </a:pPr>
            <a:endParaRPr lang="en" sz="1200" dirty="0"/>
          </a:p>
        </p:txBody>
      </p:sp>
      <p:pic>
        <p:nvPicPr>
          <p:cNvPr id="1026" name="Picture 2">
            <a:extLst>
              <a:ext uri="{FF2B5EF4-FFF2-40B4-BE49-F238E27FC236}">
                <a16:creationId xmlns:a16="http://schemas.microsoft.com/office/drawing/2014/main" id="{9C616DAE-597B-A10C-CAF2-9AAB2AB91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40" y="27228"/>
            <a:ext cx="2863373" cy="50890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copper tube&#10;&#10;AI-generated content may be incorrect.">
            <a:extLst>
              <a:ext uri="{FF2B5EF4-FFF2-40B4-BE49-F238E27FC236}">
                <a16:creationId xmlns:a16="http://schemas.microsoft.com/office/drawing/2014/main" id="{0ECD0A26-146E-A0E1-89E0-9A2F9F783E72}"/>
              </a:ext>
            </a:extLst>
          </p:cNvPr>
          <p:cNvPicPr>
            <a:picLocks noChangeAspect="1"/>
          </p:cNvPicPr>
          <p:nvPr/>
        </p:nvPicPr>
        <p:blipFill>
          <a:blip r:embed="rId4"/>
          <a:stretch>
            <a:fillRect/>
          </a:stretch>
        </p:blipFill>
        <p:spPr>
          <a:xfrm>
            <a:off x="2951472" y="2544521"/>
            <a:ext cx="2822589" cy="2571750"/>
          </a:xfrm>
          <a:prstGeom prst="rect">
            <a:avLst/>
          </a:prstGeom>
        </p:spPr>
      </p:pic>
      <p:pic>
        <p:nvPicPr>
          <p:cNvPr id="6" name="Google Shape;69;p14">
            <a:extLst>
              <a:ext uri="{FF2B5EF4-FFF2-40B4-BE49-F238E27FC236}">
                <a16:creationId xmlns:a16="http://schemas.microsoft.com/office/drawing/2014/main" id="{83945454-0198-6FDD-23D9-F01F41D762B1}"/>
              </a:ext>
            </a:extLst>
          </p:cNvPr>
          <p:cNvPicPr preferRelativeResize="0"/>
          <p:nvPr/>
        </p:nvPicPr>
        <p:blipFill rotWithShape="1">
          <a:blip r:embed="rId5">
            <a:alphaModFix/>
          </a:blip>
          <a:srcRect l="5898" t="8514" r="10559" b="4422"/>
          <a:stretch/>
        </p:blipFill>
        <p:spPr>
          <a:xfrm>
            <a:off x="5950780" y="2791074"/>
            <a:ext cx="3193219" cy="2352426"/>
          </a:xfrm>
          <a:prstGeom prst="rect">
            <a:avLst/>
          </a:prstGeom>
          <a:noFill/>
          <a:ln>
            <a:noFill/>
          </a:ln>
        </p:spPr>
      </p:pic>
      <p:pic>
        <p:nvPicPr>
          <p:cNvPr id="13" name="Picture 12" descr="A metal and copper machine&#10;&#10;AI-generated content may be incorrect.">
            <a:extLst>
              <a:ext uri="{FF2B5EF4-FFF2-40B4-BE49-F238E27FC236}">
                <a16:creationId xmlns:a16="http://schemas.microsoft.com/office/drawing/2014/main" id="{61F75DDB-E00E-13E9-6F2E-D7E4893A5E27}"/>
              </a:ext>
            </a:extLst>
          </p:cNvPr>
          <p:cNvPicPr>
            <a:picLocks noChangeAspect="1"/>
          </p:cNvPicPr>
          <p:nvPr/>
        </p:nvPicPr>
        <p:blipFill>
          <a:blip r:embed="rId6"/>
          <a:stretch>
            <a:fillRect/>
          </a:stretch>
        </p:blipFill>
        <p:spPr>
          <a:xfrm>
            <a:off x="2951472" y="375850"/>
            <a:ext cx="2831721" cy="1592843"/>
          </a:xfrm>
          <a:prstGeom prst="rect">
            <a:avLst/>
          </a:prstGeom>
        </p:spPr>
      </p:pic>
    </p:spTree>
    <p:extLst>
      <p:ext uri="{BB962C8B-B14F-4D97-AF65-F5344CB8AC3E}">
        <p14:creationId xmlns:p14="http://schemas.microsoft.com/office/powerpoint/2010/main" val="1808054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5767600" y="108850"/>
            <a:ext cx="3294600" cy="88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00" b="1" dirty="0"/>
              <a:t>Superconducting injection channels test</a:t>
            </a:r>
            <a:endParaRPr sz="2000" b="1" dirty="0"/>
          </a:p>
        </p:txBody>
      </p:sp>
      <p:pic>
        <p:nvPicPr>
          <p:cNvPr id="2054" name="Picture 6">
            <a:extLst>
              <a:ext uri="{FF2B5EF4-FFF2-40B4-BE49-F238E27FC236}">
                <a16:creationId xmlns:a16="http://schemas.microsoft.com/office/drawing/2014/main" id="{1CC8600D-9243-5E95-9B88-7DD9440C19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854" r="10280" b="32387"/>
          <a:stretch/>
        </p:blipFill>
        <p:spPr bwMode="auto">
          <a:xfrm>
            <a:off x="46041" y="316718"/>
            <a:ext cx="5455750" cy="71006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82AE74F-BB71-3997-D7AB-BCA5E60020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7" r="9390" b="3541"/>
          <a:stretch/>
        </p:blipFill>
        <p:spPr bwMode="auto">
          <a:xfrm>
            <a:off x="178794" y="2815706"/>
            <a:ext cx="2784067" cy="20701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825EECEC-603F-1E82-5C01-D4EE5C1142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67" t="11223" r="9249" b="3540"/>
          <a:stretch/>
        </p:blipFill>
        <p:spPr bwMode="auto">
          <a:xfrm>
            <a:off x="3095614" y="3056566"/>
            <a:ext cx="2784067" cy="18292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94B1DB1-41B0-60F0-B9FF-81AB30972D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92" t="11332" r="8709" b="73"/>
          <a:stretch/>
        </p:blipFill>
        <p:spPr bwMode="auto">
          <a:xfrm>
            <a:off x="5971630" y="3056566"/>
            <a:ext cx="3090570" cy="1903672"/>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55;p13">
            <a:extLst>
              <a:ext uri="{FF2B5EF4-FFF2-40B4-BE49-F238E27FC236}">
                <a16:creationId xmlns:a16="http://schemas.microsoft.com/office/drawing/2014/main" id="{3A23AAD4-FCDC-D3FF-BDAC-4C3974710221}"/>
              </a:ext>
            </a:extLst>
          </p:cNvPr>
          <p:cNvSpPr txBox="1">
            <a:spLocks noGrp="1"/>
          </p:cNvSpPr>
          <p:nvPr>
            <p:ph type="body" idx="1"/>
          </p:nvPr>
        </p:nvSpPr>
        <p:spPr>
          <a:xfrm>
            <a:off x="5622825" y="842477"/>
            <a:ext cx="3383400" cy="3726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sz="1200" b="1" dirty="0"/>
              <a:t>Results are still preliminary, we need to verify Hall sensor calibration factor and positions w.r.t injection channel.</a:t>
            </a:r>
          </a:p>
          <a:p>
            <a:pPr marL="457200" lvl="0" indent="-311150" algn="l" rtl="0">
              <a:spcBef>
                <a:spcPts val="0"/>
              </a:spcBef>
              <a:spcAft>
                <a:spcPts val="0"/>
              </a:spcAft>
              <a:buSzPts val="1300"/>
              <a:buChar char="●"/>
            </a:pPr>
            <a:r>
              <a:rPr lang="en" sz="1200" dirty="0"/>
              <a:t>Succesfull shielding of transversal mag. </a:t>
            </a:r>
            <a:r>
              <a:rPr lang="de-CH" sz="1200" dirty="0"/>
              <a:t>f</a:t>
            </a:r>
            <a:r>
              <a:rPr lang="en" sz="1200" dirty="0"/>
              <a:t>ield components up to 3T.</a:t>
            </a:r>
          </a:p>
          <a:p>
            <a:pPr marL="457200" lvl="0" indent="-311150" algn="l" rtl="0">
              <a:spcBef>
                <a:spcPts val="0"/>
              </a:spcBef>
              <a:spcAft>
                <a:spcPts val="0"/>
              </a:spcAft>
              <a:buSzPts val="1300"/>
              <a:buChar char="●"/>
            </a:pPr>
            <a:r>
              <a:rPr lang="en" sz="1200" dirty="0"/>
              <a:t>Shielding currents are stable better than 1 mT/Day</a:t>
            </a:r>
          </a:p>
          <a:p>
            <a:pPr lvl="0" indent="-311150">
              <a:buSzPts val="1300"/>
            </a:pPr>
            <a:r>
              <a:rPr lang="en" sz="1200" dirty="0"/>
              <a:t>Manged to measure Tc ≈ 7 K.</a:t>
            </a:r>
          </a:p>
          <a:p>
            <a:pPr lvl="0" indent="-311150">
              <a:buSzPts val="1300"/>
            </a:pPr>
            <a:r>
              <a:rPr lang="en" sz="1200" dirty="0"/>
              <a:t>T_support 111K</a:t>
            </a:r>
          </a:p>
          <a:p>
            <a:pPr marL="457200" lvl="0" indent="-311150" algn="l" rtl="0">
              <a:spcBef>
                <a:spcPts val="0"/>
              </a:spcBef>
              <a:spcAft>
                <a:spcPts val="0"/>
              </a:spcAft>
              <a:buSzPts val="1300"/>
              <a:buChar char="●"/>
            </a:pPr>
            <a:endParaRPr lang="en" sz="1200" dirty="0"/>
          </a:p>
          <a:p>
            <a:pPr marL="457200" lvl="0" indent="-311150" algn="l" rtl="0">
              <a:spcBef>
                <a:spcPts val="0"/>
              </a:spcBef>
              <a:spcAft>
                <a:spcPts val="0"/>
              </a:spcAft>
              <a:buSzPts val="1300"/>
              <a:buChar char="●"/>
            </a:pPr>
            <a:endParaRPr lang="en" sz="1200" b="1" dirty="0"/>
          </a:p>
        </p:txBody>
      </p:sp>
      <p:pic>
        <p:nvPicPr>
          <p:cNvPr id="13" name="Picture 12">
            <a:extLst>
              <a:ext uri="{FF2B5EF4-FFF2-40B4-BE49-F238E27FC236}">
                <a16:creationId xmlns:a16="http://schemas.microsoft.com/office/drawing/2014/main" id="{D4D4FF19-6070-144F-C04F-8B1440433DFA}"/>
              </a:ext>
            </a:extLst>
          </p:cNvPr>
          <p:cNvPicPr>
            <a:picLocks noChangeAspect="1"/>
          </p:cNvPicPr>
          <p:nvPr/>
        </p:nvPicPr>
        <p:blipFill>
          <a:blip r:embed="rId7"/>
          <a:stretch>
            <a:fillRect/>
          </a:stretch>
        </p:blipFill>
        <p:spPr>
          <a:xfrm>
            <a:off x="46041" y="1026784"/>
            <a:ext cx="5538654" cy="1925409"/>
          </a:xfrm>
          <a:prstGeom prst="rect">
            <a:avLst/>
          </a:prstGeom>
        </p:spPr>
      </p:pic>
    </p:spTree>
    <p:extLst>
      <p:ext uri="{BB962C8B-B14F-4D97-AF65-F5344CB8AC3E}">
        <p14:creationId xmlns:p14="http://schemas.microsoft.com/office/powerpoint/2010/main" val="3074675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Radial magnetic field pulse to kick muons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69577" y="1347614"/>
            <a:ext cx="5364088" cy="906327"/>
          </a:xfrm>
          <a:prstGeom prst="rect">
            <a:avLst/>
          </a:prstGeom>
        </p:spPr>
      </p:pic>
      <p:sp>
        <p:nvSpPr>
          <p:cNvPr id="10" name="Slide Number Placeholder 3"/>
          <p:cNvSpPr txBox="1">
            <a:spLocks/>
          </p:cNvSpPr>
          <p:nvPr/>
        </p:nvSpPr>
        <p:spPr>
          <a:xfrm>
            <a:off x="8409275" y="4918735"/>
            <a:ext cx="575742" cy="147638"/>
          </a:xfrm>
          <a:prstGeom prst="rect">
            <a:avLst/>
          </a:prstGeom>
        </p:spPr>
        <p:txBody>
          <a:bodyPr/>
          <a:lstStyle>
            <a:defPPr>
              <a:defRPr lang="de-CH"/>
            </a:defPPr>
            <a:lvl1pPr algn="l" rtl="0" eaLnBrk="0" fontAlgn="base" hangingPunct="0">
              <a:spcBef>
                <a:spcPct val="50000"/>
              </a:spcBef>
              <a:spcAft>
                <a:spcPct val="0"/>
              </a:spcAft>
              <a:defRPr sz="16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a:lstStyle>
          <a:p>
            <a:pPr algn="r">
              <a:defRPr/>
            </a:pPr>
            <a:r>
              <a:rPr lang="de-DE" sz="700" dirty="0">
                <a:latin typeface="Aptos" panose="020B0004020202020204" pitchFamily="34" charset="0"/>
              </a:rPr>
              <a:t>Page </a:t>
            </a:r>
            <a:fld id="{EBC07571-3134-BB4B-B83F-1A9FE18D34F3}" type="slidenum">
              <a:rPr lang="de-DE" sz="700" smtClean="0">
                <a:latin typeface="Aptos" panose="020B0004020202020204" pitchFamily="34" charset="0"/>
              </a:rPr>
              <a:pPr algn="r">
                <a:defRPr/>
              </a:pPr>
              <a:t>48</a:t>
            </a:fld>
            <a:endParaRPr lang="de-DE" sz="700" dirty="0">
              <a:latin typeface="Aptos" panose="020B0004020202020204" pitchFamily="34" charset="0"/>
            </a:endParaRPr>
          </a:p>
        </p:txBody>
      </p:sp>
      <p:grpSp>
        <p:nvGrpSpPr>
          <p:cNvPr id="11" name="Group 10"/>
          <p:cNvGrpSpPr/>
          <p:nvPr/>
        </p:nvGrpSpPr>
        <p:grpSpPr>
          <a:xfrm>
            <a:off x="188645" y="3164746"/>
            <a:ext cx="4406503" cy="1640332"/>
            <a:chOff x="223024" y="1167331"/>
            <a:chExt cx="8697952" cy="3209859"/>
          </a:xfrm>
        </p:grpSpPr>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024" y="1167331"/>
              <a:ext cx="8697952" cy="3209859"/>
            </a:xfrm>
            <a:prstGeom prst="rect">
              <a:avLst/>
            </a:prstGeom>
          </p:spPr>
        </p:pic>
        <p:sp>
          <p:nvSpPr>
            <p:cNvPr id="14" name="TextBox 13"/>
            <p:cNvSpPr txBox="1"/>
            <p:nvPr/>
          </p:nvSpPr>
          <p:spPr>
            <a:xfrm>
              <a:off x="4785688" y="3121415"/>
              <a:ext cx="314960" cy="662494"/>
            </a:xfrm>
            <a:prstGeom prst="rect">
              <a:avLst/>
            </a:prstGeom>
            <a:solidFill>
              <a:schemeClr val="bg1"/>
            </a:solidFill>
          </p:spPr>
          <p:txBody>
            <a:bodyPr wrap="square" rtlCol="0">
              <a:spAutoFit/>
            </a:bodyPr>
            <a:lstStyle/>
            <a:p>
              <a:endParaRPr lang="en-US" dirty="0">
                <a:latin typeface="Aptos" panose="020B0004020202020204" pitchFamily="34" charset="0"/>
              </a:endParaRPr>
            </a:p>
          </p:txBody>
        </p:sp>
        <p:sp>
          <p:nvSpPr>
            <p:cNvPr id="15" name="TextBox 14"/>
            <p:cNvSpPr txBox="1"/>
            <p:nvPr/>
          </p:nvSpPr>
          <p:spPr>
            <a:xfrm>
              <a:off x="4491835" y="3597608"/>
              <a:ext cx="517698" cy="662494"/>
            </a:xfrm>
            <a:prstGeom prst="rect">
              <a:avLst/>
            </a:prstGeom>
            <a:solidFill>
              <a:schemeClr val="bg1"/>
            </a:solidFill>
          </p:spPr>
          <p:txBody>
            <a:bodyPr wrap="square" rtlCol="0">
              <a:spAutoFit/>
            </a:bodyPr>
            <a:lstStyle/>
            <a:p>
              <a:endParaRPr lang="en-US" dirty="0">
                <a:latin typeface="Aptos" panose="020B0004020202020204" pitchFamily="34" charset="0"/>
              </a:endParaRPr>
            </a:p>
          </p:txBody>
        </p:sp>
      </p:grpSp>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200000">
            <a:off x="315191" y="598026"/>
            <a:ext cx="2169513" cy="2354882"/>
          </a:xfrm>
          <a:prstGeom prst="rect">
            <a:avLst/>
          </a:prstGeom>
          <a:ln>
            <a:solidFill>
              <a:schemeClr val="bg1"/>
            </a:solidFill>
          </a:ln>
        </p:spPr>
      </p:pic>
      <p:grpSp>
        <p:nvGrpSpPr>
          <p:cNvPr id="16" name="Group 15"/>
          <p:cNvGrpSpPr/>
          <p:nvPr/>
        </p:nvGrpSpPr>
        <p:grpSpPr>
          <a:xfrm rot="16200000">
            <a:off x="889604" y="620094"/>
            <a:ext cx="2410748" cy="2501028"/>
            <a:chOff x="1271588" y="1388000"/>
            <a:chExt cx="2619375" cy="2835355"/>
          </a:xfrm>
        </p:grpSpPr>
        <p:grpSp>
          <p:nvGrpSpPr>
            <p:cNvPr id="17" name="Group 16"/>
            <p:cNvGrpSpPr/>
            <p:nvPr/>
          </p:nvGrpSpPr>
          <p:grpSpPr>
            <a:xfrm>
              <a:off x="2076245" y="1410618"/>
              <a:ext cx="142875" cy="142875"/>
              <a:chOff x="4029074" y="1719262"/>
              <a:chExt cx="142875" cy="142875"/>
            </a:xfrm>
          </p:grpSpPr>
          <p:sp>
            <p:nvSpPr>
              <p:cNvPr id="49" name="Oval 48"/>
              <p:cNvSpPr/>
              <p:nvPr/>
            </p:nvSpPr>
            <p:spPr bwMode="auto">
              <a:xfrm>
                <a:off x="4029074" y="1719262"/>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50" name="Flowchart: Connector 49"/>
              <p:cNvSpPr/>
              <p:nvPr/>
            </p:nvSpPr>
            <p:spPr bwMode="auto">
              <a:xfrm>
                <a:off x="4077652" y="1767840"/>
                <a:ext cx="45719" cy="45719"/>
              </a:xfrm>
              <a:prstGeom prst="flowChartConnector">
                <a:avLst/>
              </a:prstGeom>
              <a:solidFill>
                <a:srgbClr val="C00000"/>
              </a:solid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18" name="Group 17"/>
            <p:cNvGrpSpPr/>
            <p:nvPr/>
          </p:nvGrpSpPr>
          <p:grpSpPr>
            <a:xfrm>
              <a:off x="3124986" y="2540199"/>
              <a:ext cx="142875" cy="142875"/>
              <a:chOff x="4029074" y="1719262"/>
              <a:chExt cx="142875" cy="142875"/>
            </a:xfrm>
          </p:grpSpPr>
          <p:sp>
            <p:nvSpPr>
              <p:cNvPr id="47" name="Oval 46"/>
              <p:cNvSpPr/>
              <p:nvPr/>
            </p:nvSpPr>
            <p:spPr bwMode="auto">
              <a:xfrm>
                <a:off x="4029074" y="1719262"/>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8" name="Flowchart: Connector 47"/>
              <p:cNvSpPr/>
              <p:nvPr/>
            </p:nvSpPr>
            <p:spPr bwMode="auto">
              <a:xfrm>
                <a:off x="4077652" y="1767840"/>
                <a:ext cx="45719" cy="45719"/>
              </a:xfrm>
              <a:prstGeom prst="flowChartConnector">
                <a:avLst/>
              </a:prstGeom>
              <a:solidFill>
                <a:srgbClr val="C00000"/>
              </a:solid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19" name="Group 18"/>
            <p:cNvGrpSpPr/>
            <p:nvPr/>
          </p:nvGrpSpPr>
          <p:grpSpPr>
            <a:xfrm>
              <a:off x="2061761" y="2525715"/>
              <a:ext cx="171843" cy="171843"/>
              <a:chOff x="4196156" y="1553492"/>
              <a:chExt cx="171843" cy="171843"/>
            </a:xfrm>
          </p:grpSpPr>
          <p:sp>
            <p:nvSpPr>
              <p:cNvPr id="45" name="Oval 44"/>
              <p:cNvSpPr/>
              <p:nvPr/>
            </p:nvSpPr>
            <p:spPr bwMode="auto">
              <a:xfrm>
                <a:off x="4210640" y="1567976"/>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6" name="Multiply 45"/>
              <p:cNvSpPr/>
              <p:nvPr/>
            </p:nvSpPr>
            <p:spPr bwMode="auto">
              <a:xfrm>
                <a:off x="4196156" y="1553492"/>
                <a:ext cx="171843" cy="171843"/>
              </a:xfrm>
              <a:prstGeom prst="mathMultiply">
                <a:avLst>
                  <a:gd name="adj1" fmla="val 9663"/>
                </a:avLst>
              </a:prstGeom>
              <a:solidFill>
                <a:srgbClr val="C00000"/>
              </a:solidFill>
              <a:ln w="3175"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20" name="Group 19"/>
            <p:cNvGrpSpPr/>
            <p:nvPr/>
          </p:nvGrpSpPr>
          <p:grpSpPr>
            <a:xfrm>
              <a:off x="3110502" y="1396134"/>
              <a:ext cx="171843" cy="171843"/>
              <a:chOff x="4196156" y="1553492"/>
              <a:chExt cx="171843" cy="171843"/>
            </a:xfrm>
          </p:grpSpPr>
          <p:sp>
            <p:nvSpPr>
              <p:cNvPr id="43" name="Oval 42"/>
              <p:cNvSpPr/>
              <p:nvPr/>
            </p:nvSpPr>
            <p:spPr bwMode="auto">
              <a:xfrm>
                <a:off x="4210640" y="1567976"/>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4" name="Multiply 43"/>
              <p:cNvSpPr/>
              <p:nvPr/>
            </p:nvSpPr>
            <p:spPr bwMode="auto">
              <a:xfrm>
                <a:off x="4196156" y="1553492"/>
                <a:ext cx="171843" cy="171843"/>
              </a:xfrm>
              <a:prstGeom prst="mathMultiply">
                <a:avLst>
                  <a:gd name="adj1" fmla="val 9663"/>
                </a:avLst>
              </a:prstGeom>
              <a:solidFill>
                <a:srgbClr val="C00000"/>
              </a:solidFill>
              <a:ln w="3175"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21" name="Group 20"/>
            <p:cNvGrpSpPr/>
            <p:nvPr/>
          </p:nvGrpSpPr>
          <p:grpSpPr>
            <a:xfrm>
              <a:off x="3120224" y="1553493"/>
              <a:ext cx="152400" cy="1081003"/>
              <a:chOff x="3120224" y="1553493"/>
              <a:chExt cx="152400" cy="1081003"/>
            </a:xfrm>
          </p:grpSpPr>
          <p:sp>
            <p:nvSpPr>
              <p:cNvPr id="39" name="Oval 38"/>
              <p:cNvSpPr/>
              <p:nvPr/>
            </p:nvSpPr>
            <p:spPr bwMode="auto">
              <a:xfrm>
                <a:off x="3120224" y="1676823"/>
                <a:ext cx="147637" cy="48578"/>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40" name="Oval 39"/>
              <p:cNvSpPr/>
              <p:nvPr/>
            </p:nvSpPr>
            <p:spPr bwMode="auto">
              <a:xfrm>
                <a:off x="3124987" y="2419808"/>
                <a:ext cx="147637" cy="48543"/>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cxnSp>
            <p:nvCxnSpPr>
              <p:cNvPr id="41" name="Straight Connector 40"/>
              <p:cNvCxnSpPr>
                <a:stCxn id="39" idx="6"/>
                <a:endCxn id="40" idx="6"/>
              </p:cNvCxnSpPr>
              <p:nvPr/>
            </p:nvCxnSpPr>
            <p:spPr bwMode="auto">
              <a:xfrm>
                <a:off x="3267861" y="1701112"/>
                <a:ext cx="4763" cy="742968"/>
              </a:xfrm>
              <a:prstGeom prst="line">
                <a:avLst/>
              </a:prstGeom>
              <a:ln w="12700">
                <a:solidFill>
                  <a:srgbClr val="C000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a:stCxn id="43" idx="4"/>
                <a:endCxn id="48" idx="4"/>
              </p:cNvCxnSpPr>
              <p:nvPr/>
            </p:nvCxnSpPr>
            <p:spPr bwMode="auto">
              <a:xfrm>
                <a:off x="3196424" y="1553493"/>
                <a:ext cx="0" cy="1081003"/>
              </a:xfrm>
              <a:prstGeom prst="line">
                <a:avLst/>
              </a:prstGeom>
              <a:ln w="1270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sp>
          <p:nvSpPr>
            <p:cNvPr id="22" name="Parallelogram 21"/>
            <p:cNvSpPr/>
            <p:nvPr/>
          </p:nvSpPr>
          <p:spPr bwMode="auto">
            <a:xfrm>
              <a:off x="1271588" y="1846886"/>
              <a:ext cx="2619375" cy="331046"/>
            </a:xfrm>
            <a:prstGeom prst="parallelogram">
              <a:avLst>
                <a:gd name="adj" fmla="val 156150"/>
              </a:avLst>
            </a:prstGeom>
            <a:no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nvGrpSpPr>
            <p:cNvPr id="23" name="Group 22"/>
            <p:cNvGrpSpPr/>
            <p:nvPr/>
          </p:nvGrpSpPr>
          <p:grpSpPr>
            <a:xfrm>
              <a:off x="2134558" y="1388000"/>
              <a:ext cx="1039008" cy="162394"/>
              <a:chOff x="2134474" y="1388000"/>
              <a:chExt cx="1064077" cy="162394"/>
            </a:xfrm>
          </p:grpSpPr>
          <p:sp>
            <p:nvSpPr>
              <p:cNvPr id="36" name="Arc 35"/>
              <p:cNvSpPr/>
              <p:nvPr/>
            </p:nvSpPr>
            <p:spPr bwMode="auto">
              <a:xfrm>
                <a:off x="2170542" y="1388827"/>
                <a:ext cx="1028009" cy="157424"/>
              </a:xfrm>
              <a:prstGeom prst="arc">
                <a:avLst>
                  <a:gd name="adj1" fmla="val 15848465"/>
                  <a:gd name="adj2" fmla="val 0"/>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7" name="Arc 36"/>
              <p:cNvSpPr/>
              <p:nvPr/>
            </p:nvSpPr>
            <p:spPr bwMode="auto">
              <a:xfrm>
                <a:off x="2137960" y="1392970"/>
                <a:ext cx="1028009" cy="157424"/>
              </a:xfrm>
              <a:prstGeom prst="arc">
                <a:avLst>
                  <a:gd name="adj1" fmla="val 10222449"/>
                  <a:gd name="adj2" fmla="val 14369126"/>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8" name="Arc 37"/>
              <p:cNvSpPr/>
              <p:nvPr/>
            </p:nvSpPr>
            <p:spPr bwMode="auto">
              <a:xfrm>
                <a:off x="2134474" y="1388000"/>
                <a:ext cx="1028009" cy="157424"/>
              </a:xfrm>
              <a:prstGeom prst="arc">
                <a:avLst>
                  <a:gd name="adj1" fmla="val 417912"/>
                  <a:gd name="adj2" fmla="val 9987670"/>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24" name="Group 23"/>
            <p:cNvGrpSpPr/>
            <p:nvPr/>
          </p:nvGrpSpPr>
          <p:grpSpPr>
            <a:xfrm flipV="1">
              <a:off x="2145189" y="2530852"/>
              <a:ext cx="1035604" cy="161567"/>
              <a:chOff x="2137960" y="1388827"/>
              <a:chExt cx="1060591" cy="161567"/>
            </a:xfrm>
          </p:grpSpPr>
          <p:sp>
            <p:nvSpPr>
              <p:cNvPr id="33" name="Arc 32"/>
              <p:cNvSpPr/>
              <p:nvPr/>
            </p:nvSpPr>
            <p:spPr bwMode="auto">
              <a:xfrm>
                <a:off x="2170542" y="1388827"/>
                <a:ext cx="1028009" cy="157424"/>
              </a:xfrm>
              <a:prstGeom prst="arc">
                <a:avLst>
                  <a:gd name="adj1" fmla="val 15848465"/>
                  <a:gd name="adj2" fmla="val 0"/>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4" name="Arc 33"/>
              <p:cNvSpPr/>
              <p:nvPr/>
            </p:nvSpPr>
            <p:spPr bwMode="auto">
              <a:xfrm>
                <a:off x="2137960" y="1392970"/>
                <a:ext cx="1028009" cy="157424"/>
              </a:xfrm>
              <a:prstGeom prst="arc">
                <a:avLst>
                  <a:gd name="adj1" fmla="val 10222449"/>
                  <a:gd name="adj2" fmla="val 14369126"/>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5" name="Arc 34"/>
              <p:cNvSpPr/>
              <p:nvPr/>
            </p:nvSpPr>
            <p:spPr bwMode="auto">
              <a:xfrm>
                <a:off x="2142551" y="1392970"/>
                <a:ext cx="1028009" cy="157424"/>
              </a:xfrm>
              <a:prstGeom prst="arc">
                <a:avLst>
                  <a:gd name="adj1" fmla="val 272558"/>
                  <a:gd name="adj2" fmla="val 9951232"/>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25" name="Group 24"/>
            <p:cNvGrpSpPr/>
            <p:nvPr/>
          </p:nvGrpSpPr>
          <p:grpSpPr>
            <a:xfrm>
              <a:off x="3129945" y="2701140"/>
              <a:ext cx="152400" cy="985035"/>
              <a:chOff x="3120224" y="1553493"/>
              <a:chExt cx="152400" cy="985035"/>
            </a:xfrm>
          </p:grpSpPr>
          <p:sp>
            <p:nvSpPr>
              <p:cNvPr id="29" name="Oval 28"/>
              <p:cNvSpPr/>
              <p:nvPr/>
            </p:nvSpPr>
            <p:spPr bwMode="auto">
              <a:xfrm>
                <a:off x="3120224" y="1676823"/>
                <a:ext cx="147637" cy="48578"/>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0" name="Oval 29"/>
              <p:cNvSpPr/>
              <p:nvPr/>
            </p:nvSpPr>
            <p:spPr bwMode="auto">
              <a:xfrm>
                <a:off x="3124987" y="2419808"/>
                <a:ext cx="147637" cy="48543"/>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cxnSp>
            <p:nvCxnSpPr>
              <p:cNvPr id="31" name="Straight Connector 30"/>
              <p:cNvCxnSpPr>
                <a:stCxn id="29" idx="6"/>
                <a:endCxn id="30" idx="6"/>
              </p:cNvCxnSpPr>
              <p:nvPr/>
            </p:nvCxnSpPr>
            <p:spPr bwMode="auto">
              <a:xfrm>
                <a:off x="3267861" y="1701112"/>
                <a:ext cx="4763" cy="742968"/>
              </a:xfrm>
              <a:prstGeom prst="line">
                <a:avLst/>
              </a:prstGeom>
              <a:ln w="12700">
                <a:solidFill>
                  <a:srgbClr val="C000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p:nvCxnSpPr>
            <p:spPr bwMode="auto">
              <a:xfrm>
                <a:off x="3196424" y="1553493"/>
                <a:ext cx="0" cy="985035"/>
              </a:xfrm>
              <a:prstGeom prst="line">
                <a:avLst/>
              </a:prstGeom>
              <a:ln w="1270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cxnSp>
          <p:nvCxnSpPr>
            <p:cNvPr id="26" name="Straight Connector 25"/>
            <p:cNvCxnSpPr>
              <a:cxnSpLocks/>
            </p:cNvCxnSpPr>
            <p:nvPr/>
          </p:nvCxnSpPr>
          <p:spPr bwMode="auto">
            <a:xfrm rot="5400000" flipH="1">
              <a:off x="3124124" y="3604154"/>
              <a:ext cx="13184" cy="150859"/>
            </a:xfrm>
            <a:prstGeom prst="line">
              <a:avLst/>
            </a:prstGeom>
            <a:ln w="1270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27" name="Straight Arrow Connector 26"/>
            <p:cNvCxnSpPr>
              <a:cxnSpLocks/>
            </p:cNvCxnSpPr>
            <p:nvPr/>
          </p:nvCxnSpPr>
          <p:spPr bwMode="auto">
            <a:xfrm rot="5400000" flipV="1">
              <a:off x="3090136" y="3556877"/>
              <a:ext cx="0" cy="69699"/>
            </a:xfrm>
            <a:prstGeom prst="straightConnector1">
              <a:avLst/>
            </a:prstGeom>
            <a:ln w="12700" cap="rnd">
              <a:solidFill>
                <a:srgbClr val="C00000"/>
              </a:solidFill>
              <a:headEnd type="none" w="med" len="med"/>
              <a:tailEnd type="none"/>
            </a:ln>
            <a:effectLst/>
          </p:spPr>
          <p:style>
            <a:lnRef idx="2">
              <a:schemeClr val="accent6"/>
            </a:lnRef>
            <a:fillRef idx="0">
              <a:schemeClr val="accent6"/>
            </a:fillRef>
            <a:effectRef idx="1">
              <a:schemeClr val="accent6"/>
            </a:effectRef>
            <a:fontRef idx="minor">
              <a:schemeClr val="tx1"/>
            </a:fontRef>
          </p:style>
        </p:cxnSp>
        <p:sp>
          <p:nvSpPr>
            <p:cNvPr id="28" name="Rectangle 27"/>
            <p:cNvSpPr/>
            <p:nvPr/>
          </p:nvSpPr>
          <p:spPr bwMode="auto">
            <a:xfrm rot="5400000">
              <a:off x="2439125" y="3607194"/>
              <a:ext cx="839777" cy="392546"/>
            </a:xfrm>
            <a:prstGeom prst="rect">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r>
                <a:rPr lang="en-US" sz="1050" dirty="0"/>
                <a:t>Pulse generator</a:t>
              </a:r>
            </a:p>
          </p:txBody>
        </p:sp>
      </p:grpSp>
      <p:sp>
        <p:nvSpPr>
          <p:cNvPr id="6" name="TextBox 5"/>
          <p:cNvSpPr txBox="1"/>
          <p:nvPr/>
        </p:nvSpPr>
        <p:spPr>
          <a:xfrm>
            <a:off x="123720" y="4949924"/>
            <a:ext cx="2736304" cy="206045"/>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200" dirty="0">
                <a:solidFill>
                  <a:srgbClr val="000000"/>
                </a:solidFill>
                <a:latin typeface="Aptos" panose="020B0004020202020204" pitchFamily="34" charset="0"/>
              </a:rPr>
              <a:t>courtesy A.M. Rehman</a:t>
            </a:r>
          </a:p>
        </p:txBody>
      </p:sp>
      <p:pic>
        <p:nvPicPr>
          <p:cNvPr id="52" name="Picture 51">
            <a:extLst>
              <a:ext uri="{FF2B5EF4-FFF2-40B4-BE49-F238E27FC236}">
                <a16:creationId xmlns:a16="http://schemas.microsoft.com/office/drawing/2014/main" id="{671D82C5-FB6E-FDD7-327D-7B5D6019AB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37497" y="2335414"/>
            <a:ext cx="4406503" cy="2799300"/>
          </a:xfrm>
          <a:prstGeom prst="rect">
            <a:avLst/>
          </a:prstGeom>
        </p:spPr>
      </p:pic>
      <p:pic>
        <p:nvPicPr>
          <p:cNvPr id="53" name="Picture 52" descr="A copper band with small metal parts&#10;&#10;Description automatically generated with medium confidence">
            <a:extLst>
              <a:ext uri="{FF2B5EF4-FFF2-40B4-BE49-F238E27FC236}">
                <a16:creationId xmlns:a16="http://schemas.microsoft.com/office/drawing/2014/main" id="{E51A4166-3A14-6398-694A-3FB6B1D93EB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804248" y="2995522"/>
            <a:ext cx="1771787" cy="16061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957035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8" name="Group"/>
          <p:cNvGrpSpPr/>
          <p:nvPr/>
        </p:nvGrpSpPr>
        <p:grpSpPr>
          <a:xfrm>
            <a:off x="262297" y="1464251"/>
            <a:ext cx="4101241" cy="3075931"/>
            <a:chOff x="0" y="0"/>
            <a:chExt cx="10936641" cy="8202481"/>
          </a:xfrm>
        </p:grpSpPr>
        <p:pic>
          <p:nvPicPr>
            <p:cNvPr id="710" name="coiltest_curve.pdf" descr="coiltest_curve.pd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0936641" cy="8202481"/>
            </a:xfrm>
            <a:prstGeom prst="rect">
              <a:avLst/>
            </a:prstGeom>
            <a:ln w="12700" cap="flat">
              <a:noFill/>
              <a:miter lim="400000"/>
            </a:ln>
            <a:effectLst/>
          </p:spPr>
        </p:pic>
        <p:sp>
          <p:nvSpPr>
            <p:cNvPr id="711" name="Line"/>
            <p:cNvSpPr/>
            <p:nvPr/>
          </p:nvSpPr>
          <p:spPr>
            <a:xfrm>
              <a:off x="4561858" y="2363302"/>
              <a:ext cx="2120698" cy="1"/>
            </a:xfrm>
            <a:prstGeom prst="line">
              <a:avLst/>
            </a:prstGeom>
            <a:noFill/>
            <a:ln w="76200" cap="flat">
              <a:solidFill>
                <a:srgbClr val="000000"/>
              </a:solidFill>
              <a:prstDash val="solid"/>
              <a:miter lim="400000"/>
              <a:headEnd type="stealth" w="med" len="med"/>
              <a:tailEnd type="stealth" w="med" len="med"/>
            </a:ln>
            <a:effectLst/>
          </p:spPr>
          <p:txBody>
            <a:bodyPr wrap="square" lIns="19050" tIns="19050" rIns="19050" bIns="19050" numCol="1" anchor="ctr">
              <a:noAutofit/>
            </a:bodyPr>
            <a:lstStyle/>
            <a:p>
              <a:pPr algn="ctr">
                <a:spcBef>
                  <a:spcPts val="0"/>
                </a:spcBef>
                <a:defRPr sz="2400">
                  <a:solidFill>
                    <a:srgbClr val="5E5E5E"/>
                  </a:solidFill>
                </a:defRPr>
              </a:pPr>
              <a:endParaRPr sz="900" dirty="0">
                <a:latin typeface="Aptos" panose="020B0004020202020204" pitchFamily="34" charset="0"/>
              </a:endParaRPr>
            </a:p>
          </p:txBody>
        </p:sp>
        <p:sp>
          <p:nvSpPr>
            <p:cNvPr id="712" name="0.5MeV/c"/>
            <p:cNvSpPr txBox="1"/>
            <p:nvPr/>
          </p:nvSpPr>
          <p:spPr>
            <a:xfrm>
              <a:off x="5810162" y="1759040"/>
              <a:ext cx="1402093" cy="4719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numCol="1" anchor="ctr">
              <a:spAutoFit/>
            </a:bodyPr>
            <a:lstStyle>
              <a:lvl1pPr algn="ctr">
                <a:lnSpc>
                  <a:spcPct val="100000"/>
                </a:lnSpc>
                <a:spcBef>
                  <a:spcPts val="0"/>
                </a:spcBef>
                <a:defRPr sz="2400"/>
              </a:lvl1pPr>
            </a:lstStyle>
            <a:p>
              <a:r>
                <a:rPr sz="900" dirty="0">
                  <a:latin typeface="Aptos" panose="020B0004020202020204" pitchFamily="34" charset="0"/>
                </a:rPr>
                <a:t>0.5MeV/c</a:t>
              </a:r>
            </a:p>
          </p:txBody>
        </p:sp>
        <p:sp>
          <p:nvSpPr>
            <p:cNvPr id="713" name="Line"/>
            <p:cNvSpPr/>
            <p:nvPr/>
          </p:nvSpPr>
          <p:spPr>
            <a:xfrm>
              <a:off x="5311158" y="2947502"/>
              <a:ext cx="622098" cy="1"/>
            </a:xfrm>
            <a:prstGeom prst="line">
              <a:avLst/>
            </a:prstGeom>
            <a:noFill/>
            <a:ln w="50800" cap="flat">
              <a:solidFill>
                <a:srgbClr val="000000"/>
              </a:solidFill>
              <a:prstDash val="solid"/>
              <a:miter lim="400000"/>
              <a:headEnd type="stealth" w="med" len="med"/>
              <a:tailEnd type="stealth" w="med" len="med"/>
            </a:ln>
            <a:effectLst/>
          </p:spPr>
          <p:txBody>
            <a:bodyPr wrap="square" lIns="19050" tIns="19050" rIns="19050" bIns="19050" numCol="1" anchor="ctr">
              <a:noAutofit/>
            </a:bodyPr>
            <a:lstStyle/>
            <a:p>
              <a:pPr algn="ctr">
                <a:spcBef>
                  <a:spcPts val="0"/>
                </a:spcBef>
                <a:defRPr sz="2400">
                  <a:solidFill>
                    <a:srgbClr val="5E5E5E"/>
                  </a:solidFill>
                </a:defRPr>
              </a:pPr>
              <a:endParaRPr sz="900" dirty="0">
                <a:latin typeface="Aptos" panose="020B0004020202020204" pitchFamily="34" charset="0"/>
              </a:endParaRPr>
            </a:p>
          </p:txBody>
        </p:sp>
        <p:sp>
          <p:nvSpPr>
            <p:cNvPr id="714" name="0.14MeV/c"/>
            <p:cNvSpPr txBox="1"/>
            <p:nvPr/>
          </p:nvSpPr>
          <p:spPr>
            <a:xfrm>
              <a:off x="4060967" y="3016341"/>
              <a:ext cx="1573082" cy="4719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numCol="1" anchor="ctr">
              <a:spAutoFit/>
            </a:bodyPr>
            <a:lstStyle>
              <a:lvl1pPr algn="ctr">
                <a:lnSpc>
                  <a:spcPct val="100000"/>
                </a:lnSpc>
                <a:spcBef>
                  <a:spcPts val="0"/>
                </a:spcBef>
                <a:defRPr sz="2400"/>
              </a:lvl1pPr>
            </a:lstStyle>
            <a:p>
              <a:r>
                <a:rPr sz="900" dirty="0">
                  <a:latin typeface="Aptos" panose="020B0004020202020204" pitchFamily="34" charset="0"/>
                </a:rPr>
                <a:t>0.14MeV/c</a:t>
              </a:r>
            </a:p>
          </p:txBody>
        </p:sp>
        <p:sp>
          <p:nvSpPr>
            <p:cNvPr id="715" name="Rectangle"/>
            <p:cNvSpPr/>
            <p:nvPr/>
          </p:nvSpPr>
          <p:spPr>
            <a:xfrm>
              <a:off x="3468927" y="990310"/>
              <a:ext cx="760507" cy="6298060"/>
            </a:xfrm>
            <a:prstGeom prst="rect">
              <a:avLst/>
            </a:prstGeom>
            <a:solidFill>
              <a:srgbClr val="EF8636">
                <a:alpha val="39103"/>
              </a:srgbClr>
            </a:solidFill>
            <a:ln w="12700" cap="flat">
              <a:noFill/>
              <a:miter lim="400000"/>
            </a:ln>
            <a:effectLst/>
          </p:spPr>
          <p:txBody>
            <a:bodyPr wrap="square" lIns="19050" tIns="19050" rIns="19050" bIns="19050" numCol="1" anchor="ctr">
              <a:noAutofit/>
            </a:bodyPr>
            <a:lstStyle/>
            <a:p>
              <a:pPr algn="ctr" defTabSz="309563">
                <a:spcBef>
                  <a:spcPts val="0"/>
                </a:spcBef>
                <a:defRPr sz="3200">
                  <a:solidFill>
                    <a:srgbClr val="FFFFFF"/>
                  </a:solidFill>
                  <a:latin typeface="Helvetica Neue Medium"/>
                  <a:ea typeface="Helvetica Neue Medium"/>
                  <a:cs typeface="Helvetica Neue Medium"/>
                  <a:sym typeface="Helvetica Neue Medium"/>
                </a:defRPr>
              </a:pPr>
              <a:endParaRPr sz="1200"/>
            </a:p>
          </p:txBody>
        </p:sp>
        <p:sp>
          <p:nvSpPr>
            <p:cNvPr id="716" name="Rectangle"/>
            <p:cNvSpPr/>
            <p:nvPr/>
          </p:nvSpPr>
          <p:spPr>
            <a:xfrm>
              <a:off x="6957478" y="990310"/>
              <a:ext cx="760508" cy="6298060"/>
            </a:xfrm>
            <a:prstGeom prst="rect">
              <a:avLst/>
            </a:prstGeom>
            <a:solidFill>
              <a:srgbClr val="EF8636">
                <a:alpha val="39103"/>
              </a:srgbClr>
            </a:solidFill>
            <a:ln w="12700" cap="flat">
              <a:noFill/>
              <a:miter lim="400000"/>
            </a:ln>
            <a:effectLst/>
          </p:spPr>
          <p:txBody>
            <a:bodyPr wrap="square" lIns="19050" tIns="19050" rIns="19050" bIns="19050" numCol="1" anchor="ctr">
              <a:noAutofit/>
            </a:bodyPr>
            <a:lstStyle/>
            <a:p>
              <a:pPr algn="ctr" defTabSz="309563">
                <a:spcBef>
                  <a:spcPts val="0"/>
                </a:spcBef>
                <a:defRPr sz="3200">
                  <a:solidFill>
                    <a:srgbClr val="FFFFFF"/>
                  </a:solidFill>
                  <a:latin typeface="Helvetica Neue Medium"/>
                  <a:ea typeface="Helvetica Neue Medium"/>
                  <a:cs typeface="Helvetica Neue Medium"/>
                  <a:sym typeface="Helvetica Neue Medium"/>
                </a:defRPr>
              </a:pPr>
              <a:endParaRPr sz="1200"/>
            </a:p>
          </p:txBody>
        </p:sp>
        <p:sp>
          <p:nvSpPr>
            <p:cNvPr id="717" name="Kicker Coil"/>
            <p:cNvSpPr txBox="1"/>
            <p:nvPr/>
          </p:nvSpPr>
          <p:spPr>
            <a:xfrm rot="16200000">
              <a:off x="6572564" y="6085729"/>
              <a:ext cx="1530333" cy="4719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numCol="1" anchor="ctr">
              <a:spAutoFit/>
            </a:bodyPr>
            <a:lstStyle>
              <a:lvl1pPr>
                <a:defRPr sz="2400">
                  <a:solidFill>
                    <a:srgbClr val="941100"/>
                  </a:solidFill>
                  <a:latin typeface="Avenir Next Demi Bold"/>
                  <a:ea typeface="Avenir Next Demi Bold"/>
                  <a:cs typeface="Avenir Next Demi Bold"/>
                  <a:sym typeface="Avenir Next Demi Bold"/>
                </a:defRPr>
              </a:lvl1pPr>
            </a:lstStyle>
            <a:p>
              <a:r>
                <a:rPr sz="900" dirty="0">
                  <a:latin typeface="Aptos" panose="020B0004020202020204" pitchFamily="34" charset="0"/>
                </a:rPr>
                <a:t>Kicker Coil</a:t>
              </a:r>
            </a:p>
          </p:txBody>
        </p:sp>
      </p:grpSp>
      <p:grpSp>
        <p:nvGrpSpPr>
          <p:cNvPr id="728" name="Group"/>
          <p:cNvGrpSpPr/>
          <p:nvPr/>
        </p:nvGrpSpPr>
        <p:grpSpPr>
          <a:xfrm>
            <a:off x="4652590" y="1864828"/>
            <a:ext cx="3984983" cy="2765251"/>
            <a:chOff x="0" y="0"/>
            <a:chExt cx="10626618" cy="7374000"/>
          </a:xfrm>
        </p:grpSpPr>
        <p:pic>
          <p:nvPicPr>
            <p:cNvPr id="719" name="zplots_BPI_1.00_dT_97.00_pz_1.54.png" descr="zplots_BPI_1.00_dT_97.00_pz_1.54.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06176" y="0"/>
              <a:ext cx="9440816" cy="6676724"/>
            </a:xfrm>
            <a:prstGeom prst="rect">
              <a:avLst/>
            </a:prstGeom>
            <a:ln w="12700" cap="flat">
              <a:noFill/>
              <a:miter lim="400000"/>
            </a:ln>
            <a:effectLst/>
          </p:spPr>
        </p:pic>
        <p:pic>
          <p:nvPicPr>
            <p:cNvPr id="720" name="zplots_BPI_1.00_dT_97.00_pz_1.54.png" descr="zplots_BPI_1.00_dT_97.00_pz_1.54.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574453" y="225685"/>
              <a:ext cx="1052166" cy="6422459"/>
            </a:xfrm>
            <a:prstGeom prst="rect">
              <a:avLst/>
            </a:prstGeom>
            <a:ln w="12700" cap="flat">
              <a:noFill/>
              <a:miter lim="400000"/>
            </a:ln>
            <a:effectLst/>
          </p:spPr>
        </p:pic>
        <p:pic>
          <p:nvPicPr>
            <p:cNvPr id="721" name="zplots_BPI_1.00_dT_97.00_pz_1.54.png" descr="zplots_BPI_1.00_dT_97.00_pz_1.54.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 y="221625"/>
              <a:ext cx="1118546" cy="6430745"/>
            </a:xfrm>
            <a:prstGeom prst="rect">
              <a:avLst/>
            </a:prstGeom>
            <a:ln w="12700" cap="flat">
              <a:noFill/>
              <a:miter lim="400000"/>
            </a:ln>
            <a:effectLst/>
          </p:spPr>
        </p:pic>
        <p:pic>
          <p:nvPicPr>
            <p:cNvPr id="722" name="zplots_BPI_1.00_dT_97.00_pz_1.54.png" descr="zplots_BPI_1.00_dT_97.00_pz_1.54.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948908" y="6661515"/>
              <a:ext cx="561881" cy="265099"/>
            </a:xfrm>
            <a:prstGeom prst="rect">
              <a:avLst/>
            </a:prstGeom>
            <a:ln w="12700" cap="flat">
              <a:noFill/>
              <a:miter lim="400000"/>
            </a:ln>
            <a:effectLst/>
          </p:spPr>
        </p:pic>
        <p:pic>
          <p:nvPicPr>
            <p:cNvPr id="723" name="zplots_BPI_1.00_dT_97.00_pz_1.54.png" descr="zplots_BPI_1.00_dT_97.00_pz_1.54.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3457239" y="6674016"/>
              <a:ext cx="555978" cy="240059"/>
            </a:xfrm>
            <a:prstGeom prst="rect">
              <a:avLst/>
            </a:prstGeom>
            <a:ln w="12700" cap="flat">
              <a:noFill/>
              <a:miter lim="400000"/>
            </a:ln>
            <a:effectLst/>
          </p:spPr>
        </p:pic>
        <p:pic>
          <p:nvPicPr>
            <p:cNvPr id="724" name="zplots_BPI_1.00_dT_97.00_pz_1.54.png" descr="zplots_BPI_1.00_dT_97.00_pz_1.54.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4972317" y="6674017"/>
              <a:ext cx="555978" cy="240059"/>
            </a:xfrm>
            <a:prstGeom prst="rect">
              <a:avLst/>
            </a:prstGeom>
            <a:ln w="12700" cap="flat">
              <a:noFill/>
              <a:miter lim="400000"/>
            </a:ln>
            <a:effectLst/>
          </p:spPr>
        </p:pic>
        <p:pic>
          <p:nvPicPr>
            <p:cNvPr id="725" name="zplots_BPI_1.00_dT_97.00_pz_1.54.png" descr="zplots_BPI_1.00_dT_97.00_pz_1.54.pn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525495" y="6674017"/>
              <a:ext cx="440128" cy="240059"/>
            </a:xfrm>
            <a:prstGeom prst="rect">
              <a:avLst/>
            </a:prstGeom>
            <a:ln w="12700" cap="flat">
              <a:noFill/>
              <a:miter lim="400000"/>
            </a:ln>
            <a:effectLst/>
          </p:spPr>
        </p:pic>
        <p:pic>
          <p:nvPicPr>
            <p:cNvPr id="726" name="zplots_BPI_1.00_dT_97.00_pz_1.54.png" descr="zplots_BPI_1.00_dT_97.00_pz_1.54.pn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8185011" y="6674017"/>
              <a:ext cx="140797" cy="240059"/>
            </a:xfrm>
            <a:prstGeom prst="rect">
              <a:avLst/>
            </a:prstGeom>
            <a:ln w="12700" cap="flat">
              <a:noFill/>
              <a:miter lim="400000"/>
            </a:ln>
            <a:effectLst/>
          </p:spPr>
        </p:pic>
        <p:pic>
          <p:nvPicPr>
            <p:cNvPr id="727" name="zplots_BPI_1.00_dT_97.00_pz_1.54.png" descr="zplots_BPI_1.00_dT_97.00_pz_1.54.pn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4341762" y="6925468"/>
              <a:ext cx="1969589" cy="448533"/>
            </a:xfrm>
            <a:prstGeom prst="rect">
              <a:avLst/>
            </a:prstGeom>
            <a:ln w="12700" cap="flat">
              <a:noFill/>
              <a:miter lim="400000"/>
            </a:ln>
            <a:effectLst/>
          </p:spPr>
        </p:pic>
      </p:grpSp>
      <p:sp>
        <p:nvSpPr>
          <p:cNvPr id="730" name="Longitudinal confinement"/>
          <p:cNvSpPr txBox="1"/>
          <p:nvPr/>
        </p:nvSpPr>
        <p:spPr>
          <a:xfrm>
            <a:off x="2370239" y="122402"/>
            <a:ext cx="6431886" cy="538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ormAutofit/>
          </a:bodyPr>
          <a:lstStyle>
            <a:lvl1pPr defTabSz="2218888">
              <a:lnSpc>
                <a:spcPct val="80000"/>
              </a:lnSpc>
              <a:spcBef>
                <a:spcPts val="0"/>
              </a:spcBef>
              <a:defRPr sz="7735" spc="-154">
                <a:latin typeface="Avenir Next Demi Bold"/>
                <a:ea typeface="Avenir Next Demi Bold"/>
                <a:cs typeface="Avenir Next Demi Bold"/>
                <a:sym typeface="Avenir Next Demi Bold"/>
              </a:defRPr>
            </a:lvl1pPr>
          </a:lstStyle>
          <a:p>
            <a:r>
              <a:rPr sz="2901" dirty="0">
                <a:latin typeface="Aptos" panose="020B0004020202020204" pitchFamily="34" charset="0"/>
              </a:rPr>
              <a:t> Longitudinal confinement</a:t>
            </a:r>
          </a:p>
        </p:txBody>
      </p:sp>
      <p:sp>
        <p:nvSpPr>
          <p:cNvPr id="735" name="A static weakly-focusing field produced by a single circular coil will ensure confinement."/>
          <p:cNvSpPr txBox="1"/>
          <p:nvPr/>
        </p:nvSpPr>
        <p:spPr>
          <a:xfrm>
            <a:off x="390951" y="982539"/>
            <a:ext cx="3640953"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defTabSz="171450">
              <a:spcBef>
                <a:spcPts val="375"/>
              </a:spcBef>
              <a:defRPr sz="3600">
                <a:latin typeface="Avenir Next Regular"/>
                <a:ea typeface="Avenir Next Regular"/>
                <a:cs typeface="Avenir Next Regular"/>
                <a:sym typeface="Avenir Next Regular"/>
              </a:defRPr>
            </a:pPr>
            <a:r>
              <a:rPr sz="1350" dirty="0"/>
              <a:t>A </a:t>
            </a:r>
            <a:r>
              <a:rPr sz="1350" b="1" dirty="0"/>
              <a:t>static weakly-focusing field </a:t>
            </a:r>
            <a:r>
              <a:rPr sz="1350" dirty="0"/>
              <a:t>produced by a single circular coil will ensure confinement.</a:t>
            </a:r>
            <a:endParaRPr sz="1350" dirty="0">
              <a:latin typeface="Aptos" panose="020B0004020202020204" pitchFamily="34" charset="0"/>
              <a:ea typeface="Times Roman"/>
              <a:cs typeface="Times Roman"/>
              <a:sym typeface="Times Roman"/>
            </a:endParaRPr>
          </a:p>
        </p:txBody>
      </p:sp>
      <p:sp>
        <p:nvSpPr>
          <p:cNvPr id="736" name="A longitudinal betatron oscillation of ~7MHz will persist during the measurement due to the remaining longitudinal momentum."/>
          <p:cNvSpPr txBox="1"/>
          <p:nvPr/>
        </p:nvSpPr>
        <p:spPr>
          <a:xfrm>
            <a:off x="4804259" y="995346"/>
            <a:ext cx="3640953" cy="661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defTabSz="171450">
              <a:spcBef>
                <a:spcPts val="375"/>
              </a:spcBef>
              <a:defRPr sz="3600">
                <a:latin typeface="Avenir Next Regular"/>
                <a:ea typeface="Avenir Next Regular"/>
                <a:cs typeface="Avenir Next Regular"/>
                <a:sym typeface="Avenir Next Regular"/>
              </a:defRPr>
            </a:pPr>
            <a:r>
              <a:rPr sz="1350" dirty="0"/>
              <a:t>A </a:t>
            </a:r>
            <a:r>
              <a:rPr sz="1350" dirty="0">
                <a:latin typeface="Aptos" panose="020B0004020202020204" pitchFamily="34" charset="0"/>
                <a:ea typeface="Avenir Next Demi Bold"/>
                <a:cs typeface="Avenir Next Demi Bold"/>
                <a:sym typeface="Avenir Next Demi Bold"/>
              </a:rPr>
              <a:t>longitudinal </a:t>
            </a:r>
            <a:r>
              <a:rPr sz="1350" dirty="0" err="1">
                <a:latin typeface="Aptos" panose="020B0004020202020204" pitchFamily="34" charset="0"/>
                <a:ea typeface="Avenir Next Demi Bold"/>
                <a:cs typeface="Avenir Next Demi Bold"/>
                <a:sym typeface="Avenir Next Demi Bold"/>
              </a:rPr>
              <a:t>betatron</a:t>
            </a:r>
            <a:r>
              <a:rPr sz="1350" dirty="0">
                <a:latin typeface="Aptos" panose="020B0004020202020204" pitchFamily="34" charset="0"/>
                <a:ea typeface="Avenir Next Demi Bold"/>
                <a:cs typeface="Avenir Next Demi Bold"/>
                <a:sym typeface="Avenir Next Demi Bold"/>
              </a:rPr>
              <a:t> oscillation</a:t>
            </a:r>
            <a:r>
              <a:rPr sz="1350" dirty="0"/>
              <a:t> of </a:t>
            </a:r>
            <a:r>
              <a:rPr lang="en-US" sz="1350" dirty="0"/>
              <a:t>about 10</a:t>
            </a:r>
            <a:r>
              <a:rPr sz="1350" dirty="0"/>
              <a:t>MHz will persist during the measurement due to the remaining longitudinal momentum.</a:t>
            </a:r>
            <a:endParaRPr sz="1350" dirty="0">
              <a:latin typeface="Aptos" panose="020B0004020202020204" pitchFamily="34" charset="0"/>
              <a:ea typeface="Times Roman"/>
              <a:cs typeface="Times Roman"/>
              <a:sym typeface="Times Roman"/>
            </a:endParaRPr>
          </a:p>
        </p:txBody>
      </p:sp>
      <p:sp>
        <p:nvSpPr>
          <p:cNvPr id="737" name="11"/>
          <p:cNvSpPr txBox="1"/>
          <p:nvPr/>
        </p:nvSpPr>
        <p:spPr>
          <a:xfrm>
            <a:off x="4502331" y="4903503"/>
            <a:ext cx="134653" cy="1423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b">
            <a:spAutoFit/>
          </a:bodyPr>
          <a:lstStyle>
            <a:lvl1pPr algn="ctr" defTabSz="584200">
              <a:lnSpc>
                <a:spcPct val="100000"/>
              </a:lnSpc>
              <a:spcBef>
                <a:spcPts val="0"/>
              </a:spcBef>
              <a:defRPr sz="1800"/>
            </a:lvl1pPr>
          </a:lstStyle>
          <a:p>
            <a:r>
              <a:rPr sz="675" dirty="0">
                <a:latin typeface="Aptos" panose="020B0004020202020204" pitchFamily="34" charset="0"/>
              </a:rPr>
              <a:t>11</a:t>
            </a:r>
          </a:p>
        </p:txBody>
      </p:sp>
    </p:spTree>
    <p:extLst>
      <p:ext uri="{BB962C8B-B14F-4D97-AF65-F5344CB8AC3E}">
        <p14:creationId xmlns:p14="http://schemas.microsoft.com/office/powerpoint/2010/main" val="99793894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287" y="181128"/>
            <a:ext cx="6708025" cy="381375"/>
          </a:xfrm>
        </p:spPr>
        <p:txBody>
          <a:bodyPr/>
          <a:lstStyle/>
          <a:p>
            <a:r>
              <a:rPr lang="en-US" dirty="0"/>
              <a:t>Lepton spin precession and motion in a B-field</a:t>
            </a:r>
          </a:p>
        </p:txBody>
      </p:sp>
      <p:sp>
        <p:nvSpPr>
          <p:cNvPr id="3" name="Slide Number Placeholder 2"/>
          <p:cNvSpPr>
            <a:spLocks noGrp="1"/>
          </p:cNvSpPr>
          <p:nvPr>
            <p:ph type="sldNum" sz="quarter" idx="12"/>
          </p:nvPr>
        </p:nvSpPr>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5</a:t>
            </a:fld>
            <a:endParaRPr lang="de-DE" dirty="0">
              <a:latin typeface="Humanst521 BT" panose="020B0602020204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2686351" y="1203598"/>
                <a:ext cx="1152128" cy="576064"/>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800" b="0" i="1" smtClean="0">
                              <a:solidFill>
                                <a:srgbClr val="000000"/>
                              </a:solidFill>
                              <a:latin typeface="Cambria Math" panose="02040503050406030204" pitchFamily="18" charset="0"/>
                            </a:rPr>
                          </m:ctrlPr>
                        </m:sSubPr>
                        <m:e>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𝜔</m:t>
                              </m:r>
                            </m:e>
                          </m:acc>
                        </m:e>
                        <m:sub>
                          <m:r>
                            <a:rPr lang="en-US" sz="1800" b="0" i="1" smtClean="0">
                              <a:solidFill>
                                <a:srgbClr val="000000"/>
                              </a:solidFill>
                              <a:latin typeface="Cambria Math" panose="02040503050406030204" pitchFamily="18" charset="0"/>
                            </a:rPr>
                            <m:t>𝐿</m:t>
                          </m:r>
                        </m:sub>
                      </m:sSub>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𝑔𝑞</m:t>
                          </m:r>
                          <m:sSup>
                            <m:sSupPr>
                              <m:ctrlPr>
                                <a:rPr lang="en-US" sz="1800" b="0" i="1" smtClean="0">
                                  <a:solidFill>
                                    <a:srgbClr val="000000"/>
                                  </a:solidFill>
                                  <a:latin typeface="Cambria Math" panose="02040503050406030204" pitchFamily="18" charset="0"/>
                                </a:rPr>
                              </m:ctrlPr>
                            </m:sSupPr>
                            <m:e>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𝐵</m:t>
                                  </m:r>
                                </m:e>
                              </m:acc>
                            </m:e>
                            <m:sup>
                              <m:r>
                                <a:rPr lang="en-US" sz="1800" b="0" i="1" smtClean="0">
                                  <a:solidFill>
                                    <a:srgbClr val="000000"/>
                                  </a:solidFill>
                                  <a:latin typeface="Cambria Math" panose="02040503050406030204" pitchFamily="18" charset="0"/>
                                </a:rPr>
                                <m:t>(∗)</m:t>
                              </m:r>
                            </m:sup>
                          </m:sSup>
                          <m:r>
                            <a:rPr lang="en-US" sz="1800" b="0" i="1" smtClean="0">
                              <a:solidFill>
                                <a:srgbClr val="000000"/>
                              </a:solidFill>
                              <a:latin typeface="Cambria Math" panose="02040503050406030204" pitchFamily="18" charset="0"/>
                            </a:rPr>
                            <m:t> </m:t>
                          </m:r>
                        </m:num>
                        <m:den>
                          <m:r>
                            <a:rPr lang="en-US" sz="1800" b="0" i="1" smtClean="0">
                              <a:solidFill>
                                <a:srgbClr val="000000"/>
                              </a:solidFill>
                              <a:latin typeface="Cambria Math" panose="02040503050406030204" pitchFamily="18" charset="0"/>
                            </a:rPr>
                            <m:t>2</m:t>
                          </m:r>
                          <m:r>
                            <a:rPr lang="en-US" sz="1800" b="0" i="1" smtClean="0">
                              <a:solidFill>
                                <a:srgbClr val="000000"/>
                              </a:solidFill>
                              <a:latin typeface="Cambria Math" panose="02040503050406030204" pitchFamily="18" charset="0"/>
                            </a:rPr>
                            <m:t>𝑚</m:t>
                          </m:r>
                        </m:den>
                      </m:f>
                      <m:r>
                        <a:rPr lang="en-US" sz="1800" b="0" i="1" smtClean="0">
                          <a:solidFill>
                            <a:srgbClr val="000000"/>
                          </a:solidFill>
                          <a:latin typeface="Cambria Math" panose="02040503050406030204" pitchFamily="18" charset="0"/>
                        </a:rPr>
                        <m:t>+</m:t>
                      </m:r>
                      <m:d>
                        <m:dPr>
                          <m:ctrlPr>
                            <a:rPr lang="en-US" sz="1800" b="0" i="1" smtClean="0">
                              <a:solidFill>
                                <a:srgbClr val="000000"/>
                              </a:solidFill>
                              <a:latin typeface="Cambria Math" panose="02040503050406030204" pitchFamily="18" charset="0"/>
                            </a:rPr>
                          </m:ctrlPr>
                        </m:dPr>
                        <m:e>
                          <m:r>
                            <a:rPr lang="en-US" sz="1800" b="0" i="1" smtClean="0">
                              <a:solidFill>
                                <a:srgbClr val="000000"/>
                              </a:solidFill>
                              <a:latin typeface="Cambria Math" panose="02040503050406030204" pitchFamily="18" charset="0"/>
                            </a:rPr>
                            <m:t>1−</m:t>
                          </m:r>
                          <m:r>
                            <a:rPr lang="en-US" sz="1800" b="0" i="1" smtClean="0">
                              <a:solidFill>
                                <a:srgbClr val="000000"/>
                              </a:solidFill>
                              <a:latin typeface="Cambria Math" panose="02040503050406030204" pitchFamily="18" charset="0"/>
                            </a:rPr>
                            <m:t>𝛾</m:t>
                          </m:r>
                        </m:e>
                      </m:d>
                      <m:f>
                        <m:fPr>
                          <m:ctrlPr>
                            <a:rPr lang="en-US" sz="1800" i="1">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𝑞</m:t>
                          </m:r>
                          <m:sSup>
                            <m:sSupPr>
                              <m:ctrlPr>
                                <a:rPr lang="en-US" sz="1800" i="1">
                                  <a:solidFill>
                                    <a:srgbClr val="000000"/>
                                  </a:solidFill>
                                  <a:latin typeface="Cambria Math" panose="02040503050406030204" pitchFamily="18" charset="0"/>
                                </a:rPr>
                              </m:ctrlPr>
                            </m:sSupPr>
                            <m:e>
                              <m:acc>
                                <m:accPr>
                                  <m:chr m:val="⃗"/>
                                  <m:ctrlPr>
                                    <a:rPr lang="en-US" sz="1800" i="1">
                                      <a:solidFill>
                                        <a:srgbClr val="000000"/>
                                      </a:solidFill>
                                      <a:latin typeface="Cambria Math" panose="02040503050406030204" pitchFamily="18" charset="0"/>
                                    </a:rPr>
                                  </m:ctrlPr>
                                </m:accPr>
                                <m:e>
                                  <m:r>
                                    <a:rPr lang="en-US" sz="1800" i="1">
                                      <a:solidFill>
                                        <a:srgbClr val="000000"/>
                                      </a:solidFill>
                                      <a:latin typeface="Cambria Math" panose="02040503050406030204" pitchFamily="18" charset="0"/>
                                    </a:rPr>
                                    <m:t>𝐵</m:t>
                                  </m:r>
                                </m:e>
                              </m:acc>
                            </m:e>
                            <m:sup>
                              <m:r>
                                <a:rPr lang="en-US" sz="1800" i="1">
                                  <a:solidFill>
                                    <a:srgbClr val="000000"/>
                                  </a:solidFill>
                                  <a:latin typeface="Cambria Math" panose="02040503050406030204" pitchFamily="18" charset="0"/>
                                </a:rPr>
                                <m:t>(∗)</m:t>
                              </m:r>
                            </m:sup>
                          </m:sSup>
                        </m:num>
                        <m:den>
                          <m:r>
                            <a:rPr lang="en-US" sz="1800" i="1">
                              <a:solidFill>
                                <a:srgbClr val="000000"/>
                              </a:solidFill>
                              <a:latin typeface="Cambria Math" panose="02040503050406030204" pitchFamily="18" charset="0"/>
                            </a:rPr>
                            <m:t>𝛾</m:t>
                          </m:r>
                          <m:r>
                            <a:rPr lang="en-US" sz="1800" i="1">
                              <a:solidFill>
                                <a:srgbClr val="000000"/>
                              </a:solidFill>
                              <a:latin typeface="Cambria Math" panose="02040503050406030204" pitchFamily="18" charset="0"/>
                            </a:rPr>
                            <m:t>𝑚</m:t>
                          </m:r>
                        </m:den>
                      </m:f>
                      <m:r>
                        <a:rPr lang="en-US" sz="1800" b="0" i="1" smtClean="0">
                          <a:solidFill>
                            <a:srgbClr val="000000"/>
                          </a:solidFill>
                          <a:latin typeface="Cambria Math" panose="02040503050406030204" pitchFamily="18" charset="0"/>
                        </a:rPr>
                        <m:t>=</m:t>
                      </m:r>
                      <m:f>
                        <m:fPr>
                          <m:ctrlPr>
                            <a:rPr lang="en-US" sz="1800" i="1">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𝑎𝑞</m:t>
                          </m:r>
                          <m:sSup>
                            <m:sSupPr>
                              <m:ctrlPr>
                                <a:rPr lang="en-US" sz="1800" i="1">
                                  <a:solidFill>
                                    <a:srgbClr val="000000"/>
                                  </a:solidFill>
                                  <a:latin typeface="Cambria Math" panose="02040503050406030204" pitchFamily="18" charset="0"/>
                                </a:rPr>
                              </m:ctrlPr>
                            </m:sSupPr>
                            <m:e>
                              <m:acc>
                                <m:accPr>
                                  <m:chr m:val="⃗"/>
                                  <m:ctrlPr>
                                    <a:rPr lang="en-US" sz="1800" i="1">
                                      <a:solidFill>
                                        <a:srgbClr val="000000"/>
                                      </a:solidFill>
                                      <a:latin typeface="Cambria Math" panose="02040503050406030204" pitchFamily="18" charset="0"/>
                                    </a:rPr>
                                  </m:ctrlPr>
                                </m:accPr>
                                <m:e>
                                  <m:r>
                                    <a:rPr lang="en-US" sz="1800" i="1">
                                      <a:solidFill>
                                        <a:srgbClr val="000000"/>
                                      </a:solidFill>
                                      <a:latin typeface="Cambria Math" panose="02040503050406030204" pitchFamily="18" charset="0"/>
                                    </a:rPr>
                                    <m:t>𝐵</m:t>
                                  </m:r>
                                </m:e>
                              </m:acc>
                            </m:e>
                            <m:sup>
                              <m:r>
                                <a:rPr lang="en-US" sz="1800" i="1">
                                  <a:solidFill>
                                    <a:srgbClr val="000000"/>
                                  </a:solidFill>
                                  <a:latin typeface="Cambria Math" panose="02040503050406030204" pitchFamily="18" charset="0"/>
                                </a:rPr>
                                <m:t>(∗)</m:t>
                              </m:r>
                            </m:sup>
                          </m:sSup>
                        </m:num>
                        <m:den>
                          <m:r>
                            <a:rPr lang="en-US" sz="1800" i="1">
                              <a:solidFill>
                                <a:srgbClr val="000000"/>
                              </a:solidFill>
                              <a:latin typeface="Cambria Math" panose="02040503050406030204" pitchFamily="18" charset="0"/>
                            </a:rPr>
                            <m:t>𝑚</m:t>
                          </m:r>
                        </m:den>
                      </m:f>
                      <m:r>
                        <a:rPr lang="en-US" sz="1800" b="0" i="0"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𝑞</m:t>
                          </m:r>
                          <m:sSup>
                            <m:sSupPr>
                              <m:ctrlPr>
                                <a:rPr lang="en-US" sz="1800" i="1">
                                  <a:solidFill>
                                    <a:srgbClr val="000000"/>
                                  </a:solidFill>
                                  <a:latin typeface="Cambria Math" panose="02040503050406030204" pitchFamily="18" charset="0"/>
                                </a:rPr>
                              </m:ctrlPr>
                            </m:sSupPr>
                            <m:e>
                              <m:acc>
                                <m:accPr>
                                  <m:chr m:val="⃗"/>
                                  <m:ctrlPr>
                                    <a:rPr lang="en-US" sz="1800" i="1">
                                      <a:solidFill>
                                        <a:srgbClr val="000000"/>
                                      </a:solidFill>
                                      <a:latin typeface="Cambria Math" panose="02040503050406030204" pitchFamily="18" charset="0"/>
                                    </a:rPr>
                                  </m:ctrlPr>
                                </m:accPr>
                                <m:e>
                                  <m:r>
                                    <a:rPr lang="en-US" sz="1800" i="1">
                                      <a:solidFill>
                                        <a:srgbClr val="000000"/>
                                      </a:solidFill>
                                      <a:latin typeface="Cambria Math" panose="02040503050406030204" pitchFamily="18" charset="0"/>
                                    </a:rPr>
                                    <m:t>𝐵</m:t>
                                  </m:r>
                                </m:e>
                              </m:acc>
                            </m:e>
                            <m:sup>
                              <m:r>
                                <a:rPr lang="en-US" sz="1800" i="1">
                                  <a:solidFill>
                                    <a:srgbClr val="000000"/>
                                  </a:solidFill>
                                  <a:latin typeface="Cambria Math" panose="02040503050406030204" pitchFamily="18" charset="0"/>
                                </a:rPr>
                                <m:t>(∗)</m:t>
                              </m:r>
                            </m:sup>
                          </m:sSup>
                        </m:num>
                        <m:den>
                          <m:r>
                            <a:rPr lang="en-US" sz="1800" b="0" i="1" smtClean="0">
                              <a:solidFill>
                                <a:srgbClr val="000000"/>
                              </a:solidFill>
                              <a:latin typeface="Cambria Math" panose="02040503050406030204" pitchFamily="18" charset="0"/>
                            </a:rPr>
                            <m:t>𝛾</m:t>
                          </m:r>
                          <m:r>
                            <a:rPr lang="en-US" sz="1800" b="0" i="1" smtClean="0">
                              <a:solidFill>
                                <a:srgbClr val="000000"/>
                              </a:solidFill>
                              <a:latin typeface="Cambria Math" panose="02040503050406030204" pitchFamily="18" charset="0"/>
                            </a:rPr>
                            <m:t>𝑚</m:t>
                          </m:r>
                        </m:den>
                      </m:f>
                    </m:oMath>
                  </m:oMathPara>
                </a14:m>
                <a:endParaRPr lang="en-US" sz="1800" i="1" dirty="0">
                  <a:solidFill>
                    <a:srgbClr val="000000"/>
                  </a:solidFill>
                  <a:latin typeface="Aptos" panose="020B00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686351" y="1203598"/>
                <a:ext cx="1152128" cy="576064"/>
              </a:xfrm>
              <a:prstGeom prst="rect">
                <a:avLst/>
              </a:prstGeom>
              <a:blipFill>
                <a:blip r:embed="rId2"/>
                <a:stretch>
                  <a:fillRect r="-295238" b="-20000"/>
                </a:stretch>
              </a:blipFill>
            </p:spPr>
            <p:txBody>
              <a:bodyPr/>
              <a:lstStyle/>
              <a:p>
                <a:r>
                  <a:rPr lang="en-US">
                    <a:noFill/>
                  </a:rPr>
                  <a:t> </a:t>
                </a:r>
              </a:p>
            </p:txBody>
          </p:sp>
        </mc:Fallback>
      </mc:AlternateContent>
      <p:sp>
        <p:nvSpPr>
          <p:cNvPr id="5" name="Rectangle 4"/>
          <p:cNvSpPr/>
          <p:nvPr/>
        </p:nvSpPr>
        <p:spPr bwMode="auto">
          <a:xfrm>
            <a:off x="107504" y="951570"/>
            <a:ext cx="1969706" cy="1080120"/>
          </a:xfrm>
          <a:prstGeom prst="rect">
            <a:avLst/>
          </a:prstGeom>
          <a:solidFill>
            <a:srgbClr val="FEDE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latin typeface="Aptos" panose="020B0004020202020204" pitchFamily="34" charset="0"/>
              </a:rPr>
              <a:t>Relativistic lepton s</a:t>
            </a:r>
            <a:r>
              <a:rPr kumimoji="0" lang="en-US" b="0" i="0" u="none" strike="noStrike" cap="none" normalizeH="0" baseline="0" dirty="0">
                <a:ln>
                  <a:noFill/>
                </a:ln>
                <a:solidFill>
                  <a:schemeClr val="tx1"/>
                </a:solidFill>
                <a:effectLst/>
                <a:latin typeface="Aptos" panose="020B0004020202020204" pitchFamily="34" charset="0"/>
              </a:rPr>
              <a:t>pin precession in </a:t>
            </a:r>
            <a:r>
              <a:rPr kumimoji="0" lang="en-US" b="0" i="0" u="none" strike="noStrike" cap="none" normalizeH="0" dirty="0">
                <a:ln>
                  <a:noFill/>
                </a:ln>
                <a:solidFill>
                  <a:schemeClr val="tx1"/>
                </a:solidFill>
                <a:effectLst/>
                <a:latin typeface="Aptos" panose="020B0004020202020204" pitchFamily="34" charset="0"/>
              </a:rPr>
              <a:t>a perpendicular</a:t>
            </a:r>
            <a:br>
              <a:rPr kumimoji="0" lang="en-US" b="0" i="0" u="none" strike="noStrike" cap="none" normalizeH="0" dirty="0">
                <a:ln>
                  <a:noFill/>
                </a:ln>
                <a:solidFill>
                  <a:schemeClr val="tx1"/>
                </a:solidFill>
                <a:effectLst/>
                <a:latin typeface="Aptos" panose="020B0004020202020204" pitchFamily="34" charset="0"/>
              </a:rPr>
            </a:br>
            <a:r>
              <a:rPr kumimoji="0" lang="en-US" b="0" i="0" u="none" strike="noStrike" cap="none" normalizeH="0" dirty="0">
                <a:ln>
                  <a:noFill/>
                </a:ln>
                <a:solidFill>
                  <a:schemeClr val="tx1"/>
                </a:solidFill>
                <a:effectLst/>
                <a:latin typeface="Aptos" panose="020B0004020202020204" pitchFamily="34" charset="0"/>
              </a:rPr>
              <a:t>magnetic field</a:t>
            </a:r>
          </a:p>
        </p:txBody>
      </p:sp>
      <p:sp>
        <p:nvSpPr>
          <p:cNvPr id="6" name="Rectangle 5"/>
          <p:cNvSpPr/>
          <p:nvPr/>
        </p:nvSpPr>
        <p:spPr bwMode="auto">
          <a:xfrm>
            <a:off x="107504" y="2283718"/>
            <a:ext cx="1969706" cy="1080120"/>
          </a:xfrm>
          <a:prstGeom prst="rect">
            <a:avLst/>
          </a:prstGeom>
          <a:solidFill>
            <a:srgbClr val="FEDE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latin typeface="Aptos" panose="020B0004020202020204" pitchFamily="34" charset="0"/>
              </a:rPr>
              <a:t>Cyclotron </a:t>
            </a:r>
            <a:r>
              <a:rPr kumimoji="0" lang="en-US" b="0" i="0" u="none" strike="noStrike" cap="none" normalizeH="0" baseline="0" dirty="0">
                <a:ln>
                  <a:noFill/>
                </a:ln>
                <a:solidFill>
                  <a:schemeClr val="tx1"/>
                </a:solidFill>
                <a:effectLst/>
                <a:latin typeface="Aptos" panose="020B0004020202020204" pitchFamily="34" charset="0"/>
              </a:rPr>
              <a:t>frequency of a lepton </a:t>
            </a:r>
            <a:r>
              <a:rPr lang="en-US" dirty="0">
                <a:latin typeface="Aptos" panose="020B0004020202020204" pitchFamily="34" charset="0"/>
              </a:rPr>
              <a:t>in</a:t>
            </a:r>
          </a:p>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dirty="0" err="1">
                <a:ln>
                  <a:noFill/>
                </a:ln>
                <a:solidFill>
                  <a:schemeClr val="tx1"/>
                </a:solidFill>
                <a:effectLst/>
                <a:latin typeface="Aptos" panose="020B0004020202020204" pitchFamily="34" charset="0"/>
              </a:rPr>
              <a:t>Bfield</a:t>
            </a:r>
            <a:endParaRPr kumimoji="0" lang="en-US" b="0" i="0" u="none" strike="noStrike" cap="none" normalizeH="0" dirty="0">
              <a:ln>
                <a:noFill/>
              </a:ln>
              <a:solidFill>
                <a:schemeClr val="tx1"/>
              </a:solidFill>
              <a:effectLst/>
              <a:latin typeface="Aptos" panose="020B0004020202020204"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err="1">
                <a:latin typeface="Aptos" panose="020B0004020202020204" pitchFamily="34" charset="0"/>
              </a:rPr>
              <a:t>Efield</a:t>
            </a:r>
            <a:endParaRPr kumimoji="0" lang="en-US" b="0" i="0" u="none" strike="noStrike" cap="none" normalizeH="0" dirty="0">
              <a:ln>
                <a:noFill/>
              </a:ln>
              <a:solidFill>
                <a:schemeClr val="tx1"/>
              </a:solidFill>
              <a:effectLst/>
              <a:latin typeface="Aptos" panose="020B000402020202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2555776" y="2283718"/>
                <a:ext cx="1152128" cy="576064"/>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800" b="0" i="1" smtClean="0">
                              <a:solidFill>
                                <a:srgbClr val="000000"/>
                              </a:solidFill>
                              <a:latin typeface="Cambria Math" panose="02040503050406030204" pitchFamily="18" charset="0"/>
                            </a:rPr>
                          </m:ctrlPr>
                        </m:sSubPr>
                        <m:e>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𝜔</m:t>
                              </m:r>
                            </m:e>
                          </m:acc>
                        </m:e>
                        <m:sub>
                          <m:r>
                            <a:rPr lang="en-US" sz="1800" b="0" i="1" smtClean="0">
                              <a:solidFill>
                                <a:srgbClr val="000000"/>
                              </a:solidFill>
                              <a:latin typeface="Cambria Math" panose="02040503050406030204" pitchFamily="18" charset="0"/>
                            </a:rPr>
                            <m:t>𝐶</m:t>
                          </m:r>
                        </m:sub>
                      </m:sSub>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𝑞</m:t>
                          </m:r>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𝐵</m:t>
                              </m:r>
                            </m:e>
                          </m:acc>
                        </m:num>
                        <m:den>
                          <m:r>
                            <a:rPr lang="en-US" sz="1800" b="0" i="1" smtClean="0">
                              <a:solidFill>
                                <a:srgbClr val="000000"/>
                              </a:solidFill>
                              <a:latin typeface="Cambria Math" panose="02040503050406030204" pitchFamily="18" charset="0"/>
                            </a:rPr>
                            <m:t>𝛾</m:t>
                          </m:r>
                          <m:r>
                            <a:rPr lang="en-US" sz="1800" b="0" i="1" smtClean="0">
                              <a:solidFill>
                                <a:srgbClr val="000000"/>
                              </a:solidFill>
                              <a:latin typeface="Cambria Math" panose="02040503050406030204" pitchFamily="18" charset="0"/>
                            </a:rPr>
                            <m:t>𝑚</m:t>
                          </m:r>
                        </m:den>
                      </m:f>
                    </m:oMath>
                  </m:oMathPara>
                </a14:m>
                <a:endParaRPr lang="en-US" sz="1800" i="1" dirty="0">
                  <a:solidFill>
                    <a:srgbClr val="000000"/>
                  </a:solidFill>
                  <a:latin typeface="Aptos" panose="020B00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555776" y="2283718"/>
                <a:ext cx="1152128" cy="576064"/>
              </a:xfrm>
              <a:prstGeom prst="rect">
                <a:avLst/>
              </a:prstGeom>
              <a:blipFill>
                <a:blip r:embed="rId3"/>
                <a:stretch>
                  <a:fillRect b="-21277"/>
                </a:stretch>
              </a:blipFill>
            </p:spPr>
            <p:txBody>
              <a:bodyPr/>
              <a:lstStyle/>
              <a:p>
                <a:r>
                  <a:rPr lang="en-US">
                    <a:noFill/>
                  </a:rPr>
                  <a:t> </a:t>
                </a:r>
              </a:p>
            </p:txBody>
          </p:sp>
        </mc:Fallback>
      </mc:AlternateContent>
      <p:sp>
        <p:nvSpPr>
          <p:cNvPr id="8" name="Rectangle 7"/>
          <p:cNvSpPr/>
          <p:nvPr/>
        </p:nvSpPr>
        <p:spPr bwMode="auto">
          <a:xfrm>
            <a:off x="107503" y="3651870"/>
            <a:ext cx="1969707" cy="1080120"/>
          </a:xfrm>
          <a:prstGeom prst="rect">
            <a:avLst/>
          </a:prstGeom>
          <a:solidFill>
            <a:srgbClr val="FEDE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latin typeface="Aptos" panose="020B0004020202020204" pitchFamily="34" charset="0"/>
              </a:rPr>
              <a:t>Measurement of the anomalous magnetic  moment by observing relative precession</a:t>
            </a:r>
            <a:endParaRPr kumimoji="0" lang="en-US" b="0" i="0" u="none" strike="noStrike" cap="none" normalizeH="0" dirty="0">
              <a:ln>
                <a:noFill/>
              </a:ln>
              <a:solidFill>
                <a:schemeClr val="tx1"/>
              </a:solidFill>
              <a:effectLst/>
              <a:latin typeface="Aptos" panose="020B00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2686351" y="3795886"/>
                <a:ext cx="1152128" cy="576064"/>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800" b="0" i="1" smtClean="0">
                              <a:solidFill>
                                <a:srgbClr val="000000"/>
                              </a:solidFill>
                              <a:latin typeface="Cambria Math" panose="02040503050406030204" pitchFamily="18" charset="0"/>
                            </a:rPr>
                          </m:ctrlPr>
                        </m:sSubPr>
                        <m:e>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𝜔</m:t>
                              </m:r>
                            </m:e>
                          </m:acc>
                        </m:e>
                        <m:sub>
                          <m:r>
                            <a:rPr lang="en-US" sz="1800" b="0" i="1" smtClean="0">
                              <a:solidFill>
                                <a:srgbClr val="000000"/>
                              </a:solidFill>
                              <a:latin typeface="Cambria Math" panose="02040503050406030204" pitchFamily="18" charset="0"/>
                            </a:rPr>
                            <m:t>𝑎</m:t>
                          </m:r>
                        </m:sub>
                      </m:sSub>
                      <m:r>
                        <a:rPr lang="en-US" sz="1800" b="0" i="1" smtClean="0">
                          <a:solidFill>
                            <a:srgbClr val="000000"/>
                          </a:solidFill>
                          <a:latin typeface="Cambria Math" panose="02040503050406030204" pitchFamily="18" charset="0"/>
                        </a:rPr>
                        <m:t>=</m:t>
                      </m:r>
                      <m:sSub>
                        <m:sSubPr>
                          <m:ctrlPr>
                            <a:rPr lang="en-US" sz="1800" b="0" i="1" smtClean="0">
                              <a:solidFill>
                                <a:srgbClr val="000000"/>
                              </a:solidFill>
                              <a:latin typeface="Cambria Math" panose="02040503050406030204" pitchFamily="18" charset="0"/>
                            </a:rPr>
                          </m:ctrlPr>
                        </m:sSubPr>
                        <m:e>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𝜔</m:t>
                              </m:r>
                            </m:e>
                          </m:acc>
                        </m:e>
                        <m:sub>
                          <m:r>
                            <a:rPr lang="en-US" sz="1800" b="0" i="1" smtClean="0">
                              <a:solidFill>
                                <a:srgbClr val="000000"/>
                              </a:solidFill>
                              <a:latin typeface="Cambria Math" panose="02040503050406030204" pitchFamily="18" charset="0"/>
                            </a:rPr>
                            <m:t>𝐶</m:t>
                          </m:r>
                        </m:sub>
                      </m:sSub>
                      <m:r>
                        <a:rPr lang="en-US" sz="1800" b="0" i="1" smtClean="0">
                          <a:solidFill>
                            <a:srgbClr val="000000"/>
                          </a:solidFill>
                          <a:latin typeface="Cambria Math" panose="02040503050406030204" pitchFamily="18" charset="0"/>
                        </a:rPr>
                        <m:t>−</m:t>
                      </m:r>
                      <m:sSub>
                        <m:sSubPr>
                          <m:ctrlPr>
                            <a:rPr lang="en-US" sz="1800" b="0" i="1" smtClean="0">
                              <a:solidFill>
                                <a:srgbClr val="000000"/>
                              </a:solidFill>
                              <a:latin typeface="Cambria Math" panose="02040503050406030204" pitchFamily="18" charset="0"/>
                            </a:rPr>
                          </m:ctrlPr>
                        </m:sSubPr>
                        <m:e>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𝜔</m:t>
                              </m:r>
                            </m:e>
                          </m:acc>
                        </m:e>
                        <m:sub>
                          <m:r>
                            <a:rPr lang="en-US" sz="1800" b="0" i="1" smtClean="0">
                              <a:solidFill>
                                <a:srgbClr val="000000"/>
                              </a:solidFill>
                              <a:latin typeface="Cambria Math" panose="02040503050406030204" pitchFamily="18" charset="0"/>
                            </a:rPr>
                            <m:t>𝐿</m:t>
                          </m:r>
                        </m:sub>
                      </m:sSub>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𝑞</m:t>
                          </m:r>
                        </m:num>
                        <m:den>
                          <m:r>
                            <a:rPr lang="en-US" sz="1800" b="0" i="1" smtClean="0">
                              <a:solidFill>
                                <a:srgbClr val="000000"/>
                              </a:solidFill>
                              <a:latin typeface="Cambria Math" panose="02040503050406030204" pitchFamily="18" charset="0"/>
                            </a:rPr>
                            <m:t>𝑚</m:t>
                          </m:r>
                        </m:den>
                      </m:f>
                      <m:r>
                        <a:rPr lang="en-US" sz="1800" b="0" i="1" smtClean="0">
                          <a:solidFill>
                            <a:srgbClr val="000000"/>
                          </a:solidFill>
                          <a:latin typeface="Cambria Math" panose="02040503050406030204" pitchFamily="18" charset="0"/>
                        </a:rPr>
                        <m:t>𝑎</m:t>
                      </m:r>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𝐵</m:t>
                          </m:r>
                        </m:e>
                      </m:acc>
                    </m:oMath>
                  </m:oMathPara>
                </a14:m>
                <a:endParaRPr lang="en-US" sz="1800" i="1" dirty="0">
                  <a:solidFill>
                    <a:srgbClr val="000000"/>
                  </a:solidFill>
                  <a:latin typeface="Aptos" panose="020B00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686351" y="3795886"/>
                <a:ext cx="1152128" cy="576064"/>
              </a:xfrm>
              <a:prstGeom prst="rect">
                <a:avLst/>
              </a:prstGeom>
              <a:blipFill>
                <a:blip r:embed="rId4"/>
                <a:stretch>
                  <a:fillRect r="-110582"/>
                </a:stretch>
              </a:blipFill>
            </p:spPr>
            <p:txBody>
              <a:bodyPr/>
              <a:lstStyle/>
              <a:p>
                <a:r>
                  <a:rPr lang="en-US">
                    <a:noFill/>
                  </a:rPr>
                  <a:t> </a:t>
                </a:r>
              </a:p>
            </p:txBody>
          </p:sp>
        </mc:Fallback>
      </mc:AlternateContent>
      <p:grpSp>
        <p:nvGrpSpPr>
          <p:cNvPr id="36" name="Group 35"/>
          <p:cNvGrpSpPr/>
          <p:nvPr/>
        </p:nvGrpSpPr>
        <p:grpSpPr>
          <a:xfrm>
            <a:off x="6822503" y="2659306"/>
            <a:ext cx="1458446" cy="1977198"/>
            <a:chOff x="6822503" y="2659306"/>
            <a:chExt cx="1458446" cy="1977198"/>
          </a:xfrm>
        </p:grpSpPr>
        <p:sp>
          <p:nvSpPr>
            <p:cNvPr id="10" name="Oval 9"/>
            <p:cNvSpPr/>
            <p:nvPr/>
          </p:nvSpPr>
          <p:spPr bwMode="auto">
            <a:xfrm>
              <a:off x="6993847" y="3463291"/>
              <a:ext cx="1166413" cy="1166411"/>
            </a:xfrm>
            <a:prstGeom prst="ellipse">
              <a:avLst/>
            </a:prstGeom>
            <a:ln w="381000">
              <a:solidFill>
                <a:srgbClr val="00206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a:solidFill>
                  <a:schemeClr val="tx2">
                    <a:lumMod val="85000"/>
                    <a:lumOff val="15000"/>
                  </a:schemeClr>
                </a:solidFill>
              </a:endParaRPr>
            </a:p>
          </p:txBody>
        </p:sp>
        <p:sp>
          <p:nvSpPr>
            <p:cNvPr id="11" name="Oval 10"/>
            <p:cNvSpPr/>
            <p:nvPr/>
          </p:nvSpPr>
          <p:spPr bwMode="auto">
            <a:xfrm>
              <a:off x="6993847" y="3470093"/>
              <a:ext cx="1166413" cy="1166411"/>
            </a:xfrm>
            <a:prstGeom prst="ellipse">
              <a:avLst/>
            </a:prstGeom>
            <a:noFill/>
            <a:ln w="12700">
              <a:solidFill>
                <a:schemeClr val="bg1">
                  <a:lumMod val="9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a:solidFill>
                  <a:schemeClr val="tx2">
                    <a:lumMod val="85000"/>
                    <a:lumOff val="15000"/>
                  </a:schemeClr>
                </a:solidFill>
              </a:endParaRPr>
            </a:p>
          </p:txBody>
        </p:sp>
        <p:grpSp>
          <p:nvGrpSpPr>
            <p:cNvPr id="33" name="Group 32"/>
            <p:cNvGrpSpPr/>
            <p:nvPr/>
          </p:nvGrpSpPr>
          <p:grpSpPr>
            <a:xfrm>
              <a:off x="6941048" y="3419290"/>
              <a:ext cx="1272012" cy="1210412"/>
              <a:chOff x="6941048" y="3419290"/>
              <a:chExt cx="1272012" cy="1210412"/>
            </a:xfrm>
          </p:grpSpPr>
          <p:cxnSp>
            <p:nvCxnSpPr>
              <p:cNvPr id="13" name="Straight Arrow Connector 12"/>
              <p:cNvCxnSpPr/>
              <p:nvPr/>
            </p:nvCxnSpPr>
            <p:spPr bwMode="auto">
              <a:xfrm>
                <a:off x="7544768" y="3470191"/>
                <a:ext cx="325717" cy="0"/>
              </a:xfrm>
              <a:prstGeom prst="straightConnector1">
                <a:avLst/>
              </a:prstGeom>
              <a:ln w="38100">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cxnSp>
            <p:nvCxnSpPr>
              <p:cNvPr id="14" name="Straight Arrow Connector 13"/>
              <p:cNvCxnSpPr/>
              <p:nvPr/>
            </p:nvCxnSpPr>
            <p:spPr bwMode="auto">
              <a:xfrm>
                <a:off x="7963049" y="3615930"/>
                <a:ext cx="250011" cy="234094"/>
              </a:xfrm>
              <a:prstGeom prst="straightConnector1">
                <a:avLst/>
              </a:prstGeom>
              <a:ln w="38100">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cxnSp>
            <p:nvCxnSpPr>
              <p:cNvPr id="15" name="Straight Arrow Connector 14"/>
              <p:cNvCxnSpPr/>
              <p:nvPr/>
            </p:nvCxnSpPr>
            <p:spPr bwMode="auto">
              <a:xfrm rot="5400000">
                <a:off x="7992302" y="4209709"/>
                <a:ext cx="325716" cy="0"/>
              </a:xfrm>
              <a:prstGeom prst="straightConnector1">
                <a:avLst/>
              </a:prstGeom>
              <a:ln w="38100">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cxnSp>
            <p:nvCxnSpPr>
              <p:cNvPr id="16" name="Straight Arrow Connector 15"/>
              <p:cNvCxnSpPr/>
              <p:nvPr/>
            </p:nvCxnSpPr>
            <p:spPr bwMode="auto">
              <a:xfrm rot="8100000">
                <a:off x="7659927" y="4629702"/>
                <a:ext cx="325717" cy="0"/>
              </a:xfrm>
              <a:prstGeom prst="straightConnector1">
                <a:avLst/>
              </a:prstGeom>
              <a:ln w="38100">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cxnSp>
            <p:nvCxnSpPr>
              <p:cNvPr id="17" name="Straight Arrow Connector 16"/>
              <p:cNvCxnSpPr/>
              <p:nvPr/>
            </p:nvCxnSpPr>
            <p:spPr bwMode="auto">
              <a:xfrm flipV="1">
                <a:off x="7145609" y="3419290"/>
                <a:ext cx="230316" cy="230317"/>
              </a:xfrm>
              <a:prstGeom prst="straightConnector1">
                <a:avLst/>
              </a:prstGeom>
              <a:ln w="38100">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cxnSp>
            <p:nvCxnSpPr>
              <p:cNvPr id="18" name="Straight Arrow Connector 17"/>
              <p:cNvCxnSpPr/>
              <p:nvPr/>
            </p:nvCxnSpPr>
            <p:spPr bwMode="auto">
              <a:xfrm flipH="1" flipV="1">
                <a:off x="6941048" y="4194296"/>
                <a:ext cx="199605" cy="245133"/>
              </a:xfrm>
              <a:prstGeom prst="straightConnector1">
                <a:avLst/>
              </a:prstGeom>
              <a:ln w="38100">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cxnSp>
            <p:nvCxnSpPr>
              <p:cNvPr id="19" name="Straight Arrow Connector 18"/>
              <p:cNvCxnSpPr/>
              <p:nvPr/>
            </p:nvCxnSpPr>
            <p:spPr bwMode="auto">
              <a:xfrm rot="16200000">
                <a:off x="6830991" y="3909222"/>
                <a:ext cx="325716" cy="0"/>
              </a:xfrm>
              <a:prstGeom prst="straightConnector1">
                <a:avLst/>
              </a:prstGeom>
              <a:ln w="38100">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cxnSp>
            <p:nvCxnSpPr>
              <p:cNvPr id="20" name="Straight Arrow Connector 19"/>
              <p:cNvCxnSpPr/>
              <p:nvPr/>
            </p:nvCxnSpPr>
            <p:spPr bwMode="auto">
              <a:xfrm rot="10800000">
                <a:off x="7246238" y="4629702"/>
                <a:ext cx="325717" cy="0"/>
              </a:xfrm>
              <a:prstGeom prst="straightConnector1">
                <a:avLst/>
              </a:prstGeom>
              <a:ln w="38100">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grpSp>
        <p:grpSp>
          <p:nvGrpSpPr>
            <p:cNvPr id="34" name="Group 33"/>
            <p:cNvGrpSpPr/>
            <p:nvPr/>
          </p:nvGrpSpPr>
          <p:grpSpPr>
            <a:xfrm>
              <a:off x="6993849" y="3458091"/>
              <a:ext cx="1158839" cy="1159610"/>
              <a:chOff x="6993849" y="3458091"/>
              <a:chExt cx="1158839" cy="1159610"/>
            </a:xfrm>
          </p:grpSpPr>
          <p:cxnSp>
            <p:nvCxnSpPr>
              <p:cNvPr id="22" name="Straight Arrow Connector 21"/>
              <p:cNvCxnSpPr/>
              <p:nvPr/>
            </p:nvCxnSpPr>
            <p:spPr bwMode="auto">
              <a:xfrm>
                <a:off x="7961002" y="3605600"/>
                <a:ext cx="157637" cy="268487"/>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3" name="Straight Arrow Connector 22"/>
              <p:cNvCxnSpPr/>
              <p:nvPr/>
            </p:nvCxnSpPr>
            <p:spPr bwMode="auto">
              <a:xfrm>
                <a:off x="7542297" y="3458091"/>
                <a:ext cx="325717" cy="0"/>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4" name="Straight Arrow Connector 23"/>
              <p:cNvCxnSpPr/>
              <p:nvPr/>
            </p:nvCxnSpPr>
            <p:spPr bwMode="auto">
              <a:xfrm flipH="1">
                <a:off x="8039821" y="4037423"/>
                <a:ext cx="112867" cy="289743"/>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5" name="Straight Arrow Connector 24"/>
              <p:cNvCxnSpPr/>
              <p:nvPr/>
            </p:nvCxnSpPr>
            <p:spPr bwMode="auto">
              <a:xfrm flipH="1">
                <a:off x="7618723" y="4495657"/>
                <a:ext cx="320188" cy="26318"/>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6" name="Straight Arrow Connector 25"/>
              <p:cNvCxnSpPr/>
              <p:nvPr/>
            </p:nvCxnSpPr>
            <p:spPr bwMode="auto">
              <a:xfrm>
                <a:off x="7155623" y="3622306"/>
                <a:ext cx="297557" cy="71808"/>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7" name="Straight Arrow Connector 26"/>
              <p:cNvCxnSpPr/>
              <p:nvPr/>
            </p:nvCxnSpPr>
            <p:spPr bwMode="auto">
              <a:xfrm flipV="1">
                <a:off x="7132538" y="4111063"/>
                <a:ext cx="5644" cy="306908"/>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8" name="Straight Arrow Connector 27"/>
              <p:cNvCxnSpPr/>
              <p:nvPr/>
            </p:nvCxnSpPr>
            <p:spPr bwMode="auto">
              <a:xfrm flipV="1">
                <a:off x="6993849" y="3819647"/>
                <a:ext cx="249916" cy="240432"/>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9" name="Straight Arrow Connector 28"/>
              <p:cNvCxnSpPr/>
              <p:nvPr/>
            </p:nvCxnSpPr>
            <p:spPr bwMode="auto">
              <a:xfrm flipH="1" flipV="1">
                <a:off x="7297225" y="4468941"/>
                <a:ext cx="268700" cy="148760"/>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grpSp>
        <p:cxnSp>
          <p:nvCxnSpPr>
            <p:cNvPr id="31" name="Straight Arrow Connector 30"/>
            <p:cNvCxnSpPr/>
            <p:nvPr/>
          </p:nvCxnSpPr>
          <p:spPr bwMode="auto">
            <a:xfrm>
              <a:off x="6822503" y="2829715"/>
              <a:ext cx="325717" cy="0"/>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32" name="Straight Arrow Connector 31"/>
            <p:cNvCxnSpPr/>
            <p:nvPr/>
          </p:nvCxnSpPr>
          <p:spPr bwMode="auto">
            <a:xfrm rot="10800000" flipH="1">
              <a:off x="6830990" y="3119239"/>
              <a:ext cx="325717" cy="0"/>
            </a:xfrm>
            <a:prstGeom prst="straightConnector1">
              <a:avLst/>
            </a:prstGeom>
            <a:ln w="38100" cap="rnd">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sp>
          <p:nvSpPr>
            <p:cNvPr id="35" name="TextBox 34"/>
            <p:cNvSpPr txBox="1"/>
            <p:nvPr/>
          </p:nvSpPr>
          <p:spPr>
            <a:xfrm>
              <a:off x="7366549" y="2659306"/>
              <a:ext cx="914400" cy="572585"/>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Momentum</a:t>
              </a:r>
            </a:p>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Spin</a:t>
              </a:r>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CEAA94C-4838-962C-E5A8-0BF9C5BDBD17}"/>
                  </a:ext>
                </a:extLst>
              </p:cNvPr>
              <p:cNvSpPr txBox="1"/>
              <p:nvPr/>
            </p:nvSpPr>
            <p:spPr>
              <a:xfrm>
                <a:off x="7394676" y="1251519"/>
                <a:ext cx="914400" cy="914400"/>
              </a:xfrm>
              <a:prstGeom prst="rect">
                <a:avLst/>
              </a:prstGeom>
              <a:noFill/>
            </p:spPr>
            <p:txBody>
              <a:bodyPr wrap="none" lIns="0" tIns="0" rIns="0" bIns="0" rtlCol="0">
                <a:noAutofit/>
              </a:bodyPr>
              <a:lstStyle/>
              <a:p>
                <a:pPr algn="l"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𝑎</m:t>
                      </m:r>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𝑔</m:t>
                          </m:r>
                          <m:r>
                            <a:rPr lang="en-US" sz="1800" b="0" i="1" smtClean="0">
                              <a:solidFill>
                                <a:srgbClr val="000000"/>
                              </a:solidFill>
                              <a:latin typeface="Cambria Math" panose="02040503050406030204" pitchFamily="18" charset="0"/>
                            </a:rPr>
                            <m:t>−2 </m:t>
                          </m:r>
                        </m:num>
                        <m:den>
                          <m:r>
                            <a:rPr lang="en-US" sz="1800" b="0" i="1" smtClean="0">
                              <a:solidFill>
                                <a:srgbClr val="000000"/>
                              </a:solidFill>
                              <a:latin typeface="Cambria Math" panose="02040503050406030204" pitchFamily="18" charset="0"/>
                            </a:rPr>
                            <m:t>2</m:t>
                          </m:r>
                        </m:den>
                      </m:f>
                    </m:oMath>
                  </m:oMathPara>
                </a14:m>
                <a:endParaRPr lang="en-US" sz="1800" dirty="0">
                  <a:solidFill>
                    <a:srgbClr val="000000"/>
                  </a:solidFill>
                  <a:latin typeface="Aptos" panose="020B0004020202020204" pitchFamily="34" charset="0"/>
                </a:endParaRPr>
              </a:p>
            </p:txBody>
          </p:sp>
        </mc:Choice>
        <mc:Fallback xmlns="">
          <p:sp>
            <p:nvSpPr>
              <p:cNvPr id="12" name="TextBox 11">
                <a:extLst>
                  <a:ext uri="{FF2B5EF4-FFF2-40B4-BE49-F238E27FC236}">
                    <a16:creationId xmlns:a16="http://schemas.microsoft.com/office/drawing/2014/main" id="{ACEAA94C-4838-962C-E5A8-0BF9C5BDBD17}"/>
                  </a:ext>
                </a:extLst>
              </p:cNvPr>
              <p:cNvSpPr txBox="1">
                <a:spLocks noRot="1" noChangeAspect="1" noMove="1" noResize="1" noEditPoints="1" noAdjustHandles="1" noChangeArrowheads="1" noChangeShapeType="1" noTextEdit="1"/>
              </p:cNvSpPr>
              <p:nvPr/>
            </p:nvSpPr>
            <p:spPr>
              <a:xfrm>
                <a:off x="7394676" y="1251519"/>
                <a:ext cx="914400" cy="914400"/>
              </a:xfrm>
              <a:prstGeom prst="rect">
                <a:avLst/>
              </a:prstGeom>
              <a:blipFill>
                <a:blip r:embed="rId5"/>
                <a:stretch>
                  <a:fillRect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2C10EB2-FFE2-991A-060D-973EDCB5ADB6}"/>
                  </a:ext>
                </a:extLst>
              </p:cNvPr>
              <p:cNvSpPr txBox="1"/>
              <p:nvPr/>
            </p:nvSpPr>
            <p:spPr>
              <a:xfrm>
                <a:off x="4283970" y="2283718"/>
                <a:ext cx="1152128" cy="576064"/>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Sup>
                        <m:sSubSupPr>
                          <m:ctrlPr>
                            <a:rPr lang="en-US" sz="1800" b="0" i="1" smtClean="0">
                              <a:solidFill>
                                <a:srgbClr val="000000"/>
                              </a:solidFill>
                              <a:latin typeface="Cambria Math" panose="02040503050406030204" pitchFamily="18" charset="0"/>
                            </a:rPr>
                          </m:ctrlPr>
                        </m:sSubSupPr>
                        <m:e>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𝜔</m:t>
                              </m:r>
                            </m:e>
                          </m:acc>
                        </m:e>
                        <m:sub>
                          <m:r>
                            <a:rPr lang="en-US" sz="1800" b="0" i="1" smtClean="0">
                              <a:solidFill>
                                <a:srgbClr val="000000"/>
                              </a:solidFill>
                              <a:latin typeface="Cambria Math" panose="02040503050406030204" pitchFamily="18" charset="0"/>
                            </a:rPr>
                            <m:t>𝐶</m:t>
                          </m:r>
                        </m:sub>
                        <m:sup>
                          <m:r>
                            <a:rPr lang="en-US" sz="1800" b="0" i="1" smtClean="0">
                              <a:solidFill>
                                <a:srgbClr val="000000"/>
                              </a:solidFill>
                              <a:latin typeface="Cambria Math" panose="02040503050406030204" pitchFamily="18" charset="0"/>
                            </a:rPr>
                            <m:t>𝐸</m:t>
                          </m:r>
                        </m:sup>
                      </m:sSubSup>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𝑞</m:t>
                          </m:r>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𝛽</m:t>
                              </m:r>
                            </m:e>
                          </m:acc>
                          <m:r>
                            <a:rPr lang="en-US" sz="1800" b="0" i="1" smtClean="0">
                              <a:solidFill>
                                <a:srgbClr val="000000"/>
                              </a:solidFill>
                              <a:latin typeface="Cambria Math" panose="02040503050406030204" pitchFamily="18" charset="0"/>
                            </a:rPr>
                            <m:t>×</m:t>
                          </m:r>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𝐸</m:t>
                              </m:r>
                            </m:e>
                          </m:acc>
                        </m:num>
                        <m:den>
                          <m:r>
                            <a:rPr lang="en-US" sz="1800" b="0" i="1" smtClean="0">
                              <a:solidFill>
                                <a:srgbClr val="000000"/>
                              </a:solidFill>
                              <a:latin typeface="Cambria Math" panose="02040503050406030204" pitchFamily="18" charset="0"/>
                            </a:rPr>
                            <m:t>𝛾</m:t>
                          </m:r>
                          <m:r>
                            <a:rPr lang="en-US" sz="1800" b="0" i="1" smtClean="0">
                              <a:solidFill>
                                <a:srgbClr val="000000"/>
                              </a:solidFill>
                              <a:latin typeface="Cambria Math" panose="02040503050406030204" pitchFamily="18" charset="0"/>
                            </a:rPr>
                            <m:t>𝑚𝑐</m:t>
                          </m:r>
                        </m:den>
                      </m:f>
                    </m:oMath>
                  </m:oMathPara>
                </a14:m>
                <a:endParaRPr lang="en-US" sz="1800" i="1" dirty="0">
                  <a:solidFill>
                    <a:srgbClr val="000000"/>
                  </a:solidFill>
                  <a:latin typeface="Aptos" panose="020B0004020202020204" pitchFamily="34" charset="0"/>
                </a:endParaRPr>
              </a:p>
            </p:txBody>
          </p:sp>
        </mc:Choice>
        <mc:Fallback xmlns="">
          <p:sp>
            <p:nvSpPr>
              <p:cNvPr id="21" name="TextBox 20">
                <a:extLst>
                  <a:ext uri="{FF2B5EF4-FFF2-40B4-BE49-F238E27FC236}">
                    <a16:creationId xmlns:a16="http://schemas.microsoft.com/office/drawing/2014/main" id="{82C10EB2-FFE2-991A-060D-973EDCB5ADB6}"/>
                  </a:ext>
                </a:extLst>
              </p:cNvPr>
              <p:cNvSpPr txBox="1">
                <a:spLocks noRot="1" noChangeAspect="1" noMove="1" noResize="1" noEditPoints="1" noAdjustHandles="1" noChangeArrowheads="1" noChangeShapeType="1" noTextEdit="1"/>
              </p:cNvSpPr>
              <p:nvPr/>
            </p:nvSpPr>
            <p:spPr>
              <a:xfrm>
                <a:off x="4283970" y="2283718"/>
                <a:ext cx="1152128" cy="576064"/>
              </a:xfrm>
              <a:prstGeom prst="rect">
                <a:avLst/>
              </a:prstGeom>
              <a:blipFill>
                <a:blip r:embed="rId6"/>
                <a:stretch>
                  <a:fillRect r="-11640" b="-22340"/>
                </a:stretch>
              </a:blipFill>
            </p:spPr>
            <p:txBody>
              <a:bodyPr/>
              <a:lstStyle/>
              <a:p>
                <a:r>
                  <a:rPr lang="en-US">
                    <a:noFill/>
                  </a:rPr>
                  <a:t> </a:t>
                </a:r>
              </a:p>
            </p:txBody>
          </p:sp>
        </mc:Fallback>
      </mc:AlternateContent>
    </p:spTree>
    <p:extLst>
      <p:ext uri="{BB962C8B-B14F-4D97-AF65-F5344CB8AC3E}">
        <p14:creationId xmlns:p14="http://schemas.microsoft.com/office/powerpoint/2010/main" val="7439093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39012" y="95965"/>
            <a:ext cx="6993650" cy="440986"/>
          </a:xfrm>
          <a:prstGeom prst="rect">
            <a:avLst/>
          </a:prstGeom>
        </p:spPr>
        <p:txBody>
          <a:bodyPr vert="horz" wrap="square" lIns="0" tIns="10001" rIns="0" bIns="0" numCol="1" rtlCol="0" anchor="t" anchorCtr="0" compatLnSpc="1">
            <a:prstTxWarp prst="textNoShape">
              <a:avLst/>
            </a:prstTxWarp>
            <a:spAutoFit/>
          </a:bodyPr>
          <a:lstStyle/>
          <a:p>
            <a:pPr marL="28575">
              <a:spcBef>
                <a:spcPts val="79"/>
              </a:spcBef>
            </a:pPr>
            <a:r>
              <a:rPr sz="2800" dirty="0"/>
              <a:t>C1</a:t>
            </a:r>
            <a:r>
              <a:rPr sz="2800" spc="-68" dirty="0"/>
              <a:t> </a:t>
            </a:r>
            <a:r>
              <a:rPr sz="2800" spc="-8" dirty="0"/>
              <a:t>demonstrator</a:t>
            </a:r>
            <a:r>
              <a:rPr sz="2800" spc="-79" dirty="0"/>
              <a:t> </a:t>
            </a:r>
            <a:r>
              <a:rPr sz="2800" dirty="0"/>
              <a:t>prototype:</a:t>
            </a:r>
            <a:r>
              <a:rPr sz="2800" spc="-79" dirty="0"/>
              <a:t> </a:t>
            </a:r>
            <a:r>
              <a:rPr sz="2800" dirty="0"/>
              <a:t>final</a:t>
            </a:r>
            <a:r>
              <a:rPr sz="2800" spc="-64" dirty="0"/>
              <a:t> </a:t>
            </a:r>
            <a:r>
              <a:rPr sz="2800" spc="-8" dirty="0"/>
              <a:t>details</a:t>
            </a:r>
          </a:p>
        </p:txBody>
      </p:sp>
      <p:pic>
        <p:nvPicPr>
          <p:cNvPr id="3" name="object 3"/>
          <p:cNvPicPr/>
          <p:nvPr/>
        </p:nvPicPr>
        <p:blipFill>
          <a:blip r:embed="rId2" cstate="print">
            <a:extLst>
              <a:ext uri="{28A0092B-C50C-407E-A947-70E740481C1C}">
                <a14:useLocalDpi xmlns:a14="http://schemas.microsoft.com/office/drawing/2010/main"/>
              </a:ext>
            </a:extLst>
          </a:blip>
          <a:stretch>
            <a:fillRect/>
          </a:stretch>
        </p:blipFill>
        <p:spPr>
          <a:xfrm>
            <a:off x="1" y="699542"/>
            <a:ext cx="3087623" cy="3107054"/>
          </a:xfrm>
          <a:prstGeom prst="rect">
            <a:avLst/>
          </a:prstGeom>
        </p:spPr>
      </p:pic>
      <p:pic>
        <p:nvPicPr>
          <p:cNvPr id="4" name="object 4"/>
          <p:cNvPicPr/>
          <p:nvPr/>
        </p:nvPicPr>
        <p:blipFill>
          <a:blip r:embed="rId3" cstate="print">
            <a:extLst>
              <a:ext uri="{28A0092B-C50C-407E-A947-70E740481C1C}">
                <a14:useLocalDpi xmlns:a14="http://schemas.microsoft.com/office/drawing/2010/main"/>
              </a:ext>
            </a:extLst>
          </a:blip>
          <a:stretch>
            <a:fillRect/>
          </a:stretch>
        </p:blipFill>
        <p:spPr>
          <a:xfrm>
            <a:off x="3222402" y="699542"/>
            <a:ext cx="2899315" cy="3107054"/>
          </a:xfrm>
          <a:prstGeom prst="rect">
            <a:avLst/>
          </a:prstGeom>
        </p:spPr>
      </p:pic>
      <p:pic>
        <p:nvPicPr>
          <p:cNvPr id="5" name="object 5"/>
          <p:cNvPicPr/>
          <p:nvPr/>
        </p:nvPicPr>
        <p:blipFill>
          <a:blip r:embed="rId4" cstate="print">
            <a:extLst>
              <a:ext uri="{28A0092B-C50C-407E-A947-70E740481C1C}">
                <a14:useLocalDpi xmlns:a14="http://schemas.microsoft.com/office/drawing/2010/main"/>
              </a:ext>
            </a:extLst>
          </a:blip>
          <a:stretch>
            <a:fillRect/>
          </a:stretch>
        </p:blipFill>
        <p:spPr>
          <a:xfrm>
            <a:off x="6518815" y="699542"/>
            <a:ext cx="2625185" cy="4400930"/>
          </a:xfrm>
          <a:prstGeom prst="rect">
            <a:avLst/>
          </a:prstGeom>
        </p:spPr>
      </p:pic>
      <p:sp>
        <p:nvSpPr>
          <p:cNvPr id="6" name="object 6"/>
          <p:cNvSpPr txBox="1"/>
          <p:nvPr/>
        </p:nvSpPr>
        <p:spPr>
          <a:xfrm>
            <a:off x="495453" y="1797558"/>
            <a:ext cx="166211" cy="171681"/>
          </a:xfrm>
          <a:prstGeom prst="rect">
            <a:avLst/>
          </a:prstGeom>
        </p:spPr>
        <p:txBody>
          <a:bodyPr vert="horz" wrap="square" lIns="0" tIns="10001" rIns="0" bIns="0" rtlCol="0">
            <a:spAutoFit/>
          </a:bodyPr>
          <a:lstStyle/>
          <a:p>
            <a:pPr marL="9525">
              <a:spcBef>
                <a:spcPts val="79"/>
              </a:spcBef>
            </a:pPr>
            <a:r>
              <a:rPr sz="1050" spc="-19" dirty="0">
                <a:solidFill>
                  <a:srgbClr val="FF0000"/>
                </a:solidFill>
                <a:latin typeface="Calibri"/>
                <a:cs typeface="Calibri"/>
              </a:rPr>
              <a:t>US</a:t>
            </a:r>
            <a:endParaRPr sz="1050" dirty="0">
              <a:latin typeface="Calibri"/>
              <a:cs typeface="Calibri"/>
            </a:endParaRPr>
          </a:p>
        </p:txBody>
      </p:sp>
      <p:sp>
        <p:nvSpPr>
          <p:cNvPr id="7" name="object 7"/>
          <p:cNvSpPr txBox="1"/>
          <p:nvPr/>
        </p:nvSpPr>
        <p:spPr>
          <a:xfrm>
            <a:off x="5130355" y="2196941"/>
            <a:ext cx="162878" cy="171681"/>
          </a:xfrm>
          <a:prstGeom prst="rect">
            <a:avLst/>
          </a:prstGeom>
        </p:spPr>
        <p:txBody>
          <a:bodyPr vert="horz" wrap="square" lIns="0" tIns="10001" rIns="0" bIns="0" rtlCol="0">
            <a:spAutoFit/>
          </a:bodyPr>
          <a:lstStyle/>
          <a:p>
            <a:pPr marL="9525">
              <a:spcBef>
                <a:spcPts val="79"/>
              </a:spcBef>
            </a:pPr>
            <a:r>
              <a:rPr sz="1050" spc="-19" dirty="0">
                <a:solidFill>
                  <a:srgbClr val="FF0000"/>
                </a:solidFill>
                <a:latin typeface="Calibri"/>
                <a:cs typeface="Calibri"/>
              </a:rPr>
              <a:t>DS</a:t>
            </a:r>
            <a:endParaRPr sz="1050" dirty="0">
              <a:latin typeface="Calibri"/>
              <a:cs typeface="Calibri"/>
            </a:endParaRPr>
          </a:p>
        </p:txBody>
      </p:sp>
      <p:sp>
        <p:nvSpPr>
          <p:cNvPr id="14" name="object 14"/>
          <p:cNvSpPr txBox="1"/>
          <p:nvPr/>
        </p:nvSpPr>
        <p:spPr>
          <a:xfrm>
            <a:off x="3851920" y="3866770"/>
            <a:ext cx="2666895" cy="1194558"/>
          </a:xfrm>
          <a:prstGeom prst="rect">
            <a:avLst/>
          </a:prstGeom>
        </p:spPr>
        <p:txBody>
          <a:bodyPr vert="horz" wrap="square" lIns="0" tIns="9525" rIns="0" bIns="0" rtlCol="0">
            <a:spAutoFit/>
          </a:bodyPr>
          <a:lstStyle/>
          <a:p>
            <a:pPr marL="224314" indent="-214789">
              <a:buFont typeface="Wingdings"/>
              <a:buChar char=""/>
              <a:tabLst>
                <a:tab pos="224314" algn="l"/>
              </a:tabLst>
            </a:pPr>
            <a:r>
              <a:rPr sz="1400" spc="-19" dirty="0">
                <a:latin typeface="Calibri"/>
                <a:cs typeface="Calibri"/>
              </a:rPr>
              <a:t>Total </a:t>
            </a:r>
            <a:r>
              <a:rPr sz="1400" spc="-8" dirty="0">
                <a:latin typeface="Calibri"/>
                <a:cs typeface="Calibri"/>
              </a:rPr>
              <a:t>weight</a:t>
            </a:r>
            <a:r>
              <a:rPr sz="1400" spc="-11" dirty="0">
                <a:latin typeface="Calibri"/>
                <a:cs typeface="Calibri"/>
              </a:rPr>
              <a:t> </a:t>
            </a:r>
            <a:r>
              <a:rPr sz="1400" dirty="0">
                <a:latin typeface="Calibri"/>
                <a:cs typeface="Calibri"/>
              </a:rPr>
              <a:t>of</a:t>
            </a:r>
            <a:r>
              <a:rPr sz="1400" spc="-19" dirty="0">
                <a:latin typeface="Calibri"/>
                <a:cs typeface="Calibri"/>
              </a:rPr>
              <a:t> </a:t>
            </a:r>
            <a:r>
              <a:rPr sz="1400" dirty="0">
                <a:latin typeface="Calibri"/>
                <a:cs typeface="Calibri"/>
              </a:rPr>
              <a:t>the</a:t>
            </a:r>
            <a:r>
              <a:rPr sz="1400" spc="-11" dirty="0">
                <a:latin typeface="Calibri"/>
                <a:cs typeface="Calibri"/>
              </a:rPr>
              <a:t> </a:t>
            </a:r>
            <a:r>
              <a:rPr sz="1400" spc="-8" dirty="0">
                <a:latin typeface="Calibri"/>
                <a:cs typeface="Calibri"/>
              </a:rPr>
              <a:t>demonstrator</a:t>
            </a:r>
            <a:r>
              <a:rPr sz="1400" spc="-15" dirty="0">
                <a:latin typeface="Calibri"/>
                <a:cs typeface="Calibri"/>
              </a:rPr>
              <a:t> </a:t>
            </a:r>
            <a:r>
              <a:rPr sz="1400" spc="-8" dirty="0">
                <a:latin typeface="Calibri"/>
                <a:cs typeface="Calibri"/>
              </a:rPr>
              <a:t>prototype</a:t>
            </a:r>
            <a:r>
              <a:rPr sz="1400" spc="-11" dirty="0">
                <a:latin typeface="Calibri"/>
                <a:cs typeface="Calibri"/>
              </a:rPr>
              <a:t> </a:t>
            </a:r>
            <a:r>
              <a:rPr sz="1400" dirty="0">
                <a:latin typeface="Calibri"/>
                <a:cs typeface="Calibri"/>
              </a:rPr>
              <a:t>is</a:t>
            </a:r>
            <a:r>
              <a:rPr sz="1400" spc="-11" dirty="0">
                <a:latin typeface="Calibri"/>
                <a:cs typeface="Calibri"/>
              </a:rPr>
              <a:t> </a:t>
            </a:r>
            <a:r>
              <a:rPr sz="1400" dirty="0">
                <a:latin typeface="Calibri"/>
                <a:cs typeface="Calibri"/>
              </a:rPr>
              <a:t>51.3</a:t>
            </a:r>
            <a:r>
              <a:rPr sz="1400" spc="-19" dirty="0">
                <a:latin typeface="Calibri"/>
                <a:cs typeface="Calibri"/>
              </a:rPr>
              <a:t> </a:t>
            </a:r>
            <a:r>
              <a:rPr sz="1400" spc="-38" dirty="0">
                <a:latin typeface="Calibri"/>
                <a:cs typeface="Calibri"/>
              </a:rPr>
              <a:t>g</a:t>
            </a:r>
            <a:endParaRPr lang="en-US" sz="1400" spc="-38" dirty="0">
              <a:latin typeface="Calibri"/>
              <a:cs typeface="Calibri"/>
            </a:endParaRPr>
          </a:p>
          <a:p>
            <a:pPr marL="224314" indent="-214789">
              <a:buFont typeface="Wingdings"/>
              <a:buChar char=""/>
              <a:tabLst>
                <a:tab pos="224314" algn="l"/>
              </a:tabLst>
            </a:pPr>
            <a:r>
              <a:rPr lang="en-US" sz="1400" dirty="0">
                <a:latin typeface="Calibri"/>
                <a:cs typeface="Calibri"/>
              </a:rPr>
              <a:t>420 fibers are </a:t>
            </a:r>
            <a:r>
              <a:rPr sz="1400" dirty="0">
                <a:latin typeface="Calibri"/>
                <a:cs typeface="Calibri"/>
              </a:rPr>
              <a:t>27.5</a:t>
            </a:r>
            <a:r>
              <a:rPr sz="1400" spc="-30" dirty="0">
                <a:latin typeface="Calibri"/>
                <a:cs typeface="Calibri"/>
              </a:rPr>
              <a:t> </a:t>
            </a:r>
            <a:r>
              <a:rPr sz="1400" dirty="0">
                <a:latin typeface="Calibri"/>
                <a:cs typeface="Calibri"/>
              </a:rPr>
              <a:t>g</a:t>
            </a:r>
            <a:br>
              <a:rPr lang="en-US" sz="1400" dirty="0">
                <a:latin typeface="Calibri"/>
                <a:cs typeface="Calibri"/>
              </a:rPr>
            </a:br>
            <a:r>
              <a:rPr lang="en-US" sz="1400" dirty="0">
                <a:latin typeface="Calibri"/>
                <a:cs typeface="Calibri"/>
              </a:rPr>
              <a:t>carbon fiber</a:t>
            </a:r>
            <a:br>
              <a:rPr lang="en-US" sz="1400" dirty="0">
                <a:latin typeface="Calibri"/>
                <a:cs typeface="Calibri"/>
              </a:rPr>
            </a:br>
            <a:r>
              <a:rPr lang="en-US" sz="1400" dirty="0">
                <a:latin typeface="Calibri"/>
                <a:cs typeface="Calibri"/>
              </a:rPr>
              <a:t>mylar</a:t>
            </a:r>
          </a:p>
        </p:txBody>
      </p:sp>
      <p:pic>
        <p:nvPicPr>
          <p:cNvPr id="9" name="Picture 8" descr="A group of men sitting at a table&#10;&#10;AI-generated content may be incorrect.">
            <a:extLst>
              <a:ext uri="{FF2B5EF4-FFF2-40B4-BE49-F238E27FC236}">
                <a16:creationId xmlns:a16="http://schemas.microsoft.com/office/drawing/2014/main" id="{A10AD940-A505-A802-374D-0C9D4DAEAA4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 y="3348134"/>
            <a:ext cx="3744416" cy="1800945"/>
          </a:xfrm>
          <a:prstGeom prst="rect">
            <a:avLst/>
          </a:prstGeom>
        </p:spPr>
      </p:pic>
    </p:spTree>
    <p:extLst>
      <p:ext uri="{BB962C8B-B14F-4D97-AF65-F5344CB8AC3E}">
        <p14:creationId xmlns:p14="http://schemas.microsoft.com/office/powerpoint/2010/main" val="21201402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A892D-2537-8C43-86B8-A1E9423EE81F}"/>
              </a:ext>
            </a:extLst>
          </p:cNvPr>
          <p:cNvSpPr>
            <a:spLocks noGrp="1"/>
          </p:cNvSpPr>
          <p:nvPr>
            <p:ph type="title"/>
          </p:nvPr>
        </p:nvSpPr>
        <p:spPr>
          <a:xfrm>
            <a:off x="1475656" y="134700"/>
            <a:ext cx="5951173" cy="381375"/>
          </a:xfrm>
        </p:spPr>
        <p:txBody>
          <a:bodyPr>
            <a:noAutofit/>
          </a:bodyPr>
          <a:lstStyle/>
          <a:p>
            <a:r>
              <a:rPr lang="en-US" sz="2800" dirty="0"/>
              <a:t>Coating the fibers with AL</a:t>
            </a:r>
            <a:br>
              <a:rPr lang="en-US" sz="2800" dirty="0"/>
            </a:br>
            <a:r>
              <a:rPr lang="en-US" sz="2800" dirty="0"/>
              <a:t> for light transmission</a:t>
            </a:r>
          </a:p>
        </p:txBody>
      </p:sp>
      <p:sp>
        <p:nvSpPr>
          <p:cNvPr id="4" name="Footer Placeholder 3">
            <a:extLst>
              <a:ext uri="{FF2B5EF4-FFF2-40B4-BE49-F238E27FC236}">
                <a16:creationId xmlns:a16="http://schemas.microsoft.com/office/drawing/2014/main" id="{33445F9A-9E37-D1BA-7CAC-5EF6486CB936}"/>
              </a:ext>
            </a:extLst>
          </p:cNvPr>
          <p:cNvSpPr>
            <a:spLocks noGrp="1"/>
          </p:cNvSpPr>
          <p:nvPr>
            <p:ph type="ftr" sz="quarter" idx="5"/>
          </p:nvPr>
        </p:nvSpPr>
        <p:spPr/>
        <p:txBody>
          <a:bodyPr/>
          <a:lstStyle/>
          <a:p>
            <a:endParaRPr lang="en-GB" dirty="0"/>
          </a:p>
        </p:txBody>
      </p:sp>
      <p:sp>
        <p:nvSpPr>
          <p:cNvPr id="5" name="Date Placeholder 4">
            <a:extLst>
              <a:ext uri="{FF2B5EF4-FFF2-40B4-BE49-F238E27FC236}">
                <a16:creationId xmlns:a16="http://schemas.microsoft.com/office/drawing/2014/main" id="{9164CE24-FEEA-BD61-563F-72BC7F78C744}"/>
              </a:ext>
            </a:extLst>
          </p:cNvPr>
          <p:cNvSpPr>
            <a:spLocks noGrp="1"/>
          </p:cNvSpPr>
          <p:nvPr>
            <p:ph type="dt" sz="half" idx="6"/>
          </p:nvPr>
        </p:nvSpPr>
        <p:spPr/>
        <p:txBody>
          <a:bodyPr/>
          <a:lstStyle/>
          <a:p>
            <a:fld id="{73B8A42C-73FD-43DC-B800-2F0AD9966A48}" type="datetime1">
              <a:rPr lang="en-US" smtClean="0"/>
              <a:t>3/4/2026</a:t>
            </a:fld>
            <a:endParaRPr lang="en-US" dirty="0"/>
          </a:p>
        </p:txBody>
      </p:sp>
      <p:sp>
        <p:nvSpPr>
          <p:cNvPr id="6" name="Slide Number Placeholder 5">
            <a:extLst>
              <a:ext uri="{FF2B5EF4-FFF2-40B4-BE49-F238E27FC236}">
                <a16:creationId xmlns:a16="http://schemas.microsoft.com/office/drawing/2014/main" id="{D24AE92D-A285-061A-DD78-6C53CA9811EF}"/>
              </a:ext>
            </a:extLst>
          </p:cNvPr>
          <p:cNvSpPr>
            <a:spLocks noGrp="1"/>
          </p:cNvSpPr>
          <p:nvPr>
            <p:ph type="sldNum" sz="quarter" idx="7"/>
          </p:nvPr>
        </p:nvSpPr>
        <p:spPr/>
        <p:txBody>
          <a:bodyPr/>
          <a:lstStyle/>
          <a:p>
            <a:fld id="{B6F15528-21DE-4FAA-801E-634DDDAF4B2B}" type="slidenum">
              <a:rPr lang="en-GB" smtClean="0"/>
              <a:t>51</a:t>
            </a:fld>
            <a:endParaRPr lang="en-GB" dirty="0"/>
          </a:p>
        </p:txBody>
      </p:sp>
      <p:pic>
        <p:nvPicPr>
          <p:cNvPr id="8" name="Picture 7">
            <a:extLst>
              <a:ext uri="{FF2B5EF4-FFF2-40B4-BE49-F238E27FC236}">
                <a16:creationId xmlns:a16="http://schemas.microsoft.com/office/drawing/2014/main" id="{733EEB37-92E3-3F06-5973-466261DF3590}"/>
              </a:ext>
            </a:extLst>
          </p:cNvPr>
          <p:cNvPicPr>
            <a:picLocks noChangeAspect="1"/>
          </p:cNvPicPr>
          <p:nvPr/>
        </p:nvPicPr>
        <p:blipFill>
          <a:blip r:embed="rId2"/>
          <a:stretch>
            <a:fillRect/>
          </a:stretch>
        </p:blipFill>
        <p:spPr>
          <a:xfrm>
            <a:off x="0" y="999701"/>
            <a:ext cx="4361439" cy="2715766"/>
          </a:xfrm>
          <a:prstGeom prst="rect">
            <a:avLst/>
          </a:prstGeom>
        </p:spPr>
      </p:pic>
      <p:pic>
        <p:nvPicPr>
          <p:cNvPr id="10" name="Picture 9">
            <a:extLst>
              <a:ext uri="{FF2B5EF4-FFF2-40B4-BE49-F238E27FC236}">
                <a16:creationId xmlns:a16="http://schemas.microsoft.com/office/drawing/2014/main" id="{FD1D88B5-BE83-1D11-BE20-E762C5BA0367}"/>
              </a:ext>
            </a:extLst>
          </p:cNvPr>
          <p:cNvPicPr>
            <a:picLocks noChangeAspect="1"/>
          </p:cNvPicPr>
          <p:nvPr/>
        </p:nvPicPr>
        <p:blipFill>
          <a:blip r:embed="rId3"/>
          <a:stretch>
            <a:fillRect/>
          </a:stretch>
        </p:blipFill>
        <p:spPr>
          <a:xfrm>
            <a:off x="2885467" y="1953491"/>
            <a:ext cx="2285866" cy="3049708"/>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5C01A2F-0344-848E-1FB2-92488AF5E186}"/>
              </a:ext>
            </a:extLst>
          </p:cNvPr>
          <p:cNvPicPr>
            <a:picLocks noChangeAspect="1"/>
          </p:cNvPicPr>
          <p:nvPr/>
        </p:nvPicPr>
        <p:blipFill>
          <a:blip r:embed="rId4"/>
          <a:stretch>
            <a:fillRect/>
          </a:stretch>
        </p:blipFill>
        <p:spPr>
          <a:xfrm>
            <a:off x="5796922" y="0"/>
            <a:ext cx="3347078" cy="5143500"/>
          </a:xfrm>
          <a:prstGeom prst="rect">
            <a:avLst/>
          </a:prstGeom>
        </p:spPr>
      </p:pic>
    </p:spTree>
    <p:extLst>
      <p:ext uri="{BB962C8B-B14F-4D97-AF65-F5344CB8AC3E}">
        <p14:creationId xmlns:p14="http://schemas.microsoft.com/office/powerpoint/2010/main" val="3304075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phased approached </a:t>
            </a:r>
          </a:p>
        </p:txBody>
      </p:sp>
      <p:sp>
        <p:nvSpPr>
          <p:cNvPr id="4" name="Slide Number Placeholder 3"/>
          <p:cNvSpPr>
            <a:spLocks noGrp="1"/>
          </p:cNvSpPr>
          <p:nvPr>
            <p:ph type="sldNum" sz="quarter" idx="4294967295"/>
          </p:nvPr>
        </p:nvSpPr>
        <p:spPr>
          <a:xfrm>
            <a:off x="8497105" y="4967288"/>
            <a:ext cx="576262" cy="147637"/>
          </a:xfrm>
          <a:prstGeom prst="rect">
            <a:avLst/>
          </a:prstGeo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52</a:t>
            </a:fld>
            <a:endParaRPr lang="de-DE" dirty="0">
              <a:latin typeface="Aptos" panose="020B0004020202020204" pitchFamily="34" charset="0"/>
            </a:endParaRPr>
          </a:p>
        </p:txBody>
      </p:sp>
      <p:sp>
        <p:nvSpPr>
          <p:cNvPr id="8" name="Content Placeholder 2">
            <a:extLst>
              <a:ext uri="{FF2B5EF4-FFF2-40B4-BE49-F238E27FC236}">
                <a16:creationId xmlns:a16="http://schemas.microsoft.com/office/drawing/2014/main" id="{8FE61901-63C7-AA4D-9C6C-30D4747E56BF}"/>
              </a:ext>
            </a:extLst>
          </p:cNvPr>
          <p:cNvSpPr txBox="1">
            <a:spLocks/>
          </p:cNvSpPr>
          <p:nvPr/>
        </p:nvSpPr>
        <p:spPr>
          <a:xfrm>
            <a:off x="281076" y="3847560"/>
            <a:ext cx="4392488" cy="4785003"/>
          </a:xfrm>
          <a:prstGeom prst="rect">
            <a:avLst/>
          </a:prstGeom>
        </p:spPr>
        <p:txBody>
          <a:bodyPr/>
          <a:lst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mn-lt"/>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9pPr>
          </a:lstStyle>
          <a:p>
            <a:r>
              <a:rPr lang="en-US" sz="1800" dirty="0">
                <a:latin typeface="Aptos" panose="020B0004020202020204" pitchFamily="34" charset="0"/>
              </a:rPr>
              <a:t>Existing solenoid at PSI (max 5T)</a:t>
            </a:r>
          </a:p>
          <a:p>
            <a:r>
              <a:rPr lang="en-US" sz="1800" dirty="0">
                <a:latin typeface="Aptos" panose="020B0004020202020204" pitchFamily="34" charset="0"/>
              </a:rPr>
              <a:t>Bore diameters (200mm)</a:t>
            </a:r>
          </a:p>
          <a:p>
            <a:r>
              <a:rPr lang="en-US" sz="1800" dirty="0">
                <a:latin typeface="Aptos" panose="020B0004020202020204" pitchFamily="34" charset="0"/>
              </a:rPr>
              <a:t>Field was measured in 2022  </a:t>
            </a:r>
            <a:br>
              <a:rPr lang="en-US" sz="1800" dirty="0">
                <a:latin typeface="Aptos" panose="020B0004020202020204" pitchFamily="34" charset="0"/>
              </a:rPr>
            </a:br>
            <a:r>
              <a:rPr lang="en-US" sz="1800" dirty="0">
                <a:latin typeface="Aptos" panose="020B0004020202020204" pitchFamily="34" charset="0"/>
              </a:rPr>
              <a:t>(found suitable for injection)</a:t>
            </a:r>
          </a:p>
          <a:p>
            <a:endParaRPr lang="en-US" sz="1800" dirty="0">
              <a:latin typeface="Aptos" panose="020B0004020202020204" pitchFamily="34" charset="0"/>
              <a:sym typeface="Wingdings" pitchFamily="2" charset="2"/>
            </a:endParaRPr>
          </a:p>
        </p:txBody>
      </p:sp>
      <mc:AlternateContent xmlns:mc="http://schemas.openxmlformats.org/markup-compatibility/2006" xmlns:a14="http://schemas.microsoft.com/office/drawing/2010/main">
        <mc:Choice Requires="a14">
          <p:sp>
            <p:nvSpPr>
              <p:cNvPr id="11" name="TextBox 10"/>
              <p:cNvSpPr txBox="1"/>
              <p:nvPr/>
            </p:nvSpPr>
            <p:spPr>
              <a:xfrm>
                <a:off x="5696450" y="730984"/>
                <a:ext cx="3196030" cy="216024"/>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Phase 2 (dedicated magnet</a:t>
                </a:r>
                <a:br>
                  <a:rPr lang="en-US" sz="1800" dirty="0">
                    <a:solidFill>
                      <a:srgbClr val="000000"/>
                    </a:solidFill>
                    <a:latin typeface="Aptos" panose="020B0004020202020204" pitchFamily="34" charset="0"/>
                  </a:rPr>
                </a:br>
                <a:r>
                  <a:rPr lang="en-US" sz="1800" dirty="0">
                    <a:solidFill>
                      <a:srgbClr val="000000"/>
                    </a:solidFill>
                    <a:latin typeface="Aptos" panose="020B0004020202020204" pitchFamily="34" charset="0"/>
                  </a:rPr>
                  <a:t>muon momentum </a:t>
                </a:r>
                <a14:m>
                  <m:oMath xmlns:m="http://schemas.openxmlformats.org/officeDocument/2006/math">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125</m:t>
                    </m:r>
                    <m:r>
                      <m:rPr>
                        <m:sty m:val="p"/>
                      </m:rPr>
                      <a:rPr lang="en-US" sz="1800" b="0" i="0" smtClean="0">
                        <a:solidFill>
                          <a:srgbClr val="000000"/>
                        </a:solidFill>
                        <a:latin typeface="Cambria Math" panose="02040503050406030204" pitchFamily="18" charset="0"/>
                      </a:rPr>
                      <m:t>MeV</m:t>
                    </m:r>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𝑐</m:t>
                    </m:r>
                  </m:oMath>
                </a14:m>
                <a:r>
                  <a:rPr lang="en-US" sz="1800" dirty="0">
                    <a:solidFill>
                      <a:srgbClr val="000000"/>
                    </a:solidFill>
                    <a:latin typeface="Aptos" panose="020B0004020202020204" pitchFamily="34" charset="0"/>
                  </a:rPr>
                  <a:t>) </a:t>
                </a:r>
              </a:p>
            </p:txBody>
          </p:sp>
        </mc:Choice>
        <mc:Fallback xmlns="">
          <p:sp>
            <p:nvSpPr>
              <p:cNvPr id="11" name="TextBox 10"/>
              <p:cNvSpPr txBox="1">
                <a:spLocks noRot="1" noChangeAspect="1" noMove="1" noResize="1" noEditPoints="1" noAdjustHandles="1" noChangeArrowheads="1" noChangeShapeType="1" noTextEdit="1"/>
              </p:cNvSpPr>
              <p:nvPr/>
            </p:nvSpPr>
            <p:spPr>
              <a:xfrm>
                <a:off x="5696450" y="730984"/>
                <a:ext cx="3196030" cy="216024"/>
              </a:xfrm>
              <a:prstGeom prst="rect">
                <a:avLst/>
              </a:prstGeom>
              <a:blipFill>
                <a:blip r:embed="rId2"/>
                <a:stretch>
                  <a:fillRect l="-4381" t="-28571" r="-4952" b="-245714"/>
                </a:stretch>
              </a:blipFill>
            </p:spPr>
            <p:txBody>
              <a:bodyPr/>
              <a:lstStyle/>
              <a:p>
                <a:r>
                  <a:rPr lang="en-US">
                    <a:noFill/>
                  </a:rPr>
                  <a:t> </a:t>
                </a:r>
              </a:p>
            </p:txBody>
          </p:sp>
        </mc:Fallback>
      </mc:AlternateContent>
      <p:sp>
        <p:nvSpPr>
          <p:cNvPr id="12" name="TextBox 11"/>
          <p:cNvSpPr txBox="1"/>
          <p:nvPr/>
        </p:nvSpPr>
        <p:spPr>
          <a:xfrm>
            <a:off x="755575" y="732611"/>
            <a:ext cx="4052169" cy="216024"/>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Phase I (small solenoid, surface muons)  </a:t>
            </a:r>
          </a:p>
        </p:txBody>
      </p:sp>
      <p:pic>
        <p:nvPicPr>
          <p:cNvPr id="13" name="Content Placeholder 5"/>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1109293" y="1148255"/>
            <a:ext cx="2156049" cy="2583151"/>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8FE61901-63C7-AA4D-9C6C-30D4747E56BF}"/>
                  </a:ext>
                </a:extLst>
              </p:cNvPr>
              <p:cNvSpPr txBox="1">
                <a:spLocks/>
              </p:cNvSpPr>
              <p:nvPr/>
            </p:nvSpPr>
            <p:spPr>
              <a:xfrm>
                <a:off x="4646125" y="3783234"/>
                <a:ext cx="4392488" cy="1360266"/>
              </a:xfrm>
              <a:prstGeom prst="rect">
                <a:avLst/>
              </a:prstGeom>
            </p:spPr>
            <p:txBody>
              <a:bodyPr/>
              <a:lst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mn-lt"/>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9pPr>
              </a:lstStyle>
              <a:p>
                <a:r>
                  <a:rPr lang="en-US" sz="1800" dirty="0">
                    <a:latin typeface="Aptos" panose="020B0004020202020204" pitchFamily="34" charset="0"/>
                  </a:rPr>
                  <a:t>Large bore (at least 500 mm diameter)</a:t>
                </a:r>
              </a:p>
              <a:p>
                <a:r>
                  <a:rPr lang="en-US" sz="1800" dirty="0">
                    <a:latin typeface="Aptos" panose="020B0004020202020204" pitchFamily="34" charset="0"/>
                  </a:rPr>
                  <a:t>Defined gradient </a:t>
                </a:r>
                <a14:m>
                  <m:oMath xmlns:m="http://schemas.openxmlformats.org/officeDocument/2006/math">
                    <m:r>
                      <m:rPr>
                        <m:sty m:val="p"/>
                      </m:rPr>
                      <a:rPr lang="en-US" sz="1800" b="0" i="0" smtClean="0">
                        <a:latin typeface="Cambria Math" panose="02040503050406030204" pitchFamily="18" charset="0"/>
                      </a:rPr>
                      <m:t>Δ</m:t>
                    </m:r>
                    <m:r>
                      <a:rPr lang="en-US" sz="1800" b="0" i="1" smtClean="0">
                        <a:latin typeface="Cambria Math" panose="02040503050406030204" pitchFamily="18" charset="0"/>
                      </a:rPr>
                      <m:t>𝐵</m:t>
                    </m:r>
                    <m:r>
                      <a:rPr lang="en-US" sz="1800" b="0" i="1" smtClean="0">
                        <a:latin typeface="Cambria Math" panose="02040503050406030204" pitchFamily="18" charset="0"/>
                      </a:rPr>
                      <m:t>/</m:t>
                    </m:r>
                    <m:r>
                      <a:rPr lang="en-US" sz="1800" b="0" i="1" smtClean="0">
                        <a:latin typeface="Cambria Math" panose="02040503050406030204" pitchFamily="18" charset="0"/>
                      </a:rPr>
                      <m:t>𝐵</m:t>
                    </m:r>
                    <m:r>
                      <a:rPr lang="en-US" sz="1800" b="0" i="1" smtClean="0">
                        <a:latin typeface="Cambria Math" panose="02040503050406030204" pitchFamily="18" charset="0"/>
                      </a:rPr>
                      <m:t>=</m:t>
                    </m:r>
                    <m:r>
                      <a:rPr lang="en-US" sz="1800" b="0" i="1" smtClean="0">
                        <a:latin typeface="Cambria Math" panose="02040503050406030204" pitchFamily="18" charset="0"/>
                      </a:rPr>
                      <m:t>1</m:t>
                    </m:r>
                    <m:r>
                      <m:rPr>
                        <m:sty m:val="p"/>
                      </m:rPr>
                      <a:rPr lang="en-US" sz="1800" b="0" i="0" smtClean="0">
                        <a:latin typeface="Cambria Math" panose="02040503050406030204" pitchFamily="18" charset="0"/>
                      </a:rPr>
                      <m:t>ppt</m:t>
                    </m:r>
                  </m:oMath>
                </a14:m>
                <a:r>
                  <a:rPr lang="en-US" sz="1800" b="0" dirty="0">
                    <a:latin typeface="Aptos" panose="020B0004020202020204" pitchFamily="34" charset="0"/>
                  </a:rPr>
                  <a:t> </a:t>
                </a:r>
                <a:br>
                  <a:rPr lang="en-US" sz="1800" dirty="0">
                    <a:latin typeface="Aptos" panose="020B0004020202020204" pitchFamily="34" charset="0"/>
                  </a:rPr>
                </a:br>
                <a:r>
                  <a:rPr lang="en-US" sz="1800" dirty="0">
                    <a:latin typeface="Aptos" panose="020B0004020202020204" pitchFamily="34" charset="0"/>
                  </a:rPr>
                  <a:t>at R=140mm, btw center and injection</a:t>
                </a:r>
                <a:endParaRPr lang="en-US" sz="1800" b="0" dirty="0">
                  <a:latin typeface="Aptos" panose="020B0004020202020204" pitchFamily="34" charset="0"/>
                </a:endParaRPr>
              </a:p>
            </p:txBody>
          </p:sp>
        </mc:Choice>
        <mc:Fallback xmlns="">
          <p:sp>
            <p:nvSpPr>
              <p:cNvPr id="14" name="Content Placeholder 2">
                <a:extLst>
                  <a:ext uri="{FF2B5EF4-FFF2-40B4-BE49-F238E27FC236}">
                    <a16:creationId xmlns:a16="http://schemas.microsoft.com/office/drawing/2014/main" id="{8FE61901-63C7-AA4D-9C6C-30D4747E56BF}"/>
                  </a:ext>
                </a:extLst>
              </p:cNvPr>
              <p:cNvSpPr txBox="1">
                <a:spLocks noRot="1" noChangeAspect="1" noMove="1" noResize="1" noEditPoints="1" noAdjustHandles="1" noChangeArrowheads="1" noChangeShapeType="1" noTextEdit="1"/>
              </p:cNvSpPr>
              <p:nvPr/>
            </p:nvSpPr>
            <p:spPr>
              <a:xfrm>
                <a:off x="4646125" y="3783234"/>
                <a:ext cx="4392488" cy="1360266"/>
              </a:xfrm>
              <a:prstGeom prst="rect">
                <a:avLst/>
              </a:prstGeom>
              <a:blipFill>
                <a:blip r:embed="rId4"/>
                <a:stretch>
                  <a:fillRect l="-832" t="-1345"/>
                </a:stretch>
              </a:blipFill>
            </p:spPr>
            <p:txBody>
              <a:bodyPr/>
              <a:lstStyle/>
              <a:p>
                <a:r>
                  <a:rPr lang="en-US">
                    <a:noFill/>
                  </a:rPr>
                  <a:t> </a:t>
                </a:r>
              </a:p>
            </p:txBody>
          </p:sp>
        </mc:Fallback>
      </mc:AlternateContent>
      <p:pic>
        <p:nvPicPr>
          <p:cNvPr id="10" name="Content Placeholder 9" descr="A black and orange rectangle with a black background&#10;&#10;AI-generated content may be incorrect.">
            <a:extLst>
              <a:ext uri="{FF2B5EF4-FFF2-40B4-BE49-F238E27FC236}">
                <a16:creationId xmlns:a16="http://schemas.microsoft.com/office/drawing/2014/main" id="{B322CA3E-E957-9FC2-C5C7-C5E2CC24477F}"/>
              </a:ext>
            </a:extLst>
          </p:cNvPr>
          <p:cNvPicPr>
            <a:picLocks noGrp="1" noChangeAspect="1"/>
          </p:cNvPicPr>
          <p:nvPr>
            <p:ph sz="quarter" idx="18"/>
          </p:nvPr>
        </p:nvPicPr>
        <p:blipFill>
          <a:blip r:embed="rId5" cstate="print">
            <a:extLst>
              <a:ext uri="{28A0092B-C50C-407E-A947-70E740481C1C}">
                <a14:useLocalDpi xmlns:a14="http://schemas.microsoft.com/office/drawing/2010/main"/>
              </a:ext>
            </a:extLst>
          </a:blip>
          <a:stretch>
            <a:fillRect/>
          </a:stretch>
        </p:blipFill>
        <p:spPr>
          <a:xfrm>
            <a:off x="4365807" y="1472071"/>
            <a:ext cx="4777771" cy="1360266"/>
          </a:xfrm>
        </p:spPr>
      </p:pic>
      <p:cxnSp>
        <p:nvCxnSpPr>
          <p:cNvPr id="5" name="Straight Arrow Connector 4">
            <a:extLst>
              <a:ext uri="{FF2B5EF4-FFF2-40B4-BE49-F238E27FC236}">
                <a16:creationId xmlns:a16="http://schemas.microsoft.com/office/drawing/2014/main" id="{00705F9D-4FF3-530B-31E0-4B8F8DB995D3}"/>
              </a:ext>
            </a:extLst>
          </p:cNvPr>
          <p:cNvCxnSpPr/>
          <p:nvPr/>
        </p:nvCxnSpPr>
        <p:spPr bwMode="auto">
          <a:xfrm>
            <a:off x="5878660" y="2102242"/>
            <a:ext cx="0" cy="541516"/>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6" name="TextBox 5">
            <a:extLst>
              <a:ext uri="{FF2B5EF4-FFF2-40B4-BE49-F238E27FC236}">
                <a16:creationId xmlns:a16="http://schemas.microsoft.com/office/drawing/2014/main" id="{2B6ECE42-A1BD-F344-6732-0DFF90CCFC8F}"/>
              </a:ext>
            </a:extLst>
          </p:cNvPr>
          <p:cNvSpPr txBox="1"/>
          <p:nvPr/>
        </p:nvSpPr>
        <p:spPr>
          <a:xfrm rot="16200000">
            <a:off x="5745600" y="2239942"/>
            <a:ext cx="504050" cy="20392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050" dirty="0">
                <a:solidFill>
                  <a:srgbClr val="000000"/>
                </a:solidFill>
                <a:latin typeface="Aptos" panose="020B0004020202020204" pitchFamily="34" charset="0"/>
              </a:rPr>
              <a:t>500 mm</a:t>
            </a:r>
            <a:endParaRPr lang="en-US" sz="1800" dirty="0">
              <a:solidFill>
                <a:srgbClr val="000000"/>
              </a:solidFill>
              <a:latin typeface="Aptos" panose="020B0004020202020204" pitchFamily="34" charset="0"/>
            </a:endParaRPr>
          </a:p>
        </p:txBody>
      </p:sp>
      <p:cxnSp>
        <p:nvCxnSpPr>
          <p:cNvPr id="15" name="Straight Arrow Connector 14">
            <a:extLst>
              <a:ext uri="{FF2B5EF4-FFF2-40B4-BE49-F238E27FC236}">
                <a16:creationId xmlns:a16="http://schemas.microsoft.com/office/drawing/2014/main" id="{3115D16C-6809-C42A-B5C8-0CC77062DA73}"/>
              </a:ext>
            </a:extLst>
          </p:cNvPr>
          <p:cNvCxnSpPr>
            <a:cxnSpLocks/>
          </p:cNvCxnSpPr>
          <p:nvPr/>
        </p:nvCxnSpPr>
        <p:spPr bwMode="auto">
          <a:xfrm>
            <a:off x="7596336" y="2832337"/>
            <a:ext cx="370257"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19" name="TextBox 18">
            <a:extLst>
              <a:ext uri="{FF2B5EF4-FFF2-40B4-BE49-F238E27FC236}">
                <a16:creationId xmlns:a16="http://schemas.microsoft.com/office/drawing/2014/main" id="{72399C80-9D1E-42EF-CC10-E68C357F9232}"/>
              </a:ext>
            </a:extLst>
          </p:cNvPr>
          <p:cNvSpPr txBox="1"/>
          <p:nvPr/>
        </p:nvSpPr>
        <p:spPr>
          <a:xfrm>
            <a:off x="7606704" y="2904677"/>
            <a:ext cx="504050" cy="20392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050" dirty="0">
                <a:solidFill>
                  <a:srgbClr val="000000"/>
                </a:solidFill>
                <a:latin typeface="Aptos" panose="020B0004020202020204" pitchFamily="34" charset="0"/>
              </a:rPr>
              <a:t>100 mm</a:t>
            </a:r>
            <a:endParaRPr lang="en-US" sz="1800" dirty="0">
              <a:solidFill>
                <a:srgbClr val="000000"/>
              </a:solidFill>
              <a:latin typeface="Aptos" panose="020B0004020202020204" pitchFamily="34" charset="0"/>
            </a:endParaRPr>
          </a:p>
        </p:txBody>
      </p:sp>
    </p:spTree>
    <p:extLst>
      <p:ext uri="{BB962C8B-B14F-4D97-AF65-F5344CB8AC3E}">
        <p14:creationId xmlns:p14="http://schemas.microsoft.com/office/powerpoint/2010/main" val="143898411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5"/>
          <p:cNvSpPr>
            <a:spLocks noChangeAspect="1" noChangeArrowheads="1" noTextEdit="1"/>
          </p:cNvSpPr>
          <p:nvPr/>
        </p:nvSpPr>
        <p:spPr bwMode="auto">
          <a:xfrm>
            <a:off x="-1905375" y="-53419"/>
            <a:ext cx="11044684" cy="5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anose="020F0502020204030204" pitchFamily="34" charset="0"/>
            </a:endParaRPr>
          </a:p>
        </p:txBody>
      </p:sp>
      <p:sp>
        <p:nvSpPr>
          <p:cNvPr id="5" name="Slide Number Placeholder 4"/>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53</a:t>
            </a:fld>
            <a:endParaRPr lang="de-DE" dirty="0">
              <a:solidFill>
                <a:srgbClr val="000000"/>
              </a:solidFill>
            </a:endParaRPr>
          </a:p>
        </p:txBody>
      </p:sp>
      <p:pic>
        <p:nvPicPr>
          <p:cNvPr id="29" name="Content Placeholder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98"/>
            <a:ext cx="5143565" cy="5143565"/>
          </a:xfrm>
          <a:prstGeom prst="rect">
            <a:avLst/>
          </a:prstGeom>
        </p:spPr>
      </p:pic>
      <p:pic>
        <p:nvPicPr>
          <p:cNvPr id="27" name="Content Placeholder 26"/>
          <p:cNvPicPr>
            <a:picLocks noGrp="1" noChangeAspect="1"/>
          </p:cNvPicPr>
          <p:nvPr>
            <p:ph sz="quarter" idx="13"/>
          </p:nvPr>
        </p:nvPicPr>
        <p:blipFill rotWithShape="1">
          <a:blip r:embed="rId3" cstate="print">
            <a:extLst>
              <a:ext uri="{28A0092B-C50C-407E-A947-70E740481C1C}">
                <a14:useLocalDpi xmlns:a14="http://schemas.microsoft.com/office/drawing/2010/main"/>
              </a:ext>
            </a:extLst>
          </a:blip>
          <a:srcRect/>
          <a:stretch/>
        </p:blipFill>
        <p:spPr>
          <a:xfrm>
            <a:off x="3330068" y="231563"/>
            <a:ext cx="5632199" cy="4203901"/>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7499623" y="4104391"/>
            <a:ext cx="1462644" cy="225126"/>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mn-lt"/>
                <a:cs typeface="Franklin Gothic Book"/>
              </a:rPr>
              <a:t>courtesy: M. Seidel</a:t>
            </a:r>
          </a:p>
        </p:txBody>
      </p:sp>
      <p:sp>
        <p:nvSpPr>
          <p:cNvPr id="2" name="Oval 1"/>
          <p:cNvSpPr/>
          <p:nvPr/>
        </p:nvSpPr>
        <p:spPr bwMode="auto">
          <a:xfrm>
            <a:off x="4852657" y="1325085"/>
            <a:ext cx="334979" cy="380246"/>
          </a:xfrm>
          <a:prstGeom prst="ellipse">
            <a:avLst/>
          </a:prstGeom>
          <a:ln w="38100" cap="rnd">
            <a:solidFill>
              <a:schemeClr val="accent1">
                <a:lumMod val="60000"/>
                <a:lumOff val="40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517664881"/>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0"/>
            <a:ext cx="9144000" cy="5156200"/>
          </a:xfrm>
        </p:spPr>
      </p:pic>
      <p:sp>
        <p:nvSpPr>
          <p:cNvPr id="6" name="Title 5"/>
          <p:cNvSpPr>
            <a:spLocks noGrp="1"/>
          </p:cNvSpPr>
          <p:nvPr>
            <p:ph type="title"/>
          </p:nvPr>
        </p:nvSpPr>
        <p:spPr>
          <a:xfrm>
            <a:off x="1466781" y="183833"/>
            <a:ext cx="7362825" cy="381375"/>
          </a:xfrm>
        </p:spPr>
        <p:txBody>
          <a:bodyPr/>
          <a:lstStyle/>
          <a:p>
            <a:pPr algn="l"/>
            <a:r>
              <a:rPr lang="en-US" dirty="0">
                <a:solidFill>
                  <a:schemeClr val="bg1">
                    <a:lumMod val="95000"/>
                  </a:schemeClr>
                </a:solidFill>
              </a:rPr>
              <a:t>HIPA – high intensity proton accelerator</a:t>
            </a:r>
          </a:p>
        </p:txBody>
      </p:sp>
      <p:sp>
        <p:nvSpPr>
          <p:cNvPr id="3" name="Slide Number Placeholder 2"/>
          <p:cNvSpPr>
            <a:spLocks noGrp="1"/>
          </p:cNvSpPr>
          <p:nvPr>
            <p:ph type="sldNum"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BC07571-3134-BB4B-B83F-1A9FE18D34F3}" type="slidenum">
              <a:rPr kumimoji="0" lang="de-DE" sz="900" b="0" i="0" u="none" strike="noStrike" kern="1200" cap="none" spc="0" normalizeH="0" baseline="0" noProof="0" smtClean="0">
                <a:ln>
                  <a:noFill/>
                </a:ln>
                <a:solidFill>
                  <a:srgbClr val="000000"/>
                </a:solidFill>
                <a:effectLst/>
                <a:uLnTx/>
                <a:uFillTx/>
                <a:cs typeface="Arial"/>
              </a:rPr>
              <a:pPr marL="0" marR="0" lvl="0" indent="0" algn="l" defTabSz="914400" rtl="0" eaLnBrk="0" fontAlgn="base" latinLnBrk="0" hangingPunct="0">
                <a:lnSpc>
                  <a:spcPct val="100000"/>
                </a:lnSpc>
                <a:spcBef>
                  <a:spcPct val="0"/>
                </a:spcBef>
                <a:spcAft>
                  <a:spcPct val="0"/>
                </a:spcAft>
                <a:buClrTx/>
                <a:buSzTx/>
                <a:buFontTx/>
                <a:buNone/>
                <a:tabLst/>
                <a:defRPr/>
              </a:pPr>
              <a:t>54</a:t>
            </a:fld>
            <a:endParaRPr kumimoji="0" lang="de-DE" sz="900" b="0" i="0" u="none" strike="noStrike" kern="1200" cap="none" spc="0" normalizeH="0" baseline="0" noProof="0" dirty="0">
              <a:ln>
                <a:noFill/>
              </a:ln>
              <a:solidFill>
                <a:srgbClr val="000000"/>
              </a:solidFill>
              <a:effectLst/>
              <a:uLnTx/>
              <a:uFillTx/>
              <a:cs typeface="Arial"/>
            </a:endParaRPr>
          </a:p>
        </p:txBody>
      </p:sp>
      <p:sp>
        <p:nvSpPr>
          <p:cNvPr id="11" name="TextBox 10"/>
          <p:cNvSpPr txBox="1"/>
          <p:nvPr/>
        </p:nvSpPr>
        <p:spPr>
          <a:xfrm rot="21170305">
            <a:off x="132856" y="2582039"/>
            <a:ext cx="1433855" cy="463012"/>
          </a:xfrm>
          <a:prstGeom prst="rect">
            <a:avLst/>
          </a:prstGeom>
          <a:noFill/>
          <a:scene3d>
            <a:camera prst="isometricOffAxis1Top">
              <a:rot lat="21000000" lon="19800000" rev="90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defPPr>
              <a:defRPr lang="de-CH"/>
            </a:defPPr>
            <a:lvl1pPr algn="r">
              <a:lnSpc>
                <a:spcPct val="110000"/>
              </a:lnSpc>
              <a:spcBef>
                <a:spcPts val="0"/>
              </a:spcBef>
              <a:defRPr sz="1400" i="1" kern="1000" spc="30">
                <a:solidFill>
                  <a:schemeClr val="tx1">
                    <a:lumMod val="85000"/>
                    <a:lumOff val="15000"/>
                  </a:schemeClr>
                </a:solidFill>
                <a:latin typeface="+mn-lt"/>
                <a:cs typeface="Franklin Gothic Book"/>
              </a:defRPr>
            </a:lvl1p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rPr>
              <a:t>Cockcroft-Walton</a:t>
            </a:r>
            <a:br>
              <a:rPr kumimoji="0" lang="de-CH"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rPr>
            </a:br>
            <a:r>
              <a:rPr kumimoji="0" lang="de-CH"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rPr>
              <a:t> 860 keV</a:t>
            </a:r>
            <a:endParaRPr kumimoji="0" lang="en-US" sz="1400" b="0" i="1"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endParaRPr>
          </a:p>
        </p:txBody>
      </p:sp>
      <p:sp>
        <p:nvSpPr>
          <p:cNvPr id="12" name="TextBox 11"/>
          <p:cNvSpPr txBox="1"/>
          <p:nvPr/>
        </p:nvSpPr>
        <p:spPr>
          <a:xfrm>
            <a:off x="1027870" y="4495448"/>
            <a:ext cx="1425134" cy="463012"/>
          </a:xfrm>
          <a:prstGeom prst="rect">
            <a:avLst/>
          </a:prstGeom>
          <a:noFill/>
          <a:scene3d>
            <a:camera prst="orthographicFront">
              <a:rot lat="600000" lon="1620000" rev="1380000"/>
            </a:camera>
            <a:lightRig rig="threePt" dir="t"/>
          </a:scene3d>
        </p:spPr>
        <p:txBody>
          <a:bodyPr wrap="none" lIns="0" tIns="0" rIns="0" bIns="0" rtlCol="0" anchor="t" anchorCtr="0">
            <a:spAutoFit/>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rPr>
              <a:t>Injector</a:t>
            </a:r>
            <a:r>
              <a:rPr kumimoji="0" lang="de-CH"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 </a:t>
            </a:r>
            <a:r>
              <a:rPr kumimoji="0" lang="de-CH" sz="1400" b="0" i="1"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rPr>
              <a:t>cyclotron</a:t>
            </a:r>
            <a:br>
              <a:rPr kumimoji="0" lang="de-CH"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de-CH"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72MeV</a:t>
            </a:r>
            <a:endParaRPr kumimoji="0" lang="en-US" sz="1400" b="0" i="1"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endParaRPr>
          </a:p>
        </p:txBody>
      </p:sp>
      <p:sp>
        <p:nvSpPr>
          <p:cNvPr id="35" name="TextBox 34"/>
          <p:cNvSpPr txBox="1"/>
          <p:nvPr/>
        </p:nvSpPr>
        <p:spPr>
          <a:xfrm>
            <a:off x="2235601" y="2175639"/>
            <a:ext cx="1197252" cy="931922"/>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Main </a:t>
            </a:r>
            <a:r>
              <a:rPr kumimoji="0" lang="de-CH" sz="1400" b="0" i="1"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rPr>
              <a:t>cyclotron</a:t>
            </a:r>
            <a:br>
              <a:rPr kumimoji="0" lang="de-CH"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de-CH"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590 </a:t>
            </a:r>
            <a:r>
              <a:rPr kumimoji="0" lang="de-CH" sz="1400" b="0" i="1"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rPr>
              <a:t>MeV</a:t>
            </a:r>
            <a:br>
              <a:rPr kumimoji="0" lang="de-CH"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br>
            <a:r>
              <a:rPr kumimoji="0" lang="de-CH" sz="1400" b="0" i="1"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rPr>
              <a:t>I</a:t>
            </a:r>
            <a:r>
              <a:rPr kumimoji="0" lang="de-CH" sz="1400" b="0" i="1" u="none" strike="noStrike" kern="1000" cap="none" spc="30" normalizeH="0" baseline="-25000" noProof="0" dirty="0" err="1">
                <a:ln>
                  <a:noFill/>
                </a:ln>
                <a:solidFill>
                  <a:srgbClr val="000000">
                    <a:lumMod val="85000"/>
                    <a:lumOff val="15000"/>
                  </a:srgbClr>
                </a:solidFill>
                <a:effectLst/>
                <a:uLnTx/>
                <a:uFillTx/>
                <a:latin typeface="Aptos" panose="020B0004020202020204" pitchFamily="34" charset="0"/>
                <a:cs typeface="Franklin Gothic Book"/>
              </a:rPr>
              <a:t>p</a:t>
            </a:r>
            <a:r>
              <a:rPr kumimoji="0" lang="de-CH" sz="1400" b="0" i="1" u="none" strike="noStrike" kern="1000" cap="none" spc="30" normalizeH="0" baseline="-25000" noProof="0" dirty="0">
                <a:ln>
                  <a:noFill/>
                </a:ln>
                <a:solidFill>
                  <a:srgbClr val="000000">
                    <a:lumMod val="85000"/>
                    <a:lumOff val="15000"/>
                  </a:srgbClr>
                </a:solidFill>
                <a:effectLst/>
                <a:uLnTx/>
                <a:uFillTx/>
                <a:latin typeface="Aptos" panose="020B0004020202020204" pitchFamily="34" charset="0"/>
                <a:cs typeface="Franklin Gothic Book"/>
              </a:rPr>
              <a:t> </a:t>
            </a:r>
            <a:r>
              <a:rPr kumimoji="0" lang="de-CH"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 2.4 mA</a:t>
            </a:r>
            <a:endParaRPr kumimoji="0" lang="en-US" sz="1400" b="0" i="1" u="none" strike="noStrike" kern="1000" cap="none" spc="30" normalizeH="0" baseline="-25000" noProof="0" dirty="0" err="1">
              <a:ln>
                <a:noFill/>
              </a:ln>
              <a:solidFill>
                <a:srgbClr val="000000">
                  <a:lumMod val="85000"/>
                  <a:lumOff val="15000"/>
                </a:srgbClr>
              </a:solidFill>
              <a:effectLst/>
              <a:uLnTx/>
              <a:uFillTx/>
              <a:latin typeface="Aptos" panose="020B0004020202020204" pitchFamily="34" charset="0"/>
              <a:cs typeface="Franklin Gothic Book"/>
            </a:endParaRPr>
          </a:p>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P=1.4 MW</a:t>
            </a:r>
            <a:endParaRPr kumimoji="0" lang="de-CH"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endParaRPr>
          </a:p>
        </p:txBody>
      </p:sp>
      <p:sp>
        <p:nvSpPr>
          <p:cNvPr id="36" name="TextBox 35"/>
          <p:cNvSpPr txBox="1"/>
          <p:nvPr/>
        </p:nvSpPr>
        <p:spPr>
          <a:xfrm>
            <a:off x="6893994" y="3151579"/>
            <a:ext cx="478657" cy="226024"/>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rPr>
              <a:t>nEDM</a:t>
            </a:r>
            <a:endParaRPr kumimoji="0" lang="de-CH"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endParaRPr>
          </a:p>
        </p:txBody>
      </p:sp>
      <p:sp>
        <p:nvSpPr>
          <p:cNvPr id="37" name="TextBox 36"/>
          <p:cNvSpPr txBox="1"/>
          <p:nvPr/>
        </p:nvSpPr>
        <p:spPr>
          <a:xfrm>
            <a:off x="6029530" y="895308"/>
            <a:ext cx="1205779" cy="463012"/>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Pion </a:t>
            </a:r>
            <a:r>
              <a:rPr kumimoji="0" lang="de-CH" sz="1400" b="0" i="1"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rPr>
              <a:t>and</a:t>
            </a:r>
            <a:r>
              <a:rPr kumimoji="0" lang="de-CH"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 </a:t>
            </a:r>
            <a:r>
              <a:rPr kumimoji="0" lang="de-CH" sz="1400" b="0" i="1"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rPr>
              <a:t>Muon</a:t>
            </a:r>
            <a:endParaRPr kumimoji="0" lang="de-CH"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endParaRPr>
          </a:p>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a:ln>
                  <a:noFill/>
                </a:ln>
                <a:solidFill>
                  <a:srgbClr val="000000">
                    <a:lumMod val="85000"/>
                    <a:lumOff val="15000"/>
                  </a:srgbClr>
                </a:solidFill>
                <a:effectLst/>
                <a:uLnTx/>
                <a:uFillTx/>
                <a:latin typeface="Aptos" panose="020B0004020202020204" pitchFamily="34" charset="0"/>
                <a:cs typeface="Franklin Gothic Book"/>
              </a:rPr>
              <a:t>research</a:t>
            </a:r>
            <a:endParaRPr kumimoji="0" lang="de-CH" sz="1400" b="0" i="1" u="none" strike="noStrike" kern="1000" cap="none" spc="30" normalizeH="0" baseline="0" noProof="0" dirty="0" err="1">
              <a:ln>
                <a:noFill/>
              </a:ln>
              <a:solidFill>
                <a:srgbClr val="000000">
                  <a:lumMod val="85000"/>
                  <a:lumOff val="15000"/>
                </a:srgbClr>
              </a:solidFill>
              <a:effectLst/>
              <a:uLnTx/>
              <a:uFillTx/>
              <a:latin typeface="Aptos" panose="020B0004020202020204" pitchFamily="34" charset="0"/>
              <a:cs typeface="Franklin Gothic Book"/>
            </a:endParaRPr>
          </a:p>
        </p:txBody>
      </p:sp>
      <p:sp>
        <p:nvSpPr>
          <p:cNvPr id="40" name="TextBox 39"/>
          <p:cNvSpPr txBox="1"/>
          <p:nvPr/>
        </p:nvSpPr>
        <p:spPr>
          <a:xfrm>
            <a:off x="7304426" y="4732436"/>
            <a:ext cx="785088" cy="226024"/>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a:ln>
                  <a:noFill/>
                </a:ln>
                <a:solidFill>
                  <a:srgbClr val="FFFFFF">
                    <a:lumMod val="95000"/>
                  </a:srgbClr>
                </a:solidFill>
                <a:effectLst/>
                <a:uLnTx/>
                <a:uFillTx/>
                <a:latin typeface="Aptos" panose="020B0004020202020204" pitchFamily="34" charset="0"/>
                <a:cs typeface="Franklin Gothic Book"/>
              </a:rPr>
              <a:t>UCN area</a:t>
            </a:r>
            <a:endParaRPr kumimoji="0" lang="de-CH" sz="1400" b="0" i="1" u="none" strike="noStrike" kern="1000" cap="none" spc="30" normalizeH="0" baseline="0" noProof="0" dirty="0">
              <a:ln>
                <a:noFill/>
              </a:ln>
              <a:solidFill>
                <a:srgbClr val="FFFFFF">
                  <a:lumMod val="95000"/>
                </a:srgbClr>
              </a:solidFill>
              <a:effectLst/>
              <a:uLnTx/>
              <a:uFillTx/>
              <a:latin typeface="Aptos" panose="020B0004020202020204" pitchFamily="34" charset="0"/>
              <a:cs typeface="Franklin Gothic Book"/>
            </a:endParaRPr>
          </a:p>
        </p:txBody>
      </p:sp>
      <p:cxnSp>
        <p:nvCxnSpPr>
          <p:cNvPr id="4" name="Straight Connector 3">
            <a:extLst>
              <a:ext uri="{FF2B5EF4-FFF2-40B4-BE49-F238E27FC236}">
                <a16:creationId xmlns:a16="http://schemas.microsoft.com/office/drawing/2014/main" id="{BD088481-CFDA-3509-1ABB-5EC580341487}"/>
              </a:ext>
            </a:extLst>
          </p:cNvPr>
          <p:cNvCxnSpPr>
            <a:cxnSpLocks/>
          </p:cNvCxnSpPr>
          <p:nvPr/>
        </p:nvCxnSpPr>
        <p:spPr bwMode="auto">
          <a:xfrm>
            <a:off x="1369471" y="3059509"/>
            <a:ext cx="216024" cy="504056"/>
          </a:xfrm>
          <a:prstGeom prst="line">
            <a:avLst/>
          </a:prstGeom>
          <a:ln>
            <a:headEnd type="none" w="med" len="med"/>
            <a:tailEnd type="none" w="med" len="med"/>
          </a:ln>
          <a:effectLst>
            <a:glow rad="635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cxnSp>
      <p:grpSp>
        <p:nvGrpSpPr>
          <p:cNvPr id="20" name="Group 19">
            <a:extLst>
              <a:ext uri="{FF2B5EF4-FFF2-40B4-BE49-F238E27FC236}">
                <a16:creationId xmlns:a16="http://schemas.microsoft.com/office/drawing/2014/main" id="{D0B39CAB-FC56-DD0E-CBA6-EE8B38BB259A}"/>
              </a:ext>
            </a:extLst>
          </p:cNvPr>
          <p:cNvGrpSpPr/>
          <p:nvPr/>
        </p:nvGrpSpPr>
        <p:grpSpPr>
          <a:xfrm>
            <a:off x="1345406" y="3548906"/>
            <a:ext cx="492919" cy="419218"/>
            <a:chOff x="1345406" y="3548906"/>
            <a:chExt cx="492919" cy="419218"/>
          </a:xfrm>
          <a:effectLst>
            <a:glow rad="63500">
              <a:schemeClr val="accent3">
                <a:satMod val="175000"/>
                <a:alpha val="40000"/>
              </a:schemeClr>
            </a:glow>
          </a:effectLst>
        </p:grpSpPr>
        <p:sp>
          <p:nvSpPr>
            <p:cNvPr id="13" name="Freeform: Shape 12">
              <a:extLst>
                <a:ext uri="{FF2B5EF4-FFF2-40B4-BE49-F238E27FC236}">
                  <a16:creationId xmlns:a16="http://schemas.microsoft.com/office/drawing/2014/main" id="{8B34964D-806A-6970-0C00-F78C77E43378}"/>
                </a:ext>
              </a:extLst>
            </p:cNvPr>
            <p:cNvSpPr/>
            <p:nvPr/>
          </p:nvSpPr>
          <p:spPr bwMode="auto">
            <a:xfrm>
              <a:off x="1347763" y="3567113"/>
              <a:ext cx="290940" cy="350071"/>
            </a:xfrm>
            <a:custGeom>
              <a:avLst/>
              <a:gdLst>
                <a:gd name="connsiteX0" fmla="*/ 259556 w 312394"/>
                <a:gd name="connsiteY0" fmla="*/ 0 h 359729"/>
                <a:gd name="connsiteX1" fmla="*/ 121444 w 312394"/>
                <a:gd name="connsiteY1" fmla="*/ 245268 h 359729"/>
                <a:gd name="connsiteX2" fmla="*/ 142875 w 312394"/>
                <a:gd name="connsiteY2" fmla="*/ 311943 h 359729"/>
                <a:gd name="connsiteX3" fmla="*/ 214313 w 312394"/>
                <a:gd name="connsiteY3" fmla="*/ 314325 h 359729"/>
                <a:gd name="connsiteX4" fmla="*/ 259556 w 312394"/>
                <a:gd name="connsiteY4" fmla="*/ 273843 h 359729"/>
                <a:gd name="connsiteX5" fmla="*/ 261938 w 312394"/>
                <a:gd name="connsiteY5" fmla="*/ 202406 h 359729"/>
                <a:gd name="connsiteX6" fmla="*/ 192881 w 312394"/>
                <a:gd name="connsiteY6" fmla="*/ 176212 h 359729"/>
                <a:gd name="connsiteX7" fmla="*/ 92869 w 312394"/>
                <a:gd name="connsiteY7" fmla="*/ 200025 h 359729"/>
                <a:gd name="connsiteX8" fmla="*/ 85725 w 312394"/>
                <a:gd name="connsiteY8" fmla="*/ 264318 h 359729"/>
                <a:gd name="connsiteX9" fmla="*/ 92869 w 312394"/>
                <a:gd name="connsiteY9" fmla="*/ 319087 h 359729"/>
                <a:gd name="connsiteX10" fmla="*/ 240506 w 312394"/>
                <a:gd name="connsiteY10" fmla="*/ 354806 h 359729"/>
                <a:gd name="connsiteX11" fmla="*/ 311944 w 312394"/>
                <a:gd name="connsiteY11" fmla="*/ 207168 h 359729"/>
                <a:gd name="connsiteX12" fmla="*/ 209550 w 312394"/>
                <a:gd name="connsiteY12" fmla="*/ 135731 h 359729"/>
                <a:gd name="connsiteX13" fmla="*/ 0 w 312394"/>
                <a:gd name="connsiteY13" fmla="*/ 195262 h 359729"/>
                <a:gd name="connsiteX0" fmla="*/ 259556 w 312394"/>
                <a:gd name="connsiteY0" fmla="*/ 0 h 359729"/>
                <a:gd name="connsiteX1" fmla="*/ 121444 w 312394"/>
                <a:gd name="connsiteY1" fmla="*/ 245268 h 359729"/>
                <a:gd name="connsiteX2" fmla="*/ 142875 w 312394"/>
                <a:gd name="connsiteY2" fmla="*/ 311943 h 359729"/>
                <a:gd name="connsiteX3" fmla="*/ 214313 w 312394"/>
                <a:gd name="connsiteY3" fmla="*/ 314325 h 359729"/>
                <a:gd name="connsiteX4" fmla="*/ 259556 w 312394"/>
                <a:gd name="connsiteY4" fmla="*/ 273843 h 359729"/>
                <a:gd name="connsiteX5" fmla="*/ 261938 w 312394"/>
                <a:gd name="connsiteY5" fmla="*/ 202406 h 359729"/>
                <a:gd name="connsiteX6" fmla="*/ 192881 w 312394"/>
                <a:gd name="connsiteY6" fmla="*/ 176212 h 359729"/>
                <a:gd name="connsiteX7" fmla="*/ 92869 w 312394"/>
                <a:gd name="connsiteY7" fmla="*/ 200025 h 359729"/>
                <a:gd name="connsiteX8" fmla="*/ 85725 w 312394"/>
                <a:gd name="connsiteY8" fmla="*/ 264318 h 359729"/>
                <a:gd name="connsiteX9" fmla="*/ 92869 w 312394"/>
                <a:gd name="connsiteY9" fmla="*/ 319087 h 359729"/>
                <a:gd name="connsiteX10" fmla="*/ 240506 w 312394"/>
                <a:gd name="connsiteY10" fmla="*/ 354806 h 359729"/>
                <a:gd name="connsiteX11" fmla="*/ 311944 w 312394"/>
                <a:gd name="connsiteY11" fmla="*/ 207168 h 359729"/>
                <a:gd name="connsiteX12" fmla="*/ 209550 w 312394"/>
                <a:gd name="connsiteY12" fmla="*/ 135731 h 359729"/>
                <a:gd name="connsiteX13" fmla="*/ 0 w 312394"/>
                <a:gd name="connsiteY13" fmla="*/ 195262 h 359729"/>
                <a:gd name="connsiteX0" fmla="*/ 259556 w 312394"/>
                <a:gd name="connsiteY0" fmla="*/ 0 h 359729"/>
                <a:gd name="connsiteX1" fmla="*/ 121444 w 312394"/>
                <a:gd name="connsiteY1" fmla="*/ 245268 h 359729"/>
                <a:gd name="connsiteX2" fmla="*/ 142875 w 312394"/>
                <a:gd name="connsiteY2" fmla="*/ 311943 h 359729"/>
                <a:gd name="connsiteX3" fmla="*/ 214313 w 312394"/>
                <a:gd name="connsiteY3" fmla="*/ 314325 h 359729"/>
                <a:gd name="connsiteX4" fmla="*/ 259556 w 312394"/>
                <a:gd name="connsiteY4" fmla="*/ 273843 h 359729"/>
                <a:gd name="connsiteX5" fmla="*/ 261938 w 312394"/>
                <a:gd name="connsiteY5" fmla="*/ 202406 h 359729"/>
                <a:gd name="connsiteX6" fmla="*/ 192881 w 312394"/>
                <a:gd name="connsiteY6" fmla="*/ 176212 h 359729"/>
                <a:gd name="connsiteX7" fmla="*/ 92869 w 312394"/>
                <a:gd name="connsiteY7" fmla="*/ 200025 h 359729"/>
                <a:gd name="connsiteX8" fmla="*/ 66675 w 312394"/>
                <a:gd name="connsiteY8" fmla="*/ 264318 h 359729"/>
                <a:gd name="connsiteX9" fmla="*/ 92869 w 312394"/>
                <a:gd name="connsiteY9" fmla="*/ 319087 h 359729"/>
                <a:gd name="connsiteX10" fmla="*/ 240506 w 312394"/>
                <a:gd name="connsiteY10" fmla="*/ 354806 h 359729"/>
                <a:gd name="connsiteX11" fmla="*/ 311944 w 312394"/>
                <a:gd name="connsiteY11" fmla="*/ 207168 h 359729"/>
                <a:gd name="connsiteX12" fmla="*/ 209550 w 312394"/>
                <a:gd name="connsiteY12" fmla="*/ 135731 h 359729"/>
                <a:gd name="connsiteX13" fmla="*/ 0 w 312394"/>
                <a:gd name="connsiteY13" fmla="*/ 195262 h 359729"/>
                <a:gd name="connsiteX0" fmla="*/ 259556 w 312349"/>
                <a:gd name="connsiteY0" fmla="*/ 0 h 365936"/>
                <a:gd name="connsiteX1" fmla="*/ 121444 w 312349"/>
                <a:gd name="connsiteY1" fmla="*/ 245268 h 365936"/>
                <a:gd name="connsiteX2" fmla="*/ 142875 w 312349"/>
                <a:gd name="connsiteY2" fmla="*/ 311943 h 365936"/>
                <a:gd name="connsiteX3" fmla="*/ 214313 w 312349"/>
                <a:gd name="connsiteY3" fmla="*/ 314325 h 365936"/>
                <a:gd name="connsiteX4" fmla="*/ 259556 w 312349"/>
                <a:gd name="connsiteY4" fmla="*/ 273843 h 365936"/>
                <a:gd name="connsiteX5" fmla="*/ 261938 w 312349"/>
                <a:gd name="connsiteY5" fmla="*/ 202406 h 365936"/>
                <a:gd name="connsiteX6" fmla="*/ 192881 w 312349"/>
                <a:gd name="connsiteY6" fmla="*/ 176212 h 365936"/>
                <a:gd name="connsiteX7" fmla="*/ 92869 w 312349"/>
                <a:gd name="connsiteY7" fmla="*/ 200025 h 365936"/>
                <a:gd name="connsiteX8" fmla="*/ 66675 w 312349"/>
                <a:gd name="connsiteY8" fmla="*/ 264318 h 365936"/>
                <a:gd name="connsiteX9" fmla="*/ 123825 w 312349"/>
                <a:gd name="connsiteY9" fmla="*/ 345280 h 365936"/>
                <a:gd name="connsiteX10" fmla="*/ 240506 w 312349"/>
                <a:gd name="connsiteY10" fmla="*/ 354806 h 365936"/>
                <a:gd name="connsiteX11" fmla="*/ 311944 w 312349"/>
                <a:gd name="connsiteY11" fmla="*/ 207168 h 365936"/>
                <a:gd name="connsiteX12" fmla="*/ 209550 w 312349"/>
                <a:gd name="connsiteY12" fmla="*/ 135731 h 365936"/>
                <a:gd name="connsiteX13" fmla="*/ 0 w 312349"/>
                <a:gd name="connsiteY13" fmla="*/ 195262 h 365936"/>
                <a:gd name="connsiteX0" fmla="*/ 259556 w 314728"/>
                <a:gd name="connsiteY0" fmla="*/ 0 h 350071"/>
                <a:gd name="connsiteX1" fmla="*/ 121444 w 314728"/>
                <a:gd name="connsiteY1" fmla="*/ 245268 h 350071"/>
                <a:gd name="connsiteX2" fmla="*/ 142875 w 314728"/>
                <a:gd name="connsiteY2" fmla="*/ 311943 h 350071"/>
                <a:gd name="connsiteX3" fmla="*/ 214313 w 314728"/>
                <a:gd name="connsiteY3" fmla="*/ 314325 h 350071"/>
                <a:gd name="connsiteX4" fmla="*/ 259556 w 314728"/>
                <a:gd name="connsiteY4" fmla="*/ 273843 h 350071"/>
                <a:gd name="connsiteX5" fmla="*/ 261938 w 314728"/>
                <a:gd name="connsiteY5" fmla="*/ 202406 h 350071"/>
                <a:gd name="connsiteX6" fmla="*/ 192881 w 314728"/>
                <a:gd name="connsiteY6" fmla="*/ 176212 h 350071"/>
                <a:gd name="connsiteX7" fmla="*/ 92869 w 314728"/>
                <a:gd name="connsiteY7" fmla="*/ 200025 h 350071"/>
                <a:gd name="connsiteX8" fmla="*/ 66675 w 314728"/>
                <a:gd name="connsiteY8" fmla="*/ 264318 h 350071"/>
                <a:gd name="connsiteX9" fmla="*/ 123825 w 314728"/>
                <a:gd name="connsiteY9" fmla="*/ 345280 h 350071"/>
                <a:gd name="connsiteX10" fmla="*/ 271463 w 314728"/>
                <a:gd name="connsiteY10" fmla="*/ 326231 h 350071"/>
                <a:gd name="connsiteX11" fmla="*/ 311944 w 314728"/>
                <a:gd name="connsiteY11" fmla="*/ 207168 h 350071"/>
                <a:gd name="connsiteX12" fmla="*/ 209550 w 314728"/>
                <a:gd name="connsiteY12" fmla="*/ 135731 h 350071"/>
                <a:gd name="connsiteX13" fmla="*/ 0 w 314728"/>
                <a:gd name="connsiteY13" fmla="*/ 195262 h 350071"/>
                <a:gd name="connsiteX0" fmla="*/ 252412 w 307584"/>
                <a:gd name="connsiteY0" fmla="*/ 0 h 350071"/>
                <a:gd name="connsiteX1" fmla="*/ 114300 w 307584"/>
                <a:gd name="connsiteY1" fmla="*/ 245268 h 350071"/>
                <a:gd name="connsiteX2" fmla="*/ 135731 w 307584"/>
                <a:gd name="connsiteY2" fmla="*/ 311943 h 350071"/>
                <a:gd name="connsiteX3" fmla="*/ 207169 w 307584"/>
                <a:gd name="connsiteY3" fmla="*/ 314325 h 350071"/>
                <a:gd name="connsiteX4" fmla="*/ 252412 w 307584"/>
                <a:gd name="connsiteY4" fmla="*/ 273843 h 350071"/>
                <a:gd name="connsiteX5" fmla="*/ 254794 w 307584"/>
                <a:gd name="connsiteY5" fmla="*/ 202406 h 350071"/>
                <a:gd name="connsiteX6" fmla="*/ 185737 w 307584"/>
                <a:gd name="connsiteY6" fmla="*/ 176212 h 350071"/>
                <a:gd name="connsiteX7" fmla="*/ 85725 w 307584"/>
                <a:gd name="connsiteY7" fmla="*/ 200025 h 350071"/>
                <a:gd name="connsiteX8" fmla="*/ 59531 w 307584"/>
                <a:gd name="connsiteY8" fmla="*/ 264318 h 350071"/>
                <a:gd name="connsiteX9" fmla="*/ 116681 w 307584"/>
                <a:gd name="connsiteY9" fmla="*/ 345280 h 350071"/>
                <a:gd name="connsiteX10" fmla="*/ 264319 w 307584"/>
                <a:gd name="connsiteY10" fmla="*/ 326231 h 350071"/>
                <a:gd name="connsiteX11" fmla="*/ 304800 w 307584"/>
                <a:gd name="connsiteY11" fmla="*/ 207168 h 350071"/>
                <a:gd name="connsiteX12" fmla="*/ 202406 w 307584"/>
                <a:gd name="connsiteY12" fmla="*/ 135731 h 350071"/>
                <a:gd name="connsiteX13" fmla="*/ 0 w 307584"/>
                <a:gd name="connsiteY13" fmla="*/ 295275 h 350071"/>
                <a:gd name="connsiteX0" fmla="*/ 252412 w 307584"/>
                <a:gd name="connsiteY0" fmla="*/ 0 h 350071"/>
                <a:gd name="connsiteX1" fmla="*/ 114300 w 307584"/>
                <a:gd name="connsiteY1" fmla="*/ 245268 h 350071"/>
                <a:gd name="connsiteX2" fmla="*/ 135731 w 307584"/>
                <a:gd name="connsiteY2" fmla="*/ 311943 h 350071"/>
                <a:gd name="connsiteX3" fmla="*/ 207169 w 307584"/>
                <a:gd name="connsiteY3" fmla="*/ 314325 h 350071"/>
                <a:gd name="connsiteX4" fmla="*/ 252412 w 307584"/>
                <a:gd name="connsiteY4" fmla="*/ 273843 h 350071"/>
                <a:gd name="connsiteX5" fmla="*/ 254794 w 307584"/>
                <a:gd name="connsiteY5" fmla="*/ 202406 h 350071"/>
                <a:gd name="connsiteX6" fmla="*/ 185737 w 307584"/>
                <a:gd name="connsiteY6" fmla="*/ 176212 h 350071"/>
                <a:gd name="connsiteX7" fmla="*/ 85725 w 307584"/>
                <a:gd name="connsiteY7" fmla="*/ 200025 h 350071"/>
                <a:gd name="connsiteX8" fmla="*/ 59531 w 307584"/>
                <a:gd name="connsiteY8" fmla="*/ 264318 h 350071"/>
                <a:gd name="connsiteX9" fmla="*/ 116681 w 307584"/>
                <a:gd name="connsiteY9" fmla="*/ 345280 h 350071"/>
                <a:gd name="connsiteX10" fmla="*/ 264319 w 307584"/>
                <a:gd name="connsiteY10" fmla="*/ 326231 h 350071"/>
                <a:gd name="connsiteX11" fmla="*/ 304800 w 307584"/>
                <a:gd name="connsiteY11" fmla="*/ 207168 h 350071"/>
                <a:gd name="connsiteX12" fmla="*/ 202406 w 307584"/>
                <a:gd name="connsiteY12" fmla="*/ 135731 h 350071"/>
                <a:gd name="connsiteX13" fmla="*/ 0 w 307584"/>
                <a:gd name="connsiteY13" fmla="*/ 295275 h 350071"/>
                <a:gd name="connsiteX0" fmla="*/ 235743 w 290915"/>
                <a:gd name="connsiteY0" fmla="*/ 0 h 350071"/>
                <a:gd name="connsiteX1" fmla="*/ 97631 w 290915"/>
                <a:gd name="connsiteY1" fmla="*/ 245268 h 350071"/>
                <a:gd name="connsiteX2" fmla="*/ 119062 w 290915"/>
                <a:gd name="connsiteY2" fmla="*/ 311943 h 350071"/>
                <a:gd name="connsiteX3" fmla="*/ 190500 w 290915"/>
                <a:gd name="connsiteY3" fmla="*/ 314325 h 350071"/>
                <a:gd name="connsiteX4" fmla="*/ 235743 w 290915"/>
                <a:gd name="connsiteY4" fmla="*/ 273843 h 350071"/>
                <a:gd name="connsiteX5" fmla="*/ 238125 w 290915"/>
                <a:gd name="connsiteY5" fmla="*/ 202406 h 350071"/>
                <a:gd name="connsiteX6" fmla="*/ 169068 w 290915"/>
                <a:gd name="connsiteY6" fmla="*/ 176212 h 350071"/>
                <a:gd name="connsiteX7" fmla="*/ 69056 w 290915"/>
                <a:gd name="connsiteY7" fmla="*/ 200025 h 350071"/>
                <a:gd name="connsiteX8" fmla="*/ 42862 w 290915"/>
                <a:gd name="connsiteY8" fmla="*/ 264318 h 350071"/>
                <a:gd name="connsiteX9" fmla="*/ 100012 w 290915"/>
                <a:gd name="connsiteY9" fmla="*/ 345280 h 350071"/>
                <a:gd name="connsiteX10" fmla="*/ 247650 w 290915"/>
                <a:gd name="connsiteY10" fmla="*/ 326231 h 350071"/>
                <a:gd name="connsiteX11" fmla="*/ 288131 w 290915"/>
                <a:gd name="connsiteY11" fmla="*/ 207168 h 350071"/>
                <a:gd name="connsiteX12" fmla="*/ 185737 w 290915"/>
                <a:gd name="connsiteY12" fmla="*/ 135731 h 350071"/>
                <a:gd name="connsiteX13" fmla="*/ 0 w 290915"/>
                <a:gd name="connsiteY13" fmla="*/ 290513 h 350071"/>
                <a:gd name="connsiteX0" fmla="*/ 235768 w 290940"/>
                <a:gd name="connsiteY0" fmla="*/ 0 h 350071"/>
                <a:gd name="connsiteX1" fmla="*/ 97656 w 290940"/>
                <a:gd name="connsiteY1" fmla="*/ 245268 h 350071"/>
                <a:gd name="connsiteX2" fmla="*/ 119087 w 290940"/>
                <a:gd name="connsiteY2" fmla="*/ 311943 h 350071"/>
                <a:gd name="connsiteX3" fmla="*/ 190525 w 290940"/>
                <a:gd name="connsiteY3" fmla="*/ 314325 h 350071"/>
                <a:gd name="connsiteX4" fmla="*/ 235768 w 290940"/>
                <a:gd name="connsiteY4" fmla="*/ 273843 h 350071"/>
                <a:gd name="connsiteX5" fmla="*/ 238150 w 290940"/>
                <a:gd name="connsiteY5" fmla="*/ 202406 h 350071"/>
                <a:gd name="connsiteX6" fmla="*/ 169093 w 290940"/>
                <a:gd name="connsiteY6" fmla="*/ 176212 h 350071"/>
                <a:gd name="connsiteX7" fmla="*/ 69081 w 290940"/>
                <a:gd name="connsiteY7" fmla="*/ 200025 h 350071"/>
                <a:gd name="connsiteX8" fmla="*/ 42887 w 290940"/>
                <a:gd name="connsiteY8" fmla="*/ 264318 h 350071"/>
                <a:gd name="connsiteX9" fmla="*/ 100037 w 290940"/>
                <a:gd name="connsiteY9" fmla="*/ 345280 h 350071"/>
                <a:gd name="connsiteX10" fmla="*/ 247675 w 290940"/>
                <a:gd name="connsiteY10" fmla="*/ 326231 h 350071"/>
                <a:gd name="connsiteX11" fmla="*/ 288156 w 290940"/>
                <a:gd name="connsiteY11" fmla="*/ 207168 h 350071"/>
                <a:gd name="connsiteX12" fmla="*/ 185762 w 290940"/>
                <a:gd name="connsiteY12" fmla="*/ 135731 h 350071"/>
                <a:gd name="connsiteX13" fmla="*/ 25 w 290940"/>
                <a:gd name="connsiteY13" fmla="*/ 290513 h 35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940" h="350071">
                  <a:moveTo>
                    <a:pt x="235768" y="0"/>
                  </a:moveTo>
                  <a:cubicBezTo>
                    <a:pt x="255016" y="63302"/>
                    <a:pt x="117103" y="193278"/>
                    <a:pt x="97656" y="245268"/>
                  </a:cubicBezTo>
                  <a:cubicBezTo>
                    <a:pt x="78209" y="297258"/>
                    <a:pt x="103609" y="300434"/>
                    <a:pt x="119087" y="311943"/>
                  </a:cubicBezTo>
                  <a:cubicBezTo>
                    <a:pt x="134565" y="323452"/>
                    <a:pt x="171078" y="320675"/>
                    <a:pt x="190525" y="314325"/>
                  </a:cubicBezTo>
                  <a:cubicBezTo>
                    <a:pt x="209972" y="307975"/>
                    <a:pt x="227830" y="292496"/>
                    <a:pt x="235768" y="273843"/>
                  </a:cubicBezTo>
                  <a:cubicBezTo>
                    <a:pt x="243706" y="255190"/>
                    <a:pt x="249262" y="218678"/>
                    <a:pt x="238150" y="202406"/>
                  </a:cubicBezTo>
                  <a:cubicBezTo>
                    <a:pt x="227038" y="186134"/>
                    <a:pt x="197271" y="176609"/>
                    <a:pt x="169093" y="176212"/>
                  </a:cubicBezTo>
                  <a:cubicBezTo>
                    <a:pt x="140915" y="175815"/>
                    <a:pt x="90115" y="185341"/>
                    <a:pt x="69081" y="200025"/>
                  </a:cubicBezTo>
                  <a:cubicBezTo>
                    <a:pt x="48047" y="214709"/>
                    <a:pt x="37728" y="240109"/>
                    <a:pt x="42887" y="264318"/>
                  </a:cubicBezTo>
                  <a:cubicBezTo>
                    <a:pt x="48046" y="288527"/>
                    <a:pt x="65906" y="334961"/>
                    <a:pt x="100037" y="345280"/>
                  </a:cubicBezTo>
                  <a:cubicBezTo>
                    <a:pt x="134168" y="355599"/>
                    <a:pt x="216322" y="349250"/>
                    <a:pt x="247675" y="326231"/>
                  </a:cubicBezTo>
                  <a:cubicBezTo>
                    <a:pt x="279028" y="303212"/>
                    <a:pt x="298475" y="238918"/>
                    <a:pt x="288156" y="207168"/>
                  </a:cubicBezTo>
                  <a:cubicBezTo>
                    <a:pt x="277837" y="175418"/>
                    <a:pt x="237753" y="137715"/>
                    <a:pt x="185762" y="135731"/>
                  </a:cubicBezTo>
                  <a:cubicBezTo>
                    <a:pt x="133771" y="133747"/>
                    <a:pt x="-2158" y="112118"/>
                    <a:pt x="25" y="290513"/>
                  </a:cubicBezTo>
                </a:path>
              </a:pathLst>
            </a:custGeom>
            <a:noFill/>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4" name="Freeform: Shape 13">
              <a:extLst>
                <a:ext uri="{FF2B5EF4-FFF2-40B4-BE49-F238E27FC236}">
                  <a16:creationId xmlns:a16="http://schemas.microsoft.com/office/drawing/2014/main" id="{749D9F87-F5AC-255D-1C9B-21D17F13F80C}"/>
                </a:ext>
              </a:extLst>
            </p:cNvPr>
            <p:cNvSpPr/>
            <p:nvPr/>
          </p:nvSpPr>
          <p:spPr bwMode="auto">
            <a:xfrm>
              <a:off x="1345406" y="3705225"/>
              <a:ext cx="373857" cy="262899"/>
            </a:xfrm>
            <a:custGeom>
              <a:avLst/>
              <a:gdLst>
                <a:gd name="connsiteX0" fmla="*/ 0 w 376238"/>
                <a:gd name="connsiteY0" fmla="*/ 150019 h 262225"/>
                <a:gd name="connsiteX1" fmla="*/ 88106 w 376238"/>
                <a:gd name="connsiteY1" fmla="*/ 252413 h 262225"/>
                <a:gd name="connsiteX2" fmla="*/ 245269 w 376238"/>
                <a:gd name="connsiteY2" fmla="*/ 250031 h 262225"/>
                <a:gd name="connsiteX3" fmla="*/ 321469 w 376238"/>
                <a:gd name="connsiteY3" fmla="*/ 180975 h 262225"/>
                <a:gd name="connsiteX4" fmla="*/ 338138 w 376238"/>
                <a:gd name="connsiteY4" fmla="*/ 80963 h 262225"/>
                <a:gd name="connsiteX5" fmla="*/ 376238 w 376238"/>
                <a:gd name="connsiteY5" fmla="*/ 0 h 262225"/>
                <a:gd name="connsiteX0" fmla="*/ 0 w 376238"/>
                <a:gd name="connsiteY0" fmla="*/ 150019 h 262225"/>
                <a:gd name="connsiteX1" fmla="*/ 88106 w 376238"/>
                <a:gd name="connsiteY1" fmla="*/ 252413 h 262225"/>
                <a:gd name="connsiteX2" fmla="*/ 245269 w 376238"/>
                <a:gd name="connsiteY2" fmla="*/ 250031 h 262225"/>
                <a:gd name="connsiteX3" fmla="*/ 321469 w 376238"/>
                <a:gd name="connsiteY3" fmla="*/ 180975 h 262225"/>
                <a:gd name="connsiteX4" fmla="*/ 338138 w 376238"/>
                <a:gd name="connsiteY4" fmla="*/ 80963 h 262225"/>
                <a:gd name="connsiteX5" fmla="*/ 376238 w 376238"/>
                <a:gd name="connsiteY5" fmla="*/ 0 h 262225"/>
                <a:gd name="connsiteX0" fmla="*/ 0 w 373857"/>
                <a:gd name="connsiteY0" fmla="*/ 140494 h 262899"/>
                <a:gd name="connsiteX1" fmla="*/ 85725 w 373857"/>
                <a:gd name="connsiteY1" fmla="*/ 252413 h 262899"/>
                <a:gd name="connsiteX2" fmla="*/ 242888 w 373857"/>
                <a:gd name="connsiteY2" fmla="*/ 250031 h 262899"/>
                <a:gd name="connsiteX3" fmla="*/ 319088 w 373857"/>
                <a:gd name="connsiteY3" fmla="*/ 180975 h 262899"/>
                <a:gd name="connsiteX4" fmla="*/ 335757 w 373857"/>
                <a:gd name="connsiteY4" fmla="*/ 80963 h 262899"/>
                <a:gd name="connsiteX5" fmla="*/ 373857 w 373857"/>
                <a:gd name="connsiteY5" fmla="*/ 0 h 26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857" h="262899">
                  <a:moveTo>
                    <a:pt x="0" y="140494"/>
                  </a:moveTo>
                  <a:cubicBezTo>
                    <a:pt x="21233" y="197644"/>
                    <a:pt x="45244" y="234157"/>
                    <a:pt x="85725" y="252413"/>
                  </a:cubicBezTo>
                  <a:cubicBezTo>
                    <a:pt x="126206" y="270669"/>
                    <a:pt x="203994" y="261937"/>
                    <a:pt x="242888" y="250031"/>
                  </a:cubicBezTo>
                  <a:cubicBezTo>
                    <a:pt x="281782" y="238125"/>
                    <a:pt x="303610" y="209153"/>
                    <a:pt x="319088" y="180975"/>
                  </a:cubicBezTo>
                  <a:cubicBezTo>
                    <a:pt x="334566" y="152797"/>
                    <a:pt x="326629" y="111125"/>
                    <a:pt x="335757" y="80963"/>
                  </a:cubicBezTo>
                  <a:cubicBezTo>
                    <a:pt x="344885" y="50801"/>
                    <a:pt x="359371" y="25400"/>
                    <a:pt x="373857" y="0"/>
                  </a:cubicBezTo>
                </a:path>
              </a:pathLst>
            </a:custGeom>
            <a:noFill/>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8" name="Freeform: Shape 17">
              <a:extLst>
                <a:ext uri="{FF2B5EF4-FFF2-40B4-BE49-F238E27FC236}">
                  <a16:creationId xmlns:a16="http://schemas.microsoft.com/office/drawing/2014/main" id="{7ADD5031-3D11-C061-8565-9DF1EA7F77E7}"/>
                </a:ext>
              </a:extLst>
            </p:cNvPr>
            <p:cNvSpPr/>
            <p:nvPr/>
          </p:nvSpPr>
          <p:spPr bwMode="auto">
            <a:xfrm>
              <a:off x="1714500" y="3548906"/>
              <a:ext cx="123825" cy="163013"/>
            </a:xfrm>
            <a:custGeom>
              <a:avLst/>
              <a:gdLst>
                <a:gd name="connsiteX0" fmla="*/ 0 w 123825"/>
                <a:gd name="connsiteY0" fmla="*/ 163013 h 163013"/>
                <a:gd name="connsiteX1" fmla="*/ 85725 w 123825"/>
                <a:gd name="connsiteY1" fmla="*/ 20138 h 163013"/>
                <a:gd name="connsiteX2" fmla="*/ 123825 w 123825"/>
                <a:gd name="connsiteY2" fmla="*/ 1088 h 163013"/>
              </a:gdLst>
              <a:ahLst/>
              <a:cxnLst>
                <a:cxn ang="0">
                  <a:pos x="connsiteX0" y="connsiteY0"/>
                </a:cxn>
                <a:cxn ang="0">
                  <a:pos x="connsiteX1" y="connsiteY1"/>
                </a:cxn>
                <a:cxn ang="0">
                  <a:pos x="connsiteX2" y="connsiteY2"/>
                </a:cxn>
              </a:cxnLst>
              <a:rect l="l" t="t" r="r" b="b"/>
              <a:pathLst>
                <a:path w="123825" h="163013">
                  <a:moveTo>
                    <a:pt x="0" y="163013"/>
                  </a:moveTo>
                  <a:cubicBezTo>
                    <a:pt x="32543" y="105069"/>
                    <a:pt x="65087" y="47126"/>
                    <a:pt x="85725" y="20138"/>
                  </a:cubicBezTo>
                  <a:cubicBezTo>
                    <a:pt x="106363" y="-6850"/>
                    <a:pt x="123825" y="1088"/>
                    <a:pt x="123825" y="1088"/>
                  </a:cubicBezTo>
                </a:path>
              </a:pathLst>
            </a:custGeom>
            <a:noFill/>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grpSp>
      <p:grpSp>
        <p:nvGrpSpPr>
          <p:cNvPr id="28" name="Group 27">
            <a:extLst>
              <a:ext uri="{FF2B5EF4-FFF2-40B4-BE49-F238E27FC236}">
                <a16:creationId xmlns:a16="http://schemas.microsoft.com/office/drawing/2014/main" id="{369D84D0-CBA1-5B57-7D56-0523393A34E7}"/>
              </a:ext>
            </a:extLst>
          </p:cNvPr>
          <p:cNvGrpSpPr/>
          <p:nvPr/>
        </p:nvGrpSpPr>
        <p:grpSpPr>
          <a:xfrm>
            <a:off x="1838325" y="3039630"/>
            <a:ext cx="1954833" cy="509276"/>
            <a:chOff x="1838325" y="3039630"/>
            <a:chExt cx="1954833" cy="509276"/>
          </a:xfrm>
        </p:grpSpPr>
        <p:cxnSp>
          <p:nvCxnSpPr>
            <p:cNvPr id="22" name="Straight Connector 21">
              <a:extLst>
                <a:ext uri="{FF2B5EF4-FFF2-40B4-BE49-F238E27FC236}">
                  <a16:creationId xmlns:a16="http://schemas.microsoft.com/office/drawing/2014/main" id="{6BE57C92-82FA-823A-3661-33C7F278E7E5}"/>
                </a:ext>
              </a:extLst>
            </p:cNvPr>
            <p:cNvCxnSpPr/>
            <p:nvPr/>
          </p:nvCxnSpPr>
          <p:spPr bwMode="auto">
            <a:xfrm flipV="1">
              <a:off x="1838325" y="3059509"/>
              <a:ext cx="1509539" cy="489397"/>
            </a:xfrm>
            <a:prstGeom prst="line">
              <a:avLst/>
            </a:prstGeom>
            <a:ln>
              <a:headEnd type="none" w="med" len="med"/>
              <a:tailEnd type="none" w="med" len="med"/>
            </a:ln>
            <a:effectLst>
              <a:glow rad="635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24" name="Freeform: Shape 23">
              <a:extLst>
                <a:ext uri="{FF2B5EF4-FFF2-40B4-BE49-F238E27FC236}">
                  <a16:creationId xmlns:a16="http://schemas.microsoft.com/office/drawing/2014/main" id="{60C0DFB7-621B-A334-FE0E-B1DFCE2D1653}"/>
                </a:ext>
              </a:extLst>
            </p:cNvPr>
            <p:cNvSpPr/>
            <p:nvPr/>
          </p:nvSpPr>
          <p:spPr bwMode="auto">
            <a:xfrm>
              <a:off x="3340720" y="3039630"/>
              <a:ext cx="452438" cy="372106"/>
            </a:xfrm>
            <a:custGeom>
              <a:avLst/>
              <a:gdLst>
                <a:gd name="connsiteX0" fmla="*/ 0 w 366713"/>
                <a:gd name="connsiteY0" fmla="*/ 46325 h 301119"/>
                <a:gd name="connsiteX1" fmla="*/ 145257 w 366713"/>
                <a:gd name="connsiteY1" fmla="*/ 1081 h 301119"/>
                <a:gd name="connsiteX2" fmla="*/ 228600 w 366713"/>
                <a:gd name="connsiteY2" fmla="*/ 86806 h 301119"/>
                <a:gd name="connsiteX3" fmla="*/ 366713 w 366713"/>
                <a:gd name="connsiteY3" fmla="*/ 301119 h 301119"/>
                <a:gd name="connsiteX0" fmla="*/ 0 w 366713"/>
                <a:gd name="connsiteY0" fmla="*/ 26606 h 281400"/>
                <a:gd name="connsiteX1" fmla="*/ 142875 w 366713"/>
                <a:gd name="connsiteY1" fmla="*/ 2793 h 281400"/>
                <a:gd name="connsiteX2" fmla="*/ 228600 w 366713"/>
                <a:gd name="connsiteY2" fmla="*/ 67087 h 281400"/>
                <a:gd name="connsiteX3" fmla="*/ 366713 w 366713"/>
                <a:gd name="connsiteY3" fmla="*/ 281400 h 281400"/>
                <a:gd name="connsiteX0" fmla="*/ 0 w 450057"/>
                <a:gd name="connsiteY0" fmla="*/ 26606 h 379031"/>
                <a:gd name="connsiteX1" fmla="*/ 142875 w 450057"/>
                <a:gd name="connsiteY1" fmla="*/ 2793 h 379031"/>
                <a:gd name="connsiteX2" fmla="*/ 228600 w 450057"/>
                <a:gd name="connsiteY2" fmla="*/ 67087 h 379031"/>
                <a:gd name="connsiteX3" fmla="*/ 450057 w 450057"/>
                <a:gd name="connsiteY3" fmla="*/ 379031 h 379031"/>
                <a:gd name="connsiteX0" fmla="*/ 0 w 445294"/>
                <a:gd name="connsiteY0" fmla="*/ 26606 h 371887"/>
                <a:gd name="connsiteX1" fmla="*/ 142875 w 445294"/>
                <a:gd name="connsiteY1" fmla="*/ 2793 h 371887"/>
                <a:gd name="connsiteX2" fmla="*/ 228600 w 445294"/>
                <a:gd name="connsiteY2" fmla="*/ 67087 h 371887"/>
                <a:gd name="connsiteX3" fmla="*/ 445294 w 445294"/>
                <a:gd name="connsiteY3" fmla="*/ 371887 h 371887"/>
                <a:gd name="connsiteX0" fmla="*/ 0 w 452438"/>
                <a:gd name="connsiteY0" fmla="*/ 24866 h 372528"/>
                <a:gd name="connsiteX1" fmla="*/ 150019 w 452438"/>
                <a:gd name="connsiteY1" fmla="*/ 3434 h 372528"/>
                <a:gd name="connsiteX2" fmla="*/ 235744 w 452438"/>
                <a:gd name="connsiteY2" fmla="*/ 67728 h 372528"/>
                <a:gd name="connsiteX3" fmla="*/ 452438 w 452438"/>
                <a:gd name="connsiteY3" fmla="*/ 372528 h 372528"/>
                <a:gd name="connsiteX0" fmla="*/ 0 w 452438"/>
                <a:gd name="connsiteY0" fmla="*/ 24444 h 372106"/>
                <a:gd name="connsiteX1" fmla="*/ 150019 w 452438"/>
                <a:gd name="connsiteY1" fmla="*/ 3012 h 372106"/>
                <a:gd name="connsiteX2" fmla="*/ 235744 w 452438"/>
                <a:gd name="connsiteY2" fmla="*/ 67306 h 372106"/>
                <a:gd name="connsiteX3" fmla="*/ 452438 w 452438"/>
                <a:gd name="connsiteY3" fmla="*/ 372106 h 372106"/>
              </a:gdLst>
              <a:ahLst/>
              <a:cxnLst>
                <a:cxn ang="0">
                  <a:pos x="connsiteX0" y="connsiteY0"/>
                </a:cxn>
                <a:cxn ang="0">
                  <a:pos x="connsiteX1" y="connsiteY1"/>
                </a:cxn>
                <a:cxn ang="0">
                  <a:pos x="connsiteX2" y="connsiteY2"/>
                </a:cxn>
                <a:cxn ang="0">
                  <a:pos x="connsiteX3" y="connsiteY3"/>
                </a:cxn>
              </a:cxnLst>
              <a:rect l="l" t="t" r="r" b="b"/>
              <a:pathLst>
                <a:path w="452438" h="372106">
                  <a:moveTo>
                    <a:pt x="0" y="24444"/>
                  </a:moveTo>
                  <a:cubicBezTo>
                    <a:pt x="72628" y="829"/>
                    <a:pt x="110728" y="-4132"/>
                    <a:pt x="150019" y="3012"/>
                  </a:cubicBezTo>
                  <a:cubicBezTo>
                    <a:pt x="189310" y="10156"/>
                    <a:pt x="198835" y="17300"/>
                    <a:pt x="235744" y="67306"/>
                  </a:cubicBezTo>
                  <a:cubicBezTo>
                    <a:pt x="272653" y="117312"/>
                    <a:pt x="401836" y="289952"/>
                    <a:pt x="452438" y="372106"/>
                  </a:cubicBezTo>
                </a:path>
              </a:pathLst>
            </a:custGeom>
            <a:noFill/>
            <a:ln/>
            <a:effectLst>
              <a:glow rad="635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grpSp>
      <p:sp>
        <p:nvSpPr>
          <p:cNvPr id="25" name="Freeform: Shape 24">
            <a:extLst>
              <a:ext uri="{FF2B5EF4-FFF2-40B4-BE49-F238E27FC236}">
                <a16:creationId xmlns:a16="http://schemas.microsoft.com/office/drawing/2014/main" id="{0CD28ABD-5AD4-4EF6-F446-0F5B717B0866}"/>
              </a:ext>
            </a:extLst>
          </p:cNvPr>
          <p:cNvSpPr/>
          <p:nvPr/>
        </p:nvSpPr>
        <p:spPr bwMode="auto">
          <a:xfrm>
            <a:off x="3633770" y="3269142"/>
            <a:ext cx="1476393" cy="430114"/>
          </a:xfrm>
          <a:custGeom>
            <a:avLst/>
            <a:gdLst>
              <a:gd name="connsiteX0" fmla="*/ 159561 w 1476393"/>
              <a:gd name="connsiteY0" fmla="*/ 140808 h 430114"/>
              <a:gd name="connsiteX1" fmla="*/ 135749 w 1476393"/>
              <a:gd name="connsiteY1" fmla="*/ 197958 h 430114"/>
              <a:gd name="connsiteX2" fmla="*/ 195280 w 1476393"/>
              <a:gd name="connsiteY2" fmla="*/ 231296 h 430114"/>
              <a:gd name="connsiteX3" fmla="*/ 281005 w 1476393"/>
              <a:gd name="connsiteY3" fmla="*/ 197958 h 430114"/>
              <a:gd name="connsiteX4" fmla="*/ 292911 w 1476393"/>
              <a:gd name="connsiteY4" fmla="*/ 116996 h 430114"/>
              <a:gd name="connsiteX5" fmla="*/ 242905 w 1476393"/>
              <a:gd name="connsiteY5" fmla="*/ 62227 h 430114"/>
              <a:gd name="connsiteX6" fmla="*/ 161943 w 1476393"/>
              <a:gd name="connsiteY6" fmla="*/ 62227 h 430114"/>
              <a:gd name="connsiteX7" fmla="*/ 85743 w 1476393"/>
              <a:gd name="connsiteY7" fmla="*/ 114614 h 430114"/>
              <a:gd name="connsiteX8" fmla="*/ 64311 w 1476393"/>
              <a:gd name="connsiteY8" fmla="*/ 205102 h 430114"/>
              <a:gd name="connsiteX9" fmla="*/ 126224 w 1476393"/>
              <a:gd name="connsiteY9" fmla="*/ 262252 h 430114"/>
              <a:gd name="connsiteX10" fmla="*/ 228618 w 1476393"/>
              <a:gd name="connsiteY10" fmla="*/ 276539 h 430114"/>
              <a:gd name="connsiteX11" fmla="*/ 311961 w 1476393"/>
              <a:gd name="connsiteY11" fmla="*/ 245583 h 430114"/>
              <a:gd name="connsiteX12" fmla="*/ 373874 w 1476393"/>
              <a:gd name="connsiteY12" fmla="*/ 145571 h 430114"/>
              <a:gd name="connsiteX13" fmla="*/ 326249 w 1476393"/>
              <a:gd name="connsiteY13" fmla="*/ 52702 h 430114"/>
              <a:gd name="connsiteX14" fmla="*/ 252430 w 1476393"/>
              <a:gd name="connsiteY14" fmla="*/ 9839 h 430114"/>
              <a:gd name="connsiteX15" fmla="*/ 173849 w 1476393"/>
              <a:gd name="connsiteY15" fmla="*/ 314 h 430114"/>
              <a:gd name="connsiteX16" fmla="*/ 95268 w 1476393"/>
              <a:gd name="connsiteY16" fmla="*/ 16983 h 430114"/>
              <a:gd name="connsiteX17" fmla="*/ 21449 w 1476393"/>
              <a:gd name="connsiteY17" fmla="*/ 76514 h 430114"/>
              <a:gd name="connsiteX18" fmla="*/ 18 w 1476393"/>
              <a:gd name="connsiteY18" fmla="*/ 188433 h 430114"/>
              <a:gd name="connsiteX19" fmla="*/ 23830 w 1476393"/>
              <a:gd name="connsiteY19" fmla="*/ 267014 h 430114"/>
              <a:gd name="connsiteX20" fmla="*/ 71455 w 1476393"/>
              <a:gd name="connsiteY20" fmla="*/ 312258 h 430114"/>
              <a:gd name="connsiteX21" fmla="*/ 173849 w 1476393"/>
              <a:gd name="connsiteY21" fmla="*/ 331308 h 430114"/>
              <a:gd name="connsiteX22" fmla="*/ 285768 w 1476393"/>
              <a:gd name="connsiteY22" fmla="*/ 326546 h 430114"/>
              <a:gd name="connsiteX23" fmla="*/ 378636 w 1476393"/>
              <a:gd name="connsiteY23" fmla="*/ 340833 h 430114"/>
              <a:gd name="connsiteX24" fmla="*/ 659624 w 1476393"/>
              <a:gd name="connsiteY24" fmla="*/ 414652 h 430114"/>
              <a:gd name="connsiteX25" fmla="*/ 716774 w 1476393"/>
              <a:gd name="connsiteY25" fmla="*/ 428939 h 430114"/>
              <a:gd name="connsiteX26" fmla="*/ 869174 w 1476393"/>
              <a:gd name="connsiteY26" fmla="*/ 395602 h 430114"/>
              <a:gd name="connsiteX27" fmla="*/ 1476393 w 1476393"/>
              <a:gd name="connsiteY27" fmla="*/ 200339 h 43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6393" h="430114">
                <a:moveTo>
                  <a:pt x="159561" y="140808"/>
                </a:moveTo>
                <a:cubicBezTo>
                  <a:pt x="144678" y="161842"/>
                  <a:pt x="129796" y="182877"/>
                  <a:pt x="135749" y="197958"/>
                </a:cubicBezTo>
                <a:cubicBezTo>
                  <a:pt x="141702" y="213039"/>
                  <a:pt x="171071" y="231296"/>
                  <a:pt x="195280" y="231296"/>
                </a:cubicBezTo>
                <a:cubicBezTo>
                  <a:pt x="219489" y="231296"/>
                  <a:pt x="264733" y="217008"/>
                  <a:pt x="281005" y="197958"/>
                </a:cubicBezTo>
                <a:cubicBezTo>
                  <a:pt x="297277" y="178908"/>
                  <a:pt x="299261" y="139618"/>
                  <a:pt x="292911" y="116996"/>
                </a:cubicBezTo>
                <a:cubicBezTo>
                  <a:pt x="286561" y="94374"/>
                  <a:pt x="264733" y="71355"/>
                  <a:pt x="242905" y="62227"/>
                </a:cubicBezTo>
                <a:cubicBezTo>
                  <a:pt x="221077" y="53099"/>
                  <a:pt x="188137" y="53496"/>
                  <a:pt x="161943" y="62227"/>
                </a:cubicBezTo>
                <a:cubicBezTo>
                  <a:pt x="135749" y="70958"/>
                  <a:pt x="102015" y="90801"/>
                  <a:pt x="85743" y="114614"/>
                </a:cubicBezTo>
                <a:cubicBezTo>
                  <a:pt x="69471" y="138427"/>
                  <a:pt x="57564" y="180496"/>
                  <a:pt x="64311" y="205102"/>
                </a:cubicBezTo>
                <a:cubicBezTo>
                  <a:pt x="71058" y="229708"/>
                  <a:pt x="98840" y="250346"/>
                  <a:pt x="126224" y="262252"/>
                </a:cubicBezTo>
                <a:cubicBezTo>
                  <a:pt x="153608" y="274158"/>
                  <a:pt x="197662" y="279317"/>
                  <a:pt x="228618" y="276539"/>
                </a:cubicBezTo>
                <a:cubicBezTo>
                  <a:pt x="259574" y="273761"/>
                  <a:pt x="287752" y="267411"/>
                  <a:pt x="311961" y="245583"/>
                </a:cubicBezTo>
                <a:cubicBezTo>
                  <a:pt x="336170" y="223755"/>
                  <a:pt x="371493" y="177718"/>
                  <a:pt x="373874" y="145571"/>
                </a:cubicBezTo>
                <a:cubicBezTo>
                  <a:pt x="376255" y="113424"/>
                  <a:pt x="346490" y="75324"/>
                  <a:pt x="326249" y="52702"/>
                </a:cubicBezTo>
                <a:cubicBezTo>
                  <a:pt x="306008" y="30080"/>
                  <a:pt x="277830" y="18570"/>
                  <a:pt x="252430" y="9839"/>
                </a:cubicBezTo>
                <a:cubicBezTo>
                  <a:pt x="227030" y="1108"/>
                  <a:pt x="200043" y="-877"/>
                  <a:pt x="173849" y="314"/>
                </a:cubicBezTo>
                <a:cubicBezTo>
                  <a:pt x="147655" y="1505"/>
                  <a:pt x="120668" y="4283"/>
                  <a:pt x="95268" y="16983"/>
                </a:cubicBezTo>
                <a:cubicBezTo>
                  <a:pt x="69868" y="29683"/>
                  <a:pt x="37324" y="47939"/>
                  <a:pt x="21449" y="76514"/>
                </a:cubicBezTo>
                <a:cubicBezTo>
                  <a:pt x="5574" y="105089"/>
                  <a:pt x="-379" y="156683"/>
                  <a:pt x="18" y="188433"/>
                </a:cubicBezTo>
                <a:cubicBezTo>
                  <a:pt x="415" y="220183"/>
                  <a:pt x="11924" y="246376"/>
                  <a:pt x="23830" y="267014"/>
                </a:cubicBezTo>
                <a:cubicBezTo>
                  <a:pt x="35736" y="287652"/>
                  <a:pt x="46452" y="301542"/>
                  <a:pt x="71455" y="312258"/>
                </a:cubicBezTo>
                <a:cubicBezTo>
                  <a:pt x="96458" y="322974"/>
                  <a:pt x="138130" y="328927"/>
                  <a:pt x="173849" y="331308"/>
                </a:cubicBezTo>
                <a:cubicBezTo>
                  <a:pt x="209568" y="333689"/>
                  <a:pt x="251637" y="324959"/>
                  <a:pt x="285768" y="326546"/>
                </a:cubicBezTo>
                <a:cubicBezTo>
                  <a:pt x="319899" y="328133"/>
                  <a:pt x="316327" y="326149"/>
                  <a:pt x="378636" y="340833"/>
                </a:cubicBezTo>
                <a:cubicBezTo>
                  <a:pt x="440945" y="355517"/>
                  <a:pt x="603268" y="399968"/>
                  <a:pt x="659624" y="414652"/>
                </a:cubicBezTo>
                <a:cubicBezTo>
                  <a:pt x="715980" y="429336"/>
                  <a:pt x="681849" y="432114"/>
                  <a:pt x="716774" y="428939"/>
                </a:cubicBezTo>
                <a:cubicBezTo>
                  <a:pt x="751699" y="425764"/>
                  <a:pt x="742571" y="433702"/>
                  <a:pt x="869174" y="395602"/>
                </a:cubicBezTo>
                <a:cubicBezTo>
                  <a:pt x="995777" y="357502"/>
                  <a:pt x="1236085" y="278920"/>
                  <a:pt x="1476393" y="200339"/>
                </a:cubicBezTo>
              </a:path>
            </a:pathLst>
          </a:custGeom>
          <a:noFill/>
          <a:ln/>
          <a:effectLst>
            <a:glow rad="635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6" name="Freeform: Shape 25">
            <a:extLst>
              <a:ext uri="{FF2B5EF4-FFF2-40B4-BE49-F238E27FC236}">
                <a16:creationId xmlns:a16="http://schemas.microsoft.com/office/drawing/2014/main" id="{78FDDAE4-62A3-A216-8763-B4CC35D2D4A4}"/>
              </a:ext>
            </a:extLst>
          </p:cNvPr>
          <p:cNvSpPr/>
          <p:nvPr/>
        </p:nvSpPr>
        <p:spPr bwMode="auto">
          <a:xfrm>
            <a:off x="5114925" y="1457325"/>
            <a:ext cx="561975" cy="2005013"/>
          </a:xfrm>
          <a:custGeom>
            <a:avLst/>
            <a:gdLst>
              <a:gd name="connsiteX0" fmla="*/ 0 w 561975"/>
              <a:gd name="connsiteY0" fmla="*/ 2005013 h 2005013"/>
              <a:gd name="connsiteX1" fmla="*/ 280988 w 561975"/>
              <a:gd name="connsiteY1" fmla="*/ 1933575 h 2005013"/>
              <a:gd name="connsiteX2" fmla="*/ 342900 w 561975"/>
              <a:gd name="connsiteY2" fmla="*/ 1890713 h 2005013"/>
              <a:gd name="connsiteX3" fmla="*/ 509588 w 561975"/>
              <a:gd name="connsiteY3" fmla="*/ 1714500 h 2005013"/>
              <a:gd name="connsiteX4" fmla="*/ 519113 w 561975"/>
              <a:gd name="connsiteY4" fmla="*/ 1671638 h 2005013"/>
              <a:gd name="connsiteX5" fmla="*/ 552450 w 561975"/>
              <a:gd name="connsiteY5" fmla="*/ 1638300 h 2005013"/>
              <a:gd name="connsiteX6" fmla="*/ 552450 w 561975"/>
              <a:gd name="connsiteY6" fmla="*/ 1600200 h 2005013"/>
              <a:gd name="connsiteX7" fmla="*/ 561975 w 561975"/>
              <a:gd name="connsiteY7" fmla="*/ 0 h 2005013"/>
              <a:gd name="connsiteX0" fmla="*/ 0 w 561975"/>
              <a:gd name="connsiteY0" fmla="*/ 2005013 h 2005013"/>
              <a:gd name="connsiteX1" fmla="*/ 280988 w 561975"/>
              <a:gd name="connsiteY1" fmla="*/ 1933575 h 2005013"/>
              <a:gd name="connsiteX2" fmla="*/ 342900 w 561975"/>
              <a:gd name="connsiteY2" fmla="*/ 1890713 h 2005013"/>
              <a:gd name="connsiteX3" fmla="*/ 509588 w 561975"/>
              <a:gd name="connsiteY3" fmla="*/ 1714500 h 2005013"/>
              <a:gd name="connsiteX4" fmla="*/ 519113 w 561975"/>
              <a:gd name="connsiteY4" fmla="*/ 1671638 h 2005013"/>
              <a:gd name="connsiteX5" fmla="*/ 552450 w 561975"/>
              <a:gd name="connsiteY5" fmla="*/ 1600200 h 2005013"/>
              <a:gd name="connsiteX6" fmla="*/ 561975 w 561975"/>
              <a:gd name="connsiteY6" fmla="*/ 0 h 2005013"/>
              <a:gd name="connsiteX0" fmla="*/ 0 w 561975"/>
              <a:gd name="connsiteY0" fmla="*/ 2005013 h 2005013"/>
              <a:gd name="connsiteX1" fmla="*/ 280988 w 561975"/>
              <a:gd name="connsiteY1" fmla="*/ 1933575 h 2005013"/>
              <a:gd name="connsiteX2" fmla="*/ 342900 w 561975"/>
              <a:gd name="connsiteY2" fmla="*/ 1890713 h 2005013"/>
              <a:gd name="connsiteX3" fmla="*/ 509588 w 561975"/>
              <a:gd name="connsiteY3" fmla="*/ 1714500 h 2005013"/>
              <a:gd name="connsiteX4" fmla="*/ 552450 w 561975"/>
              <a:gd name="connsiteY4" fmla="*/ 1600200 h 2005013"/>
              <a:gd name="connsiteX5" fmla="*/ 561975 w 561975"/>
              <a:gd name="connsiteY5" fmla="*/ 0 h 2005013"/>
              <a:gd name="connsiteX0" fmla="*/ 0 w 561975"/>
              <a:gd name="connsiteY0" fmla="*/ 2005013 h 2005013"/>
              <a:gd name="connsiteX1" fmla="*/ 280988 w 561975"/>
              <a:gd name="connsiteY1" fmla="*/ 1933575 h 2005013"/>
              <a:gd name="connsiteX2" fmla="*/ 342900 w 561975"/>
              <a:gd name="connsiteY2" fmla="*/ 1890713 h 2005013"/>
              <a:gd name="connsiteX3" fmla="*/ 509588 w 561975"/>
              <a:gd name="connsiteY3" fmla="*/ 1714500 h 2005013"/>
              <a:gd name="connsiteX4" fmla="*/ 552450 w 561975"/>
              <a:gd name="connsiteY4" fmla="*/ 1600200 h 2005013"/>
              <a:gd name="connsiteX5" fmla="*/ 561975 w 561975"/>
              <a:gd name="connsiteY5" fmla="*/ 0 h 200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975" h="2005013">
                <a:moveTo>
                  <a:pt x="0" y="2005013"/>
                </a:moveTo>
                <a:cubicBezTo>
                  <a:pt x="111919" y="1978819"/>
                  <a:pt x="223838" y="1952625"/>
                  <a:pt x="280988" y="1933575"/>
                </a:cubicBezTo>
                <a:cubicBezTo>
                  <a:pt x="338138" y="1914525"/>
                  <a:pt x="304800" y="1927225"/>
                  <a:pt x="342900" y="1890713"/>
                </a:cubicBezTo>
                <a:cubicBezTo>
                  <a:pt x="381000" y="1854201"/>
                  <a:pt x="474663" y="1762919"/>
                  <a:pt x="509588" y="1714500"/>
                </a:cubicBezTo>
                <a:cubicBezTo>
                  <a:pt x="544513" y="1666081"/>
                  <a:pt x="550862" y="1652588"/>
                  <a:pt x="552450" y="1600200"/>
                </a:cubicBezTo>
                <a:cubicBezTo>
                  <a:pt x="554037" y="1327150"/>
                  <a:pt x="558006" y="663575"/>
                  <a:pt x="561975" y="0"/>
                </a:cubicBezTo>
              </a:path>
            </a:pathLst>
          </a:custGeom>
          <a:noFill/>
          <a:ln/>
          <a:effectLst>
            <a:glow rad="635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7" name="Explosion: 14 Points 26">
            <a:extLst>
              <a:ext uri="{FF2B5EF4-FFF2-40B4-BE49-F238E27FC236}">
                <a16:creationId xmlns:a16="http://schemas.microsoft.com/office/drawing/2014/main" id="{E625197D-CC33-1750-91AF-8DD83866AF94}"/>
              </a:ext>
            </a:extLst>
          </p:cNvPr>
          <p:cNvSpPr/>
          <p:nvPr/>
        </p:nvSpPr>
        <p:spPr bwMode="auto">
          <a:xfrm>
            <a:off x="5617219" y="2021053"/>
            <a:ext cx="96788" cy="72008"/>
          </a:xfrm>
          <a:prstGeom prst="irregularSeal2">
            <a:avLst/>
          </a:prstGeom>
          <a:solidFill>
            <a:schemeClr val="accent3">
              <a:lumMod val="60000"/>
              <a:lumOff val="40000"/>
            </a:schemeClr>
          </a:solidFill>
          <a:ln>
            <a:solidFill>
              <a:schemeClr val="accent3">
                <a:lumMod val="60000"/>
                <a:lumOff val="40000"/>
              </a:schemeClr>
            </a:solidFill>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9" name="Freeform: Shape 28">
            <a:extLst>
              <a:ext uri="{FF2B5EF4-FFF2-40B4-BE49-F238E27FC236}">
                <a16:creationId xmlns:a16="http://schemas.microsoft.com/office/drawing/2014/main" id="{76D3DFDA-89C8-E0BC-1811-DF8086372983}"/>
              </a:ext>
            </a:extLst>
          </p:cNvPr>
          <p:cNvSpPr/>
          <p:nvPr/>
        </p:nvSpPr>
        <p:spPr bwMode="auto">
          <a:xfrm>
            <a:off x="4972050" y="1707092"/>
            <a:ext cx="700088" cy="362214"/>
          </a:xfrm>
          <a:custGeom>
            <a:avLst/>
            <a:gdLst>
              <a:gd name="connsiteX0" fmla="*/ 700088 w 700088"/>
              <a:gd name="connsiteY0" fmla="*/ 362214 h 362214"/>
              <a:gd name="connsiteX1" fmla="*/ 652463 w 700088"/>
              <a:gd name="connsiteY1" fmla="*/ 250296 h 362214"/>
              <a:gd name="connsiteX2" fmla="*/ 647700 w 700088"/>
              <a:gd name="connsiteY2" fmla="*/ 188383 h 362214"/>
              <a:gd name="connsiteX3" fmla="*/ 576263 w 700088"/>
              <a:gd name="connsiteY3" fmla="*/ 155046 h 362214"/>
              <a:gd name="connsiteX4" fmla="*/ 469106 w 700088"/>
              <a:gd name="connsiteY4" fmla="*/ 109802 h 362214"/>
              <a:gd name="connsiteX5" fmla="*/ 419100 w 700088"/>
              <a:gd name="connsiteY5" fmla="*/ 57414 h 362214"/>
              <a:gd name="connsiteX6" fmla="*/ 354806 w 700088"/>
              <a:gd name="connsiteY6" fmla="*/ 7408 h 362214"/>
              <a:gd name="connsiteX7" fmla="*/ 254794 w 700088"/>
              <a:gd name="connsiteY7" fmla="*/ 264 h 362214"/>
              <a:gd name="connsiteX8" fmla="*/ 0 w 700088"/>
              <a:gd name="connsiteY8" fmla="*/ 2646 h 36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088" h="362214">
                <a:moveTo>
                  <a:pt x="700088" y="362214"/>
                </a:moveTo>
                <a:cubicBezTo>
                  <a:pt x="680641" y="320741"/>
                  <a:pt x="661194" y="279268"/>
                  <a:pt x="652463" y="250296"/>
                </a:cubicBezTo>
                <a:cubicBezTo>
                  <a:pt x="643732" y="221324"/>
                  <a:pt x="660400" y="204258"/>
                  <a:pt x="647700" y="188383"/>
                </a:cubicBezTo>
                <a:cubicBezTo>
                  <a:pt x="635000" y="172508"/>
                  <a:pt x="606029" y="168143"/>
                  <a:pt x="576263" y="155046"/>
                </a:cubicBezTo>
                <a:cubicBezTo>
                  <a:pt x="546497" y="141949"/>
                  <a:pt x="495300" y="126074"/>
                  <a:pt x="469106" y="109802"/>
                </a:cubicBezTo>
                <a:cubicBezTo>
                  <a:pt x="442912" y="93530"/>
                  <a:pt x="438150" y="74480"/>
                  <a:pt x="419100" y="57414"/>
                </a:cubicBezTo>
                <a:cubicBezTo>
                  <a:pt x="400050" y="40348"/>
                  <a:pt x="382190" y="16933"/>
                  <a:pt x="354806" y="7408"/>
                </a:cubicBezTo>
                <a:cubicBezTo>
                  <a:pt x="327422" y="-2117"/>
                  <a:pt x="254794" y="264"/>
                  <a:pt x="254794" y="264"/>
                </a:cubicBezTo>
                <a:lnTo>
                  <a:pt x="0" y="2646"/>
                </a:lnTo>
              </a:path>
            </a:pathLst>
          </a:custGeom>
          <a:ln/>
          <a:effectLst>
            <a:glow rad="63500">
              <a:schemeClr val="accent2">
                <a:satMod val="175000"/>
                <a:alpha val="40000"/>
              </a:schemeClr>
            </a:glow>
          </a:effectLst>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30" name="Freeform: Shape 29">
            <a:extLst>
              <a:ext uri="{FF2B5EF4-FFF2-40B4-BE49-F238E27FC236}">
                <a16:creationId xmlns:a16="http://schemas.microsoft.com/office/drawing/2014/main" id="{111EE334-8450-36FC-4620-822327650C7A}"/>
              </a:ext>
            </a:extLst>
          </p:cNvPr>
          <p:cNvSpPr/>
          <p:nvPr/>
        </p:nvSpPr>
        <p:spPr bwMode="auto">
          <a:xfrm>
            <a:off x="5676900" y="1555685"/>
            <a:ext cx="935831" cy="492190"/>
          </a:xfrm>
          <a:custGeom>
            <a:avLst/>
            <a:gdLst>
              <a:gd name="connsiteX0" fmla="*/ 0 w 935831"/>
              <a:gd name="connsiteY0" fmla="*/ 497923 h 497923"/>
              <a:gd name="connsiteX1" fmla="*/ 33338 w 935831"/>
              <a:gd name="connsiteY1" fmla="*/ 374098 h 497923"/>
              <a:gd name="connsiteX2" fmla="*/ 50006 w 935831"/>
              <a:gd name="connsiteY2" fmla="*/ 343142 h 497923"/>
              <a:gd name="connsiteX3" fmla="*/ 59531 w 935831"/>
              <a:gd name="connsiteY3" fmla="*/ 338379 h 497923"/>
              <a:gd name="connsiteX4" fmla="*/ 533400 w 935831"/>
              <a:gd name="connsiteY4" fmla="*/ 14529 h 497923"/>
              <a:gd name="connsiteX5" fmla="*/ 826294 w 935831"/>
              <a:gd name="connsiteY5" fmla="*/ 57392 h 497923"/>
              <a:gd name="connsiteX6" fmla="*/ 857250 w 935831"/>
              <a:gd name="connsiteY6" fmla="*/ 69298 h 497923"/>
              <a:gd name="connsiteX7" fmla="*/ 935831 w 935831"/>
              <a:gd name="connsiteY7" fmla="*/ 166929 h 497923"/>
              <a:gd name="connsiteX0" fmla="*/ 0 w 935831"/>
              <a:gd name="connsiteY0" fmla="*/ 507383 h 507383"/>
              <a:gd name="connsiteX1" fmla="*/ 33338 w 935831"/>
              <a:gd name="connsiteY1" fmla="*/ 383558 h 507383"/>
              <a:gd name="connsiteX2" fmla="*/ 50006 w 935831"/>
              <a:gd name="connsiteY2" fmla="*/ 352602 h 507383"/>
              <a:gd name="connsiteX3" fmla="*/ 59531 w 935831"/>
              <a:gd name="connsiteY3" fmla="*/ 347839 h 507383"/>
              <a:gd name="connsiteX4" fmla="*/ 533400 w 935831"/>
              <a:gd name="connsiteY4" fmla="*/ 23989 h 507383"/>
              <a:gd name="connsiteX5" fmla="*/ 640556 w 935831"/>
              <a:gd name="connsiteY5" fmla="*/ 28752 h 507383"/>
              <a:gd name="connsiteX6" fmla="*/ 826294 w 935831"/>
              <a:gd name="connsiteY6" fmla="*/ 66852 h 507383"/>
              <a:gd name="connsiteX7" fmla="*/ 857250 w 935831"/>
              <a:gd name="connsiteY7" fmla="*/ 78758 h 507383"/>
              <a:gd name="connsiteX8" fmla="*/ 935831 w 935831"/>
              <a:gd name="connsiteY8" fmla="*/ 176389 h 507383"/>
              <a:gd name="connsiteX0" fmla="*/ 0 w 935831"/>
              <a:gd name="connsiteY0" fmla="*/ 493157 h 493157"/>
              <a:gd name="connsiteX1" fmla="*/ 33338 w 935831"/>
              <a:gd name="connsiteY1" fmla="*/ 369332 h 493157"/>
              <a:gd name="connsiteX2" fmla="*/ 50006 w 935831"/>
              <a:gd name="connsiteY2" fmla="*/ 338376 h 493157"/>
              <a:gd name="connsiteX3" fmla="*/ 59531 w 935831"/>
              <a:gd name="connsiteY3" fmla="*/ 333613 h 493157"/>
              <a:gd name="connsiteX4" fmla="*/ 492919 w 935831"/>
              <a:gd name="connsiteY4" fmla="*/ 31194 h 493157"/>
              <a:gd name="connsiteX5" fmla="*/ 640556 w 935831"/>
              <a:gd name="connsiteY5" fmla="*/ 14526 h 493157"/>
              <a:gd name="connsiteX6" fmla="*/ 826294 w 935831"/>
              <a:gd name="connsiteY6" fmla="*/ 52626 h 493157"/>
              <a:gd name="connsiteX7" fmla="*/ 857250 w 935831"/>
              <a:gd name="connsiteY7" fmla="*/ 64532 h 493157"/>
              <a:gd name="connsiteX8" fmla="*/ 935831 w 935831"/>
              <a:gd name="connsiteY8" fmla="*/ 162163 h 493157"/>
              <a:gd name="connsiteX0" fmla="*/ 0 w 935831"/>
              <a:gd name="connsiteY0" fmla="*/ 487567 h 487567"/>
              <a:gd name="connsiteX1" fmla="*/ 33338 w 935831"/>
              <a:gd name="connsiteY1" fmla="*/ 363742 h 487567"/>
              <a:gd name="connsiteX2" fmla="*/ 50006 w 935831"/>
              <a:gd name="connsiteY2" fmla="*/ 332786 h 487567"/>
              <a:gd name="connsiteX3" fmla="*/ 59531 w 935831"/>
              <a:gd name="connsiteY3" fmla="*/ 328023 h 487567"/>
              <a:gd name="connsiteX4" fmla="*/ 492919 w 935831"/>
              <a:gd name="connsiteY4" fmla="*/ 25604 h 487567"/>
              <a:gd name="connsiteX5" fmla="*/ 640556 w 935831"/>
              <a:gd name="connsiteY5" fmla="*/ 8936 h 487567"/>
              <a:gd name="connsiteX6" fmla="*/ 826294 w 935831"/>
              <a:gd name="connsiteY6" fmla="*/ 47036 h 487567"/>
              <a:gd name="connsiteX7" fmla="*/ 857250 w 935831"/>
              <a:gd name="connsiteY7" fmla="*/ 58942 h 487567"/>
              <a:gd name="connsiteX8" fmla="*/ 935831 w 935831"/>
              <a:gd name="connsiteY8" fmla="*/ 156573 h 487567"/>
              <a:gd name="connsiteX0" fmla="*/ 0 w 935831"/>
              <a:gd name="connsiteY0" fmla="*/ 487567 h 487567"/>
              <a:gd name="connsiteX1" fmla="*/ 33338 w 935831"/>
              <a:gd name="connsiteY1" fmla="*/ 363742 h 487567"/>
              <a:gd name="connsiteX2" fmla="*/ 50006 w 935831"/>
              <a:gd name="connsiteY2" fmla="*/ 332786 h 487567"/>
              <a:gd name="connsiteX3" fmla="*/ 59531 w 935831"/>
              <a:gd name="connsiteY3" fmla="*/ 328023 h 487567"/>
              <a:gd name="connsiteX4" fmla="*/ 492919 w 935831"/>
              <a:gd name="connsiteY4" fmla="*/ 25604 h 487567"/>
              <a:gd name="connsiteX5" fmla="*/ 640556 w 935831"/>
              <a:gd name="connsiteY5" fmla="*/ 8936 h 487567"/>
              <a:gd name="connsiteX6" fmla="*/ 797719 w 935831"/>
              <a:gd name="connsiteY6" fmla="*/ 44655 h 487567"/>
              <a:gd name="connsiteX7" fmla="*/ 857250 w 935831"/>
              <a:gd name="connsiteY7" fmla="*/ 58942 h 487567"/>
              <a:gd name="connsiteX8" fmla="*/ 935831 w 935831"/>
              <a:gd name="connsiteY8" fmla="*/ 156573 h 487567"/>
              <a:gd name="connsiteX0" fmla="*/ 0 w 935831"/>
              <a:gd name="connsiteY0" fmla="*/ 487567 h 487567"/>
              <a:gd name="connsiteX1" fmla="*/ 33338 w 935831"/>
              <a:gd name="connsiteY1" fmla="*/ 363742 h 487567"/>
              <a:gd name="connsiteX2" fmla="*/ 50006 w 935831"/>
              <a:gd name="connsiteY2" fmla="*/ 332786 h 487567"/>
              <a:gd name="connsiteX3" fmla="*/ 59531 w 935831"/>
              <a:gd name="connsiteY3" fmla="*/ 328023 h 487567"/>
              <a:gd name="connsiteX4" fmla="*/ 492919 w 935831"/>
              <a:gd name="connsiteY4" fmla="*/ 25604 h 487567"/>
              <a:gd name="connsiteX5" fmla="*/ 640556 w 935831"/>
              <a:gd name="connsiteY5" fmla="*/ 8936 h 487567"/>
              <a:gd name="connsiteX6" fmla="*/ 797719 w 935831"/>
              <a:gd name="connsiteY6" fmla="*/ 44655 h 487567"/>
              <a:gd name="connsiteX7" fmla="*/ 869157 w 935831"/>
              <a:gd name="connsiteY7" fmla="*/ 77992 h 487567"/>
              <a:gd name="connsiteX8" fmla="*/ 935831 w 935831"/>
              <a:gd name="connsiteY8" fmla="*/ 156573 h 487567"/>
              <a:gd name="connsiteX0" fmla="*/ 0 w 935831"/>
              <a:gd name="connsiteY0" fmla="*/ 492190 h 492190"/>
              <a:gd name="connsiteX1" fmla="*/ 33338 w 935831"/>
              <a:gd name="connsiteY1" fmla="*/ 368365 h 492190"/>
              <a:gd name="connsiteX2" fmla="*/ 50006 w 935831"/>
              <a:gd name="connsiteY2" fmla="*/ 337409 h 492190"/>
              <a:gd name="connsiteX3" fmla="*/ 78581 w 935831"/>
              <a:gd name="connsiteY3" fmla="*/ 318359 h 492190"/>
              <a:gd name="connsiteX4" fmla="*/ 492919 w 935831"/>
              <a:gd name="connsiteY4" fmla="*/ 30227 h 492190"/>
              <a:gd name="connsiteX5" fmla="*/ 640556 w 935831"/>
              <a:gd name="connsiteY5" fmla="*/ 13559 h 492190"/>
              <a:gd name="connsiteX6" fmla="*/ 797719 w 935831"/>
              <a:gd name="connsiteY6" fmla="*/ 49278 h 492190"/>
              <a:gd name="connsiteX7" fmla="*/ 869157 w 935831"/>
              <a:gd name="connsiteY7" fmla="*/ 82615 h 492190"/>
              <a:gd name="connsiteX8" fmla="*/ 935831 w 935831"/>
              <a:gd name="connsiteY8" fmla="*/ 161196 h 492190"/>
              <a:gd name="connsiteX0" fmla="*/ 0 w 935831"/>
              <a:gd name="connsiteY0" fmla="*/ 492190 h 492190"/>
              <a:gd name="connsiteX1" fmla="*/ 33338 w 935831"/>
              <a:gd name="connsiteY1" fmla="*/ 368365 h 492190"/>
              <a:gd name="connsiteX2" fmla="*/ 50006 w 935831"/>
              <a:gd name="connsiteY2" fmla="*/ 337409 h 492190"/>
              <a:gd name="connsiteX3" fmla="*/ 78581 w 935831"/>
              <a:gd name="connsiteY3" fmla="*/ 318359 h 492190"/>
              <a:gd name="connsiteX4" fmla="*/ 492919 w 935831"/>
              <a:gd name="connsiteY4" fmla="*/ 30227 h 492190"/>
              <a:gd name="connsiteX5" fmla="*/ 640556 w 935831"/>
              <a:gd name="connsiteY5" fmla="*/ 13559 h 492190"/>
              <a:gd name="connsiteX6" fmla="*/ 797719 w 935831"/>
              <a:gd name="connsiteY6" fmla="*/ 49278 h 492190"/>
              <a:gd name="connsiteX7" fmla="*/ 869157 w 935831"/>
              <a:gd name="connsiteY7" fmla="*/ 82615 h 492190"/>
              <a:gd name="connsiteX8" fmla="*/ 935831 w 935831"/>
              <a:gd name="connsiteY8" fmla="*/ 161196 h 492190"/>
              <a:gd name="connsiteX0" fmla="*/ 0 w 935831"/>
              <a:gd name="connsiteY0" fmla="*/ 492190 h 492190"/>
              <a:gd name="connsiteX1" fmla="*/ 33338 w 935831"/>
              <a:gd name="connsiteY1" fmla="*/ 368365 h 492190"/>
              <a:gd name="connsiteX2" fmla="*/ 50006 w 935831"/>
              <a:gd name="connsiteY2" fmla="*/ 337409 h 492190"/>
              <a:gd name="connsiteX3" fmla="*/ 78581 w 935831"/>
              <a:gd name="connsiteY3" fmla="*/ 318359 h 492190"/>
              <a:gd name="connsiteX4" fmla="*/ 492919 w 935831"/>
              <a:gd name="connsiteY4" fmla="*/ 30227 h 492190"/>
              <a:gd name="connsiteX5" fmla="*/ 640556 w 935831"/>
              <a:gd name="connsiteY5" fmla="*/ 13559 h 492190"/>
              <a:gd name="connsiteX6" fmla="*/ 797719 w 935831"/>
              <a:gd name="connsiteY6" fmla="*/ 49278 h 492190"/>
              <a:gd name="connsiteX7" fmla="*/ 869157 w 935831"/>
              <a:gd name="connsiteY7" fmla="*/ 82615 h 492190"/>
              <a:gd name="connsiteX8" fmla="*/ 935831 w 935831"/>
              <a:gd name="connsiteY8" fmla="*/ 161196 h 49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5831" h="492190">
                <a:moveTo>
                  <a:pt x="0" y="492190"/>
                </a:moveTo>
                <a:cubicBezTo>
                  <a:pt x="12502" y="443176"/>
                  <a:pt x="25004" y="394162"/>
                  <a:pt x="33338" y="368365"/>
                </a:cubicBezTo>
                <a:cubicBezTo>
                  <a:pt x="41672" y="342568"/>
                  <a:pt x="42466" y="345743"/>
                  <a:pt x="50006" y="337409"/>
                </a:cubicBezTo>
                <a:cubicBezTo>
                  <a:pt x="57546" y="329075"/>
                  <a:pt x="67779" y="324957"/>
                  <a:pt x="78581" y="318359"/>
                </a:cubicBezTo>
                <a:cubicBezTo>
                  <a:pt x="259954" y="207584"/>
                  <a:pt x="399257" y="81027"/>
                  <a:pt x="492919" y="30227"/>
                </a:cubicBezTo>
                <a:cubicBezTo>
                  <a:pt x="586581" y="-20573"/>
                  <a:pt x="591740" y="6415"/>
                  <a:pt x="640556" y="13559"/>
                </a:cubicBezTo>
                <a:cubicBezTo>
                  <a:pt x="689372" y="20703"/>
                  <a:pt x="759619" y="37769"/>
                  <a:pt x="797719" y="49278"/>
                </a:cubicBezTo>
                <a:cubicBezTo>
                  <a:pt x="835819" y="60787"/>
                  <a:pt x="850901" y="64359"/>
                  <a:pt x="869157" y="82615"/>
                </a:cubicBezTo>
                <a:cubicBezTo>
                  <a:pt x="887413" y="100871"/>
                  <a:pt x="905668" y="121508"/>
                  <a:pt x="935831" y="161196"/>
                </a:cubicBezTo>
              </a:path>
            </a:pathLst>
          </a:custGeom>
          <a:ln/>
          <a:effectLst>
            <a:glow rad="63500">
              <a:schemeClr val="accent2">
                <a:satMod val="175000"/>
                <a:alpha val="40000"/>
              </a:schemeClr>
            </a:glow>
          </a:effectLst>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28024594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22" presetClass="entr" presetSubtype="2"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righ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9" grpId="0" animBg="1"/>
      <p:bldP spid="3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33"/>
          <p:cNvPicPr>
            <a:picLocks noGrp="1" noChangeAspect="1"/>
          </p:cNvPicPr>
          <p:nvPr>
            <p:ph sz="quarter" idx="13"/>
          </p:nvPr>
        </p:nvPicPr>
        <p:blipFill rotWithShape="1">
          <a:blip r:embed="rId2" cstate="screen">
            <a:extLst>
              <a:ext uri="{28A0092B-C50C-407E-A947-70E740481C1C}">
                <a14:useLocalDpi xmlns:a14="http://schemas.microsoft.com/office/drawing/2010/main"/>
              </a:ext>
            </a:extLst>
          </a:blip>
          <a:srcRect/>
          <a:stretch/>
        </p:blipFill>
        <p:spPr>
          <a:xfrm rot="5400000">
            <a:off x="-479177" y="1109619"/>
            <a:ext cx="4493133" cy="3554267"/>
          </a:xfrm>
        </p:spPr>
      </p:pic>
      <p:pic>
        <p:nvPicPr>
          <p:cNvPr id="44" name="Content Placeholder 43"/>
          <p:cNvPicPr>
            <a:picLocks noGrp="1" noChangeAspect="1"/>
          </p:cNvPicPr>
          <p:nvPr>
            <p:ph sz="quarter" idx="18"/>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26583" y="457778"/>
            <a:ext cx="3381752" cy="4682427"/>
          </a:xfrm>
        </p:spPr>
      </p:pic>
      <p:sp>
        <p:nvSpPr>
          <p:cNvPr id="5" name="Slide Number Placeholder 4"/>
          <p:cNvSpPr>
            <a:spLocks noGrp="1"/>
          </p:cNvSpPr>
          <p:nvPr>
            <p:ph type="sldNum" sz="quarter" idx="4"/>
          </p:nvPr>
        </p:nvSpPr>
        <p:spPr/>
        <p:txBody>
          <a:bodyPr/>
          <a:lstStyle/>
          <a:p>
            <a:pPr defTabSz="914378">
              <a:defRPr/>
            </a:pPr>
            <a:fld id="{EBC07571-3134-BB4B-B83F-1A9FE18D34F3}" type="slidenum">
              <a:rPr lang="de-DE">
                <a:solidFill>
                  <a:srgbClr val="000000"/>
                </a:solidFill>
                <a:cs typeface="Arial"/>
              </a:rPr>
              <a:pPr defTabSz="914378">
                <a:defRPr/>
              </a:pPr>
              <a:t>55</a:t>
            </a:fld>
            <a:endParaRPr lang="de-DE" dirty="0">
              <a:solidFill>
                <a:srgbClr val="000000"/>
              </a:solidFill>
              <a:cs typeface="Arial"/>
            </a:endParaRPr>
          </a:p>
        </p:txBody>
      </p:sp>
      <p:grpSp>
        <p:nvGrpSpPr>
          <p:cNvPr id="23" name="Group 22"/>
          <p:cNvGrpSpPr/>
          <p:nvPr/>
        </p:nvGrpSpPr>
        <p:grpSpPr>
          <a:xfrm>
            <a:off x="1973656" y="-18107"/>
            <a:ext cx="2897109" cy="2598345"/>
            <a:chOff x="1973655" y="-18107"/>
            <a:chExt cx="2897109" cy="2598345"/>
          </a:xfrm>
        </p:grpSpPr>
        <p:sp>
          <p:nvSpPr>
            <p:cNvPr id="17" name="Freeform 16"/>
            <p:cNvSpPr/>
            <p:nvPr/>
          </p:nvSpPr>
          <p:spPr bwMode="auto">
            <a:xfrm>
              <a:off x="1973655" y="-18107"/>
              <a:ext cx="2897109" cy="2598345"/>
            </a:xfrm>
            <a:custGeom>
              <a:avLst/>
              <a:gdLst>
                <a:gd name="connsiteX0" fmla="*/ 1059256 w 2897109"/>
                <a:gd name="connsiteY0" fmla="*/ 0 h 2598345"/>
                <a:gd name="connsiteX1" fmla="*/ 0 w 2897109"/>
                <a:gd name="connsiteY1" fmla="*/ 2598345 h 2598345"/>
                <a:gd name="connsiteX2" fmla="*/ 2897109 w 2897109"/>
                <a:gd name="connsiteY2" fmla="*/ 1865014 h 2598345"/>
                <a:gd name="connsiteX3" fmla="*/ 1059256 w 2897109"/>
                <a:gd name="connsiteY3" fmla="*/ 0 h 2598345"/>
              </a:gdLst>
              <a:ahLst/>
              <a:cxnLst>
                <a:cxn ang="0">
                  <a:pos x="connsiteX0" y="connsiteY0"/>
                </a:cxn>
                <a:cxn ang="0">
                  <a:pos x="connsiteX1" y="connsiteY1"/>
                </a:cxn>
                <a:cxn ang="0">
                  <a:pos x="connsiteX2" y="connsiteY2"/>
                </a:cxn>
                <a:cxn ang="0">
                  <a:pos x="connsiteX3" y="connsiteY3"/>
                </a:cxn>
              </a:cxnLst>
              <a:rect l="l" t="t" r="r" b="b"/>
              <a:pathLst>
                <a:path w="2897109" h="2598345">
                  <a:moveTo>
                    <a:pt x="1059256" y="0"/>
                  </a:moveTo>
                  <a:lnTo>
                    <a:pt x="0" y="2598345"/>
                  </a:lnTo>
                  <a:lnTo>
                    <a:pt x="2897109" y="1865014"/>
                  </a:lnTo>
                  <a:lnTo>
                    <a:pt x="1059256" y="0"/>
                  </a:lnTo>
                  <a:close/>
                </a:path>
              </a:pathLst>
            </a:custGeom>
            <a:solidFill>
              <a:schemeClr val="bg1">
                <a:lumMod val="85000"/>
                <a:alpha val="36000"/>
              </a:schemeClr>
            </a:solidFill>
            <a:ln w="9525" cap="rnd">
              <a:solidFill>
                <a:schemeClr val="bg2">
                  <a:lumMod val="60000"/>
                  <a:lumOff val="40000"/>
                  <a:alpha val="73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algn="ctr" defTabSz="914378" eaLnBrk="1" hangingPunct="1">
                <a:spcBef>
                  <a:spcPct val="0"/>
                </a:spcBef>
                <a:defRPr/>
              </a:pPr>
              <a:endParaRPr lang="en-US" sz="1800" dirty="0">
                <a:solidFill>
                  <a:srgbClr val="000000"/>
                </a:solidFill>
                <a:latin typeface="Aptos" panose="020B0004020202020204" pitchFamily="34" charset="0"/>
                <a:cs typeface="Arial"/>
              </a:endParaRPr>
            </a:p>
          </p:txBody>
        </p:sp>
        <p:cxnSp>
          <p:nvCxnSpPr>
            <p:cNvPr id="22" name="Straight Connector 21"/>
            <p:cNvCxnSpPr>
              <a:endCxn id="17" idx="1"/>
            </p:cNvCxnSpPr>
            <p:nvPr/>
          </p:nvCxnSpPr>
          <p:spPr bwMode="auto">
            <a:xfrm flipH="1">
              <a:off x="1973655" y="1816781"/>
              <a:ext cx="1076680" cy="763457"/>
            </a:xfrm>
            <a:prstGeom prst="line">
              <a:avLst/>
            </a:prstGeom>
            <a:ln w="19050" cap="rnd">
              <a:solidFill>
                <a:schemeClr val="bg2">
                  <a:lumMod val="60000"/>
                  <a:lumOff val="40000"/>
                  <a:alpha val="57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mc:AlternateContent xmlns:mc="http://schemas.openxmlformats.org/markup-compatibility/2006" xmlns:a14="http://schemas.microsoft.com/office/drawing/2010/main">
        <mc:Choice Requires="a14">
          <p:sp>
            <p:nvSpPr>
              <p:cNvPr id="8" name="TextBox 7"/>
              <p:cNvSpPr txBox="1"/>
              <p:nvPr/>
            </p:nvSpPr>
            <p:spPr>
              <a:xfrm rot="5400000">
                <a:off x="8258944" y="3663235"/>
                <a:ext cx="1144782" cy="340765"/>
              </a:xfrm>
              <a:prstGeom prst="roundRect">
                <a:avLst>
                  <a:gd name="adj" fmla="val 10309"/>
                </a:avLst>
              </a:prstGeom>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t" anchorCtr="0">
                <a:spAutoFit/>
              </a:bodyPr>
              <a:lstStyle/>
              <a:p>
                <a:pPr marL="85722" defTabSz="914378" eaLnBrk="1" hangingPunct="1">
                  <a:lnSpc>
                    <a:spcPct val="110000"/>
                  </a:lnSpc>
                  <a:spcBef>
                    <a:spcPts val="0"/>
                  </a:spcBef>
                  <a:defRPr/>
                </a:pPr>
                <a14:m>
                  <m:oMath xmlns:m="http://schemas.openxmlformats.org/officeDocument/2006/math">
                    <m:sSup>
                      <m:sSupPr>
                        <m:ctrlPr>
                          <a:rPr lang="en-US" sz="2000" i="1" kern="1000" spc="30">
                            <a:solidFill>
                              <a:srgbClr val="FFFFFF"/>
                            </a:solidFill>
                            <a:latin typeface="Cambria Math" panose="02040503050406030204" pitchFamily="18" charset="0"/>
                            <a:cs typeface="Franklin Gothic Book"/>
                          </a:rPr>
                        </m:ctrlPr>
                      </m:sSupPr>
                      <m:e>
                        <m:r>
                          <a:rPr lang="en-US" sz="2000" i="1" kern="1000" spc="30">
                            <a:solidFill>
                              <a:srgbClr val="FFFFFF"/>
                            </a:solidFill>
                            <a:latin typeface="Cambria Math"/>
                            <a:cs typeface="Franklin Gothic Book"/>
                          </a:rPr>
                          <m:t>10</m:t>
                        </m:r>
                      </m:e>
                      <m:sup>
                        <m:r>
                          <a:rPr lang="en-US" sz="2000" i="1" kern="1000" spc="30">
                            <a:solidFill>
                              <a:srgbClr val="FFFFFF"/>
                            </a:solidFill>
                            <a:latin typeface="Cambria Math"/>
                            <a:cs typeface="Franklin Gothic Book"/>
                          </a:rPr>
                          <m:t>8</m:t>
                        </m:r>
                      </m:sup>
                    </m:sSup>
                    <m:sSup>
                      <m:sSupPr>
                        <m:ctrlPr>
                          <a:rPr lang="en-US" sz="2000" i="1" kern="1000" spc="30">
                            <a:solidFill>
                              <a:srgbClr val="FFFFFF"/>
                            </a:solidFill>
                            <a:latin typeface="Cambria Math" panose="02040503050406030204" pitchFamily="18" charset="0"/>
                            <a:cs typeface="Franklin Gothic Book"/>
                          </a:rPr>
                        </m:ctrlPr>
                      </m:sSupPr>
                      <m:e>
                        <m:r>
                          <a:rPr lang="en-US" sz="2000" i="1" kern="1000" spc="30">
                            <a:solidFill>
                              <a:srgbClr val="FFFFFF"/>
                            </a:solidFill>
                            <a:latin typeface="Cambria Math"/>
                            <a:cs typeface="Franklin Gothic Book"/>
                          </a:rPr>
                          <m:t>𝜇</m:t>
                        </m:r>
                      </m:e>
                      <m:sup>
                        <m:r>
                          <a:rPr lang="en-US" sz="2000" i="1" kern="1000" spc="30">
                            <a:solidFill>
                              <a:srgbClr val="FFFFFF"/>
                            </a:solidFill>
                            <a:latin typeface="Cambria Math"/>
                            <a:cs typeface="Franklin Gothic Book"/>
                          </a:rPr>
                          <m:t>+</m:t>
                        </m:r>
                      </m:sup>
                    </m:sSup>
                    <m:r>
                      <a:rPr lang="en-US" sz="2000" kern="1000" spc="30">
                        <a:solidFill>
                          <a:srgbClr val="FFFFFF"/>
                        </a:solidFill>
                        <a:latin typeface="Cambria Math"/>
                        <a:cs typeface="Franklin Gothic Book"/>
                      </a:rPr>
                      <m:t>/</m:t>
                    </m:r>
                    <m:r>
                      <m:rPr>
                        <m:sty m:val="p"/>
                      </m:rPr>
                      <a:rPr lang="en-US" sz="2000" kern="1000" spc="30">
                        <a:solidFill>
                          <a:srgbClr val="FFFFFF"/>
                        </a:solidFill>
                        <a:latin typeface="Cambria Math"/>
                        <a:cs typeface="Franklin Gothic Book"/>
                      </a:rPr>
                      <m:t>s</m:t>
                    </m:r>
                  </m:oMath>
                </a14:m>
                <a:r>
                  <a:rPr lang="en-US" sz="2000" kern="1000" spc="30" dirty="0">
                    <a:solidFill>
                      <a:srgbClr val="FFFFFF"/>
                    </a:solidFill>
                    <a:latin typeface="Aptos" panose="020B0004020202020204" pitchFamily="34" charset="0"/>
                    <a:cs typeface="Franklin Gothic Book"/>
                  </a:rPr>
                  <a:t> </a:t>
                </a:r>
              </a:p>
            </p:txBody>
          </p:sp>
        </mc:Choice>
        <mc:Fallback xmlns="">
          <p:sp>
            <p:nvSpPr>
              <p:cNvPr id="8" name="TextBox 7"/>
              <p:cNvSpPr txBox="1">
                <a:spLocks noRot="1" noChangeAspect="1" noMove="1" noResize="1" noEditPoints="1" noAdjustHandles="1" noChangeArrowheads="1" noChangeShapeType="1" noTextEdit="1"/>
              </p:cNvSpPr>
              <p:nvPr/>
            </p:nvSpPr>
            <p:spPr>
              <a:xfrm rot="5400000">
                <a:off x="8258944" y="3663235"/>
                <a:ext cx="1144782" cy="340765"/>
              </a:xfrm>
              <a:prstGeom prst="roundRect">
                <a:avLst>
                  <a:gd name="adj" fmla="val 10309"/>
                </a:avLst>
              </a:prstGeom>
              <a:blipFill>
                <a:blip r:embed="rId4"/>
                <a:stretch>
                  <a:fillRect l="-23333"/>
                </a:stretch>
              </a:blipFill>
            </p:spPr>
            <p:txBody>
              <a:bodyPr/>
              <a:lstStyle/>
              <a:p>
                <a:r>
                  <a:rPr lang="en-US">
                    <a:noFill/>
                  </a:rPr>
                  <a:t> </a:t>
                </a:r>
              </a:p>
            </p:txBody>
          </p:sp>
        </mc:Fallback>
      </mc:AlternateContent>
      <p:sp>
        <p:nvSpPr>
          <p:cNvPr id="13" name="AutoShape 5"/>
          <p:cNvSpPr>
            <a:spLocks noChangeAspect="1" noChangeArrowheads="1" noTextEdit="1"/>
          </p:cNvSpPr>
          <p:nvPr/>
        </p:nvSpPr>
        <p:spPr bwMode="auto">
          <a:xfrm>
            <a:off x="-4135249" y="19051"/>
            <a:ext cx="11044684" cy="5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8" eaLnBrk="1" hangingPunct="1">
              <a:spcBef>
                <a:spcPct val="0"/>
              </a:spcBef>
              <a:defRPr/>
            </a:pPr>
            <a:endParaRPr lang="en-US" sz="1800" dirty="0">
              <a:solidFill>
                <a:srgbClr val="000000"/>
              </a:solidFill>
              <a:latin typeface="Aptos" panose="020B0004020202020204" pitchFamily="34" charset="0"/>
              <a:cs typeface="Arial"/>
            </a:endParaRPr>
          </a:p>
        </p:txBody>
      </p:sp>
      <p:sp>
        <p:nvSpPr>
          <p:cNvPr id="15" name="Oval 14"/>
          <p:cNvSpPr/>
          <p:nvPr/>
        </p:nvSpPr>
        <p:spPr bwMode="auto">
          <a:xfrm rot="4051548">
            <a:off x="1674033" y="2879070"/>
            <a:ext cx="1918973" cy="1147111"/>
          </a:xfrm>
          <a:prstGeom prst="ellipse">
            <a:avLst/>
          </a:prstGeom>
          <a:noFill/>
          <a:ln w="57150">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8" eaLnBrk="1" hangingPunct="1">
              <a:spcBef>
                <a:spcPct val="0"/>
              </a:spcBef>
              <a:defRPr/>
            </a:pPr>
            <a:endParaRPr lang="en-US" sz="1800" dirty="0">
              <a:solidFill>
                <a:srgbClr val="000000"/>
              </a:solidFill>
              <a:latin typeface="Aptos" panose="020B0004020202020204" pitchFamily="34" charset="0"/>
              <a:cs typeface="Arial"/>
            </a:endParaRPr>
          </a:p>
        </p:txBody>
      </p:sp>
      <p:grpSp>
        <p:nvGrpSpPr>
          <p:cNvPr id="6" name="Group 5"/>
          <p:cNvGrpSpPr/>
          <p:nvPr/>
        </p:nvGrpSpPr>
        <p:grpSpPr>
          <a:xfrm>
            <a:off x="2016130" y="-19972"/>
            <a:ext cx="3356675" cy="1954961"/>
            <a:chOff x="2046881" y="128525"/>
            <a:chExt cx="3356675" cy="1954961"/>
          </a:xfrm>
        </p:grpSpPr>
        <p:grpSp>
          <p:nvGrpSpPr>
            <p:cNvPr id="4" name="Group 3"/>
            <p:cNvGrpSpPr/>
            <p:nvPr/>
          </p:nvGrpSpPr>
          <p:grpSpPr>
            <a:xfrm>
              <a:off x="2046881" y="128525"/>
              <a:ext cx="3356675" cy="1954961"/>
              <a:chOff x="2046881" y="128525"/>
              <a:chExt cx="3356675" cy="1954961"/>
            </a:xfrm>
          </p:grpSpPr>
          <p:cxnSp>
            <p:nvCxnSpPr>
              <p:cNvPr id="39" name="Straight Connector 38"/>
              <p:cNvCxnSpPr/>
              <p:nvPr/>
            </p:nvCxnSpPr>
            <p:spPr bwMode="auto">
              <a:xfrm flipV="1">
                <a:off x="2046881" y="1965279"/>
                <a:ext cx="1037513" cy="118207"/>
              </a:xfrm>
              <a:prstGeom prst="line">
                <a:avLst/>
              </a:prstGeom>
              <a:ln w="12700" cap="rnd">
                <a:solidFill>
                  <a:schemeClr val="bg2">
                    <a:lumMod val="40000"/>
                    <a:lumOff val="60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nvGrpSpPr>
              <p:cNvPr id="35" name="Group 34"/>
              <p:cNvGrpSpPr/>
              <p:nvPr/>
            </p:nvGrpSpPr>
            <p:grpSpPr>
              <a:xfrm>
                <a:off x="3076492" y="128525"/>
                <a:ext cx="2327064" cy="1868045"/>
                <a:chOff x="633431" y="3501678"/>
                <a:chExt cx="2327064" cy="1868045"/>
              </a:xfrm>
            </p:grpSpPr>
            <p:pic>
              <p:nvPicPr>
                <p:cNvPr id="16" name="Picture 15"/>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33431" y="3501678"/>
                  <a:ext cx="1832218" cy="186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p:nvCxnSpPr>
              <p:spPr bwMode="auto">
                <a:xfrm flipH="1">
                  <a:off x="638026" y="4347392"/>
                  <a:ext cx="1237473" cy="0"/>
                </a:xfrm>
                <a:prstGeom prst="line">
                  <a:avLst/>
                </a:prstGeom>
                <a:ln w="38100" cap="rnd">
                  <a:solidFill>
                    <a:schemeClr val="accent1">
                      <a:lumMod val="60000"/>
                      <a:lumOff val="40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18" name="Straight Connector 17"/>
                <p:cNvCxnSpPr/>
                <p:nvPr/>
              </p:nvCxnSpPr>
              <p:spPr bwMode="auto">
                <a:xfrm>
                  <a:off x="2134806" y="4347392"/>
                  <a:ext cx="825689" cy="0"/>
                </a:xfrm>
                <a:prstGeom prst="line">
                  <a:avLst/>
                </a:prstGeom>
                <a:ln w="38100" cap="rnd">
                  <a:solidFill>
                    <a:schemeClr val="accent1">
                      <a:lumMod val="60000"/>
                      <a:lumOff val="40000"/>
                    </a:schemeClr>
                  </a:solidFill>
                  <a:headEnd type="none" w="med" len="med"/>
                  <a:tailEnd type="arrow"/>
                </a:ln>
              </p:spPr>
              <p:style>
                <a:lnRef idx="2">
                  <a:schemeClr val="accent6"/>
                </a:lnRef>
                <a:fillRef idx="0">
                  <a:schemeClr val="accent6"/>
                </a:fillRef>
                <a:effectRef idx="1">
                  <a:schemeClr val="accent6"/>
                </a:effectRef>
                <a:fontRef idx="minor">
                  <a:schemeClr val="tx1"/>
                </a:fontRef>
              </p:style>
            </p:cxnSp>
          </p:grpSp>
        </p:grpSp>
        <p:sp>
          <p:nvSpPr>
            <p:cNvPr id="21" name="TextBox 20"/>
            <p:cNvSpPr txBox="1"/>
            <p:nvPr/>
          </p:nvSpPr>
          <p:spPr>
            <a:xfrm>
              <a:off x="3380275" y="1121199"/>
              <a:ext cx="881332" cy="292452"/>
            </a:xfrm>
            <a:prstGeom prst="rect">
              <a:avLst/>
            </a:prstGeom>
            <a:noFill/>
          </p:spPr>
          <p:txBody>
            <a:bodyPr wrap="none" lIns="0" tIns="0" rIns="0" bIns="0" rtlCol="0" anchor="t" anchorCtr="0">
              <a:spAutoFit/>
            </a:bodyPr>
            <a:lstStyle/>
            <a:p>
              <a:pPr defTabSz="914378" eaLnBrk="1" hangingPunct="1">
                <a:lnSpc>
                  <a:spcPct val="110000"/>
                </a:lnSpc>
                <a:spcBef>
                  <a:spcPts val="0"/>
                </a:spcBef>
                <a:defRPr/>
              </a:pPr>
              <a:r>
                <a:rPr lang="en-US" sz="1800" b="1" kern="1000" spc="30" dirty="0">
                  <a:solidFill>
                    <a:srgbClr val="FFC000"/>
                  </a:solidFill>
                  <a:latin typeface="Aptos" panose="020B0004020202020204" pitchFamily="34" charset="0"/>
                  <a:cs typeface="Franklin Gothic Book"/>
                </a:rPr>
                <a:t>p -beam</a:t>
              </a:r>
            </a:p>
          </p:txBody>
        </p:sp>
      </p:grpSp>
      <mc:AlternateContent xmlns:mc="http://schemas.openxmlformats.org/markup-compatibility/2006" xmlns:a14="http://schemas.microsoft.com/office/drawing/2010/main">
        <mc:Choice Requires="a14">
          <p:sp>
            <p:nvSpPr>
              <p:cNvPr id="47" name="TextBox 46"/>
              <p:cNvSpPr txBox="1"/>
              <p:nvPr/>
            </p:nvSpPr>
            <p:spPr>
              <a:xfrm>
                <a:off x="7016983" y="777120"/>
                <a:ext cx="1312539" cy="270843"/>
              </a:xfrm>
              <a:prstGeom prst="rect">
                <a:avLst/>
              </a:prstGeom>
              <a:solidFill>
                <a:schemeClr val="bg1"/>
              </a:solidFill>
            </p:spPr>
            <p:txBody>
              <a:bodyPr wrap="none" lIns="0" tIns="0" rIns="0" bIns="0" rtlCol="0" anchor="t" anchorCtr="0">
                <a:spAutoFit/>
              </a:bodyPr>
              <a:lstStyle/>
              <a:p>
                <a:pPr defTabSz="914378" eaLnBrk="1" hangingPunct="1">
                  <a:lnSpc>
                    <a:spcPct val="110000"/>
                  </a:lnSpc>
                  <a:spcBef>
                    <a:spcPts val="0"/>
                  </a:spcBef>
                  <a:defRPr/>
                </a:pPr>
                <a14:m>
                  <m:oMathPara xmlns:m="http://schemas.openxmlformats.org/officeDocument/2006/math">
                    <m:oMathParaPr>
                      <m:jc m:val="centerGroup"/>
                    </m:oMathParaPr>
                    <m:oMath xmlns:m="http://schemas.openxmlformats.org/officeDocument/2006/math">
                      <m:sSub>
                        <m:sSubPr>
                          <m:ctrlPr>
                            <a:rPr lang="en-US" i="1" kern="1000" spc="30">
                              <a:solidFill>
                                <a:srgbClr val="000000">
                                  <a:lumMod val="85000"/>
                                  <a:lumOff val="15000"/>
                                </a:srgbClr>
                              </a:solidFill>
                              <a:latin typeface="Cambria Math" panose="02040503050406030204" pitchFamily="18" charset="0"/>
                              <a:cs typeface="Franklin Gothic Book"/>
                            </a:rPr>
                          </m:ctrlPr>
                        </m:sSubPr>
                        <m:e>
                          <m:r>
                            <m:rPr>
                              <m:sty m:val="p"/>
                            </m:rPr>
                            <a:rPr lang="en-US" kern="1000" spc="30">
                              <a:solidFill>
                                <a:srgbClr val="000000">
                                  <a:lumMod val="85000"/>
                                  <a:lumOff val="15000"/>
                                </a:srgbClr>
                              </a:solidFill>
                              <a:latin typeface="Cambria Math"/>
                              <a:cs typeface="Franklin Gothic Book"/>
                            </a:rPr>
                            <m:t>p</m:t>
                          </m:r>
                        </m:e>
                        <m:sub>
                          <m:r>
                            <a:rPr lang="en-US" i="1" kern="1000" spc="30">
                              <a:solidFill>
                                <a:srgbClr val="000000">
                                  <a:lumMod val="85000"/>
                                  <a:lumOff val="15000"/>
                                </a:srgbClr>
                              </a:solidFill>
                              <a:latin typeface="Cambria Math"/>
                              <a:cs typeface="Franklin Gothic Book"/>
                            </a:rPr>
                            <m:t>𝜋</m:t>
                          </m:r>
                        </m:sub>
                      </m:sSub>
                      <m:r>
                        <a:rPr lang="en-US" kern="1000" spc="30">
                          <a:solidFill>
                            <a:srgbClr val="000000">
                              <a:lumMod val="85000"/>
                              <a:lumOff val="15000"/>
                            </a:srgbClr>
                          </a:solidFill>
                          <a:latin typeface="Cambria Math"/>
                          <a:cs typeface="Franklin Gothic Book"/>
                        </a:rPr>
                        <m:t>=</m:t>
                      </m:r>
                      <m:r>
                        <a:rPr lang="en-US" kern="1000" spc="30">
                          <a:solidFill>
                            <a:srgbClr val="000000">
                              <a:lumMod val="85000"/>
                              <a:lumOff val="15000"/>
                            </a:srgbClr>
                          </a:solidFill>
                          <a:latin typeface="Cambria Math"/>
                          <a:cs typeface="Franklin Gothic Book"/>
                        </a:rPr>
                        <m:t>220</m:t>
                      </m:r>
                      <m:r>
                        <m:rPr>
                          <m:sty m:val="p"/>
                        </m:rPr>
                        <a:rPr lang="en-US" kern="1000" spc="30">
                          <a:solidFill>
                            <a:srgbClr val="000000">
                              <a:lumMod val="85000"/>
                              <a:lumOff val="15000"/>
                            </a:srgbClr>
                          </a:solidFill>
                          <a:latin typeface="Cambria Math"/>
                          <a:cs typeface="Franklin Gothic Book"/>
                        </a:rPr>
                        <m:t>MeV</m:t>
                      </m:r>
                    </m:oMath>
                  </m:oMathPara>
                </a14:m>
                <a:endParaRPr lang="en-US" kern="1000" spc="30" dirty="0" err="1">
                  <a:solidFill>
                    <a:srgbClr val="000000">
                      <a:lumMod val="85000"/>
                      <a:lumOff val="15000"/>
                    </a:srgbClr>
                  </a:solidFill>
                  <a:latin typeface="Aptos" panose="020B0004020202020204" pitchFamily="34" charset="0"/>
                  <a:cs typeface="Franklin Gothic Book"/>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7016983" y="777120"/>
                <a:ext cx="1312539" cy="270843"/>
              </a:xfrm>
              <a:prstGeom prst="rect">
                <a:avLst/>
              </a:prstGeom>
              <a:blipFill>
                <a:blip r:embed="rId6"/>
                <a:stretch>
                  <a:fillRect l="-3256" r="-3256" b="-15556"/>
                </a:stretch>
              </a:blipFill>
            </p:spPr>
            <p:txBody>
              <a:bodyPr/>
              <a:lstStyle/>
              <a:p>
                <a:r>
                  <a:rPr lang="en-US">
                    <a:noFill/>
                  </a:rPr>
                  <a:t> </a:t>
                </a:r>
              </a:p>
            </p:txBody>
          </p:sp>
        </mc:Fallback>
      </mc:AlternateContent>
      <p:sp>
        <p:nvSpPr>
          <p:cNvPr id="48" name="TextBox 47"/>
          <p:cNvSpPr txBox="1"/>
          <p:nvPr/>
        </p:nvSpPr>
        <p:spPr>
          <a:xfrm>
            <a:off x="7110607" y="1071344"/>
            <a:ext cx="1794274" cy="530851"/>
          </a:xfrm>
          <a:prstGeom prst="rect">
            <a:avLst/>
          </a:prstGeom>
          <a:solidFill>
            <a:schemeClr val="bg1"/>
          </a:solidFill>
        </p:spPr>
        <p:txBody>
          <a:bodyPr wrap="none" lIns="0" tIns="0" rIns="0" bIns="0" rtlCol="0" anchor="t" anchorCtr="0">
            <a:spAutoFit/>
          </a:bodyPr>
          <a:lstStyle/>
          <a:p>
            <a:pPr defTabSz="914378" eaLnBrk="1" hangingPunct="1">
              <a:lnSpc>
                <a:spcPct val="110000"/>
              </a:lnSpc>
              <a:spcBef>
                <a:spcPts val="0"/>
              </a:spcBef>
              <a:defRPr/>
            </a:pPr>
            <a:r>
              <a:rPr lang="en-US" kern="1000" spc="30" dirty="0">
                <a:solidFill>
                  <a:schemeClr val="accent6">
                    <a:lumMod val="75000"/>
                  </a:schemeClr>
                </a:solidFill>
                <a:latin typeface="Aptos" panose="020B0004020202020204" pitchFamily="34" charset="0"/>
                <a:cs typeface="Franklin Gothic Book"/>
              </a:rPr>
              <a:t>pion decay channel</a:t>
            </a:r>
            <a:br>
              <a:rPr lang="en-US" kern="1000" spc="30" dirty="0">
                <a:solidFill>
                  <a:schemeClr val="accent6">
                    <a:lumMod val="75000"/>
                  </a:schemeClr>
                </a:solidFill>
                <a:latin typeface="Aptos" panose="020B0004020202020204" pitchFamily="34" charset="0"/>
                <a:cs typeface="Franklin Gothic Book"/>
              </a:rPr>
            </a:br>
            <a:r>
              <a:rPr lang="en-US" kern="1000" spc="30" dirty="0">
                <a:solidFill>
                  <a:schemeClr val="accent6">
                    <a:lumMod val="75000"/>
                  </a:schemeClr>
                </a:solidFill>
                <a:latin typeface="Aptos" panose="020B0004020202020204" pitchFamily="34" charset="0"/>
                <a:cs typeface="Franklin Gothic Book"/>
              </a:rPr>
              <a:t>(8m, 4-5T)</a:t>
            </a:r>
          </a:p>
        </p:txBody>
      </p:sp>
      <p:grpSp>
        <p:nvGrpSpPr>
          <p:cNvPr id="2" name="Group 1"/>
          <p:cNvGrpSpPr/>
          <p:nvPr/>
        </p:nvGrpSpPr>
        <p:grpSpPr>
          <a:xfrm>
            <a:off x="6871224" y="814061"/>
            <a:ext cx="610638" cy="1532697"/>
            <a:chOff x="6869176" y="891548"/>
            <a:chExt cx="601626" cy="1508207"/>
          </a:xfrm>
        </p:grpSpPr>
        <p:sp>
          <p:nvSpPr>
            <p:cNvPr id="49" name="Rectangle 48"/>
            <p:cNvSpPr/>
            <p:nvPr/>
          </p:nvSpPr>
          <p:spPr bwMode="auto">
            <a:xfrm rot="2700000">
              <a:off x="6156832" y="1603892"/>
              <a:ext cx="1508207" cy="83520"/>
            </a:xfrm>
            <a:prstGeom prst="rect">
              <a:avLst/>
            </a:prstGeom>
            <a:solidFill>
              <a:srgbClr val="00B050"/>
            </a:soli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8" eaLnBrk="1" hangingPunct="1">
                <a:spcBef>
                  <a:spcPct val="0"/>
                </a:spcBef>
                <a:defRPr/>
              </a:pPr>
              <a:endParaRPr lang="en-US" sz="1800" dirty="0">
                <a:solidFill>
                  <a:srgbClr val="000000"/>
                </a:solidFill>
                <a:latin typeface="Aptos" panose="020B0004020202020204" pitchFamily="34" charset="0"/>
                <a:cs typeface="Arial"/>
              </a:endParaRPr>
            </a:p>
          </p:txBody>
        </p:sp>
        <p:sp>
          <p:nvSpPr>
            <p:cNvPr id="55" name="Rectangle 54"/>
            <p:cNvSpPr/>
            <p:nvPr/>
          </p:nvSpPr>
          <p:spPr bwMode="auto">
            <a:xfrm rot="2700000" flipV="1">
              <a:off x="7224928" y="2031774"/>
              <a:ext cx="320945" cy="170802"/>
            </a:xfrm>
            <a:prstGeom prst="rect">
              <a:avLst/>
            </a:prstGeom>
            <a:solidFill>
              <a:srgbClr val="00B050"/>
            </a:soli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8" eaLnBrk="1" hangingPunct="1">
                <a:spcBef>
                  <a:spcPct val="0"/>
                </a:spcBef>
                <a:defRPr/>
              </a:pPr>
              <a:endParaRPr lang="en-US" sz="1800" dirty="0">
                <a:solidFill>
                  <a:srgbClr val="000000"/>
                </a:solidFill>
                <a:latin typeface="Aptos" panose="020B0004020202020204" pitchFamily="34" charset="0"/>
                <a:cs typeface="Arial"/>
              </a:endParaRPr>
            </a:p>
          </p:txBody>
        </p:sp>
      </p:grpSp>
      <mc:AlternateContent xmlns:mc="http://schemas.openxmlformats.org/markup-compatibility/2006" xmlns:a14="http://schemas.microsoft.com/office/drawing/2010/main">
        <mc:Choice Requires="a14">
          <p:sp>
            <p:nvSpPr>
              <p:cNvPr id="50" name="TextBox 49"/>
              <p:cNvSpPr txBox="1"/>
              <p:nvPr/>
            </p:nvSpPr>
            <p:spPr>
              <a:xfrm>
                <a:off x="6059769" y="2512171"/>
                <a:ext cx="1511952" cy="292644"/>
              </a:xfrm>
              <a:prstGeom prst="rect">
                <a:avLst/>
              </a:prstGeom>
              <a:solidFill>
                <a:schemeClr val="bg1"/>
              </a:solidFill>
            </p:spPr>
            <p:txBody>
              <a:bodyPr wrap="none" lIns="0" tIns="0" rIns="0" bIns="0" rtlCol="0" anchor="t" anchorCtr="0">
                <a:spAutoFit/>
              </a:bodyPr>
              <a:lstStyle/>
              <a:p>
                <a:pPr defTabSz="914378" eaLnBrk="1" hangingPunct="1">
                  <a:lnSpc>
                    <a:spcPct val="110000"/>
                  </a:lnSpc>
                  <a:spcBef>
                    <a:spcPts val="0"/>
                  </a:spcBef>
                  <a:defRPr/>
                </a:pPr>
                <a14:m>
                  <m:oMathPara xmlns:m="http://schemas.openxmlformats.org/officeDocument/2006/math">
                    <m:oMathParaPr>
                      <m:jc m:val="centerGroup"/>
                    </m:oMathParaPr>
                    <m:oMath xmlns:m="http://schemas.openxmlformats.org/officeDocument/2006/math">
                      <m:sSub>
                        <m:sSubPr>
                          <m:ctrlPr>
                            <a:rPr lang="en-US" i="1" kern="1000" spc="30">
                              <a:solidFill>
                                <a:srgbClr val="000000">
                                  <a:lumMod val="85000"/>
                                  <a:lumOff val="15000"/>
                                </a:srgbClr>
                              </a:solidFill>
                              <a:latin typeface="Cambria Math" panose="02040503050406030204" pitchFamily="18" charset="0"/>
                              <a:cs typeface="Franklin Gothic Book"/>
                            </a:rPr>
                          </m:ctrlPr>
                        </m:sSubPr>
                        <m:e>
                          <m:r>
                            <a:rPr lang="en-US" i="1" kern="1000" spc="30">
                              <a:solidFill>
                                <a:srgbClr val="000000">
                                  <a:lumMod val="85000"/>
                                  <a:lumOff val="15000"/>
                                </a:srgbClr>
                              </a:solidFill>
                              <a:latin typeface="Cambria Math"/>
                              <a:cs typeface="Franklin Gothic Book"/>
                            </a:rPr>
                            <m:t>𝑝</m:t>
                          </m:r>
                        </m:e>
                        <m:sub>
                          <m:r>
                            <a:rPr lang="en-US" i="1" kern="1000" spc="30">
                              <a:solidFill>
                                <a:srgbClr val="000000">
                                  <a:lumMod val="85000"/>
                                  <a:lumOff val="15000"/>
                                </a:srgbClr>
                              </a:solidFill>
                              <a:latin typeface="Cambria Math"/>
                              <a:cs typeface="Franklin Gothic Book"/>
                            </a:rPr>
                            <m:t>𝜇</m:t>
                          </m:r>
                        </m:sub>
                      </m:sSub>
                      <m:r>
                        <a:rPr lang="en-US" i="1" kern="1000" spc="30">
                          <a:solidFill>
                            <a:srgbClr val="000000">
                              <a:lumMod val="85000"/>
                              <a:lumOff val="15000"/>
                            </a:srgbClr>
                          </a:solidFill>
                          <a:latin typeface="Cambria Math"/>
                          <a:cs typeface="Franklin Gothic Book"/>
                        </a:rPr>
                        <m:t>=</m:t>
                      </m:r>
                      <m:r>
                        <a:rPr lang="en-US" i="1" kern="1000" spc="30">
                          <a:solidFill>
                            <a:srgbClr val="000000">
                              <a:lumMod val="85000"/>
                              <a:lumOff val="15000"/>
                            </a:srgbClr>
                          </a:solidFill>
                          <a:latin typeface="Cambria Math"/>
                          <a:cs typeface="Franklin Gothic Book"/>
                        </a:rPr>
                        <m:t>125</m:t>
                      </m:r>
                      <m:r>
                        <m:rPr>
                          <m:sty m:val="p"/>
                        </m:rPr>
                        <a:rPr lang="en-US" kern="1000" spc="30">
                          <a:solidFill>
                            <a:srgbClr val="000000">
                              <a:lumMod val="85000"/>
                              <a:lumOff val="15000"/>
                            </a:srgbClr>
                          </a:solidFill>
                          <a:latin typeface="Cambria Math"/>
                          <a:cs typeface="Franklin Gothic Book"/>
                        </a:rPr>
                        <m:t>MeV</m:t>
                      </m:r>
                      <m:r>
                        <a:rPr lang="en-US" i="1" kern="1000" spc="30">
                          <a:solidFill>
                            <a:srgbClr val="000000">
                              <a:lumMod val="85000"/>
                              <a:lumOff val="15000"/>
                            </a:srgbClr>
                          </a:solidFill>
                          <a:latin typeface="Cambria Math"/>
                          <a:cs typeface="Franklin Gothic Book"/>
                        </a:rPr>
                        <m:t>/</m:t>
                      </m:r>
                      <m:r>
                        <a:rPr lang="en-US" i="1" kern="1000" spc="30">
                          <a:solidFill>
                            <a:srgbClr val="000000">
                              <a:lumMod val="85000"/>
                              <a:lumOff val="15000"/>
                            </a:srgbClr>
                          </a:solidFill>
                          <a:latin typeface="Cambria Math"/>
                          <a:cs typeface="Franklin Gothic Book"/>
                        </a:rPr>
                        <m:t>𝑐</m:t>
                      </m:r>
                    </m:oMath>
                  </m:oMathPara>
                </a14:m>
                <a:endParaRPr lang="en-US" kern="1000" spc="30" dirty="0" err="1">
                  <a:solidFill>
                    <a:srgbClr val="000000">
                      <a:lumMod val="85000"/>
                      <a:lumOff val="15000"/>
                    </a:srgbClr>
                  </a:solidFill>
                  <a:latin typeface="Aptos" panose="020B0004020202020204" pitchFamily="34" charset="0"/>
                  <a:cs typeface="Franklin Gothic Book"/>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6059769" y="2512171"/>
                <a:ext cx="1511952" cy="292644"/>
              </a:xfrm>
              <a:prstGeom prst="rect">
                <a:avLst/>
              </a:prstGeom>
              <a:blipFill>
                <a:blip r:embed="rId7"/>
                <a:stretch>
                  <a:fillRect l="-2419" r="-1210" b="-20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2686647" y="3949935"/>
                <a:ext cx="420949" cy="270843"/>
              </a:xfrm>
              <a:prstGeom prst="rect">
                <a:avLst/>
              </a:prstGeom>
              <a:noFill/>
            </p:spPr>
            <p:txBody>
              <a:bodyPr wrap="none" lIns="0" tIns="0" rIns="0" bIns="0" rtlCol="0" anchor="t" anchorCtr="0">
                <a:spAutoFit/>
              </a:bodyPr>
              <a:lstStyle/>
              <a:p>
                <a:pPr defTabSz="914378" eaLnBrk="1" hangingPunct="1">
                  <a:lnSpc>
                    <a:spcPct val="110000"/>
                  </a:lnSpc>
                  <a:spcBef>
                    <a:spcPts val="0"/>
                  </a:spcBef>
                  <a:defRPr/>
                </a:pPr>
                <a14:m>
                  <m:oMathPara xmlns:m="http://schemas.openxmlformats.org/officeDocument/2006/math">
                    <m:oMathParaPr>
                      <m:jc m:val="centerGroup"/>
                    </m:oMathParaPr>
                    <m:oMath xmlns:m="http://schemas.openxmlformats.org/officeDocument/2006/math">
                      <m:r>
                        <a:rPr lang="en-US" i="1" kern="1000" spc="30">
                          <a:solidFill>
                            <a:srgbClr val="EB5B00"/>
                          </a:solidFill>
                          <a:latin typeface="Cambria Math" panose="02040503050406030204" pitchFamily="18" charset="0"/>
                          <a:cs typeface="Franklin Gothic Book"/>
                        </a:rPr>
                        <m:t>𝜇</m:t>
                      </m:r>
                      <m:r>
                        <a:rPr lang="en-US" i="1" kern="1000" spc="30">
                          <a:solidFill>
                            <a:srgbClr val="EB5B00"/>
                          </a:solidFill>
                          <a:latin typeface="Cambria Math" panose="02040503050406030204" pitchFamily="18" charset="0"/>
                          <a:cs typeface="Franklin Gothic Book"/>
                        </a:rPr>
                        <m:t>𝐸</m:t>
                      </m:r>
                      <m:r>
                        <a:rPr lang="en-US" kern="1000" spc="30">
                          <a:solidFill>
                            <a:srgbClr val="EB5B00"/>
                          </a:solidFill>
                          <a:latin typeface="Cambria Math" panose="02040503050406030204" pitchFamily="18" charset="0"/>
                          <a:cs typeface="Franklin Gothic Book"/>
                        </a:rPr>
                        <m:t>1</m:t>
                      </m:r>
                    </m:oMath>
                  </m:oMathPara>
                </a14:m>
                <a:endParaRPr lang="en-US" kern="1000" spc="30" dirty="0" err="1">
                  <a:solidFill>
                    <a:srgbClr val="EB5B00"/>
                  </a:solidFill>
                  <a:latin typeface="Aptos" panose="020B0004020202020204" pitchFamily="34" charset="0"/>
                  <a:cs typeface="Franklin Gothic Book"/>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686647" y="3949935"/>
                <a:ext cx="420949" cy="270843"/>
              </a:xfrm>
              <a:prstGeom prst="rect">
                <a:avLst/>
              </a:prstGeom>
              <a:blipFill>
                <a:blip r:embed="rId8"/>
                <a:stretch>
                  <a:fillRect l="-14493" r="-10145" b="-20455"/>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1CC3ACA0-D3A0-D048-E5FC-07E0E76BD5BE}"/>
              </a:ext>
            </a:extLst>
          </p:cNvPr>
          <p:cNvGrpSpPr/>
          <p:nvPr/>
        </p:nvGrpSpPr>
        <p:grpSpPr>
          <a:xfrm>
            <a:off x="6756780" y="3782394"/>
            <a:ext cx="1899143" cy="1361107"/>
            <a:chOff x="9009039" y="5043191"/>
            <a:chExt cx="2532191" cy="1814809"/>
          </a:xfrm>
        </p:grpSpPr>
        <p:sp>
          <p:nvSpPr>
            <p:cNvPr id="12" name="Rectangle 11">
              <a:extLst>
                <a:ext uri="{FF2B5EF4-FFF2-40B4-BE49-F238E27FC236}">
                  <a16:creationId xmlns:a16="http://schemas.microsoft.com/office/drawing/2014/main" id="{08979D52-3C78-AD56-589F-B0EEC7624760}"/>
                </a:ext>
              </a:extLst>
            </p:cNvPr>
            <p:cNvSpPr/>
            <p:nvPr/>
          </p:nvSpPr>
          <p:spPr bwMode="auto">
            <a:xfrm>
              <a:off x="9677411" y="5266579"/>
              <a:ext cx="1863819" cy="159142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spcBef>
                  <a:spcPct val="0"/>
                </a:spcBef>
              </a:pPr>
              <a:endParaRPr lang="de-CH" sz="1800" dirty="0">
                <a:latin typeface="Times" charset="0"/>
              </a:endParaRPr>
            </a:p>
          </p:txBody>
        </p:sp>
        <p:pic>
          <p:nvPicPr>
            <p:cNvPr id="7" name="Content Placeholder 43">
              <a:extLst>
                <a:ext uri="{FF2B5EF4-FFF2-40B4-BE49-F238E27FC236}">
                  <a16:creationId xmlns:a16="http://schemas.microsoft.com/office/drawing/2014/main" id="{CAB143C5-8048-AF25-FE83-C1DFEF30D011}"/>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800000" flipH="1">
              <a:off x="9009039" y="5043191"/>
              <a:ext cx="1943176" cy="1621515"/>
            </a:xfrm>
            <a:prstGeom prst="rect">
              <a:avLst/>
            </a:prstGeom>
          </p:spPr>
        </p:pic>
      </p:grpSp>
      <p:cxnSp>
        <p:nvCxnSpPr>
          <p:cNvPr id="28" name="Straight Connector 27">
            <a:extLst>
              <a:ext uri="{FF2B5EF4-FFF2-40B4-BE49-F238E27FC236}">
                <a16:creationId xmlns:a16="http://schemas.microsoft.com/office/drawing/2014/main" id="{F0A4426E-77F7-60BA-F34A-07B67E0C5866}"/>
              </a:ext>
            </a:extLst>
          </p:cNvPr>
          <p:cNvCxnSpPr/>
          <p:nvPr/>
        </p:nvCxnSpPr>
        <p:spPr bwMode="auto">
          <a:xfrm>
            <a:off x="7982179" y="4616577"/>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E1114732-7132-42E3-2F94-5BD3BFFF170E}"/>
              </a:ext>
            </a:extLst>
          </p:cNvPr>
          <p:cNvCxnSpPr/>
          <p:nvPr/>
        </p:nvCxnSpPr>
        <p:spPr bwMode="auto">
          <a:xfrm>
            <a:off x="7986435" y="4512336"/>
            <a:ext cx="149087" cy="327103"/>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Rectangle: Rounded Corners 18">
            <a:extLst>
              <a:ext uri="{FF2B5EF4-FFF2-40B4-BE49-F238E27FC236}">
                <a16:creationId xmlns:a16="http://schemas.microsoft.com/office/drawing/2014/main" id="{9E665DD8-E6ED-2769-7337-96676D6D7D16}"/>
              </a:ext>
            </a:extLst>
          </p:cNvPr>
          <p:cNvSpPr/>
          <p:nvPr/>
        </p:nvSpPr>
        <p:spPr bwMode="auto">
          <a:xfrm rot="1207363">
            <a:off x="7818918" y="4770985"/>
            <a:ext cx="1052362" cy="394192"/>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spcBef>
                <a:spcPct val="0"/>
              </a:spcBef>
            </a:pPr>
            <a:r>
              <a:rPr lang="en-US" sz="1800" dirty="0" err="1">
                <a:latin typeface="Tahoma" panose="020B0604030504040204" pitchFamily="34" charset="0"/>
                <a:ea typeface="Tahoma" panose="020B0604030504040204" pitchFamily="34" charset="0"/>
                <a:cs typeface="Tahoma" panose="020B0604030504040204" pitchFamily="34" charset="0"/>
              </a:rPr>
              <a:t>muEDM</a:t>
            </a:r>
            <a:endParaRPr lang="de-CH" sz="18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group of people posing for a photo&#10;&#10;AI-generated content may be incorrect.">
            <a:extLst>
              <a:ext uri="{FF2B5EF4-FFF2-40B4-BE49-F238E27FC236}">
                <a16:creationId xmlns:a16="http://schemas.microsoft.com/office/drawing/2014/main" id="{A3ACCE70-F122-4FEC-C7CC-070DD8BDAA26}"/>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rot="10800000">
            <a:off x="3543651" y="2955989"/>
            <a:ext cx="3498950" cy="2211733"/>
          </a:xfrm>
          <a:prstGeom prst="rect">
            <a:avLst/>
          </a:prstGeom>
        </p:spPr>
      </p:pic>
    </p:spTree>
    <p:extLst>
      <p:ext uri="{BB962C8B-B14F-4D97-AF65-F5344CB8AC3E}">
        <p14:creationId xmlns:p14="http://schemas.microsoft.com/office/powerpoint/2010/main" val="22556864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3"/>
              <p:cNvSpPr>
                <a:spLocks noGrp="1"/>
              </p:cNvSpPr>
              <p:nvPr>
                <p:ph sz="quarter" idx="13"/>
              </p:nvPr>
            </p:nvSpPr>
            <p:spPr>
              <a:xfrm>
                <a:off x="311763" y="771550"/>
                <a:ext cx="4548269" cy="3096345"/>
              </a:xfrm>
            </p:spPr>
            <p:txBody>
              <a:bodyPr/>
              <a:lstStyle/>
              <a:p>
                <a:r>
                  <a:rPr lang="en-US" sz="1600" dirty="0"/>
                  <a:t>Large phase space at exit of beam,</a:t>
                </a:r>
                <a:br>
                  <a:rPr lang="en-US" sz="1600" dirty="0"/>
                </a:br>
                <a:r>
                  <a:rPr lang="en-US" sz="1600" dirty="0"/>
                  <a:t>collimated by passage through SC -shield </a:t>
                </a:r>
              </a:p>
              <a:p>
                <a:r>
                  <a:rPr lang="en-US" sz="1600" dirty="0"/>
                  <a:t>Due to adiabatic magnetic collimation large part of transmitted </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𝜇</m:t>
                        </m:r>
                      </m:e>
                      <m:sup>
                        <m:r>
                          <a:rPr lang="en-US" sz="1600" b="0" i="1" smtClean="0">
                            <a:latin typeface="Cambria Math" panose="02040503050406030204" pitchFamily="18" charset="0"/>
                          </a:rPr>
                          <m:t>+</m:t>
                        </m:r>
                      </m:sup>
                    </m:sSup>
                  </m:oMath>
                </a14:m>
                <a:r>
                  <a:rPr lang="en-US" sz="1600" dirty="0"/>
                  <a:t> are reflected.</a:t>
                </a:r>
              </a:p>
              <a:p>
                <a:r>
                  <a:rPr lang="en-US" sz="1600" dirty="0"/>
                  <a:t>Simulations show, only about </a:t>
                </a:r>
                <a14:m>
                  <m:oMath xmlns:m="http://schemas.openxmlformats.org/officeDocument/2006/math">
                    <m:r>
                      <a:rPr lang="en-US" sz="1600" b="0" i="1" smtClean="0">
                        <a:latin typeface="Cambria Math" panose="02040503050406030204" pitchFamily="18" charset="0"/>
                      </a:rPr>
                      <m:t>0.4×</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−3</m:t>
                        </m:r>
                      </m:sup>
                    </m:sSup>
                  </m:oMath>
                </a14:m>
                <a:r>
                  <a:rPr lang="en-US" sz="1600" dirty="0"/>
                  <a:t> muons can be stored</a:t>
                </a:r>
              </a:p>
            </p:txBody>
          </p:sp>
        </mc:Choice>
        <mc:Fallback xmlns="">
          <p:sp>
            <p:nvSpPr>
              <p:cNvPr id="4" name="Content Placeholder 3"/>
              <p:cNvSpPr>
                <a:spLocks noGrp="1" noRot="1" noChangeAspect="1" noMove="1" noResize="1" noEditPoints="1" noAdjustHandles="1" noChangeArrowheads="1" noChangeShapeType="1" noTextEdit="1"/>
              </p:cNvSpPr>
              <p:nvPr>
                <p:ph sz="quarter" idx="13"/>
              </p:nvPr>
            </p:nvSpPr>
            <p:spPr>
              <a:xfrm>
                <a:off x="311763" y="771550"/>
                <a:ext cx="4548269" cy="3096345"/>
              </a:xfrm>
              <a:blipFill>
                <a:blip r:embed="rId3"/>
                <a:stretch>
                  <a:fillRect l="-2547" t="-1775"/>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Injection and statistical sensitivity</a:t>
            </a:r>
          </a:p>
        </p:txBody>
      </p:sp>
      <mc:AlternateContent xmlns:mc="http://schemas.openxmlformats.org/markup-compatibility/2006" xmlns:a14="http://schemas.microsoft.com/office/drawing/2010/main">
        <mc:Choice Requires="a14">
          <p:sp>
            <p:nvSpPr>
              <p:cNvPr id="9" name="TextBox 8"/>
              <p:cNvSpPr txBox="1"/>
              <p:nvPr/>
            </p:nvSpPr>
            <p:spPr>
              <a:xfrm>
                <a:off x="5397770" y="1072715"/>
                <a:ext cx="3168352" cy="711157"/>
              </a:xfrm>
              <a:prstGeom prst="rect">
                <a:avLst/>
              </a:prstGeom>
              <a:solidFill>
                <a:schemeClr val="bg1"/>
              </a:solid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800" b="0" i="1" kern="1000" spc="30" smtClean="0">
                          <a:solidFill>
                            <a:schemeClr val="tx1">
                              <a:lumMod val="65000"/>
                              <a:lumOff val="35000"/>
                            </a:schemeClr>
                          </a:solidFill>
                          <a:latin typeface="Cambria Math" panose="02040503050406030204" pitchFamily="18" charset="0"/>
                        </a:rPr>
                        <m:t>𝜎</m:t>
                      </m:r>
                      <m:d>
                        <m:dPr>
                          <m:ctrlPr>
                            <a:rPr lang="en-US" sz="1800" b="0" i="1" kern="1000" spc="30" smtClean="0">
                              <a:solidFill>
                                <a:schemeClr val="tx1">
                                  <a:lumMod val="65000"/>
                                  <a:lumOff val="35000"/>
                                </a:schemeClr>
                              </a:solidFill>
                              <a:latin typeface="Cambria Math" panose="02040503050406030204" pitchFamily="18" charset="0"/>
                            </a:rPr>
                          </m:ctrlPr>
                        </m:dPr>
                        <m:e>
                          <m:sSub>
                            <m:sSubPr>
                              <m:ctrlPr>
                                <a:rPr lang="en-US" sz="1800" i="1" kern="1000" spc="30">
                                  <a:solidFill>
                                    <a:schemeClr val="tx1">
                                      <a:lumMod val="65000"/>
                                      <a:lumOff val="35000"/>
                                    </a:schemeClr>
                                  </a:solidFill>
                                  <a:latin typeface="Cambria Math" panose="02040503050406030204" pitchFamily="18" charset="0"/>
                                  <a:cs typeface="Franklin Gothic Book"/>
                                </a:rPr>
                              </m:ctrlPr>
                            </m:sSubPr>
                            <m:e>
                              <m:r>
                                <a:rPr lang="en-US" sz="1800" i="1" kern="1000" spc="30">
                                  <a:solidFill>
                                    <a:schemeClr val="tx1">
                                      <a:lumMod val="65000"/>
                                      <a:lumOff val="35000"/>
                                    </a:schemeClr>
                                  </a:solidFill>
                                  <a:latin typeface="Cambria Math" panose="02040503050406030204" pitchFamily="18" charset="0"/>
                                  <a:cs typeface="Franklin Gothic Book"/>
                                </a:rPr>
                                <m:t>𝑑</m:t>
                              </m:r>
                            </m:e>
                            <m:sub>
                              <m:r>
                                <m:rPr>
                                  <m:sty m:val="p"/>
                                </m:rPr>
                                <a:rPr lang="en-US" sz="1800" kern="1000" spc="30">
                                  <a:solidFill>
                                    <a:schemeClr val="tx1">
                                      <a:lumMod val="65000"/>
                                      <a:lumOff val="35000"/>
                                    </a:schemeClr>
                                  </a:solidFill>
                                  <a:latin typeface="Cambria Math" panose="02040503050406030204" pitchFamily="18" charset="0"/>
                                  <a:cs typeface="Franklin Gothic Book"/>
                                </a:rPr>
                                <m:t>μ</m:t>
                              </m:r>
                            </m:sub>
                          </m:sSub>
                        </m:e>
                      </m:d>
                      <m:r>
                        <a:rPr lang="en-US" sz="1800" b="0" i="1" kern="1000" spc="30" smtClean="0">
                          <a:solidFill>
                            <a:schemeClr val="tx1">
                              <a:lumMod val="65000"/>
                              <a:lumOff val="35000"/>
                            </a:schemeClr>
                          </a:solidFill>
                          <a:latin typeface="Cambria Math" panose="02040503050406030204" pitchFamily="18" charset="0"/>
                        </a:rPr>
                        <m:t>=</m:t>
                      </m:r>
                      <m:f>
                        <m:fPr>
                          <m:ctrlPr>
                            <a:rPr lang="en-US" sz="1800" b="0" i="1" kern="1000" spc="30" smtClean="0">
                              <a:solidFill>
                                <a:schemeClr val="tx1">
                                  <a:lumMod val="65000"/>
                                  <a:lumOff val="35000"/>
                                </a:schemeClr>
                              </a:solidFill>
                              <a:latin typeface="Cambria Math" panose="02040503050406030204" pitchFamily="18" charset="0"/>
                            </a:rPr>
                          </m:ctrlPr>
                        </m:fPr>
                        <m:num>
                          <m:r>
                            <a:rPr lang="en-US" sz="1800" b="0" i="1" kern="1000" spc="30" smtClean="0">
                              <a:solidFill>
                                <a:schemeClr val="tx1">
                                  <a:lumMod val="65000"/>
                                  <a:lumOff val="35000"/>
                                </a:schemeClr>
                              </a:solidFill>
                              <a:latin typeface="Cambria Math" panose="02040503050406030204" pitchFamily="18" charset="0"/>
                            </a:rPr>
                            <m:t>ℏ</m:t>
                          </m:r>
                        </m:num>
                        <m:den>
                          <m:r>
                            <a:rPr lang="en-US" sz="1800" b="0" i="1" kern="1000" spc="30" smtClean="0">
                              <a:solidFill>
                                <a:schemeClr val="tx1">
                                  <a:lumMod val="65000"/>
                                  <a:lumOff val="35000"/>
                                </a:schemeClr>
                              </a:solidFill>
                              <a:latin typeface="Cambria Math" panose="02040503050406030204" pitchFamily="18" charset="0"/>
                            </a:rPr>
                            <m:t>2</m:t>
                          </m:r>
                          <m:r>
                            <a:rPr lang="en-US" sz="1800" b="0" i="1" kern="1000" spc="30" smtClean="0">
                              <a:solidFill>
                                <a:schemeClr val="tx1">
                                  <a:lumMod val="65000"/>
                                  <a:lumOff val="35000"/>
                                </a:schemeClr>
                              </a:solidFill>
                              <a:latin typeface="Cambria Math" panose="02040503050406030204" pitchFamily="18" charset="0"/>
                            </a:rPr>
                            <m:t>𝑃𝑐</m:t>
                          </m:r>
                          <m:r>
                            <a:rPr lang="en-US" sz="1800" i="1" kern="1000" spc="30">
                              <a:solidFill>
                                <a:schemeClr val="tx1">
                                  <a:lumMod val="65000"/>
                                  <a:lumOff val="35000"/>
                                </a:schemeClr>
                              </a:solidFill>
                              <a:latin typeface="Cambria Math" panose="02040503050406030204" pitchFamily="18" charset="0"/>
                            </a:rPr>
                            <m:t>𝛽𝛾</m:t>
                          </m:r>
                          <m:r>
                            <a:rPr lang="en-US" sz="1800" i="1" kern="1000" spc="30">
                              <a:solidFill>
                                <a:schemeClr val="tx1">
                                  <a:lumMod val="65000"/>
                                  <a:lumOff val="35000"/>
                                </a:schemeClr>
                              </a:solidFill>
                              <a:latin typeface="Cambria Math" panose="02040503050406030204" pitchFamily="18" charset="0"/>
                            </a:rPr>
                            <m:t>𝐵</m:t>
                          </m:r>
                          <m:sSub>
                            <m:sSubPr>
                              <m:ctrlPr>
                                <a:rPr lang="en-US" sz="1800" b="0" i="1" kern="1000" spc="30" smtClean="0">
                                  <a:solidFill>
                                    <a:schemeClr val="tx1">
                                      <a:lumMod val="65000"/>
                                      <a:lumOff val="35000"/>
                                    </a:schemeClr>
                                  </a:solidFill>
                                  <a:latin typeface="Cambria Math" panose="02040503050406030204" pitchFamily="18" charset="0"/>
                                </a:rPr>
                              </m:ctrlPr>
                            </m:sSubPr>
                            <m:e>
                              <m:rad>
                                <m:radPr>
                                  <m:degHide m:val="on"/>
                                  <m:ctrlPr>
                                    <a:rPr lang="en-US" sz="1800" b="0" i="1" kern="1000" spc="30" smtClean="0">
                                      <a:solidFill>
                                        <a:schemeClr val="tx1">
                                          <a:lumMod val="65000"/>
                                          <a:lumOff val="35000"/>
                                        </a:schemeClr>
                                      </a:solidFill>
                                      <a:latin typeface="Cambria Math" panose="02040503050406030204" pitchFamily="18" charset="0"/>
                                    </a:rPr>
                                  </m:ctrlPr>
                                </m:radPr>
                                <m:deg/>
                                <m:e>
                                  <m:r>
                                    <a:rPr lang="en-US" sz="1800" b="0" i="1" kern="1000" spc="30" smtClean="0">
                                      <a:solidFill>
                                        <a:schemeClr val="tx1">
                                          <a:lumMod val="65000"/>
                                          <a:lumOff val="35000"/>
                                        </a:schemeClr>
                                      </a:solidFill>
                                      <a:latin typeface="Cambria Math" panose="02040503050406030204" pitchFamily="18" charset="0"/>
                                    </a:rPr>
                                    <m:t>𝑁</m:t>
                                  </m:r>
                                </m:e>
                              </m:rad>
                              <m:r>
                                <a:rPr lang="en-US" sz="1800" b="0" i="1" kern="1000" spc="30" smtClean="0">
                                  <a:solidFill>
                                    <a:schemeClr val="tx1">
                                      <a:lumMod val="65000"/>
                                      <a:lumOff val="35000"/>
                                    </a:schemeClr>
                                  </a:solidFill>
                                  <a:latin typeface="Cambria Math" panose="02040503050406030204" pitchFamily="18" charset="0"/>
                                </a:rPr>
                                <m:t> </m:t>
                              </m:r>
                              <m:r>
                                <a:rPr lang="en-US" sz="1800" b="0" i="1" kern="1000" spc="30" smtClean="0">
                                  <a:solidFill>
                                    <a:schemeClr val="tx1">
                                      <a:lumMod val="65000"/>
                                      <a:lumOff val="35000"/>
                                    </a:schemeClr>
                                  </a:solidFill>
                                  <a:latin typeface="Cambria Math" panose="02040503050406030204" pitchFamily="18" charset="0"/>
                                </a:rPr>
                                <m:t>𝜏</m:t>
                              </m:r>
                            </m:e>
                            <m:sub>
                              <m:r>
                                <a:rPr lang="en-US" sz="1800" b="0" i="1" kern="1000" spc="30" smtClean="0">
                                  <a:solidFill>
                                    <a:schemeClr val="tx1">
                                      <a:lumMod val="65000"/>
                                      <a:lumOff val="35000"/>
                                    </a:schemeClr>
                                  </a:solidFill>
                                  <a:latin typeface="Cambria Math" panose="02040503050406030204" pitchFamily="18" charset="0"/>
                                </a:rPr>
                                <m:t>𝜇</m:t>
                              </m:r>
                            </m:sub>
                          </m:sSub>
                          <m:r>
                            <a:rPr lang="en-US" sz="1800" b="0" i="1" kern="1000" spc="30" smtClean="0">
                              <a:solidFill>
                                <a:schemeClr val="tx1">
                                  <a:lumMod val="65000"/>
                                  <a:lumOff val="35000"/>
                                </a:schemeClr>
                              </a:solidFill>
                              <a:latin typeface="Cambria Math" panose="02040503050406030204" pitchFamily="18" charset="0"/>
                            </a:rPr>
                            <m:t> </m:t>
                          </m:r>
                          <m:r>
                            <a:rPr lang="en-US" sz="1800" b="0" i="1" kern="1000" spc="30" smtClean="0">
                              <a:solidFill>
                                <a:schemeClr val="tx1">
                                  <a:lumMod val="65000"/>
                                  <a:lumOff val="35000"/>
                                </a:schemeClr>
                              </a:solidFill>
                              <a:latin typeface="Cambria Math" panose="02040503050406030204" pitchFamily="18" charset="0"/>
                            </a:rPr>
                            <m:t>𝛼</m:t>
                          </m:r>
                        </m:den>
                      </m:f>
                    </m:oMath>
                  </m:oMathPara>
                </a14:m>
                <a:endParaRPr lang="en-US" sz="1800" kern="1000" spc="30" dirty="0" err="1">
                  <a:solidFill>
                    <a:schemeClr val="tx1">
                      <a:lumMod val="65000"/>
                      <a:lumOff val="35000"/>
                    </a:schemeClr>
                  </a:solidFill>
                  <a:latin typeface="Aptos" panose="020B0004020202020204" pitchFamily="34" charset="0"/>
                  <a:cs typeface="Franklin Gothic Book"/>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397770" y="1072715"/>
                <a:ext cx="3168352" cy="711157"/>
              </a:xfrm>
              <a:prstGeom prst="rect">
                <a:avLst/>
              </a:prstGeom>
              <a:blipFill>
                <a:blip r:embed="rId4"/>
                <a:stretch>
                  <a:fillRect/>
                </a:stretch>
              </a:blipFill>
            </p:spPr>
            <p:txBody>
              <a:bodyPr/>
              <a:lstStyle/>
              <a:p>
                <a:r>
                  <a:rPr lang="en-US">
                    <a:noFill/>
                  </a:rPr>
                  <a:t> </a:t>
                </a:r>
              </a:p>
            </p:txBody>
          </p:sp>
        </mc:Fallback>
      </mc:AlternateContent>
      <p:sp>
        <p:nvSpPr>
          <p:cNvPr id="8" name="Slide Number Placeholder 3"/>
          <p:cNvSpPr txBox="1">
            <a:spLocks/>
          </p:cNvSpPr>
          <p:nvPr/>
        </p:nvSpPr>
        <p:spPr>
          <a:xfrm>
            <a:off x="8409275" y="4918735"/>
            <a:ext cx="575742" cy="147638"/>
          </a:xfrm>
          <a:prstGeom prst="rect">
            <a:avLst/>
          </a:prstGeom>
        </p:spPr>
        <p:txBody>
          <a:bodyPr/>
          <a:lstStyle>
            <a:defPPr>
              <a:defRPr lang="de-CH"/>
            </a:defPPr>
            <a:lvl1pPr algn="l" rtl="0" eaLnBrk="0" fontAlgn="base" hangingPunct="0">
              <a:spcBef>
                <a:spcPct val="50000"/>
              </a:spcBef>
              <a:spcAft>
                <a:spcPct val="0"/>
              </a:spcAft>
              <a:defRPr sz="16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a:lstStyle>
          <a:p>
            <a:pPr algn="r">
              <a:defRPr/>
            </a:pPr>
            <a:r>
              <a:rPr lang="de-DE" sz="700" dirty="0">
                <a:latin typeface="Aptos" panose="020B0004020202020204" pitchFamily="34" charset="0"/>
              </a:rPr>
              <a:t>Page </a:t>
            </a:r>
            <a:fld id="{EBC07571-3134-BB4B-B83F-1A9FE18D34F3}" type="slidenum">
              <a:rPr lang="de-DE" sz="700" smtClean="0">
                <a:latin typeface="Aptos" panose="020B0004020202020204" pitchFamily="34" charset="0"/>
              </a:rPr>
              <a:pPr algn="r">
                <a:defRPr/>
              </a:pPr>
              <a:t>56</a:t>
            </a:fld>
            <a:endParaRPr lang="de-DE" sz="700" dirty="0">
              <a:latin typeface="Aptos" panose="020B0004020202020204" pitchFamily="34" charset="0"/>
            </a:endParaRPr>
          </a:p>
        </p:txBody>
      </p:sp>
      <p:pic>
        <p:nvPicPr>
          <p:cNvPr id="7" name="Content Placeholder 6" descr="A table with numbers and symbols&#10;&#10;Description automatically generated">
            <a:extLst>
              <a:ext uri="{FF2B5EF4-FFF2-40B4-BE49-F238E27FC236}">
                <a16:creationId xmlns:a16="http://schemas.microsoft.com/office/drawing/2014/main" id="{9494C878-EBB1-5027-2FB6-162D682ACF59}"/>
              </a:ext>
            </a:extLst>
          </p:cNvPr>
          <p:cNvPicPr>
            <a:picLocks noGrp="1" noChangeAspect="1"/>
          </p:cNvPicPr>
          <p:nvPr>
            <p:ph sz="quarter" idx="18"/>
          </p:nvPr>
        </p:nvPicPr>
        <p:blipFill rotWithShape="1">
          <a:blip r:embed="rId5" cstate="screen">
            <a:extLst>
              <a:ext uri="{28A0092B-C50C-407E-A947-70E740481C1C}">
                <a14:useLocalDpi xmlns:a14="http://schemas.microsoft.com/office/drawing/2010/main"/>
              </a:ext>
            </a:extLst>
          </a:blip>
          <a:srcRect r="21639"/>
          <a:stretch/>
        </p:blipFill>
        <p:spPr>
          <a:xfrm>
            <a:off x="5231645" y="1974722"/>
            <a:ext cx="3450802" cy="2720288"/>
          </a:xfrm>
        </p:spPr>
      </p:pic>
      <p:pic>
        <p:nvPicPr>
          <p:cNvPr id="5" name="Picture 4" descr="Diagram of a diagram of a magnetic field&#10;&#10;AI-generated content may be incorrect.">
            <a:extLst>
              <a:ext uri="{FF2B5EF4-FFF2-40B4-BE49-F238E27FC236}">
                <a16:creationId xmlns:a16="http://schemas.microsoft.com/office/drawing/2014/main" id="{CFBEB750-BE6F-D0D5-530F-E2D0A45E2E9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7301" y="2373650"/>
            <a:ext cx="3660655" cy="2545085"/>
          </a:xfrm>
          <a:prstGeom prst="rect">
            <a:avLst/>
          </a:prstGeom>
        </p:spPr>
      </p:pic>
      <p:sp>
        <p:nvSpPr>
          <p:cNvPr id="2" name="TextBox 1">
            <a:extLst>
              <a:ext uri="{FF2B5EF4-FFF2-40B4-BE49-F238E27FC236}">
                <a16:creationId xmlns:a16="http://schemas.microsoft.com/office/drawing/2014/main" id="{E0B6F3F4-2318-550E-DC68-119A292323E1}"/>
              </a:ext>
            </a:extLst>
          </p:cNvPr>
          <p:cNvSpPr txBox="1"/>
          <p:nvPr/>
        </p:nvSpPr>
        <p:spPr>
          <a:xfrm>
            <a:off x="5569630" y="4867042"/>
            <a:ext cx="2724731" cy="25764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200" dirty="0">
                <a:solidFill>
                  <a:srgbClr val="000000"/>
                </a:solidFill>
                <a:latin typeface="Aptos" panose="020B0004020202020204" pitchFamily="34" charset="0"/>
              </a:rPr>
              <a:t>[A. Adelmann et al., EPJC85(2025)622]</a:t>
            </a:r>
          </a:p>
        </p:txBody>
      </p:sp>
    </p:spTree>
    <p:extLst>
      <p:ext uri="{BB962C8B-B14F-4D97-AF65-F5344CB8AC3E}">
        <p14:creationId xmlns:p14="http://schemas.microsoft.com/office/powerpoint/2010/main" val="2368085879"/>
      </p:ext>
    </p:extLst>
  </p:cSld>
  <p:clrMapOvr>
    <a:masterClrMapping/>
  </p:clrMapOvr>
  <p:transition spd="med" advTm="46799"/>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57</a:t>
            </a:fld>
            <a:endParaRPr lang="de-DE" dirty="0">
              <a:latin typeface="Aptos" panose="020B0004020202020204" pitchFamily="34" charset="0"/>
            </a:endParaRPr>
          </a:p>
        </p:txBody>
      </p:sp>
      <p:sp>
        <p:nvSpPr>
          <p:cNvPr id="6" name="TextBox 5"/>
          <p:cNvSpPr txBox="1"/>
          <p:nvPr/>
        </p:nvSpPr>
        <p:spPr>
          <a:xfrm>
            <a:off x="3923928" y="2931790"/>
            <a:ext cx="4392488" cy="720080"/>
          </a:xfrm>
          <a:prstGeom prst="rect">
            <a:avLst/>
          </a:prstGeom>
          <a:noFill/>
        </p:spPr>
        <p:txBody>
          <a:bodyPr wrap="none" lIns="0" tIns="0" rIns="0" bIns="0" rtlCol="0">
            <a:noAutofit/>
          </a:bodyPr>
          <a:lstStyle/>
          <a:p>
            <a:pPr algn="r" eaLnBrk="1" hangingPunct="1">
              <a:lnSpc>
                <a:spcPct val="110000"/>
              </a:lnSpc>
              <a:spcBef>
                <a:spcPct val="0"/>
              </a:spcBef>
              <a:buClr>
                <a:srgbClr val="000000"/>
              </a:buClr>
            </a:pPr>
            <a:r>
              <a:rPr lang="en-US" sz="2400" dirty="0">
                <a:solidFill>
                  <a:srgbClr val="000000"/>
                </a:solidFill>
                <a:latin typeface="Aptos" panose="020B0004020202020204" pitchFamily="34" charset="0"/>
              </a:rPr>
              <a:t>Backup</a:t>
            </a:r>
          </a:p>
        </p:txBody>
      </p:sp>
    </p:spTree>
    <p:extLst>
      <p:ext uri="{BB962C8B-B14F-4D97-AF65-F5344CB8AC3E}">
        <p14:creationId xmlns:p14="http://schemas.microsoft.com/office/powerpoint/2010/main" val="244316371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diagram of a complex frequency&#10;&#10;AI-generated content may be incorrect.">
            <a:extLst>
              <a:ext uri="{FF2B5EF4-FFF2-40B4-BE49-F238E27FC236}">
                <a16:creationId xmlns:a16="http://schemas.microsoft.com/office/drawing/2014/main" id="{77A7B535-5159-0B5D-F683-2413AE23E223}"/>
              </a:ext>
            </a:extLst>
          </p:cNvPr>
          <p:cNvPicPr>
            <a:picLocks noChangeAspect="1"/>
          </p:cNvPicPr>
          <p:nvPr/>
        </p:nvPicPr>
        <p:blipFill>
          <a:blip r:embed="rId2"/>
          <a:stretch>
            <a:fillRect/>
          </a:stretch>
        </p:blipFill>
        <p:spPr>
          <a:xfrm>
            <a:off x="4572000" y="1692154"/>
            <a:ext cx="4574172" cy="3416903"/>
          </a:xfrm>
          <a:prstGeom prst="rect">
            <a:avLst/>
          </a:prstGeom>
        </p:spPr>
      </p:pic>
      <p:sp>
        <p:nvSpPr>
          <p:cNvPr id="3" name="Title 2"/>
          <p:cNvSpPr>
            <a:spLocks noGrp="1"/>
          </p:cNvSpPr>
          <p:nvPr>
            <p:ph type="title"/>
          </p:nvPr>
        </p:nvSpPr>
        <p:spPr/>
        <p:txBody>
          <a:bodyPr/>
          <a:lstStyle/>
          <a:p>
            <a:r>
              <a:rPr lang="en-US" dirty="0"/>
              <a:t>Geometric phases, and non-uniformities</a:t>
            </a:r>
          </a:p>
        </p:txBody>
      </p:sp>
      <p:sp>
        <p:nvSpPr>
          <p:cNvPr id="4" name="Slide Number Placeholder 3"/>
          <p:cNvSpPr>
            <a:spLocks noGrp="1"/>
          </p:cNvSpPr>
          <p:nvPr>
            <p:ph type="sldNum" sz="quarter" idx="4294967295"/>
          </p:nvPr>
        </p:nvSpPr>
        <p:spPr>
          <a:xfrm>
            <a:off x="8497105" y="4961420"/>
            <a:ext cx="576262" cy="147637"/>
          </a:xfrm>
          <a:prstGeom prst="rect">
            <a:avLst/>
          </a:prstGeo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58</a:t>
            </a:fld>
            <a:endParaRPr lang="de-DE" dirty="0">
              <a:latin typeface="Aptos" panose="020B0004020202020204" pitchFamily="34" charset="0"/>
            </a:endParaRPr>
          </a:p>
        </p:txBody>
      </p:sp>
      <p:sp>
        <p:nvSpPr>
          <p:cNvPr id="11" name="TextBox 10"/>
          <p:cNvSpPr txBox="1"/>
          <p:nvPr/>
        </p:nvSpPr>
        <p:spPr>
          <a:xfrm>
            <a:off x="683568" y="2139702"/>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chemeClr val="bg1"/>
                </a:solidFill>
                <a:latin typeface="Aptos" panose="020B0004020202020204" pitchFamily="34" charset="0"/>
              </a:rPr>
              <a:t>Magnetic field </a:t>
            </a:r>
          </a:p>
        </p:txBody>
      </p:sp>
      <p:sp>
        <p:nvSpPr>
          <p:cNvPr id="12" name="TextBox 11"/>
          <p:cNvSpPr txBox="1"/>
          <p:nvPr/>
        </p:nvSpPr>
        <p:spPr>
          <a:xfrm rot="5400000">
            <a:off x="8259979" y="3689524"/>
            <a:ext cx="1075576" cy="48215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Aptos" panose="020B0004020202020204" pitchFamily="34" charset="0"/>
              </a:rPr>
              <a:t>Electric field </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26" y="816106"/>
            <a:ext cx="5496692" cy="543001"/>
          </a:xfrm>
          <a:prstGeom prst="rect">
            <a:avLst/>
          </a:prstGeom>
        </p:spPr>
      </p:pic>
      <p:sp>
        <p:nvSpPr>
          <p:cNvPr id="5" name="Right Arrow 4"/>
          <p:cNvSpPr/>
          <p:nvPr/>
        </p:nvSpPr>
        <p:spPr bwMode="auto">
          <a:xfrm>
            <a:off x="6168218" y="997624"/>
            <a:ext cx="360040" cy="271501"/>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32240" y="930422"/>
            <a:ext cx="1467055" cy="42868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2629D4-B4CC-7177-F3E1-B6B183E13A66}"/>
                  </a:ext>
                </a:extLst>
              </p:cNvPr>
              <p:cNvSpPr txBox="1"/>
              <p:nvPr/>
            </p:nvSpPr>
            <p:spPr>
              <a:xfrm rot="16200000">
                <a:off x="2476891" y="4154846"/>
                <a:ext cx="262706" cy="204130"/>
              </a:xfrm>
              <a:prstGeom prst="rect">
                <a:avLst/>
              </a:prstGeom>
              <a:solidFill>
                <a:schemeClr val="bg1"/>
              </a:solidFill>
            </p:spPr>
            <p:txBody>
              <a:bodyPr wrap="none" lIns="0" tIns="0" rIns="0" bIns="0" rtlCol="0" anchor="ctr" anchorCtr="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400" b="0" i="1" dirty="0" smtClean="0">
                              <a:solidFill>
                                <a:srgbClr val="000000"/>
                              </a:solidFill>
                              <a:latin typeface="Cambria Math" panose="02040503050406030204" pitchFamily="18" charset="0"/>
                            </a:rPr>
                          </m:ctrlPr>
                        </m:sSubPr>
                        <m:e>
                          <m:r>
                            <a:rPr lang="en-US" sz="1400" i="1" dirty="0" smtClean="0">
                              <a:solidFill>
                                <a:srgbClr val="000000"/>
                              </a:solidFill>
                              <a:latin typeface="Cambria Math" panose="02040503050406030204" pitchFamily="18" charset="0"/>
                            </a:rPr>
                            <m:t>𝜔</m:t>
                          </m:r>
                        </m:e>
                        <m:sub>
                          <m:r>
                            <a:rPr lang="en-US" sz="1400" b="0" i="1" dirty="0" smtClean="0">
                              <a:solidFill>
                                <a:srgbClr val="000000"/>
                              </a:solidFill>
                              <a:latin typeface="Cambria Math" panose="02040503050406030204" pitchFamily="18" charset="0"/>
                            </a:rPr>
                            <m:t>𝑎</m:t>
                          </m:r>
                        </m:sub>
                      </m:sSub>
                    </m:oMath>
                  </m:oMathPara>
                </a14:m>
                <a:endParaRPr lang="de-CH" sz="1400" dirty="0">
                  <a:solidFill>
                    <a:srgbClr val="000000"/>
                  </a:solidFill>
                  <a:latin typeface="Aptos" panose="020B0004020202020204" pitchFamily="34" charset="0"/>
                </a:endParaRPr>
              </a:p>
            </p:txBody>
          </p:sp>
        </mc:Choice>
        <mc:Fallback xmlns="">
          <p:sp>
            <p:nvSpPr>
              <p:cNvPr id="13" name="TextBox 12">
                <a:extLst>
                  <a:ext uri="{FF2B5EF4-FFF2-40B4-BE49-F238E27FC236}">
                    <a16:creationId xmlns:a16="http://schemas.microsoft.com/office/drawing/2014/main" id="{782629D4-B4CC-7177-F3E1-B6B183E13A66}"/>
                  </a:ext>
                </a:extLst>
              </p:cNvPr>
              <p:cNvSpPr txBox="1">
                <a:spLocks noRot="1" noChangeAspect="1" noMove="1" noResize="1" noEditPoints="1" noAdjustHandles="1" noChangeArrowheads="1" noChangeShapeType="1" noTextEdit="1"/>
              </p:cNvSpPr>
              <p:nvPr/>
            </p:nvSpPr>
            <p:spPr>
              <a:xfrm rot="16200000">
                <a:off x="2476891" y="4154846"/>
                <a:ext cx="262706" cy="204130"/>
              </a:xfrm>
              <a:prstGeom prst="rect">
                <a:avLst/>
              </a:prstGeom>
              <a:blipFill>
                <a:blip r:embed="rId5"/>
                <a:stretch>
                  <a:fillRect r="-11765" b="-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9FB5D92-32BC-FC58-3F16-4134FBAEDECB}"/>
                  </a:ext>
                </a:extLst>
              </p:cNvPr>
              <p:cNvSpPr txBox="1"/>
              <p:nvPr/>
            </p:nvSpPr>
            <p:spPr>
              <a:xfrm rot="16200000">
                <a:off x="3822632" y="4136210"/>
                <a:ext cx="262706" cy="204130"/>
              </a:xfrm>
              <a:prstGeom prst="rect">
                <a:avLst/>
              </a:prstGeom>
              <a:solidFill>
                <a:schemeClr val="bg1"/>
              </a:solidFill>
            </p:spPr>
            <p:txBody>
              <a:bodyPr wrap="none" lIns="0" tIns="0" rIns="0" bIns="0" rtlCol="0" anchor="ctr" anchorCtr="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400" b="0" i="1" dirty="0" smtClean="0">
                              <a:solidFill>
                                <a:srgbClr val="000000"/>
                              </a:solidFill>
                              <a:latin typeface="Cambria Math" panose="02040503050406030204" pitchFamily="18" charset="0"/>
                            </a:rPr>
                          </m:ctrlPr>
                        </m:sSubPr>
                        <m:e>
                          <m:r>
                            <a:rPr lang="en-US" sz="1400" i="1" dirty="0" smtClean="0">
                              <a:solidFill>
                                <a:srgbClr val="000000"/>
                              </a:solidFill>
                              <a:latin typeface="Cambria Math" panose="02040503050406030204" pitchFamily="18" charset="0"/>
                            </a:rPr>
                            <m:t>𝜔</m:t>
                          </m:r>
                        </m:e>
                        <m:sub>
                          <m:r>
                            <a:rPr lang="en-US" sz="1400" b="0" i="1" dirty="0" smtClean="0">
                              <a:solidFill>
                                <a:srgbClr val="000000"/>
                              </a:solidFill>
                              <a:latin typeface="Cambria Math" panose="02040503050406030204" pitchFamily="18" charset="0"/>
                            </a:rPr>
                            <m:t>𝑐</m:t>
                          </m:r>
                        </m:sub>
                      </m:sSub>
                    </m:oMath>
                  </m:oMathPara>
                </a14:m>
                <a:endParaRPr lang="de-CH" sz="1400" dirty="0">
                  <a:solidFill>
                    <a:srgbClr val="000000"/>
                  </a:solidFill>
                  <a:latin typeface="Aptos" panose="020B0004020202020204" pitchFamily="34" charset="0"/>
                </a:endParaRPr>
              </a:p>
            </p:txBody>
          </p:sp>
        </mc:Choice>
        <mc:Fallback xmlns="">
          <p:sp>
            <p:nvSpPr>
              <p:cNvPr id="14" name="TextBox 13">
                <a:extLst>
                  <a:ext uri="{FF2B5EF4-FFF2-40B4-BE49-F238E27FC236}">
                    <a16:creationId xmlns:a16="http://schemas.microsoft.com/office/drawing/2014/main" id="{59FB5D92-32BC-FC58-3F16-4134FBAEDECB}"/>
                  </a:ext>
                </a:extLst>
              </p:cNvPr>
              <p:cNvSpPr txBox="1">
                <a:spLocks noRot="1" noChangeAspect="1" noMove="1" noResize="1" noEditPoints="1" noAdjustHandles="1" noChangeArrowheads="1" noChangeShapeType="1" noTextEdit="1"/>
              </p:cNvSpPr>
              <p:nvPr/>
            </p:nvSpPr>
            <p:spPr>
              <a:xfrm rot="16200000">
                <a:off x="3822632" y="4136210"/>
                <a:ext cx="262706" cy="204130"/>
              </a:xfrm>
              <a:prstGeom prst="rect">
                <a:avLst/>
              </a:prstGeom>
              <a:blipFill>
                <a:blip r:embed="rId6"/>
                <a:stretch>
                  <a:fillRect r="-15152" b="-465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694059D-4026-AB35-922C-78F11374A98B}"/>
              </a:ext>
            </a:extLst>
          </p:cNvPr>
          <p:cNvSpPr txBox="1"/>
          <p:nvPr/>
        </p:nvSpPr>
        <p:spPr>
          <a:xfrm>
            <a:off x="28604" y="4948014"/>
            <a:ext cx="3899722" cy="169405"/>
          </a:xfrm>
          <a:prstGeom prst="rect">
            <a:avLst/>
          </a:prstGeom>
          <a:noFill/>
        </p:spPr>
        <p:txBody>
          <a:bodyPr wrap="none" lIns="0" tIns="0" rIns="0" bIns="0" rtlCol="0" anchor="t" anchorCtr="0">
            <a:spAutoFit/>
          </a:bodyPr>
          <a:lstStyle/>
          <a:p>
            <a:pPr>
              <a:lnSpc>
                <a:spcPct val="110000"/>
              </a:lnSpc>
              <a:spcBef>
                <a:spcPts val="0"/>
              </a:spcBef>
            </a:pPr>
            <a:r>
              <a:rPr lang="en-US" sz="1050" kern="1000" spc="30" dirty="0">
                <a:solidFill>
                  <a:srgbClr val="003B6E"/>
                </a:solidFill>
                <a:latin typeface="Aptos" panose="020B0004020202020204" pitchFamily="34" charset="0"/>
                <a:cs typeface="Franklin Gothic Book"/>
                <a:hlinkClick r:id="rId7">
                  <a:extLst>
                    <a:ext uri="{A12FA001-AC4F-418D-AE19-62706E023703}">
                      <ahyp:hlinkClr xmlns:ahyp="http://schemas.microsoft.com/office/drawing/2018/hyperlinkcolor" val="tx"/>
                    </a:ext>
                  </a:extLst>
                </a:hlinkClick>
              </a:rPr>
              <a:t>Cavoto G., Chakraborty R., Doinaki A., </a:t>
            </a:r>
            <a:r>
              <a:rPr lang="en-US" sz="1050" i="1" kern="1000" spc="30" dirty="0">
                <a:solidFill>
                  <a:srgbClr val="003B6E"/>
                </a:solidFill>
                <a:latin typeface="Aptos" panose="020B0004020202020204" pitchFamily="34" charset="0"/>
                <a:cs typeface="Franklin Gothic Book"/>
                <a:hlinkClick r:id="rId7">
                  <a:extLst>
                    <a:ext uri="{A12FA001-AC4F-418D-AE19-62706E023703}">
                      <ahyp:hlinkClr xmlns:ahyp="http://schemas.microsoft.com/office/drawing/2018/hyperlinkcolor" val="tx"/>
                    </a:ext>
                  </a:extLst>
                </a:hlinkClick>
              </a:rPr>
              <a:t>et al</a:t>
            </a:r>
            <a:r>
              <a:rPr lang="en-US" sz="1050" kern="1000" spc="30" dirty="0">
                <a:solidFill>
                  <a:srgbClr val="003B6E"/>
                </a:solidFill>
                <a:latin typeface="Aptos" panose="020B0004020202020204" pitchFamily="34" charset="0"/>
                <a:cs typeface="Franklin Gothic Book"/>
                <a:hlinkClick r:id="rId7">
                  <a:extLst>
                    <a:ext uri="{A12FA001-AC4F-418D-AE19-62706E023703}">
                      <ahyp:hlinkClr xmlns:ahyp="http://schemas.microsoft.com/office/drawing/2018/hyperlinkcolor" val="tx"/>
                    </a:ext>
                  </a:extLst>
                </a:hlinkClick>
              </a:rPr>
              <a:t>., EJPC 84(2024)262 </a:t>
            </a:r>
            <a:endParaRPr lang="en-US" sz="1050" kern="1000" spc="30" dirty="0">
              <a:solidFill>
                <a:srgbClr val="003B6E"/>
              </a:solidFill>
              <a:latin typeface="Aptos" panose="020B0004020202020204" pitchFamily="34" charset="0"/>
              <a:cs typeface="Franklin Gothic Book"/>
            </a:endParaRPr>
          </a:p>
        </p:txBody>
      </p:sp>
      <p:pic>
        <p:nvPicPr>
          <p:cNvPr id="26" name="Content Placeholder 25" descr="A diagram of a frequency&#10;&#10;AI-generated content may be incorrect.">
            <a:extLst>
              <a:ext uri="{FF2B5EF4-FFF2-40B4-BE49-F238E27FC236}">
                <a16:creationId xmlns:a16="http://schemas.microsoft.com/office/drawing/2014/main" id="{19D75D6D-2061-2458-41DE-4BF166092560}"/>
              </a:ext>
            </a:extLst>
          </p:cNvPr>
          <p:cNvPicPr>
            <a:picLocks noGrp="1" noChangeAspect="1"/>
          </p:cNvPicPr>
          <p:nvPr>
            <p:ph sz="quarter" idx="13"/>
          </p:nvPr>
        </p:nvPicPr>
        <p:blipFill>
          <a:blip r:embed="rId8" cstate="print">
            <a:extLst>
              <a:ext uri="{28A0092B-C50C-407E-A947-70E740481C1C}">
                <a14:useLocalDpi xmlns:a14="http://schemas.microsoft.com/office/drawing/2010/main"/>
              </a:ext>
            </a:extLst>
          </a:blip>
          <a:stretch>
            <a:fillRect/>
          </a:stretch>
        </p:blipFill>
        <p:spPr>
          <a:xfrm>
            <a:off x="146196" y="1669459"/>
            <a:ext cx="4336644" cy="3291961"/>
          </a:xfrm>
        </p:spPr>
      </p:pic>
    </p:spTree>
    <p:extLst>
      <p:ext uri="{BB962C8B-B14F-4D97-AF65-F5344CB8AC3E}">
        <p14:creationId xmlns:p14="http://schemas.microsoft.com/office/powerpoint/2010/main" val="19670476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title" idx="4294967295"/>
          </p:nvPr>
        </p:nvSpPr>
        <p:spPr>
          <a:xfrm>
            <a:off x="2077200" y="216000"/>
            <a:ext cx="6706080" cy="37944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ea typeface="Calibri"/>
              </a:rPr>
              <a:t>Detection efficiency asymmetry</a:t>
            </a:r>
            <a:endParaRPr lang="en-GB" sz="2400" b="0" strike="noStrike" spc="-1" dirty="0"/>
          </a:p>
        </p:txBody>
      </p:sp>
      <p:sp>
        <p:nvSpPr>
          <p:cNvPr id="748" name="PlaceHolder 2"/>
          <p:cNvSpPr>
            <a:spLocks noGrp="1"/>
          </p:cNvSpPr>
          <p:nvPr>
            <p:ph type="sldNum" idx="4294967295"/>
          </p:nvPr>
        </p:nvSpPr>
        <p:spPr>
          <a:xfrm>
            <a:off x="8206200" y="4968000"/>
            <a:ext cx="573840" cy="14580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Aptos" panose="020B0004020202020204" pitchFamily="34" charset="0"/>
                <a:ea typeface="Calibri"/>
              </a:rPr>
              <a:t>Page </a:t>
            </a:r>
            <a:fld id="{FD625430-7F8F-4A26-A91F-C864ED6816BB}" type="slidenum">
              <a:rPr lang="en-US" sz="800" b="0" strike="noStrike" spc="-1">
                <a:solidFill>
                  <a:srgbClr val="000000"/>
                </a:solidFill>
                <a:latin typeface="Aptos" panose="020B0004020202020204" pitchFamily="34" charset="0"/>
                <a:ea typeface="Calibri"/>
              </a:rPr>
              <a:t>59</a:t>
            </a:fld>
            <a:endParaRPr lang="en-GB" sz="800" b="0" strike="noStrike" spc="-1" dirty="0">
              <a:latin typeface="Times New Roman"/>
            </a:endParaRPr>
          </a:p>
        </p:txBody>
      </p:sp>
      <p:sp>
        <p:nvSpPr>
          <p:cNvPr id="749" name="Oval 748"/>
          <p:cNvSpPr/>
          <p:nvPr/>
        </p:nvSpPr>
        <p:spPr>
          <a:xfrm>
            <a:off x="7777080" y="155016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750" name="Oval 749"/>
          <p:cNvSpPr/>
          <p:nvPr/>
        </p:nvSpPr>
        <p:spPr>
          <a:xfrm>
            <a:off x="779616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751" name="Oval 750"/>
          <p:cNvSpPr/>
          <p:nvPr/>
        </p:nvSpPr>
        <p:spPr>
          <a:xfrm>
            <a:off x="7819560" y="155088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752" name="Oval 751"/>
          <p:cNvSpPr/>
          <p:nvPr/>
        </p:nvSpPr>
        <p:spPr>
          <a:xfrm>
            <a:off x="7849440" y="155160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753" name="Oval 752"/>
          <p:cNvSpPr/>
          <p:nvPr/>
        </p:nvSpPr>
        <p:spPr>
          <a:xfrm>
            <a:off x="7873200" y="155160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754" name="Oval 753"/>
          <p:cNvSpPr/>
          <p:nvPr/>
        </p:nvSpPr>
        <p:spPr>
          <a:xfrm>
            <a:off x="7895520" y="155088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755" name="PlaceHolder 3"/>
          <p:cNvSpPr>
            <a:spLocks noGrp="1"/>
          </p:cNvSpPr>
          <p:nvPr>
            <p:ph idx="4294967295"/>
          </p:nvPr>
        </p:nvSpPr>
        <p:spPr>
          <a:xfrm>
            <a:off x="850680" y="1005851"/>
            <a:ext cx="3833640" cy="350820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rPr>
              <a:t>The EDM will be deduced from the accumulation of asymmetry between the upstream and downstream detectors that increases with time</a:t>
            </a:r>
            <a:endParaRPr lang="en-US" sz="1700" b="0" strike="noStrike" spc="-1" dirty="0"/>
          </a:p>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rPr>
              <a:t>Static differences in the detection efficiency of one detector compared to the other is not a problem</a:t>
            </a:r>
            <a:endParaRPr lang="en-US" sz="1700" b="0" strike="noStrike" spc="-1" dirty="0"/>
          </a:p>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rPr>
              <a:t>Change of the detection efficiency with time is a problem as it will introduce time dependent asymmetry</a:t>
            </a:r>
            <a:endParaRPr lang="en-US" sz="1700" b="0" strike="noStrike" spc="-1" dirty="0"/>
          </a:p>
        </p:txBody>
      </p:sp>
      <p:grpSp>
        <p:nvGrpSpPr>
          <p:cNvPr id="756" name="Group 755"/>
          <p:cNvGrpSpPr/>
          <p:nvPr/>
        </p:nvGrpSpPr>
        <p:grpSpPr>
          <a:xfrm>
            <a:off x="6260760" y="1516680"/>
            <a:ext cx="1503720" cy="2171880"/>
            <a:chOff x="6260760" y="1516680"/>
            <a:chExt cx="1503720" cy="2171880"/>
          </a:xfrm>
        </p:grpSpPr>
        <p:sp>
          <p:nvSpPr>
            <p:cNvPr id="757" name="Oval 756"/>
            <p:cNvSpPr/>
            <p:nvPr/>
          </p:nvSpPr>
          <p:spPr>
            <a:xfrm>
              <a:off x="6260760" y="1517400"/>
              <a:ext cx="560880" cy="1668960"/>
            </a:xfrm>
            <a:prstGeom prst="ellipse">
              <a:avLst/>
            </a:prstGeom>
            <a:noFill/>
            <a:ln w="7200">
              <a:solidFill>
                <a:srgbClr val="C62828"/>
              </a:solidFill>
              <a:round/>
            </a:ln>
          </p:spPr>
          <p:style>
            <a:lnRef idx="0">
              <a:scrgbClr r="0" g="0" b="0"/>
            </a:lnRef>
            <a:fillRef idx="0">
              <a:scrgbClr r="0" g="0" b="0"/>
            </a:fillRef>
            <a:effectRef idx="0">
              <a:scrgbClr r="0" g="0" b="0"/>
            </a:effectRef>
            <a:fontRef idx="minor"/>
          </p:style>
          <p:txBody>
            <a:bodyPr/>
            <a:lstStyle/>
            <a:p>
              <a:endParaRPr lang="de-CH" dirty="0"/>
            </a:p>
          </p:txBody>
        </p:sp>
        <p:sp>
          <p:nvSpPr>
            <p:cNvPr id="758" name="Oval 757"/>
            <p:cNvSpPr/>
            <p:nvPr/>
          </p:nvSpPr>
          <p:spPr>
            <a:xfrm>
              <a:off x="6460200" y="1516680"/>
              <a:ext cx="560880" cy="1668600"/>
            </a:xfrm>
            <a:prstGeom prst="ellipse">
              <a:avLst/>
            </a:prstGeom>
            <a:noFill/>
            <a:ln w="0">
              <a:solidFill>
                <a:srgbClr val="C62828"/>
              </a:solidFill>
            </a:ln>
          </p:spPr>
          <p:style>
            <a:lnRef idx="0">
              <a:scrgbClr r="0" g="0" b="0"/>
            </a:lnRef>
            <a:fillRef idx="0">
              <a:scrgbClr r="0" g="0" b="0"/>
            </a:fillRef>
            <a:effectRef idx="0">
              <a:scrgbClr r="0" g="0" b="0"/>
            </a:effectRef>
            <a:fontRef idx="minor"/>
          </p:style>
          <p:txBody>
            <a:bodyPr/>
            <a:lstStyle/>
            <a:p>
              <a:endParaRPr lang="de-CH" dirty="0"/>
            </a:p>
          </p:txBody>
        </p:sp>
        <p:sp>
          <p:nvSpPr>
            <p:cNvPr id="759" name="Oval 758"/>
            <p:cNvSpPr/>
            <p:nvPr/>
          </p:nvSpPr>
          <p:spPr>
            <a:xfrm>
              <a:off x="6397920" y="1517760"/>
              <a:ext cx="56088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txBody>
            <a:bodyPr/>
            <a:lstStyle/>
            <a:p>
              <a:endParaRPr lang="de-CH" dirty="0"/>
            </a:p>
          </p:txBody>
        </p:sp>
        <p:sp>
          <p:nvSpPr>
            <p:cNvPr id="760" name="Oval 759"/>
            <p:cNvSpPr/>
            <p:nvPr/>
          </p:nvSpPr>
          <p:spPr>
            <a:xfrm>
              <a:off x="6346800" y="151812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txBody>
            <a:bodyPr/>
            <a:lstStyle/>
            <a:p>
              <a:endParaRPr lang="de-CH" dirty="0"/>
            </a:p>
          </p:txBody>
        </p:sp>
        <p:sp>
          <p:nvSpPr>
            <p:cNvPr id="761" name="Oval 760"/>
            <p:cNvSpPr/>
            <p:nvPr/>
          </p:nvSpPr>
          <p:spPr>
            <a:xfrm>
              <a:off x="6315840" y="1518480"/>
              <a:ext cx="560520" cy="1668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762" name="Oval 761"/>
            <p:cNvSpPr/>
            <p:nvPr/>
          </p:nvSpPr>
          <p:spPr>
            <a:xfrm>
              <a:off x="6298200" y="1519200"/>
              <a:ext cx="560520" cy="166860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txBody>
            <a:bodyPr/>
            <a:lstStyle/>
            <a:p>
              <a:endParaRPr lang="de-CH" dirty="0"/>
            </a:p>
          </p:txBody>
        </p:sp>
        <p:sp>
          <p:nvSpPr>
            <p:cNvPr id="763" name="Oval 762"/>
            <p:cNvSpPr/>
            <p:nvPr/>
          </p:nvSpPr>
          <p:spPr>
            <a:xfrm>
              <a:off x="6273720" y="1517040"/>
              <a:ext cx="560520" cy="166896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txBody>
            <a:bodyPr/>
            <a:lstStyle/>
            <a:p>
              <a:endParaRPr lang="de-CH" dirty="0"/>
            </a:p>
          </p:txBody>
        </p:sp>
        <p:sp>
          <p:nvSpPr>
            <p:cNvPr id="764" name="Oval 763"/>
            <p:cNvSpPr/>
            <p:nvPr/>
          </p:nvSpPr>
          <p:spPr>
            <a:xfrm>
              <a:off x="6494400" y="1519200"/>
              <a:ext cx="560520" cy="1668600"/>
            </a:xfrm>
            <a:prstGeom prst="ellipse">
              <a:avLst/>
            </a:prstGeom>
            <a:solidFill>
              <a:srgbClr val="FFF176">
                <a:alpha val="70000"/>
              </a:srgbClr>
            </a:solidFill>
            <a:ln w="0">
              <a:solidFill>
                <a:srgbClr val="C62828"/>
              </a:solidFill>
            </a:ln>
          </p:spPr>
          <p:style>
            <a:lnRef idx="0">
              <a:scrgbClr r="0" g="0" b="0"/>
            </a:lnRef>
            <a:fillRef idx="0">
              <a:scrgbClr r="0" g="0" b="0"/>
            </a:fillRef>
            <a:effectRef idx="0">
              <a:scrgbClr r="0" g="0" b="0"/>
            </a:effectRef>
            <a:fontRef idx="minor"/>
          </p:style>
          <p:txBody>
            <a:bodyPr/>
            <a:lstStyle/>
            <a:p>
              <a:endParaRPr lang="de-CH" dirty="0"/>
            </a:p>
          </p:txBody>
        </p:sp>
        <p:sp>
          <p:nvSpPr>
            <p:cNvPr id="765" name="Oval 764"/>
            <p:cNvSpPr/>
            <p:nvPr/>
          </p:nvSpPr>
          <p:spPr>
            <a:xfrm>
              <a:off x="6536520" y="151740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txBody>
            <a:bodyPr/>
            <a:lstStyle/>
            <a:p>
              <a:endParaRPr lang="de-CH" dirty="0"/>
            </a:p>
          </p:txBody>
        </p:sp>
        <p:sp>
          <p:nvSpPr>
            <p:cNvPr id="766" name="Oval 765"/>
            <p:cNvSpPr/>
            <p:nvPr/>
          </p:nvSpPr>
          <p:spPr>
            <a:xfrm>
              <a:off x="6578640" y="151704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txBody>
            <a:bodyPr/>
            <a:lstStyle/>
            <a:p>
              <a:endParaRPr lang="de-CH" dirty="0"/>
            </a:p>
          </p:txBody>
        </p:sp>
        <p:sp>
          <p:nvSpPr>
            <p:cNvPr id="767" name="Oval 766"/>
            <p:cNvSpPr/>
            <p:nvPr/>
          </p:nvSpPr>
          <p:spPr>
            <a:xfrm>
              <a:off x="6659280" y="1517760"/>
              <a:ext cx="56088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txBody>
            <a:bodyPr/>
            <a:lstStyle/>
            <a:p>
              <a:endParaRPr lang="de-CH" dirty="0"/>
            </a:p>
          </p:txBody>
        </p:sp>
        <p:sp>
          <p:nvSpPr>
            <p:cNvPr id="768" name="Oval 767"/>
            <p:cNvSpPr/>
            <p:nvPr/>
          </p:nvSpPr>
          <p:spPr>
            <a:xfrm>
              <a:off x="6674400" y="151776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txBody>
            <a:bodyPr/>
            <a:lstStyle/>
            <a:p>
              <a:endParaRPr lang="de-CH" dirty="0"/>
            </a:p>
          </p:txBody>
        </p:sp>
        <p:sp>
          <p:nvSpPr>
            <p:cNvPr id="769" name="Oval 768"/>
            <p:cNvSpPr/>
            <p:nvPr/>
          </p:nvSpPr>
          <p:spPr>
            <a:xfrm>
              <a:off x="6724440" y="1519200"/>
              <a:ext cx="560520" cy="1668600"/>
            </a:xfrm>
            <a:prstGeom prst="ellipse">
              <a:avLst/>
            </a:prstGeom>
            <a:noFill/>
            <a:ln w="10800">
              <a:solidFill>
                <a:srgbClr val="C62828"/>
              </a:solidFill>
              <a:round/>
            </a:ln>
          </p:spPr>
          <p:style>
            <a:lnRef idx="0">
              <a:scrgbClr r="0" g="0" b="0"/>
            </a:lnRef>
            <a:fillRef idx="0">
              <a:scrgbClr r="0" g="0" b="0"/>
            </a:fillRef>
            <a:effectRef idx="0">
              <a:scrgbClr r="0" g="0" b="0"/>
            </a:effectRef>
            <a:fontRef idx="minor"/>
          </p:style>
          <p:txBody>
            <a:bodyPr/>
            <a:lstStyle/>
            <a:p>
              <a:endParaRPr lang="de-CH" dirty="0"/>
            </a:p>
          </p:txBody>
        </p:sp>
        <p:sp>
          <p:nvSpPr>
            <p:cNvPr id="770" name="Oval 769"/>
            <p:cNvSpPr/>
            <p:nvPr/>
          </p:nvSpPr>
          <p:spPr>
            <a:xfrm>
              <a:off x="6703560" y="1517040"/>
              <a:ext cx="560880" cy="166896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txBody>
            <a:bodyPr/>
            <a:lstStyle/>
            <a:p>
              <a:endParaRPr lang="de-CH" dirty="0"/>
            </a:p>
          </p:txBody>
        </p:sp>
        <p:sp>
          <p:nvSpPr>
            <p:cNvPr id="771" name="Oval 770"/>
            <p:cNvSpPr/>
            <p:nvPr/>
          </p:nvSpPr>
          <p:spPr>
            <a:xfrm>
              <a:off x="6688080" y="1517400"/>
              <a:ext cx="560520" cy="166896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txBody>
            <a:bodyPr/>
            <a:lstStyle/>
            <a:p>
              <a:endParaRPr lang="de-CH" dirty="0"/>
            </a:p>
          </p:txBody>
        </p:sp>
        <p:sp>
          <p:nvSpPr>
            <p:cNvPr id="772" name="Straight Connector 771"/>
            <p:cNvSpPr/>
            <p:nvPr/>
          </p:nvSpPr>
          <p:spPr>
            <a:xfrm>
              <a:off x="6779160" y="2320200"/>
              <a:ext cx="985320" cy="360"/>
            </a:xfrm>
            <a:prstGeom prst="line">
              <a:avLst/>
            </a:prstGeom>
            <a:ln w="1440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de-CH" dirty="0"/>
            </a:p>
          </p:txBody>
        </p:sp>
        <p:sp>
          <p:nvSpPr>
            <p:cNvPr id="773" name="Rectangle 772"/>
            <p:cNvSpPr/>
            <p:nvPr/>
          </p:nvSpPr>
          <p:spPr>
            <a:xfrm>
              <a:off x="7457760" y="2285640"/>
              <a:ext cx="305640" cy="290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300" b="0" i="1" strike="noStrike" spc="-1" dirty="0">
                  <a:solidFill>
                    <a:srgbClr val="000000"/>
                  </a:solidFill>
                  <a:latin typeface="Cambria"/>
                  <a:ea typeface="Calibri"/>
                </a:rPr>
                <a:t>y</a:t>
              </a:r>
              <a:endParaRPr lang="en-GB" sz="1300" b="0" strike="noStrike" spc="-1" dirty="0">
                <a:latin typeface="Aptos" panose="020B0004020202020204" pitchFamily="34" charset="0"/>
              </a:endParaRPr>
            </a:p>
          </p:txBody>
        </p:sp>
        <p:sp>
          <p:nvSpPr>
            <p:cNvPr id="774" name="Oval 773"/>
            <p:cNvSpPr/>
            <p:nvPr/>
          </p:nvSpPr>
          <p:spPr>
            <a:xfrm>
              <a:off x="6617160" y="1519200"/>
              <a:ext cx="560880" cy="1668600"/>
            </a:xfrm>
            <a:prstGeom prst="ellipse">
              <a:avLst/>
            </a:prstGeom>
            <a:noFill/>
            <a:ln w="0">
              <a:solidFill>
                <a:srgbClr val="C62828"/>
              </a:solidFill>
            </a:ln>
          </p:spPr>
          <p:style>
            <a:lnRef idx="0">
              <a:scrgbClr r="0" g="0" b="0"/>
            </a:lnRef>
            <a:fillRef idx="0">
              <a:scrgbClr r="0" g="0" b="0"/>
            </a:fillRef>
            <a:effectRef idx="0">
              <a:scrgbClr r="0" g="0" b="0"/>
            </a:effectRef>
            <a:fontRef idx="minor"/>
          </p:style>
          <p:txBody>
            <a:bodyPr/>
            <a:lstStyle/>
            <a:p>
              <a:endParaRPr lang="de-CH" dirty="0"/>
            </a:p>
          </p:txBody>
        </p:sp>
        <p:sp>
          <p:nvSpPr>
            <p:cNvPr id="775" name="Straight Connector 774"/>
            <p:cNvSpPr/>
            <p:nvPr/>
          </p:nvSpPr>
          <p:spPr>
            <a:xfrm flipH="1">
              <a:off x="6879600" y="3287520"/>
              <a:ext cx="187200" cy="2880"/>
            </a:xfrm>
            <a:prstGeom prst="line">
              <a:avLst/>
            </a:prstGeom>
            <a:ln w="18000">
              <a:solidFill>
                <a:srgbClr val="F57F17"/>
              </a:solidFill>
              <a:round/>
              <a:tailEnd type="triangle" w="med" len="med"/>
            </a:ln>
          </p:spPr>
          <p:style>
            <a:lnRef idx="0">
              <a:scrgbClr r="0" g="0" b="0"/>
            </a:lnRef>
            <a:fillRef idx="0">
              <a:scrgbClr r="0" g="0" b="0"/>
            </a:fillRef>
            <a:effectRef idx="0">
              <a:scrgbClr r="0" g="0" b="0"/>
            </a:effectRef>
            <a:fontRef idx="minor"/>
          </p:style>
          <p:txBody>
            <a:bodyPr/>
            <a:lstStyle/>
            <a:p>
              <a:endParaRPr lang="de-CH" dirty="0"/>
            </a:p>
          </p:txBody>
        </p:sp>
        <p:sp>
          <p:nvSpPr>
            <p:cNvPr id="776" name="Straight Connector 775"/>
            <p:cNvSpPr/>
            <p:nvPr/>
          </p:nvSpPr>
          <p:spPr>
            <a:xfrm>
              <a:off x="6476040" y="3284640"/>
              <a:ext cx="187200" cy="2880"/>
            </a:xfrm>
            <a:prstGeom prst="line">
              <a:avLst/>
            </a:prstGeom>
            <a:ln w="18000">
              <a:solidFill>
                <a:srgbClr val="F57F17"/>
              </a:solidFill>
              <a:round/>
              <a:tailEnd type="triangle" w="med" len="med"/>
            </a:ln>
          </p:spPr>
          <p:style>
            <a:lnRef idx="0">
              <a:scrgbClr r="0" g="0" b="0"/>
            </a:lnRef>
            <a:fillRef idx="0">
              <a:scrgbClr r="0" g="0" b="0"/>
            </a:fillRef>
            <a:effectRef idx="0">
              <a:scrgbClr r="0" g="0" b="0"/>
            </a:effectRef>
            <a:fontRef idx="minor"/>
          </p:style>
          <p:txBody>
            <a:bodyPr/>
            <a:lstStyle/>
            <a:p>
              <a:endParaRPr lang="de-CH" dirty="0"/>
            </a:p>
          </p:txBody>
        </p:sp>
        <p:sp>
          <p:nvSpPr>
            <p:cNvPr id="777" name="Rectangle 776"/>
            <p:cNvSpPr/>
            <p:nvPr/>
          </p:nvSpPr>
          <p:spPr>
            <a:xfrm>
              <a:off x="6384240" y="3260520"/>
              <a:ext cx="358560" cy="267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400" b="0" i="1" strike="noStrike" spc="-1" dirty="0" err="1">
                  <a:solidFill>
                    <a:srgbClr val="F57F17"/>
                  </a:solidFill>
                  <a:latin typeface="Cambria"/>
                  <a:ea typeface="Calibri"/>
                </a:rPr>
                <a:t>p</a:t>
              </a:r>
              <a:r>
                <a:rPr lang="en-US" sz="1400" b="0" i="1" strike="noStrike" spc="-1" baseline="-8000" dirty="0" err="1">
                  <a:solidFill>
                    <a:srgbClr val="F57F17"/>
                  </a:solidFill>
                  <a:latin typeface="Cambria"/>
                  <a:ea typeface="Calibri"/>
                </a:rPr>
                <a:t>y</a:t>
              </a:r>
              <a:endParaRPr lang="en-GB" sz="1400" b="0" strike="noStrike" spc="-1" dirty="0">
                <a:latin typeface="Aptos" panose="020B0004020202020204" pitchFamily="34" charset="0"/>
              </a:endParaRPr>
            </a:p>
          </p:txBody>
        </p:sp>
        <p:sp>
          <p:nvSpPr>
            <p:cNvPr id="778" name="Rectangle 777"/>
            <p:cNvSpPr/>
            <p:nvPr/>
          </p:nvSpPr>
          <p:spPr>
            <a:xfrm>
              <a:off x="6780960" y="3264840"/>
              <a:ext cx="439200" cy="4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400" b="0" i="1" strike="noStrike" spc="-1" dirty="0">
                  <a:solidFill>
                    <a:srgbClr val="F57F17"/>
                  </a:solidFill>
                  <a:latin typeface="Cambria"/>
                  <a:ea typeface="Calibri"/>
                </a:rPr>
                <a:t>-</a:t>
              </a:r>
              <a:r>
                <a:rPr lang="en-US" sz="1400" b="0" i="1" strike="noStrike" spc="-1" dirty="0" err="1">
                  <a:solidFill>
                    <a:srgbClr val="F57F17"/>
                  </a:solidFill>
                  <a:latin typeface="Cambria"/>
                  <a:ea typeface="Calibri"/>
                </a:rPr>
                <a:t>p</a:t>
              </a:r>
              <a:r>
                <a:rPr lang="en-US" sz="1400" b="0" i="1" strike="noStrike" spc="-1" baseline="-8000" dirty="0" err="1">
                  <a:solidFill>
                    <a:srgbClr val="F57F17"/>
                  </a:solidFill>
                  <a:latin typeface="Cambria"/>
                  <a:ea typeface="Calibri"/>
                </a:rPr>
                <a:t>y</a:t>
              </a:r>
              <a:endParaRPr lang="en-GB" sz="1400" b="0" strike="noStrike" spc="-1" dirty="0">
                <a:latin typeface="Aptos" panose="020B0004020202020204" pitchFamily="34" charset="0"/>
              </a:endParaRPr>
            </a:p>
          </p:txBody>
        </p:sp>
      </p:grpSp>
      <p:grpSp>
        <p:nvGrpSpPr>
          <p:cNvPr id="779" name="Group 778"/>
          <p:cNvGrpSpPr/>
          <p:nvPr/>
        </p:nvGrpSpPr>
        <p:grpSpPr>
          <a:xfrm>
            <a:off x="4984200" y="1519200"/>
            <a:ext cx="826200" cy="1653840"/>
            <a:chOff x="4984200" y="1519200"/>
            <a:chExt cx="826200" cy="1653840"/>
          </a:xfrm>
        </p:grpSpPr>
        <p:grpSp>
          <p:nvGrpSpPr>
            <p:cNvPr id="780" name="Group 779"/>
            <p:cNvGrpSpPr/>
            <p:nvPr/>
          </p:nvGrpSpPr>
          <p:grpSpPr>
            <a:xfrm>
              <a:off x="4984200" y="1519200"/>
              <a:ext cx="701640" cy="1653840"/>
              <a:chOff x="4984200" y="1519200"/>
              <a:chExt cx="701640" cy="1653840"/>
            </a:xfrm>
          </p:grpSpPr>
          <p:sp>
            <p:nvSpPr>
              <p:cNvPr id="781" name="Freeform 780"/>
              <p:cNvSpPr/>
              <p:nvPr/>
            </p:nvSpPr>
            <p:spPr>
              <a:xfrm>
                <a:off x="498420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txBody>
              <a:bodyPr/>
              <a:lstStyle/>
              <a:p>
                <a:endParaRPr lang="de-CH" dirty="0"/>
              </a:p>
            </p:txBody>
          </p:sp>
          <p:sp>
            <p:nvSpPr>
              <p:cNvPr id="782" name="Freeform 781"/>
              <p:cNvSpPr/>
              <p:nvPr/>
            </p:nvSpPr>
            <p:spPr>
              <a:xfrm>
                <a:off x="498420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grpSp>
        <p:grpSp>
          <p:nvGrpSpPr>
            <p:cNvPr id="783" name="Group 782"/>
            <p:cNvGrpSpPr/>
            <p:nvPr/>
          </p:nvGrpSpPr>
          <p:grpSpPr>
            <a:xfrm>
              <a:off x="5108760" y="1519200"/>
              <a:ext cx="701640" cy="1653840"/>
              <a:chOff x="5108760" y="1519200"/>
              <a:chExt cx="701640" cy="1653840"/>
            </a:xfrm>
          </p:grpSpPr>
          <p:sp>
            <p:nvSpPr>
              <p:cNvPr id="784" name="Freeform 783"/>
              <p:cNvSpPr/>
              <p:nvPr/>
            </p:nvSpPr>
            <p:spPr>
              <a:xfrm>
                <a:off x="510876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txBody>
              <a:bodyPr/>
              <a:lstStyle/>
              <a:p>
                <a:endParaRPr lang="de-CH" dirty="0"/>
              </a:p>
            </p:txBody>
          </p:sp>
          <p:sp>
            <p:nvSpPr>
              <p:cNvPr id="785" name="Freeform 784"/>
              <p:cNvSpPr/>
              <p:nvPr/>
            </p:nvSpPr>
            <p:spPr>
              <a:xfrm>
                <a:off x="510876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grpSp>
      </p:grpSp>
      <p:grpSp>
        <p:nvGrpSpPr>
          <p:cNvPr id="786" name="Group 785"/>
          <p:cNvGrpSpPr/>
          <p:nvPr/>
        </p:nvGrpSpPr>
        <p:grpSpPr>
          <a:xfrm>
            <a:off x="7818120" y="1519200"/>
            <a:ext cx="826200" cy="1653840"/>
            <a:chOff x="7818120" y="1519200"/>
            <a:chExt cx="826200" cy="1653840"/>
          </a:xfrm>
        </p:grpSpPr>
        <p:grpSp>
          <p:nvGrpSpPr>
            <p:cNvPr id="787" name="Group 786"/>
            <p:cNvGrpSpPr/>
            <p:nvPr/>
          </p:nvGrpSpPr>
          <p:grpSpPr>
            <a:xfrm>
              <a:off x="7818120" y="1519200"/>
              <a:ext cx="701640" cy="1653840"/>
              <a:chOff x="7818120" y="1519200"/>
              <a:chExt cx="701640" cy="1653840"/>
            </a:xfrm>
          </p:grpSpPr>
          <p:sp>
            <p:nvSpPr>
              <p:cNvPr id="788" name="Freeform 787"/>
              <p:cNvSpPr/>
              <p:nvPr/>
            </p:nvSpPr>
            <p:spPr>
              <a:xfrm>
                <a:off x="781812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txBody>
              <a:bodyPr/>
              <a:lstStyle/>
              <a:p>
                <a:endParaRPr lang="de-CH" dirty="0"/>
              </a:p>
            </p:txBody>
          </p:sp>
          <p:sp>
            <p:nvSpPr>
              <p:cNvPr id="789" name="Freeform 788"/>
              <p:cNvSpPr/>
              <p:nvPr/>
            </p:nvSpPr>
            <p:spPr>
              <a:xfrm>
                <a:off x="781812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grpSp>
        <p:grpSp>
          <p:nvGrpSpPr>
            <p:cNvPr id="790" name="Group 789"/>
            <p:cNvGrpSpPr/>
            <p:nvPr/>
          </p:nvGrpSpPr>
          <p:grpSpPr>
            <a:xfrm>
              <a:off x="7942680" y="1519200"/>
              <a:ext cx="701640" cy="1653840"/>
              <a:chOff x="7942680" y="1519200"/>
              <a:chExt cx="701640" cy="1653840"/>
            </a:xfrm>
          </p:grpSpPr>
          <p:sp>
            <p:nvSpPr>
              <p:cNvPr id="791" name="Freeform 790"/>
              <p:cNvSpPr/>
              <p:nvPr/>
            </p:nvSpPr>
            <p:spPr>
              <a:xfrm>
                <a:off x="794268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txBody>
              <a:bodyPr/>
              <a:lstStyle/>
              <a:p>
                <a:endParaRPr lang="de-CH" dirty="0"/>
              </a:p>
            </p:txBody>
          </p:sp>
          <p:sp>
            <p:nvSpPr>
              <p:cNvPr id="792" name="Freeform 791"/>
              <p:cNvSpPr/>
              <p:nvPr/>
            </p:nvSpPr>
            <p:spPr>
              <a:xfrm>
                <a:off x="794268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grpSp>
      </p:grpSp>
      <p:sp>
        <p:nvSpPr>
          <p:cNvPr id="793" name="Oval 792"/>
          <p:cNvSpPr/>
          <p:nvPr/>
        </p:nvSpPr>
        <p:spPr>
          <a:xfrm>
            <a:off x="6891480" y="154764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794" name="Oval 793"/>
          <p:cNvSpPr/>
          <p:nvPr/>
        </p:nvSpPr>
        <p:spPr>
          <a:xfrm>
            <a:off x="6908760" y="154764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795" name="Oval 794"/>
          <p:cNvSpPr/>
          <p:nvPr/>
        </p:nvSpPr>
        <p:spPr>
          <a:xfrm>
            <a:off x="6927840" y="154800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796" name="Oval 795"/>
          <p:cNvSpPr/>
          <p:nvPr/>
        </p:nvSpPr>
        <p:spPr>
          <a:xfrm>
            <a:off x="6951600" y="15483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797" name="Oval 796"/>
          <p:cNvSpPr/>
          <p:nvPr/>
        </p:nvSpPr>
        <p:spPr>
          <a:xfrm>
            <a:off x="6981120" y="154908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798" name="Oval 797"/>
          <p:cNvSpPr/>
          <p:nvPr/>
        </p:nvSpPr>
        <p:spPr>
          <a:xfrm>
            <a:off x="700524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799" name="Oval 798"/>
          <p:cNvSpPr/>
          <p:nvPr/>
        </p:nvSpPr>
        <p:spPr>
          <a:xfrm>
            <a:off x="7027560" y="15483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00" name="Oval 799"/>
          <p:cNvSpPr/>
          <p:nvPr/>
        </p:nvSpPr>
        <p:spPr>
          <a:xfrm>
            <a:off x="7050960" y="154800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01" name="Oval 800"/>
          <p:cNvSpPr/>
          <p:nvPr/>
        </p:nvSpPr>
        <p:spPr>
          <a:xfrm>
            <a:off x="7068240" y="154800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02" name="Oval 801"/>
          <p:cNvSpPr/>
          <p:nvPr/>
        </p:nvSpPr>
        <p:spPr>
          <a:xfrm>
            <a:off x="7087320" y="154836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03" name="Oval 802"/>
          <p:cNvSpPr/>
          <p:nvPr/>
        </p:nvSpPr>
        <p:spPr>
          <a:xfrm>
            <a:off x="7110720" y="154872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04" name="Oval 803"/>
          <p:cNvSpPr/>
          <p:nvPr/>
        </p:nvSpPr>
        <p:spPr>
          <a:xfrm>
            <a:off x="714060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05" name="Oval 804"/>
          <p:cNvSpPr/>
          <p:nvPr/>
        </p:nvSpPr>
        <p:spPr>
          <a:xfrm>
            <a:off x="7164720" y="154944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06" name="Oval 805"/>
          <p:cNvSpPr/>
          <p:nvPr/>
        </p:nvSpPr>
        <p:spPr>
          <a:xfrm>
            <a:off x="7187040" y="154872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07" name="Oval 806"/>
          <p:cNvSpPr/>
          <p:nvPr/>
        </p:nvSpPr>
        <p:spPr>
          <a:xfrm>
            <a:off x="7212600" y="15483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08" name="Oval 807"/>
          <p:cNvSpPr/>
          <p:nvPr/>
        </p:nvSpPr>
        <p:spPr>
          <a:xfrm>
            <a:off x="7231680" y="154872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09" name="Oval 808"/>
          <p:cNvSpPr/>
          <p:nvPr/>
        </p:nvSpPr>
        <p:spPr>
          <a:xfrm>
            <a:off x="725508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10" name="Oval 809"/>
          <p:cNvSpPr/>
          <p:nvPr/>
        </p:nvSpPr>
        <p:spPr>
          <a:xfrm>
            <a:off x="728496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11" name="Oval 810"/>
          <p:cNvSpPr/>
          <p:nvPr/>
        </p:nvSpPr>
        <p:spPr>
          <a:xfrm>
            <a:off x="730872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12" name="Oval 811"/>
          <p:cNvSpPr/>
          <p:nvPr/>
        </p:nvSpPr>
        <p:spPr>
          <a:xfrm>
            <a:off x="733104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13" name="Oval 812"/>
          <p:cNvSpPr/>
          <p:nvPr/>
        </p:nvSpPr>
        <p:spPr>
          <a:xfrm>
            <a:off x="7347960" y="154872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14" name="Oval 813"/>
          <p:cNvSpPr/>
          <p:nvPr/>
        </p:nvSpPr>
        <p:spPr>
          <a:xfrm>
            <a:off x="736704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15" name="Oval 814"/>
          <p:cNvSpPr/>
          <p:nvPr/>
        </p:nvSpPr>
        <p:spPr>
          <a:xfrm>
            <a:off x="739044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16" name="Oval 815"/>
          <p:cNvSpPr/>
          <p:nvPr/>
        </p:nvSpPr>
        <p:spPr>
          <a:xfrm>
            <a:off x="742032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17" name="Oval 816"/>
          <p:cNvSpPr/>
          <p:nvPr/>
        </p:nvSpPr>
        <p:spPr>
          <a:xfrm>
            <a:off x="7444080" y="155052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18" name="Oval 817"/>
          <p:cNvSpPr/>
          <p:nvPr/>
        </p:nvSpPr>
        <p:spPr>
          <a:xfrm>
            <a:off x="746640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19" name="Oval 818"/>
          <p:cNvSpPr/>
          <p:nvPr/>
        </p:nvSpPr>
        <p:spPr>
          <a:xfrm>
            <a:off x="748980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20" name="Oval 819"/>
          <p:cNvSpPr/>
          <p:nvPr/>
        </p:nvSpPr>
        <p:spPr>
          <a:xfrm>
            <a:off x="750852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21" name="Oval 820"/>
          <p:cNvSpPr/>
          <p:nvPr/>
        </p:nvSpPr>
        <p:spPr>
          <a:xfrm>
            <a:off x="753228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22" name="Oval 821"/>
          <p:cNvSpPr/>
          <p:nvPr/>
        </p:nvSpPr>
        <p:spPr>
          <a:xfrm>
            <a:off x="7561800" y="155088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23" name="Oval 822"/>
          <p:cNvSpPr/>
          <p:nvPr/>
        </p:nvSpPr>
        <p:spPr>
          <a:xfrm>
            <a:off x="7585920" y="155088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24" name="Oval 823"/>
          <p:cNvSpPr/>
          <p:nvPr/>
        </p:nvSpPr>
        <p:spPr>
          <a:xfrm>
            <a:off x="760824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25" name="Oval 824"/>
          <p:cNvSpPr/>
          <p:nvPr/>
        </p:nvSpPr>
        <p:spPr>
          <a:xfrm>
            <a:off x="762912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26" name="Oval 825"/>
          <p:cNvSpPr/>
          <p:nvPr/>
        </p:nvSpPr>
        <p:spPr>
          <a:xfrm>
            <a:off x="7648200" y="155016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27" name="Oval 826"/>
          <p:cNvSpPr/>
          <p:nvPr/>
        </p:nvSpPr>
        <p:spPr>
          <a:xfrm>
            <a:off x="767196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28" name="Oval 827"/>
          <p:cNvSpPr/>
          <p:nvPr/>
        </p:nvSpPr>
        <p:spPr>
          <a:xfrm>
            <a:off x="7701480" y="155124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29" name="Oval 828"/>
          <p:cNvSpPr/>
          <p:nvPr/>
        </p:nvSpPr>
        <p:spPr>
          <a:xfrm>
            <a:off x="7725600" y="155124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30" name="Oval 829"/>
          <p:cNvSpPr/>
          <p:nvPr/>
        </p:nvSpPr>
        <p:spPr>
          <a:xfrm>
            <a:off x="774792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31" name="Freeform 830"/>
          <p:cNvSpPr/>
          <p:nvPr/>
        </p:nvSpPr>
        <p:spPr>
          <a:xfrm>
            <a:off x="7988040" y="1620360"/>
            <a:ext cx="16920" cy="16560"/>
          </a:xfrm>
          <a:custGeom>
            <a:avLst/>
            <a:gdLst/>
            <a:ahLst/>
            <a:cxnLst/>
            <a:rect l="l" t="t" r="r" b="b"/>
            <a:pathLst>
              <a:path w="21600" h="21600">
                <a:moveTo>
                  <a:pt x="10800" y="0"/>
                </a:moveTo>
                <a:lnTo>
                  <a:pt x="0" y="8260"/>
                </a:lnTo>
                <a:lnTo>
                  <a:pt x="4230" y="21600"/>
                </a:lnTo>
                <a:lnTo>
                  <a:pt x="17370" y="21600"/>
                </a:lnTo>
                <a:lnTo>
                  <a:pt x="21600" y="8260"/>
                </a:lnTo>
                <a:lnTo>
                  <a:pt x="10800" y="0"/>
                </a:lnTo>
                <a:close/>
              </a:path>
            </a:pathLst>
          </a:custGeom>
          <a:solidFill>
            <a:srgbClr val="FFFF00"/>
          </a:solid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32" name="Oval 831"/>
          <p:cNvSpPr/>
          <p:nvPr/>
        </p:nvSpPr>
        <p:spPr>
          <a:xfrm>
            <a:off x="5619600" y="256896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33" name="Oval 832"/>
          <p:cNvSpPr/>
          <p:nvPr/>
        </p:nvSpPr>
        <p:spPr>
          <a:xfrm>
            <a:off x="5675040" y="2569680"/>
            <a:ext cx="24984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34" name="Oval 833"/>
          <p:cNvSpPr/>
          <p:nvPr/>
        </p:nvSpPr>
        <p:spPr>
          <a:xfrm>
            <a:off x="5746680" y="257112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35" name="Oval 834"/>
          <p:cNvSpPr/>
          <p:nvPr/>
        </p:nvSpPr>
        <p:spPr>
          <a:xfrm>
            <a:off x="5804640" y="2571120"/>
            <a:ext cx="24876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36" name="Oval 835"/>
          <p:cNvSpPr/>
          <p:nvPr/>
        </p:nvSpPr>
        <p:spPr>
          <a:xfrm>
            <a:off x="5857920" y="2569680"/>
            <a:ext cx="24876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37" name="Oval 836"/>
          <p:cNvSpPr/>
          <p:nvPr/>
        </p:nvSpPr>
        <p:spPr>
          <a:xfrm>
            <a:off x="5912640" y="2568960"/>
            <a:ext cx="24876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38" name="Oval 837"/>
          <p:cNvSpPr/>
          <p:nvPr/>
        </p:nvSpPr>
        <p:spPr>
          <a:xfrm>
            <a:off x="5957280" y="2569680"/>
            <a:ext cx="24984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39" name="Oval 838"/>
          <p:cNvSpPr/>
          <p:nvPr/>
        </p:nvSpPr>
        <p:spPr>
          <a:xfrm>
            <a:off x="6014160" y="2570040"/>
            <a:ext cx="249840" cy="4644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40" name="Oval 839"/>
          <p:cNvSpPr/>
          <p:nvPr/>
        </p:nvSpPr>
        <p:spPr>
          <a:xfrm>
            <a:off x="6085440" y="257184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41" name="Oval 840"/>
          <p:cNvSpPr/>
          <p:nvPr/>
        </p:nvSpPr>
        <p:spPr>
          <a:xfrm>
            <a:off x="6142320" y="257184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42" name="Oval 841"/>
          <p:cNvSpPr/>
          <p:nvPr/>
        </p:nvSpPr>
        <p:spPr>
          <a:xfrm>
            <a:off x="6195600" y="2570040"/>
            <a:ext cx="249120" cy="46440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43" name="Oval 842"/>
          <p:cNvSpPr/>
          <p:nvPr/>
        </p:nvSpPr>
        <p:spPr>
          <a:xfrm>
            <a:off x="6246000" y="256968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p:sp>
        <p:nvSpPr>
          <p:cNvPr id="844" name="Freeform 843"/>
          <p:cNvSpPr/>
          <p:nvPr/>
        </p:nvSpPr>
        <p:spPr>
          <a:xfrm>
            <a:off x="5721840" y="2547360"/>
            <a:ext cx="23400" cy="22320"/>
          </a:xfrm>
          <a:custGeom>
            <a:avLst/>
            <a:gdLst/>
            <a:ahLst/>
            <a:cxnLst/>
            <a:rect l="l" t="t" r="r" b="b"/>
            <a:pathLst>
              <a:path w="21600" h="21600">
                <a:moveTo>
                  <a:pt x="10800" y="0"/>
                </a:moveTo>
                <a:lnTo>
                  <a:pt x="0" y="8260"/>
                </a:lnTo>
                <a:lnTo>
                  <a:pt x="4230" y="21600"/>
                </a:lnTo>
                <a:lnTo>
                  <a:pt x="17370" y="21600"/>
                </a:lnTo>
                <a:lnTo>
                  <a:pt x="21600" y="8260"/>
                </a:lnTo>
                <a:lnTo>
                  <a:pt x="10800" y="0"/>
                </a:lnTo>
                <a:close/>
              </a:path>
            </a:pathLst>
          </a:custGeom>
          <a:solidFill>
            <a:srgbClr val="FFFF00"/>
          </a:solidFill>
          <a:ln w="0">
            <a:solidFill>
              <a:srgbClr val="3465A4"/>
            </a:solidFill>
          </a:ln>
        </p:spPr>
        <p:style>
          <a:lnRef idx="0">
            <a:scrgbClr r="0" g="0" b="0"/>
          </a:lnRef>
          <a:fillRef idx="0">
            <a:scrgbClr r="0" g="0" b="0"/>
          </a:fillRef>
          <a:effectRef idx="0">
            <a:scrgbClr r="0" g="0" b="0"/>
          </a:effectRef>
          <a:fontRef idx="minor"/>
        </p:style>
        <p:txBody>
          <a:bodyPr/>
          <a:lstStyle/>
          <a:p>
            <a:endParaRPr lang="de-CH" dirty="0"/>
          </a:p>
        </p:txBody>
      </p:sp>
      <mc:AlternateContent xmlns:mc="http://schemas.openxmlformats.org/markup-compatibility/2006" xmlns:a14="http://schemas.microsoft.com/office/drawing/2010/main">
        <mc:Choice Requires="a14">
          <p:sp>
            <p:nvSpPr>
              <p:cNvPr id="845" name="TextBox 844"/>
              <p:cNvSpPr txBox="1"/>
              <p:nvPr/>
            </p:nvSpPr>
            <p:spPr>
              <a:xfrm>
                <a:off x="5153760" y="3336840"/>
                <a:ext cx="630720" cy="1893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𝑛</m:t>
                          </m:r>
                        </m:e>
                        <m:sub>
                          <m:r>
                            <a:rPr>
                              <a:latin typeface="Cambria Math" panose="02040503050406030204" pitchFamily="18" charset="0"/>
                            </a:rPr>
                            <m:t>𝐿</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𝜅</m:t>
                          </m:r>
                        </m:e>
                        <m:sub>
                          <m:r>
                            <a:rPr>
                              <a:latin typeface="Cambria Math" panose="02040503050406030204" pitchFamily="18" charset="0"/>
                            </a:rPr>
                            <m:t>𝐿</m:t>
                          </m:r>
                        </m:sub>
                      </m:sSub>
                      <m:r>
                        <a:rPr>
                          <a:latin typeface="Cambria Math" panose="02040503050406030204" pitchFamily="18" charset="0"/>
                        </a:rPr>
                        <m:t>𝑁</m:t>
                      </m:r>
                    </m:oMath>
                  </m:oMathPara>
                </a14:m>
                <a:endParaRPr dirty="0">
                  <a:latin typeface="Aptos" panose="020B0004020202020204" pitchFamily="34" charset="0"/>
                </a:endParaRPr>
              </a:p>
            </p:txBody>
          </p:sp>
        </mc:Choice>
        <mc:Fallback xmlns="">
          <p:sp>
            <p:nvSpPr>
              <p:cNvPr id="845" name="TextBox 844"/>
              <p:cNvSpPr txBox="1">
                <a:spLocks noRot="1" noChangeAspect="1" noMove="1" noResize="1" noEditPoints="1" noAdjustHandles="1" noChangeArrowheads="1" noChangeShapeType="1" noTextEdit="1"/>
              </p:cNvSpPr>
              <p:nvPr/>
            </p:nvSpPr>
            <p:spPr>
              <a:xfrm>
                <a:off x="5153760" y="3336840"/>
                <a:ext cx="630720" cy="189360"/>
              </a:xfrm>
              <a:prstGeom prst="rect">
                <a:avLst/>
              </a:prstGeom>
              <a:blipFill>
                <a:blip r:embed="rId2"/>
                <a:stretch>
                  <a:fillRect r="-14423" b="-20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6" name="TextBox 845"/>
              <p:cNvSpPr txBox="1"/>
              <p:nvPr/>
            </p:nvSpPr>
            <p:spPr>
              <a:xfrm>
                <a:off x="7982280" y="3323160"/>
                <a:ext cx="645840" cy="1893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𝑛</m:t>
                          </m:r>
                        </m:e>
                        <m:sub>
                          <m:r>
                            <a:rPr>
                              <a:latin typeface="Cambria Math" panose="02040503050406030204" pitchFamily="18" charset="0"/>
                            </a:rPr>
                            <m:t>𝑅</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𝜅</m:t>
                          </m:r>
                        </m:e>
                        <m:sub>
                          <m:r>
                            <a:rPr>
                              <a:latin typeface="Cambria Math" panose="02040503050406030204" pitchFamily="18" charset="0"/>
                            </a:rPr>
                            <m:t>𝑅</m:t>
                          </m:r>
                        </m:sub>
                      </m:sSub>
                      <m:r>
                        <a:rPr>
                          <a:latin typeface="Cambria Math" panose="02040503050406030204" pitchFamily="18" charset="0"/>
                        </a:rPr>
                        <m:t>𝑁</m:t>
                      </m:r>
                    </m:oMath>
                  </m:oMathPara>
                </a14:m>
                <a:endParaRPr dirty="0">
                  <a:latin typeface="Aptos" panose="020B0004020202020204" pitchFamily="34" charset="0"/>
                </a:endParaRPr>
              </a:p>
            </p:txBody>
          </p:sp>
        </mc:Choice>
        <mc:Fallback xmlns="">
          <p:sp>
            <p:nvSpPr>
              <p:cNvPr id="846" name="TextBox 845"/>
              <p:cNvSpPr txBox="1">
                <a:spLocks noRot="1" noChangeAspect="1" noMove="1" noResize="1" noEditPoints="1" noAdjustHandles="1" noChangeArrowheads="1" noChangeShapeType="1" noTextEdit="1"/>
              </p:cNvSpPr>
              <p:nvPr/>
            </p:nvSpPr>
            <p:spPr>
              <a:xfrm>
                <a:off x="7982280" y="3323160"/>
                <a:ext cx="645840" cy="189360"/>
              </a:xfrm>
              <a:prstGeom prst="rect">
                <a:avLst/>
              </a:prstGeom>
              <a:blipFill>
                <a:blip r:embed="rId3"/>
                <a:stretch>
                  <a:fillRect r="-14151" b="-200000"/>
                </a:stretch>
              </a:blipFill>
            </p:spPr>
            <p:txBody>
              <a:bodyPr/>
              <a:lstStyle/>
              <a:p>
                <a:r>
                  <a:rPr lang="en-US">
                    <a:noFill/>
                  </a:rPr>
                  <a:t> </a:t>
                </a:r>
              </a:p>
            </p:txBody>
          </p:sp>
        </mc:Fallback>
      </mc:AlternateContent>
      <p:sp>
        <p:nvSpPr>
          <p:cNvPr id="2" name="TextBox 1"/>
          <p:cNvSpPr txBox="1"/>
          <p:nvPr/>
        </p:nvSpPr>
        <p:spPr>
          <a:xfrm>
            <a:off x="7541460" y="1005851"/>
            <a:ext cx="1241820" cy="390589"/>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dirty="0">
                <a:solidFill>
                  <a:srgbClr val="000000"/>
                </a:solidFill>
                <a:latin typeface="Aptos" panose="020B0004020202020204" pitchFamily="34" charset="0"/>
              </a:rPr>
              <a:t>Positron detectors</a:t>
            </a:r>
          </a:p>
        </p:txBody>
      </p:sp>
    </p:spTree>
    <p:extLst>
      <p:ext uri="{BB962C8B-B14F-4D97-AF65-F5344CB8AC3E}">
        <p14:creationId xmlns:p14="http://schemas.microsoft.com/office/powerpoint/2010/main" val="3913042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EF065-6CA2-DBE7-66B4-183471D07C25}"/>
              </a:ext>
            </a:extLst>
          </p:cNvPr>
          <p:cNvSpPr>
            <a:spLocks noGrp="1"/>
          </p:cNvSpPr>
          <p:nvPr>
            <p:ph type="title"/>
          </p:nvPr>
        </p:nvSpPr>
        <p:spPr/>
        <p:txBody>
          <a:bodyPr/>
          <a:lstStyle/>
          <a:p>
            <a:r>
              <a:rPr lang="en-US" dirty="0"/>
              <a:t>Thomas – BMT equation</a:t>
            </a:r>
          </a:p>
        </p:txBody>
      </p:sp>
      <p:sp>
        <p:nvSpPr>
          <p:cNvPr id="3" name="Slide Number Placeholder 2">
            <a:extLst>
              <a:ext uri="{FF2B5EF4-FFF2-40B4-BE49-F238E27FC236}">
                <a16:creationId xmlns:a16="http://schemas.microsoft.com/office/drawing/2014/main" id="{C4FBEA7E-EA59-3FB9-979E-826A9412029D}"/>
              </a:ext>
            </a:extLst>
          </p:cNvPr>
          <p:cNvSpPr>
            <a:spLocks noGrp="1"/>
          </p:cNvSpPr>
          <p:nvPr>
            <p:ph type="sldNum" sz="quarter" idx="12"/>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6</a:t>
            </a:fld>
            <a:endParaRPr lang="de-DE" dirty="0">
              <a:latin typeface="Aptos" panose="020B0004020202020204" pitchFamily="34"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74855E3-4C51-3322-D374-826E9BA273B2}"/>
                  </a:ext>
                </a:extLst>
              </p:cNvPr>
              <p:cNvSpPr/>
              <p:nvPr/>
            </p:nvSpPr>
            <p:spPr>
              <a:xfrm>
                <a:off x="1286838" y="1710796"/>
                <a:ext cx="6426308" cy="730969"/>
              </a:xfrm>
              <a:prstGeom prst="rect">
                <a:avLst/>
              </a:prstGeom>
              <a:solidFill>
                <a:schemeClr val="bg1"/>
              </a:solid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𝐿</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𝑐</m:t>
                          </m:r>
                        </m:sub>
                      </m:sSub>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𝑎</m:t>
                              </m:r>
                              <m:r>
                                <a:rPr lang="en-US" b="0" i="1" smtClean="0">
                                  <a:latin typeface="Cambria Math" panose="02040503050406030204" pitchFamily="18" charset="0"/>
                                </a:rPr>
                                <m:t>𝛾</m:t>
                              </m:r>
                            </m:num>
                            <m:den>
                              <m:r>
                                <a:rPr lang="en-US" b="0" i="1" smtClean="0">
                                  <a:latin typeface="Cambria Math" panose="02040503050406030204" pitchFamily="18" charset="0"/>
                                </a:rPr>
                                <m:t>𝛾</m:t>
                              </m:r>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 </m:t>
                              </m:r>
                            </m:den>
                          </m:f>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𝛽</m:t>
                                  </m:r>
                                </m:e>
                              </m:acc>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𝐵</m:t>
                                  </m:r>
                                </m:e>
                              </m:acc>
                            </m:e>
                          </m:d>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𝛽</m:t>
                              </m:r>
                            </m:e>
                          </m:acc>
                          <m:r>
                            <a:rPr lang="en-US" i="1" smtClean="0">
                              <a:latin typeface="Cambria Math"/>
                            </a:rPr>
                            <m:t>+</m:t>
                          </m:r>
                          <m:d>
                            <m:dPr>
                              <m:ctrlPr>
                                <a:rPr lang="en-US" i="1" smtClean="0">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a:solidFill>
                                        <a:schemeClr val="tx1"/>
                                      </a:solidFill>
                                      <a:latin typeface="Cambria Math"/>
                                    </a:rPr>
                                    <m:t>1</m:t>
                                  </m:r>
                                </m:num>
                                <m:den>
                                  <m:sSup>
                                    <m:sSupPr>
                                      <m:ctrlPr>
                                        <a:rPr lang="en-US" b="0" i="1" smtClean="0">
                                          <a:solidFill>
                                            <a:schemeClr val="tx1"/>
                                          </a:solidFill>
                                          <a:latin typeface="Cambria Math" panose="02040503050406030204" pitchFamily="18" charset="0"/>
                                        </a:rPr>
                                      </m:ctrlPr>
                                    </m:sSupPr>
                                    <m:e>
                                      <m:r>
                                        <a:rPr lang="en-US" i="1">
                                          <a:solidFill>
                                            <a:schemeClr val="tx1"/>
                                          </a:solidFill>
                                          <a:latin typeface="Cambria Math"/>
                                        </a:rPr>
                                        <m:t>𝛾</m:t>
                                      </m:r>
                                    </m:e>
                                    <m:sup>
                                      <m:r>
                                        <a:rPr lang="en-US" b="0" i="1" smtClean="0">
                                          <a:solidFill>
                                            <a:schemeClr val="tx1"/>
                                          </a:solidFill>
                                          <a:latin typeface="Cambria Math" panose="02040503050406030204" pitchFamily="18" charset="0"/>
                                        </a:rPr>
                                        <m:t>2</m:t>
                                      </m:r>
                                    </m:sup>
                                  </m:s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1</m:t>
                                  </m:r>
                                </m:den>
                              </m:f>
                              <m:r>
                                <a:rPr lang="en-US" i="1">
                                  <a:solidFill>
                                    <a:schemeClr val="tx1"/>
                                  </a:solidFill>
                                  <a:latin typeface="Cambria Math"/>
                                </a:rPr>
                                <m:t>−</m:t>
                              </m:r>
                              <m:r>
                                <a:rPr lang="en-US" i="1">
                                  <a:solidFill>
                                    <a:schemeClr val="tx1"/>
                                  </a:solidFill>
                                  <a:latin typeface="Cambria Math"/>
                                </a:rPr>
                                <m:t>𝑎</m:t>
                              </m:r>
                              <m:r>
                                <a:rPr lang="en-US" i="1">
                                  <a:solidFill>
                                    <a:schemeClr val="tx1"/>
                                  </a:solidFill>
                                  <a:latin typeface="Cambria Math"/>
                                </a:rPr>
                                <m:t> </m:t>
                              </m:r>
                            </m:e>
                          </m:d>
                          <m:f>
                            <m:fPr>
                              <m:ctrlPr>
                                <a:rPr lang="en-US" i="1">
                                  <a:solidFill>
                                    <a:schemeClr val="tx1"/>
                                  </a:solidFill>
                                  <a:latin typeface="Cambria Math" panose="02040503050406030204" pitchFamily="18" charset="0"/>
                                </a:rPr>
                              </m:ctrlPr>
                            </m:fPr>
                            <m:num>
                              <m:acc>
                                <m:accPr>
                                  <m:chr m:val="⃗"/>
                                  <m:ctrlPr>
                                    <a:rPr lang="en-US" i="1">
                                      <a:solidFill>
                                        <a:schemeClr val="tx1"/>
                                      </a:solidFill>
                                      <a:latin typeface="Cambria Math" panose="02040503050406030204" pitchFamily="18" charset="0"/>
                                    </a:rPr>
                                  </m:ctrlPr>
                                </m:accPr>
                                <m:e>
                                  <m:r>
                                    <a:rPr lang="en-US" i="1">
                                      <a:solidFill>
                                        <a:schemeClr val="tx1"/>
                                      </a:solidFill>
                                      <a:latin typeface="Cambria Math"/>
                                    </a:rPr>
                                    <m:t>𝛽</m:t>
                                  </m:r>
                                </m:e>
                              </m:acc>
                              <m:r>
                                <a:rPr lang="en-US" i="1">
                                  <a:solidFill>
                                    <a:schemeClr val="tx1"/>
                                  </a:solidFill>
                                  <a:latin typeface="Cambria Math"/>
                                </a:rPr>
                                <m:t>×</m:t>
                              </m:r>
                              <m:acc>
                                <m:accPr>
                                  <m:chr m:val="⃗"/>
                                  <m:ctrlPr>
                                    <a:rPr lang="en-US" i="1">
                                      <a:solidFill>
                                        <a:schemeClr val="tx1"/>
                                      </a:solidFill>
                                      <a:latin typeface="Cambria Math" panose="02040503050406030204" pitchFamily="18" charset="0"/>
                                    </a:rPr>
                                  </m:ctrlPr>
                                </m:accPr>
                                <m:e>
                                  <m:r>
                                    <a:rPr lang="en-US" b="0" i="1" smtClean="0">
                                      <a:solidFill>
                                        <a:schemeClr val="tx1"/>
                                      </a:solidFill>
                                      <a:latin typeface="Cambria Math"/>
                                    </a:rPr>
                                    <m:t>𝐸</m:t>
                                  </m:r>
                                </m:e>
                              </m:acc>
                            </m:num>
                            <m:den>
                              <m:r>
                                <a:rPr lang="en-US" i="1">
                                  <a:solidFill>
                                    <a:schemeClr val="tx1"/>
                                  </a:solidFill>
                                  <a:latin typeface="Cambria Math"/>
                                </a:rPr>
                                <m:t>𝑐</m:t>
                              </m:r>
                            </m:den>
                          </m:f>
                        </m:e>
                      </m:d>
                    </m:oMath>
                  </m:oMathPara>
                </a14:m>
                <a:endParaRPr lang="en-US" dirty="0">
                  <a:latin typeface="Aptos" panose="020B0004020202020204" pitchFamily="34" charset="0"/>
                </a:endParaRPr>
              </a:p>
            </p:txBody>
          </p:sp>
        </mc:Choice>
        <mc:Fallback xmlns="">
          <p:sp>
            <p:nvSpPr>
              <p:cNvPr id="4" name="Rectangle 3">
                <a:extLst>
                  <a:ext uri="{FF2B5EF4-FFF2-40B4-BE49-F238E27FC236}">
                    <a16:creationId xmlns:a16="http://schemas.microsoft.com/office/drawing/2014/main" id="{B74855E3-4C51-3322-D374-826E9BA273B2}"/>
                  </a:ext>
                </a:extLst>
              </p:cNvPr>
              <p:cNvSpPr>
                <a:spLocks noRot="1" noChangeAspect="1" noMove="1" noResize="1" noEditPoints="1" noAdjustHandles="1" noChangeArrowheads="1" noChangeShapeType="1" noTextEdit="1"/>
              </p:cNvSpPr>
              <p:nvPr/>
            </p:nvSpPr>
            <p:spPr>
              <a:xfrm>
                <a:off x="1286838" y="1710796"/>
                <a:ext cx="6426308" cy="730969"/>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1EF255C-4A63-C52B-561F-EC5BAB6E1E71}"/>
              </a:ext>
            </a:extLst>
          </p:cNvPr>
          <p:cNvSpPr txBox="1"/>
          <p:nvPr/>
        </p:nvSpPr>
        <p:spPr>
          <a:xfrm>
            <a:off x="611560" y="1131590"/>
            <a:ext cx="7776864" cy="914400"/>
          </a:xfrm>
          <a:prstGeom prst="rect">
            <a:avLst/>
          </a:prstGeom>
          <a:noFill/>
        </p:spPr>
        <p:txBody>
          <a:bodyPr wrap="none" lIns="0" tIns="0" rIns="0" bIns="0" rtlCol="0">
            <a:noAutofit/>
          </a:bodyPr>
          <a:lstStyle/>
          <a:p>
            <a:pPr algn="l" eaLnBrk="1" hangingPunct="1">
              <a:lnSpc>
                <a:spcPct val="110000"/>
              </a:lnSpc>
              <a:spcBef>
                <a:spcPct val="0"/>
              </a:spcBef>
              <a:buClr>
                <a:srgbClr val="000000"/>
              </a:buClr>
            </a:pPr>
            <a:r>
              <a:rPr lang="en-US" sz="1800" dirty="0">
                <a:solidFill>
                  <a:srgbClr val="000000"/>
                </a:solidFill>
                <a:latin typeface="Aptos" panose="020B0004020202020204" pitchFamily="34" charset="0"/>
              </a:rPr>
              <a:t>The Thomas – Bargmann, Michel, Telegdi equation</a:t>
            </a:r>
          </a:p>
        </p:txBody>
      </p:sp>
      <p:sp>
        <p:nvSpPr>
          <p:cNvPr id="7" name="TextBox 6">
            <a:extLst>
              <a:ext uri="{FF2B5EF4-FFF2-40B4-BE49-F238E27FC236}">
                <a16:creationId xmlns:a16="http://schemas.microsoft.com/office/drawing/2014/main" id="{B846277F-6A22-A75D-7820-E9725584E783}"/>
              </a:ext>
            </a:extLst>
          </p:cNvPr>
          <p:cNvSpPr txBox="1"/>
          <p:nvPr/>
        </p:nvSpPr>
        <p:spPr>
          <a:xfrm>
            <a:off x="0" y="4037655"/>
            <a:ext cx="8564036" cy="1092607"/>
          </a:xfrm>
          <a:prstGeom prst="rect">
            <a:avLst/>
          </a:prstGeom>
          <a:noFill/>
        </p:spPr>
        <p:txBody>
          <a:bodyPr wrap="square">
            <a:spAutoFit/>
          </a:bodyPr>
          <a:lstStyle/>
          <a:p>
            <a:r>
              <a:rPr lang="en-US" sz="1000" b="1" dirty="0">
                <a:latin typeface="Aptos" panose="020B0004020202020204" pitchFamily="34" charset="0"/>
              </a:rPr>
              <a:t>V. Bargmann, L. Michel, V. L. Telegdi</a:t>
            </a:r>
            <a:br>
              <a:rPr lang="en-US" sz="1000" dirty="0">
                <a:latin typeface="Aptos" panose="020B0004020202020204" pitchFamily="34" charset="0"/>
              </a:rPr>
            </a:br>
            <a:r>
              <a:rPr lang="en-US" sz="1000" i="1" dirty="0">
                <a:latin typeface="Aptos" panose="020B0004020202020204" pitchFamily="34" charset="0"/>
              </a:rPr>
              <a:t>Precession of the Polarization of Particles Moving in a Homogeneous Electromagnetic Field</a:t>
            </a:r>
            <a:br>
              <a:rPr lang="en-US" sz="1000" dirty="0">
                <a:latin typeface="Aptos" panose="020B0004020202020204" pitchFamily="34" charset="0"/>
              </a:rPr>
            </a:br>
            <a:r>
              <a:rPr lang="en-US" sz="1000" b="1" dirty="0">
                <a:latin typeface="Aptos" panose="020B0004020202020204" pitchFamily="34" charset="0"/>
              </a:rPr>
              <a:t>Physical Review Letters 2, 435 (1959)</a:t>
            </a:r>
          </a:p>
          <a:p>
            <a:r>
              <a:rPr lang="en-US" sz="1000" b="1" dirty="0">
                <a:latin typeface="Aptos" panose="020B0004020202020204" pitchFamily="34" charset="0"/>
              </a:rPr>
              <a:t>L. H. Thomas</a:t>
            </a:r>
            <a:br>
              <a:rPr lang="en-US" sz="1000" dirty="0">
                <a:latin typeface="Aptos" panose="020B0004020202020204" pitchFamily="34" charset="0"/>
              </a:rPr>
            </a:br>
            <a:r>
              <a:rPr lang="en-US" sz="1000" i="1" dirty="0">
                <a:latin typeface="Aptos" panose="020B0004020202020204" pitchFamily="34" charset="0"/>
              </a:rPr>
              <a:t>The motion of the spinning electron</a:t>
            </a:r>
            <a:br>
              <a:rPr lang="en-US" sz="1000" dirty="0">
                <a:latin typeface="Aptos" panose="020B0004020202020204" pitchFamily="34" charset="0"/>
              </a:rPr>
            </a:br>
            <a:r>
              <a:rPr lang="en-US" sz="1000" b="1" dirty="0">
                <a:latin typeface="Aptos" panose="020B0004020202020204" pitchFamily="34" charset="0"/>
              </a:rPr>
              <a:t>Nature 117, 514 (1926)</a:t>
            </a:r>
            <a:r>
              <a:rPr lang="en-US" sz="1000" dirty="0">
                <a:latin typeface="Aptos" panose="020B0004020202020204" pitchFamily="34" charset="0"/>
              </a:rPr>
              <a:t>.</a:t>
            </a:r>
          </a:p>
        </p:txBody>
      </p:sp>
      <p:sp>
        <p:nvSpPr>
          <p:cNvPr id="8" name="Right Brace 7">
            <a:extLst>
              <a:ext uri="{FF2B5EF4-FFF2-40B4-BE49-F238E27FC236}">
                <a16:creationId xmlns:a16="http://schemas.microsoft.com/office/drawing/2014/main" id="{801BCF88-EB6E-963B-B467-B089F5209526}"/>
              </a:ext>
            </a:extLst>
          </p:cNvPr>
          <p:cNvSpPr/>
          <p:nvPr/>
        </p:nvSpPr>
        <p:spPr bwMode="auto">
          <a:xfrm rot="5400000">
            <a:off x="4268688" y="1739613"/>
            <a:ext cx="216024" cy="1398711"/>
          </a:xfrm>
          <a:prstGeom prst="rightBrace">
            <a:avLst>
              <a:gd name="adj1" fmla="val 25970"/>
              <a:gd name="adj2" fmla="val 50000"/>
            </a:avLst>
          </a:prstGeom>
          <a:noFill/>
          <a:ln w="19050"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2610F0C-108D-CF44-26D4-4B01C4E3FCD1}"/>
                  </a:ext>
                </a:extLst>
              </p:cNvPr>
              <p:cNvSpPr txBox="1"/>
              <p:nvPr/>
            </p:nvSpPr>
            <p:spPr>
              <a:xfrm>
                <a:off x="3929940" y="2831573"/>
                <a:ext cx="1398712" cy="305205"/>
              </a:xfrm>
              <a:prstGeom prst="rect">
                <a:avLst/>
              </a:prstGeom>
              <a:noFill/>
            </p:spPr>
            <p:txBody>
              <a:bodyPr wrap="none" lIns="0" tIns="0" rIns="0" bIns="0" rtlCol="0">
                <a:noAutofit/>
              </a:bodyPr>
              <a:lstStyle/>
              <a:p>
                <a:pPr algn="l" eaLnBrk="1" hangingPunct="1">
                  <a:lnSpc>
                    <a:spcPct val="110000"/>
                  </a:lnSpc>
                  <a:spcBef>
                    <a:spcPct val="0"/>
                  </a:spcBef>
                  <a:buClr>
                    <a:srgbClr val="000000"/>
                  </a:buClr>
                </a:pPr>
                <a:r>
                  <a:rPr lang="en-US" sz="1200" dirty="0">
                    <a:solidFill>
                      <a:srgbClr val="000000"/>
                    </a:solidFill>
                    <a:latin typeface="Aptos" panose="020B0004020202020204" pitchFamily="34" charset="0"/>
                  </a:rPr>
                  <a:t>As </a:t>
                </a:r>
                <a14:m>
                  <m:oMath xmlns:m="http://schemas.openxmlformats.org/officeDocument/2006/math">
                    <m:acc>
                      <m:accPr>
                        <m:chr m:val="⃗"/>
                        <m:ctrlPr>
                          <a:rPr lang="en-US" sz="1200" b="0" i="1" smtClean="0">
                            <a:solidFill>
                              <a:srgbClr val="000000"/>
                            </a:solidFill>
                            <a:latin typeface="Cambria Math" panose="02040503050406030204" pitchFamily="18" charset="0"/>
                          </a:rPr>
                        </m:ctrlPr>
                      </m:accPr>
                      <m:e>
                        <m:r>
                          <a:rPr lang="en-US" sz="1200" b="0" i="1" smtClean="0">
                            <a:solidFill>
                              <a:srgbClr val="000000"/>
                            </a:solidFill>
                            <a:latin typeface="Cambria Math" panose="02040503050406030204" pitchFamily="18" charset="0"/>
                          </a:rPr>
                          <m:t>𝛽</m:t>
                        </m:r>
                      </m:e>
                    </m:acc>
                    <m:r>
                      <a:rPr lang="en-US" sz="1200" b="0" i="1" dirty="0" smtClean="0">
                        <a:solidFill>
                          <a:srgbClr val="000000"/>
                        </a:solidFill>
                        <a:latin typeface="Cambria Math" panose="02040503050406030204" pitchFamily="18" charset="0"/>
                      </a:rPr>
                      <m:t>⊥</m:t>
                    </m:r>
                    <m:acc>
                      <m:accPr>
                        <m:chr m:val="⃗"/>
                        <m:ctrlPr>
                          <a:rPr lang="en-US" sz="1200" b="0" i="1" dirty="0" smtClean="0">
                            <a:solidFill>
                              <a:srgbClr val="000000"/>
                            </a:solidFill>
                            <a:latin typeface="Cambria Math" panose="02040503050406030204" pitchFamily="18" charset="0"/>
                          </a:rPr>
                        </m:ctrlPr>
                      </m:accPr>
                      <m:e>
                        <m:r>
                          <a:rPr lang="en-US" sz="1200" b="0" i="1" dirty="0" smtClean="0">
                            <a:solidFill>
                              <a:srgbClr val="000000"/>
                            </a:solidFill>
                            <a:latin typeface="Cambria Math" panose="02040503050406030204" pitchFamily="18" charset="0"/>
                          </a:rPr>
                          <m:t>𝐵</m:t>
                        </m:r>
                      </m:e>
                    </m:acc>
                    <m:r>
                      <a:rPr lang="en-US" sz="1200" b="0" i="1" dirty="0" smtClean="0">
                        <a:solidFill>
                          <a:srgbClr val="000000"/>
                        </a:solidFill>
                        <a:latin typeface="Cambria Math" panose="02040503050406030204" pitchFamily="18" charset="0"/>
                      </a:rPr>
                      <m:t> </m:t>
                    </m:r>
                  </m:oMath>
                </a14:m>
                <a:r>
                  <a:rPr lang="en-US" sz="1200" dirty="0">
                    <a:solidFill>
                      <a:srgbClr val="000000"/>
                    </a:solidFill>
                    <a:latin typeface="Aptos" panose="020B0004020202020204" pitchFamily="34" charset="0"/>
                  </a:rPr>
                  <a:t>for </a:t>
                </a:r>
              </a:p>
              <a:p>
                <a:pPr algn="l" eaLnBrk="1" hangingPunct="1">
                  <a:lnSpc>
                    <a:spcPct val="110000"/>
                  </a:lnSpc>
                  <a:spcBef>
                    <a:spcPct val="0"/>
                  </a:spcBef>
                  <a:buClr>
                    <a:srgbClr val="000000"/>
                  </a:buClr>
                </a:pPr>
                <a:r>
                  <a:rPr lang="en-US" sz="1200" dirty="0">
                    <a:solidFill>
                      <a:srgbClr val="000000"/>
                    </a:solidFill>
                    <a:latin typeface="Aptos" panose="020B0004020202020204" pitchFamily="34" charset="0"/>
                  </a:rPr>
                  <a:t>stored particles   </a:t>
                </a:r>
              </a:p>
            </p:txBody>
          </p:sp>
        </mc:Choice>
        <mc:Fallback xmlns="">
          <p:sp>
            <p:nvSpPr>
              <p:cNvPr id="9" name="TextBox 8">
                <a:extLst>
                  <a:ext uri="{FF2B5EF4-FFF2-40B4-BE49-F238E27FC236}">
                    <a16:creationId xmlns:a16="http://schemas.microsoft.com/office/drawing/2014/main" id="{D2610F0C-108D-CF44-26D4-4B01C4E3FCD1}"/>
                  </a:ext>
                </a:extLst>
              </p:cNvPr>
              <p:cNvSpPr txBox="1">
                <a:spLocks noRot="1" noChangeAspect="1" noMove="1" noResize="1" noEditPoints="1" noAdjustHandles="1" noChangeArrowheads="1" noChangeShapeType="1" noTextEdit="1"/>
              </p:cNvSpPr>
              <p:nvPr/>
            </p:nvSpPr>
            <p:spPr>
              <a:xfrm>
                <a:off x="3929940" y="2831573"/>
                <a:ext cx="1398712" cy="305205"/>
              </a:xfrm>
              <a:prstGeom prst="rect">
                <a:avLst/>
              </a:prstGeom>
              <a:blipFill>
                <a:blip r:embed="rId3"/>
                <a:stretch>
                  <a:fillRect l="-6987" t="-17647" b="-686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AC601D1-8EAF-F254-0E74-1157329B5048}"/>
                  </a:ext>
                </a:extLst>
              </p:cNvPr>
              <p:cNvSpPr txBox="1"/>
              <p:nvPr/>
            </p:nvSpPr>
            <p:spPr>
              <a:xfrm>
                <a:off x="3929940" y="2533084"/>
                <a:ext cx="914400" cy="914400"/>
              </a:xfrm>
              <a:prstGeom prst="rect">
                <a:avLst/>
              </a:prstGeom>
              <a:noFill/>
            </p:spPr>
            <p:txBody>
              <a:bodyPr wrap="none" lIns="0" tIns="0" rIns="0" bIns="0" rtlCol="0">
                <a:noAutofit/>
              </a:bodyPr>
              <a:lstStyle/>
              <a:p>
                <a:pPr algn="l"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0</m:t>
                      </m:r>
                    </m:oMath>
                  </m:oMathPara>
                </a14:m>
                <a:endParaRPr lang="en-US" sz="1800" b="0" dirty="0">
                  <a:solidFill>
                    <a:srgbClr val="000000"/>
                  </a:solidFill>
                  <a:latin typeface="Aptos" panose="020B0004020202020204" pitchFamily="34" charset="0"/>
                </a:endParaRPr>
              </a:p>
              <a:p>
                <a:pPr algn="l" eaLnBrk="1" hangingPunct="1">
                  <a:lnSpc>
                    <a:spcPct val="110000"/>
                  </a:lnSpc>
                  <a:spcBef>
                    <a:spcPct val="0"/>
                  </a:spcBef>
                  <a:buClr>
                    <a:srgbClr val="000000"/>
                  </a:buClr>
                </a:pPr>
                <a:endParaRPr lang="en-US" sz="1800" dirty="0">
                  <a:solidFill>
                    <a:srgbClr val="000000"/>
                  </a:solidFill>
                  <a:latin typeface="Aptos" panose="020B0004020202020204" pitchFamily="34" charset="0"/>
                </a:endParaRPr>
              </a:p>
              <a:p>
                <a:pPr algn="l" eaLnBrk="1" hangingPunct="1">
                  <a:lnSpc>
                    <a:spcPct val="110000"/>
                  </a:lnSpc>
                  <a:spcBef>
                    <a:spcPct val="0"/>
                  </a:spcBef>
                  <a:buClr>
                    <a:srgbClr val="000000"/>
                  </a:buClr>
                </a:pPr>
                <a:endParaRPr lang="en-US" sz="1800" dirty="0">
                  <a:solidFill>
                    <a:srgbClr val="000000"/>
                  </a:solidFill>
                  <a:latin typeface="Aptos" panose="020B0004020202020204" pitchFamily="34" charset="0"/>
                </a:endParaRPr>
              </a:p>
            </p:txBody>
          </p:sp>
        </mc:Choice>
        <mc:Fallback xmlns="">
          <p:sp>
            <p:nvSpPr>
              <p:cNvPr id="10" name="TextBox 9">
                <a:extLst>
                  <a:ext uri="{FF2B5EF4-FFF2-40B4-BE49-F238E27FC236}">
                    <a16:creationId xmlns:a16="http://schemas.microsoft.com/office/drawing/2014/main" id="{4AC601D1-8EAF-F254-0E74-1157329B5048}"/>
                  </a:ext>
                </a:extLst>
              </p:cNvPr>
              <p:cNvSpPr txBox="1">
                <a:spLocks noRot="1" noChangeAspect="1" noMove="1" noResize="1" noEditPoints="1" noAdjustHandles="1" noChangeArrowheads="1" noChangeShapeType="1" noTextEdit="1"/>
              </p:cNvSpPr>
              <p:nvPr/>
            </p:nvSpPr>
            <p:spPr>
              <a:xfrm>
                <a:off x="3929940" y="2533084"/>
                <a:ext cx="914400" cy="914400"/>
              </a:xfrm>
              <a:prstGeom prst="rect">
                <a:avLst/>
              </a:prstGeom>
              <a:blipFill>
                <a:blip r:embed="rId4"/>
                <a:stretch>
                  <a:fillRect/>
                </a:stretch>
              </a:blipFill>
            </p:spPr>
            <p:txBody>
              <a:bodyPr/>
              <a:lstStyle/>
              <a:p>
                <a:r>
                  <a:rPr lang="en-US">
                    <a:noFill/>
                  </a:rPr>
                  <a:t> </a:t>
                </a:r>
              </a:p>
            </p:txBody>
          </p:sp>
        </mc:Fallback>
      </mc:AlternateContent>
      <p:sp>
        <p:nvSpPr>
          <p:cNvPr id="11" name="Right Brace 10">
            <a:extLst>
              <a:ext uri="{FF2B5EF4-FFF2-40B4-BE49-F238E27FC236}">
                <a16:creationId xmlns:a16="http://schemas.microsoft.com/office/drawing/2014/main" id="{828823FC-F067-89C4-4AB3-A7D8E8CB6522}"/>
              </a:ext>
            </a:extLst>
          </p:cNvPr>
          <p:cNvSpPr/>
          <p:nvPr/>
        </p:nvSpPr>
        <p:spPr bwMode="auto">
          <a:xfrm rot="5400000">
            <a:off x="6025225" y="1629818"/>
            <a:ext cx="216024" cy="1630052"/>
          </a:xfrm>
          <a:prstGeom prst="rightBrace">
            <a:avLst>
              <a:gd name="adj1" fmla="val 25970"/>
              <a:gd name="adj2" fmla="val 50000"/>
            </a:avLst>
          </a:prstGeom>
          <a:noFill/>
          <a:ln w="19050"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3" name="TextBox 12">
            <a:extLst>
              <a:ext uri="{FF2B5EF4-FFF2-40B4-BE49-F238E27FC236}">
                <a16:creationId xmlns:a16="http://schemas.microsoft.com/office/drawing/2014/main" id="{842132F8-1E08-9C79-7FE8-FC508069CF18}"/>
              </a:ext>
            </a:extLst>
          </p:cNvPr>
          <p:cNvSpPr txBox="1"/>
          <p:nvPr/>
        </p:nvSpPr>
        <p:spPr>
          <a:xfrm flipH="1">
            <a:off x="5755524" y="3342642"/>
            <a:ext cx="3061108" cy="1021626"/>
          </a:xfrm>
          <a:prstGeom prst="rect">
            <a:avLst/>
          </a:prstGeom>
          <a:noFill/>
        </p:spPr>
        <p:txBody>
          <a:bodyPr wrap="none" lIns="0" tIns="0" rIns="0" bIns="0" rtlCol="0">
            <a:noAutofit/>
          </a:bodyPr>
          <a:lstStyle/>
          <a:p>
            <a:pPr algn="l" eaLnBrk="1" hangingPunct="1">
              <a:lnSpc>
                <a:spcPct val="110000"/>
              </a:lnSpc>
              <a:spcBef>
                <a:spcPct val="0"/>
              </a:spcBef>
              <a:buClr>
                <a:srgbClr val="000000"/>
              </a:buClr>
            </a:pPr>
            <a:r>
              <a:rPr lang="en-US" sz="1800" dirty="0">
                <a:solidFill>
                  <a:srgbClr val="000000"/>
                </a:solidFill>
                <a:latin typeface="Aptos" panose="020B0004020202020204" pitchFamily="34" charset="0"/>
              </a:rPr>
              <a:t>Typical particle beams or</a:t>
            </a:r>
            <a:br>
              <a:rPr lang="en-US" sz="1800" dirty="0">
                <a:solidFill>
                  <a:srgbClr val="000000"/>
                </a:solidFill>
                <a:latin typeface="Aptos" panose="020B0004020202020204" pitchFamily="34" charset="0"/>
              </a:rPr>
            </a:br>
            <a:r>
              <a:rPr lang="en-US" sz="1800" dirty="0">
                <a:solidFill>
                  <a:srgbClr val="000000"/>
                </a:solidFill>
                <a:latin typeface="Aptos" panose="020B0004020202020204" pitchFamily="34" charset="0"/>
              </a:rPr>
              <a:t>bunches are divergent and </a:t>
            </a:r>
          </a:p>
          <a:p>
            <a:pPr algn="l" eaLnBrk="1" hangingPunct="1">
              <a:lnSpc>
                <a:spcPct val="110000"/>
              </a:lnSpc>
              <a:spcBef>
                <a:spcPct val="0"/>
              </a:spcBef>
              <a:buClr>
                <a:srgbClr val="000000"/>
              </a:buClr>
            </a:pPr>
            <a:r>
              <a:rPr lang="en-US" sz="1800" dirty="0">
                <a:solidFill>
                  <a:srgbClr val="000000"/>
                </a:solidFill>
                <a:latin typeface="Aptos" panose="020B0004020202020204" pitchFamily="34" charset="0"/>
              </a:rPr>
              <a:t>require electric or magnetic </a:t>
            </a:r>
          </a:p>
          <a:p>
            <a:pPr algn="l" eaLnBrk="1" hangingPunct="1">
              <a:lnSpc>
                <a:spcPct val="110000"/>
              </a:lnSpc>
              <a:spcBef>
                <a:spcPct val="0"/>
              </a:spcBef>
              <a:buClr>
                <a:srgbClr val="000000"/>
              </a:buClr>
            </a:pPr>
            <a:r>
              <a:rPr lang="en-US" sz="1800" dirty="0">
                <a:solidFill>
                  <a:srgbClr val="000000"/>
                </a:solidFill>
                <a:latin typeface="Aptos" panose="020B0004020202020204" pitchFamily="34" charset="0"/>
              </a:rPr>
              <a:t>quadrupoles to keep particles </a:t>
            </a:r>
          </a:p>
          <a:p>
            <a:pPr algn="l" eaLnBrk="1" hangingPunct="1">
              <a:lnSpc>
                <a:spcPct val="110000"/>
              </a:lnSpc>
              <a:spcBef>
                <a:spcPct val="0"/>
              </a:spcBef>
              <a:buClr>
                <a:srgbClr val="000000"/>
              </a:buClr>
            </a:pPr>
            <a:r>
              <a:rPr lang="en-US" sz="1800" dirty="0">
                <a:solidFill>
                  <a:srgbClr val="000000"/>
                </a:solidFill>
                <a:latin typeface="Aptos" panose="020B0004020202020204" pitchFamily="34" charset="0"/>
              </a:rPr>
              <a:t>stored.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31C89A8-2795-D3B7-B923-5AE6399233B3}"/>
                  </a:ext>
                </a:extLst>
              </p:cNvPr>
              <p:cNvSpPr txBox="1"/>
              <p:nvPr/>
            </p:nvSpPr>
            <p:spPr>
              <a:xfrm>
                <a:off x="5573980" y="2580004"/>
                <a:ext cx="2888101" cy="305205"/>
              </a:xfrm>
              <a:prstGeom prst="rect">
                <a:avLst/>
              </a:prstGeom>
              <a:noFill/>
            </p:spPr>
            <p:txBody>
              <a:bodyPr wrap="none" lIns="0" tIns="0" rIns="0" bIns="0" rtlCol="0">
                <a:noAutofit/>
              </a:bodyPr>
              <a:lstStyle/>
              <a:p>
                <a:pPr algn="l" eaLnBrk="1" hangingPunct="1">
                  <a:lnSpc>
                    <a:spcPct val="110000"/>
                  </a:lnSpc>
                  <a:spcBef>
                    <a:spcPct val="0"/>
                  </a:spcBef>
                  <a:buClr>
                    <a:srgbClr val="000000"/>
                  </a:buClr>
                </a:pPr>
                <a:r>
                  <a:rPr lang="en-US" sz="1200" dirty="0">
                    <a:solidFill>
                      <a:srgbClr val="000000"/>
                    </a:solidFill>
                    <a:latin typeface="Aptos" panose="020B0004020202020204" pitchFamily="34" charset="0"/>
                  </a:rPr>
                  <a:t>i.e. in g-2 </a:t>
                </a:r>
                <a14:m>
                  <m:oMath xmlns:m="http://schemas.openxmlformats.org/officeDocument/2006/math">
                    <m:acc>
                      <m:accPr>
                        <m:chr m:val="⃗"/>
                        <m:ctrlPr>
                          <a:rPr lang="en-US" sz="1200" b="0" i="1" smtClean="0">
                            <a:solidFill>
                              <a:srgbClr val="000000"/>
                            </a:solidFill>
                            <a:latin typeface="Cambria Math" panose="02040503050406030204" pitchFamily="18" charset="0"/>
                          </a:rPr>
                        </m:ctrlPr>
                      </m:accPr>
                      <m:e>
                        <m:r>
                          <m:rPr>
                            <m:sty m:val="p"/>
                          </m:rPr>
                          <a:rPr lang="en-US" sz="1200" i="1">
                            <a:solidFill>
                              <a:srgbClr val="000000"/>
                            </a:solidFill>
                            <a:latin typeface="Cambria Math" panose="02040503050406030204" pitchFamily="18" charset="0"/>
                          </a:rPr>
                          <m:t>E</m:t>
                        </m:r>
                      </m:e>
                    </m:acc>
                    <m:r>
                      <a:rPr lang="en-US" sz="1200" b="0" i="0" dirty="0" smtClean="0">
                        <a:solidFill>
                          <a:srgbClr val="000000"/>
                        </a:solidFill>
                        <a:latin typeface="Cambria Math" panose="02040503050406030204" pitchFamily="18" charset="0"/>
                      </a:rPr>
                      <m:t> </m:t>
                    </m:r>
                  </m:oMath>
                </a14:m>
                <a:r>
                  <a:rPr lang="en-US" sz="1200" dirty="0">
                    <a:solidFill>
                      <a:srgbClr val="000000"/>
                    </a:solidFill>
                    <a:latin typeface="Aptos" panose="020B0004020202020204" pitchFamily="34" charset="0"/>
                  </a:rPr>
                  <a:t>is the </a:t>
                </a:r>
                <a:br>
                  <a:rPr lang="en-US" sz="1200" dirty="0">
                    <a:solidFill>
                      <a:srgbClr val="000000"/>
                    </a:solidFill>
                    <a:latin typeface="Aptos" panose="020B0004020202020204" pitchFamily="34" charset="0"/>
                  </a:rPr>
                </a:br>
                <a:r>
                  <a:rPr lang="en-US" sz="1200" dirty="0">
                    <a:solidFill>
                      <a:srgbClr val="000000"/>
                    </a:solidFill>
                    <a:latin typeface="Aptos" panose="020B0004020202020204" pitchFamily="34" charset="0"/>
                  </a:rPr>
                  <a:t>quadrupole field for storage   </a:t>
                </a:r>
              </a:p>
            </p:txBody>
          </p:sp>
        </mc:Choice>
        <mc:Fallback xmlns="">
          <p:sp>
            <p:nvSpPr>
              <p:cNvPr id="14" name="TextBox 13">
                <a:extLst>
                  <a:ext uri="{FF2B5EF4-FFF2-40B4-BE49-F238E27FC236}">
                    <a16:creationId xmlns:a16="http://schemas.microsoft.com/office/drawing/2014/main" id="{B31C89A8-2795-D3B7-B923-5AE6399233B3}"/>
                  </a:ext>
                </a:extLst>
              </p:cNvPr>
              <p:cNvSpPr txBox="1">
                <a:spLocks noRot="1" noChangeAspect="1" noMove="1" noResize="1" noEditPoints="1" noAdjustHandles="1" noChangeArrowheads="1" noChangeShapeType="1" noTextEdit="1"/>
              </p:cNvSpPr>
              <p:nvPr/>
            </p:nvSpPr>
            <p:spPr>
              <a:xfrm>
                <a:off x="5573980" y="2580004"/>
                <a:ext cx="2888101" cy="305205"/>
              </a:xfrm>
              <a:prstGeom prst="rect">
                <a:avLst/>
              </a:prstGeom>
              <a:blipFill>
                <a:blip r:embed="rId5"/>
                <a:stretch>
                  <a:fillRect l="-3165" t="-6000" b="-70000"/>
                </a:stretch>
              </a:blipFill>
            </p:spPr>
            <p:txBody>
              <a:bodyPr/>
              <a:lstStyle/>
              <a:p>
                <a:r>
                  <a:rPr lang="en-US">
                    <a:noFill/>
                  </a:rPr>
                  <a:t> </a:t>
                </a:r>
              </a:p>
            </p:txBody>
          </p:sp>
        </mc:Fallback>
      </mc:AlternateContent>
    </p:spTree>
    <p:extLst>
      <p:ext uri="{BB962C8B-B14F-4D97-AF65-F5344CB8AC3E}">
        <p14:creationId xmlns:p14="http://schemas.microsoft.com/office/powerpoint/2010/main" val="33791621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10"/>
                                        <p:tgtEl>
                                          <p:spTgt spid="4"/>
                                        </p:tgtEl>
                                      </p:cBhvr>
                                    </p:animEffect>
                                    <p:set>
                                      <p:cBhvr>
                                        <p:cTn id="7" dur="1" fill="hold">
                                          <p:stCondLst>
                                            <p:cond delay="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8" name="Picture 847"/>
          <p:cNvPicPr/>
          <p:nvPr/>
        </p:nvPicPr>
        <p:blipFill>
          <a:blip r:embed="rId2" cstate="print">
            <a:extLst>
              <a:ext uri="{28A0092B-C50C-407E-A947-70E740481C1C}">
                <a14:useLocalDpi xmlns:a14="http://schemas.microsoft.com/office/drawing/2010/main"/>
              </a:ext>
            </a:extLst>
          </a:blip>
          <a:stretch/>
        </p:blipFill>
        <p:spPr>
          <a:xfrm>
            <a:off x="1653996" y="3649483"/>
            <a:ext cx="1979640" cy="842400"/>
          </a:xfrm>
          <a:prstGeom prst="rect">
            <a:avLst/>
          </a:prstGeom>
          <a:ln w="0">
            <a:noFill/>
          </a:ln>
        </p:spPr>
      </p:pic>
      <p:pic>
        <p:nvPicPr>
          <p:cNvPr id="849" name="Picture 848"/>
          <p:cNvPicPr/>
          <p:nvPr/>
        </p:nvPicPr>
        <p:blipFill>
          <a:blip r:embed="rId3" cstate="print">
            <a:extLst>
              <a:ext uri="{28A0092B-C50C-407E-A947-70E740481C1C}">
                <a14:useLocalDpi xmlns:a14="http://schemas.microsoft.com/office/drawing/2010/main"/>
              </a:ext>
            </a:extLst>
          </a:blip>
          <a:stretch/>
        </p:blipFill>
        <p:spPr>
          <a:xfrm>
            <a:off x="4355976" y="941400"/>
            <a:ext cx="4814640" cy="3278520"/>
          </a:xfrm>
          <a:prstGeom prst="rect">
            <a:avLst/>
          </a:prstGeom>
          <a:ln w="0">
            <a:noFill/>
          </a:ln>
        </p:spPr>
      </p:pic>
      <p:sp>
        <p:nvSpPr>
          <p:cNvPr id="850" name="PlaceHolder 1"/>
          <p:cNvSpPr>
            <a:spLocks noGrp="1"/>
          </p:cNvSpPr>
          <p:nvPr>
            <p:ph idx="4294967295"/>
          </p:nvPr>
        </p:nvSpPr>
        <p:spPr>
          <a:xfrm>
            <a:off x="755576" y="958436"/>
            <a:ext cx="3776480" cy="350820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en-US" spc="-1" dirty="0">
                <a:solidFill>
                  <a:srgbClr val="000000"/>
                </a:solidFill>
              </a:rPr>
              <a:t>Assumption: Change of detection efficiency triggered by pulse, </a:t>
            </a:r>
            <a:br>
              <a:rPr lang="en-US" spc="-1" dirty="0">
                <a:solidFill>
                  <a:srgbClr val="000000"/>
                </a:solidFill>
              </a:rPr>
            </a:br>
            <a:r>
              <a:rPr lang="en-US" spc="-1" dirty="0">
                <a:solidFill>
                  <a:srgbClr val="000000"/>
                </a:solidFill>
              </a:rPr>
              <a:t>exponential decay</a:t>
            </a:r>
            <a:endParaRPr lang="en-US" sz="1700" b="0" strike="noStrike" spc="-1" dirty="0"/>
          </a:p>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rPr>
              <a:t>Detection efficiency of up and downstream detectors:  </a:t>
            </a:r>
            <a:endParaRPr lang="en-US" sz="1700" b="0" strike="noStrike" spc="-1" dirty="0"/>
          </a:p>
          <a:p>
            <a:pPr>
              <a:lnSpc>
                <a:spcPct val="100000"/>
              </a:lnSpc>
              <a:spcBef>
                <a:spcPts val="1417"/>
              </a:spcBef>
              <a:buNone/>
            </a:pPr>
            <a:br>
              <a:rPr lang="en-US" sz="1700" dirty="0"/>
            </a:br>
            <a:endParaRPr lang="en-US" sz="1700" b="0" strike="noStrike" spc="-1" dirty="0"/>
          </a:p>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rPr>
              <a:t>Change in measured asymmetry with time:</a:t>
            </a:r>
            <a:endParaRPr lang="en-US" sz="1700" b="0" strike="noStrike" spc="-1" dirty="0"/>
          </a:p>
          <a:p>
            <a:pPr>
              <a:lnSpc>
                <a:spcPct val="100000"/>
              </a:lnSpc>
              <a:spcBef>
                <a:spcPts val="1417"/>
              </a:spcBef>
              <a:buNone/>
            </a:pPr>
            <a:endParaRPr lang="en-US" sz="1700" b="0" strike="noStrike" spc="-1" dirty="0"/>
          </a:p>
        </p:txBody>
      </p:sp>
      <p:sp>
        <p:nvSpPr>
          <p:cNvPr id="851" name="PlaceHolder 2"/>
          <p:cNvSpPr>
            <a:spLocks noGrp="1"/>
          </p:cNvSpPr>
          <p:nvPr>
            <p:ph type="title" idx="4294967295"/>
          </p:nvPr>
        </p:nvSpPr>
        <p:spPr>
          <a:xfrm>
            <a:off x="2077200" y="216000"/>
            <a:ext cx="6706080" cy="37944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ea typeface="Calibri"/>
              </a:rPr>
              <a:t>Constraints on the total detection efficiency</a:t>
            </a:r>
            <a:endParaRPr lang="en-GB" sz="2400" b="0" strike="noStrike" spc="-1" dirty="0"/>
          </a:p>
        </p:txBody>
      </p:sp>
      <p:sp>
        <p:nvSpPr>
          <p:cNvPr id="852" name="PlaceHolder 3"/>
          <p:cNvSpPr>
            <a:spLocks noGrp="1"/>
          </p:cNvSpPr>
          <p:nvPr>
            <p:ph type="sldNum" idx="4294967295"/>
          </p:nvPr>
        </p:nvSpPr>
        <p:spPr>
          <a:xfrm>
            <a:off x="8206200" y="4968000"/>
            <a:ext cx="573840" cy="14580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Aptos" panose="020B0004020202020204" pitchFamily="34" charset="0"/>
                <a:ea typeface="Calibri"/>
              </a:rPr>
              <a:t>Page </a:t>
            </a:r>
            <a:fld id="{51544113-8856-4A47-8D88-E2024CD63091}" type="slidenum">
              <a:rPr lang="en-US" sz="800" b="0" strike="noStrike" spc="-1">
                <a:solidFill>
                  <a:srgbClr val="000000"/>
                </a:solidFill>
                <a:latin typeface="Aptos" panose="020B0004020202020204" pitchFamily="34" charset="0"/>
                <a:ea typeface="Calibri"/>
              </a:rPr>
              <a:t>60</a:t>
            </a:fld>
            <a:endParaRPr lang="en-GB" sz="800" b="0" strike="noStrike" spc="-1" dirty="0">
              <a:latin typeface="Times New Roman"/>
            </a:endParaRPr>
          </a:p>
        </p:txBody>
      </p:sp>
      <p:pic>
        <p:nvPicPr>
          <p:cNvPr id="853" name="Picture 852"/>
          <p:cNvPicPr/>
          <p:nvPr/>
        </p:nvPicPr>
        <p:blipFill>
          <a:blip r:embed="rId4"/>
          <a:stretch/>
        </p:blipFill>
        <p:spPr>
          <a:xfrm>
            <a:off x="1187624" y="2427734"/>
            <a:ext cx="2195280" cy="772920"/>
          </a:xfrm>
          <a:prstGeom prst="rect">
            <a:avLst/>
          </a:prstGeom>
          <a:ln w="0">
            <a:noFill/>
          </a:ln>
        </p:spPr>
      </p:pic>
    </p:spTree>
    <p:extLst>
      <p:ext uri="{BB962C8B-B14F-4D97-AF65-F5344CB8AC3E}">
        <p14:creationId xmlns:p14="http://schemas.microsoft.com/office/powerpoint/2010/main" val="26366479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4" name="Picture 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10688" y="1555256"/>
            <a:ext cx="4303261" cy="2572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liennummernplatzhalter 3"/>
          <p:cNvSpPr>
            <a:spLocks noGrp="1"/>
          </p:cNvSpPr>
          <p:nvPr>
            <p:ph type="sldNum" sz="quarter" idx="16"/>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61</a:t>
            </a:fld>
            <a:endParaRPr lang="de-DE" dirty="0">
              <a:latin typeface="Aptos" panose="020B0004020202020204" pitchFamily="34" charset="0"/>
            </a:endParaRPr>
          </a:p>
        </p:txBody>
      </p:sp>
      <p:sp>
        <p:nvSpPr>
          <p:cNvPr id="7" name="Inhaltsplatzhalter 1"/>
          <p:cNvSpPr>
            <a:spLocks noGrp="1"/>
          </p:cNvSpPr>
          <p:nvPr>
            <p:ph sz="quarter" idx="13"/>
          </p:nvPr>
        </p:nvSpPr>
        <p:spPr>
          <a:xfrm>
            <a:off x="1493658" y="679597"/>
            <a:ext cx="6372708" cy="4086337"/>
          </a:xfrm>
        </p:spPr>
        <p:txBody>
          <a:bodyPr/>
          <a:lstStyle/>
          <a:p>
            <a:r>
              <a:rPr lang="en-US" sz="2100" dirty="0"/>
              <a:t>At colliders one produces many (up to 10</a:t>
            </a:r>
            <a:r>
              <a:rPr lang="en-US" sz="2100" baseline="30000" dirty="0"/>
              <a:t>14</a:t>
            </a:r>
            <a:r>
              <a:rPr lang="en-US" sz="2100" dirty="0"/>
              <a:t>) heavy quarks or leptons and measures their decays into light flavors</a:t>
            </a:r>
          </a:p>
        </p:txBody>
      </p:sp>
      <p:sp>
        <p:nvSpPr>
          <p:cNvPr id="3" name="Titel 2"/>
          <p:cNvSpPr>
            <a:spLocks noGrp="1"/>
          </p:cNvSpPr>
          <p:nvPr>
            <p:ph type="title"/>
          </p:nvPr>
        </p:nvSpPr>
        <p:spPr>
          <a:xfrm>
            <a:off x="2028036" y="126772"/>
            <a:ext cx="5346594" cy="381375"/>
          </a:xfrm>
        </p:spPr>
        <p:txBody>
          <a:bodyPr/>
          <a:lstStyle/>
          <a:p>
            <a:r>
              <a:rPr lang="en-US" sz="2700" dirty="0">
                <a:solidFill>
                  <a:schemeClr val="bg2">
                    <a:lumMod val="75000"/>
                  </a:schemeClr>
                </a:solidFill>
              </a:rPr>
              <a:t>Finding New Physics with Flavor</a:t>
            </a:r>
          </a:p>
        </p:txBody>
      </p:sp>
      <p:sp>
        <p:nvSpPr>
          <p:cNvPr id="15" name="Foliennummernplatzhalter 13"/>
          <p:cNvSpPr txBox="1">
            <a:spLocks/>
          </p:cNvSpPr>
          <p:nvPr/>
        </p:nvSpPr>
        <p:spPr>
          <a:xfrm>
            <a:off x="35497" y="5013460"/>
            <a:ext cx="1416580" cy="162018"/>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900" kern="1200" smtClean="0">
                <a:solidFill>
                  <a:schemeClr val="tx1"/>
                </a:solidFill>
                <a:latin typeface="+mn-lt"/>
                <a:ea typeface="Arial" charset="0"/>
                <a:cs typeface="Arial" charset="0"/>
              </a:defRPr>
            </a:lvl1pPr>
            <a:lvl2pPr marL="457200"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400"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600"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800"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6000" algn="l" defTabSz="457200" rtl="0" eaLnBrk="1" latinLnBrk="0" hangingPunct="1">
              <a:defRPr sz="1600" kern="1200">
                <a:solidFill>
                  <a:schemeClr val="tx1"/>
                </a:solidFill>
                <a:latin typeface="Arial" charset="0"/>
                <a:ea typeface="Arial" charset="0"/>
                <a:cs typeface="Arial" charset="0"/>
              </a:defRPr>
            </a:lvl6pPr>
            <a:lvl7pPr marL="2743200" algn="l" defTabSz="457200" rtl="0" eaLnBrk="1" latinLnBrk="0" hangingPunct="1">
              <a:defRPr sz="1600" kern="1200">
                <a:solidFill>
                  <a:schemeClr val="tx1"/>
                </a:solidFill>
                <a:latin typeface="Arial" charset="0"/>
                <a:ea typeface="Arial" charset="0"/>
                <a:cs typeface="Arial" charset="0"/>
              </a:defRPr>
            </a:lvl7pPr>
            <a:lvl8pPr marL="3200400" algn="l" defTabSz="457200" rtl="0" eaLnBrk="1" latinLnBrk="0" hangingPunct="1">
              <a:defRPr sz="1600" kern="1200">
                <a:solidFill>
                  <a:schemeClr val="tx1"/>
                </a:solidFill>
                <a:latin typeface="Arial" charset="0"/>
                <a:ea typeface="Arial" charset="0"/>
                <a:cs typeface="Arial" charset="0"/>
              </a:defRPr>
            </a:lvl8pPr>
            <a:lvl9pPr marL="3657600" algn="l" defTabSz="457200" rtl="0" eaLnBrk="1" latinLnBrk="0" hangingPunct="1">
              <a:defRPr sz="1600" kern="1200">
                <a:solidFill>
                  <a:schemeClr val="tx1"/>
                </a:solidFill>
                <a:latin typeface="Arial" charset="0"/>
                <a:ea typeface="Arial" charset="0"/>
                <a:cs typeface="Arial" charset="0"/>
              </a:defRPr>
            </a:lvl9pPr>
          </a:lstStyle>
          <a:p>
            <a:pPr>
              <a:defRPr/>
            </a:pPr>
            <a:r>
              <a:rPr lang="de-DE" dirty="0" err="1">
                <a:latin typeface="Aptos" panose="020B0004020202020204" pitchFamily="34" charset="0"/>
              </a:rPr>
              <a:t>Courtesy</a:t>
            </a:r>
            <a:r>
              <a:rPr lang="de-DE" dirty="0">
                <a:latin typeface="Aptos" panose="020B0004020202020204" pitchFamily="34" charset="0"/>
              </a:rPr>
              <a:t> Andreas Crivellin</a:t>
            </a:r>
          </a:p>
        </p:txBody>
      </p:sp>
      <p:grpSp>
        <p:nvGrpSpPr>
          <p:cNvPr id="18" name="Group 17"/>
          <p:cNvGrpSpPr/>
          <p:nvPr/>
        </p:nvGrpSpPr>
        <p:grpSpPr>
          <a:xfrm>
            <a:off x="1472426" y="4045102"/>
            <a:ext cx="6257114" cy="1144451"/>
            <a:chOff x="2250" y="-1597616"/>
            <a:chExt cx="6091499" cy="3600400"/>
          </a:xfrm>
        </p:grpSpPr>
        <p:sp>
          <p:nvSpPr>
            <p:cNvPr id="19" name="Rounded Rectangle 18"/>
            <p:cNvSpPr/>
            <p:nvPr/>
          </p:nvSpPr>
          <p:spPr>
            <a:xfrm>
              <a:off x="2250" y="-869755"/>
              <a:ext cx="6091499" cy="2153121"/>
            </a:xfrm>
            <a:prstGeom prst="roundRect">
              <a:avLst>
                <a:gd name="adj" fmla="val 10000"/>
              </a:avLst>
            </a:prstGeom>
            <a:solidFill>
              <a:srgbClr val="00498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de-CH" dirty="0"/>
            </a:p>
          </p:txBody>
        </p:sp>
        <p:sp>
          <p:nvSpPr>
            <p:cNvPr id="20" name="Rounded Rectangle 4"/>
            <p:cNvSpPr/>
            <p:nvPr/>
          </p:nvSpPr>
          <p:spPr>
            <a:xfrm>
              <a:off x="21023" y="-1597616"/>
              <a:ext cx="6053952" cy="3600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7163" tIns="157163" rIns="157163" bIns="157163" numCol="1" spcCol="1270" anchor="ctr" anchorCtr="0">
              <a:noAutofit/>
            </a:bodyPr>
            <a:lstStyle/>
            <a:p>
              <a:pPr algn="ctr" defTabSz="1833563">
                <a:lnSpc>
                  <a:spcPct val="90000"/>
                </a:lnSpc>
                <a:spcBef>
                  <a:spcPct val="0"/>
                </a:spcBef>
                <a:spcAft>
                  <a:spcPct val="35000"/>
                </a:spcAft>
              </a:pPr>
              <a:r>
                <a:rPr lang="en-US" sz="2400" dirty="0">
                  <a:latin typeface="Aptos" panose="020B0004020202020204" pitchFamily="34" charset="0"/>
                </a:rPr>
                <a:t>Flavor</a:t>
              </a:r>
              <a:r>
                <a:rPr lang="en-GB" sz="2400" dirty="0">
                  <a:latin typeface="Aptos" panose="020B0004020202020204" pitchFamily="34" charset="0"/>
                </a:rPr>
                <a:t> observables are sensitive to higher energy scales than collider searches</a:t>
              </a:r>
            </a:p>
          </p:txBody>
        </p:sp>
      </p:grpSp>
      <p:grpSp>
        <p:nvGrpSpPr>
          <p:cNvPr id="21" name="Group 20"/>
          <p:cNvGrpSpPr/>
          <p:nvPr/>
        </p:nvGrpSpPr>
        <p:grpSpPr>
          <a:xfrm>
            <a:off x="1493658" y="1469725"/>
            <a:ext cx="2214246" cy="459887"/>
            <a:chOff x="3206506" y="-12996"/>
            <a:chExt cx="1587832" cy="1587832"/>
          </a:xfrm>
        </p:grpSpPr>
        <p:sp>
          <p:nvSpPr>
            <p:cNvPr id="22" name="Oval 21"/>
            <p:cNvSpPr/>
            <p:nvPr/>
          </p:nvSpPr>
          <p:spPr>
            <a:xfrm>
              <a:off x="3206506" y="-12996"/>
              <a:ext cx="1587832" cy="1587832"/>
            </a:xfrm>
            <a:prstGeom prst="ellipse">
              <a:avLst/>
            </a:prstGeom>
            <a:solidFill>
              <a:srgbClr val="00498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de-CH" dirty="0"/>
            </a:p>
          </p:txBody>
        </p:sp>
        <p:sp>
          <p:nvSpPr>
            <p:cNvPr id="23" name="Oval 4"/>
            <p:cNvSpPr/>
            <p:nvPr/>
          </p:nvSpPr>
          <p:spPr>
            <a:xfrm>
              <a:off x="3394673" y="232533"/>
              <a:ext cx="1122766" cy="1122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764" tIns="14764" rIns="14764" bIns="14764" numCol="1" spcCol="1270" anchor="ctr" anchorCtr="0">
              <a:noAutofit/>
            </a:bodyPr>
            <a:lstStyle/>
            <a:p>
              <a:pPr algn="ctr" defTabSz="1033463">
                <a:lnSpc>
                  <a:spcPct val="90000"/>
                </a:lnSpc>
                <a:spcBef>
                  <a:spcPct val="0"/>
                </a:spcBef>
                <a:spcAft>
                  <a:spcPct val="35000"/>
                </a:spcAft>
              </a:pPr>
              <a:r>
                <a:rPr lang="en-GB" sz="2100" dirty="0">
                  <a:latin typeface="Aptos" panose="020B0004020202020204" pitchFamily="34" charset="0"/>
                </a:rPr>
                <a:t>Experiment</a:t>
              </a:r>
            </a:p>
          </p:txBody>
        </p:sp>
      </p:grpSp>
      <p:grpSp>
        <p:nvGrpSpPr>
          <p:cNvPr id="24" name="Group 23"/>
          <p:cNvGrpSpPr/>
          <p:nvPr/>
        </p:nvGrpSpPr>
        <p:grpSpPr>
          <a:xfrm>
            <a:off x="1493658" y="2587232"/>
            <a:ext cx="2214246" cy="440245"/>
            <a:chOff x="3206506" y="-12996"/>
            <a:chExt cx="1587832" cy="1587832"/>
          </a:xfrm>
        </p:grpSpPr>
        <p:sp>
          <p:nvSpPr>
            <p:cNvPr id="25" name="Oval 24"/>
            <p:cNvSpPr/>
            <p:nvPr/>
          </p:nvSpPr>
          <p:spPr>
            <a:xfrm>
              <a:off x="3206506" y="-12996"/>
              <a:ext cx="1587832" cy="1587832"/>
            </a:xfrm>
            <a:prstGeom prst="ellipse">
              <a:avLst/>
            </a:prstGeom>
            <a:solidFill>
              <a:srgbClr val="00498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de-CH" dirty="0"/>
            </a:p>
          </p:txBody>
        </p:sp>
        <p:sp>
          <p:nvSpPr>
            <p:cNvPr id="26" name="Oval 4"/>
            <p:cNvSpPr/>
            <p:nvPr/>
          </p:nvSpPr>
          <p:spPr>
            <a:xfrm>
              <a:off x="3394673" y="232533"/>
              <a:ext cx="1122766" cy="1122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764" tIns="14764" rIns="14764" bIns="14764" numCol="1" spcCol="1270" anchor="ctr" anchorCtr="0">
              <a:noAutofit/>
            </a:bodyPr>
            <a:lstStyle/>
            <a:p>
              <a:pPr algn="ctr" defTabSz="1033463">
                <a:lnSpc>
                  <a:spcPct val="90000"/>
                </a:lnSpc>
                <a:spcBef>
                  <a:spcPct val="0"/>
                </a:spcBef>
                <a:spcAft>
                  <a:spcPct val="35000"/>
                </a:spcAft>
              </a:pPr>
              <a:r>
                <a:rPr lang="en-GB" sz="2100" dirty="0">
                  <a:latin typeface="Aptos" panose="020B0004020202020204" pitchFamily="34" charset="0"/>
                </a:rPr>
                <a:t>SM</a:t>
              </a:r>
            </a:p>
          </p:txBody>
        </p:sp>
      </p:grpSp>
      <p:sp>
        <p:nvSpPr>
          <p:cNvPr id="27" name="Not Equal 26"/>
          <p:cNvSpPr/>
          <p:nvPr/>
        </p:nvSpPr>
        <p:spPr bwMode="auto">
          <a:xfrm>
            <a:off x="2227938" y="1995919"/>
            <a:ext cx="621949" cy="500210"/>
          </a:xfrm>
          <a:prstGeom prst="mathNotEqual">
            <a:avLst/>
          </a:prstGeom>
          <a:solidFill>
            <a:srgbClr val="DCE6F4"/>
          </a:solidFill>
          <a:ln w="19050" cap="flat" cmpd="sng" algn="ctr">
            <a:solidFill>
              <a:srgbClr val="004986"/>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spcBef>
                <a:spcPct val="0"/>
              </a:spcBef>
            </a:pPr>
            <a:endParaRPr lang="en-GB" sz="1800" dirty="0">
              <a:solidFill>
                <a:srgbClr val="EACBCC"/>
              </a:solidFill>
              <a:latin typeface="Times" charset="0"/>
            </a:endParaRPr>
          </a:p>
        </p:txBody>
      </p:sp>
      <p:sp>
        <p:nvSpPr>
          <p:cNvPr id="28" name="Up Arrow 27"/>
          <p:cNvSpPr/>
          <p:nvPr/>
        </p:nvSpPr>
        <p:spPr bwMode="auto">
          <a:xfrm flipV="1">
            <a:off x="2206595" y="3125757"/>
            <a:ext cx="664634" cy="377339"/>
          </a:xfrm>
          <a:prstGeom prst="upArrow">
            <a:avLst>
              <a:gd name="adj1" fmla="val 50000"/>
              <a:gd name="adj2" fmla="val 48285"/>
            </a:avLst>
          </a:prstGeom>
          <a:solidFill>
            <a:srgbClr val="DCE6F4"/>
          </a:solidFill>
          <a:ln w="19050" cap="flat" cmpd="sng" algn="ctr">
            <a:solidFill>
              <a:srgbClr val="004986"/>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spcBef>
                <a:spcPct val="0"/>
              </a:spcBef>
            </a:pPr>
            <a:endParaRPr lang="en-GB" sz="2400" dirty="0">
              <a:solidFill>
                <a:srgbClr val="C00000"/>
              </a:solidFill>
              <a:latin typeface="Aptos" panose="020B0004020202020204" pitchFamily="34" charset="0"/>
            </a:endParaRPr>
          </a:p>
        </p:txBody>
      </p:sp>
      <p:grpSp>
        <p:nvGrpSpPr>
          <p:cNvPr id="29" name="Group 28"/>
          <p:cNvGrpSpPr/>
          <p:nvPr/>
        </p:nvGrpSpPr>
        <p:grpSpPr>
          <a:xfrm>
            <a:off x="1493658" y="3546705"/>
            <a:ext cx="2214246" cy="440245"/>
            <a:chOff x="3206506" y="-12996"/>
            <a:chExt cx="1587832" cy="1587832"/>
          </a:xfrm>
        </p:grpSpPr>
        <p:sp>
          <p:nvSpPr>
            <p:cNvPr id="30" name="Oval 29"/>
            <p:cNvSpPr/>
            <p:nvPr/>
          </p:nvSpPr>
          <p:spPr>
            <a:xfrm>
              <a:off x="3206506" y="-12996"/>
              <a:ext cx="1587832" cy="1587832"/>
            </a:xfrm>
            <a:prstGeom prst="ellipse">
              <a:avLst/>
            </a:prstGeom>
            <a:solidFill>
              <a:srgbClr val="00498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de-CH" dirty="0"/>
            </a:p>
          </p:txBody>
        </p:sp>
        <p:sp>
          <p:nvSpPr>
            <p:cNvPr id="31" name="Oval 4"/>
            <p:cNvSpPr/>
            <p:nvPr/>
          </p:nvSpPr>
          <p:spPr>
            <a:xfrm>
              <a:off x="3394673" y="232533"/>
              <a:ext cx="1122766" cy="1122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764" tIns="14764" rIns="14764" bIns="14764" numCol="1" spcCol="1270" anchor="ctr" anchorCtr="0">
              <a:noAutofit/>
            </a:bodyPr>
            <a:lstStyle/>
            <a:p>
              <a:pPr algn="ctr" defTabSz="1033463">
                <a:lnSpc>
                  <a:spcPct val="90000"/>
                </a:lnSpc>
                <a:spcBef>
                  <a:spcPct val="0"/>
                </a:spcBef>
                <a:spcAft>
                  <a:spcPct val="35000"/>
                </a:spcAft>
              </a:pPr>
              <a:r>
                <a:rPr lang="en-GB" sz="2100" dirty="0">
                  <a:latin typeface="Aptos" panose="020B0004020202020204" pitchFamily="34" charset="0"/>
                </a:rPr>
                <a:t>New Physics</a:t>
              </a:r>
            </a:p>
          </p:txBody>
        </p:sp>
      </p:grpSp>
      <p:sp>
        <p:nvSpPr>
          <p:cNvPr id="2" name="Textfeld 1"/>
          <p:cNvSpPr txBox="1"/>
          <p:nvPr/>
        </p:nvSpPr>
        <p:spPr>
          <a:xfrm>
            <a:off x="4315293" y="3816909"/>
            <a:ext cx="829818" cy="685800"/>
          </a:xfrm>
          <a:prstGeom prst="rect">
            <a:avLst/>
          </a:prstGeom>
          <a:noFill/>
        </p:spPr>
        <p:txBody>
          <a:bodyPr wrap="none" lIns="0" tIns="0" rIns="0" bIns="0" rtlCol="0">
            <a:noAutofit/>
          </a:bodyPr>
          <a:lstStyle/>
          <a:p>
            <a:pPr>
              <a:lnSpc>
                <a:spcPct val="110000"/>
              </a:lnSpc>
              <a:spcBef>
                <a:spcPts val="0"/>
              </a:spcBef>
            </a:pPr>
            <a:r>
              <a:rPr lang="en-GB" sz="1350" kern="1000" spc="23" dirty="0">
                <a:latin typeface="Aptos" panose="020B0004020202020204" pitchFamily="34" charset="0"/>
                <a:cs typeface="Franklin Gothic Book"/>
              </a:rPr>
              <a:t>LHC</a:t>
            </a:r>
          </a:p>
        </p:txBody>
      </p:sp>
      <p:graphicFrame>
        <p:nvGraphicFramePr>
          <p:cNvPr id="5" name="Objekt 4"/>
          <p:cNvGraphicFramePr>
            <a:graphicFrameLocks noChangeAspect="1"/>
          </p:cNvGraphicFramePr>
          <p:nvPr/>
        </p:nvGraphicFramePr>
        <p:xfrm>
          <a:off x="4950042" y="3705876"/>
          <a:ext cx="221900" cy="281074"/>
        </p:xfrm>
        <a:graphic>
          <a:graphicData uri="http://schemas.openxmlformats.org/presentationml/2006/ole">
            <mc:AlternateContent xmlns:mc="http://schemas.openxmlformats.org/markup-compatibility/2006">
              <mc:Choice xmlns:v="urn:schemas-microsoft-com:vml" Requires="v">
                <p:oleObj name="Equation" r:id="rId3" imgW="190440" imgH="241200" progId="Equation.DSMT4">
                  <p:embed/>
                </p:oleObj>
              </mc:Choice>
              <mc:Fallback>
                <p:oleObj name="Equation" r:id="rId3" imgW="190440" imgH="241200" progId="Equation.DSMT4">
                  <p:embed/>
                  <p:pic>
                    <p:nvPicPr>
                      <p:cNvPr id="5" name="Objekt 4"/>
                      <p:cNvPicPr/>
                      <p:nvPr/>
                    </p:nvPicPr>
                    <p:blipFill>
                      <a:blip r:embed="rId4"/>
                      <a:stretch>
                        <a:fillRect/>
                      </a:stretch>
                    </p:blipFill>
                    <p:spPr>
                      <a:xfrm>
                        <a:off x="4950042" y="3705876"/>
                        <a:ext cx="221900" cy="281074"/>
                      </a:xfrm>
                      <a:prstGeom prst="rect">
                        <a:avLst/>
                      </a:prstGeom>
                    </p:spPr>
                  </p:pic>
                </p:oleObj>
              </mc:Fallback>
            </mc:AlternateContent>
          </a:graphicData>
        </a:graphic>
      </p:graphicFrame>
      <p:sp>
        <p:nvSpPr>
          <p:cNvPr id="42" name="Textfeld 41"/>
          <p:cNvSpPr txBox="1"/>
          <p:nvPr/>
        </p:nvSpPr>
        <p:spPr>
          <a:xfrm rot="16200000">
            <a:off x="5472099" y="3251093"/>
            <a:ext cx="829818" cy="685800"/>
          </a:xfrm>
          <a:prstGeom prst="rect">
            <a:avLst/>
          </a:prstGeom>
          <a:noFill/>
        </p:spPr>
        <p:txBody>
          <a:bodyPr wrap="none" lIns="0" tIns="0" rIns="0" bIns="0" rtlCol="0">
            <a:noAutofit/>
          </a:bodyPr>
          <a:lstStyle/>
          <a:p>
            <a:pPr>
              <a:lnSpc>
                <a:spcPct val="110000"/>
              </a:lnSpc>
              <a:spcBef>
                <a:spcPts val="0"/>
              </a:spcBef>
            </a:pPr>
            <a:r>
              <a:rPr lang="en-GB" sz="1350" kern="1000" spc="23" dirty="0" err="1">
                <a:latin typeface="Aptos" panose="020B0004020202020204" pitchFamily="34" charset="0"/>
                <a:cs typeface="Calibri"/>
              </a:rPr>
              <a:t>b→s</a:t>
            </a:r>
            <a:r>
              <a:rPr lang="en-GB" sz="1350" kern="1000" spc="23" dirty="0">
                <a:latin typeface="Aptos" panose="020B0004020202020204" pitchFamily="34" charset="0"/>
                <a:cs typeface="Calibri"/>
              </a:rPr>
              <a:t>µµ</a:t>
            </a:r>
            <a:endParaRPr lang="en-GB" sz="1350" kern="1000" spc="23" dirty="0">
              <a:latin typeface="Aptos" panose="020B0004020202020204" pitchFamily="34" charset="0"/>
              <a:cs typeface="Franklin Gothic Book"/>
            </a:endParaRPr>
          </a:p>
        </p:txBody>
      </p:sp>
      <p:sp>
        <p:nvSpPr>
          <p:cNvPr id="43" name="Textfeld 42"/>
          <p:cNvSpPr txBox="1"/>
          <p:nvPr/>
        </p:nvSpPr>
        <p:spPr>
          <a:xfrm>
            <a:off x="6060643" y="3702203"/>
            <a:ext cx="829818" cy="685800"/>
          </a:xfrm>
          <a:prstGeom prst="rect">
            <a:avLst/>
          </a:prstGeom>
          <a:noFill/>
        </p:spPr>
        <p:txBody>
          <a:bodyPr wrap="none" lIns="0" tIns="0" rIns="0" bIns="0" rtlCol="0">
            <a:noAutofit/>
          </a:bodyPr>
          <a:lstStyle/>
          <a:p>
            <a:pPr>
              <a:lnSpc>
                <a:spcPct val="110000"/>
              </a:lnSpc>
              <a:spcBef>
                <a:spcPts val="0"/>
              </a:spcBef>
            </a:pPr>
            <a:r>
              <a:rPr lang="en-GB" sz="1350" kern="1000" spc="23" dirty="0">
                <a:solidFill>
                  <a:schemeClr val="bg1"/>
                </a:solidFill>
                <a:latin typeface="Aptos" panose="020B0004020202020204" pitchFamily="34" charset="0"/>
                <a:cs typeface="Calibri"/>
              </a:rPr>
              <a:t>Mu3e</a:t>
            </a:r>
            <a:endParaRPr lang="en-GB" sz="1350" kern="1000" spc="23" dirty="0">
              <a:solidFill>
                <a:schemeClr val="bg1"/>
              </a:solidFill>
              <a:latin typeface="Aptos" panose="020B0004020202020204" pitchFamily="34" charset="0"/>
              <a:cs typeface="Franklin Gothic Book"/>
            </a:endParaRPr>
          </a:p>
        </p:txBody>
      </p:sp>
      <p:sp>
        <p:nvSpPr>
          <p:cNvPr id="45" name="Textfeld 44"/>
          <p:cNvSpPr txBox="1"/>
          <p:nvPr/>
        </p:nvSpPr>
        <p:spPr>
          <a:xfrm>
            <a:off x="6706224" y="3702203"/>
            <a:ext cx="829818" cy="685800"/>
          </a:xfrm>
          <a:prstGeom prst="rect">
            <a:avLst/>
          </a:prstGeom>
          <a:noFill/>
        </p:spPr>
        <p:txBody>
          <a:bodyPr wrap="none" lIns="0" tIns="0" rIns="0" bIns="0" rtlCol="0">
            <a:noAutofit/>
          </a:bodyPr>
          <a:lstStyle/>
          <a:p>
            <a:pPr>
              <a:lnSpc>
                <a:spcPct val="110000"/>
              </a:lnSpc>
              <a:spcBef>
                <a:spcPts val="0"/>
              </a:spcBef>
            </a:pPr>
            <a:r>
              <a:rPr lang="en-GB" sz="1350" kern="1000" spc="23" dirty="0">
                <a:solidFill>
                  <a:schemeClr val="bg1"/>
                </a:solidFill>
                <a:latin typeface="Aptos" panose="020B0004020202020204" pitchFamily="34" charset="0"/>
                <a:cs typeface="Calibri"/>
              </a:rPr>
              <a:t>MEG</a:t>
            </a:r>
            <a:endParaRPr lang="en-GB" sz="1350" kern="1000" spc="23" dirty="0">
              <a:solidFill>
                <a:schemeClr val="bg1"/>
              </a:solidFill>
              <a:latin typeface="Aptos" panose="020B0004020202020204" pitchFamily="34" charset="0"/>
              <a:cs typeface="Franklin Gothic Book"/>
            </a:endParaRPr>
          </a:p>
        </p:txBody>
      </p:sp>
      <p:sp>
        <p:nvSpPr>
          <p:cNvPr id="46" name="Textfeld 45"/>
          <p:cNvSpPr txBox="1"/>
          <p:nvPr/>
        </p:nvSpPr>
        <p:spPr>
          <a:xfrm rot="16200000">
            <a:off x="7295346" y="3220916"/>
            <a:ext cx="829818" cy="685800"/>
          </a:xfrm>
          <a:prstGeom prst="rect">
            <a:avLst/>
          </a:prstGeom>
          <a:noFill/>
        </p:spPr>
        <p:txBody>
          <a:bodyPr wrap="none" lIns="0" tIns="0" rIns="0" bIns="0" rtlCol="0">
            <a:noAutofit/>
          </a:bodyPr>
          <a:lstStyle/>
          <a:p>
            <a:pPr>
              <a:lnSpc>
                <a:spcPct val="110000"/>
              </a:lnSpc>
              <a:spcBef>
                <a:spcPts val="0"/>
              </a:spcBef>
            </a:pPr>
            <a:r>
              <a:rPr lang="en-GB" sz="1350" kern="1000" spc="23" dirty="0">
                <a:solidFill>
                  <a:schemeClr val="bg1"/>
                </a:solidFill>
                <a:latin typeface="Aptos" panose="020B0004020202020204" pitchFamily="34" charset="0"/>
                <a:cs typeface="Calibri"/>
              </a:rPr>
              <a:t>PIONEER</a:t>
            </a:r>
            <a:endParaRPr lang="en-GB" sz="1350" kern="1000" spc="23" dirty="0">
              <a:solidFill>
                <a:schemeClr val="bg1"/>
              </a:solidFill>
              <a:latin typeface="Aptos" panose="020B0004020202020204" pitchFamily="34" charset="0"/>
              <a:cs typeface="Franklin Gothic Book"/>
            </a:endParaRPr>
          </a:p>
        </p:txBody>
      </p:sp>
    </p:spTree>
    <p:extLst>
      <p:ext uri="{BB962C8B-B14F-4D97-AF65-F5344CB8AC3E}">
        <p14:creationId xmlns:p14="http://schemas.microsoft.com/office/powerpoint/2010/main" val="180445378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Systematic study - overview</a:t>
            </a:r>
          </a:p>
        </p:txBody>
      </p:sp>
      <p:sp>
        <p:nvSpPr>
          <p:cNvPr id="4" name="Slide Number Placeholder 3"/>
          <p:cNvSpPr>
            <a:spLocks noGrp="1"/>
          </p:cNvSpPr>
          <p:nvPr>
            <p:ph type="sldNum" sz="quarter" idx="4294967295"/>
          </p:nvPr>
        </p:nvSpPr>
        <p:spPr>
          <a:xfrm>
            <a:off x="8474010" y="4967288"/>
            <a:ext cx="576262" cy="147637"/>
          </a:xfrm>
          <a:prstGeom prst="rect">
            <a:avLst/>
          </a:prstGeom>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62</a:t>
            </a:fld>
            <a:endParaRPr lang="de-DE" dirty="0">
              <a:latin typeface="Aptos" panose="020B0004020202020204" pitchFamily="34" charset="0"/>
            </a:endParaRPr>
          </a:p>
        </p:txBody>
      </p:sp>
      <p:sp>
        <p:nvSpPr>
          <p:cNvPr id="6" name="Content Placeholder 5">
            <a:extLst>
              <a:ext uri="{FF2B5EF4-FFF2-40B4-BE49-F238E27FC236}">
                <a16:creationId xmlns:a16="http://schemas.microsoft.com/office/drawing/2014/main" id="{067F9916-CA04-7F79-E8EA-95561F11552E}"/>
              </a:ext>
            </a:extLst>
          </p:cNvPr>
          <p:cNvSpPr>
            <a:spLocks noGrp="1"/>
          </p:cNvSpPr>
          <p:nvPr>
            <p:ph sz="quarter" idx="13"/>
          </p:nvPr>
        </p:nvSpPr>
        <p:spPr>
          <a:xfrm>
            <a:off x="467544" y="1167027"/>
            <a:ext cx="3781425" cy="3509963"/>
          </a:xfrm>
        </p:spPr>
        <p:txBody>
          <a:bodyPr/>
          <a:lstStyle/>
          <a:p>
            <a:endParaRPr lang="en-GB" dirty="0"/>
          </a:p>
        </p:txBody>
      </p:sp>
      <p:pic>
        <p:nvPicPr>
          <p:cNvPr id="11" name="Content Placeholder 10" descr="A white sheet with black text&#10;&#10;Description automatically generated">
            <a:extLst>
              <a:ext uri="{FF2B5EF4-FFF2-40B4-BE49-F238E27FC236}">
                <a16:creationId xmlns:a16="http://schemas.microsoft.com/office/drawing/2014/main" id="{780BB0FD-168A-C8D3-D8FB-5DA5A51F8132}"/>
              </a:ext>
            </a:extLst>
          </p:cNvPr>
          <p:cNvPicPr>
            <a:picLocks noGrp="1" noChangeAspect="1"/>
          </p:cNvPicPr>
          <p:nvPr>
            <p:ph sz="quarter" idx="18"/>
          </p:nvPr>
        </p:nvPicPr>
        <p:blipFill>
          <a:blip r:embed="rId2" cstate="screen">
            <a:extLst>
              <a:ext uri="{28A0092B-C50C-407E-A947-70E740481C1C}">
                <a14:useLocalDpi xmlns:a14="http://schemas.microsoft.com/office/drawing/2010/main"/>
              </a:ext>
            </a:extLst>
          </a:blip>
          <a:stretch>
            <a:fillRect/>
          </a:stretch>
        </p:blipFill>
        <p:spPr>
          <a:xfrm>
            <a:off x="4430422" y="699542"/>
            <a:ext cx="4046026" cy="4343529"/>
          </a:xfrm>
        </p:spPr>
      </p:pic>
    </p:spTree>
    <p:extLst>
      <p:ext uri="{BB962C8B-B14F-4D97-AF65-F5344CB8AC3E}">
        <p14:creationId xmlns:p14="http://schemas.microsoft.com/office/powerpoint/2010/main" val="2660624436"/>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4" name="Slide Number Placeholder 4"/>
          <p:cNvSpPr txBox="1">
            <a:spLocks noGrp="1"/>
          </p:cNvSpPr>
          <p:nvPr/>
        </p:nvSpPr>
        <p:spPr bwMode="auto">
          <a:xfrm>
            <a:off x="6149579" y="4545806"/>
            <a:ext cx="16002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r" eaLnBrk="1" hangingPunct="1">
              <a:spcBef>
                <a:spcPct val="0"/>
              </a:spcBef>
              <a:buClrTx/>
              <a:buSzTx/>
              <a:buFontTx/>
              <a:buNone/>
            </a:pPr>
            <a:r>
              <a:rPr lang="de-DE" altLang="en-US" sz="900" dirty="0">
                <a:latin typeface="Aptos" panose="020B0004020202020204" pitchFamily="34" charset="0"/>
              </a:rPr>
              <a:t>8</a:t>
            </a:r>
          </a:p>
        </p:txBody>
      </p:sp>
      <p:sp>
        <p:nvSpPr>
          <p:cNvPr id="4" name="Title 3"/>
          <p:cNvSpPr>
            <a:spLocks noGrp="1"/>
          </p:cNvSpPr>
          <p:nvPr>
            <p:ph type="title"/>
          </p:nvPr>
        </p:nvSpPr>
        <p:spPr>
          <a:xfrm>
            <a:off x="2051720" y="121839"/>
            <a:ext cx="6010576" cy="381375"/>
          </a:xfrm>
        </p:spPr>
        <p:txBody>
          <a:bodyPr/>
          <a:lstStyle/>
          <a:p>
            <a:r>
              <a:rPr lang="en-GB" dirty="0"/>
              <a:t>Leptoquark models with large </a:t>
            </a:r>
            <a:r>
              <a:rPr lang="en-GB" dirty="0" err="1"/>
              <a:t>muEDM</a:t>
            </a:r>
            <a:endParaRPr lang="en-GB" dirty="0"/>
          </a:p>
        </p:txBody>
      </p:sp>
      <p:grpSp>
        <p:nvGrpSpPr>
          <p:cNvPr id="14" name="Group 13"/>
          <p:cNvGrpSpPr/>
          <p:nvPr/>
        </p:nvGrpSpPr>
        <p:grpSpPr>
          <a:xfrm>
            <a:off x="1493658" y="4199678"/>
            <a:ext cx="6208536" cy="857939"/>
            <a:chOff x="2249" y="-1597616"/>
            <a:chExt cx="6091500" cy="3600400"/>
          </a:xfrm>
        </p:grpSpPr>
        <p:sp>
          <p:nvSpPr>
            <p:cNvPr id="15" name="Rounded Rectangle 14"/>
            <p:cNvSpPr/>
            <p:nvPr/>
          </p:nvSpPr>
          <p:spPr>
            <a:xfrm>
              <a:off x="2249" y="-869755"/>
              <a:ext cx="6091500" cy="2153121"/>
            </a:xfrm>
            <a:prstGeom prst="roundRect">
              <a:avLst>
                <a:gd name="adj" fmla="val 10000"/>
              </a:avLst>
            </a:prstGeom>
            <a:solidFill>
              <a:srgbClr val="00498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de-CH" dirty="0"/>
            </a:p>
          </p:txBody>
        </p:sp>
        <p:sp>
          <p:nvSpPr>
            <p:cNvPr id="16" name="Rounded Rectangle 4"/>
            <p:cNvSpPr/>
            <p:nvPr/>
          </p:nvSpPr>
          <p:spPr>
            <a:xfrm>
              <a:off x="21023" y="-1597616"/>
              <a:ext cx="6053952" cy="3600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7163" tIns="157163" rIns="157163" bIns="157163" numCol="1" spcCol="1270" anchor="ctr" anchorCtr="0">
              <a:noAutofit/>
            </a:bodyPr>
            <a:lstStyle/>
            <a:p>
              <a:pPr algn="ctr" defTabSz="1833563">
                <a:lnSpc>
                  <a:spcPct val="90000"/>
                </a:lnSpc>
                <a:spcBef>
                  <a:spcPct val="0"/>
                </a:spcBef>
                <a:spcAft>
                  <a:spcPct val="35000"/>
                </a:spcAft>
              </a:pPr>
              <a:r>
                <a:rPr lang="de-DE" sz="2400" dirty="0" err="1">
                  <a:latin typeface="Aptos" panose="020B0004020202020204" pitchFamily="34" charset="0"/>
                </a:rPr>
                <a:t>No</a:t>
              </a:r>
              <a:r>
                <a:rPr lang="de-DE" sz="2400" dirty="0">
                  <a:latin typeface="Aptos" panose="020B0004020202020204" pitchFamily="34" charset="0"/>
                </a:rPr>
                <a:t> </a:t>
              </a:r>
              <a:r>
                <a:rPr lang="de-DE" sz="2400" dirty="0" err="1">
                  <a:latin typeface="Aptos" panose="020B0004020202020204" pitchFamily="34" charset="0"/>
                </a:rPr>
                <a:t>signifcant</a:t>
              </a:r>
              <a:r>
                <a:rPr lang="de-DE" sz="2400" dirty="0">
                  <a:latin typeface="Aptos" panose="020B0004020202020204" pitchFamily="34" charset="0"/>
                </a:rPr>
                <a:t> </a:t>
              </a:r>
              <a:r>
                <a:rPr lang="de-DE" sz="2400" dirty="0" err="1">
                  <a:latin typeface="Aptos" panose="020B0004020202020204" pitchFamily="34" charset="0"/>
                </a:rPr>
                <a:t>tuning</a:t>
              </a:r>
              <a:r>
                <a:rPr lang="de-DE" sz="2400" dirty="0">
                  <a:latin typeface="Aptos" panose="020B0004020202020204" pitchFamily="34" charset="0"/>
                </a:rPr>
                <a:t> </a:t>
              </a:r>
              <a:r>
                <a:rPr lang="de-DE" sz="2400" dirty="0" err="1">
                  <a:latin typeface="Aptos" panose="020B0004020202020204" pitchFamily="34" charset="0"/>
                </a:rPr>
                <a:t>necessary</a:t>
              </a:r>
              <a:endParaRPr lang="en-GB" sz="2400" dirty="0">
                <a:latin typeface="Aptos" panose="020B0004020202020204" pitchFamily="34" charset="0"/>
              </a:endParaRPr>
            </a:p>
          </p:txBody>
        </p:sp>
      </p:grpSp>
      <p:sp>
        <p:nvSpPr>
          <p:cNvPr id="5" name="Slide Number Placeholder 4"/>
          <p:cNvSpPr>
            <a:spLocks noGrp="1"/>
          </p:cNvSpPr>
          <p:nvPr>
            <p:ph type="sldNum" sz="quarter" idx="16"/>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63</a:t>
            </a:fld>
            <a:endParaRPr lang="de-DE" dirty="0">
              <a:latin typeface="Aptos" panose="020B0004020202020204" pitchFamily="34" charset="0"/>
            </a:endParaRPr>
          </a:p>
        </p:txBody>
      </p:sp>
      <p:sp>
        <p:nvSpPr>
          <p:cNvPr id="17" name="Rechteck 16"/>
          <p:cNvSpPr/>
          <p:nvPr/>
        </p:nvSpPr>
        <p:spPr bwMode="auto">
          <a:xfrm>
            <a:off x="6667663" y="915566"/>
            <a:ext cx="1890210" cy="48605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spcBef>
                <a:spcPct val="0"/>
              </a:spcBef>
            </a:pPr>
            <a:endParaRPr lang="en-GB" sz="1800" dirty="0">
              <a:latin typeface="Times" charset="0"/>
            </a:endParaRPr>
          </a:p>
        </p:txBody>
      </p:sp>
      <p:pic>
        <p:nvPicPr>
          <p:cNvPr id="1064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544" y="641696"/>
            <a:ext cx="3618402" cy="3585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107504" y="4079314"/>
            <a:ext cx="2155462" cy="276999"/>
          </a:xfrm>
          <a:prstGeom prst="rect">
            <a:avLst/>
          </a:prstGeom>
        </p:spPr>
        <p:txBody>
          <a:bodyPr wrap="none">
            <a:spAutoFit/>
          </a:bodyPr>
          <a:lstStyle/>
          <a:p>
            <a:r>
              <a:rPr lang="en-GB" sz="1200" dirty="0" err="1">
                <a:solidFill>
                  <a:srgbClr val="004986"/>
                </a:solidFill>
                <a:latin typeface="Aptos" panose="020B0004020202020204" pitchFamily="34" charset="0"/>
              </a:rPr>
              <a:t>Bigaran</a:t>
            </a:r>
            <a:r>
              <a:rPr lang="en-GB" sz="1200" dirty="0">
                <a:solidFill>
                  <a:srgbClr val="004986"/>
                </a:solidFill>
                <a:latin typeface="Aptos" panose="020B0004020202020204" pitchFamily="34" charset="0"/>
              </a:rPr>
              <a:t> PRD105(2022)015002</a:t>
            </a:r>
          </a:p>
        </p:txBody>
      </p:sp>
      <p:pic>
        <p:nvPicPr>
          <p:cNvPr id="6" name="Picture 5">
            <a:extLst>
              <a:ext uri="{FF2B5EF4-FFF2-40B4-BE49-F238E27FC236}">
                <a16:creationId xmlns:a16="http://schemas.microsoft.com/office/drawing/2014/main" id="{F0BB8782-3525-CFED-2854-6494C5E44E14}"/>
              </a:ext>
            </a:extLst>
          </p:cNvPr>
          <p:cNvPicPr>
            <a:picLocks noChangeAspect="1"/>
          </p:cNvPicPr>
          <p:nvPr/>
        </p:nvPicPr>
        <p:blipFill>
          <a:blip r:embed="rId3"/>
          <a:stretch>
            <a:fillRect/>
          </a:stretch>
        </p:blipFill>
        <p:spPr>
          <a:xfrm>
            <a:off x="4572000" y="788803"/>
            <a:ext cx="4355976" cy="3300125"/>
          </a:xfrm>
          <a:prstGeom prst="rect">
            <a:avLst/>
          </a:prstGeom>
        </p:spPr>
      </p:pic>
      <p:sp>
        <p:nvSpPr>
          <p:cNvPr id="7" name="Rechteck 2">
            <a:extLst>
              <a:ext uri="{FF2B5EF4-FFF2-40B4-BE49-F238E27FC236}">
                <a16:creationId xmlns:a16="http://schemas.microsoft.com/office/drawing/2014/main" id="{181D00E7-50D5-AE63-EBD3-B1D77AA19AF0}"/>
              </a:ext>
            </a:extLst>
          </p:cNvPr>
          <p:cNvSpPr/>
          <p:nvPr/>
        </p:nvSpPr>
        <p:spPr>
          <a:xfrm>
            <a:off x="6740766" y="4088928"/>
            <a:ext cx="2295821" cy="276999"/>
          </a:xfrm>
          <a:prstGeom prst="rect">
            <a:avLst/>
          </a:prstGeom>
        </p:spPr>
        <p:txBody>
          <a:bodyPr wrap="none">
            <a:spAutoFit/>
          </a:bodyPr>
          <a:lstStyle/>
          <a:p>
            <a:r>
              <a:rPr lang="en-GB" sz="1200" dirty="0" err="1">
                <a:solidFill>
                  <a:srgbClr val="004986"/>
                </a:solidFill>
                <a:latin typeface="Aptos" panose="020B0004020202020204" pitchFamily="34" charset="0"/>
              </a:rPr>
              <a:t>Dermisek</a:t>
            </a:r>
            <a:r>
              <a:rPr lang="en-GB" sz="1200" dirty="0">
                <a:solidFill>
                  <a:srgbClr val="004986"/>
                </a:solidFill>
                <a:latin typeface="Aptos" panose="020B0004020202020204" pitchFamily="34" charset="0"/>
              </a:rPr>
              <a:t> PRD108(2023)055019</a:t>
            </a:r>
          </a:p>
        </p:txBody>
      </p:sp>
    </p:spTree>
    <p:extLst>
      <p:ext uri="{BB962C8B-B14F-4D97-AF65-F5344CB8AC3E}">
        <p14:creationId xmlns:p14="http://schemas.microsoft.com/office/powerpoint/2010/main" val="2099317764"/>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BC842-2392-F4B8-36BC-34D6A842784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FEFCA5D4-B7C0-0A7B-74C3-B80E6E7B1417}"/>
                  </a:ext>
                </a:extLst>
              </p:cNvPr>
              <p:cNvSpPr>
                <a:spLocks noGrp="1"/>
              </p:cNvSpPr>
              <p:nvPr>
                <p:ph sz="quarter" idx="13"/>
              </p:nvPr>
            </p:nvSpPr>
            <p:spPr>
              <a:xfrm>
                <a:off x="311764" y="771550"/>
                <a:ext cx="4260236" cy="3096345"/>
              </a:xfrm>
            </p:spPr>
            <p:txBody>
              <a:bodyPr/>
              <a:lstStyle/>
              <a:p>
                <a:r>
                  <a:rPr lang="en-US" sz="1600" dirty="0"/>
                  <a:t>High-intensity muon beam with </a:t>
                </a:r>
                <a14:m>
                  <m:oMath xmlns:m="http://schemas.openxmlformats.org/officeDocument/2006/math">
                    <m:r>
                      <a:rPr lang="en-US" sz="1600" b="0" i="1" smtClean="0">
                        <a:latin typeface="Cambria Math" panose="02040503050406030204" pitchFamily="18" charset="0"/>
                      </a:rPr>
                      <m:t>𝑝</m:t>
                    </m:r>
                    <m:r>
                      <a:rPr lang="en-US" sz="1600" b="0" i="1" smtClean="0">
                        <a:latin typeface="Cambria Math" panose="02040503050406030204" pitchFamily="18" charset="0"/>
                      </a:rPr>
                      <m:t>=125</m:t>
                    </m:r>
                    <m:r>
                      <m:rPr>
                        <m:sty m:val="p"/>
                      </m:rPr>
                      <a:rPr lang="en-US" sz="1600" b="0" i="0" smtClean="0">
                        <a:latin typeface="Cambria Math" panose="02040503050406030204" pitchFamily="18" charset="0"/>
                      </a:rPr>
                      <m:t>MeV</m:t>
                    </m:r>
                    <m:r>
                      <a:rPr lang="en-US" sz="1600" b="0" i="0" smtClean="0">
                        <a:latin typeface="Cambria Math" panose="02040503050406030204" pitchFamily="18" charset="0"/>
                      </a:rPr>
                      <m:t>/</m:t>
                    </m:r>
                    <m:r>
                      <m:rPr>
                        <m:sty m:val="p"/>
                      </m:rPr>
                      <a:rPr lang="en-US" sz="1600" b="0" i="0" smtClean="0">
                        <a:latin typeface="Cambria Math" panose="02040503050406030204" pitchFamily="18" charset="0"/>
                      </a:rPr>
                      <m:t>c</m:t>
                    </m:r>
                  </m:oMath>
                </a14:m>
                <a:r>
                  <a:rPr lang="en-US" sz="1600" dirty="0"/>
                  <a:t> collimated by passage through SC -shield </a:t>
                </a:r>
              </a:p>
              <a:p>
                <a:r>
                  <a:rPr lang="en-US" sz="1600" dirty="0"/>
                  <a:t>Small / no magnetic field gradient results in high injection rate</a:t>
                </a:r>
              </a:p>
              <a:p>
                <a:r>
                  <a:rPr lang="en-US" sz="1600" dirty="0"/>
                  <a:t>Simulations show, about 360k muons can be stored per second</a:t>
                </a:r>
              </a:p>
            </p:txBody>
          </p:sp>
        </mc:Choice>
        <mc:Fallback xmlns="">
          <p:sp>
            <p:nvSpPr>
              <p:cNvPr id="4" name="Content Placeholder 3">
                <a:extLst>
                  <a:ext uri="{FF2B5EF4-FFF2-40B4-BE49-F238E27FC236}">
                    <a16:creationId xmlns:a16="http://schemas.microsoft.com/office/drawing/2014/main" id="{FEFCA5D4-B7C0-0A7B-74C3-B80E6E7B1417}"/>
                  </a:ext>
                </a:extLst>
              </p:cNvPr>
              <p:cNvSpPr>
                <a:spLocks noGrp="1" noRot="1" noChangeAspect="1" noMove="1" noResize="1" noEditPoints="1" noAdjustHandles="1" noChangeArrowheads="1" noChangeShapeType="1" noTextEdit="1"/>
              </p:cNvSpPr>
              <p:nvPr>
                <p:ph sz="quarter" idx="13"/>
              </p:nvPr>
            </p:nvSpPr>
            <p:spPr>
              <a:xfrm>
                <a:off x="311764" y="771550"/>
                <a:ext cx="4260236" cy="3096345"/>
              </a:xfrm>
              <a:blipFill>
                <a:blip r:embed="rId3"/>
                <a:stretch>
                  <a:fillRect l="-2718" t="-1775" r="-1001"/>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09469C10-BACF-E590-6087-219330870004}"/>
              </a:ext>
            </a:extLst>
          </p:cNvPr>
          <p:cNvSpPr>
            <a:spLocks noGrp="1"/>
          </p:cNvSpPr>
          <p:nvPr>
            <p:ph type="title"/>
          </p:nvPr>
        </p:nvSpPr>
        <p:spPr>
          <a:xfrm>
            <a:off x="1187624" y="123008"/>
            <a:ext cx="5951173" cy="381375"/>
          </a:xfrm>
        </p:spPr>
        <p:txBody>
          <a:bodyPr/>
          <a:lstStyle/>
          <a:p>
            <a:r>
              <a:rPr lang="en-US" dirty="0"/>
              <a:t>Phase 2 statistical sensitivity</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6B81D41-5118-868D-C9FC-B610DD2279FC}"/>
                  </a:ext>
                </a:extLst>
              </p:cNvPr>
              <p:cNvSpPr txBox="1"/>
              <p:nvPr/>
            </p:nvSpPr>
            <p:spPr>
              <a:xfrm>
                <a:off x="6008390" y="-8640"/>
                <a:ext cx="3168352" cy="711157"/>
              </a:xfrm>
              <a:prstGeom prst="rect">
                <a:avLst/>
              </a:prstGeom>
              <a:solidFill>
                <a:schemeClr val="bg1"/>
              </a:solid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800" b="0" i="1" kern="1000" spc="30" smtClean="0">
                          <a:solidFill>
                            <a:schemeClr val="tx1">
                              <a:lumMod val="65000"/>
                              <a:lumOff val="35000"/>
                            </a:schemeClr>
                          </a:solidFill>
                          <a:latin typeface="Cambria Math" panose="02040503050406030204" pitchFamily="18" charset="0"/>
                        </a:rPr>
                        <m:t>𝜎</m:t>
                      </m:r>
                      <m:d>
                        <m:dPr>
                          <m:ctrlPr>
                            <a:rPr lang="en-US" sz="1800" b="0" i="1" kern="1000" spc="30" smtClean="0">
                              <a:solidFill>
                                <a:schemeClr val="tx1">
                                  <a:lumMod val="65000"/>
                                  <a:lumOff val="35000"/>
                                </a:schemeClr>
                              </a:solidFill>
                              <a:latin typeface="Cambria Math" panose="02040503050406030204" pitchFamily="18" charset="0"/>
                            </a:rPr>
                          </m:ctrlPr>
                        </m:dPr>
                        <m:e>
                          <m:sSub>
                            <m:sSubPr>
                              <m:ctrlPr>
                                <a:rPr lang="en-US" sz="1800" i="1" kern="1000" spc="30">
                                  <a:solidFill>
                                    <a:schemeClr val="tx1">
                                      <a:lumMod val="65000"/>
                                      <a:lumOff val="35000"/>
                                    </a:schemeClr>
                                  </a:solidFill>
                                  <a:latin typeface="Cambria Math" panose="02040503050406030204" pitchFamily="18" charset="0"/>
                                  <a:cs typeface="Franklin Gothic Book"/>
                                </a:rPr>
                              </m:ctrlPr>
                            </m:sSubPr>
                            <m:e>
                              <m:r>
                                <a:rPr lang="en-US" sz="1800" i="1" kern="1000" spc="30">
                                  <a:solidFill>
                                    <a:schemeClr val="tx1">
                                      <a:lumMod val="65000"/>
                                      <a:lumOff val="35000"/>
                                    </a:schemeClr>
                                  </a:solidFill>
                                  <a:latin typeface="Cambria Math" panose="02040503050406030204" pitchFamily="18" charset="0"/>
                                  <a:cs typeface="Franklin Gothic Book"/>
                                </a:rPr>
                                <m:t>𝑑</m:t>
                              </m:r>
                            </m:e>
                            <m:sub>
                              <m:r>
                                <m:rPr>
                                  <m:sty m:val="p"/>
                                </m:rPr>
                                <a:rPr lang="en-US" sz="1800" kern="1000" spc="30">
                                  <a:solidFill>
                                    <a:schemeClr val="tx1">
                                      <a:lumMod val="65000"/>
                                      <a:lumOff val="35000"/>
                                    </a:schemeClr>
                                  </a:solidFill>
                                  <a:latin typeface="Cambria Math" panose="02040503050406030204" pitchFamily="18" charset="0"/>
                                  <a:cs typeface="Franklin Gothic Book"/>
                                </a:rPr>
                                <m:t>μ</m:t>
                              </m:r>
                            </m:sub>
                          </m:sSub>
                        </m:e>
                      </m:d>
                      <m:r>
                        <a:rPr lang="en-US" sz="1800" b="0" i="1" kern="1000" spc="30" smtClean="0">
                          <a:solidFill>
                            <a:schemeClr val="tx1">
                              <a:lumMod val="65000"/>
                              <a:lumOff val="35000"/>
                            </a:schemeClr>
                          </a:solidFill>
                          <a:latin typeface="Cambria Math" panose="02040503050406030204" pitchFamily="18" charset="0"/>
                        </a:rPr>
                        <m:t>=</m:t>
                      </m:r>
                      <m:f>
                        <m:fPr>
                          <m:ctrlPr>
                            <a:rPr lang="en-US" sz="1800" b="0" i="1" kern="1000" spc="30" smtClean="0">
                              <a:solidFill>
                                <a:schemeClr val="tx1">
                                  <a:lumMod val="65000"/>
                                  <a:lumOff val="35000"/>
                                </a:schemeClr>
                              </a:solidFill>
                              <a:latin typeface="Cambria Math" panose="02040503050406030204" pitchFamily="18" charset="0"/>
                            </a:rPr>
                          </m:ctrlPr>
                        </m:fPr>
                        <m:num>
                          <m:r>
                            <a:rPr lang="en-US" sz="1800" b="0" i="1" kern="1000" spc="30" smtClean="0">
                              <a:solidFill>
                                <a:schemeClr val="tx1">
                                  <a:lumMod val="65000"/>
                                  <a:lumOff val="35000"/>
                                </a:schemeClr>
                              </a:solidFill>
                              <a:latin typeface="Cambria Math" panose="02040503050406030204" pitchFamily="18" charset="0"/>
                            </a:rPr>
                            <m:t>ℏ</m:t>
                          </m:r>
                        </m:num>
                        <m:den>
                          <m:r>
                            <a:rPr lang="en-US" sz="1800" b="0" i="1" kern="1000" spc="30" smtClean="0">
                              <a:solidFill>
                                <a:schemeClr val="tx1">
                                  <a:lumMod val="65000"/>
                                  <a:lumOff val="35000"/>
                                </a:schemeClr>
                              </a:solidFill>
                              <a:latin typeface="Cambria Math" panose="02040503050406030204" pitchFamily="18" charset="0"/>
                            </a:rPr>
                            <m:t>2</m:t>
                          </m:r>
                          <m:r>
                            <a:rPr lang="en-US" sz="1800" b="0" i="1" kern="1000" spc="30" smtClean="0">
                              <a:solidFill>
                                <a:schemeClr val="tx1">
                                  <a:lumMod val="65000"/>
                                  <a:lumOff val="35000"/>
                                </a:schemeClr>
                              </a:solidFill>
                              <a:latin typeface="Cambria Math" panose="02040503050406030204" pitchFamily="18" charset="0"/>
                            </a:rPr>
                            <m:t>𝑃𝑐</m:t>
                          </m:r>
                          <m:r>
                            <a:rPr lang="en-US" sz="1800" i="1" kern="1000" spc="30">
                              <a:solidFill>
                                <a:schemeClr val="tx1">
                                  <a:lumMod val="65000"/>
                                  <a:lumOff val="35000"/>
                                </a:schemeClr>
                              </a:solidFill>
                              <a:latin typeface="Cambria Math" panose="02040503050406030204" pitchFamily="18" charset="0"/>
                            </a:rPr>
                            <m:t>𝛽𝛾</m:t>
                          </m:r>
                          <m:r>
                            <a:rPr lang="en-US" sz="1800" i="1" kern="1000" spc="30">
                              <a:solidFill>
                                <a:schemeClr val="tx1">
                                  <a:lumMod val="65000"/>
                                  <a:lumOff val="35000"/>
                                </a:schemeClr>
                              </a:solidFill>
                              <a:latin typeface="Cambria Math" panose="02040503050406030204" pitchFamily="18" charset="0"/>
                            </a:rPr>
                            <m:t>𝐵</m:t>
                          </m:r>
                          <m:sSub>
                            <m:sSubPr>
                              <m:ctrlPr>
                                <a:rPr lang="en-US" sz="1800" b="0" i="1" kern="1000" spc="30" smtClean="0">
                                  <a:solidFill>
                                    <a:schemeClr val="tx1">
                                      <a:lumMod val="65000"/>
                                      <a:lumOff val="35000"/>
                                    </a:schemeClr>
                                  </a:solidFill>
                                  <a:latin typeface="Cambria Math" panose="02040503050406030204" pitchFamily="18" charset="0"/>
                                </a:rPr>
                              </m:ctrlPr>
                            </m:sSubPr>
                            <m:e>
                              <m:rad>
                                <m:radPr>
                                  <m:degHide m:val="on"/>
                                  <m:ctrlPr>
                                    <a:rPr lang="en-US" sz="1800" b="0" i="1" kern="1000" spc="30" smtClean="0">
                                      <a:solidFill>
                                        <a:schemeClr val="tx1">
                                          <a:lumMod val="65000"/>
                                          <a:lumOff val="35000"/>
                                        </a:schemeClr>
                                      </a:solidFill>
                                      <a:latin typeface="Cambria Math" panose="02040503050406030204" pitchFamily="18" charset="0"/>
                                    </a:rPr>
                                  </m:ctrlPr>
                                </m:radPr>
                                <m:deg/>
                                <m:e>
                                  <m:r>
                                    <a:rPr lang="en-US" sz="1800" b="0" i="1" kern="1000" spc="30" smtClean="0">
                                      <a:solidFill>
                                        <a:schemeClr val="tx1">
                                          <a:lumMod val="65000"/>
                                          <a:lumOff val="35000"/>
                                        </a:schemeClr>
                                      </a:solidFill>
                                      <a:latin typeface="Cambria Math" panose="02040503050406030204" pitchFamily="18" charset="0"/>
                                    </a:rPr>
                                    <m:t>𝑁</m:t>
                                  </m:r>
                                </m:e>
                              </m:rad>
                              <m:r>
                                <a:rPr lang="en-US" sz="1800" b="0" i="1" kern="1000" spc="30" smtClean="0">
                                  <a:solidFill>
                                    <a:schemeClr val="tx1">
                                      <a:lumMod val="65000"/>
                                      <a:lumOff val="35000"/>
                                    </a:schemeClr>
                                  </a:solidFill>
                                  <a:latin typeface="Cambria Math" panose="02040503050406030204" pitchFamily="18" charset="0"/>
                                </a:rPr>
                                <m:t> </m:t>
                              </m:r>
                              <m:r>
                                <a:rPr lang="en-US" sz="1800" b="0" i="1" kern="1000" spc="30" smtClean="0">
                                  <a:solidFill>
                                    <a:schemeClr val="tx1">
                                      <a:lumMod val="65000"/>
                                      <a:lumOff val="35000"/>
                                    </a:schemeClr>
                                  </a:solidFill>
                                  <a:latin typeface="Cambria Math" panose="02040503050406030204" pitchFamily="18" charset="0"/>
                                </a:rPr>
                                <m:t>𝜏</m:t>
                              </m:r>
                            </m:e>
                            <m:sub>
                              <m:r>
                                <a:rPr lang="en-US" sz="1800" b="0" i="1" kern="1000" spc="30" smtClean="0">
                                  <a:solidFill>
                                    <a:schemeClr val="tx1">
                                      <a:lumMod val="65000"/>
                                      <a:lumOff val="35000"/>
                                    </a:schemeClr>
                                  </a:solidFill>
                                  <a:latin typeface="Cambria Math" panose="02040503050406030204" pitchFamily="18" charset="0"/>
                                </a:rPr>
                                <m:t>𝜇</m:t>
                              </m:r>
                            </m:sub>
                          </m:sSub>
                          <m:r>
                            <a:rPr lang="en-US" sz="1800" b="0" i="1" kern="1000" spc="30" smtClean="0">
                              <a:solidFill>
                                <a:schemeClr val="tx1">
                                  <a:lumMod val="65000"/>
                                  <a:lumOff val="35000"/>
                                </a:schemeClr>
                              </a:solidFill>
                              <a:latin typeface="Cambria Math" panose="02040503050406030204" pitchFamily="18" charset="0"/>
                            </a:rPr>
                            <m:t> </m:t>
                          </m:r>
                          <m:r>
                            <a:rPr lang="en-US" sz="1800" b="0" i="1" kern="1000" spc="30" smtClean="0">
                              <a:solidFill>
                                <a:schemeClr val="tx1">
                                  <a:lumMod val="65000"/>
                                  <a:lumOff val="35000"/>
                                </a:schemeClr>
                              </a:solidFill>
                              <a:latin typeface="Cambria Math" panose="02040503050406030204" pitchFamily="18" charset="0"/>
                            </a:rPr>
                            <m:t>𝛼</m:t>
                          </m:r>
                        </m:den>
                      </m:f>
                    </m:oMath>
                  </m:oMathPara>
                </a14:m>
                <a:endParaRPr lang="en-US" sz="1800" kern="1000" spc="30" dirty="0" err="1">
                  <a:solidFill>
                    <a:schemeClr val="tx1">
                      <a:lumMod val="65000"/>
                      <a:lumOff val="35000"/>
                    </a:schemeClr>
                  </a:solidFill>
                  <a:latin typeface="Aptos" panose="020B0004020202020204" pitchFamily="34" charset="0"/>
                  <a:cs typeface="Franklin Gothic Book"/>
                </a:endParaRPr>
              </a:p>
            </p:txBody>
          </p:sp>
        </mc:Choice>
        <mc:Fallback xmlns="">
          <p:sp>
            <p:nvSpPr>
              <p:cNvPr id="9" name="TextBox 8">
                <a:extLst>
                  <a:ext uri="{FF2B5EF4-FFF2-40B4-BE49-F238E27FC236}">
                    <a16:creationId xmlns:a16="http://schemas.microsoft.com/office/drawing/2014/main" id="{66B81D41-5118-868D-C9FC-B610DD2279FC}"/>
                  </a:ext>
                </a:extLst>
              </p:cNvPr>
              <p:cNvSpPr txBox="1">
                <a:spLocks noRot="1" noChangeAspect="1" noMove="1" noResize="1" noEditPoints="1" noAdjustHandles="1" noChangeArrowheads="1" noChangeShapeType="1" noTextEdit="1"/>
              </p:cNvSpPr>
              <p:nvPr/>
            </p:nvSpPr>
            <p:spPr>
              <a:xfrm>
                <a:off x="6008390" y="-8640"/>
                <a:ext cx="3168352" cy="711157"/>
              </a:xfrm>
              <a:prstGeom prst="rect">
                <a:avLst/>
              </a:prstGeom>
              <a:blipFill>
                <a:blip r:embed="rId4"/>
                <a:stretch>
                  <a:fillRect/>
                </a:stretch>
              </a:blipFill>
            </p:spPr>
            <p:txBody>
              <a:bodyPr/>
              <a:lstStyle/>
              <a:p>
                <a:r>
                  <a:rPr lang="en-US">
                    <a:noFill/>
                  </a:rPr>
                  <a:t> </a:t>
                </a:r>
              </a:p>
            </p:txBody>
          </p:sp>
        </mc:Fallback>
      </mc:AlternateContent>
      <p:sp>
        <p:nvSpPr>
          <p:cNvPr id="8" name="Slide Number Placeholder 3">
            <a:extLst>
              <a:ext uri="{FF2B5EF4-FFF2-40B4-BE49-F238E27FC236}">
                <a16:creationId xmlns:a16="http://schemas.microsoft.com/office/drawing/2014/main" id="{A6C5B433-F658-E17B-1ECE-5813108BC38C}"/>
              </a:ext>
            </a:extLst>
          </p:cNvPr>
          <p:cNvSpPr txBox="1">
            <a:spLocks/>
          </p:cNvSpPr>
          <p:nvPr/>
        </p:nvSpPr>
        <p:spPr>
          <a:xfrm>
            <a:off x="8409275" y="4918735"/>
            <a:ext cx="575742" cy="147638"/>
          </a:xfrm>
          <a:prstGeom prst="rect">
            <a:avLst/>
          </a:prstGeom>
        </p:spPr>
        <p:txBody>
          <a:bodyPr/>
          <a:lstStyle>
            <a:defPPr>
              <a:defRPr lang="de-CH"/>
            </a:defPPr>
            <a:lvl1pPr algn="l" rtl="0" eaLnBrk="0" fontAlgn="base" hangingPunct="0">
              <a:spcBef>
                <a:spcPct val="50000"/>
              </a:spcBef>
              <a:spcAft>
                <a:spcPct val="0"/>
              </a:spcAft>
              <a:defRPr sz="16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a:lstStyle>
          <a:p>
            <a:pPr algn="r">
              <a:defRPr/>
            </a:pPr>
            <a:r>
              <a:rPr lang="de-DE" sz="700" dirty="0">
                <a:latin typeface="Aptos" panose="020B0004020202020204" pitchFamily="34" charset="0"/>
              </a:rPr>
              <a:t>Page </a:t>
            </a:r>
            <a:fld id="{EBC07571-3134-BB4B-B83F-1A9FE18D34F3}" type="slidenum">
              <a:rPr lang="de-DE" sz="700" smtClean="0">
                <a:latin typeface="Aptos" panose="020B0004020202020204" pitchFamily="34" charset="0"/>
              </a:rPr>
              <a:pPr algn="r">
                <a:defRPr/>
              </a:pPr>
              <a:t>64</a:t>
            </a:fld>
            <a:endParaRPr lang="de-DE" sz="700" dirty="0">
              <a:latin typeface="Aptos" panose="020B0004020202020204" pitchFamily="34" charset="0"/>
            </a:endParaRPr>
          </a:p>
        </p:txBody>
      </p:sp>
      <p:pic>
        <p:nvPicPr>
          <p:cNvPr id="7" name="Content Placeholder 6" descr="A table with numbers and symbols&#10;&#10;Description automatically generated">
            <a:extLst>
              <a:ext uri="{FF2B5EF4-FFF2-40B4-BE49-F238E27FC236}">
                <a16:creationId xmlns:a16="http://schemas.microsoft.com/office/drawing/2014/main" id="{0E43CFDB-B073-8087-E10D-946E5D3A3CAC}"/>
              </a:ext>
            </a:extLst>
          </p:cNvPr>
          <p:cNvPicPr>
            <a:picLocks noGrp="1" noChangeAspect="1"/>
          </p:cNvPicPr>
          <p:nvPr>
            <p:ph sz="quarter" idx="18"/>
          </p:nvPr>
        </p:nvPicPr>
        <p:blipFill rotWithShape="1">
          <a:blip r:embed="rId5" cstate="screen">
            <a:extLst>
              <a:ext uri="{28A0092B-C50C-407E-A947-70E740481C1C}">
                <a14:useLocalDpi xmlns:a14="http://schemas.microsoft.com/office/drawing/2010/main"/>
              </a:ext>
            </a:extLst>
          </a:blip>
          <a:srcRect r="21639"/>
          <a:stretch/>
        </p:blipFill>
        <p:spPr>
          <a:xfrm>
            <a:off x="4733899" y="1193520"/>
            <a:ext cx="4382010" cy="3454365"/>
          </a:xfrm>
        </p:spPr>
      </p:pic>
      <p:sp>
        <p:nvSpPr>
          <p:cNvPr id="2" name="TextBox 1">
            <a:extLst>
              <a:ext uri="{FF2B5EF4-FFF2-40B4-BE49-F238E27FC236}">
                <a16:creationId xmlns:a16="http://schemas.microsoft.com/office/drawing/2014/main" id="{A4FD0CEF-BC1F-BF05-AE9E-2412471EEBA1}"/>
              </a:ext>
            </a:extLst>
          </p:cNvPr>
          <p:cNvSpPr txBox="1"/>
          <p:nvPr/>
        </p:nvSpPr>
        <p:spPr>
          <a:xfrm>
            <a:off x="5569630" y="4867042"/>
            <a:ext cx="2724731" cy="25764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200" dirty="0">
                <a:solidFill>
                  <a:srgbClr val="000000"/>
                </a:solidFill>
                <a:latin typeface="Aptos" panose="020B0004020202020204" pitchFamily="34" charset="0"/>
              </a:rPr>
              <a:t>[A. Adelmann et al., EPJC85(2025)622]</a:t>
            </a:r>
          </a:p>
        </p:txBody>
      </p:sp>
      <p:pic>
        <p:nvPicPr>
          <p:cNvPr id="6" name="Content Placeholder 9" descr="A black and orange rectangle with a black background&#10;&#10;AI-generated content may be incorrect.">
            <a:extLst>
              <a:ext uri="{FF2B5EF4-FFF2-40B4-BE49-F238E27FC236}">
                <a16:creationId xmlns:a16="http://schemas.microsoft.com/office/drawing/2014/main" id="{D00E348C-C10E-CA2D-100A-2A36E3EFEA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9512" y="2283718"/>
            <a:ext cx="4777771" cy="1360266"/>
          </a:xfrm>
          <a:prstGeom prst="rect">
            <a:avLst/>
          </a:prstGeom>
        </p:spPr>
      </p:pic>
      <p:cxnSp>
        <p:nvCxnSpPr>
          <p:cNvPr id="10" name="Straight Arrow Connector 9">
            <a:extLst>
              <a:ext uri="{FF2B5EF4-FFF2-40B4-BE49-F238E27FC236}">
                <a16:creationId xmlns:a16="http://schemas.microsoft.com/office/drawing/2014/main" id="{9006435A-8DB9-B54B-E7A6-0F3A7D44CEAF}"/>
              </a:ext>
            </a:extLst>
          </p:cNvPr>
          <p:cNvCxnSpPr>
            <a:cxnSpLocks/>
          </p:cNvCxnSpPr>
          <p:nvPr/>
        </p:nvCxnSpPr>
        <p:spPr bwMode="auto">
          <a:xfrm>
            <a:off x="1403648" y="3147814"/>
            <a:ext cx="0" cy="413912"/>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11" name="TextBox 10">
            <a:extLst>
              <a:ext uri="{FF2B5EF4-FFF2-40B4-BE49-F238E27FC236}">
                <a16:creationId xmlns:a16="http://schemas.microsoft.com/office/drawing/2014/main" id="{54B0FE69-5440-7875-3045-4F01FA027FA7}"/>
              </a:ext>
            </a:extLst>
          </p:cNvPr>
          <p:cNvSpPr txBox="1"/>
          <p:nvPr/>
        </p:nvSpPr>
        <p:spPr>
          <a:xfrm rot="16200000">
            <a:off x="1151623" y="3818377"/>
            <a:ext cx="504050" cy="20392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050" dirty="0">
                <a:solidFill>
                  <a:srgbClr val="000000"/>
                </a:solidFill>
                <a:latin typeface="Aptos" panose="020B0004020202020204" pitchFamily="34" charset="0"/>
              </a:rPr>
              <a:t>500 mm</a:t>
            </a:r>
            <a:endParaRPr lang="en-US" sz="1800" dirty="0">
              <a:solidFill>
                <a:srgbClr val="000000"/>
              </a:solidFill>
              <a:latin typeface="Aptos" panose="020B0004020202020204" pitchFamily="34" charset="0"/>
            </a:endParaRPr>
          </a:p>
        </p:txBody>
      </p:sp>
      <p:cxnSp>
        <p:nvCxnSpPr>
          <p:cNvPr id="12" name="Straight Arrow Connector 11">
            <a:extLst>
              <a:ext uri="{FF2B5EF4-FFF2-40B4-BE49-F238E27FC236}">
                <a16:creationId xmlns:a16="http://schemas.microsoft.com/office/drawing/2014/main" id="{56644ADC-3D48-EB72-2DDE-6F0B5464DCFD}"/>
              </a:ext>
            </a:extLst>
          </p:cNvPr>
          <p:cNvCxnSpPr>
            <a:cxnSpLocks/>
          </p:cNvCxnSpPr>
          <p:nvPr/>
        </p:nvCxnSpPr>
        <p:spPr bwMode="auto">
          <a:xfrm>
            <a:off x="3409510" y="3807650"/>
            <a:ext cx="370257"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13" name="TextBox 12">
            <a:extLst>
              <a:ext uri="{FF2B5EF4-FFF2-40B4-BE49-F238E27FC236}">
                <a16:creationId xmlns:a16="http://schemas.microsoft.com/office/drawing/2014/main" id="{EE1FF2F0-DBB8-626F-1315-84641E3E43A6}"/>
              </a:ext>
            </a:extLst>
          </p:cNvPr>
          <p:cNvSpPr txBox="1"/>
          <p:nvPr/>
        </p:nvSpPr>
        <p:spPr>
          <a:xfrm>
            <a:off x="3779767" y="3705686"/>
            <a:ext cx="504050" cy="20392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050" dirty="0">
                <a:solidFill>
                  <a:srgbClr val="000000"/>
                </a:solidFill>
                <a:latin typeface="Aptos" panose="020B0004020202020204" pitchFamily="34" charset="0"/>
              </a:rPr>
              <a:t>100 mm</a:t>
            </a:r>
            <a:endParaRPr lang="en-US" sz="1800" dirty="0">
              <a:solidFill>
                <a:srgbClr val="000000"/>
              </a:solidFill>
              <a:latin typeface="Aptos" panose="020B0004020202020204" pitchFamily="34"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8E22BB2-8359-26A0-59B6-B7F1A2F4DCFA}"/>
                  </a:ext>
                </a:extLst>
              </p:cNvPr>
              <p:cNvSpPr txBox="1"/>
              <p:nvPr/>
            </p:nvSpPr>
            <p:spPr>
              <a:xfrm>
                <a:off x="147613" y="4471378"/>
                <a:ext cx="4809670" cy="377347"/>
              </a:xfrm>
              <a:prstGeom prst="rect">
                <a:avLst/>
              </a:prstGeom>
              <a:noFill/>
            </p:spPr>
            <p:txBody>
              <a:bodyPr wrap="square">
                <a:spAutoFit/>
              </a:bodyPr>
              <a:lstStyle/>
              <a:p>
                <a14:m>
                  <m:oMath xmlns:m="http://schemas.openxmlformats.org/officeDocument/2006/math">
                    <m:r>
                      <a:rPr lang="en-US" sz="1600" b="0" i="1" kern="1000" spc="30" smtClean="0">
                        <a:solidFill>
                          <a:schemeClr val="tx1">
                            <a:lumMod val="65000"/>
                            <a:lumOff val="35000"/>
                          </a:schemeClr>
                        </a:solidFill>
                        <a:latin typeface="Cambria Math" panose="02040503050406030204" pitchFamily="18" charset="0"/>
                      </a:rPr>
                      <m:t>𝜎</m:t>
                    </m:r>
                    <m:d>
                      <m:dPr>
                        <m:ctrlPr>
                          <a:rPr lang="en-US" sz="1600" b="0" i="1" kern="1000" spc="30" smtClean="0">
                            <a:solidFill>
                              <a:schemeClr val="tx1">
                                <a:lumMod val="65000"/>
                                <a:lumOff val="35000"/>
                              </a:schemeClr>
                            </a:solidFill>
                            <a:latin typeface="Cambria Math" panose="02040503050406030204" pitchFamily="18" charset="0"/>
                          </a:rPr>
                        </m:ctrlPr>
                      </m:dPr>
                      <m:e>
                        <m:sSub>
                          <m:sSubPr>
                            <m:ctrlPr>
                              <a:rPr lang="en-US" sz="1600" i="1" kern="1000" spc="30">
                                <a:solidFill>
                                  <a:schemeClr val="tx1">
                                    <a:lumMod val="65000"/>
                                    <a:lumOff val="35000"/>
                                  </a:schemeClr>
                                </a:solidFill>
                                <a:latin typeface="Cambria Math" panose="02040503050406030204" pitchFamily="18" charset="0"/>
                                <a:cs typeface="Franklin Gothic Book"/>
                              </a:rPr>
                            </m:ctrlPr>
                          </m:sSubPr>
                          <m:e>
                            <m:r>
                              <a:rPr lang="en-US" sz="1600" i="1" kern="1000" spc="30">
                                <a:solidFill>
                                  <a:schemeClr val="tx1">
                                    <a:lumMod val="65000"/>
                                    <a:lumOff val="35000"/>
                                  </a:schemeClr>
                                </a:solidFill>
                                <a:latin typeface="Cambria Math" panose="02040503050406030204" pitchFamily="18" charset="0"/>
                                <a:cs typeface="Franklin Gothic Book"/>
                              </a:rPr>
                              <m:t>𝑑</m:t>
                            </m:r>
                          </m:e>
                          <m:sub>
                            <m:r>
                              <m:rPr>
                                <m:sty m:val="p"/>
                              </m:rPr>
                              <a:rPr lang="en-US" sz="1600" kern="1000" spc="30">
                                <a:solidFill>
                                  <a:schemeClr val="tx1">
                                    <a:lumMod val="65000"/>
                                    <a:lumOff val="35000"/>
                                  </a:schemeClr>
                                </a:solidFill>
                                <a:latin typeface="Cambria Math" panose="02040503050406030204" pitchFamily="18" charset="0"/>
                                <a:cs typeface="Franklin Gothic Book"/>
                              </a:rPr>
                              <m:t>μ</m:t>
                            </m:r>
                          </m:sub>
                        </m:sSub>
                      </m:e>
                    </m:d>
                    <m:r>
                      <a:rPr lang="en-US" sz="1600" b="0" i="1" kern="1000" spc="30" smtClean="0">
                        <a:solidFill>
                          <a:schemeClr val="tx1">
                            <a:lumMod val="65000"/>
                            <a:lumOff val="35000"/>
                          </a:schemeClr>
                        </a:solidFill>
                        <a:latin typeface="Cambria Math" panose="02040503050406030204" pitchFamily="18" charset="0"/>
                        <a:cs typeface="Franklin Gothic Book"/>
                      </a:rPr>
                      <m:t>≤6×</m:t>
                    </m:r>
                    <m:sSup>
                      <m:sSupPr>
                        <m:ctrlPr>
                          <a:rPr lang="en-US" sz="1600" b="0" i="1" kern="1000" spc="30" smtClean="0">
                            <a:solidFill>
                              <a:schemeClr val="tx1">
                                <a:lumMod val="65000"/>
                                <a:lumOff val="35000"/>
                              </a:schemeClr>
                            </a:solidFill>
                            <a:latin typeface="Cambria Math" panose="02040503050406030204" pitchFamily="18" charset="0"/>
                            <a:cs typeface="Franklin Gothic Book"/>
                          </a:rPr>
                        </m:ctrlPr>
                      </m:sSupPr>
                      <m:e>
                        <m:r>
                          <a:rPr lang="en-US" sz="1600" b="0" i="1" kern="1000" spc="30" smtClean="0">
                            <a:solidFill>
                              <a:schemeClr val="tx1">
                                <a:lumMod val="65000"/>
                                <a:lumOff val="35000"/>
                              </a:schemeClr>
                            </a:solidFill>
                            <a:latin typeface="Cambria Math" panose="02040503050406030204" pitchFamily="18" charset="0"/>
                            <a:cs typeface="Franklin Gothic Book"/>
                          </a:rPr>
                          <m:t>10</m:t>
                        </m:r>
                      </m:e>
                      <m:sup>
                        <m:r>
                          <a:rPr lang="en-US" sz="1600" b="0" i="1" kern="1000" spc="30" smtClean="0">
                            <a:solidFill>
                              <a:schemeClr val="tx1">
                                <a:lumMod val="65000"/>
                                <a:lumOff val="35000"/>
                              </a:schemeClr>
                            </a:solidFill>
                            <a:latin typeface="Cambria Math" panose="02040503050406030204" pitchFamily="18" charset="0"/>
                            <a:cs typeface="Franklin Gothic Book"/>
                          </a:rPr>
                          <m:t>−23</m:t>
                        </m:r>
                      </m:sup>
                    </m:sSup>
                    <m:r>
                      <m:rPr>
                        <m:sty m:val="p"/>
                      </m:rPr>
                      <a:rPr lang="en-US" sz="1600" b="0" i="0" kern="1000" spc="30" smtClean="0">
                        <a:solidFill>
                          <a:schemeClr val="tx1">
                            <a:lumMod val="65000"/>
                            <a:lumOff val="35000"/>
                          </a:schemeClr>
                        </a:solidFill>
                        <a:latin typeface="Cambria Math" panose="02040503050406030204" pitchFamily="18" charset="0"/>
                        <a:cs typeface="Franklin Gothic Book"/>
                      </a:rPr>
                      <m:t>ecm</m:t>
                    </m:r>
                  </m:oMath>
                </a14:m>
                <a:r>
                  <a:rPr lang="en-US" dirty="0">
                    <a:latin typeface="Aptos" panose="020B0004020202020204" pitchFamily="34" charset="0"/>
                  </a:rPr>
                  <a:t> (one year of data-taking)</a:t>
                </a:r>
              </a:p>
            </p:txBody>
          </p:sp>
        </mc:Choice>
        <mc:Fallback xmlns="">
          <p:sp>
            <p:nvSpPr>
              <p:cNvPr id="17" name="TextBox 16">
                <a:extLst>
                  <a:ext uri="{FF2B5EF4-FFF2-40B4-BE49-F238E27FC236}">
                    <a16:creationId xmlns:a16="http://schemas.microsoft.com/office/drawing/2014/main" id="{08E22BB2-8359-26A0-59B6-B7F1A2F4DCFA}"/>
                  </a:ext>
                </a:extLst>
              </p:cNvPr>
              <p:cNvSpPr txBox="1">
                <a:spLocks noRot="1" noChangeAspect="1" noMove="1" noResize="1" noEditPoints="1" noAdjustHandles="1" noChangeArrowheads="1" noChangeShapeType="1" noTextEdit="1"/>
              </p:cNvSpPr>
              <p:nvPr/>
            </p:nvSpPr>
            <p:spPr>
              <a:xfrm>
                <a:off x="147613" y="4471378"/>
                <a:ext cx="4809670" cy="377347"/>
              </a:xfrm>
              <a:prstGeom prst="rect">
                <a:avLst/>
              </a:prstGeom>
              <a:blipFill>
                <a:blip r:embed="rId7"/>
                <a:stretch>
                  <a:fillRect b="-16129"/>
                </a:stretch>
              </a:blipFill>
            </p:spPr>
            <p:txBody>
              <a:bodyPr/>
              <a:lstStyle/>
              <a:p>
                <a:r>
                  <a:rPr lang="en-US">
                    <a:noFill/>
                  </a:rPr>
                  <a:t> </a:t>
                </a:r>
              </a:p>
            </p:txBody>
          </p:sp>
        </mc:Fallback>
      </mc:AlternateContent>
    </p:spTree>
    <p:extLst>
      <p:ext uri="{BB962C8B-B14F-4D97-AF65-F5344CB8AC3E}">
        <p14:creationId xmlns:p14="http://schemas.microsoft.com/office/powerpoint/2010/main" val="295630510"/>
      </p:ext>
    </p:extLst>
  </p:cSld>
  <p:clrMapOvr>
    <a:masterClrMapping/>
  </p:clrMapOvr>
  <p:transition spd="med" advTm="46799"/>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06E5-67F1-692E-EC02-8BFE04E6F864}"/>
              </a:ext>
            </a:extLst>
          </p:cNvPr>
          <p:cNvSpPr>
            <a:spLocks noGrp="1"/>
          </p:cNvSpPr>
          <p:nvPr>
            <p:ph type="title"/>
          </p:nvPr>
        </p:nvSpPr>
        <p:spPr/>
        <p:txBody>
          <a:bodyPr/>
          <a:lstStyle/>
          <a:p>
            <a:r>
              <a:rPr lang="en-US" dirty="0"/>
              <a:t>Phase 2 –magnet design</a:t>
            </a:r>
          </a:p>
        </p:txBody>
      </p:sp>
      <p:sp>
        <p:nvSpPr>
          <p:cNvPr id="4" name="Footer Placeholder 3">
            <a:extLst>
              <a:ext uri="{FF2B5EF4-FFF2-40B4-BE49-F238E27FC236}">
                <a16:creationId xmlns:a16="http://schemas.microsoft.com/office/drawing/2014/main" id="{23DFBAAD-0C62-FFB6-3ED7-8070B674D81A}"/>
              </a:ext>
            </a:extLst>
          </p:cNvPr>
          <p:cNvSpPr>
            <a:spLocks noGrp="1"/>
          </p:cNvSpPr>
          <p:nvPr>
            <p:ph type="ftr" sz="quarter" idx="5"/>
          </p:nvPr>
        </p:nvSpPr>
        <p:spPr/>
        <p:txBody>
          <a:bodyPr/>
          <a:lstStyle/>
          <a:p>
            <a:endParaRPr lang="en-GB" dirty="0"/>
          </a:p>
        </p:txBody>
      </p:sp>
      <p:sp>
        <p:nvSpPr>
          <p:cNvPr id="5" name="Date Placeholder 4">
            <a:extLst>
              <a:ext uri="{FF2B5EF4-FFF2-40B4-BE49-F238E27FC236}">
                <a16:creationId xmlns:a16="http://schemas.microsoft.com/office/drawing/2014/main" id="{AE324EBA-F4D6-8618-0C3A-78B53D48D4AC}"/>
              </a:ext>
            </a:extLst>
          </p:cNvPr>
          <p:cNvSpPr>
            <a:spLocks noGrp="1"/>
          </p:cNvSpPr>
          <p:nvPr>
            <p:ph type="dt" sz="half" idx="6"/>
          </p:nvPr>
        </p:nvSpPr>
        <p:spPr/>
        <p:txBody>
          <a:bodyPr/>
          <a:lstStyle/>
          <a:p>
            <a:fld id="{90127CD7-78FD-4501-AF65-0CDF02C072F7}" type="datetime1">
              <a:rPr lang="en-US" smtClean="0"/>
              <a:t>3/4/2026</a:t>
            </a:fld>
            <a:endParaRPr lang="en-US" dirty="0"/>
          </a:p>
        </p:txBody>
      </p:sp>
      <p:sp>
        <p:nvSpPr>
          <p:cNvPr id="6" name="Slide Number Placeholder 5">
            <a:extLst>
              <a:ext uri="{FF2B5EF4-FFF2-40B4-BE49-F238E27FC236}">
                <a16:creationId xmlns:a16="http://schemas.microsoft.com/office/drawing/2014/main" id="{CB23A650-FDCB-E6E5-F8B6-AC2FFB8E4849}"/>
              </a:ext>
            </a:extLst>
          </p:cNvPr>
          <p:cNvSpPr>
            <a:spLocks noGrp="1"/>
          </p:cNvSpPr>
          <p:nvPr>
            <p:ph type="sldNum" sz="quarter" idx="7"/>
          </p:nvPr>
        </p:nvSpPr>
        <p:spPr/>
        <p:txBody>
          <a:bodyPr/>
          <a:lstStyle/>
          <a:p>
            <a:fld id="{B6F15528-21DE-4FAA-801E-634DDDAF4B2B}" type="slidenum">
              <a:rPr lang="en-GB" smtClean="0"/>
              <a:t>65</a:t>
            </a:fld>
            <a:endParaRPr lang="en-GB" dirty="0"/>
          </a:p>
        </p:txBody>
      </p:sp>
      <p:pic>
        <p:nvPicPr>
          <p:cNvPr id="8" name="Picture 7">
            <a:extLst>
              <a:ext uri="{FF2B5EF4-FFF2-40B4-BE49-F238E27FC236}">
                <a16:creationId xmlns:a16="http://schemas.microsoft.com/office/drawing/2014/main" id="{C77CC11A-7CF2-FB19-CD76-1550B0B9BF87}"/>
              </a:ext>
            </a:extLst>
          </p:cNvPr>
          <p:cNvPicPr>
            <a:picLocks noChangeAspect="1"/>
          </p:cNvPicPr>
          <p:nvPr/>
        </p:nvPicPr>
        <p:blipFill>
          <a:blip r:embed="rId2"/>
          <a:stretch>
            <a:fillRect/>
          </a:stretch>
        </p:blipFill>
        <p:spPr>
          <a:xfrm>
            <a:off x="2773471" y="845294"/>
            <a:ext cx="6370529" cy="3814688"/>
          </a:xfrm>
          <a:prstGeom prst="rect">
            <a:avLst/>
          </a:prstGeom>
        </p:spPr>
      </p:pic>
      <p:cxnSp>
        <p:nvCxnSpPr>
          <p:cNvPr id="10" name="Straight Connector 9">
            <a:extLst>
              <a:ext uri="{FF2B5EF4-FFF2-40B4-BE49-F238E27FC236}">
                <a16:creationId xmlns:a16="http://schemas.microsoft.com/office/drawing/2014/main" id="{5FF26472-3979-4503-2FA2-8C128BC015DA}"/>
              </a:ext>
            </a:extLst>
          </p:cNvPr>
          <p:cNvCxnSpPr>
            <a:cxnSpLocks/>
          </p:cNvCxnSpPr>
          <p:nvPr/>
        </p:nvCxnSpPr>
        <p:spPr bwMode="auto">
          <a:xfrm>
            <a:off x="467544" y="845294"/>
            <a:ext cx="0" cy="3886696"/>
          </a:xfrm>
          <a:prstGeom prst="line">
            <a:avLst/>
          </a:prstGeom>
          <a:ln>
            <a:prstDash val="lgDashDot"/>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1" name="Rectangle 10">
            <a:extLst>
              <a:ext uri="{FF2B5EF4-FFF2-40B4-BE49-F238E27FC236}">
                <a16:creationId xmlns:a16="http://schemas.microsoft.com/office/drawing/2014/main" id="{26A3333B-0C46-53D2-819D-93A48953AA60}"/>
              </a:ext>
            </a:extLst>
          </p:cNvPr>
          <p:cNvSpPr/>
          <p:nvPr/>
        </p:nvSpPr>
        <p:spPr bwMode="auto">
          <a:xfrm>
            <a:off x="71503" y="1816534"/>
            <a:ext cx="792081" cy="1944216"/>
          </a:xfrm>
          <a:prstGeom prst="rect">
            <a:avLst/>
          </a:prstGeom>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2" name="Rectangle 11">
            <a:extLst>
              <a:ext uri="{FF2B5EF4-FFF2-40B4-BE49-F238E27FC236}">
                <a16:creationId xmlns:a16="http://schemas.microsoft.com/office/drawing/2014/main" id="{0EDC6A70-60A7-CE77-0D22-394C467AAE6B}"/>
              </a:ext>
            </a:extLst>
          </p:cNvPr>
          <p:cNvSpPr/>
          <p:nvPr/>
        </p:nvSpPr>
        <p:spPr bwMode="auto">
          <a:xfrm>
            <a:off x="1259632" y="1816534"/>
            <a:ext cx="144016" cy="1944216"/>
          </a:xfrm>
          <a:prstGeom prst="rect">
            <a:avLst/>
          </a:prstGeom>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3" name="Rectangle 12">
            <a:extLst>
              <a:ext uri="{FF2B5EF4-FFF2-40B4-BE49-F238E27FC236}">
                <a16:creationId xmlns:a16="http://schemas.microsoft.com/office/drawing/2014/main" id="{21B3EE70-5A55-7C10-04FA-2B165223C370}"/>
              </a:ext>
            </a:extLst>
          </p:cNvPr>
          <p:cNvSpPr/>
          <p:nvPr/>
        </p:nvSpPr>
        <p:spPr bwMode="auto">
          <a:xfrm>
            <a:off x="1259632" y="845294"/>
            <a:ext cx="144000" cy="717750"/>
          </a:xfrm>
          <a:prstGeom prst="rect">
            <a:avLst/>
          </a:prstGeom>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4" name="Rectangle 13">
            <a:extLst>
              <a:ext uri="{FF2B5EF4-FFF2-40B4-BE49-F238E27FC236}">
                <a16:creationId xmlns:a16="http://schemas.microsoft.com/office/drawing/2014/main" id="{FF13DE9F-6AC3-F349-375E-AC380F3F9811}"/>
              </a:ext>
            </a:extLst>
          </p:cNvPr>
          <p:cNvSpPr/>
          <p:nvPr/>
        </p:nvSpPr>
        <p:spPr bwMode="auto">
          <a:xfrm>
            <a:off x="1259632" y="4014240"/>
            <a:ext cx="144000" cy="717750"/>
          </a:xfrm>
          <a:prstGeom prst="rect">
            <a:avLst/>
          </a:prstGeom>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cxnSp>
        <p:nvCxnSpPr>
          <p:cNvPr id="17" name="Straight Connector 16">
            <a:extLst>
              <a:ext uri="{FF2B5EF4-FFF2-40B4-BE49-F238E27FC236}">
                <a16:creationId xmlns:a16="http://schemas.microsoft.com/office/drawing/2014/main" id="{7F7A126A-E809-A297-E246-D439698B3323}"/>
              </a:ext>
            </a:extLst>
          </p:cNvPr>
          <p:cNvCxnSpPr>
            <a:stCxn id="11" idx="1"/>
          </p:cNvCxnSpPr>
          <p:nvPr/>
        </p:nvCxnSpPr>
        <p:spPr bwMode="auto">
          <a:xfrm flipV="1">
            <a:off x="71503" y="2787774"/>
            <a:ext cx="2124673" cy="868"/>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6A01EA8-EC17-9D1C-A293-C76E42905949}"/>
                  </a:ext>
                </a:extLst>
              </p:cNvPr>
              <p:cNvSpPr txBox="1"/>
              <p:nvPr/>
            </p:nvSpPr>
            <p:spPr>
              <a:xfrm>
                <a:off x="1738975" y="1654296"/>
                <a:ext cx="914400" cy="292045"/>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𝑧</m:t>
                      </m:r>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0</m:t>
                      </m:r>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5</m:t>
                      </m:r>
                      <m:r>
                        <m:rPr>
                          <m:sty m:val="p"/>
                        </m:rPr>
                        <a:rPr lang="en-US" sz="1800" b="0" i="0" smtClean="0">
                          <a:solidFill>
                            <a:srgbClr val="000000"/>
                          </a:solidFill>
                          <a:latin typeface="Cambria Math" panose="02040503050406030204" pitchFamily="18" charset="0"/>
                        </a:rPr>
                        <m:t>m</m:t>
                      </m:r>
                    </m:oMath>
                  </m:oMathPara>
                </a14:m>
                <a:endParaRPr lang="en-US" sz="1800" dirty="0">
                  <a:solidFill>
                    <a:srgbClr val="000000"/>
                  </a:solidFill>
                  <a:latin typeface="Aptos" panose="020B0004020202020204" pitchFamily="34" charset="0"/>
                </a:endParaRPr>
              </a:p>
            </p:txBody>
          </p:sp>
        </mc:Choice>
        <mc:Fallback xmlns="">
          <p:sp>
            <p:nvSpPr>
              <p:cNvPr id="18" name="TextBox 17">
                <a:extLst>
                  <a:ext uri="{FF2B5EF4-FFF2-40B4-BE49-F238E27FC236}">
                    <a16:creationId xmlns:a16="http://schemas.microsoft.com/office/drawing/2014/main" id="{86A01EA8-EC17-9D1C-A293-C76E42905949}"/>
                  </a:ext>
                </a:extLst>
              </p:cNvPr>
              <p:cNvSpPr txBox="1">
                <a:spLocks noRot="1" noChangeAspect="1" noMove="1" noResize="1" noEditPoints="1" noAdjustHandles="1" noChangeArrowheads="1" noChangeShapeType="1" noTextEdit="1"/>
              </p:cNvSpPr>
              <p:nvPr/>
            </p:nvSpPr>
            <p:spPr>
              <a:xfrm>
                <a:off x="1738975" y="1654296"/>
                <a:ext cx="914400" cy="292045"/>
              </a:xfrm>
              <a:prstGeom prst="rect">
                <a:avLst/>
              </a:prstGeom>
              <a:blipFill>
                <a:blip r:embed="rId3"/>
                <a:stretch>
                  <a:fillRect l="-6000" r="-6667" b="-6250"/>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FDCF1A89-F8F5-CEB0-0462-2C05314EFDC7}"/>
              </a:ext>
            </a:extLst>
          </p:cNvPr>
          <p:cNvCxnSpPr/>
          <p:nvPr/>
        </p:nvCxnSpPr>
        <p:spPr bwMode="auto">
          <a:xfrm flipV="1">
            <a:off x="71502" y="1665987"/>
            <a:ext cx="2124673" cy="86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Rectangle 14">
            <a:extLst>
              <a:ext uri="{FF2B5EF4-FFF2-40B4-BE49-F238E27FC236}">
                <a16:creationId xmlns:a16="http://schemas.microsoft.com/office/drawing/2014/main" id="{F0C79823-960C-45E4-0AB8-FCAFBD3CE184}"/>
              </a:ext>
            </a:extLst>
          </p:cNvPr>
          <p:cNvSpPr/>
          <p:nvPr/>
        </p:nvSpPr>
        <p:spPr bwMode="auto">
          <a:xfrm rot="21360000">
            <a:off x="971936" y="1680684"/>
            <a:ext cx="1224136" cy="45719"/>
          </a:xfrm>
          <a:prstGeom prst="rect">
            <a:avLst/>
          </a:prstGeom>
          <a:solidFill>
            <a:schemeClr val="bg1">
              <a:lumMod val="95000"/>
            </a:schemeClr>
          </a:solidFill>
          <a:ln/>
        </p:spPr>
        <p:style>
          <a:lnRef idx="1">
            <a:schemeClr val="accent3"/>
          </a:lnRef>
          <a:fillRef idx="0">
            <a:schemeClr val="accent3"/>
          </a:fillRef>
          <a:effectRef idx="0">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B11E98E-8DBA-F54B-0A6B-1C73936E3FA4}"/>
                  </a:ext>
                </a:extLst>
              </p:cNvPr>
              <p:cNvSpPr txBox="1"/>
              <p:nvPr/>
            </p:nvSpPr>
            <p:spPr>
              <a:xfrm>
                <a:off x="1634749" y="2752638"/>
                <a:ext cx="914400" cy="292045"/>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𝑧</m:t>
                      </m:r>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0</m:t>
                      </m:r>
                    </m:oMath>
                  </m:oMathPara>
                </a14:m>
                <a:endParaRPr lang="en-US" sz="1800" dirty="0">
                  <a:solidFill>
                    <a:srgbClr val="000000"/>
                  </a:solidFill>
                  <a:latin typeface="Aptos" panose="020B0004020202020204" pitchFamily="34" charset="0"/>
                </a:endParaRPr>
              </a:p>
            </p:txBody>
          </p:sp>
        </mc:Choice>
        <mc:Fallback xmlns="">
          <p:sp>
            <p:nvSpPr>
              <p:cNvPr id="20" name="TextBox 19">
                <a:extLst>
                  <a:ext uri="{FF2B5EF4-FFF2-40B4-BE49-F238E27FC236}">
                    <a16:creationId xmlns:a16="http://schemas.microsoft.com/office/drawing/2014/main" id="{0B11E98E-8DBA-F54B-0A6B-1C73936E3FA4}"/>
                  </a:ext>
                </a:extLst>
              </p:cNvPr>
              <p:cNvSpPr txBox="1">
                <a:spLocks noRot="1" noChangeAspect="1" noMove="1" noResize="1" noEditPoints="1" noAdjustHandles="1" noChangeArrowheads="1" noChangeShapeType="1" noTextEdit="1"/>
              </p:cNvSpPr>
              <p:nvPr/>
            </p:nvSpPr>
            <p:spPr>
              <a:xfrm>
                <a:off x="1634749" y="2752638"/>
                <a:ext cx="914400" cy="292045"/>
              </a:xfrm>
              <a:prstGeom prst="rect">
                <a:avLst/>
              </a:prstGeom>
              <a:blipFill>
                <a:blip r:embed="rId4"/>
                <a:stretch>
                  <a:fillRect b="-6383"/>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5063D063-7087-0BAA-7495-32A603117387}"/>
              </a:ext>
            </a:extLst>
          </p:cNvPr>
          <p:cNvCxnSpPr/>
          <p:nvPr/>
        </p:nvCxnSpPr>
        <p:spPr bwMode="auto">
          <a:xfrm flipV="1">
            <a:off x="71503" y="846964"/>
            <a:ext cx="2124673" cy="868"/>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A01658B-DA63-A56D-14FC-30F1831BACEE}"/>
                  </a:ext>
                </a:extLst>
              </p:cNvPr>
              <p:cNvSpPr txBox="1"/>
              <p:nvPr/>
            </p:nvSpPr>
            <p:spPr>
              <a:xfrm>
                <a:off x="1765293" y="808255"/>
                <a:ext cx="914400" cy="292045"/>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𝑧</m:t>
                      </m:r>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1</m:t>
                      </m:r>
                      <m:r>
                        <a:rPr lang="en-US" sz="1800" b="0" i="1" smtClean="0">
                          <a:solidFill>
                            <a:srgbClr val="000000"/>
                          </a:solidFill>
                          <a:latin typeface="Cambria Math" panose="02040503050406030204" pitchFamily="18" charset="0"/>
                        </a:rPr>
                        <m:t>.</m:t>
                      </m:r>
                      <m:r>
                        <a:rPr lang="en-US" sz="1800" b="0" i="0" smtClean="0">
                          <a:solidFill>
                            <a:srgbClr val="000000"/>
                          </a:solidFill>
                          <a:latin typeface="Cambria Math" panose="02040503050406030204" pitchFamily="18" charset="0"/>
                        </a:rPr>
                        <m:t>0</m:t>
                      </m:r>
                      <m:r>
                        <m:rPr>
                          <m:sty m:val="p"/>
                        </m:rPr>
                        <a:rPr lang="en-US" sz="1800" b="0" i="0" smtClean="0">
                          <a:solidFill>
                            <a:srgbClr val="000000"/>
                          </a:solidFill>
                          <a:latin typeface="Cambria Math" panose="02040503050406030204" pitchFamily="18" charset="0"/>
                        </a:rPr>
                        <m:t>m</m:t>
                      </m:r>
                    </m:oMath>
                  </m:oMathPara>
                </a14:m>
                <a:endParaRPr lang="en-US" sz="1800" dirty="0">
                  <a:solidFill>
                    <a:srgbClr val="000000"/>
                  </a:solidFill>
                  <a:latin typeface="Aptos" panose="020B0004020202020204" pitchFamily="34" charset="0"/>
                </a:endParaRPr>
              </a:p>
            </p:txBody>
          </p:sp>
        </mc:Choice>
        <mc:Fallback xmlns="">
          <p:sp>
            <p:nvSpPr>
              <p:cNvPr id="22" name="TextBox 21">
                <a:extLst>
                  <a:ext uri="{FF2B5EF4-FFF2-40B4-BE49-F238E27FC236}">
                    <a16:creationId xmlns:a16="http://schemas.microsoft.com/office/drawing/2014/main" id="{DA01658B-DA63-A56D-14FC-30F1831BACEE}"/>
                  </a:ext>
                </a:extLst>
              </p:cNvPr>
              <p:cNvSpPr txBox="1">
                <a:spLocks noRot="1" noChangeAspect="1" noMove="1" noResize="1" noEditPoints="1" noAdjustHandles="1" noChangeArrowheads="1" noChangeShapeType="1" noTextEdit="1"/>
              </p:cNvSpPr>
              <p:nvPr/>
            </p:nvSpPr>
            <p:spPr>
              <a:xfrm>
                <a:off x="1765293" y="808255"/>
                <a:ext cx="914400" cy="292045"/>
              </a:xfrm>
              <a:prstGeom prst="rect">
                <a:avLst/>
              </a:prstGeom>
              <a:blipFill>
                <a:blip r:embed="rId5"/>
                <a:stretch>
                  <a:fillRect l="-6000" r="-6667" b="-63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56AA442-F60C-56C0-E5B3-6E5A82E52B76}"/>
                  </a:ext>
                </a:extLst>
              </p:cNvPr>
              <p:cNvSpPr txBox="1"/>
              <p:nvPr/>
            </p:nvSpPr>
            <p:spPr>
              <a:xfrm rot="16200000">
                <a:off x="327308" y="4282019"/>
                <a:ext cx="914400" cy="374183"/>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i="1" dirty="0" smtClean="0">
                          <a:solidFill>
                            <a:srgbClr val="000000"/>
                          </a:solidFill>
                          <a:latin typeface="Cambria Math" panose="02040503050406030204" pitchFamily="18" charset="0"/>
                        </a:rPr>
                        <m:t>𝑅</m:t>
                      </m:r>
                      <m:r>
                        <a:rPr lang="en-US" sz="1800" i="1" dirty="0" smtClean="0">
                          <a:solidFill>
                            <a:srgbClr val="000000"/>
                          </a:solidFill>
                          <a:latin typeface="Cambria Math" panose="02040503050406030204" pitchFamily="18" charset="0"/>
                        </a:rPr>
                        <m:t>=</m:t>
                      </m:r>
                      <m:r>
                        <a:rPr lang="en-US" sz="1800" i="1" dirty="0" smtClean="0">
                          <a:solidFill>
                            <a:srgbClr val="000000"/>
                          </a:solidFill>
                          <a:latin typeface="Cambria Math" panose="02040503050406030204" pitchFamily="18" charset="0"/>
                        </a:rPr>
                        <m:t>0</m:t>
                      </m:r>
                      <m:r>
                        <a:rPr lang="en-US" sz="1800" i="1" dirty="0" smtClean="0">
                          <a:solidFill>
                            <a:srgbClr val="000000"/>
                          </a:solidFill>
                          <a:latin typeface="Cambria Math" panose="02040503050406030204" pitchFamily="18" charset="0"/>
                        </a:rPr>
                        <m:t>.</m:t>
                      </m:r>
                      <m:r>
                        <a:rPr lang="en-US" sz="1800" i="1" dirty="0" smtClean="0">
                          <a:solidFill>
                            <a:srgbClr val="000000"/>
                          </a:solidFill>
                          <a:latin typeface="Cambria Math" panose="02040503050406030204" pitchFamily="18" charset="0"/>
                        </a:rPr>
                        <m:t>14</m:t>
                      </m:r>
                      <m:r>
                        <m:rPr>
                          <m:sty m:val="p"/>
                        </m:rPr>
                        <a:rPr lang="en-US" sz="1800" i="0" dirty="0" smtClean="0">
                          <a:solidFill>
                            <a:srgbClr val="000000"/>
                          </a:solidFill>
                          <a:latin typeface="Cambria Math" panose="02040503050406030204" pitchFamily="18" charset="0"/>
                        </a:rPr>
                        <m:t>m</m:t>
                      </m:r>
                    </m:oMath>
                  </m:oMathPara>
                </a14:m>
                <a:endParaRPr lang="en-US" sz="1800" dirty="0">
                  <a:solidFill>
                    <a:srgbClr val="000000"/>
                  </a:solidFill>
                  <a:latin typeface="Aptos" panose="020B0004020202020204" pitchFamily="34" charset="0"/>
                </a:endParaRPr>
              </a:p>
            </p:txBody>
          </p:sp>
        </mc:Choice>
        <mc:Fallback xmlns="">
          <p:sp>
            <p:nvSpPr>
              <p:cNvPr id="23" name="TextBox 22">
                <a:extLst>
                  <a:ext uri="{FF2B5EF4-FFF2-40B4-BE49-F238E27FC236}">
                    <a16:creationId xmlns:a16="http://schemas.microsoft.com/office/drawing/2014/main" id="{556AA442-F60C-56C0-E5B3-6E5A82E52B76}"/>
                  </a:ext>
                </a:extLst>
              </p:cNvPr>
              <p:cNvSpPr txBox="1">
                <a:spLocks noRot="1" noChangeAspect="1" noMove="1" noResize="1" noEditPoints="1" noAdjustHandles="1" noChangeArrowheads="1" noChangeShapeType="1" noTextEdit="1"/>
              </p:cNvSpPr>
              <p:nvPr/>
            </p:nvSpPr>
            <p:spPr>
              <a:xfrm rot="16200000">
                <a:off x="327308" y="4282019"/>
                <a:ext cx="914400" cy="374183"/>
              </a:xfrm>
              <a:prstGeom prst="rect">
                <a:avLst/>
              </a:prstGeom>
              <a:blipFill>
                <a:blip r:embed="rId6"/>
                <a:stretch>
                  <a:fillRect t="-24667" b="-9333"/>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492E0DF8-81D1-AEFF-FB40-3A4270E09CAC}"/>
              </a:ext>
            </a:extLst>
          </p:cNvPr>
          <p:cNvCxnSpPr/>
          <p:nvPr/>
        </p:nvCxnSpPr>
        <p:spPr bwMode="auto">
          <a:xfrm>
            <a:off x="863584" y="3760750"/>
            <a:ext cx="0" cy="1170441"/>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9102883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DEEEB1-3718-0DB0-F6AD-D05345B88E5C}"/>
              </a:ext>
            </a:extLst>
          </p:cNvPr>
          <p:cNvSpPr>
            <a:spLocks noGrp="1"/>
          </p:cNvSpPr>
          <p:nvPr>
            <p:ph type="title"/>
          </p:nvPr>
        </p:nvSpPr>
        <p:spPr/>
        <p:txBody>
          <a:bodyPr/>
          <a:lstStyle/>
          <a:p>
            <a:endParaRPr lang="en-US" dirty="0"/>
          </a:p>
        </p:txBody>
      </p:sp>
      <p:sp>
        <p:nvSpPr>
          <p:cNvPr id="6" name="Slide Number Placeholder 5">
            <a:extLst>
              <a:ext uri="{FF2B5EF4-FFF2-40B4-BE49-F238E27FC236}">
                <a16:creationId xmlns:a16="http://schemas.microsoft.com/office/drawing/2014/main" id="{CD5CFAF4-DB94-A96D-3E58-10B959AF2395}"/>
              </a:ext>
            </a:extLst>
          </p:cNvPr>
          <p:cNvSpPr>
            <a:spLocks noGrp="1"/>
          </p:cNvSpPr>
          <p:nvPr>
            <p:ph type="sldNum" sz="quarter" idx="4"/>
          </p:nvPr>
        </p:nvSpPr>
        <p:spPr/>
        <p:txBody>
          <a:bodyPr/>
          <a:lstStyle/>
          <a:p>
            <a:fld id="{B6F15528-21DE-4FAA-801E-634DDDAF4B2B}" type="slidenum">
              <a:rPr lang="en-GB" smtClean="0"/>
              <a:t>66</a:t>
            </a:fld>
            <a:endParaRPr lang="en-GB" dirty="0"/>
          </a:p>
        </p:txBody>
      </p:sp>
      <p:pic>
        <p:nvPicPr>
          <p:cNvPr id="18" name="Content Placeholder 17">
            <a:extLst>
              <a:ext uri="{FF2B5EF4-FFF2-40B4-BE49-F238E27FC236}">
                <a16:creationId xmlns:a16="http://schemas.microsoft.com/office/drawing/2014/main" id="{70057448-3F29-645E-FCEB-989FFC613F29}"/>
              </a:ext>
            </a:extLst>
          </p:cNvPr>
          <p:cNvPicPr>
            <a:picLocks noGrp="1" noChangeAspect="1"/>
          </p:cNvPicPr>
          <p:nvPr>
            <p:ph idx="1"/>
          </p:nvPr>
        </p:nvPicPr>
        <p:blipFill>
          <a:blip r:embed="rId3"/>
          <a:stretch>
            <a:fillRect/>
          </a:stretch>
        </p:blipFill>
        <p:spPr>
          <a:xfrm>
            <a:off x="0" y="0"/>
            <a:ext cx="4030218" cy="2457450"/>
          </a:xfrm>
        </p:spPr>
      </p:pic>
      <p:grpSp>
        <p:nvGrpSpPr>
          <p:cNvPr id="19" name="Group 18">
            <a:extLst>
              <a:ext uri="{FF2B5EF4-FFF2-40B4-BE49-F238E27FC236}">
                <a16:creationId xmlns:a16="http://schemas.microsoft.com/office/drawing/2014/main" id="{F6961E0F-CC49-3F36-2811-85FBF7C3DC80}"/>
              </a:ext>
            </a:extLst>
          </p:cNvPr>
          <p:cNvGrpSpPr/>
          <p:nvPr/>
        </p:nvGrpSpPr>
        <p:grpSpPr>
          <a:xfrm>
            <a:off x="3410906" y="1277193"/>
            <a:ext cx="2241214" cy="3742829"/>
            <a:chOff x="2437164" y="1131590"/>
            <a:chExt cx="2241214" cy="3742829"/>
          </a:xfrm>
        </p:grpSpPr>
        <p:pic>
          <p:nvPicPr>
            <p:cNvPr id="15" name="Picture 14">
              <a:extLst>
                <a:ext uri="{FF2B5EF4-FFF2-40B4-BE49-F238E27FC236}">
                  <a16:creationId xmlns:a16="http://schemas.microsoft.com/office/drawing/2014/main" id="{66EE8FC2-70BD-A38C-5BE3-ECB827FA7292}"/>
                </a:ext>
              </a:extLst>
            </p:cNvPr>
            <p:cNvPicPr>
              <a:picLocks noChangeAspect="1"/>
            </p:cNvPicPr>
            <p:nvPr/>
          </p:nvPicPr>
          <p:blipFill>
            <a:blip r:embed="rId4"/>
            <a:stretch>
              <a:fillRect/>
            </a:stretch>
          </p:blipFill>
          <p:spPr>
            <a:xfrm>
              <a:off x="2437164" y="1131590"/>
              <a:ext cx="2241214" cy="3742829"/>
            </a:xfrm>
            <a:prstGeom prst="rect">
              <a:avLst/>
            </a:prstGeom>
          </p:spPr>
        </p:pic>
        <p:sp>
          <p:nvSpPr>
            <p:cNvPr id="16" name="Rectangle 15">
              <a:extLst>
                <a:ext uri="{FF2B5EF4-FFF2-40B4-BE49-F238E27FC236}">
                  <a16:creationId xmlns:a16="http://schemas.microsoft.com/office/drawing/2014/main" id="{9D45B242-4A90-521F-A456-5D4A316F3147}"/>
                </a:ext>
              </a:extLst>
            </p:cNvPr>
            <p:cNvSpPr/>
            <p:nvPr/>
          </p:nvSpPr>
          <p:spPr bwMode="auto">
            <a:xfrm>
              <a:off x="2987824" y="2715766"/>
              <a:ext cx="720080" cy="1224136"/>
            </a:xfrm>
            <a:custGeom>
              <a:avLst/>
              <a:gdLst>
                <a:gd name="connsiteX0" fmla="*/ 0 w 720080"/>
                <a:gd name="connsiteY0" fmla="*/ 0 h 1224136"/>
                <a:gd name="connsiteX1" fmla="*/ 720080 w 720080"/>
                <a:gd name="connsiteY1" fmla="*/ 0 h 1224136"/>
                <a:gd name="connsiteX2" fmla="*/ 720080 w 720080"/>
                <a:gd name="connsiteY2" fmla="*/ 1224136 h 1224136"/>
                <a:gd name="connsiteX3" fmla="*/ 0 w 720080"/>
                <a:gd name="connsiteY3" fmla="*/ 1224136 h 1224136"/>
                <a:gd name="connsiteX4" fmla="*/ 0 w 720080"/>
                <a:gd name="connsiteY4" fmla="*/ 0 h 122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0" h="1224136" extrusionOk="0">
                  <a:moveTo>
                    <a:pt x="0" y="0"/>
                  </a:moveTo>
                  <a:cubicBezTo>
                    <a:pt x="189919" y="15623"/>
                    <a:pt x="467805" y="45421"/>
                    <a:pt x="720080" y="0"/>
                  </a:cubicBezTo>
                  <a:cubicBezTo>
                    <a:pt x="784331" y="332612"/>
                    <a:pt x="668205" y="1087917"/>
                    <a:pt x="720080" y="1224136"/>
                  </a:cubicBezTo>
                  <a:cubicBezTo>
                    <a:pt x="481807" y="1189993"/>
                    <a:pt x="156557" y="1233450"/>
                    <a:pt x="0" y="1224136"/>
                  </a:cubicBezTo>
                  <a:cubicBezTo>
                    <a:pt x="3106" y="1088354"/>
                    <a:pt x="-29317" y="402368"/>
                    <a:pt x="0" y="0"/>
                  </a:cubicBezTo>
                  <a:close/>
                </a:path>
              </a:pathLst>
            </a:custGeom>
            <a:noFill/>
            <a:ln w="28575" cap="flat" cmpd="sng" algn="ctr">
              <a:solidFill>
                <a:schemeClr val="accent3"/>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a:glow rad="63500">
                <a:schemeClr val="accent3">
                  <a:satMod val="175000"/>
                  <a:alpha val="40000"/>
                </a:schemeClr>
              </a:glow>
            </a:effectLst>
          </p:spPr>
          <p:style>
            <a:lnRef idx="0">
              <a:scrgbClr r="0" g="0" b="0"/>
            </a:lnRef>
            <a:fillRef idx="0">
              <a:scrgbClr r="0" g="0" b="0"/>
            </a:fillRef>
            <a:effectRef idx="0">
              <a:scrgbClr r="0" g="0" b="0"/>
            </a:effectRef>
            <a:fontRef idx="minor">
              <a:schemeClr val="accent3"/>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grpSp>
      <p:cxnSp>
        <p:nvCxnSpPr>
          <p:cNvPr id="21" name="Straight Connector 20">
            <a:extLst>
              <a:ext uri="{FF2B5EF4-FFF2-40B4-BE49-F238E27FC236}">
                <a16:creationId xmlns:a16="http://schemas.microsoft.com/office/drawing/2014/main" id="{4A00C6EC-2C2F-9DA1-E2CD-BBC93E9D47F7}"/>
              </a:ext>
            </a:extLst>
          </p:cNvPr>
          <p:cNvCxnSpPr/>
          <p:nvPr/>
        </p:nvCxnSpPr>
        <p:spPr bwMode="auto">
          <a:xfrm flipV="1">
            <a:off x="3961566" y="771550"/>
            <a:ext cx="1629854" cy="2089819"/>
          </a:xfrm>
          <a:prstGeom prst="line">
            <a:avLst/>
          </a:prstGeom>
          <a:solidFill>
            <a:schemeClr val="accent1"/>
          </a:solidFill>
          <a:ln w="38100" cap="flat" cmpd="sng" algn="ctr">
            <a:solidFill>
              <a:srgbClr val="FF0000"/>
            </a:solidFill>
            <a:prstDash val="solid"/>
            <a:round/>
            <a:headEnd type="none" w="med" len="med"/>
            <a:tailEnd type="none" w="med" len="med"/>
          </a:ln>
          <a:effectLst>
            <a:glow rad="139700">
              <a:schemeClr val="accent3">
                <a:satMod val="175000"/>
                <a:alpha val="40000"/>
              </a:schemeClr>
            </a:glow>
          </a:effectLst>
        </p:spPr>
      </p:cxnSp>
      <p:cxnSp>
        <p:nvCxnSpPr>
          <p:cNvPr id="22" name="Straight Connector 21">
            <a:extLst>
              <a:ext uri="{FF2B5EF4-FFF2-40B4-BE49-F238E27FC236}">
                <a16:creationId xmlns:a16="http://schemas.microsoft.com/office/drawing/2014/main" id="{43653EC3-4B4A-1948-E829-B03AC6734F35}"/>
              </a:ext>
            </a:extLst>
          </p:cNvPr>
          <p:cNvCxnSpPr>
            <a:cxnSpLocks/>
          </p:cNvCxnSpPr>
          <p:nvPr/>
        </p:nvCxnSpPr>
        <p:spPr bwMode="auto">
          <a:xfrm>
            <a:off x="3959117" y="4115271"/>
            <a:ext cx="1571603" cy="997025"/>
          </a:xfrm>
          <a:prstGeom prst="line">
            <a:avLst/>
          </a:prstGeom>
          <a:solidFill>
            <a:schemeClr val="accent1"/>
          </a:solidFill>
          <a:ln w="38100" cap="flat" cmpd="sng" algn="ctr">
            <a:solidFill>
              <a:srgbClr val="FF0000"/>
            </a:solidFill>
            <a:prstDash val="solid"/>
            <a:round/>
            <a:headEnd type="none" w="med" len="med"/>
            <a:tailEnd type="none" w="med" len="med"/>
          </a:ln>
          <a:effectLst>
            <a:glow rad="139700">
              <a:schemeClr val="accent3">
                <a:satMod val="175000"/>
                <a:alpha val="40000"/>
              </a:schemeClr>
            </a:glow>
          </a:effectLst>
        </p:spPr>
      </p:cxnSp>
      <p:cxnSp>
        <p:nvCxnSpPr>
          <p:cNvPr id="24" name="Straight Connector 23">
            <a:extLst>
              <a:ext uri="{FF2B5EF4-FFF2-40B4-BE49-F238E27FC236}">
                <a16:creationId xmlns:a16="http://schemas.microsoft.com/office/drawing/2014/main" id="{1912B2CD-ACD9-A3D2-1BB0-2FEE6F2F2976}"/>
              </a:ext>
            </a:extLst>
          </p:cNvPr>
          <p:cNvCxnSpPr>
            <a:cxnSpLocks/>
          </p:cNvCxnSpPr>
          <p:nvPr/>
        </p:nvCxnSpPr>
        <p:spPr bwMode="auto">
          <a:xfrm>
            <a:off x="4694721" y="4087998"/>
            <a:ext cx="4319210" cy="1024298"/>
          </a:xfrm>
          <a:prstGeom prst="line">
            <a:avLst/>
          </a:prstGeom>
          <a:solidFill>
            <a:schemeClr val="accent1"/>
          </a:solidFill>
          <a:ln w="38100" cap="flat" cmpd="sng" algn="ctr">
            <a:solidFill>
              <a:srgbClr val="FF0000"/>
            </a:solidFill>
            <a:prstDash val="solid"/>
            <a:round/>
            <a:headEnd type="none" w="med" len="med"/>
            <a:tailEnd type="none" w="med" len="med"/>
          </a:ln>
          <a:effectLst>
            <a:glow rad="139700">
              <a:schemeClr val="accent3">
                <a:satMod val="175000"/>
                <a:alpha val="40000"/>
              </a:schemeClr>
            </a:glow>
          </a:effectLst>
        </p:spPr>
      </p:cxnSp>
      <p:cxnSp>
        <p:nvCxnSpPr>
          <p:cNvPr id="26" name="Straight Connector 25">
            <a:extLst>
              <a:ext uri="{FF2B5EF4-FFF2-40B4-BE49-F238E27FC236}">
                <a16:creationId xmlns:a16="http://schemas.microsoft.com/office/drawing/2014/main" id="{3E6A5773-AF66-8CC9-6AD2-927BB245D5CD}"/>
              </a:ext>
            </a:extLst>
          </p:cNvPr>
          <p:cNvCxnSpPr>
            <a:cxnSpLocks/>
          </p:cNvCxnSpPr>
          <p:nvPr/>
        </p:nvCxnSpPr>
        <p:spPr bwMode="auto">
          <a:xfrm flipV="1">
            <a:off x="4681646" y="757756"/>
            <a:ext cx="4332285" cy="2103613"/>
          </a:xfrm>
          <a:prstGeom prst="line">
            <a:avLst/>
          </a:prstGeom>
          <a:solidFill>
            <a:schemeClr val="accent1"/>
          </a:solidFill>
          <a:ln w="38100" cap="flat" cmpd="sng" algn="ctr">
            <a:solidFill>
              <a:srgbClr val="FF0000"/>
            </a:solidFill>
            <a:prstDash val="solid"/>
            <a:round/>
            <a:headEnd type="none" w="med" len="med"/>
            <a:tailEnd type="none" w="med" len="med"/>
          </a:ln>
          <a:effectLst>
            <a:glow rad="139700">
              <a:schemeClr val="accent3">
                <a:satMod val="175000"/>
                <a:alpha val="40000"/>
              </a:schemeClr>
            </a:glow>
          </a:effectLst>
        </p:spPr>
      </p:cxnSp>
      <p:pic>
        <p:nvPicPr>
          <p:cNvPr id="11" name="Content Placeholder 10">
            <a:extLst>
              <a:ext uri="{FF2B5EF4-FFF2-40B4-BE49-F238E27FC236}">
                <a16:creationId xmlns:a16="http://schemas.microsoft.com/office/drawing/2014/main" id="{9DC97862-C263-FCA6-656F-A4D70D630666}"/>
              </a:ext>
            </a:extLst>
          </p:cNvPr>
          <p:cNvPicPr>
            <a:picLocks noGrp="1" noChangeAspect="1"/>
          </p:cNvPicPr>
          <p:nvPr>
            <p:ph idx="10"/>
          </p:nvPr>
        </p:nvPicPr>
        <p:blipFill>
          <a:blip r:embed="rId5"/>
          <a:srcRect l="26200" t="5583" r="34243" b="11664"/>
          <a:stretch/>
        </p:blipFill>
        <p:spPr>
          <a:xfrm>
            <a:off x="5591420" y="771550"/>
            <a:ext cx="3422511" cy="4340746"/>
          </a:xfrm>
          <a:ln w="38100">
            <a:solidFill>
              <a:srgbClr val="FF0000"/>
            </a:solidFill>
          </a:ln>
          <a:effectLst>
            <a:glow rad="139700">
              <a:schemeClr val="accent3">
                <a:satMod val="175000"/>
                <a:alpha val="40000"/>
              </a:schemeClr>
            </a:glow>
          </a:effectLst>
        </p:spPr>
      </p:pic>
      <p:sp>
        <p:nvSpPr>
          <p:cNvPr id="5" name="Date Placeholder 4">
            <a:extLst>
              <a:ext uri="{FF2B5EF4-FFF2-40B4-BE49-F238E27FC236}">
                <a16:creationId xmlns:a16="http://schemas.microsoft.com/office/drawing/2014/main" id="{EB282D39-D98C-FF85-795C-DD2166DF00C9}"/>
              </a:ext>
            </a:extLst>
          </p:cNvPr>
          <p:cNvSpPr>
            <a:spLocks noGrp="1"/>
          </p:cNvSpPr>
          <p:nvPr>
            <p:ph type="dt" sz="half" idx="4294967295"/>
          </p:nvPr>
        </p:nvSpPr>
        <p:spPr>
          <a:xfrm>
            <a:off x="8281988" y="4859338"/>
            <a:ext cx="862012" cy="144462"/>
          </a:xfrm>
        </p:spPr>
        <p:txBody>
          <a:bodyPr/>
          <a:lstStyle/>
          <a:p>
            <a:fld id="{55083716-AC44-4B2D-B264-9950904E6DAD}" type="datetime1">
              <a:rPr lang="en-US" smtClean="0"/>
              <a:t>3/4/2026</a:t>
            </a:fld>
            <a:endParaRPr lang="en-US"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96C157E-5F82-BC33-6151-F72A24B04C9D}"/>
                  </a:ext>
                </a:extLst>
              </p:cNvPr>
              <p:cNvSpPr txBox="1"/>
              <p:nvPr/>
            </p:nvSpPr>
            <p:spPr>
              <a:xfrm rot="16200000">
                <a:off x="7462569" y="2758856"/>
                <a:ext cx="2099137" cy="400110"/>
              </a:xfrm>
              <a:prstGeom prst="rect">
                <a:avLst/>
              </a:prstGeom>
              <a:noFill/>
            </p:spPr>
            <p:txBody>
              <a:bodyPr wrap="square">
                <a:spAutoFit/>
              </a:bodyPr>
              <a:lstStyle/>
              <a:p>
                <a:pPr algn="l"/>
                <a14:m>
                  <m:oMathPara xmlns:m="http://schemas.openxmlformats.org/officeDocument/2006/math">
                    <m:oMathParaPr>
                      <m:jc m:val="centerGroup"/>
                    </m:oMathParaPr>
                    <m:oMath xmlns:m="http://schemas.openxmlformats.org/officeDocument/2006/math">
                      <m:sSub>
                        <m:sSubPr>
                          <m:ctrlPr>
                            <a:rPr lang="en-US" sz="2000" b="0" i="1" u="none" strike="noStrike" baseline="0" dirty="0" smtClean="0">
                              <a:solidFill>
                                <a:srgbClr val="FFFAFA"/>
                              </a:solidFill>
                              <a:latin typeface="Cambria Math" panose="02040503050406030204" pitchFamily="18" charset="0"/>
                            </a:rPr>
                          </m:ctrlPr>
                        </m:sSubPr>
                        <m:e>
                          <m:r>
                            <a:rPr lang="en-US" sz="2000" b="0" i="1" u="none" strike="noStrike" baseline="0" dirty="0" smtClean="0">
                              <a:solidFill>
                                <a:srgbClr val="FFFAFA"/>
                              </a:solidFill>
                              <a:latin typeface="Cambria Math" panose="02040503050406030204" pitchFamily="18" charset="0"/>
                            </a:rPr>
                            <m:t>𝐵</m:t>
                          </m:r>
                        </m:e>
                        <m:sub>
                          <m:r>
                            <m:rPr>
                              <m:sty m:val="p"/>
                            </m:rPr>
                            <a:rPr lang="en-US" sz="2000" b="0" i="0" u="none" strike="noStrike" baseline="0" dirty="0" smtClean="0">
                              <a:solidFill>
                                <a:srgbClr val="FFFAFA"/>
                              </a:solidFill>
                              <a:latin typeface="Cambria Math" panose="02040503050406030204" pitchFamily="18" charset="0"/>
                            </a:rPr>
                            <m:t>max</m:t>
                          </m:r>
                        </m:sub>
                      </m:sSub>
                      <m:r>
                        <a:rPr lang="en-US" sz="2000" b="0" i="1" u="none" strike="noStrike" baseline="0" dirty="0" smtClean="0">
                          <a:solidFill>
                            <a:srgbClr val="FFFAFA"/>
                          </a:solidFill>
                          <a:latin typeface="Cambria Math" panose="02040503050406030204" pitchFamily="18" charset="0"/>
                        </a:rPr>
                        <m:t>=</m:t>
                      </m:r>
                      <m:r>
                        <a:rPr lang="en-US" sz="2000" b="0" i="1" u="none" strike="noStrike" baseline="0" dirty="0" smtClean="0">
                          <a:solidFill>
                            <a:srgbClr val="FFFAFA"/>
                          </a:solidFill>
                          <a:latin typeface="Cambria Math" panose="02040503050406030204" pitchFamily="18" charset="0"/>
                        </a:rPr>
                        <m:t>6</m:t>
                      </m:r>
                      <m:r>
                        <a:rPr lang="en-US" sz="2000" b="0" i="1" u="none" strike="noStrike" baseline="0" dirty="0" smtClean="0">
                          <a:solidFill>
                            <a:srgbClr val="FFFAFA"/>
                          </a:solidFill>
                          <a:latin typeface="Cambria Math" panose="02040503050406030204" pitchFamily="18" charset="0"/>
                        </a:rPr>
                        <m:t>.</m:t>
                      </m:r>
                      <m:r>
                        <a:rPr lang="en-US" sz="2000" b="0" i="1" u="none" strike="noStrike" baseline="0" dirty="0" smtClean="0">
                          <a:solidFill>
                            <a:srgbClr val="FFFAFA"/>
                          </a:solidFill>
                          <a:latin typeface="Cambria Math" panose="02040503050406030204" pitchFamily="18" charset="0"/>
                        </a:rPr>
                        <m:t>6</m:t>
                      </m:r>
                      <m:r>
                        <a:rPr lang="en-US" sz="2000" b="0" i="0" u="none" strike="noStrike" baseline="0" dirty="0" smtClean="0">
                          <a:solidFill>
                            <a:srgbClr val="FFFAFA"/>
                          </a:solidFill>
                          <a:latin typeface="Cambria Math" panose="02040503050406030204" pitchFamily="18" charset="0"/>
                        </a:rPr>
                        <m:t>1</m:t>
                      </m:r>
                      <m:r>
                        <m:rPr>
                          <m:sty m:val="p"/>
                        </m:rPr>
                        <a:rPr lang="en-US" sz="2000" b="0" i="0" u="none" strike="noStrike" baseline="0" dirty="0" smtClean="0">
                          <a:solidFill>
                            <a:srgbClr val="FFFAFA"/>
                          </a:solidFill>
                          <a:latin typeface="Cambria Math" panose="02040503050406030204" pitchFamily="18" charset="0"/>
                        </a:rPr>
                        <m:t>T</m:t>
                      </m:r>
                      <m:r>
                        <a:rPr lang="en-US" sz="2000" b="0" i="0" u="none" strike="noStrike" baseline="0" dirty="0" smtClean="0">
                          <a:solidFill>
                            <a:srgbClr val="FFFAFA"/>
                          </a:solidFill>
                          <a:latin typeface="Cambria Math" panose="02040503050406030204" pitchFamily="18" charset="0"/>
                        </a:rPr>
                        <m:t> </m:t>
                      </m:r>
                    </m:oMath>
                  </m:oMathPara>
                </a14:m>
                <a:endParaRPr lang="en-US" sz="2000" b="0" u="none" strike="noStrike" baseline="0" dirty="0">
                  <a:solidFill>
                    <a:srgbClr val="FFFAFA"/>
                  </a:solidFill>
                  <a:latin typeface="Aptos" panose="020B0004020202020204" pitchFamily="34" charset="0"/>
                </a:endParaRPr>
              </a:p>
            </p:txBody>
          </p:sp>
        </mc:Choice>
        <mc:Fallback xmlns="">
          <p:sp>
            <p:nvSpPr>
              <p:cNvPr id="13" name="TextBox 12">
                <a:extLst>
                  <a:ext uri="{FF2B5EF4-FFF2-40B4-BE49-F238E27FC236}">
                    <a16:creationId xmlns:a16="http://schemas.microsoft.com/office/drawing/2014/main" id="{896C157E-5F82-BC33-6151-F72A24B04C9D}"/>
                  </a:ext>
                </a:extLst>
              </p:cNvPr>
              <p:cNvSpPr txBox="1">
                <a:spLocks noRot="1" noChangeAspect="1" noMove="1" noResize="1" noEditPoints="1" noAdjustHandles="1" noChangeArrowheads="1" noChangeShapeType="1" noTextEdit="1"/>
              </p:cNvSpPr>
              <p:nvPr/>
            </p:nvSpPr>
            <p:spPr>
              <a:xfrm rot="16200000">
                <a:off x="7462569" y="2758856"/>
                <a:ext cx="2099137" cy="400110"/>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6740450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52D1927-28EB-8FB4-E90C-9D2D7373FFF6}"/>
                  </a:ext>
                </a:extLst>
              </p:cNvPr>
              <p:cNvSpPr>
                <a:spLocks noGrp="1"/>
              </p:cNvSpPr>
              <p:nvPr>
                <p:ph type="title"/>
              </p:nvPr>
            </p:nvSpPr>
            <p:spPr/>
            <p:txBody>
              <a:bodyPr/>
              <a:lstStyle/>
              <a:p>
                <a14:m>
                  <m:oMath xmlns:m="http://schemas.openxmlformats.org/officeDocument/2006/math">
                    <m:sSub>
                      <m:sSubPr>
                        <m:ctrlPr>
                          <a:rPr lang="en-US" b="0" i="1" dirty="0" smtClean="0">
                            <a:latin typeface="Cambria Math" panose="02040503050406030204" pitchFamily="18" charset="0"/>
                          </a:rPr>
                        </m:ctrlPr>
                      </m:sSubPr>
                      <m:e>
                        <m:d>
                          <m:dPr>
                            <m:ctrlPr>
                              <a:rPr lang="de-CH" i="1" dirty="0" smtClean="0">
                                <a:latin typeface="Cambria Math" panose="02040503050406030204" pitchFamily="18" charset="0"/>
                              </a:rPr>
                            </m:ctrlPr>
                          </m:dPr>
                          <m:e>
                            <m:r>
                              <a:rPr lang="de-CH" i="1" dirty="0" smtClean="0">
                                <a:latin typeface="Cambria Math" panose="02040503050406030204" pitchFamily="18" charset="0"/>
                              </a:rPr>
                              <m:t>𝑔</m:t>
                            </m:r>
                            <m:r>
                              <a:rPr lang="de-CH" i="1" dirty="0" smtClean="0">
                                <a:latin typeface="Cambria Math" panose="02040503050406030204" pitchFamily="18" charset="0"/>
                              </a:rPr>
                              <m:t>−</m:t>
                            </m:r>
                            <m:r>
                              <a:rPr lang="de-CH" i="1" dirty="0" smtClean="0">
                                <a:latin typeface="Cambria Math" panose="02040503050406030204" pitchFamily="18" charset="0"/>
                              </a:rPr>
                              <m:t>2</m:t>
                            </m:r>
                          </m:e>
                        </m:d>
                      </m:e>
                      <m:sub>
                        <m:r>
                          <a:rPr lang="en-US" b="0" i="1" dirty="0" smtClean="0">
                            <a:latin typeface="Cambria Math" panose="02040503050406030204" pitchFamily="18" charset="0"/>
                          </a:rPr>
                          <m:t>𝜇</m:t>
                        </m:r>
                      </m:sub>
                    </m:sSub>
                  </m:oMath>
                </a14:m>
                <a:r>
                  <a:rPr lang="en-US" dirty="0"/>
                  <a:t> Prospects at PSI</a:t>
                </a:r>
              </a:p>
            </p:txBody>
          </p:sp>
        </mc:Choice>
        <mc:Fallback xmlns="">
          <p:sp>
            <p:nvSpPr>
              <p:cNvPr id="2" name="Title 1">
                <a:extLst>
                  <a:ext uri="{FF2B5EF4-FFF2-40B4-BE49-F238E27FC236}">
                    <a16:creationId xmlns:a16="http://schemas.microsoft.com/office/drawing/2014/main" id="{A52D1927-28EB-8FB4-E90C-9D2D7373FFF6}"/>
                  </a:ext>
                </a:extLst>
              </p:cNvPr>
              <p:cNvSpPr>
                <a:spLocks noGrp="1" noRot="1" noChangeAspect="1" noMove="1" noResize="1" noEditPoints="1" noAdjustHandles="1" noChangeArrowheads="1" noChangeShapeType="1" noTextEdit="1"/>
              </p:cNvSpPr>
              <p:nvPr>
                <p:ph type="title"/>
              </p:nvPr>
            </p:nvSpPr>
            <p:spPr>
              <a:blipFill>
                <a:blip r:embed="rId2"/>
                <a:stretch>
                  <a:fillRect t="-20635" b="-47619"/>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8B638E3A-9711-B49A-05A0-1FF08FB5EAFC}"/>
              </a:ext>
            </a:extLst>
          </p:cNvPr>
          <p:cNvSpPr>
            <a:spLocks noGrp="1"/>
          </p:cNvSpPr>
          <p:nvPr>
            <p:ph type="sldNum" sz="quarter" idx="4"/>
          </p:nvPr>
        </p:nvSpPr>
        <p:spPr/>
        <p:txBody>
          <a:bodyPr/>
          <a:lstStyle/>
          <a:p>
            <a:pPr>
              <a:defRPr/>
            </a:pPr>
            <a:fld id="{EBC07571-3134-BB4B-B83F-1A9FE18D34F3}" type="slidenum">
              <a:rPr lang="de-DE" smtClean="0">
                <a:solidFill>
                  <a:srgbClr val="000000"/>
                </a:solidFill>
              </a:rPr>
              <a:pPr>
                <a:defRPr/>
              </a:pPr>
              <a:t>67</a:t>
            </a:fld>
            <a:endParaRPr lang="de-DE" dirty="0">
              <a:solidFill>
                <a:srgbClr val="000000"/>
              </a:solidFill>
            </a:endParaRP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8DD67624-A895-1B2A-82DA-1BAAEB413C6F}"/>
                  </a:ext>
                </a:extLst>
              </p:cNvPr>
              <p:cNvSpPr>
                <a:spLocks noGrp="1"/>
              </p:cNvSpPr>
              <p:nvPr>
                <p:ph idx="1"/>
              </p:nvPr>
            </p:nvSpPr>
            <p:spPr>
              <a:xfrm>
                <a:off x="179512" y="915566"/>
                <a:ext cx="3706587" cy="3827178"/>
              </a:xfrm>
            </p:spPr>
            <p:txBody>
              <a:bodyPr/>
              <a:lstStyle/>
              <a:p>
                <a:r>
                  <a:rPr lang="en-US" dirty="0"/>
                  <a:t>Statistics as in </a:t>
                </a:r>
                <a:r>
                  <a:rPr lang="en-US" dirty="0" err="1"/>
                  <a:t>muEDM</a:t>
                </a:r>
                <a:r>
                  <a:rPr lang="en-US" dirty="0"/>
                  <a:t> phase 2</a:t>
                </a:r>
                <a:br>
                  <a:rPr lang="en-US" dirty="0"/>
                </a:br>
                <a:r>
                  <a:rPr lang="en-US" dirty="0"/>
                  <a:t>(one year data)</a:t>
                </a:r>
              </a:p>
              <a:p>
                <a:pPr marL="0" indent="0">
                  <a:buNone/>
                </a:pPr>
                <a:r>
                  <a:rPr lang="en-US" dirty="0"/>
                  <a:t>	- blue: single muon </a:t>
                </a:r>
              </a:p>
              <a:p>
                <a:pPr marL="0" indent="0">
                  <a:buNone/>
                </a:pPr>
                <a:r>
                  <a:rPr lang="en-US" dirty="0"/>
                  <a:t>	- red: 3 muons – how?</a:t>
                </a:r>
              </a:p>
              <a:p>
                <a:r>
                  <a:rPr lang="en-US" dirty="0"/>
                  <a:t>Same magnet, same detector, </a:t>
                </a:r>
                <a:br>
                  <a:rPr lang="en-US" dirty="0"/>
                </a:br>
                <a:r>
                  <a:rPr lang="en-US" dirty="0"/>
                  <a:t>no electric field</a:t>
                </a:r>
              </a:p>
              <a:p>
                <a:r>
                  <a:rPr lang="en-US" dirty="0"/>
                  <a:t>Prospects with new beamline solenoid to go to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140</m:t>
                    </m:r>
                    <m:r>
                      <a:rPr lang="en-US" b="0" i="1" smtClean="0">
                        <a:latin typeface="Cambria Math" panose="02040503050406030204" pitchFamily="18" charset="0"/>
                      </a:rPr>
                      <m:t> </m:t>
                    </m:r>
                    <m:r>
                      <m:rPr>
                        <m:sty m:val="p"/>
                      </m:rPr>
                      <a:rPr lang="en-US" b="0" i="0" smtClean="0">
                        <a:latin typeface="Cambria Math" panose="02040503050406030204" pitchFamily="18" charset="0"/>
                      </a:rPr>
                      <m:t>MeV</m:t>
                    </m:r>
                    <m:r>
                      <a:rPr lang="en-US" b="0" i="0" smtClean="0">
                        <a:latin typeface="Cambria Math" panose="02040503050406030204" pitchFamily="18" charset="0"/>
                      </a:rPr>
                      <m:t>/</m:t>
                    </m:r>
                    <m:r>
                      <m:rPr>
                        <m:sty m:val="p"/>
                      </m:rPr>
                      <a:rPr lang="en-US" b="0" i="0" smtClean="0">
                        <a:latin typeface="Cambria Math" panose="02040503050406030204" pitchFamily="18" charset="0"/>
                      </a:rPr>
                      <m:t>c</m:t>
                    </m:r>
                  </m:oMath>
                </a14:m>
                <a:endParaRPr lang="en-US" dirty="0"/>
              </a:p>
              <a:p>
                <a:endParaRPr lang="en-US" dirty="0"/>
              </a:p>
              <a:p>
                <a:pPr marL="0" indent="0">
                  <a:buNone/>
                </a:pPr>
                <a:r>
                  <a:rPr lang="en-US" dirty="0"/>
                  <a:t>Sensitivity: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 </m:t>
                    </m:r>
                    <m:r>
                      <m:rPr>
                        <m:sty m:val="p"/>
                      </m:rPr>
                      <a:rPr lang="en-US" b="0" i="0" smtClean="0">
                        <a:latin typeface="Cambria Math" panose="02040503050406030204" pitchFamily="18" charset="0"/>
                      </a:rPr>
                      <m:t>ppm</m:t>
                    </m:r>
                  </m:oMath>
                </a14:m>
                <a:r>
                  <a:rPr lang="en-US" dirty="0"/>
                  <a:t> statistically </a:t>
                </a:r>
                <a:br>
                  <a:rPr lang="en-US" dirty="0"/>
                </a:br>
                <a:r>
                  <a:rPr lang="en-US" dirty="0"/>
                  <a:t>		(4 years)</a:t>
                </a:r>
              </a:p>
              <a:p>
                <a:pPr marL="0" indent="0">
                  <a:buNone/>
                </a:pPr>
                <a:endParaRPr lang="en-US" dirty="0"/>
              </a:p>
              <a:p>
                <a:r>
                  <a:rPr lang="en-US" dirty="0"/>
                  <a:t>Collaboration on magnet with JPARC and transport between institutes?</a:t>
                </a:r>
              </a:p>
              <a:p>
                <a:pPr marL="0" indent="0">
                  <a:buNone/>
                </a:pPr>
                <a:endParaRPr lang="en-US" dirty="0"/>
              </a:p>
            </p:txBody>
          </p:sp>
        </mc:Choice>
        <mc:Fallback xmlns="">
          <p:sp>
            <p:nvSpPr>
              <p:cNvPr id="4" name="Content Placeholder 3">
                <a:extLst>
                  <a:ext uri="{FF2B5EF4-FFF2-40B4-BE49-F238E27FC236}">
                    <a16:creationId xmlns:a16="http://schemas.microsoft.com/office/drawing/2014/main" id="{8DD67624-A895-1B2A-82DA-1BAAEB413C6F}"/>
                  </a:ext>
                </a:extLst>
              </p:cNvPr>
              <p:cNvSpPr>
                <a:spLocks noGrp="1" noRot="1" noChangeAspect="1" noMove="1" noResize="1" noEditPoints="1" noAdjustHandles="1" noChangeArrowheads="1" noChangeShapeType="1" noTextEdit="1"/>
              </p:cNvSpPr>
              <p:nvPr>
                <p:ph idx="1"/>
              </p:nvPr>
            </p:nvSpPr>
            <p:spPr>
              <a:xfrm>
                <a:off x="179512" y="915566"/>
                <a:ext cx="3706587" cy="3827178"/>
              </a:xfrm>
              <a:blipFill>
                <a:blip r:embed="rId3"/>
                <a:stretch>
                  <a:fillRect l="-3454" t="-1274" r="-658" b="-7484"/>
                </a:stretch>
              </a:blipFill>
            </p:spPr>
            <p:txBody>
              <a:bodyPr/>
              <a:lstStyle/>
              <a:p>
                <a:r>
                  <a:rPr lang="en-US">
                    <a:noFill/>
                  </a:rPr>
                  <a:t> </a:t>
                </a:r>
              </a:p>
            </p:txBody>
          </p:sp>
        </mc:Fallback>
      </mc:AlternateContent>
      <p:pic>
        <p:nvPicPr>
          <p:cNvPr id="7" name="Content Placeholder 6">
            <a:extLst>
              <a:ext uri="{FF2B5EF4-FFF2-40B4-BE49-F238E27FC236}">
                <a16:creationId xmlns:a16="http://schemas.microsoft.com/office/drawing/2014/main" id="{2A006A1B-F351-DEEF-101F-684B25DD27FD}"/>
              </a:ext>
            </a:extLst>
          </p:cNvPr>
          <p:cNvPicPr>
            <a:picLocks noGrp="1" noChangeAspect="1"/>
          </p:cNvPicPr>
          <p:nvPr>
            <p:ph idx="10"/>
          </p:nvPr>
        </p:nvPicPr>
        <p:blipFill>
          <a:blip r:embed="rId4"/>
          <a:stretch>
            <a:fillRect/>
          </a:stretch>
        </p:blipFill>
        <p:spPr>
          <a:xfrm>
            <a:off x="3707904" y="763712"/>
            <a:ext cx="5631756" cy="4223816"/>
          </a:xfrm>
        </p:spPr>
      </p:pic>
    </p:spTree>
    <p:extLst>
      <p:ext uri="{BB962C8B-B14F-4D97-AF65-F5344CB8AC3E}">
        <p14:creationId xmlns:p14="http://schemas.microsoft.com/office/powerpoint/2010/main" val="392680172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DA0DE-9D02-E519-6DE5-CC2E72A737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C47A81-697F-0FAD-BA5D-7E43843B5126}"/>
              </a:ext>
            </a:extLst>
          </p:cNvPr>
          <p:cNvSpPr>
            <a:spLocks noGrp="1"/>
          </p:cNvSpPr>
          <p:nvPr>
            <p:ph type="title"/>
          </p:nvPr>
        </p:nvSpPr>
        <p:spPr/>
        <p:txBody>
          <a:bodyPr/>
          <a:lstStyle/>
          <a:p>
            <a:r>
              <a:rPr lang="en-US" dirty="0"/>
              <a:t>Thomas – BMT equation with EDM</a:t>
            </a:r>
          </a:p>
        </p:txBody>
      </p:sp>
      <p:sp>
        <p:nvSpPr>
          <p:cNvPr id="3" name="Slide Number Placeholder 2">
            <a:extLst>
              <a:ext uri="{FF2B5EF4-FFF2-40B4-BE49-F238E27FC236}">
                <a16:creationId xmlns:a16="http://schemas.microsoft.com/office/drawing/2014/main" id="{35AF9155-8A50-2EE7-1C57-535081E011C9}"/>
              </a:ext>
            </a:extLst>
          </p:cNvPr>
          <p:cNvSpPr>
            <a:spLocks noGrp="1"/>
          </p:cNvSpPr>
          <p:nvPr>
            <p:ph type="sldNum" sz="quarter" idx="12"/>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7</a:t>
            </a:fld>
            <a:endParaRPr lang="de-DE" dirty="0">
              <a:latin typeface="Aptos" panose="020B0004020202020204" pitchFamily="34"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103B141-2D79-75FA-D2DA-E39A007ACD6F}"/>
                  </a:ext>
                </a:extLst>
              </p:cNvPr>
              <p:cNvSpPr/>
              <p:nvPr/>
            </p:nvSpPr>
            <p:spPr>
              <a:xfrm>
                <a:off x="1286838" y="1710796"/>
                <a:ext cx="6426308" cy="730969"/>
              </a:xfrm>
              <a:prstGeom prst="rect">
                <a:avLst/>
              </a:prstGeom>
              <a:solidFill>
                <a:schemeClr val="bg1"/>
              </a:solid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𝐿</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𝑐</m:t>
                          </m:r>
                        </m:sub>
                      </m:sSub>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smtClean="0">
                              <a:latin typeface="Cambria Math"/>
                            </a:rPr>
                            <m:t>+</m:t>
                          </m:r>
                          <m:d>
                            <m:dPr>
                              <m:ctrlPr>
                                <a:rPr lang="en-US" i="1" smtClean="0">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a:solidFill>
                                        <a:schemeClr val="tx1"/>
                                      </a:solidFill>
                                      <a:latin typeface="Cambria Math"/>
                                    </a:rPr>
                                    <m:t>1</m:t>
                                  </m:r>
                                </m:num>
                                <m:den>
                                  <m:sSup>
                                    <m:sSupPr>
                                      <m:ctrlPr>
                                        <a:rPr lang="en-US" b="0" i="1" smtClean="0">
                                          <a:solidFill>
                                            <a:schemeClr val="tx1"/>
                                          </a:solidFill>
                                          <a:latin typeface="Cambria Math" panose="02040503050406030204" pitchFamily="18" charset="0"/>
                                        </a:rPr>
                                      </m:ctrlPr>
                                    </m:sSupPr>
                                    <m:e>
                                      <m:r>
                                        <a:rPr lang="en-US" i="1">
                                          <a:solidFill>
                                            <a:schemeClr val="tx1"/>
                                          </a:solidFill>
                                          <a:latin typeface="Cambria Math"/>
                                        </a:rPr>
                                        <m:t>𝛾</m:t>
                                      </m:r>
                                    </m:e>
                                    <m:sup>
                                      <m:r>
                                        <a:rPr lang="en-US" b="0" i="1" smtClean="0">
                                          <a:solidFill>
                                            <a:schemeClr val="tx1"/>
                                          </a:solidFill>
                                          <a:latin typeface="Cambria Math" panose="02040503050406030204" pitchFamily="18" charset="0"/>
                                        </a:rPr>
                                        <m:t>2</m:t>
                                      </m:r>
                                    </m:sup>
                                  </m:s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1</m:t>
                                  </m:r>
                                </m:den>
                              </m:f>
                              <m:r>
                                <a:rPr lang="en-US" i="1">
                                  <a:solidFill>
                                    <a:schemeClr val="tx1"/>
                                  </a:solidFill>
                                  <a:latin typeface="Cambria Math"/>
                                </a:rPr>
                                <m:t>−</m:t>
                              </m:r>
                              <m:r>
                                <a:rPr lang="en-US" i="1">
                                  <a:solidFill>
                                    <a:schemeClr val="tx1"/>
                                  </a:solidFill>
                                  <a:latin typeface="Cambria Math"/>
                                </a:rPr>
                                <m:t>𝑎</m:t>
                              </m:r>
                              <m:r>
                                <a:rPr lang="en-US" i="1">
                                  <a:solidFill>
                                    <a:schemeClr val="tx1"/>
                                  </a:solidFill>
                                  <a:latin typeface="Cambria Math"/>
                                </a:rPr>
                                <m:t> </m:t>
                              </m:r>
                            </m:e>
                          </m:d>
                          <m:f>
                            <m:fPr>
                              <m:ctrlPr>
                                <a:rPr lang="en-US" i="1">
                                  <a:solidFill>
                                    <a:schemeClr val="tx1"/>
                                  </a:solidFill>
                                  <a:latin typeface="Cambria Math" panose="02040503050406030204" pitchFamily="18" charset="0"/>
                                </a:rPr>
                              </m:ctrlPr>
                            </m:fPr>
                            <m:num>
                              <m:acc>
                                <m:accPr>
                                  <m:chr m:val="⃗"/>
                                  <m:ctrlPr>
                                    <a:rPr lang="en-US" i="1">
                                      <a:solidFill>
                                        <a:schemeClr val="tx1"/>
                                      </a:solidFill>
                                      <a:latin typeface="Cambria Math" panose="02040503050406030204" pitchFamily="18" charset="0"/>
                                    </a:rPr>
                                  </m:ctrlPr>
                                </m:accPr>
                                <m:e>
                                  <m:r>
                                    <a:rPr lang="en-US" i="1">
                                      <a:solidFill>
                                        <a:schemeClr val="tx1"/>
                                      </a:solidFill>
                                      <a:latin typeface="Cambria Math"/>
                                    </a:rPr>
                                    <m:t>𝛽</m:t>
                                  </m:r>
                                </m:e>
                              </m:acc>
                              <m:r>
                                <a:rPr lang="en-US" i="1">
                                  <a:solidFill>
                                    <a:schemeClr val="tx1"/>
                                  </a:solidFill>
                                  <a:latin typeface="Cambria Math"/>
                                </a:rPr>
                                <m:t>×</m:t>
                              </m:r>
                              <m:acc>
                                <m:accPr>
                                  <m:chr m:val="⃗"/>
                                  <m:ctrlPr>
                                    <a:rPr lang="en-US" i="1">
                                      <a:solidFill>
                                        <a:schemeClr val="tx1"/>
                                      </a:solidFill>
                                      <a:latin typeface="Cambria Math" panose="02040503050406030204" pitchFamily="18" charset="0"/>
                                    </a:rPr>
                                  </m:ctrlPr>
                                </m:accPr>
                                <m:e>
                                  <m:r>
                                    <a:rPr lang="en-US" b="0" i="1" smtClean="0">
                                      <a:solidFill>
                                        <a:schemeClr val="tx1"/>
                                      </a:solidFill>
                                      <a:latin typeface="Cambria Math"/>
                                    </a:rPr>
                                    <m:t>𝐸</m:t>
                                  </m:r>
                                </m:e>
                              </m:acc>
                            </m:num>
                            <m:den>
                              <m:r>
                                <a:rPr lang="en-US" i="1">
                                  <a:solidFill>
                                    <a:schemeClr val="tx1"/>
                                  </a:solidFill>
                                  <a:latin typeface="Cambria Math"/>
                                </a:rPr>
                                <m:t>𝑐</m:t>
                              </m:r>
                            </m:den>
                          </m:f>
                        </m:e>
                      </m:d>
                      <m:r>
                        <a:rPr lang="en-US" b="0" i="1"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𝜂</m:t>
                          </m:r>
                          <m:r>
                            <a:rPr lang="en-US" b="0" i="1" smtClean="0">
                              <a:solidFill>
                                <a:schemeClr val="tx1"/>
                              </a:solidFill>
                              <a:latin typeface="Cambria Math" panose="02040503050406030204" pitchFamily="18" charset="0"/>
                            </a:rPr>
                            <m:t>𝑞</m:t>
                          </m:r>
                        </m:num>
                        <m:den>
                          <m:r>
                            <a:rPr lang="en-US" b="0" i="1" smtClean="0">
                              <a:solidFill>
                                <a:schemeClr val="tx1"/>
                              </a:solidFill>
                              <a:latin typeface="Cambria Math" panose="02040503050406030204" pitchFamily="18" charset="0"/>
                            </a:rPr>
                            <m:t>2</m:t>
                          </m:r>
                          <m:r>
                            <a:rPr lang="en-US" b="0" i="1" smtClean="0">
                              <a:solidFill>
                                <a:schemeClr val="tx1"/>
                              </a:solidFill>
                              <a:latin typeface="Cambria Math" panose="02040503050406030204" pitchFamily="18" charset="0"/>
                            </a:rPr>
                            <m:t>𝑚</m:t>
                          </m:r>
                        </m:den>
                      </m:f>
                      <m:d>
                        <m:dPr>
                          <m:begChr m:val="["/>
                          <m:endChr m:val="]"/>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𝑐</m:t>
                          </m:r>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𝛽</m:t>
                              </m:r>
                            </m:e>
                          </m:acc>
                          <m:r>
                            <a:rPr lang="en-US" b="0" i="1" smtClean="0">
                              <a:solidFill>
                                <a:schemeClr val="tx1"/>
                              </a:solidFill>
                              <a:latin typeface="Cambria Math" panose="02040503050406030204" pitchFamily="18" charset="0"/>
                            </a:rPr>
                            <m:t>×</m:t>
                          </m:r>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𝐵</m:t>
                              </m:r>
                            </m:e>
                          </m:acc>
                          <m:r>
                            <a:rPr lang="en-US" b="0" i="1" smtClean="0">
                              <a:solidFill>
                                <a:schemeClr val="tx1"/>
                              </a:solidFill>
                              <a:latin typeface="Cambria Math" panose="02040503050406030204" pitchFamily="18" charset="0"/>
                            </a:rPr>
                            <m:t>+</m:t>
                          </m:r>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𝐸</m:t>
                              </m:r>
                            </m:e>
                          </m:acc>
                        </m:e>
                      </m:d>
                    </m:oMath>
                  </m:oMathPara>
                </a14:m>
                <a:endParaRPr lang="en-US" dirty="0">
                  <a:latin typeface="Aptos" panose="020B0004020202020204" pitchFamily="34" charset="0"/>
                </a:endParaRPr>
              </a:p>
            </p:txBody>
          </p:sp>
        </mc:Choice>
        <mc:Fallback xmlns="">
          <p:sp>
            <p:nvSpPr>
              <p:cNvPr id="4" name="Rectangle 3">
                <a:extLst>
                  <a:ext uri="{FF2B5EF4-FFF2-40B4-BE49-F238E27FC236}">
                    <a16:creationId xmlns:a16="http://schemas.microsoft.com/office/drawing/2014/main" id="{B103B141-2D79-75FA-D2DA-E39A007ACD6F}"/>
                  </a:ext>
                </a:extLst>
              </p:cNvPr>
              <p:cNvSpPr>
                <a:spLocks noRot="1" noChangeAspect="1" noMove="1" noResize="1" noEditPoints="1" noAdjustHandles="1" noChangeArrowheads="1" noChangeShapeType="1" noTextEdit="1"/>
              </p:cNvSpPr>
              <p:nvPr/>
            </p:nvSpPr>
            <p:spPr>
              <a:xfrm>
                <a:off x="1286838" y="1710796"/>
                <a:ext cx="6426308" cy="730969"/>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DFD76F7D-AAC6-4336-569B-F89C443009D6}"/>
              </a:ext>
            </a:extLst>
          </p:cNvPr>
          <p:cNvSpPr txBox="1"/>
          <p:nvPr/>
        </p:nvSpPr>
        <p:spPr>
          <a:xfrm>
            <a:off x="611560" y="1131590"/>
            <a:ext cx="7776864" cy="914400"/>
          </a:xfrm>
          <a:prstGeom prst="rect">
            <a:avLst/>
          </a:prstGeom>
          <a:noFill/>
        </p:spPr>
        <p:txBody>
          <a:bodyPr wrap="none" lIns="0" tIns="0" rIns="0" bIns="0" rtlCol="0">
            <a:noAutofit/>
          </a:bodyPr>
          <a:lstStyle/>
          <a:p>
            <a:pPr algn="l" eaLnBrk="1" hangingPunct="1">
              <a:lnSpc>
                <a:spcPct val="110000"/>
              </a:lnSpc>
              <a:spcBef>
                <a:spcPct val="0"/>
              </a:spcBef>
              <a:buClr>
                <a:srgbClr val="000000"/>
              </a:buClr>
            </a:pPr>
            <a:r>
              <a:rPr lang="en-US" sz="1800" dirty="0">
                <a:solidFill>
                  <a:srgbClr val="000000"/>
                </a:solidFill>
                <a:latin typeface="Aptos" panose="020B0004020202020204" pitchFamily="34" charset="0"/>
              </a:rPr>
              <a:t>The Thomas – Bargmann, Michel, Telegdi equation</a:t>
            </a:r>
          </a:p>
        </p:txBody>
      </p:sp>
      <p:sp>
        <p:nvSpPr>
          <p:cNvPr id="7" name="TextBox 6">
            <a:extLst>
              <a:ext uri="{FF2B5EF4-FFF2-40B4-BE49-F238E27FC236}">
                <a16:creationId xmlns:a16="http://schemas.microsoft.com/office/drawing/2014/main" id="{9B561716-C78F-CD93-705F-63D0CDF68CA9}"/>
              </a:ext>
            </a:extLst>
          </p:cNvPr>
          <p:cNvSpPr txBox="1"/>
          <p:nvPr/>
        </p:nvSpPr>
        <p:spPr>
          <a:xfrm>
            <a:off x="0" y="4037655"/>
            <a:ext cx="8564036" cy="1092607"/>
          </a:xfrm>
          <a:prstGeom prst="rect">
            <a:avLst/>
          </a:prstGeom>
          <a:noFill/>
        </p:spPr>
        <p:txBody>
          <a:bodyPr wrap="square">
            <a:spAutoFit/>
          </a:bodyPr>
          <a:lstStyle/>
          <a:p>
            <a:r>
              <a:rPr lang="en-US" sz="1000" b="1" dirty="0">
                <a:latin typeface="Aptos" panose="020B0004020202020204" pitchFamily="34" charset="0"/>
              </a:rPr>
              <a:t>V. Bargmann, L. Michel, V. L. Telegdi</a:t>
            </a:r>
            <a:br>
              <a:rPr lang="en-US" sz="1000" dirty="0">
                <a:latin typeface="Aptos" panose="020B0004020202020204" pitchFamily="34" charset="0"/>
              </a:rPr>
            </a:br>
            <a:r>
              <a:rPr lang="en-US" sz="1000" i="1" dirty="0">
                <a:latin typeface="Aptos" panose="020B0004020202020204" pitchFamily="34" charset="0"/>
              </a:rPr>
              <a:t>Precession of the Polarization of Particles Moving in a Homogeneous Electromagnetic Field</a:t>
            </a:r>
            <a:br>
              <a:rPr lang="en-US" sz="1000" dirty="0">
                <a:latin typeface="Aptos" panose="020B0004020202020204" pitchFamily="34" charset="0"/>
              </a:rPr>
            </a:br>
            <a:r>
              <a:rPr lang="en-US" sz="1000" b="1" dirty="0">
                <a:latin typeface="Aptos" panose="020B0004020202020204" pitchFamily="34" charset="0"/>
              </a:rPr>
              <a:t>Physical Review Letters 2, 435 (1959)</a:t>
            </a:r>
          </a:p>
          <a:p>
            <a:r>
              <a:rPr lang="en-US" sz="1000" b="1" dirty="0">
                <a:latin typeface="Aptos" panose="020B0004020202020204" pitchFamily="34" charset="0"/>
              </a:rPr>
              <a:t>L. H. Thomas</a:t>
            </a:r>
            <a:br>
              <a:rPr lang="en-US" sz="1000" dirty="0">
                <a:latin typeface="Aptos" panose="020B0004020202020204" pitchFamily="34" charset="0"/>
              </a:rPr>
            </a:br>
            <a:r>
              <a:rPr lang="en-US" sz="1000" i="1" dirty="0">
                <a:latin typeface="Aptos" panose="020B0004020202020204" pitchFamily="34" charset="0"/>
              </a:rPr>
              <a:t>The motion of the spinning electron</a:t>
            </a:r>
            <a:br>
              <a:rPr lang="en-US" sz="1000" dirty="0">
                <a:latin typeface="Aptos" panose="020B0004020202020204" pitchFamily="34" charset="0"/>
              </a:rPr>
            </a:br>
            <a:r>
              <a:rPr lang="en-US" sz="1000" b="1" dirty="0">
                <a:latin typeface="Aptos" panose="020B0004020202020204" pitchFamily="34" charset="0"/>
              </a:rPr>
              <a:t>Nature 117, 514 (1926)</a:t>
            </a:r>
            <a:r>
              <a:rPr lang="en-US" sz="1000" dirty="0">
                <a:latin typeface="Aptos" panose="020B0004020202020204" pitchFamily="34" charset="0"/>
              </a:rPr>
              <a:t>.</a:t>
            </a:r>
          </a:p>
        </p:txBody>
      </p:sp>
      <p:sp>
        <p:nvSpPr>
          <p:cNvPr id="11" name="Right Brace 10">
            <a:extLst>
              <a:ext uri="{FF2B5EF4-FFF2-40B4-BE49-F238E27FC236}">
                <a16:creationId xmlns:a16="http://schemas.microsoft.com/office/drawing/2014/main" id="{7651F126-27A6-4618-998E-2939A0B1BCA1}"/>
              </a:ext>
            </a:extLst>
          </p:cNvPr>
          <p:cNvSpPr/>
          <p:nvPr/>
        </p:nvSpPr>
        <p:spPr bwMode="auto">
          <a:xfrm rot="5400000">
            <a:off x="4217516" y="1370333"/>
            <a:ext cx="216024" cy="2243359"/>
          </a:xfrm>
          <a:prstGeom prst="rightBrace">
            <a:avLst>
              <a:gd name="adj1" fmla="val 25970"/>
              <a:gd name="adj2" fmla="val 50000"/>
            </a:avLst>
          </a:prstGeom>
          <a:noFill/>
          <a:ln w="19050"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3" name="TextBox 12">
            <a:extLst>
              <a:ext uri="{FF2B5EF4-FFF2-40B4-BE49-F238E27FC236}">
                <a16:creationId xmlns:a16="http://schemas.microsoft.com/office/drawing/2014/main" id="{76133498-FBFF-4F1D-0C35-1874AF755E79}"/>
              </a:ext>
            </a:extLst>
          </p:cNvPr>
          <p:cNvSpPr txBox="1"/>
          <p:nvPr/>
        </p:nvSpPr>
        <p:spPr>
          <a:xfrm flipH="1">
            <a:off x="5755524" y="3342642"/>
            <a:ext cx="3061108" cy="1021626"/>
          </a:xfrm>
          <a:prstGeom prst="rect">
            <a:avLst/>
          </a:prstGeom>
          <a:noFill/>
        </p:spPr>
        <p:txBody>
          <a:bodyPr wrap="none" lIns="0" tIns="0" rIns="0" bIns="0" rtlCol="0">
            <a:noAutofit/>
          </a:bodyPr>
          <a:lstStyle/>
          <a:p>
            <a:pPr algn="l" eaLnBrk="1" hangingPunct="1">
              <a:lnSpc>
                <a:spcPct val="110000"/>
              </a:lnSpc>
              <a:spcBef>
                <a:spcPct val="0"/>
              </a:spcBef>
              <a:buClr>
                <a:srgbClr val="000000"/>
              </a:buClr>
            </a:pPr>
            <a:r>
              <a:rPr lang="en-US" sz="1800" dirty="0">
                <a:solidFill>
                  <a:srgbClr val="000000"/>
                </a:solidFill>
                <a:latin typeface="Aptos" panose="020B0004020202020204" pitchFamily="34" charset="0"/>
              </a:rPr>
              <a:t>Typical particle beams or</a:t>
            </a:r>
            <a:br>
              <a:rPr lang="en-US" sz="1800" dirty="0">
                <a:solidFill>
                  <a:srgbClr val="000000"/>
                </a:solidFill>
                <a:latin typeface="Aptos" panose="020B0004020202020204" pitchFamily="34" charset="0"/>
              </a:rPr>
            </a:br>
            <a:r>
              <a:rPr lang="en-US" sz="1800" dirty="0">
                <a:solidFill>
                  <a:srgbClr val="000000"/>
                </a:solidFill>
                <a:latin typeface="Aptos" panose="020B0004020202020204" pitchFamily="34" charset="0"/>
              </a:rPr>
              <a:t>bunches are divergent and </a:t>
            </a:r>
          </a:p>
          <a:p>
            <a:pPr algn="l" eaLnBrk="1" hangingPunct="1">
              <a:lnSpc>
                <a:spcPct val="110000"/>
              </a:lnSpc>
              <a:spcBef>
                <a:spcPct val="0"/>
              </a:spcBef>
              <a:buClr>
                <a:srgbClr val="000000"/>
              </a:buClr>
            </a:pPr>
            <a:r>
              <a:rPr lang="en-US" sz="1800" dirty="0">
                <a:solidFill>
                  <a:srgbClr val="000000"/>
                </a:solidFill>
                <a:latin typeface="Aptos" panose="020B0004020202020204" pitchFamily="34" charset="0"/>
              </a:rPr>
              <a:t>require electric or magnetic </a:t>
            </a:r>
          </a:p>
          <a:p>
            <a:pPr algn="l" eaLnBrk="1" hangingPunct="1">
              <a:lnSpc>
                <a:spcPct val="110000"/>
              </a:lnSpc>
              <a:spcBef>
                <a:spcPct val="0"/>
              </a:spcBef>
              <a:buClr>
                <a:srgbClr val="000000"/>
              </a:buClr>
            </a:pPr>
            <a:r>
              <a:rPr lang="en-US" sz="1800" dirty="0">
                <a:solidFill>
                  <a:srgbClr val="000000"/>
                </a:solidFill>
                <a:latin typeface="Aptos" panose="020B0004020202020204" pitchFamily="34" charset="0"/>
              </a:rPr>
              <a:t>quadrupoles to keep particles </a:t>
            </a:r>
          </a:p>
          <a:p>
            <a:pPr algn="l" eaLnBrk="1" hangingPunct="1">
              <a:lnSpc>
                <a:spcPct val="110000"/>
              </a:lnSpc>
              <a:spcBef>
                <a:spcPct val="0"/>
              </a:spcBef>
              <a:buClr>
                <a:srgbClr val="000000"/>
              </a:buClr>
            </a:pPr>
            <a:r>
              <a:rPr lang="en-US" sz="1800" dirty="0">
                <a:solidFill>
                  <a:srgbClr val="000000"/>
                </a:solidFill>
                <a:latin typeface="Aptos" panose="020B0004020202020204" pitchFamily="34" charset="0"/>
              </a:rPr>
              <a:t>stored. </a:t>
            </a:r>
          </a:p>
        </p:txBody>
      </p:sp>
      <p:sp>
        <p:nvSpPr>
          <p:cNvPr id="6" name="Right Brace 5">
            <a:extLst>
              <a:ext uri="{FF2B5EF4-FFF2-40B4-BE49-F238E27FC236}">
                <a16:creationId xmlns:a16="http://schemas.microsoft.com/office/drawing/2014/main" id="{92FC820C-A1B5-5E41-F176-2834C789F7C6}"/>
              </a:ext>
            </a:extLst>
          </p:cNvPr>
          <p:cNvSpPr/>
          <p:nvPr/>
        </p:nvSpPr>
        <p:spPr bwMode="auto">
          <a:xfrm rot="5400000">
            <a:off x="6408204" y="1788336"/>
            <a:ext cx="216024" cy="1440160"/>
          </a:xfrm>
          <a:prstGeom prst="rightBrace">
            <a:avLst>
              <a:gd name="adj1" fmla="val 25970"/>
              <a:gd name="adj2" fmla="val 50000"/>
            </a:avLst>
          </a:prstGeom>
          <a:noFill/>
          <a:ln w="19050"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530AC9B-BD4E-1099-44E2-98446FF8FF50}"/>
                  </a:ext>
                </a:extLst>
              </p:cNvPr>
              <p:cNvSpPr txBox="1"/>
              <p:nvPr/>
            </p:nvSpPr>
            <p:spPr>
              <a:xfrm>
                <a:off x="5796136" y="2640230"/>
                <a:ext cx="1762957" cy="305205"/>
              </a:xfrm>
              <a:prstGeom prst="rect">
                <a:avLst/>
              </a:prstGeom>
              <a:noFill/>
            </p:spPr>
            <p:txBody>
              <a:bodyPr wrap="none" lIns="0" tIns="0" rIns="0" bIns="0" rtlCol="0">
                <a:noAutofit/>
              </a:bodyPr>
              <a:lstStyle/>
              <a:p>
                <a:pPr algn="l" eaLnBrk="1" hangingPunct="1">
                  <a:lnSpc>
                    <a:spcPct val="110000"/>
                  </a:lnSpc>
                  <a:spcBef>
                    <a:spcPct val="0"/>
                  </a:spcBef>
                  <a:buClr>
                    <a:srgbClr val="000000"/>
                  </a:buClr>
                </a:pPr>
                <a:r>
                  <a:rPr lang="en-US" sz="1200" dirty="0">
                    <a:solidFill>
                      <a:srgbClr val="000000"/>
                    </a:solidFill>
                    <a:latin typeface="Aptos" panose="020B0004020202020204" pitchFamily="34" charset="0"/>
                  </a:rPr>
                  <a:t>EDM term,  </a:t>
                </a:r>
                <a14:m>
                  <m:oMath xmlns:m="http://schemas.openxmlformats.org/officeDocument/2006/math">
                    <m:sSub>
                      <m:sSubPr>
                        <m:ctrlPr>
                          <a:rPr lang="en-US" sz="1200" b="0" i="1" smtClean="0">
                            <a:solidFill>
                              <a:srgbClr val="000000"/>
                            </a:solidFill>
                            <a:latin typeface="Cambria Math" panose="02040503050406030204" pitchFamily="18" charset="0"/>
                          </a:rPr>
                        </m:ctrlPr>
                      </m:sSubPr>
                      <m:e>
                        <m:acc>
                          <m:accPr>
                            <m:chr m:val="⃗"/>
                            <m:ctrlPr>
                              <a:rPr lang="en-US" sz="1200" b="0" i="1" smtClean="0">
                                <a:solidFill>
                                  <a:srgbClr val="000000"/>
                                </a:solidFill>
                                <a:latin typeface="Cambria Math" panose="02040503050406030204" pitchFamily="18" charset="0"/>
                              </a:rPr>
                            </m:ctrlPr>
                          </m:accPr>
                          <m:e>
                            <m:r>
                              <a:rPr lang="en-US" sz="1200" b="0" i="1" smtClean="0">
                                <a:solidFill>
                                  <a:srgbClr val="000000"/>
                                </a:solidFill>
                                <a:latin typeface="Cambria Math" panose="02040503050406030204" pitchFamily="18" charset="0"/>
                              </a:rPr>
                              <m:t>𝜔</m:t>
                            </m:r>
                          </m:e>
                        </m:acc>
                      </m:e>
                      <m:sub>
                        <m:r>
                          <a:rPr lang="en-US" sz="1200" b="0" i="1" smtClean="0">
                            <a:solidFill>
                              <a:srgbClr val="000000"/>
                            </a:solidFill>
                            <a:latin typeface="Cambria Math" panose="02040503050406030204" pitchFamily="18" charset="0"/>
                          </a:rPr>
                          <m:t>𝑒</m:t>
                        </m:r>
                      </m:sub>
                    </m:sSub>
                    <m:r>
                      <a:rPr lang="en-US" sz="1200" b="0" i="1" smtClean="0">
                        <a:solidFill>
                          <a:srgbClr val="000000"/>
                        </a:solidFill>
                        <a:latin typeface="Cambria Math" panose="02040503050406030204" pitchFamily="18" charset="0"/>
                      </a:rPr>
                      <m:t>⊥</m:t>
                    </m:r>
                    <m:sSub>
                      <m:sSubPr>
                        <m:ctrlPr>
                          <a:rPr lang="en-US" sz="1200" b="0" i="1" smtClean="0">
                            <a:solidFill>
                              <a:srgbClr val="000000"/>
                            </a:solidFill>
                            <a:latin typeface="Cambria Math" panose="02040503050406030204" pitchFamily="18" charset="0"/>
                          </a:rPr>
                        </m:ctrlPr>
                      </m:sSubPr>
                      <m:e>
                        <m:acc>
                          <m:accPr>
                            <m:chr m:val="⃗"/>
                            <m:ctrlPr>
                              <a:rPr lang="en-US" sz="1200" b="0" i="1" smtClean="0">
                                <a:solidFill>
                                  <a:srgbClr val="000000"/>
                                </a:solidFill>
                                <a:latin typeface="Cambria Math" panose="02040503050406030204" pitchFamily="18" charset="0"/>
                              </a:rPr>
                            </m:ctrlPr>
                          </m:accPr>
                          <m:e>
                            <m:r>
                              <a:rPr lang="en-US" sz="1200" b="0" i="1" smtClean="0">
                                <a:solidFill>
                                  <a:srgbClr val="000000"/>
                                </a:solidFill>
                                <a:latin typeface="Cambria Math" panose="02040503050406030204" pitchFamily="18" charset="0"/>
                              </a:rPr>
                              <m:t>𝜔</m:t>
                            </m:r>
                          </m:e>
                        </m:acc>
                      </m:e>
                      <m:sub>
                        <m:r>
                          <a:rPr lang="en-US" sz="1200" b="0" i="1" smtClean="0">
                            <a:solidFill>
                              <a:srgbClr val="000000"/>
                            </a:solidFill>
                            <a:latin typeface="Cambria Math" panose="02040503050406030204" pitchFamily="18" charset="0"/>
                          </a:rPr>
                          <m:t>𝑎</m:t>
                        </m:r>
                      </m:sub>
                    </m:sSub>
                  </m:oMath>
                </a14:m>
                <a:endParaRPr lang="en-US" sz="1200" dirty="0">
                  <a:solidFill>
                    <a:srgbClr val="000000"/>
                  </a:solidFill>
                  <a:latin typeface="Aptos" panose="020B0004020202020204" pitchFamily="34" charset="0"/>
                </a:endParaRPr>
              </a:p>
            </p:txBody>
          </p:sp>
        </mc:Choice>
        <mc:Fallback xmlns="">
          <p:sp>
            <p:nvSpPr>
              <p:cNvPr id="12" name="TextBox 11">
                <a:extLst>
                  <a:ext uri="{FF2B5EF4-FFF2-40B4-BE49-F238E27FC236}">
                    <a16:creationId xmlns:a16="http://schemas.microsoft.com/office/drawing/2014/main" id="{9530AC9B-BD4E-1099-44E2-98446FF8FF50}"/>
                  </a:ext>
                </a:extLst>
              </p:cNvPr>
              <p:cNvSpPr txBox="1">
                <a:spLocks noRot="1" noChangeAspect="1" noMove="1" noResize="1" noEditPoints="1" noAdjustHandles="1" noChangeArrowheads="1" noChangeShapeType="1" noTextEdit="1"/>
              </p:cNvSpPr>
              <p:nvPr/>
            </p:nvSpPr>
            <p:spPr>
              <a:xfrm>
                <a:off x="5796136" y="2640230"/>
                <a:ext cx="1762957" cy="305205"/>
              </a:xfrm>
              <a:prstGeom prst="rect">
                <a:avLst/>
              </a:prstGeom>
              <a:blipFill>
                <a:blip r:embed="rId3"/>
                <a:stretch>
                  <a:fillRect l="-5536" t="-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F30939A-8DDE-1C6E-BCDE-AC8B71E4DA2B}"/>
                  </a:ext>
                </a:extLst>
              </p:cNvPr>
              <p:cNvSpPr txBox="1"/>
              <p:nvPr/>
            </p:nvSpPr>
            <p:spPr>
              <a:xfrm>
                <a:off x="2087710" y="2581842"/>
                <a:ext cx="457200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000000"/>
                              </a:solidFill>
                              <a:latin typeface="Cambria Math" panose="02040503050406030204" pitchFamily="18" charset="0"/>
                            </a:rPr>
                          </m:ctrlPr>
                        </m:sSubPr>
                        <m:e>
                          <m:acc>
                            <m:accPr>
                              <m:chr m:val="⃗"/>
                              <m:ctrlPr>
                                <a:rPr lang="en-US" sz="1600" b="0" i="1" smtClean="0">
                                  <a:solidFill>
                                    <a:srgbClr val="000000"/>
                                  </a:solidFill>
                                  <a:latin typeface="Cambria Math" panose="02040503050406030204" pitchFamily="18" charset="0"/>
                                </a:rPr>
                              </m:ctrlPr>
                            </m:accPr>
                            <m:e>
                              <m:r>
                                <a:rPr lang="en-US" sz="1600" b="0" i="1" smtClean="0">
                                  <a:solidFill>
                                    <a:srgbClr val="000000"/>
                                  </a:solidFill>
                                  <a:latin typeface="Cambria Math" panose="02040503050406030204" pitchFamily="18" charset="0"/>
                                </a:rPr>
                                <m:t>𝜔</m:t>
                              </m:r>
                            </m:e>
                          </m:acc>
                        </m:e>
                        <m:sub>
                          <m:r>
                            <a:rPr lang="en-US" sz="1600" b="0" i="1" smtClean="0">
                              <a:solidFill>
                                <a:srgbClr val="000000"/>
                              </a:solidFill>
                              <a:latin typeface="Cambria Math" panose="02040503050406030204" pitchFamily="18" charset="0"/>
                            </a:rPr>
                            <m:t>𝑎</m:t>
                          </m:r>
                        </m:sub>
                      </m:sSub>
                    </m:oMath>
                  </m:oMathPara>
                </a14:m>
                <a:endParaRPr lang="en-US" dirty="0">
                  <a:latin typeface="Aptos" panose="020B0004020202020204" pitchFamily="34" charset="0"/>
                </a:endParaRPr>
              </a:p>
            </p:txBody>
          </p:sp>
        </mc:Choice>
        <mc:Fallback xmlns="">
          <p:sp>
            <p:nvSpPr>
              <p:cNvPr id="16" name="TextBox 15">
                <a:extLst>
                  <a:ext uri="{FF2B5EF4-FFF2-40B4-BE49-F238E27FC236}">
                    <a16:creationId xmlns:a16="http://schemas.microsoft.com/office/drawing/2014/main" id="{7F30939A-8DDE-1C6E-BCDE-AC8B71E4DA2B}"/>
                  </a:ext>
                </a:extLst>
              </p:cNvPr>
              <p:cNvSpPr txBox="1">
                <a:spLocks noRot="1" noChangeAspect="1" noMove="1" noResize="1" noEditPoints="1" noAdjustHandles="1" noChangeArrowheads="1" noChangeShapeType="1" noTextEdit="1"/>
              </p:cNvSpPr>
              <p:nvPr/>
            </p:nvSpPr>
            <p:spPr>
              <a:xfrm>
                <a:off x="2087710" y="2581842"/>
                <a:ext cx="4572000" cy="338554"/>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638747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10"/>
                                        <p:tgtEl>
                                          <p:spTgt spid="4"/>
                                        </p:tgtEl>
                                      </p:cBhvr>
                                    </p:animEffect>
                                    <p:set>
                                      <p:cBhvr>
                                        <p:cTn id="7" dur="1" fill="hold">
                                          <p:stCondLst>
                                            <p:cond delay="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(Muon) dipole moments and frequencies</a:t>
            </a:r>
          </a:p>
        </p:txBody>
      </p:sp>
      <p:sp>
        <p:nvSpPr>
          <p:cNvPr id="4" name="Slide Number Placeholder 3"/>
          <p:cNvSpPr>
            <a:spLocks noGrp="1"/>
          </p:cNvSpPr>
          <p:nvPr>
            <p:ph type="sldNum" sz="quarter" idx="16"/>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8</a:t>
            </a:fld>
            <a:endParaRPr lang="de-DE" dirty="0">
              <a:latin typeface="Aptos" panose="020B0004020202020204" pitchFamily="34" charset="0"/>
            </a:endParaRPr>
          </a:p>
        </p:txBody>
      </p:sp>
      <p:cxnSp>
        <p:nvCxnSpPr>
          <p:cNvPr id="5" name="Straight Connector 4"/>
          <p:cNvCxnSpPr/>
          <p:nvPr/>
        </p:nvCxnSpPr>
        <p:spPr bwMode="auto">
          <a:xfrm>
            <a:off x="4696682" y="3287295"/>
            <a:ext cx="3482934" cy="943848"/>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6" name="Rectangle 5"/>
              <p:cNvSpPr/>
              <p:nvPr/>
            </p:nvSpPr>
            <p:spPr>
              <a:xfrm>
                <a:off x="1501488" y="599625"/>
                <a:ext cx="6231529" cy="74097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smtClean="0">
                                  <a:solidFill>
                                    <a:schemeClr val="bg1">
                                      <a:lumMod val="65000"/>
                                    </a:schemeClr>
                                  </a:solidFill>
                                  <a:latin typeface="Cambria Math" panose="02040503050406030204" pitchFamily="18" charset="0"/>
                                </a:rPr>
                              </m:ctrlPr>
                            </m:dPr>
                            <m:e>
                              <m:f>
                                <m:fPr>
                                  <m:ctrlPr>
                                    <a:rPr lang="en-US" i="1">
                                      <a:solidFill>
                                        <a:schemeClr val="bg1">
                                          <a:lumMod val="65000"/>
                                        </a:schemeClr>
                                      </a:solidFill>
                                      <a:latin typeface="Cambria Math" panose="02040503050406030204" pitchFamily="18" charset="0"/>
                                    </a:rPr>
                                  </m:ctrlPr>
                                </m:fPr>
                                <m:num>
                                  <m:r>
                                    <a:rPr lang="en-US" i="1">
                                      <a:solidFill>
                                        <a:schemeClr val="bg1">
                                          <a:lumMod val="65000"/>
                                        </a:schemeClr>
                                      </a:solidFill>
                                      <a:latin typeface="Cambria Math"/>
                                    </a:rPr>
                                    <m:t>1</m:t>
                                  </m:r>
                                </m:num>
                                <m:den>
                                  <m:sSup>
                                    <m:sSupPr>
                                      <m:ctrlPr>
                                        <a:rPr lang="en-US" b="0" i="1" smtClean="0">
                                          <a:solidFill>
                                            <a:schemeClr val="bg1">
                                              <a:lumMod val="65000"/>
                                            </a:schemeClr>
                                          </a:solidFill>
                                          <a:latin typeface="Cambria Math" panose="02040503050406030204" pitchFamily="18" charset="0"/>
                                        </a:rPr>
                                      </m:ctrlPr>
                                    </m:sSupPr>
                                    <m:e>
                                      <m:r>
                                        <a:rPr lang="en-US" b="0" i="1" smtClean="0">
                                          <a:solidFill>
                                            <a:schemeClr val="bg1">
                                              <a:lumMod val="65000"/>
                                            </a:schemeClr>
                                          </a:solidFill>
                                          <a:latin typeface="Cambria Math" panose="02040503050406030204" pitchFamily="18" charset="0"/>
                                        </a:rPr>
                                        <m:t>𝛾</m:t>
                                      </m:r>
                                    </m:e>
                                    <m:sup>
                                      <m:r>
                                        <a:rPr lang="en-US" b="0" i="1" smtClean="0">
                                          <a:solidFill>
                                            <a:schemeClr val="bg1">
                                              <a:lumMod val="65000"/>
                                            </a:schemeClr>
                                          </a:solidFill>
                                          <a:latin typeface="Cambria Math" panose="02040503050406030204" pitchFamily="18" charset="0"/>
                                        </a:rPr>
                                        <m:t>2</m:t>
                                      </m:r>
                                    </m:sup>
                                  </m:sSup>
                                  <m:r>
                                    <a:rPr lang="en-US" b="0" i="1" smtClean="0">
                                      <a:solidFill>
                                        <a:schemeClr val="bg1">
                                          <a:lumMod val="65000"/>
                                        </a:schemeClr>
                                      </a:solidFill>
                                      <a:latin typeface="Cambria Math" panose="02040503050406030204" pitchFamily="18" charset="0"/>
                                    </a:rPr>
                                    <m:t> −</m:t>
                                  </m:r>
                                  <m:r>
                                    <a:rPr lang="en-US" b="0" i="1" smtClean="0">
                                      <a:solidFill>
                                        <a:schemeClr val="bg1">
                                          <a:lumMod val="65000"/>
                                        </a:schemeClr>
                                      </a:solidFill>
                                      <a:latin typeface="Cambria Math" panose="02040503050406030204" pitchFamily="18" charset="0"/>
                                    </a:rPr>
                                    <m:t>1</m:t>
                                  </m:r>
                                </m:den>
                              </m:f>
                              <m:r>
                                <a:rPr lang="en-US" i="1">
                                  <a:solidFill>
                                    <a:schemeClr val="bg1">
                                      <a:lumMod val="65000"/>
                                    </a:schemeClr>
                                  </a:solidFill>
                                  <a:latin typeface="Cambria Math"/>
                                </a:rPr>
                                <m:t>−</m:t>
                              </m:r>
                              <m:r>
                                <a:rPr lang="en-US" i="1">
                                  <a:solidFill>
                                    <a:schemeClr val="bg1">
                                      <a:lumMod val="65000"/>
                                    </a:schemeClr>
                                  </a:solidFill>
                                  <a:latin typeface="Cambria Math"/>
                                </a:rPr>
                                <m:t>𝑎</m:t>
                              </m:r>
                              <m:r>
                                <a:rPr lang="en-US" i="1">
                                  <a:solidFill>
                                    <a:schemeClr val="bg1">
                                      <a:lumMod val="65000"/>
                                    </a:schemeClr>
                                  </a:solidFill>
                                  <a:latin typeface="Cambria Math"/>
                                </a:rPr>
                                <m:t> </m:t>
                              </m:r>
                            </m:e>
                          </m:d>
                          <m:f>
                            <m:fPr>
                              <m:ctrlPr>
                                <a:rPr lang="en-US" i="1">
                                  <a:solidFill>
                                    <a:schemeClr val="bg1">
                                      <a:lumMod val="65000"/>
                                    </a:schemeClr>
                                  </a:solidFill>
                                  <a:latin typeface="Cambria Math" panose="02040503050406030204" pitchFamily="18" charset="0"/>
                                </a:rPr>
                              </m:ctrlPr>
                            </m:fPr>
                            <m:num>
                              <m:acc>
                                <m:accPr>
                                  <m:chr m:val="⃗"/>
                                  <m:ctrlPr>
                                    <a:rPr lang="en-US" i="1">
                                      <a:solidFill>
                                        <a:schemeClr val="bg1">
                                          <a:lumMod val="65000"/>
                                        </a:schemeClr>
                                      </a:solidFill>
                                      <a:latin typeface="Cambria Math" panose="02040503050406030204" pitchFamily="18" charset="0"/>
                                    </a:rPr>
                                  </m:ctrlPr>
                                </m:accPr>
                                <m:e>
                                  <m:r>
                                    <a:rPr lang="en-US" i="1">
                                      <a:solidFill>
                                        <a:schemeClr val="bg1">
                                          <a:lumMod val="65000"/>
                                        </a:schemeClr>
                                      </a:solidFill>
                                      <a:latin typeface="Cambria Math"/>
                                    </a:rPr>
                                    <m:t>𝛽</m:t>
                                  </m:r>
                                </m:e>
                              </m:acc>
                              <m:r>
                                <a:rPr lang="en-US" i="1">
                                  <a:solidFill>
                                    <a:schemeClr val="bg1">
                                      <a:lumMod val="65000"/>
                                    </a:schemeClr>
                                  </a:solidFill>
                                  <a:latin typeface="Cambria Math"/>
                                </a:rPr>
                                <m:t>×</m:t>
                              </m:r>
                              <m:acc>
                                <m:accPr>
                                  <m:chr m:val="⃗"/>
                                  <m:ctrlPr>
                                    <a:rPr lang="en-US" i="1">
                                      <a:solidFill>
                                        <a:schemeClr val="bg1">
                                          <a:lumMod val="65000"/>
                                        </a:schemeClr>
                                      </a:solidFill>
                                      <a:latin typeface="Cambria Math" panose="02040503050406030204" pitchFamily="18" charset="0"/>
                                    </a:rPr>
                                  </m:ctrlPr>
                                </m:accPr>
                                <m:e>
                                  <m:r>
                                    <a:rPr lang="en-US" b="0" i="1" smtClean="0">
                                      <a:solidFill>
                                        <a:schemeClr val="bg1">
                                          <a:lumMod val="65000"/>
                                        </a:schemeClr>
                                      </a:solidFill>
                                      <a:latin typeface="Cambria Math"/>
                                    </a:rPr>
                                    <m:t>𝐸</m:t>
                                  </m:r>
                                </m:e>
                              </m:acc>
                            </m:num>
                            <m:den>
                              <m:r>
                                <a:rPr lang="en-US" i="1">
                                  <a:solidFill>
                                    <a:schemeClr val="bg1">
                                      <a:lumMod val="65000"/>
                                    </a:schemeClr>
                                  </a:solidFill>
                                  <a:latin typeface="Cambria Math"/>
                                </a:rPr>
                                <m:t>𝑐</m:t>
                              </m:r>
                            </m:den>
                          </m:f>
                          <m:r>
                            <a:rPr lang="en-US" i="1">
                              <a:latin typeface="Cambria Math"/>
                            </a:rPr>
                            <m:t>+</m:t>
                          </m:r>
                          <m:f>
                            <m:fPr>
                              <m:ctrlPr>
                                <a:rPr lang="en-US" i="1">
                                  <a:latin typeface="Cambria Math" panose="02040503050406030204" pitchFamily="18" charset="0"/>
                                </a:rPr>
                              </m:ctrlPr>
                            </m:fPr>
                            <m:num>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𝜇</m:t>
                                  </m:r>
                                </m:sub>
                              </m:sSub>
                              <m:r>
                                <a:rPr lang="en-US" i="1">
                                  <a:latin typeface="Cambria Math" panose="02040503050406030204" pitchFamily="18" charset="0"/>
                                </a:rPr>
                                <m:t>𝑚𝑐</m:t>
                              </m:r>
                            </m:num>
                            <m:den>
                              <m:r>
                                <a:rPr lang="en-US" i="1">
                                  <a:latin typeface="Cambria Math" panose="02040503050406030204" pitchFamily="18" charset="0"/>
                                </a:rPr>
                                <m:t>𝑞</m:t>
                              </m:r>
                              <m:r>
                                <a:rPr lang="en-US" i="1">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Aptos" panose="020B00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01488" y="599625"/>
                <a:ext cx="6231529" cy="740972"/>
              </a:xfrm>
              <a:prstGeom prst="rect">
                <a:avLst/>
              </a:prstGeom>
              <a:blipFill>
                <a:blip r:embed="rId3"/>
                <a:stretch>
                  <a:fillRect/>
                </a:stretch>
              </a:blipFill>
            </p:spPr>
            <p:txBody>
              <a:bodyPr/>
              <a:lstStyle/>
              <a:p>
                <a:r>
                  <a:rPr lang="en-US">
                    <a:noFill/>
                  </a:rPr>
                  <a:t> </a:t>
                </a:r>
              </a:p>
            </p:txBody>
          </p:sp>
        </mc:Fallback>
      </mc:AlternateContent>
      <p:grpSp>
        <p:nvGrpSpPr>
          <p:cNvPr id="7" name="Group 6"/>
          <p:cNvGrpSpPr/>
          <p:nvPr/>
        </p:nvGrpSpPr>
        <p:grpSpPr>
          <a:xfrm>
            <a:off x="6432638" y="2894525"/>
            <a:ext cx="2050394" cy="1478739"/>
            <a:chOff x="2870275" y="2915281"/>
            <a:chExt cx="2050394" cy="1478739"/>
          </a:xfrm>
        </p:grpSpPr>
        <p:sp>
          <p:nvSpPr>
            <p:cNvPr id="8" name="Oval 7"/>
            <p:cNvSpPr/>
            <p:nvPr/>
          </p:nvSpPr>
          <p:spPr bwMode="auto">
            <a:xfrm rot="670316">
              <a:off x="2870275" y="3734429"/>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ptos" panose="020B0004020202020204" pitchFamily="34" charset="0"/>
              </a:endParaRPr>
            </a:p>
          </p:txBody>
        </p:sp>
        <p:cxnSp>
          <p:nvCxnSpPr>
            <p:cNvPr id="9" name="Straight Arrow Connector 8"/>
            <p:cNvCxnSpPr/>
            <p:nvPr/>
          </p:nvCxnSpPr>
          <p:spPr bwMode="auto">
            <a:xfrm flipV="1">
              <a:off x="3894213" y="2915281"/>
              <a:ext cx="0" cy="1147761"/>
            </a:xfrm>
            <a:prstGeom prst="straightConnector1">
              <a:avLst/>
            </a:prstGeom>
            <a:ln w="1905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3575126" y="2937103"/>
                  <a:ext cx="270652"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𝑎</m:t>
                            </m:r>
                          </m:sub>
                        </m:sSub>
                      </m:oMath>
                    </m:oMathPara>
                  </a14:m>
                  <a:endParaRPr lang="en-US" sz="14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575126" y="2937103"/>
                  <a:ext cx="270652" cy="236988"/>
                </a:xfrm>
                <a:prstGeom prst="rect">
                  <a:avLst/>
                </a:prstGeom>
                <a:blipFill>
                  <a:blip r:embed="rId4"/>
                  <a:stretch>
                    <a:fillRect l="-9091" b="-5128"/>
                  </a:stretch>
                </a:blipFill>
              </p:spPr>
              <p:txBody>
                <a:bodyPr/>
                <a:lstStyle/>
                <a:p>
                  <a:r>
                    <a:rPr lang="en-US">
                      <a:noFill/>
                    </a:rPr>
                    <a:t> </a:t>
                  </a:r>
                </a:p>
              </p:txBody>
            </p:sp>
          </mc:Fallback>
        </mc:AlternateContent>
        <p:grpSp>
          <p:nvGrpSpPr>
            <p:cNvPr id="11" name="Group 10"/>
            <p:cNvGrpSpPr/>
            <p:nvPr/>
          </p:nvGrpSpPr>
          <p:grpSpPr>
            <a:xfrm>
              <a:off x="2872794" y="3736795"/>
              <a:ext cx="2047875" cy="657225"/>
              <a:chOff x="2872794" y="3736795"/>
              <a:chExt cx="2047875" cy="657225"/>
            </a:xfrm>
          </p:grpSpPr>
          <p:sp>
            <p:nvSpPr>
              <p:cNvPr id="13" name="Arc 12"/>
              <p:cNvSpPr/>
              <p:nvPr/>
            </p:nvSpPr>
            <p:spPr bwMode="auto">
              <a:xfrm rot="658433">
                <a:off x="2872794" y="3736795"/>
                <a:ext cx="2047875" cy="657225"/>
              </a:xfrm>
              <a:prstGeom prst="arc">
                <a:avLst>
                  <a:gd name="adj1" fmla="val 7755020"/>
                  <a:gd name="adj2" fmla="val 9647935"/>
                </a:avLst>
              </a:prstGeom>
              <a:noFill/>
              <a:ln w="19050">
                <a:solidFill>
                  <a:srgbClr val="686868"/>
                </a:solidFill>
                <a:headEnd type="arrow" w="med" len="med"/>
                <a:tailEnd type="non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ptos" panose="020B0004020202020204" pitchFamily="34" charset="0"/>
                </a:endParaRPr>
              </a:p>
            </p:txBody>
          </p:sp>
          <p:cxnSp>
            <p:nvCxnSpPr>
              <p:cNvPr id="14" name="Straight Arrow Connector 13"/>
              <p:cNvCxnSpPr>
                <a:stCxn id="17" idx="2"/>
              </p:cNvCxnSpPr>
              <p:nvPr/>
            </p:nvCxnSpPr>
            <p:spPr bwMode="auto">
              <a:xfrm flipH="1">
                <a:off x="3161479" y="4065407"/>
                <a:ext cx="699565" cy="97812"/>
              </a:xfrm>
              <a:prstGeom prst="straightConnector1">
                <a:avLst/>
              </a:prstGeom>
              <a:ln w="38100" cap="rnd">
                <a:solidFill>
                  <a:srgbClr val="686868"/>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mc:AlternateContent xmlns:mc="http://schemas.openxmlformats.org/markup-compatibility/2006" xmlns:a14="http://schemas.microsoft.com/office/drawing/2010/main">
          <mc:Choice Requires="a14">
            <p:sp>
              <p:nvSpPr>
                <p:cNvPr id="12" name="TextBox 11"/>
                <p:cNvSpPr txBox="1"/>
                <p:nvPr/>
              </p:nvSpPr>
              <p:spPr>
                <a:xfrm>
                  <a:off x="3435536" y="3783877"/>
                  <a:ext cx="131574"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𝑠</m:t>
                            </m:r>
                          </m:e>
                        </m:acc>
                      </m:oMath>
                    </m:oMathPara>
                  </a14:m>
                  <a:endParaRPr lang="en-US" sz="14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435536" y="3783877"/>
                  <a:ext cx="131574" cy="236988"/>
                </a:xfrm>
                <a:prstGeom prst="rect">
                  <a:avLst/>
                </a:prstGeom>
                <a:blipFill>
                  <a:blip r:embed="rId5"/>
                  <a:stretch>
                    <a:fillRect l="-40909" t="-28205" r="-86364"/>
                  </a:stretch>
                </a:blipFill>
              </p:spPr>
              <p:txBody>
                <a:bodyPr/>
                <a:lstStyle/>
                <a:p>
                  <a:r>
                    <a:rPr lang="en-US">
                      <a:noFill/>
                    </a:rPr>
                    <a:t> </a:t>
                  </a:r>
                </a:p>
              </p:txBody>
            </p:sp>
          </mc:Fallback>
        </mc:AlternateContent>
      </p:grpSp>
      <p:grpSp>
        <p:nvGrpSpPr>
          <p:cNvPr id="15" name="Group 14"/>
          <p:cNvGrpSpPr/>
          <p:nvPr/>
        </p:nvGrpSpPr>
        <p:grpSpPr>
          <a:xfrm>
            <a:off x="4662943" y="2830069"/>
            <a:ext cx="4026246" cy="1578394"/>
            <a:chOff x="2227125" y="2939825"/>
            <a:chExt cx="4026246" cy="1578394"/>
          </a:xfrm>
        </p:grpSpPr>
        <p:grpSp>
          <p:nvGrpSpPr>
            <p:cNvPr id="16" name="Group 15"/>
            <p:cNvGrpSpPr/>
            <p:nvPr/>
          </p:nvGrpSpPr>
          <p:grpSpPr>
            <a:xfrm>
              <a:off x="2227125" y="2939825"/>
              <a:ext cx="4026246" cy="1578394"/>
              <a:chOff x="1098062" y="2846225"/>
              <a:chExt cx="4026246" cy="1578394"/>
            </a:xfrm>
          </p:grpSpPr>
          <p:sp>
            <p:nvSpPr>
              <p:cNvPr id="18" name="Oval 17"/>
              <p:cNvSpPr/>
              <p:nvPr/>
            </p:nvSpPr>
            <p:spPr bwMode="auto">
              <a:xfrm rot="1608878">
                <a:off x="2927663" y="3656868"/>
                <a:ext cx="1960370" cy="767751"/>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ptos" panose="020B0004020202020204" pitchFamily="34" charset="0"/>
                </a:endParaRPr>
              </a:p>
            </p:txBody>
          </p:sp>
          <p:cxnSp>
            <p:nvCxnSpPr>
              <p:cNvPr id="19" name="Straight Arrow Connector 18"/>
              <p:cNvCxnSpPr>
                <a:cxnSpLocks/>
                <a:stCxn id="34" idx="1"/>
                <a:endCxn id="18" idx="3"/>
              </p:cNvCxnSpPr>
              <p:nvPr/>
            </p:nvCxnSpPr>
            <p:spPr bwMode="auto">
              <a:xfrm flipH="1" flipV="1">
                <a:off x="3166833" y="3970337"/>
                <a:ext cx="698586" cy="58517"/>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nvGrpSpPr>
              <p:cNvPr id="20" name="Group 19"/>
              <p:cNvGrpSpPr/>
              <p:nvPr/>
            </p:nvGrpSpPr>
            <p:grpSpPr>
              <a:xfrm>
                <a:off x="1098062" y="2846225"/>
                <a:ext cx="4026246" cy="1543195"/>
                <a:chOff x="1098062" y="2846225"/>
                <a:chExt cx="4026246" cy="1543195"/>
              </a:xfrm>
            </p:grpSpPr>
            <p:cxnSp>
              <p:nvCxnSpPr>
                <p:cNvPr id="21" name="Straight Arrow Connector 20"/>
                <p:cNvCxnSpPr/>
                <p:nvPr/>
              </p:nvCxnSpPr>
              <p:spPr bwMode="auto">
                <a:xfrm>
                  <a:off x="3894214" y="4063042"/>
                  <a:ext cx="319087" cy="8490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22" name="Straight Arrow Connector 21"/>
                <p:cNvCxnSpPr/>
                <p:nvPr/>
              </p:nvCxnSpPr>
              <p:spPr bwMode="auto">
                <a:xfrm flipV="1">
                  <a:off x="3894213" y="3045849"/>
                  <a:ext cx="315612" cy="1017194"/>
                </a:xfrm>
                <a:prstGeom prst="straightConnector1">
                  <a:avLst/>
                </a:prstGeom>
                <a:ln w="19050">
                  <a:headEnd type="none" w="med" len="med"/>
                  <a:tailEnd type="triangle"/>
                </a:ln>
              </p:spPr>
              <p:style>
                <a:lnRef idx="1">
                  <a:schemeClr val="accent6"/>
                </a:lnRef>
                <a:fillRef idx="0">
                  <a:schemeClr val="accent6"/>
                </a:fillRef>
                <a:effectRef idx="0">
                  <a:schemeClr val="accent6"/>
                </a:effectRef>
                <a:fontRef idx="minor">
                  <a:schemeClr val="tx1"/>
                </a:fontRef>
              </p:style>
            </p:cxnSp>
            <p:sp>
              <p:nvSpPr>
                <p:cNvPr id="23" name="Arc 22"/>
                <p:cNvSpPr/>
                <p:nvPr/>
              </p:nvSpPr>
              <p:spPr bwMode="auto">
                <a:xfrm rot="1618659">
                  <a:off x="2870276" y="3732195"/>
                  <a:ext cx="2047875" cy="657225"/>
                </a:xfrm>
                <a:prstGeom prst="arc">
                  <a:avLst>
                    <a:gd name="adj1" fmla="val 6988251"/>
                    <a:gd name="adj2" fmla="val 9587725"/>
                  </a:avLst>
                </a:prstGeom>
                <a:noFill/>
                <a:ln w="19050">
                  <a:solidFill>
                    <a:srgbClr val="014DB2"/>
                  </a:solidFill>
                  <a:headEnd type="arrow" w="med" len="med"/>
                  <a:tailEnd type="non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4241161" y="3906622"/>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241161" y="3906622"/>
                      <a:ext cx="260199" cy="236988"/>
                    </a:xfrm>
                    <a:prstGeom prst="rect">
                      <a:avLst/>
                    </a:prstGeom>
                    <a:blipFill>
                      <a:blip r:embed="rId6"/>
                      <a:stretch>
                        <a:fillRect l="-9524"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4276063" y="2846225"/>
                      <a:ext cx="848245" cy="48224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ad>
                              <m:radPr>
                                <m:degHide m:val="on"/>
                                <m:ctrlPr>
                                  <a:rPr lang="en-US" sz="1400" b="0" i="1" kern="1000" spc="30" smtClean="0">
                                    <a:solidFill>
                                      <a:srgbClr val="167415"/>
                                    </a:solidFill>
                                    <a:latin typeface="Cambria Math" panose="02040503050406030204" pitchFamily="18" charset="0"/>
                                  </a:rPr>
                                </m:ctrlPr>
                              </m:radPr>
                              <m:deg/>
                              <m:e>
                                <m:sSubSup>
                                  <m:sSubSupPr>
                                    <m:ctrlPr>
                                      <a:rPr lang="en-US" sz="1400" b="0" i="1" kern="1000" spc="30" smtClean="0">
                                        <a:solidFill>
                                          <a:srgbClr val="167415"/>
                                        </a:solidFill>
                                        <a:latin typeface="Cambria Math" panose="02040503050406030204" pitchFamily="18" charset="0"/>
                                        <a:cs typeface="Franklin Gothic Book"/>
                                      </a:rPr>
                                    </m:ctrlPr>
                                  </m:sSubSupPr>
                                  <m:e>
                                    <m:acc>
                                      <m:accPr>
                                        <m:chr m:val="⃗"/>
                                        <m:ctrlPr>
                                          <a:rPr lang="en-US" sz="1400" i="1" kern="1000" spc="30" smtClean="0">
                                            <a:solidFill>
                                              <a:srgbClr val="167415"/>
                                            </a:solidFill>
                                            <a:latin typeface="Cambria Math" panose="02040503050406030204" pitchFamily="18" charset="0"/>
                                            <a:cs typeface="Franklin Gothic Book"/>
                                          </a:rPr>
                                        </m:ctrlPr>
                                      </m:accPr>
                                      <m:e>
                                        <m:r>
                                          <a:rPr lang="en-US" sz="1400" i="1" kern="1000" spc="30" smtClean="0">
                                            <a:solidFill>
                                              <a:srgbClr val="167415"/>
                                            </a:solidFill>
                                            <a:latin typeface="Cambria Math" panose="02040503050406030204" pitchFamily="18" charset="0"/>
                                            <a:cs typeface="Franklin Gothic Book"/>
                                          </a:rPr>
                                          <m:t>𝜔</m:t>
                                        </m:r>
                                      </m:e>
                                    </m:acc>
                                  </m:e>
                                  <m:sub>
                                    <m:r>
                                      <a:rPr lang="en-US" sz="1400" b="0" i="1" kern="1000" spc="30" smtClean="0">
                                        <a:solidFill>
                                          <a:srgbClr val="167415"/>
                                        </a:solidFill>
                                        <a:latin typeface="Cambria Math" panose="02040503050406030204" pitchFamily="18" charset="0"/>
                                        <a:cs typeface="Franklin Gothic Book"/>
                                      </a:rPr>
                                      <m:t>𝑎</m:t>
                                    </m:r>
                                  </m:sub>
                                  <m:sup>
                                    <m:r>
                                      <a:rPr lang="en-US" sz="1400" b="0" i="1" kern="1000" spc="30" smtClean="0">
                                        <a:solidFill>
                                          <a:srgbClr val="167415"/>
                                        </a:solidFill>
                                        <a:latin typeface="Cambria Math" panose="02040503050406030204" pitchFamily="18" charset="0"/>
                                        <a:cs typeface="Franklin Gothic Book"/>
                                      </a:rPr>
                                      <m:t>2</m:t>
                                    </m:r>
                                  </m:sup>
                                </m:sSubSup>
                                <m:r>
                                  <a:rPr lang="en-US" sz="1400" i="1" kern="1000" spc="30">
                                    <a:solidFill>
                                      <a:srgbClr val="167415"/>
                                    </a:solidFill>
                                    <a:latin typeface="Cambria Math" panose="02040503050406030204" pitchFamily="18" charset="0"/>
                                    <a:cs typeface="Franklin Gothic Book"/>
                                  </a:rPr>
                                  <m:t>+</m:t>
                                </m:r>
                                <m:sSubSup>
                                  <m:sSubSupPr>
                                    <m:ctrlPr>
                                      <a:rPr lang="en-US" sz="1400" b="0" i="1" kern="1000" spc="30" smtClean="0">
                                        <a:solidFill>
                                          <a:srgbClr val="167415"/>
                                        </a:solidFill>
                                        <a:latin typeface="Cambria Math" panose="02040503050406030204" pitchFamily="18" charset="0"/>
                                        <a:cs typeface="Franklin Gothic Book"/>
                                      </a:rPr>
                                    </m:ctrlPr>
                                  </m:sSubSupPr>
                                  <m:e>
                                    <m:acc>
                                      <m:accPr>
                                        <m:chr m:val="⃗"/>
                                        <m:ctrlPr>
                                          <a:rPr lang="en-US" sz="1400" i="1" kern="1000" spc="30" smtClean="0">
                                            <a:solidFill>
                                              <a:srgbClr val="167415"/>
                                            </a:solidFill>
                                            <a:latin typeface="Cambria Math" panose="02040503050406030204" pitchFamily="18" charset="0"/>
                                            <a:cs typeface="Franklin Gothic Book"/>
                                          </a:rPr>
                                        </m:ctrlPr>
                                      </m:accPr>
                                      <m:e>
                                        <m:r>
                                          <a:rPr lang="en-US" sz="1400" i="1" kern="1000" spc="30" smtClean="0">
                                            <a:solidFill>
                                              <a:srgbClr val="167415"/>
                                            </a:solidFill>
                                            <a:latin typeface="Cambria Math" panose="02040503050406030204" pitchFamily="18" charset="0"/>
                                            <a:cs typeface="Franklin Gothic Book"/>
                                          </a:rPr>
                                          <m:t>𝜔</m:t>
                                        </m:r>
                                      </m:e>
                                    </m:acc>
                                  </m:e>
                                  <m:sub>
                                    <m:r>
                                      <a:rPr lang="en-US" sz="1400" b="0" i="1" kern="1000" spc="30" smtClean="0">
                                        <a:solidFill>
                                          <a:srgbClr val="167415"/>
                                        </a:solidFill>
                                        <a:latin typeface="Cambria Math" panose="02040503050406030204" pitchFamily="18" charset="0"/>
                                        <a:cs typeface="Franklin Gothic Book"/>
                                      </a:rPr>
                                      <m:t>𝑒</m:t>
                                    </m:r>
                                  </m:sub>
                                  <m:sup>
                                    <m:r>
                                      <a:rPr lang="en-US" sz="1400" b="0" i="1" kern="1000" spc="30" smtClean="0">
                                        <a:solidFill>
                                          <a:srgbClr val="167415"/>
                                        </a:solidFill>
                                        <a:latin typeface="Cambria Math" panose="02040503050406030204" pitchFamily="18" charset="0"/>
                                        <a:cs typeface="Franklin Gothic Book"/>
                                      </a:rPr>
                                      <m:t>2</m:t>
                                    </m:r>
                                  </m:sup>
                                </m:sSubSup>
                              </m:e>
                            </m:rad>
                          </m:oMath>
                        </m:oMathPara>
                      </a14:m>
                      <a:endParaRPr lang="en-US" sz="1400" kern="1000" spc="30" dirty="0" err="1">
                        <a:solidFill>
                          <a:srgbClr val="167415"/>
                        </a:solidFill>
                        <a:latin typeface="Aptos" panose="020B0004020202020204" pitchFamily="34" charset="0"/>
                        <a:cs typeface="Franklin Gothic Book"/>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4276063" y="2846225"/>
                      <a:ext cx="848245" cy="482248"/>
                    </a:xfrm>
                    <a:prstGeom prst="rect">
                      <a:avLst/>
                    </a:prstGeom>
                    <a:blipFill>
                      <a:blip r:embed="rId7"/>
                      <a:stretch>
                        <a:fillRect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3939657" y="3138677"/>
                      <a:ext cx="136512"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𝜁</m:t>
                            </m:r>
                          </m:oMath>
                        </m:oMathPara>
                      </a14:m>
                      <a:endParaRPr lang="en-US" sz="14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3939657" y="3138677"/>
                      <a:ext cx="136512" cy="236988"/>
                    </a:xfrm>
                    <a:prstGeom prst="rect">
                      <a:avLst/>
                    </a:prstGeom>
                    <a:blipFill>
                      <a:blip r:embed="rId8"/>
                      <a:stretch>
                        <a:fillRect l="-45455" r="-45455" b="-256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098062" y="3747216"/>
                      <a:ext cx="1632948" cy="532453"/>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rgbClr val="C00000"/>
                                </a:solidFill>
                                <a:latin typeface="Cambria Math" panose="02040503050406030204" pitchFamily="18" charset="0"/>
                                <a:cs typeface="Franklin Gothic Book"/>
                              </a:rPr>
                              <m:t>𝜁</m:t>
                            </m:r>
                            <m:r>
                              <a:rPr lang="en-US" sz="1400" b="0" i="1" kern="1000" spc="30" smtClean="0">
                                <a:solidFill>
                                  <a:srgbClr val="C00000"/>
                                </a:solidFill>
                                <a:latin typeface="Cambria Math" panose="02040503050406030204" pitchFamily="18" charset="0"/>
                                <a:cs typeface="Franklin Gothic Book"/>
                              </a:rPr>
                              <m:t>=</m:t>
                            </m:r>
                            <m:func>
                              <m:funcPr>
                                <m:ctrlPr>
                                  <a:rPr lang="en-US" sz="1400" b="0" i="1" kern="1000" spc="30" smtClean="0">
                                    <a:solidFill>
                                      <a:srgbClr val="C00000"/>
                                    </a:solidFill>
                                    <a:latin typeface="Cambria Math" panose="02040503050406030204" pitchFamily="18" charset="0"/>
                                    <a:cs typeface="Franklin Gothic Book"/>
                                  </a:rPr>
                                </m:ctrlPr>
                              </m:funcPr>
                              <m:fName>
                                <m:r>
                                  <m:rPr>
                                    <m:sty m:val="p"/>
                                  </m:rPr>
                                  <a:rPr lang="en-US" sz="1400" b="0" i="0" kern="1000" spc="30" smtClean="0">
                                    <a:solidFill>
                                      <a:srgbClr val="C00000"/>
                                    </a:solidFill>
                                    <a:latin typeface="Cambria Math" panose="02040503050406030204" pitchFamily="18" charset="0"/>
                                    <a:cs typeface="Franklin Gothic Book"/>
                                  </a:rPr>
                                  <m:t>atan</m:t>
                                </m:r>
                              </m:fName>
                              <m:e>
                                <m:d>
                                  <m:dPr>
                                    <m:ctrlPr>
                                      <a:rPr lang="en-US" sz="1400" b="0" i="1" kern="1000" spc="30" smtClean="0">
                                        <a:solidFill>
                                          <a:srgbClr val="C00000"/>
                                        </a:solidFill>
                                        <a:latin typeface="Cambria Math" panose="02040503050406030204" pitchFamily="18" charset="0"/>
                                      </a:rPr>
                                    </m:ctrlPr>
                                  </m:dPr>
                                  <m:e>
                                    <m:f>
                                      <m:fPr>
                                        <m:ctrlPr>
                                          <a:rPr lang="en-US" sz="1400" b="0" i="1" kern="1000" spc="30" smtClean="0">
                                            <a:solidFill>
                                              <a:srgbClr val="C00000"/>
                                            </a:solidFill>
                                            <a:latin typeface="Cambria Math" panose="02040503050406030204" pitchFamily="18" charset="0"/>
                                          </a:rPr>
                                        </m:ctrlPr>
                                      </m:fPr>
                                      <m:num>
                                        <m:r>
                                          <a:rPr lang="en-US" sz="1400" b="0" i="1" kern="1000" spc="30" smtClean="0">
                                            <a:solidFill>
                                              <a:srgbClr val="C00000"/>
                                            </a:solidFill>
                                            <a:latin typeface="Cambria Math" panose="02040503050406030204" pitchFamily="18" charset="0"/>
                                          </a:rPr>
                                          <m:t>2</m:t>
                                        </m:r>
                                        <m:sSub>
                                          <m:sSubPr>
                                            <m:ctrlPr>
                                              <a:rPr lang="en-US" sz="1400" b="0" i="1" kern="1000" spc="30" smtClean="0">
                                                <a:solidFill>
                                                  <a:srgbClr val="C00000"/>
                                                </a:solidFill>
                                                <a:latin typeface="Cambria Math" panose="02040503050406030204" pitchFamily="18" charset="0"/>
                                              </a:rPr>
                                            </m:ctrlPr>
                                          </m:sSubPr>
                                          <m:e>
                                            <m:r>
                                              <a:rPr lang="en-US" sz="1400" b="0" i="1" kern="1000" spc="30" smtClean="0">
                                                <a:solidFill>
                                                  <a:srgbClr val="C00000"/>
                                                </a:solidFill>
                                                <a:latin typeface="Cambria Math" panose="02040503050406030204" pitchFamily="18" charset="0"/>
                                              </a:rPr>
                                              <m:t>𝑑</m:t>
                                            </m:r>
                                          </m:e>
                                          <m:sub>
                                            <m:r>
                                              <a:rPr lang="en-US" sz="1400" b="0" i="1" kern="1000" spc="30" smtClean="0">
                                                <a:solidFill>
                                                  <a:srgbClr val="C00000"/>
                                                </a:solidFill>
                                                <a:latin typeface="Cambria Math" panose="02040503050406030204" pitchFamily="18" charset="0"/>
                                              </a:rPr>
                                              <m:t>𝜇</m:t>
                                            </m:r>
                                          </m:sub>
                                        </m:sSub>
                                        <m:r>
                                          <a:rPr lang="en-US" sz="1400" b="0" i="1" kern="1000" spc="30" smtClean="0">
                                            <a:solidFill>
                                              <a:srgbClr val="C00000"/>
                                            </a:solidFill>
                                            <a:latin typeface="Cambria Math" panose="02040503050406030204" pitchFamily="18" charset="0"/>
                                          </a:rPr>
                                          <m:t>𝛽</m:t>
                                        </m:r>
                                        <m:r>
                                          <a:rPr lang="en-US" sz="1400" b="0" i="1" kern="1000" spc="30" smtClean="0">
                                            <a:solidFill>
                                              <a:srgbClr val="C00000"/>
                                            </a:solidFill>
                                            <a:latin typeface="Cambria Math" panose="02040503050406030204" pitchFamily="18" charset="0"/>
                                          </a:rPr>
                                          <m:t>𝑐𝑚</m:t>
                                        </m:r>
                                      </m:num>
                                      <m:den>
                                        <m:r>
                                          <a:rPr lang="en-US" sz="1400" b="0" i="1" kern="1000" spc="30" smtClean="0">
                                            <a:solidFill>
                                              <a:srgbClr val="C00000"/>
                                            </a:solidFill>
                                            <a:latin typeface="Cambria Math" panose="02040503050406030204" pitchFamily="18" charset="0"/>
                                          </a:rPr>
                                          <m:t>𝑎𝑞</m:t>
                                        </m:r>
                                        <m:r>
                                          <a:rPr lang="en-US" sz="1400" b="0" i="1" kern="1000" spc="30" smtClean="0">
                                            <a:solidFill>
                                              <a:srgbClr val="C00000"/>
                                            </a:solidFill>
                                            <a:latin typeface="Cambria Math" panose="02040503050406030204" pitchFamily="18" charset="0"/>
                                          </a:rPr>
                                          <m:t>ℏ</m:t>
                                        </m:r>
                                      </m:den>
                                    </m:f>
                                  </m:e>
                                </m:d>
                              </m:e>
                            </m:func>
                          </m:oMath>
                        </m:oMathPara>
                      </a14:m>
                      <a:endParaRPr lang="en-US" sz="14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1098062" y="3747216"/>
                      <a:ext cx="1632948" cy="532453"/>
                    </a:xfrm>
                    <a:prstGeom prst="rect">
                      <a:avLst/>
                    </a:prstGeom>
                    <a:blipFill>
                      <a:blip r:embed="rId9"/>
                      <a:stretch>
                        <a:fillRect/>
                      </a:stretch>
                    </a:blipFill>
                  </p:spPr>
                  <p:txBody>
                    <a:bodyPr/>
                    <a:lstStyle/>
                    <a:p>
                      <a:r>
                        <a:rPr lang="en-US">
                          <a:noFill/>
                        </a:rPr>
                        <a:t> </a:t>
                      </a:r>
                    </a:p>
                  </p:txBody>
                </p:sp>
              </mc:Fallback>
            </mc:AlternateContent>
          </p:grpSp>
        </p:grpSp>
        <p:sp>
          <p:nvSpPr>
            <p:cNvPr id="17" name="Oval 16"/>
            <p:cNvSpPr/>
            <p:nvPr/>
          </p:nvSpPr>
          <p:spPr bwMode="auto">
            <a:xfrm>
              <a:off x="4987589" y="4111425"/>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Aptos" panose="020B0004020202020204" pitchFamily="34" charset="0"/>
              </a:endParaRPr>
            </a:p>
          </p:txBody>
        </p:sp>
      </p:grpSp>
      <p:sp>
        <p:nvSpPr>
          <p:cNvPr id="29" name="Arc 28"/>
          <p:cNvSpPr/>
          <p:nvPr/>
        </p:nvSpPr>
        <p:spPr bwMode="auto">
          <a:xfrm>
            <a:off x="2560999" y="2061388"/>
            <a:ext cx="5306187" cy="2553764"/>
          </a:xfrm>
          <a:prstGeom prst="arc">
            <a:avLst>
              <a:gd name="adj1" fmla="val 19979841"/>
              <a:gd name="adj2" fmla="val 5539216"/>
            </a:avLst>
          </a:prstGeom>
          <a:ln w="12700" cap="rnd">
            <a:solidFill>
              <a:schemeClr val="bg2">
                <a:lumMod val="75000"/>
              </a:schemeClr>
            </a:solidFill>
            <a:prstDash val="dash"/>
            <a:headEnd type="arrow"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31" name="TextBox 30"/>
              <p:cNvSpPr txBox="1"/>
              <p:nvPr/>
            </p:nvSpPr>
            <p:spPr>
              <a:xfrm>
                <a:off x="3084875" y="1633185"/>
                <a:ext cx="986134" cy="225896"/>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Aptos" panose="020B0004020202020204" pitchFamily="34" charset="0"/>
                    <a:cs typeface="Franklin Gothic Book"/>
                  </a:rPr>
                  <a:t>g</a:t>
                </a:r>
                <a:r>
                  <a:rPr lang="en-US" sz="1400" b="0" kern="1000" spc="30" dirty="0">
                    <a:solidFill>
                      <a:schemeClr val="tx1">
                        <a:lumMod val="85000"/>
                        <a:lumOff val="15000"/>
                      </a:schemeClr>
                    </a:solidFill>
                    <a:latin typeface="Aptos" panose="020B0004020202020204" pitchFamily="34" charset="0"/>
                    <a:cs typeface="Franklin Gothic Book"/>
                  </a:rPr>
                  <a:t>-2 term </a:t>
                </a:r>
                <a14:m>
                  <m:oMath xmlns:m="http://schemas.openxmlformats.org/officeDocument/2006/math">
                    <m:sSub>
                      <m:sSubPr>
                        <m:ctrlPr>
                          <a:rPr lang="en-US" sz="1400" b="0" i="1" kern="1000" spc="30" dirty="0" smtClean="0">
                            <a:solidFill>
                              <a:schemeClr val="tx1">
                                <a:lumMod val="85000"/>
                                <a:lumOff val="15000"/>
                              </a:schemeClr>
                            </a:solidFill>
                            <a:latin typeface="Cambria Math" panose="02040503050406030204" pitchFamily="18" charset="0"/>
                            <a:cs typeface="Franklin Gothic Book"/>
                          </a:rPr>
                        </m:ctrlPr>
                      </m:sSubPr>
                      <m:e>
                        <m:r>
                          <a:rPr lang="en-US" sz="1400" b="0" i="1" kern="1000" spc="30" dirty="0" smtClean="0">
                            <a:solidFill>
                              <a:schemeClr val="tx1">
                                <a:lumMod val="85000"/>
                                <a:lumOff val="15000"/>
                              </a:schemeClr>
                            </a:solidFill>
                            <a:latin typeface="Cambria Math" panose="02040503050406030204" pitchFamily="18" charset="0"/>
                            <a:cs typeface="Franklin Gothic Book"/>
                          </a:rPr>
                          <m:t>𝜔</m:t>
                        </m:r>
                      </m:e>
                      <m:sub>
                        <m:r>
                          <a:rPr lang="en-US" sz="1400" b="0" i="1" kern="1000" spc="30" dirty="0" smtClean="0">
                            <a:solidFill>
                              <a:schemeClr val="tx1">
                                <a:lumMod val="85000"/>
                                <a:lumOff val="15000"/>
                              </a:schemeClr>
                            </a:solidFill>
                            <a:latin typeface="Cambria Math" panose="02040503050406030204" pitchFamily="18" charset="0"/>
                            <a:cs typeface="Franklin Gothic Book"/>
                          </a:rPr>
                          <m:t>𝑎</m:t>
                        </m:r>
                      </m:sub>
                    </m:sSub>
                  </m:oMath>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3084875" y="1633185"/>
                <a:ext cx="986134" cy="225896"/>
              </a:xfrm>
              <a:prstGeom prst="rect">
                <a:avLst/>
              </a:prstGeom>
              <a:blipFill>
                <a:blip r:embed="rId10"/>
                <a:stretch>
                  <a:fillRect l="-11111" t="-18919" b="-48649"/>
                </a:stretch>
              </a:blipFill>
            </p:spPr>
            <p:txBody>
              <a:bodyPr/>
              <a:lstStyle/>
              <a:p>
                <a:r>
                  <a:rPr lang="en-US">
                    <a:noFill/>
                  </a:rPr>
                  <a:t> </a:t>
                </a:r>
              </a:p>
            </p:txBody>
          </p:sp>
        </mc:Fallback>
      </mc:AlternateContent>
      <p:sp>
        <p:nvSpPr>
          <p:cNvPr id="32" name="Right Brace 31"/>
          <p:cNvSpPr/>
          <p:nvPr/>
        </p:nvSpPr>
        <p:spPr bwMode="auto">
          <a:xfrm rot="5400000">
            <a:off x="5682202" y="696849"/>
            <a:ext cx="417582" cy="1550473"/>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33" name="TextBox 32"/>
              <p:cNvSpPr txBox="1"/>
              <p:nvPr/>
            </p:nvSpPr>
            <p:spPr>
              <a:xfrm>
                <a:off x="5406918" y="1735926"/>
                <a:ext cx="1199247" cy="225896"/>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Aptos" panose="020B0004020202020204" pitchFamily="34" charset="0"/>
                    <a:cs typeface="Franklin Gothic Book"/>
                  </a:rPr>
                  <a:t>EDM term </a:t>
                </a:r>
                <a14:m>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𝜔</m:t>
                        </m:r>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406918" y="1735926"/>
                <a:ext cx="1199247" cy="225896"/>
              </a:xfrm>
              <a:prstGeom prst="rect">
                <a:avLst/>
              </a:prstGeom>
              <a:blipFill>
                <a:blip r:embed="rId11"/>
                <a:stretch>
                  <a:fillRect l="-9137" t="-18919" b="-48649"/>
                </a:stretch>
              </a:blipFill>
            </p:spPr>
            <p:txBody>
              <a:bodyPr/>
              <a:lstStyle/>
              <a:p>
                <a:r>
                  <a:rPr lang="en-US">
                    <a:noFill/>
                  </a:rPr>
                  <a:t> </a:t>
                </a:r>
              </a:p>
            </p:txBody>
          </p:sp>
        </mc:Fallback>
      </mc:AlternateContent>
      <p:sp>
        <p:nvSpPr>
          <p:cNvPr id="39" name="TextBox 38"/>
          <p:cNvSpPr txBox="1"/>
          <p:nvPr/>
        </p:nvSpPr>
        <p:spPr>
          <a:xfrm>
            <a:off x="28604" y="4929433"/>
            <a:ext cx="3660105" cy="178703"/>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a:solidFill>
                  <a:schemeClr val="tx1">
                    <a:lumMod val="85000"/>
                    <a:lumOff val="15000"/>
                  </a:schemeClr>
                </a:solidFill>
                <a:latin typeface="Aptos" panose="020B0004020202020204" pitchFamily="34" charset="0"/>
                <a:cs typeface="Franklin Gothic Book"/>
              </a:rPr>
              <a:t>[</a:t>
            </a:r>
            <a:r>
              <a:rPr lang="en-US" sz="1100" kern="1000" spc="30" baseline="30000" dirty="0">
                <a:solidFill>
                  <a:schemeClr val="tx1">
                    <a:lumMod val="85000"/>
                    <a:lumOff val="15000"/>
                  </a:schemeClr>
                </a:solidFill>
                <a:latin typeface="Aptos" panose="020B0004020202020204" pitchFamily="34" charset="0"/>
                <a:cs typeface="Franklin Gothic Book"/>
              </a:rPr>
              <a:t>*</a:t>
            </a:r>
            <a:r>
              <a:rPr lang="en-US" sz="1100" kern="1000" spc="30" dirty="0">
                <a:solidFill>
                  <a:schemeClr val="tx1">
                    <a:lumMod val="85000"/>
                    <a:lumOff val="15000"/>
                  </a:schemeClr>
                </a:solidFill>
                <a:latin typeface="Aptos" panose="020B0004020202020204" pitchFamily="34" charset="0"/>
                <a:cs typeface="Franklin Gothic Book"/>
              </a:rPr>
              <a:t>D. </a:t>
            </a:r>
            <a:r>
              <a:rPr lang="en-US" sz="1100" kern="1000" spc="30" dirty="0" err="1">
                <a:solidFill>
                  <a:schemeClr val="tx1">
                    <a:lumMod val="85000"/>
                    <a:lumOff val="15000"/>
                  </a:schemeClr>
                </a:solidFill>
                <a:latin typeface="Aptos" panose="020B0004020202020204" pitchFamily="34" charset="0"/>
                <a:cs typeface="Franklin Gothic Book"/>
              </a:rPr>
              <a:t>Vasikova</a:t>
            </a:r>
            <a:r>
              <a:rPr lang="en-US" sz="1100" kern="1000" spc="30" dirty="0">
                <a:solidFill>
                  <a:schemeClr val="tx1">
                    <a:lumMod val="85000"/>
                    <a:lumOff val="15000"/>
                  </a:schemeClr>
                </a:solidFill>
                <a:latin typeface="Aptos" panose="020B0004020202020204" pitchFamily="34" charset="0"/>
                <a:cs typeface="Franklin Gothic Book"/>
              </a:rPr>
              <a:t> (MPI2025), </a:t>
            </a:r>
            <a:r>
              <a:rPr lang="en-US" sz="1100" kern="1000" spc="30" baseline="30000" dirty="0">
                <a:solidFill>
                  <a:schemeClr val="tx1">
                    <a:lumMod val="85000"/>
                    <a:lumOff val="15000"/>
                  </a:schemeClr>
                </a:solidFill>
                <a:latin typeface="Aptos" panose="020B0004020202020204" pitchFamily="34" charset="0"/>
                <a:cs typeface="Franklin Gothic Book"/>
              </a:rPr>
              <a:t>**</a:t>
            </a:r>
            <a:r>
              <a:rPr lang="en-US" sz="1100" kern="1000" spc="30" dirty="0">
                <a:solidFill>
                  <a:schemeClr val="tx1">
                    <a:lumMod val="85000"/>
                    <a:lumOff val="15000"/>
                  </a:schemeClr>
                </a:solidFill>
                <a:latin typeface="Aptos" panose="020B0004020202020204" pitchFamily="34" charset="0"/>
                <a:cs typeface="Franklin Gothic Book"/>
              </a:rPr>
              <a:t>Abe et al., PTEP053C02 (2019)]</a:t>
            </a:r>
          </a:p>
        </p:txBody>
      </p:sp>
      <mc:AlternateContent xmlns:mc="http://schemas.openxmlformats.org/markup-compatibility/2006" xmlns:a14="http://schemas.microsoft.com/office/drawing/2010/main">
        <mc:Choice Requires="a14">
          <p:sp>
            <p:nvSpPr>
              <p:cNvPr id="42" name="TextBox 41"/>
              <p:cNvSpPr txBox="1"/>
              <p:nvPr/>
            </p:nvSpPr>
            <p:spPr>
              <a:xfrm rot="913294">
                <a:off x="4923795" y="3251626"/>
                <a:ext cx="1060418"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m:t>
                      </m:r>
                      <m:r>
                        <a:rPr lang="en-US" sz="1400" b="0" i="1" kern="1000" spc="30" smtClean="0">
                          <a:solidFill>
                            <a:schemeClr val="tx1">
                              <a:lumMod val="85000"/>
                              <a:lumOff val="15000"/>
                            </a:schemeClr>
                          </a:solidFill>
                          <a:latin typeface="Cambria Math" panose="02040503050406030204" pitchFamily="18" charset="0"/>
                          <a:cs typeface="Franklin Gothic Book"/>
                        </a:rPr>
                        <m:t>7</m:t>
                      </m:r>
                      <m:r>
                        <a:rPr lang="en-US" sz="1400" b="0" i="1" kern="1000" spc="30" smtClean="0">
                          <a:solidFill>
                            <a:schemeClr val="tx1">
                              <a:lumMod val="85000"/>
                              <a:lumOff val="15000"/>
                            </a:schemeClr>
                          </a:solidFill>
                          <a:latin typeface="Cambria Math" panose="02040503050406030204" pitchFamily="18" charset="0"/>
                          <a:cs typeface="Franklin Gothic Book"/>
                        </a:rPr>
                        <m:t>.</m:t>
                      </m:r>
                      <m:r>
                        <a:rPr lang="en-US" sz="1400" b="0" i="1" kern="1000" spc="30" smtClean="0">
                          <a:solidFill>
                            <a:schemeClr val="tx1">
                              <a:lumMod val="85000"/>
                              <a:lumOff val="15000"/>
                            </a:schemeClr>
                          </a:solidFill>
                          <a:latin typeface="Cambria Math" panose="02040503050406030204" pitchFamily="18" charset="0"/>
                          <a:cs typeface="Franklin Gothic Book"/>
                        </a:rPr>
                        <m:t>114</m:t>
                      </m:r>
                      <m:r>
                        <a:rPr lang="en-US" sz="1400" b="0" i="1" kern="1000" spc="30" smtClean="0">
                          <a:solidFill>
                            <a:schemeClr val="tx1">
                              <a:lumMod val="85000"/>
                              <a:lumOff val="15000"/>
                            </a:schemeClr>
                          </a:solidFill>
                          <a:latin typeface="Cambria Math" panose="02040503050406030204" pitchFamily="18" charset="0"/>
                          <a:cs typeface="Franklin Gothic Book"/>
                        </a:rPr>
                        <m:t>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m:oMathPara>
                </a14:m>
                <a:endParaRPr lang="en-US" sz="14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42" name="TextBox 41"/>
              <p:cNvSpPr txBox="1">
                <a:spLocks noRot="1" noChangeAspect="1" noMove="1" noResize="1" noEditPoints="1" noAdjustHandles="1" noChangeArrowheads="1" noChangeShapeType="1" noTextEdit="1"/>
              </p:cNvSpPr>
              <p:nvPr/>
            </p:nvSpPr>
            <p:spPr>
              <a:xfrm rot="913294">
                <a:off x="4923795" y="3251626"/>
                <a:ext cx="1060418" cy="236988"/>
              </a:xfrm>
              <a:prstGeom prst="rect">
                <a:avLst/>
              </a:prstGeom>
              <a:blipFill>
                <a:blip r:embed="rId12"/>
                <a:stretch>
                  <a:fillRect l="-2235"/>
                </a:stretch>
              </a:blipFill>
            </p:spPr>
            <p:txBody>
              <a:bodyPr/>
              <a:lstStyle/>
              <a:p>
                <a:r>
                  <a:rPr lang="en-US">
                    <a:noFill/>
                  </a:rPr>
                  <a:t> </a:t>
                </a:r>
              </a:p>
            </p:txBody>
          </p:sp>
        </mc:Fallback>
      </mc:AlternateContent>
      <p:pic>
        <p:nvPicPr>
          <p:cNvPr id="44" name="Picture 4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21957" y="2151429"/>
            <a:ext cx="3322011" cy="1190837"/>
          </a:xfrm>
          <a:prstGeom prst="rect">
            <a:avLst/>
          </a:prstGeom>
        </p:spPr>
      </p:pic>
      <p:grpSp>
        <p:nvGrpSpPr>
          <p:cNvPr id="45" name="Group 44"/>
          <p:cNvGrpSpPr/>
          <p:nvPr/>
        </p:nvGrpSpPr>
        <p:grpSpPr>
          <a:xfrm>
            <a:off x="732738" y="3927650"/>
            <a:ext cx="2530476" cy="579465"/>
            <a:chOff x="5084251" y="1778211"/>
            <a:chExt cx="2530476" cy="579465"/>
          </a:xfrm>
        </p:grpSpPr>
        <mc:AlternateContent xmlns:mc="http://schemas.openxmlformats.org/markup-compatibility/2006" xmlns:a14="http://schemas.microsoft.com/office/drawing/2010/main">
          <mc:Choice Requires="a14">
            <p:sp>
              <p:nvSpPr>
                <p:cNvPr id="36" name="TextBox 35"/>
                <p:cNvSpPr txBox="1"/>
                <p:nvPr/>
              </p:nvSpPr>
              <p:spPr>
                <a:xfrm>
                  <a:off x="5735051" y="2045668"/>
                  <a:ext cx="1879676" cy="312008"/>
                </a:xfrm>
                <a:prstGeom prst="rect">
                  <a:avLst/>
                </a:prstGeom>
                <a:no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right"/>
                      </m:oMathParaPr>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𝜎</m:t>
                        </m:r>
                        <m:d>
                          <m:dPr>
                            <m:ctrlPr>
                              <a:rPr lang="en-US" sz="1600" b="0" i="1" kern="1000" spc="30" smtClean="0">
                                <a:solidFill>
                                  <a:schemeClr val="tx1">
                                    <a:lumMod val="85000"/>
                                    <a:lumOff val="15000"/>
                                  </a:schemeClr>
                                </a:solidFill>
                                <a:latin typeface="Cambria Math" panose="02040503050406030204" pitchFamily="18" charset="0"/>
                                <a:cs typeface="Franklin Gothic Book"/>
                              </a:rPr>
                            </m:ctrlPr>
                          </m:dPr>
                          <m:e>
                            <m:sSub>
                              <m:sSubPr>
                                <m:ctrlPr>
                                  <a:rPr lang="en-US" sz="1600" b="0" i="1" kern="1000" spc="30" smtClean="0">
                                    <a:solidFill>
                                      <a:schemeClr val="tx1">
                                        <a:lumMod val="85000"/>
                                        <a:lumOff val="15000"/>
                                      </a:schemeClr>
                                    </a:solidFill>
                                    <a:latin typeface="Cambria Math" panose="02040503050406030204" pitchFamily="18" charset="0"/>
                                    <a:cs typeface="Franklin Gothic Book"/>
                                  </a:rPr>
                                </m:ctrlPr>
                              </m:sSubPr>
                              <m:e>
                                <m:r>
                                  <a:rPr lang="en-US" sz="1600" b="0" i="1" kern="1000" spc="30" smtClean="0">
                                    <a:solidFill>
                                      <a:schemeClr val="tx1">
                                        <a:lumMod val="85000"/>
                                        <a:lumOff val="15000"/>
                                      </a:schemeClr>
                                    </a:solidFill>
                                    <a:latin typeface="Cambria Math" panose="02040503050406030204" pitchFamily="18" charset="0"/>
                                    <a:cs typeface="Franklin Gothic Book"/>
                                  </a:rPr>
                                  <m:t>𝑑</m:t>
                                </m:r>
                              </m:e>
                              <m:sub>
                                <m:r>
                                  <a:rPr lang="en-US" sz="1600" b="0" i="1" kern="1000" spc="30" smtClean="0">
                                    <a:solidFill>
                                      <a:schemeClr val="tx1">
                                        <a:lumMod val="85000"/>
                                        <a:lumOff val="15000"/>
                                      </a:schemeClr>
                                    </a:solidFill>
                                    <a:latin typeface="Cambria Math" panose="02040503050406030204" pitchFamily="18" charset="0"/>
                                    <a:cs typeface="Franklin Gothic Book"/>
                                  </a:rPr>
                                  <m:t>𝜇</m:t>
                                </m:r>
                              </m:sub>
                            </m:sSub>
                          </m:e>
                        </m:d>
                        <m:r>
                          <a:rPr lang="en-US" sz="1600" b="0" i="1" kern="1000" spc="30" smtClean="0">
                            <a:solidFill>
                              <a:schemeClr val="tx1">
                                <a:lumMod val="85000"/>
                                <a:lumOff val="15000"/>
                              </a:schemeClr>
                            </a:solidFill>
                            <a:latin typeface="Cambria Math" panose="02040503050406030204" pitchFamily="18" charset="0"/>
                            <a:cs typeface="Franklin Gothic Book"/>
                          </a:rPr>
                          <m:t>≈</m:t>
                        </m:r>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10</m:t>
                            </m:r>
                          </m:e>
                          <m:sup>
                            <m:r>
                              <a:rPr lang="en-US" sz="1600" b="0" i="1" kern="1000" spc="30" smtClean="0">
                                <a:solidFill>
                                  <a:schemeClr val="tx1">
                                    <a:lumMod val="85000"/>
                                    <a:lumOff val="15000"/>
                                  </a:schemeClr>
                                </a:solidFill>
                                <a:latin typeface="Cambria Math" panose="02040503050406030204" pitchFamily="18" charset="0"/>
                                <a:cs typeface="Franklin Gothic Book"/>
                              </a:rPr>
                              <m:t>−</m:t>
                            </m:r>
                            <m:r>
                              <a:rPr lang="en-US" sz="1600" b="0" i="1" kern="1000" spc="30" smtClean="0">
                                <a:solidFill>
                                  <a:schemeClr val="tx1">
                                    <a:lumMod val="85000"/>
                                    <a:lumOff val="15000"/>
                                  </a:schemeClr>
                                </a:solidFill>
                                <a:latin typeface="Cambria Math" panose="02040503050406030204" pitchFamily="18" charset="0"/>
                                <a:cs typeface="Franklin Gothic Book"/>
                              </a:rPr>
                              <m:t>21</m:t>
                            </m:r>
                          </m:sup>
                        </m:sSup>
                        <m:r>
                          <a:rPr lang="en-US" sz="1600" b="0" i="1" kern="1000" spc="30" smtClean="0">
                            <a:solidFill>
                              <a:schemeClr val="tx1">
                                <a:lumMod val="85000"/>
                                <a:lumOff val="15000"/>
                              </a:schemeClr>
                            </a:solidFill>
                            <a:latin typeface="Cambria Math" panose="02040503050406030204" pitchFamily="18" charset="0"/>
                            <a:cs typeface="Franklin Gothic Book"/>
                          </a:rPr>
                          <m:t>𝑒</m:t>
                        </m:r>
                        <m:r>
                          <m:rPr>
                            <m:sty m:val="p"/>
                          </m:rPr>
                          <a:rPr lang="en-US" sz="1600" b="0" i="0" kern="1000" spc="30" smtClean="0">
                            <a:solidFill>
                              <a:schemeClr val="tx1">
                                <a:lumMod val="85000"/>
                                <a:lumOff val="15000"/>
                              </a:schemeClr>
                            </a:solidFill>
                            <a:latin typeface="Cambria Math" panose="02040503050406030204" pitchFamily="18" charset="0"/>
                            <a:cs typeface="Franklin Gothic Book"/>
                          </a:rPr>
                          <m:t>cm</m:t>
                        </m:r>
                      </m:oMath>
                    </m:oMathPara>
                  </a14:m>
                  <a:endParaRPr lang="en-US" sz="16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5735051" y="2045668"/>
                  <a:ext cx="1879676" cy="312008"/>
                </a:xfrm>
                <a:prstGeom prst="rect">
                  <a:avLst/>
                </a:prstGeom>
                <a:blipFill>
                  <a:blip r:embed="rId14"/>
                  <a:stretch>
                    <a:fillRect r="-2597" b="-15686"/>
                  </a:stretch>
                </a:blipFill>
              </p:spPr>
              <p:txBody>
                <a:bodyPr/>
                <a:lstStyle/>
                <a:p>
                  <a:r>
                    <a:rPr lang="en-US">
                      <a:noFill/>
                    </a:rPr>
                    <a:t> </a:t>
                  </a:r>
                </a:p>
              </p:txBody>
            </p:sp>
          </mc:Fallback>
        </mc:AlternateContent>
        <p:sp>
          <p:nvSpPr>
            <p:cNvPr id="35" name="TextBox 34"/>
            <p:cNvSpPr txBox="1"/>
            <p:nvPr/>
          </p:nvSpPr>
          <p:spPr>
            <a:xfrm>
              <a:off x="5084251" y="1823835"/>
              <a:ext cx="768749" cy="52899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600" kern="1000" spc="30" dirty="0">
                  <a:solidFill>
                    <a:schemeClr val="tx1">
                      <a:lumMod val="85000"/>
                      <a:lumOff val="15000"/>
                    </a:schemeClr>
                  </a:solidFill>
                  <a:latin typeface="Aptos" panose="020B0004020202020204" pitchFamily="34" charset="0"/>
                  <a:cs typeface="Franklin Gothic Book"/>
                </a:rPr>
                <a:t>FNAL*: </a:t>
              </a:r>
            </a:p>
            <a:p>
              <a:pPr>
                <a:lnSpc>
                  <a:spcPct val="110000"/>
                </a:lnSpc>
                <a:spcBef>
                  <a:spcPts val="0"/>
                </a:spcBef>
              </a:pPr>
              <a:r>
                <a:rPr lang="en-US" sz="1600" kern="1000" spc="30" dirty="0">
                  <a:solidFill>
                    <a:schemeClr val="tx1">
                      <a:lumMod val="85000"/>
                      <a:lumOff val="15000"/>
                    </a:schemeClr>
                  </a:solidFill>
                  <a:latin typeface="Aptos" panose="020B0004020202020204" pitchFamily="34" charset="0"/>
                  <a:cs typeface="Franklin Gothic Book"/>
                </a:rPr>
                <a:t>JPARC</a:t>
              </a:r>
              <a:r>
                <a:rPr lang="en-US" sz="1600" kern="1000" spc="30" baseline="30000" dirty="0">
                  <a:solidFill>
                    <a:schemeClr val="tx1">
                      <a:lumMod val="85000"/>
                      <a:lumOff val="15000"/>
                    </a:schemeClr>
                  </a:solidFill>
                  <a:latin typeface="Aptos" panose="020B0004020202020204" pitchFamily="34" charset="0"/>
                  <a:cs typeface="Franklin Gothic Book"/>
                </a:rPr>
                <a:t>**</a:t>
              </a:r>
              <a:r>
                <a:rPr lang="en-US" sz="1600" kern="1000" spc="30" dirty="0">
                  <a:solidFill>
                    <a:schemeClr val="tx1">
                      <a:lumMod val="85000"/>
                      <a:lumOff val="15000"/>
                    </a:schemeClr>
                  </a:solidFill>
                  <a:latin typeface="Aptos" panose="020B0004020202020204" pitchFamily="34" charset="0"/>
                  <a:cs typeface="Franklin Gothic Book"/>
                </a:rPr>
                <a:t>:</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5D926CE-BCAB-DA02-8269-F6448519A05F}"/>
                    </a:ext>
                  </a:extLst>
                </p:cNvPr>
                <p:cNvSpPr txBox="1"/>
                <p:nvPr/>
              </p:nvSpPr>
              <p:spPr>
                <a:xfrm>
                  <a:off x="5735051" y="1778211"/>
                  <a:ext cx="1879676" cy="312008"/>
                </a:xfrm>
                <a:prstGeom prst="rect">
                  <a:avLst/>
                </a:prstGeom>
                <a:no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right"/>
                      </m:oMathParaPr>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𝜎</m:t>
                        </m:r>
                        <m:d>
                          <m:dPr>
                            <m:ctrlPr>
                              <a:rPr lang="en-US" sz="1600" b="0" i="1" kern="1000" spc="30" smtClean="0">
                                <a:solidFill>
                                  <a:schemeClr val="tx1">
                                    <a:lumMod val="85000"/>
                                    <a:lumOff val="15000"/>
                                  </a:schemeClr>
                                </a:solidFill>
                                <a:latin typeface="Cambria Math" panose="02040503050406030204" pitchFamily="18" charset="0"/>
                                <a:cs typeface="Franklin Gothic Book"/>
                              </a:rPr>
                            </m:ctrlPr>
                          </m:dPr>
                          <m:e>
                            <m:sSub>
                              <m:sSubPr>
                                <m:ctrlPr>
                                  <a:rPr lang="en-US" sz="1600" b="0" i="1" kern="1000" spc="30" smtClean="0">
                                    <a:solidFill>
                                      <a:schemeClr val="tx1">
                                        <a:lumMod val="85000"/>
                                        <a:lumOff val="15000"/>
                                      </a:schemeClr>
                                    </a:solidFill>
                                    <a:latin typeface="Cambria Math" panose="02040503050406030204" pitchFamily="18" charset="0"/>
                                    <a:cs typeface="Franklin Gothic Book"/>
                                  </a:rPr>
                                </m:ctrlPr>
                              </m:sSubPr>
                              <m:e>
                                <m:r>
                                  <a:rPr lang="en-US" sz="1600" b="0" i="1" kern="1000" spc="30" smtClean="0">
                                    <a:solidFill>
                                      <a:schemeClr val="tx1">
                                        <a:lumMod val="85000"/>
                                        <a:lumOff val="15000"/>
                                      </a:schemeClr>
                                    </a:solidFill>
                                    <a:latin typeface="Cambria Math" panose="02040503050406030204" pitchFamily="18" charset="0"/>
                                    <a:cs typeface="Franklin Gothic Book"/>
                                  </a:rPr>
                                  <m:t>𝑑</m:t>
                                </m:r>
                              </m:e>
                              <m:sub>
                                <m:r>
                                  <a:rPr lang="en-US" sz="1600" b="0" i="1" kern="1000" spc="30" smtClean="0">
                                    <a:solidFill>
                                      <a:schemeClr val="tx1">
                                        <a:lumMod val="85000"/>
                                        <a:lumOff val="15000"/>
                                      </a:schemeClr>
                                    </a:solidFill>
                                    <a:latin typeface="Cambria Math" panose="02040503050406030204" pitchFamily="18" charset="0"/>
                                    <a:cs typeface="Franklin Gothic Book"/>
                                  </a:rPr>
                                  <m:t>𝜇</m:t>
                                </m:r>
                              </m:sub>
                            </m:sSub>
                          </m:e>
                        </m:d>
                        <m:r>
                          <a:rPr lang="en-US" sz="1600" b="0" i="1" kern="1000" spc="30" smtClean="0">
                            <a:solidFill>
                              <a:schemeClr val="tx1">
                                <a:lumMod val="85000"/>
                                <a:lumOff val="15000"/>
                              </a:schemeClr>
                            </a:solidFill>
                            <a:latin typeface="Cambria Math" panose="02040503050406030204" pitchFamily="18" charset="0"/>
                            <a:cs typeface="Franklin Gothic Book"/>
                          </a:rPr>
                          <m:t>≈</m:t>
                        </m:r>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10</m:t>
                            </m:r>
                          </m:e>
                          <m:sup>
                            <m:r>
                              <a:rPr lang="en-US" sz="1600" b="0" i="1" kern="1000" spc="30" smtClean="0">
                                <a:solidFill>
                                  <a:schemeClr val="tx1">
                                    <a:lumMod val="85000"/>
                                    <a:lumOff val="15000"/>
                                  </a:schemeClr>
                                </a:solidFill>
                                <a:latin typeface="Cambria Math" panose="02040503050406030204" pitchFamily="18" charset="0"/>
                                <a:cs typeface="Franklin Gothic Book"/>
                              </a:rPr>
                              <m:t>−</m:t>
                            </m:r>
                            <m:r>
                              <a:rPr lang="en-US" sz="1600" b="0" i="1" kern="1000" spc="30" smtClean="0">
                                <a:solidFill>
                                  <a:schemeClr val="tx1">
                                    <a:lumMod val="85000"/>
                                    <a:lumOff val="15000"/>
                                  </a:schemeClr>
                                </a:solidFill>
                                <a:latin typeface="Cambria Math" panose="02040503050406030204" pitchFamily="18" charset="0"/>
                                <a:cs typeface="Franklin Gothic Book"/>
                              </a:rPr>
                              <m:t>20</m:t>
                            </m:r>
                          </m:sup>
                        </m:sSup>
                        <m:r>
                          <a:rPr lang="en-US" sz="1600" b="0" i="1" kern="1000" spc="30" smtClean="0">
                            <a:solidFill>
                              <a:schemeClr val="tx1">
                                <a:lumMod val="85000"/>
                                <a:lumOff val="15000"/>
                              </a:schemeClr>
                            </a:solidFill>
                            <a:latin typeface="Cambria Math" panose="02040503050406030204" pitchFamily="18" charset="0"/>
                            <a:cs typeface="Franklin Gothic Book"/>
                          </a:rPr>
                          <m:t>𝑒</m:t>
                        </m:r>
                        <m:r>
                          <m:rPr>
                            <m:sty m:val="p"/>
                          </m:rPr>
                          <a:rPr lang="en-US" sz="1600" b="0" i="0" kern="1000" spc="30" smtClean="0">
                            <a:solidFill>
                              <a:schemeClr val="tx1">
                                <a:lumMod val="85000"/>
                                <a:lumOff val="15000"/>
                              </a:schemeClr>
                            </a:solidFill>
                            <a:latin typeface="Cambria Math" panose="02040503050406030204" pitchFamily="18" charset="0"/>
                            <a:cs typeface="Franklin Gothic Book"/>
                          </a:rPr>
                          <m:t>cm</m:t>
                        </m:r>
                      </m:oMath>
                    </m:oMathPara>
                  </a14:m>
                  <a:endParaRPr lang="en-US" sz="16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2" name="TextBox 1">
                  <a:extLst>
                    <a:ext uri="{FF2B5EF4-FFF2-40B4-BE49-F238E27FC236}">
                      <a16:creationId xmlns:a16="http://schemas.microsoft.com/office/drawing/2014/main" id="{35D926CE-BCAB-DA02-8269-F6448519A05F}"/>
                    </a:ext>
                  </a:extLst>
                </p:cNvPr>
                <p:cNvSpPr txBox="1">
                  <a:spLocks noRot="1" noChangeAspect="1" noMove="1" noResize="1" noEditPoints="1" noAdjustHandles="1" noChangeArrowheads="1" noChangeShapeType="1" noTextEdit="1"/>
                </p:cNvSpPr>
                <p:nvPr/>
              </p:nvSpPr>
              <p:spPr>
                <a:xfrm>
                  <a:off x="5735051" y="1778211"/>
                  <a:ext cx="1879676" cy="312008"/>
                </a:xfrm>
                <a:prstGeom prst="rect">
                  <a:avLst/>
                </a:prstGeom>
                <a:blipFill>
                  <a:blip r:embed="rId15"/>
                  <a:stretch>
                    <a:fillRect r="-2597" b="-15686"/>
                  </a:stretch>
                </a:blipFill>
              </p:spPr>
              <p:txBody>
                <a:bodyPr/>
                <a:lstStyle/>
                <a:p>
                  <a:r>
                    <a:rPr lang="en-US">
                      <a:noFill/>
                    </a:rPr>
                    <a:t> </a:t>
                  </a:r>
                </a:p>
              </p:txBody>
            </p:sp>
          </mc:Fallback>
        </mc:AlternateContent>
      </p:grpSp>
      <p:pic>
        <p:nvPicPr>
          <p:cNvPr id="46" name="Picture 45" descr="Screen Clippi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40316" y="1943788"/>
            <a:ext cx="3526439" cy="1790514"/>
          </a:xfrm>
          <a:prstGeom prst="rect">
            <a:avLst/>
          </a:prstGeom>
        </p:spPr>
      </p:pic>
      <p:sp>
        <p:nvSpPr>
          <p:cNvPr id="30" name="Right Brace 29"/>
          <p:cNvSpPr/>
          <p:nvPr/>
        </p:nvSpPr>
        <p:spPr bwMode="auto">
          <a:xfrm rot="5400000">
            <a:off x="3523070" y="459575"/>
            <a:ext cx="211540" cy="2135683"/>
          </a:xfrm>
          <a:prstGeom prst="rightBrace">
            <a:avLst>
              <a:gd name="adj1" fmla="val 8333"/>
              <a:gd name="adj2" fmla="val 49205"/>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571591" y="630352"/>
                <a:ext cx="6426308" cy="730969"/>
              </a:xfrm>
              <a:prstGeom prst="rect">
                <a:avLst/>
              </a:prstGeom>
              <a:solidFill>
                <a:schemeClr val="bg1"/>
              </a:solid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i="1">
                                  <a:latin typeface="Cambria Math"/>
                                </a:rPr>
                                <m:t>𝜔</m:t>
                              </m:r>
                            </m:e>
                          </m:acc>
                        </m:e>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𝐿</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𝑐</m:t>
                          </m:r>
                        </m:sub>
                      </m:sSub>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smtClean="0">
                              <a:latin typeface="Cambria Math"/>
                            </a:rPr>
                            <m:t>+</m:t>
                          </m:r>
                          <m:d>
                            <m:dPr>
                              <m:ctrlPr>
                                <a:rPr lang="en-US" i="1" smtClean="0">
                                  <a:solidFill>
                                    <a:schemeClr val="bg2">
                                      <a:lumMod val="60000"/>
                                      <a:lumOff val="40000"/>
                                    </a:schemeClr>
                                  </a:solidFill>
                                  <a:latin typeface="Cambria Math" panose="02040503050406030204" pitchFamily="18" charset="0"/>
                                </a:rPr>
                              </m:ctrlPr>
                            </m:dPr>
                            <m:e>
                              <m:f>
                                <m:fPr>
                                  <m:ctrlPr>
                                    <a:rPr lang="en-US" i="1">
                                      <a:solidFill>
                                        <a:schemeClr val="bg2">
                                          <a:lumMod val="60000"/>
                                          <a:lumOff val="40000"/>
                                        </a:schemeClr>
                                      </a:solidFill>
                                      <a:latin typeface="Cambria Math" panose="02040503050406030204" pitchFamily="18" charset="0"/>
                                    </a:rPr>
                                  </m:ctrlPr>
                                </m:fPr>
                                <m:num>
                                  <m:r>
                                    <a:rPr lang="en-US" i="1">
                                      <a:solidFill>
                                        <a:schemeClr val="bg2">
                                          <a:lumMod val="60000"/>
                                          <a:lumOff val="40000"/>
                                        </a:schemeClr>
                                      </a:solidFill>
                                      <a:latin typeface="Cambria Math"/>
                                    </a:rPr>
                                    <m:t>1</m:t>
                                  </m:r>
                                </m:num>
                                <m:den>
                                  <m:sSup>
                                    <m:sSupPr>
                                      <m:ctrlPr>
                                        <a:rPr lang="en-US" b="0" i="1" smtClean="0">
                                          <a:solidFill>
                                            <a:schemeClr val="bg2">
                                              <a:lumMod val="60000"/>
                                              <a:lumOff val="40000"/>
                                            </a:schemeClr>
                                          </a:solidFill>
                                          <a:latin typeface="Cambria Math" panose="02040503050406030204" pitchFamily="18" charset="0"/>
                                        </a:rPr>
                                      </m:ctrlPr>
                                    </m:sSupPr>
                                    <m:e>
                                      <m:r>
                                        <a:rPr lang="en-US" i="1">
                                          <a:solidFill>
                                            <a:schemeClr val="bg2">
                                              <a:lumMod val="60000"/>
                                              <a:lumOff val="40000"/>
                                            </a:schemeClr>
                                          </a:solidFill>
                                          <a:latin typeface="Cambria Math"/>
                                        </a:rPr>
                                        <m:t>𝛾</m:t>
                                      </m:r>
                                    </m:e>
                                    <m:sup>
                                      <m:r>
                                        <a:rPr lang="en-US" b="0" i="1" smtClean="0">
                                          <a:solidFill>
                                            <a:schemeClr val="bg2">
                                              <a:lumMod val="60000"/>
                                              <a:lumOff val="40000"/>
                                            </a:schemeClr>
                                          </a:solidFill>
                                          <a:latin typeface="Cambria Math" panose="02040503050406030204" pitchFamily="18" charset="0"/>
                                        </a:rPr>
                                        <m:t>2</m:t>
                                      </m:r>
                                    </m:sup>
                                  </m:sSup>
                                  <m:r>
                                    <a:rPr lang="en-US" b="0" i="1" smtClean="0">
                                      <a:solidFill>
                                        <a:schemeClr val="bg2">
                                          <a:lumMod val="60000"/>
                                          <a:lumOff val="40000"/>
                                        </a:schemeClr>
                                      </a:solidFill>
                                      <a:latin typeface="Cambria Math" panose="02040503050406030204" pitchFamily="18" charset="0"/>
                                    </a:rPr>
                                    <m:t>−</m:t>
                                  </m:r>
                                  <m:r>
                                    <a:rPr lang="en-US" b="0" i="1" smtClean="0">
                                      <a:solidFill>
                                        <a:schemeClr val="bg2">
                                          <a:lumMod val="60000"/>
                                          <a:lumOff val="40000"/>
                                        </a:schemeClr>
                                      </a:solidFill>
                                      <a:latin typeface="Cambria Math" panose="02040503050406030204" pitchFamily="18" charset="0"/>
                                    </a:rPr>
                                    <m:t>1</m:t>
                                  </m:r>
                                </m:den>
                              </m:f>
                              <m:r>
                                <a:rPr lang="en-US" i="1">
                                  <a:solidFill>
                                    <a:schemeClr val="bg2">
                                      <a:lumMod val="60000"/>
                                      <a:lumOff val="40000"/>
                                    </a:schemeClr>
                                  </a:solidFill>
                                  <a:latin typeface="Cambria Math"/>
                                </a:rPr>
                                <m:t>−</m:t>
                              </m:r>
                              <m:r>
                                <a:rPr lang="en-US" i="1">
                                  <a:solidFill>
                                    <a:schemeClr val="bg2">
                                      <a:lumMod val="60000"/>
                                      <a:lumOff val="40000"/>
                                    </a:schemeClr>
                                  </a:solidFill>
                                  <a:latin typeface="Cambria Math"/>
                                </a:rPr>
                                <m:t>𝑎</m:t>
                              </m:r>
                              <m:r>
                                <a:rPr lang="en-US" i="1">
                                  <a:solidFill>
                                    <a:schemeClr val="bg2">
                                      <a:lumMod val="60000"/>
                                      <a:lumOff val="40000"/>
                                    </a:schemeClr>
                                  </a:solidFill>
                                  <a:latin typeface="Cambria Math"/>
                                </a:rPr>
                                <m:t> </m:t>
                              </m:r>
                            </m:e>
                          </m:d>
                          <m:f>
                            <m:fPr>
                              <m:ctrlPr>
                                <a:rPr lang="en-US" i="1">
                                  <a:solidFill>
                                    <a:schemeClr val="bg2">
                                      <a:lumMod val="60000"/>
                                      <a:lumOff val="40000"/>
                                    </a:schemeClr>
                                  </a:solidFill>
                                  <a:latin typeface="Cambria Math" panose="02040503050406030204" pitchFamily="18" charset="0"/>
                                </a:rPr>
                              </m:ctrlPr>
                            </m:fPr>
                            <m:num>
                              <m:acc>
                                <m:accPr>
                                  <m:chr m:val="⃗"/>
                                  <m:ctrlPr>
                                    <a:rPr lang="en-US" i="1">
                                      <a:solidFill>
                                        <a:schemeClr val="bg2">
                                          <a:lumMod val="60000"/>
                                          <a:lumOff val="40000"/>
                                        </a:schemeClr>
                                      </a:solidFill>
                                      <a:latin typeface="Cambria Math" panose="02040503050406030204" pitchFamily="18" charset="0"/>
                                    </a:rPr>
                                  </m:ctrlPr>
                                </m:accPr>
                                <m:e>
                                  <m:r>
                                    <a:rPr lang="en-US" i="1">
                                      <a:solidFill>
                                        <a:schemeClr val="bg2">
                                          <a:lumMod val="60000"/>
                                          <a:lumOff val="40000"/>
                                        </a:schemeClr>
                                      </a:solidFill>
                                      <a:latin typeface="Cambria Math"/>
                                    </a:rPr>
                                    <m:t>𝛽</m:t>
                                  </m:r>
                                </m:e>
                              </m:acc>
                              <m:r>
                                <a:rPr lang="en-US" i="1">
                                  <a:solidFill>
                                    <a:schemeClr val="bg2">
                                      <a:lumMod val="60000"/>
                                      <a:lumOff val="40000"/>
                                    </a:schemeClr>
                                  </a:solidFill>
                                  <a:latin typeface="Cambria Math"/>
                                </a:rPr>
                                <m:t>×</m:t>
                              </m:r>
                              <m:acc>
                                <m:accPr>
                                  <m:chr m:val="⃗"/>
                                  <m:ctrlPr>
                                    <a:rPr lang="en-US" i="1">
                                      <a:solidFill>
                                        <a:schemeClr val="bg2">
                                          <a:lumMod val="60000"/>
                                          <a:lumOff val="40000"/>
                                        </a:schemeClr>
                                      </a:solidFill>
                                      <a:latin typeface="Cambria Math" panose="02040503050406030204" pitchFamily="18" charset="0"/>
                                    </a:rPr>
                                  </m:ctrlPr>
                                </m:accPr>
                                <m:e>
                                  <m:r>
                                    <a:rPr lang="en-US" b="0" i="1" smtClean="0">
                                      <a:solidFill>
                                        <a:schemeClr val="bg2">
                                          <a:lumMod val="60000"/>
                                          <a:lumOff val="40000"/>
                                        </a:schemeClr>
                                      </a:solidFill>
                                      <a:latin typeface="Cambria Math"/>
                                    </a:rPr>
                                    <m:t>𝐸</m:t>
                                  </m:r>
                                </m:e>
                              </m:acc>
                            </m:num>
                            <m:den>
                              <m:r>
                                <a:rPr lang="en-US" i="1">
                                  <a:solidFill>
                                    <a:schemeClr val="bg2">
                                      <a:lumMod val="60000"/>
                                      <a:lumOff val="40000"/>
                                    </a:schemeClr>
                                  </a:solidFill>
                                  <a:latin typeface="Cambria Math"/>
                                </a:rPr>
                                <m:t>𝑐</m:t>
                              </m:r>
                            </m:den>
                          </m:f>
                        </m:e>
                      </m:d>
                    </m:oMath>
                  </m:oMathPara>
                </a14:m>
                <a:endParaRPr lang="en-US" dirty="0">
                  <a:latin typeface="Aptos" panose="020B00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571591" y="630352"/>
                <a:ext cx="6426308" cy="730969"/>
              </a:xfrm>
              <a:prstGeom prst="rect">
                <a:avLst/>
              </a:prstGeom>
              <a:blipFill>
                <a:blip r:embed="rId17"/>
                <a:stretch>
                  <a:fillRect/>
                </a:stretch>
              </a:blipFill>
            </p:spPr>
            <p:txBody>
              <a:bodyPr/>
              <a:lstStyle/>
              <a:p>
                <a:r>
                  <a:rPr lang="en-US">
                    <a:noFill/>
                  </a:rPr>
                  <a:t> </a:t>
                </a:r>
              </a:p>
            </p:txBody>
          </p:sp>
        </mc:Fallback>
      </mc:AlternateContent>
      <p:sp>
        <p:nvSpPr>
          <p:cNvPr id="47" name="TextBox 46"/>
          <p:cNvSpPr txBox="1"/>
          <p:nvPr/>
        </p:nvSpPr>
        <p:spPr>
          <a:xfrm>
            <a:off x="23970" y="4744851"/>
            <a:ext cx="2132315" cy="178703"/>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a:solidFill>
                  <a:schemeClr val="tx1">
                    <a:lumMod val="85000"/>
                    <a:lumOff val="15000"/>
                  </a:schemeClr>
                </a:solidFill>
                <a:latin typeface="Aptos" panose="020B0004020202020204" pitchFamily="34" charset="0"/>
                <a:cs typeface="Franklin Gothic Book"/>
              </a:rPr>
              <a:t>[Abi et al., PRL</a:t>
            </a:r>
            <a:r>
              <a:rPr lang="en-US" sz="1100" b="1" kern="1000" spc="30" dirty="0">
                <a:solidFill>
                  <a:schemeClr val="tx1">
                    <a:lumMod val="85000"/>
                    <a:lumOff val="15000"/>
                  </a:schemeClr>
                </a:solidFill>
                <a:latin typeface="Aptos" panose="020B0004020202020204" pitchFamily="34" charset="0"/>
                <a:cs typeface="Franklin Gothic Book"/>
              </a:rPr>
              <a:t>126 </a:t>
            </a:r>
            <a:r>
              <a:rPr lang="en-US" sz="1100" kern="1000" spc="30" dirty="0">
                <a:solidFill>
                  <a:schemeClr val="tx1">
                    <a:lumMod val="85000"/>
                    <a:lumOff val="15000"/>
                  </a:schemeClr>
                </a:solidFill>
                <a:latin typeface="Aptos" panose="020B0004020202020204" pitchFamily="34" charset="0"/>
                <a:cs typeface="Franklin Gothic Book"/>
              </a:rPr>
              <a:t>141801(2021)]</a:t>
            </a:r>
          </a:p>
        </p:txBody>
      </p:sp>
      <p:sp>
        <p:nvSpPr>
          <p:cNvPr id="34" name="Oval 33"/>
          <p:cNvSpPr/>
          <p:nvPr/>
        </p:nvSpPr>
        <p:spPr bwMode="auto">
          <a:xfrm>
            <a:off x="7417711" y="4000109"/>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8" name="Arrow: Down 37">
            <a:extLst>
              <a:ext uri="{FF2B5EF4-FFF2-40B4-BE49-F238E27FC236}">
                <a16:creationId xmlns:a16="http://schemas.microsoft.com/office/drawing/2014/main" id="{B59E68C0-B673-46A0-582B-C43798C25921}"/>
              </a:ext>
            </a:extLst>
          </p:cNvPr>
          <p:cNvSpPr/>
          <p:nvPr/>
        </p:nvSpPr>
        <p:spPr bwMode="auto">
          <a:xfrm>
            <a:off x="6152938" y="2556831"/>
            <a:ext cx="513292" cy="565689"/>
          </a:xfrm>
          <a:prstGeom prst="down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ptos" panose="020B0004020202020204" pitchFamily="34" charset="0"/>
              </a:rPr>
              <a:t>B</a:t>
            </a:r>
          </a:p>
        </p:txBody>
      </p:sp>
      <p:sp>
        <p:nvSpPr>
          <p:cNvPr id="48" name="Rectangle 47">
            <a:extLst>
              <a:ext uri="{FF2B5EF4-FFF2-40B4-BE49-F238E27FC236}">
                <a16:creationId xmlns:a16="http://schemas.microsoft.com/office/drawing/2014/main" id="{343482E8-D3CC-8F5E-8A41-03C27B3887E7}"/>
              </a:ext>
            </a:extLst>
          </p:cNvPr>
          <p:cNvSpPr/>
          <p:nvPr/>
        </p:nvSpPr>
        <p:spPr bwMode="auto">
          <a:xfrm>
            <a:off x="5004048" y="1340597"/>
            <a:ext cx="1727666" cy="65366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ptos" panose="020B0004020202020204" pitchFamily="34" charset="0"/>
            </a:endParaRPr>
          </a:p>
        </p:txBody>
      </p:sp>
      <p:grpSp>
        <p:nvGrpSpPr>
          <p:cNvPr id="49" name="Group 48">
            <a:extLst>
              <a:ext uri="{FF2B5EF4-FFF2-40B4-BE49-F238E27FC236}">
                <a16:creationId xmlns:a16="http://schemas.microsoft.com/office/drawing/2014/main" id="{2227034F-EB1C-CA2D-E0AB-87C4D9EB9090}"/>
              </a:ext>
            </a:extLst>
          </p:cNvPr>
          <p:cNvGrpSpPr/>
          <p:nvPr/>
        </p:nvGrpSpPr>
        <p:grpSpPr>
          <a:xfrm>
            <a:off x="2837062" y="717477"/>
            <a:ext cx="2007031" cy="523672"/>
            <a:chOff x="2837062" y="717477"/>
            <a:chExt cx="2007031" cy="523672"/>
          </a:xfrm>
        </p:grpSpPr>
        <p:cxnSp>
          <p:nvCxnSpPr>
            <p:cNvPr id="40" name="Straight Connector 39"/>
            <p:cNvCxnSpPr/>
            <p:nvPr/>
          </p:nvCxnSpPr>
          <p:spPr bwMode="auto">
            <a:xfrm>
              <a:off x="2837062" y="717477"/>
              <a:ext cx="2000251" cy="51717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bwMode="auto">
            <a:xfrm flipV="1">
              <a:off x="2843842" y="723975"/>
              <a:ext cx="2000251" cy="51717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4661618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22" presetClass="exit" presetSubtype="2" fill="hold" grpId="0" nodeType="withEffect">
                                  <p:stCondLst>
                                    <p:cond delay="0"/>
                                  </p:stCondLst>
                                  <p:childTnLst>
                                    <p:animEffect transition="out" filter="wipe(right)">
                                      <p:cBhvr>
                                        <p:cTn id="18" dur="10"/>
                                        <p:tgtEl>
                                          <p:spTgt spid="43"/>
                                        </p:tgtEl>
                                      </p:cBhvr>
                                    </p:animEffect>
                                    <p:set>
                                      <p:cBhvr>
                                        <p:cTn id="19" dur="1" fill="hold">
                                          <p:stCondLst>
                                            <p:cond delay="9"/>
                                          </p:stCondLst>
                                        </p:cTn>
                                        <p:tgtEl>
                                          <p:spTgt spid="43"/>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par>
                                <p:cTn id="22" presetID="1" presetClass="exit"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3" grpId="0" animBg="1"/>
      <p:bldP spid="47" grpId="0"/>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 name="TextBox 30"/>
              <p:cNvSpPr txBox="1"/>
              <p:nvPr/>
            </p:nvSpPr>
            <p:spPr>
              <a:xfrm>
                <a:off x="7761174" y="4492966"/>
                <a:ext cx="1322093" cy="225446"/>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Aptos" panose="020B0004020202020204" pitchFamily="34" charset="0"/>
                    <a:cs typeface="Franklin Gothic Book"/>
                  </a:rPr>
                  <a:t>set </a:t>
                </a:r>
                <a14:m>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𝐸</m:t>
                    </m:r>
                    <m:r>
                      <a:rPr lang="en-US" sz="1400" b="0" i="1" kern="1000" spc="30" smtClean="0">
                        <a:solidFill>
                          <a:schemeClr val="tx1">
                            <a:lumMod val="85000"/>
                            <a:lumOff val="15000"/>
                          </a:schemeClr>
                        </a:solidFill>
                        <a:latin typeface="Cambria Math" panose="02040503050406030204" pitchFamily="18" charset="0"/>
                        <a:cs typeface="Franklin Gothic Book"/>
                      </a:rPr>
                      <m:t> ≅</m:t>
                    </m:r>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𝑎𝐵𝑐</m:t>
                    </m:r>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𝛽</m:t>
                    </m:r>
                    <m:sSup>
                      <m:sSupPr>
                        <m:ctrlP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𝛾</m:t>
                        </m:r>
                      </m:e>
                      <m:sup>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2</m:t>
                        </m:r>
                      </m:sup>
                    </m:sSup>
                  </m:oMath>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7761174" y="4492966"/>
                <a:ext cx="1322093" cy="225446"/>
              </a:xfrm>
              <a:prstGeom prst="rect">
                <a:avLst/>
              </a:prstGeom>
              <a:blipFill>
                <a:blip r:embed="rId3"/>
                <a:stretch>
                  <a:fillRect l="-8295" t="-18919" r="-1382" b="-48649"/>
                </a:stretch>
              </a:blipFill>
            </p:spPr>
            <p:txBody>
              <a:bodyPr/>
              <a:lstStyle/>
              <a:p>
                <a:r>
                  <a:rPr lang="en-US">
                    <a:noFill/>
                  </a:rPr>
                  <a:t> </a:t>
                </a:r>
              </a:p>
            </p:txBody>
          </p:sp>
        </mc:Fallback>
      </mc:AlternateContent>
      <p:sp>
        <p:nvSpPr>
          <p:cNvPr id="3" name="Title 2"/>
          <p:cNvSpPr>
            <a:spLocks noGrp="1"/>
          </p:cNvSpPr>
          <p:nvPr>
            <p:ph type="title"/>
          </p:nvPr>
        </p:nvSpPr>
        <p:spPr>
          <a:xfrm>
            <a:off x="1896423" y="216000"/>
            <a:ext cx="6708025" cy="381375"/>
          </a:xfrm>
        </p:spPr>
        <p:txBody>
          <a:bodyPr/>
          <a:lstStyle/>
          <a:p>
            <a:r>
              <a:rPr lang="en-US" dirty="0"/>
              <a:t>Muon dipole moments –freezing the spin at PSI</a:t>
            </a:r>
          </a:p>
        </p:txBody>
      </p:sp>
      <p:sp>
        <p:nvSpPr>
          <p:cNvPr id="4" name="Slide Number Placeholder 3"/>
          <p:cNvSpPr>
            <a:spLocks noGrp="1"/>
          </p:cNvSpPr>
          <p:nvPr>
            <p:ph type="sldNum" sz="quarter" idx="16"/>
          </p:nvPr>
        </p:nvSpPr>
        <p:spPr/>
        <p:txBody>
          <a:bodyPr/>
          <a:lstStyle/>
          <a:p>
            <a:pPr algn="r">
              <a:defRPr/>
            </a:pPr>
            <a:r>
              <a:rPr lang="de-DE" dirty="0">
                <a:latin typeface="Aptos" panose="020B0004020202020204" pitchFamily="34" charset="0"/>
              </a:rPr>
              <a:t>Page </a:t>
            </a:r>
            <a:fld id="{EBC07571-3134-BB4B-B83F-1A9FE18D34F3}" type="slidenum">
              <a:rPr lang="de-DE" smtClean="0">
                <a:latin typeface="Aptos" panose="020B0004020202020204" pitchFamily="34" charset="0"/>
              </a:rPr>
              <a:pPr algn="r">
                <a:defRPr/>
              </a:pPr>
              <a:t>9</a:t>
            </a:fld>
            <a:endParaRPr lang="de-DE" dirty="0">
              <a:latin typeface="Aptos" panose="020B0004020202020204" pitchFamily="34" charset="0"/>
            </a:endParaRPr>
          </a:p>
        </p:txBody>
      </p:sp>
      <p:grpSp>
        <p:nvGrpSpPr>
          <p:cNvPr id="5" name="Group 4"/>
          <p:cNvGrpSpPr/>
          <p:nvPr/>
        </p:nvGrpSpPr>
        <p:grpSpPr>
          <a:xfrm>
            <a:off x="6683252" y="3568634"/>
            <a:ext cx="2058141" cy="664562"/>
            <a:chOff x="6683252" y="3568634"/>
            <a:chExt cx="2058141" cy="664562"/>
          </a:xfrm>
        </p:grpSpPr>
        <p:sp>
          <p:nvSpPr>
            <p:cNvPr id="6" name="Oval 5"/>
            <p:cNvSpPr/>
            <p:nvPr/>
          </p:nvSpPr>
          <p:spPr bwMode="auto">
            <a:xfrm rot="670316">
              <a:off x="6683252" y="3575971"/>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ptos" panose="020B0004020202020204" pitchFamily="34" charset="0"/>
              </a:endParaRPr>
            </a:p>
          </p:txBody>
        </p:sp>
        <p:sp>
          <p:nvSpPr>
            <p:cNvPr id="7" name="Arc 6"/>
            <p:cNvSpPr/>
            <p:nvPr/>
          </p:nvSpPr>
          <p:spPr bwMode="auto">
            <a:xfrm rot="658433">
              <a:off x="6693518" y="3568634"/>
              <a:ext cx="2047875" cy="657225"/>
            </a:xfrm>
            <a:prstGeom prst="arc">
              <a:avLst>
                <a:gd name="adj1" fmla="val 2666564"/>
                <a:gd name="adj2" fmla="val 7675818"/>
              </a:avLst>
            </a:prstGeom>
            <a:noFill/>
            <a:ln w="19050">
              <a:solidFill>
                <a:srgbClr val="686868"/>
              </a:solidFill>
              <a:headEnd type="arrow" w="med" len="med"/>
              <a:tailEnd type="non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ptos" panose="020B0004020202020204" pitchFamily="34" charset="0"/>
              </a:endParaRPr>
            </a:p>
          </p:txBody>
        </p:sp>
      </p:grpSp>
      <p:grpSp>
        <p:nvGrpSpPr>
          <p:cNvPr id="8" name="Group 7"/>
          <p:cNvGrpSpPr/>
          <p:nvPr/>
        </p:nvGrpSpPr>
        <p:grpSpPr>
          <a:xfrm>
            <a:off x="7375302" y="2909866"/>
            <a:ext cx="661195" cy="2068284"/>
            <a:chOff x="7375302" y="2909866"/>
            <a:chExt cx="661195" cy="2068284"/>
          </a:xfrm>
        </p:grpSpPr>
        <p:sp>
          <p:nvSpPr>
            <p:cNvPr id="9" name="Oval 8"/>
            <p:cNvSpPr/>
            <p:nvPr/>
          </p:nvSpPr>
          <p:spPr bwMode="auto">
            <a:xfrm rot="5400000">
              <a:off x="6679977" y="3605191"/>
              <a:ext cx="2047875" cy="657225"/>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ptos" panose="020B0004020202020204" pitchFamily="34" charset="0"/>
              </a:endParaRPr>
            </a:p>
          </p:txBody>
        </p:sp>
        <p:sp>
          <p:nvSpPr>
            <p:cNvPr id="10" name="Arc 9"/>
            <p:cNvSpPr/>
            <p:nvPr/>
          </p:nvSpPr>
          <p:spPr bwMode="auto">
            <a:xfrm rot="5400000">
              <a:off x="6683947" y="3625600"/>
              <a:ext cx="2047875" cy="657225"/>
            </a:xfrm>
            <a:prstGeom prst="arc">
              <a:avLst>
                <a:gd name="adj1" fmla="val 3339133"/>
                <a:gd name="adj2" fmla="val 8426388"/>
              </a:avLst>
            </a:prstGeom>
            <a:noFill/>
            <a:ln w="19050">
              <a:solidFill>
                <a:srgbClr val="F7450D"/>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ptos" panose="020B0004020202020204" pitchFamily="34" charset="0"/>
              </a:endParaRPr>
            </a:p>
          </p:txBody>
        </p:sp>
      </p:grpSp>
      <mc:AlternateContent xmlns:mc="http://schemas.openxmlformats.org/markup-compatibility/2006" xmlns:a14="http://schemas.microsoft.com/office/drawing/2010/main">
        <mc:Choice Requires="a14">
          <p:sp>
            <p:nvSpPr>
              <p:cNvPr id="11" name="Rectangle 10"/>
              <p:cNvSpPr/>
              <p:nvPr/>
            </p:nvSpPr>
            <p:spPr>
              <a:xfrm>
                <a:off x="1614496" y="675255"/>
                <a:ext cx="6042750" cy="74097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1</m:t>
                                  </m:r>
                                  <m:r>
                                    <a:rPr lang="en-US" i="1">
                                      <a:latin typeface="Cambria Math"/>
                                    </a:rPr>
                                    <m:t>−</m:t>
                                  </m:r>
                                  <m:sSup>
                                    <m:sSupPr>
                                      <m:ctrlPr>
                                        <a:rPr lang="en-US" b="0" i="1" smtClean="0">
                                          <a:latin typeface="Cambria Math" panose="02040503050406030204" pitchFamily="18" charset="0"/>
                                        </a:rPr>
                                      </m:ctrlPr>
                                    </m:sSupPr>
                                    <m:e>
                                      <m:r>
                                        <a:rPr lang="en-US" i="1">
                                          <a:latin typeface="Cambria Math"/>
                                        </a:rPr>
                                        <m:t>𝛾</m:t>
                                      </m:r>
                                    </m:e>
                                    <m:sup>
                                      <m:r>
                                        <a:rPr lang="en-US" b="0" i="1" smtClean="0">
                                          <a:latin typeface="Cambria Math" panose="02040503050406030204" pitchFamily="18" charset="0"/>
                                        </a:rPr>
                                        <m:t>2</m:t>
                                      </m:r>
                                    </m:sup>
                                  </m:sSup>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r>
                            <a:rPr lang="en-US" i="1">
                              <a:latin typeface="Cambria Math"/>
                            </a:rPr>
                            <m:t>+</m:t>
                          </m:r>
                          <m:f>
                            <m:fPr>
                              <m:ctrlPr>
                                <a:rPr lang="en-US" i="1">
                                  <a:latin typeface="Cambria Math" panose="02040503050406030204" pitchFamily="18" charset="0"/>
                                </a:rPr>
                              </m:ctrlPr>
                            </m:fPr>
                            <m:num>
                              <m:r>
                                <a:rPr lang="en-US"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𝜇</m:t>
                                  </m:r>
                                </m:sub>
                              </m:sSub>
                              <m:r>
                                <a:rPr lang="en-US" b="0" i="1" smtClean="0">
                                  <a:latin typeface="Cambria Math" panose="02040503050406030204" pitchFamily="18" charset="0"/>
                                </a:rPr>
                                <m:t>𝑚𝑐</m:t>
                              </m:r>
                            </m:num>
                            <m:den>
                              <m:r>
                                <a:rPr lang="en-US" b="0" i="1" smtClean="0">
                                  <a:latin typeface="Cambria Math" panose="02040503050406030204" pitchFamily="18" charset="0"/>
                                </a:rPr>
                                <m:t>𝑞</m:t>
                              </m:r>
                              <m:r>
                                <a:rPr lang="en-US" b="0" i="1" smtClean="0">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Aptos" panose="020B00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614496" y="675255"/>
                <a:ext cx="6042750" cy="74097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614496" y="686870"/>
                <a:ext cx="3855911" cy="73096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1</m:t>
                                  </m:r>
                                  <m:r>
                                    <a:rPr lang="en-US" i="1">
                                      <a:latin typeface="Cambria Math"/>
                                    </a:rPr>
                                    <m:t>−</m:t>
                                  </m:r>
                                  <m:sSup>
                                    <m:sSupPr>
                                      <m:ctrlPr>
                                        <a:rPr lang="en-US" b="0" i="1" smtClean="0">
                                          <a:latin typeface="Cambria Math" panose="02040503050406030204" pitchFamily="18" charset="0"/>
                                        </a:rPr>
                                      </m:ctrlPr>
                                    </m:sSupPr>
                                    <m:e>
                                      <m:r>
                                        <a:rPr lang="en-US" i="1">
                                          <a:latin typeface="Cambria Math"/>
                                        </a:rPr>
                                        <m:t>𝛾</m:t>
                                      </m:r>
                                    </m:e>
                                    <m:sup>
                                      <m:r>
                                        <a:rPr lang="en-US" b="0" i="1" smtClean="0">
                                          <a:latin typeface="Cambria Math" panose="02040503050406030204" pitchFamily="18" charset="0"/>
                                        </a:rPr>
                                        <m:t>2</m:t>
                                      </m:r>
                                    </m:sup>
                                  </m:sSup>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e>
                      </m:d>
                    </m:oMath>
                  </m:oMathPara>
                </a14:m>
                <a:endParaRPr lang="en-US" dirty="0">
                  <a:latin typeface="Aptos" panose="020B00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614496" y="686870"/>
                <a:ext cx="3855911" cy="730969"/>
              </a:xfrm>
              <a:prstGeom prst="rect">
                <a:avLst/>
              </a:prstGeom>
              <a:blipFill>
                <a:blip r:embed="rId5"/>
                <a:stretch>
                  <a:fillRect/>
                </a:stretch>
              </a:blipFill>
            </p:spPr>
            <p:txBody>
              <a:bodyPr/>
              <a:lstStyle/>
              <a:p>
                <a:r>
                  <a:rPr lang="en-US">
                    <a:noFill/>
                  </a:rPr>
                  <a:t> </a:t>
                </a:r>
              </a:p>
            </p:txBody>
          </p:sp>
        </mc:Fallback>
      </mc:AlternateContent>
      <p:cxnSp>
        <p:nvCxnSpPr>
          <p:cNvPr id="13" name="Straight Connector 12"/>
          <p:cNvCxnSpPr/>
          <p:nvPr/>
        </p:nvCxnSpPr>
        <p:spPr bwMode="auto">
          <a:xfrm>
            <a:off x="5375643" y="3291830"/>
            <a:ext cx="3230555" cy="878961"/>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4" name="Straight Arrow Connector 13"/>
          <p:cNvCxnSpPr/>
          <p:nvPr/>
        </p:nvCxnSpPr>
        <p:spPr bwMode="auto">
          <a:xfrm flipH="1">
            <a:off x="7392187" y="3937278"/>
            <a:ext cx="311730" cy="233513"/>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5" name="Arc 14"/>
          <p:cNvSpPr/>
          <p:nvPr/>
        </p:nvSpPr>
        <p:spPr bwMode="auto">
          <a:xfrm>
            <a:off x="2716814" y="2059900"/>
            <a:ext cx="5306187" cy="2553764"/>
          </a:xfrm>
          <a:prstGeom prst="arc">
            <a:avLst>
              <a:gd name="adj1" fmla="val 20775147"/>
              <a:gd name="adj2" fmla="val 14639061"/>
            </a:avLst>
          </a:prstGeom>
          <a:ln w="12700" cap="rnd">
            <a:solidFill>
              <a:schemeClr val="bg2">
                <a:lumMod val="75000"/>
              </a:schemeClr>
            </a:solidFill>
            <a:prstDash val="dash"/>
            <a:headEnd type="arrow"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Aptos" panose="020B0004020202020204" pitchFamily="34" charset="0"/>
            </a:endParaRPr>
          </a:p>
        </p:txBody>
      </p:sp>
      <p:grpSp>
        <p:nvGrpSpPr>
          <p:cNvPr id="16" name="Group 15"/>
          <p:cNvGrpSpPr/>
          <p:nvPr/>
        </p:nvGrpSpPr>
        <p:grpSpPr>
          <a:xfrm>
            <a:off x="7703914" y="3792702"/>
            <a:ext cx="601387" cy="249888"/>
            <a:chOff x="7703914" y="3792702"/>
            <a:chExt cx="601387" cy="249888"/>
          </a:xfrm>
        </p:grpSpPr>
        <p:cxnSp>
          <p:nvCxnSpPr>
            <p:cNvPr id="17" name="Straight Arrow Connector 16"/>
            <p:cNvCxnSpPr/>
            <p:nvPr/>
          </p:nvCxnSpPr>
          <p:spPr bwMode="auto">
            <a:xfrm>
              <a:off x="7703914" y="3937276"/>
              <a:ext cx="376237" cy="10531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8045102" y="3792702"/>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045102" y="3792702"/>
                  <a:ext cx="260199" cy="236988"/>
                </a:xfrm>
                <a:prstGeom prst="rect">
                  <a:avLst/>
                </a:prstGeom>
                <a:blipFill>
                  <a:blip r:embed="rId6"/>
                  <a:stretch>
                    <a:fillRect l="-9524" b="-5128"/>
                  </a:stretch>
                </a:blipFill>
              </p:spPr>
              <p:txBody>
                <a:bodyPr/>
                <a:lstStyle/>
                <a:p>
                  <a:r>
                    <a:rPr lang="en-US">
                      <a:noFill/>
                    </a:rPr>
                    <a:t> </a:t>
                  </a:r>
                </a:p>
              </p:txBody>
            </p:sp>
          </mc:Fallback>
        </mc:AlternateContent>
      </p:grpSp>
      <p:sp>
        <p:nvSpPr>
          <p:cNvPr id="19" name="Oval 18"/>
          <p:cNvSpPr/>
          <p:nvPr/>
        </p:nvSpPr>
        <p:spPr bwMode="auto">
          <a:xfrm>
            <a:off x="7660933" y="3890822"/>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4499992" y="2101745"/>
                <a:ext cx="4571494" cy="582852"/>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Aptos" panose="020B0004020202020204" pitchFamily="34" charset="0"/>
                    <a:cs typeface="Franklin Gothic Book"/>
                  </a:rPr>
                  <a:t>Frozen-spin potential at PSI</a:t>
                </a:r>
                <a:r>
                  <a:rPr lang="en-US" sz="1600" kern="1000" spc="30" dirty="0">
                    <a:solidFill>
                      <a:schemeClr val="tx1">
                        <a:lumMod val="85000"/>
                        <a:lumOff val="15000"/>
                      </a:schemeClr>
                    </a:solidFill>
                    <a:latin typeface="Aptos" panose="020B0004020202020204" pitchFamily="34" charset="0"/>
                    <a:cs typeface="Franklin Gothic Book"/>
                  </a:rPr>
                  <a:t>:</a:t>
                </a:r>
                <a14:m>
                  <m:oMath xmlns:m="http://schemas.openxmlformats.org/officeDocument/2006/math">
                    <m:r>
                      <a:rPr lang="en-US" sz="1600" b="0" i="0" kern="1000" spc="30" smtClean="0">
                        <a:solidFill>
                          <a:schemeClr val="tx1">
                            <a:lumMod val="85000"/>
                            <a:lumOff val="15000"/>
                          </a:schemeClr>
                        </a:solidFill>
                        <a:latin typeface="Cambria Math" panose="02040503050406030204" pitchFamily="18" charset="0"/>
                        <a:cs typeface="Franklin Gothic Book"/>
                      </a:rPr>
                      <m:t>   </m:t>
                    </m:r>
                    <m:r>
                      <a:rPr lang="en-US" sz="1600" i="1" kern="1000" spc="30" smtClean="0">
                        <a:solidFill>
                          <a:schemeClr val="bg2">
                            <a:lumMod val="75000"/>
                          </a:schemeClr>
                        </a:solidFill>
                        <a:latin typeface="Cambria Math" panose="02040503050406030204" pitchFamily="18" charset="0"/>
                        <a:cs typeface="Franklin Gothic Book"/>
                      </a:rPr>
                      <m:t>𝜎</m:t>
                    </m:r>
                    <m:d>
                      <m:dPr>
                        <m:ctrlPr>
                          <a:rPr lang="en-US" sz="1600" i="1" kern="1000" spc="30">
                            <a:solidFill>
                              <a:schemeClr val="bg2">
                                <a:lumMod val="75000"/>
                              </a:schemeClr>
                            </a:solidFill>
                            <a:latin typeface="Cambria Math" panose="02040503050406030204" pitchFamily="18" charset="0"/>
                            <a:cs typeface="Franklin Gothic Book"/>
                          </a:rPr>
                        </m:ctrlPr>
                      </m:dPr>
                      <m:e>
                        <m:sSub>
                          <m:sSubPr>
                            <m:ctrlPr>
                              <a:rPr lang="en-US" sz="1600" i="1" kern="1000" spc="30">
                                <a:solidFill>
                                  <a:schemeClr val="bg2">
                                    <a:lumMod val="75000"/>
                                  </a:schemeClr>
                                </a:solidFill>
                                <a:latin typeface="Cambria Math" panose="02040503050406030204" pitchFamily="18" charset="0"/>
                                <a:cs typeface="Franklin Gothic Book"/>
                              </a:rPr>
                            </m:ctrlPr>
                          </m:sSubPr>
                          <m:e>
                            <m:r>
                              <a:rPr lang="en-US" sz="1600" i="1" kern="1000" spc="30">
                                <a:solidFill>
                                  <a:schemeClr val="bg2">
                                    <a:lumMod val="75000"/>
                                  </a:schemeClr>
                                </a:solidFill>
                                <a:latin typeface="Cambria Math" panose="02040503050406030204" pitchFamily="18" charset="0"/>
                                <a:cs typeface="Franklin Gothic Book"/>
                              </a:rPr>
                              <m:t>𝑑</m:t>
                            </m:r>
                          </m:e>
                          <m:sub>
                            <m:r>
                              <a:rPr lang="en-US" sz="1600" i="1" kern="1000" spc="30">
                                <a:solidFill>
                                  <a:schemeClr val="bg2">
                                    <a:lumMod val="75000"/>
                                  </a:schemeClr>
                                </a:solidFill>
                                <a:latin typeface="Cambria Math" panose="02040503050406030204" pitchFamily="18" charset="0"/>
                                <a:cs typeface="Franklin Gothic Book"/>
                              </a:rPr>
                              <m:t>𝜇</m:t>
                            </m:r>
                          </m:sub>
                        </m:sSub>
                      </m:e>
                    </m:d>
                    <m:r>
                      <a:rPr lang="en-US" sz="1600" i="1" kern="1000" spc="30">
                        <a:solidFill>
                          <a:schemeClr val="bg2">
                            <a:lumMod val="75000"/>
                          </a:schemeClr>
                        </a:solidFill>
                        <a:latin typeface="Cambria Math" panose="02040503050406030204" pitchFamily="18" charset="0"/>
                        <a:cs typeface="Franklin Gothic Book"/>
                      </a:rPr>
                      <m:t>&lt;</m:t>
                    </m:r>
                    <m:sSup>
                      <m:sSupPr>
                        <m:ctrlPr>
                          <a:rPr lang="en-US" sz="1600" i="1" kern="1000" spc="30">
                            <a:solidFill>
                              <a:schemeClr val="bg2">
                                <a:lumMod val="75000"/>
                              </a:schemeClr>
                            </a:solidFill>
                            <a:latin typeface="Cambria Math" panose="02040503050406030204" pitchFamily="18" charset="0"/>
                            <a:cs typeface="Franklin Gothic Book"/>
                          </a:rPr>
                        </m:ctrlPr>
                      </m:sSupPr>
                      <m:e>
                        <m:r>
                          <a:rPr lang="en-US" sz="1600" i="1" kern="1000" spc="30">
                            <a:solidFill>
                              <a:schemeClr val="bg2">
                                <a:lumMod val="75000"/>
                              </a:schemeClr>
                            </a:solidFill>
                            <a:latin typeface="Cambria Math" panose="02040503050406030204" pitchFamily="18" charset="0"/>
                            <a:cs typeface="Franklin Gothic Book"/>
                          </a:rPr>
                          <m:t>6</m:t>
                        </m:r>
                        <m:r>
                          <a:rPr lang="en-US" sz="1600" i="1" kern="1000" spc="30">
                            <a:solidFill>
                              <a:schemeClr val="bg2">
                                <a:lumMod val="75000"/>
                              </a:schemeClr>
                            </a:solidFill>
                            <a:latin typeface="Cambria Math" panose="02040503050406030204" pitchFamily="18" charset="0"/>
                            <a:cs typeface="Franklin Gothic Book"/>
                          </a:rPr>
                          <m:t>⋅</m:t>
                        </m:r>
                        <m:r>
                          <a:rPr lang="en-US" sz="1600" i="1" kern="1000" spc="30">
                            <a:solidFill>
                              <a:schemeClr val="bg2">
                                <a:lumMod val="75000"/>
                              </a:schemeClr>
                            </a:solidFill>
                            <a:latin typeface="Cambria Math" panose="02040503050406030204" pitchFamily="18" charset="0"/>
                            <a:cs typeface="Franklin Gothic Book"/>
                          </a:rPr>
                          <m:t>10</m:t>
                        </m:r>
                      </m:e>
                      <m:sup>
                        <m:r>
                          <a:rPr lang="en-US" sz="1600" i="1" kern="1000" spc="30">
                            <a:solidFill>
                              <a:schemeClr val="bg2">
                                <a:lumMod val="75000"/>
                              </a:schemeClr>
                            </a:solidFill>
                            <a:latin typeface="Cambria Math" panose="02040503050406030204" pitchFamily="18" charset="0"/>
                            <a:cs typeface="Franklin Gothic Book"/>
                          </a:rPr>
                          <m:t>−</m:t>
                        </m:r>
                        <m:r>
                          <a:rPr lang="en-US" sz="1600" i="1" kern="1000" spc="30">
                            <a:solidFill>
                              <a:schemeClr val="bg2">
                                <a:lumMod val="75000"/>
                              </a:schemeClr>
                            </a:solidFill>
                            <a:latin typeface="Cambria Math" panose="02040503050406030204" pitchFamily="18" charset="0"/>
                            <a:cs typeface="Franklin Gothic Book"/>
                          </a:rPr>
                          <m:t>23</m:t>
                        </m:r>
                      </m:sup>
                    </m:sSup>
                    <m:r>
                      <a:rPr lang="en-US" sz="1600" i="1" kern="1000" spc="30">
                        <a:solidFill>
                          <a:schemeClr val="bg2">
                            <a:lumMod val="75000"/>
                          </a:schemeClr>
                        </a:solidFill>
                        <a:latin typeface="Cambria Math" panose="02040503050406030204" pitchFamily="18" charset="0"/>
                        <a:cs typeface="Franklin Gothic Book"/>
                      </a:rPr>
                      <m:t>𝑒</m:t>
                    </m:r>
                    <m:r>
                      <m:rPr>
                        <m:sty m:val="p"/>
                      </m:rPr>
                      <a:rPr lang="en-US" sz="1600" kern="1000" spc="30">
                        <a:solidFill>
                          <a:schemeClr val="bg2">
                            <a:lumMod val="75000"/>
                          </a:schemeClr>
                        </a:solidFill>
                        <a:latin typeface="Cambria Math" panose="02040503050406030204" pitchFamily="18" charset="0"/>
                        <a:cs typeface="Franklin Gothic Book"/>
                      </a:rPr>
                      <m:t>cm</m:t>
                    </m:r>
                  </m:oMath>
                </a14:m>
                <a:endParaRPr lang="en-US" sz="1600" kern="1000" spc="30" dirty="0" err="1">
                  <a:solidFill>
                    <a:schemeClr val="bg2">
                      <a:lumMod val="75000"/>
                    </a:schemeClr>
                  </a:solidFill>
                  <a:latin typeface="Aptos" panose="020B0004020202020204" pitchFamily="34" charset="0"/>
                  <a:cs typeface="Franklin Gothic Book"/>
                </a:endParaRPr>
              </a:p>
              <a:p>
                <a:pPr>
                  <a:lnSpc>
                    <a:spcPct val="110000"/>
                  </a:lnSpc>
                  <a:spcBef>
                    <a:spcPts val="0"/>
                  </a:spcBef>
                </a:pPr>
                <a:r>
                  <a:rPr lang="en-US" sz="1600" kern="1000" spc="30" dirty="0">
                    <a:solidFill>
                      <a:schemeClr val="tx1">
                        <a:lumMod val="85000"/>
                        <a:lumOff val="15000"/>
                      </a:schemeClr>
                    </a:solidFill>
                    <a:latin typeface="Aptos" panose="020B0004020202020204" pitchFamily="34" charset="0"/>
                    <a:cs typeface="Franklin Gothic Book"/>
                  </a:rPr>
                  <a:t> </a:t>
                </a:r>
              </a:p>
            </p:txBody>
          </p:sp>
        </mc:Choice>
        <mc:Fallback xmlns="">
          <p:sp>
            <p:nvSpPr>
              <p:cNvPr id="21" name="TextBox 20"/>
              <p:cNvSpPr txBox="1">
                <a:spLocks noRot="1" noChangeAspect="1" noMove="1" noResize="1" noEditPoints="1" noAdjustHandles="1" noChangeArrowheads="1" noChangeShapeType="1" noTextEdit="1"/>
              </p:cNvSpPr>
              <p:nvPr/>
            </p:nvSpPr>
            <p:spPr>
              <a:xfrm>
                <a:off x="4499992" y="2101745"/>
                <a:ext cx="4571494" cy="582852"/>
              </a:xfrm>
              <a:prstGeom prst="rect">
                <a:avLst/>
              </a:prstGeom>
              <a:blipFill>
                <a:blip r:embed="rId7"/>
                <a:stretch>
                  <a:fillRect l="-2400" t="-4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317658" y="4728736"/>
                <a:ext cx="2709207" cy="319549"/>
              </a:xfrm>
              <a:prstGeom prst="roundRect">
                <a:avLst>
                  <a:gd name="adj" fmla="val 19319"/>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de-CH"/>
                </a:defPPr>
                <a:lvl1pPr algn="ctr">
                  <a:defRPr>
                    <a:latin typeface="Humanst521 Lt BT" panose="020B0402020204020304" pitchFamily="34" charset="0"/>
                  </a:defRPr>
                </a:lvl1pPr>
              </a:lstStyle>
              <a:p>
                <a:r>
                  <a:rPr lang="en-US" sz="1400" dirty="0">
                    <a:latin typeface="Aptos" panose="020B0004020202020204" pitchFamily="34" charset="0"/>
                  </a:rPr>
                  <a:t>Phase I: </a:t>
                </a:r>
                <a14:m>
                  <m:oMath xmlns:m="http://schemas.openxmlformats.org/officeDocument/2006/math">
                    <m:r>
                      <a:rPr lang="en-US" sz="1400">
                        <a:latin typeface="Cambria Math" panose="02040503050406030204" pitchFamily="18" charset="0"/>
                      </a:rPr>
                      <m:t>𝜎</m:t>
                    </m:r>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a:latin typeface="Cambria Math" panose="02040503050406030204" pitchFamily="18" charset="0"/>
                              </a:rPr>
                              <m:t>𝑑</m:t>
                            </m:r>
                          </m:e>
                          <m:sub>
                            <m:r>
                              <a:rPr lang="en-US" sz="1400">
                                <a:latin typeface="Cambria Math" panose="02040503050406030204" pitchFamily="18" charset="0"/>
                              </a:rPr>
                              <m:t>𝜇</m:t>
                            </m:r>
                          </m:sub>
                        </m:sSub>
                      </m:e>
                    </m:d>
                    <m:r>
                      <a:rPr lang="en-US" sz="1400">
                        <a:latin typeface="Cambria Math" panose="02040503050406030204" pitchFamily="18" charset="0"/>
                      </a:rPr>
                      <m:t>&lt;</m:t>
                    </m:r>
                    <m:sSup>
                      <m:sSupPr>
                        <m:ctrlPr>
                          <a:rPr lang="en-US" sz="1400" i="1">
                            <a:latin typeface="Cambria Math" panose="02040503050406030204" pitchFamily="18" charset="0"/>
                          </a:rPr>
                        </m:ctrlPr>
                      </m:sSupPr>
                      <m:e>
                        <m:r>
                          <a:rPr lang="en-US" sz="1400" b="0" i="0" smtClean="0">
                            <a:latin typeface="Cambria Math" panose="02040503050406030204" pitchFamily="18" charset="0"/>
                          </a:rPr>
                          <m:t>4</m:t>
                        </m:r>
                        <m:r>
                          <a:rPr lang="en-US" sz="1400">
                            <a:latin typeface="Cambria Math" panose="02040503050406030204" pitchFamily="18" charset="0"/>
                          </a:rPr>
                          <m:t>⋅</m:t>
                        </m:r>
                        <m:r>
                          <a:rPr lang="en-US" sz="1400">
                            <a:latin typeface="Cambria Math" panose="02040503050406030204" pitchFamily="18" charset="0"/>
                          </a:rPr>
                          <m:t>10</m:t>
                        </m:r>
                      </m:e>
                      <m:sup>
                        <m:r>
                          <a:rPr lang="en-US" sz="1400">
                            <a:latin typeface="Cambria Math" panose="02040503050406030204" pitchFamily="18" charset="0"/>
                          </a:rPr>
                          <m:t>−</m:t>
                        </m:r>
                        <m:r>
                          <a:rPr lang="en-US" sz="1400">
                            <a:latin typeface="Cambria Math" panose="02040503050406030204" pitchFamily="18" charset="0"/>
                          </a:rPr>
                          <m:t>21</m:t>
                        </m:r>
                      </m:sup>
                    </m:sSup>
                    <m:r>
                      <a:rPr lang="en-US" sz="1400">
                        <a:latin typeface="Cambria Math" panose="02040503050406030204" pitchFamily="18" charset="0"/>
                      </a:rPr>
                      <m:t>𝑒</m:t>
                    </m:r>
                    <m:r>
                      <m:rPr>
                        <m:sty m:val="p"/>
                      </m:rPr>
                      <a:rPr lang="en-US" sz="1400">
                        <a:latin typeface="Cambria Math" panose="02040503050406030204" pitchFamily="18" charset="0"/>
                      </a:rPr>
                      <m:t>cm</m:t>
                    </m:r>
                  </m:oMath>
                </a14:m>
                <a:endParaRPr lang="en-US" sz="1400" dirty="0">
                  <a:latin typeface="Aptos" panose="020B00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317658" y="4728736"/>
                <a:ext cx="2709207" cy="319549"/>
              </a:xfrm>
              <a:prstGeom prst="roundRect">
                <a:avLst>
                  <a:gd name="adj" fmla="val 19319"/>
                </a:avLst>
              </a:prstGeom>
              <a:blipFill>
                <a:blip r:embed="rId8"/>
                <a:stretch>
                  <a:fillRect b="-19231"/>
                </a:stretch>
              </a:blipFill>
              <a:ln>
                <a:noFill/>
              </a:ln>
            </p:spPr>
            <p:txBody>
              <a:bodyPr/>
              <a:lstStyle/>
              <a:p>
                <a:r>
                  <a:rPr lang="en-US">
                    <a:noFill/>
                  </a:rPr>
                  <a:t> </a:t>
                </a:r>
              </a:p>
            </p:txBody>
          </p:sp>
        </mc:Fallback>
      </mc:AlternateContent>
      <p:sp>
        <p:nvSpPr>
          <p:cNvPr id="23" name="Right Brace 22"/>
          <p:cNvSpPr/>
          <p:nvPr/>
        </p:nvSpPr>
        <p:spPr bwMode="auto">
          <a:xfrm rot="5400000">
            <a:off x="3566677" y="338518"/>
            <a:ext cx="345578" cy="2540988"/>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3208299" y="1753165"/>
                <a:ext cx="986134" cy="225896"/>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Aptos" panose="020B0004020202020204" pitchFamily="34" charset="0"/>
                    <a:cs typeface="Franklin Gothic Book"/>
                  </a:rPr>
                  <a:t>g</a:t>
                </a:r>
                <a:r>
                  <a:rPr lang="en-US" sz="1400" b="0" kern="1000" spc="30" dirty="0">
                    <a:solidFill>
                      <a:schemeClr val="tx1">
                        <a:lumMod val="85000"/>
                        <a:lumOff val="15000"/>
                      </a:schemeClr>
                    </a:solidFill>
                    <a:latin typeface="Aptos" panose="020B0004020202020204" pitchFamily="34" charset="0"/>
                    <a:cs typeface="Franklin Gothic Book"/>
                  </a:rPr>
                  <a:t>-2 term </a:t>
                </a:r>
                <a14:m>
                  <m:oMath xmlns:m="http://schemas.openxmlformats.org/officeDocument/2006/math">
                    <m:sSub>
                      <m:sSubPr>
                        <m:ctrlPr>
                          <a:rPr lang="en-US" sz="1400" b="0" i="1" kern="1000" spc="30" dirty="0" smtClean="0">
                            <a:solidFill>
                              <a:schemeClr val="tx1">
                                <a:lumMod val="85000"/>
                                <a:lumOff val="15000"/>
                              </a:schemeClr>
                            </a:solidFill>
                            <a:latin typeface="Cambria Math" panose="02040503050406030204" pitchFamily="18" charset="0"/>
                            <a:cs typeface="Franklin Gothic Book"/>
                          </a:rPr>
                        </m:ctrlPr>
                      </m:sSubPr>
                      <m:e>
                        <m:r>
                          <a:rPr lang="en-US" sz="1400" b="0" i="1" kern="1000" spc="30" dirty="0" smtClean="0">
                            <a:solidFill>
                              <a:schemeClr val="tx1">
                                <a:lumMod val="85000"/>
                                <a:lumOff val="15000"/>
                              </a:schemeClr>
                            </a:solidFill>
                            <a:latin typeface="Cambria Math" panose="02040503050406030204" pitchFamily="18" charset="0"/>
                            <a:cs typeface="Franklin Gothic Book"/>
                          </a:rPr>
                          <m:t>𝜔</m:t>
                        </m:r>
                      </m:e>
                      <m:sub>
                        <m:r>
                          <a:rPr lang="en-US" sz="1400" b="0" i="1" kern="1000" spc="30" dirty="0" smtClean="0">
                            <a:solidFill>
                              <a:schemeClr val="tx1">
                                <a:lumMod val="85000"/>
                                <a:lumOff val="15000"/>
                              </a:schemeClr>
                            </a:solidFill>
                            <a:latin typeface="Cambria Math" panose="02040503050406030204" pitchFamily="18" charset="0"/>
                            <a:cs typeface="Franklin Gothic Book"/>
                          </a:rPr>
                          <m:t>𝑎</m:t>
                        </m:r>
                      </m:sub>
                    </m:sSub>
                  </m:oMath>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3208299" y="1753165"/>
                <a:ext cx="986134" cy="225896"/>
              </a:xfrm>
              <a:prstGeom prst="rect">
                <a:avLst/>
              </a:prstGeom>
              <a:blipFill>
                <a:blip r:embed="rId9"/>
                <a:stretch>
                  <a:fillRect l="-11111" t="-21622" b="-48649"/>
                </a:stretch>
              </a:blipFill>
            </p:spPr>
            <p:txBody>
              <a:bodyPr/>
              <a:lstStyle/>
              <a:p>
                <a:r>
                  <a:rPr lang="en-US">
                    <a:noFill/>
                  </a:rPr>
                  <a:t> </a:t>
                </a:r>
              </a:p>
            </p:txBody>
          </p:sp>
        </mc:Fallback>
      </mc:AlternateContent>
      <p:grpSp>
        <p:nvGrpSpPr>
          <p:cNvPr id="25" name="Group 24"/>
          <p:cNvGrpSpPr/>
          <p:nvPr/>
        </p:nvGrpSpPr>
        <p:grpSpPr>
          <a:xfrm>
            <a:off x="5018420" y="1436222"/>
            <a:ext cx="1783304" cy="563298"/>
            <a:chOff x="4948936" y="1355299"/>
            <a:chExt cx="1783304" cy="623246"/>
          </a:xfrm>
        </p:grpSpPr>
        <p:sp>
          <p:nvSpPr>
            <p:cNvPr id="26" name="Right Brace 25"/>
            <p:cNvSpPr/>
            <p:nvPr/>
          </p:nvSpPr>
          <p:spPr bwMode="auto">
            <a:xfrm rot="5400000">
              <a:off x="5650963" y="653272"/>
              <a:ext cx="379249" cy="1783304"/>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Aptos" panose="020B0004020202020204"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5367881" y="1728608"/>
                  <a:ext cx="1199247" cy="249937"/>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Aptos" panose="020B0004020202020204" pitchFamily="34" charset="0"/>
                      <a:cs typeface="Franklin Gothic Book"/>
                    </a:rPr>
                    <a:t>EDM term </a:t>
                  </a:r>
                  <a14:m>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𝜔</m:t>
                          </m:r>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a14:m>
                  <a:endParaRPr lang="en-US" sz="1400" kern="1000" spc="30" dirty="0">
                    <a:solidFill>
                      <a:schemeClr val="tx1">
                        <a:lumMod val="85000"/>
                        <a:lumOff val="15000"/>
                      </a:schemeClr>
                    </a:solidFill>
                    <a:latin typeface="Aptos" panose="020B0004020202020204" pitchFamily="34" charset="0"/>
                    <a:cs typeface="Franklin Gothic Book"/>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5367881" y="1728608"/>
                  <a:ext cx="1199247" cy="249937"/>
                </a:xfrm>
                <a:prstGeom prst="rect">
                  <a:avLst/>
                </a:prstGeom>
                <a:blipFill>
                  <a:blip r:embed="rId10"/>
                  <a:stretch>
                    <a:fillRect l="-9137" t="-18919" b="-48649"/>
                  </a:stretch>
                </a:blipFill>
              </p:spPr>
              <p:txBody>
                <a:bodyPr/>
                <a:lstStyle/>
                <a:p>
                  <a:r>
                    <a:rPr lang="en-US">
                      <a:noFill/>
                    </a:rPr>
                    <a:t> </a:t>
                  </a:r>
                </a:p>
              </p:txBody>
            </p:sp>
          </mc:Fallback>
        </mc:AlternateContent>
      </p:grpSp>
      <p:grpSp>
        <p:nvGrpSpPr>
          <p:cNvPr id="28" name="Group 27"/>
          <p:cNvGrpSpPr/>
          <p:nvPr/>
        </p:nvGrpSpPr>
        <p:grpSpPr>
          <a:xfrm>
            <a:off x="2529687" y="787160"/>
            <a:ext cx="2480274" cy="649063"/>
            <a:chOff x="3202309" y="706237"/>
            <a:chExt cx="2055492" cy="649063"/>
          </a:xfrm>
        </p:grpSpPr>
        <p:cxnSp>
          <p:nvCxnSpPr>
            <p:cNvPr id="29" name="Straight Connector 28"/>
            <p:cNvCxnSpPr/>
            <p:nvPr/>
          </p:nvCxnSpPr>
          <p:spPr bwMode="auto">
            <a:xfrm>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p:nvCxnSpPr>
          <p:spPr bwMode="auto">
            <a:xfrm flipV="1">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sp>
        <p:nvSpPr>
          <p:cNvPr id="32" name="Up Arrow 31"/>
          <p:cNvSpPr/>
          <p:nvPr/>
        </p:nvSpPr>
        <p:spPr bwMode="auto">
          <a:xfrm rot="16956010">
            <a:off x="8275274" y="3836211"/>
            <a:ext cx="547102" cy="634123"/>
          </a:xfrm>
          <a:prstGeom prst="up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a:latin typeface="Aptos" panose="020B0004020202020204" pitchFamily="34" charset="0"/>
              </a:rPr>
              <a:t>E</a:t>
            </a:r>
            <a:endParaRPr lang="en-US" dirty="0">
              <a:latin typeface="Aptos" panose="020B0004020202020204" pitchFamily="34" charset="0"/>
            </a:endParaRPr>
          </a:p>
        </p:txBody>
      </p:sp>
      <p:sp>
        <p:nvSpPr>
          <p:cNvPr id="33" name="TextBox 32"/>
          <p:cNvSpPr txBox="1"/>
          <p:nvPr/>
        </p:nvSpPr>
        <p:spPr>
          <a:xfrm>
            <a:off x="87519" y="4925651"/>
            <a:ext cx="2425408" cy="178703"/>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a:solidFill>
                  <a:schemeClr val="tx1">
                    <a:lumMod val="85000"/>
                    <a:lumOff val="15000"/>
                  </a:schemeClr>
                </a:solidFill>
                <a:latin typeface="Aptos" panose="020B0004020202020204" pitchFamily="34" charset="0"/>
                <a:cs typeface="Franklin Gothic Book"/>
              </a:rPr>
              <a:t>[</a:t>
            </a:r>
            <a:r>
              <a:rPr lang="en-US" sz="1100" kern="1000" spc="30" baseline="30000" dirty="0">
                <a:solidFill>
                  <a:schemeClr val="tx1">
                    <a:lumMod val="85000"/>
                    <a:lumOff val="15000"/>
                  </a:schemeClr>
                </a:solidFill>
                <a:latin typeface="Aptos" panose="020B0004020202020204" pitchFamily="34" charset="0"/>
                <a:cs typeface="Franklin Gothic Book"/>
              </a:rPr>
              <a:t>*</a:t>
            </a:r>
            <a:r>
              <a:rPr lang="en-US" sz="1100" kern="1000" spc="30" dirty="0">
                <a:solidFill>
                  <a:schemeClr val="tx1">
                    <a:lumMod val="85000"/>
                    <a:lumOff val="15000"/>
                  </a:schemeClr>
                </a:solidFill>
                <a:latin typeface="Aptos" panose="020B0004020202020204" pitchFamily="34" charset="0"/>
                <a:cs typeface="Franklin Gothic Book"/>
              </a:rPr>
              <a:t>Farley et al,, PRL93 042001 (2004) ] ,</a:t>
            </a:r>
          </a:p>
        </p:txBody>
      </p:sp>
      <mc:AlternateContent xmlns:mc="http://schemas.openxmlformats.org/markup-compatibility/2006" xmlns:a14="http://schemas.microsoft.com/office/drawing/2010/main">
        <mc:Choice Requires="a14">
          <p:sp>
            <p:nvSpPr>
              <p:cNvPr id="55" name="TextBox 54"/>
              <p:cNvSpPr txBox="1"/>
              <p:nvPr/>
            </p:nvSpPr>
            <p:spPr>
              <a:xfrm rot="788458">
                <a:off x="5393940" y="3476724"/>
                <a:ext cx="958147"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m:t>
                      </m:r>
                      <m:r>
                        <a:rPr lang="en-US" sz="1400" b="0" i="1" kern="1000" spc="30" smtClean="0">
                          <a:solidFill>
                            <a:schemeClr val="tx1">
                              <a:lumMod val="85000"/>
                              <a:lumOff val="15000"/>
                            </a:schemeClr>
                          </a:solidFill>
                          <a:latin typeface="Cambria Math" panose="02040503050406030204" pitchFamily="18" charset="0"/>
                          <a:cs typeface="Franklin Gothic Book"/>
                        </a:rPr>
                        <m:t>30</m:t>
                      </m:r>
                      <m:r>
                        <a:rPr lang="en-US" sz="1400" b="0" i="1" kern="1000" spc="30" smtClean="0">
                          <a:solidFill>
                            <a:schemeClr val="tx1">
                              <a:lumMod val="85000"/>
                              <a:lumOff val="15000"/>
                            </a:schemeClr>
                          </a:solidFill>
                          <a:latin typeface="Cambria Math" panose="02040503050406030204" pitchFamily="18" charset="0"/>
                          <a:cs typeface="Franklin Gothic Book"/>
                        </a:rPr>
                        <m:t>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m:t>
                      </m:r>
                    </m:oMath>
                  </m:oMathPara>
                </a14:m>
                <a:endParaRPr lang="en-US" sz="1400" kern="1000" spc="30" dirty="0" err="1">
                  <a:solidFill>
                    <a:schemeClr val="tx1">
                      <a:lumMod val="85000"/>
                      <a:lumOff val="15000"/>
                    </a:schemeClr>
                  </a:solidFill>
                  <a:latin typeface="Aptos" panose="020B0004020202020204" pitchFamily="34" charset="0"/>
                  <a:cs typeface="Franklin Gothic Book"/>
                </a:endParaRPr>
              </a:p>
            </p:txBody>
          </p:sp>
        </mc:Choice>
        <mc:Fallback xmlns="">
          <p:sp>
            <p:nvSpPr>
              <p:cNvPr id="55" name="TextBox 54"/>
              <p:cNvSpPr txBox="1">
                <a:spLocks noRot="1" noChangeAspect="1" noMove="1" noResize="1" noEditPoints="1" noAdjustHandles="1" noChangeArrowheads="1" noChangeShapeType="1" noTextEdit="1"/>
              </p:cNvSpPr>
              <p:nvPr/>
            </p:nvSpPr>
            <p:spPr>
              <a:xfrm rot="788458">
                <a:off x="5393940" y="3476724"/>
                <a:ext cx="958147" cy="236988"/>
              </a:xfrm>
              <a:prstGeom prst="rect">
                <a:avLst/>
              </a:prstGeom>
              <a:blipFill>
                <a:blip r:embed="rId11"/>
                <a:stretch>
                  <a:fillRect l="-3067" r="-613"/>
                </a:stretch>
              </a:blipFill>
            </p:spPr>
            <p:txBody>
              <a:bodyPr/>
              <a:lstStyle/>
              <a:p>
                <a:r>
                  <a:rPr lang="en-US">
                    <a:noFill/>
                  </a:rPr>
                  <a:t> </a:t>
                </a:r>
              </a:p>
            </p:txBody>
          </p:sp>
        </mc:Fallback>
      </mc:AlternateContent>
      <p:grpSp>
        <p:nvGrpSpPr>
          <p:cNvPr id="56" name="Group 55"/>
          <p:cNvGrpSpPr/>
          <p:nvPr/>
        </p:nvGrpSpPr>
        <p:grpSpPr>
          <a:xfrm>
            <a:off x="88909" y="2136198"/>
            <a:ext cx="4123024" cy="2230123"/>
            <a:chOff x="4737189" y="2781665"/>
            <a:chExt cx="4123024" cy="2230123"/>
          </a:xfrm>
        </p:grpSpPr>
        <p:pic>
          <p:nvPicPr>
            <p:cNvPr id="57" name="Picture 56"/>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737189" y="3359875"/>
              <a:ext cx="4123024" cy="1651913"/>
            </a:xfrm>
            <a:prstGeom prst="rect">
              <a:avLst/>
            </a:prstGeom>
          </p:spPr>
        </p:pic>
        <mc:AlternateContent xmlns:mc="http://schemas.openxmlformats.org/markup-compatibility/2006" xmlns:a14="http://schemas.microsoft.com/office/drawing/2010/main">
          <mc:Choice Requires="a14">
            <p:sp>
              <p:nvSpPr>
                <p:cNvPr id="58" name="Rectangular Callout 57"/>
                <p:cNvSpPr/>
                <p:nvPr/>
              </p:nvSpPr>
              <p:spPr bwMode="auto">
                <a:xfrm>
                  <a:off x="7621792" y="4606105"/>
                  <a:ext cx="355003" cy="405683"/>
                </a:xfrm>
                <a:prstGeom prst="wedgeRectCallout">
                  <a:avLst>
                    <a:gd name="adj1" fmla="val -105333"/>
                    <a:gd name="adj2" fmla="val -78068"/>
                  </a:avLst>
                </a:prstGeom>
                <a:solidFill>
                  <a:schemeClr val="bg1"/>
                </a:solidFill>
                <a:ln w="19050" cap="flat" cmpd="sng" algn="ctr">
                  <a:solidFill>
                    <a:schemeClr val="accent1"/>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DCA00"/>
                                </a:solidFill>
                                <a:effectLst/>
                                <a:latin typeface="Cambria Math" panose="02040503050406030204" pitchFamily="18" charset="0"/>
                              </a:rPr>
                            </m:ctrlPr>
                          </m:sSubPr>
                          <m:e>
                            <m:r>
                              <a:rPr kumimoji="0" lang="en-US" sz="2400" b="0" i="1" u="none" strike="noStrike" cap="none" normalizeH="0" baseline="0" smtClean="0">
                                <a:ln>
                                  <a:noFill/>
                                </a:ln>
                                <a:solidFill>
                                  <a:srgbClr val="FDCA00"/>
                                </a:solidFill>
                                <a:effectLst/>
                                <a:latin typeface="Cambria Math"/>
                              </a:rPr>
                              <m:t>𝑠</m:t>
                            </m:r>
                          </m:e>
                          <m:sub>
                            <m:r>
                              <a:rPr kumimoji="0" lang="en-US" sz="2400" b="0" i="1" u="none" strike="noStrike" cap="none" normalizeH="0" baseline="0" smtClean="0">
                                <a:ln>
                                  <a:noFill/>
                                </a:ln>
                                <a:solidFill>
                                  <a:srgbClr val="FDCA00"/>
                                </a:solidFill>
                                <a:effectLst/>
                                <a:latin typeface="Cambria Math" panose="02040503050406030204" pitchFamily="18" charset="0"/>
                              </a:rPr>
                              <m:t>𝑥</m:t>
                            </m:r>
                          </m:sub>
                        </m:sSub>
                      </m:oMath>
                    </m:oMathPara>
                  </a14:m>
                  <a:endParaRPr kumimoji="0" lang="en-US" sz="2400" b="0" i="0" u="none" strike="noStrike" cap="none" normalizeH="0" baseline="0" dirty="0">
                    <a:ln>
                      <a:noFill/>
                    </a:ln>
                    <a:solidFill>
                      <a:schemeClr val="tx1"/>
                    </a:solidFill>
                    <a:effectLst/>
                    <a:latin typeface="Aptos" panose="020B0004020202020204" pitchFamily="34" charset="0"/>
                  </a:endParaRPr>
                </a:p>
              </p:txBody>
            </p:sp>
          </mc:Choice>
          <mc:Fallback xmlns="">
            <p:sp>
              <p:nvSpPr>
                <p:cNvPr id="58" name="Rectangular Callout 57"/>
                <p:cNvSpPr>
                  <a:spLocks noRot="1" noChangeAspect="1" noMove="1" noResize="1" noEditPoints="1" noAdjustHandles="1" noChangeArrowheads="1" noChangeShapeType="1" noTextEdit="1"/>
                </p:cNvSpPr>
                <p:nvPr/>
              </p:nvSpPr>
              <p:spPr bwMode="auto">
                <a:xfrm>
                  <a:off x="7621792" y="4606105"/>
                  <a:ext cx="355003" cy="405683"/>
                </a:xfrm>
                <a:prstGeom prst="wedgeRectCallout">
                  <a:avLst>
                    <a:gd name="adj1" fmla="val -105333"/>
                    <a:gd name="adj2" fmla="val -78068"/>
                  </a:avLst>
                </a:prstGeom>
                <a:blipFill>
                  <a:blip r:embed="rId13"/>
                  <a:stretch>
                    <a:fillRect/>
                  </a:stretch>
                </a:blipFill>
                <a:ln w="19050" cap="flat" cmpd="sng" algn="ctr">
                  <a:solidFill>
                    <a:schemeClr val="accent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ular Callout 58"/>
                <p:cNvSpPr/>
                <p:nvPr/>
              </p:nvSpPr>
              <p:spPr bwMode="auto">
                <a:xfrm>
                  <a:off x="7795707" y="2781665"/>
                  <a:ext cx="355003" cy="405683"/>
                </a:xfrm>
                <a:prstGeom prst="wedgeRectCallout">
                  <a:avLst>
                    <a:gd name="adj1" fmla="val 42803"/>
                    <a:gd name="adj2" fmla="val 145980"/>
                  </a:avLst>
                </a:prstGeom>
                <a:solidFill>
                  <a:schemeClr val="bg1"/>
                </a:solidFill>
                <a:ln w="19050" cap="flat" cmpd="sng" algn="ctr">
                  <a:solidFill>
                    <a:srgbClr val="0070C0"/>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0070C0"/>
                                </a:solidFill>
                                <a:effectLst/>
                                <a:latin typeface="Cambria Math" panose="02040503050406030204" pitchFamily="18" charset="0"/>
                              </a:rPr>
                            </m:ctrlPr>
                          </m:sSubPr>
                          <m:e>
                            <m:r>
                              <a:rPr kumimoji="0" lang="en-US" sz="2400" b="0" i="1" u="none" strike="noStrike" cap="none" normalizeH="0" baseline="0" smtClean="0">
                                <a:ln>
                                  <a:noFill/>
                                </a:ln>
                                <a:solidFill>
                                  <a:srgbClr val="0070C0"/>
                                </a:solidFill>
                                <a:effectLst/>
                                <a:latin typeface="Cambria Math"/>
                              </a:rPr>
                              <m:t>𝑠</m:t>
                            </m:r>
                          </m:e>
                          <m:sub>
                            <m:r>
                              <a:rPr kumimoji="0" lang="en-US" sz="2400" b="0" i="1" u="none" strike="noStrike" cap="none" normalizeH="0" baseline="0" smtClean="0">
                                <a:ln>
                                  <a:noFill/>
                                </a:ln>
                                <a:solidFill>
                                  <a:srgbClr val="0070C0"/>
                                </a:solidFill>
                                <a:effectLst/>
                                <a:latin typeface="Cambria Math" panose="02040503050406030204" pitchFamily="18" charset="0"/>
                              </a:rPr>
                              <m:t>𝑧</m:t>
                            </m:r>
                          </m:sub>
                        </m:sSub>
                      </m:oMath>
                    </m:oMathPara>
                  </a14:m>
                  <a:endParaRPr kumimoji="0" lang="en-US" sz="2400" b="0" i="0" u="none" strike="noStrike" cap="none" normalizeH="0" baseline="0" dirty="0">
                    <a:ln>
                      <a:noFill/>
                    </a:ln>
                    <a:solidFill>
                      <a:schemeClr val="tx1"/>
                    </a:solidFill>
                    <a:effectLst/>
                    <a:latin typeface="Aptos" panose="020B0004020202020204" pitchFamily="34" charset="0"/>
                  </a:endParaRPr>
                </a:p>
              </p:txBody>
            </p:sp>
          </mc:Choice>
          <mc:Fallback xmlns="">
            <p:sp>
              <p:nvSpPr>
                <p:cNvPr id="59" name="Rectangular Callout 58"/>
                <p:cNvSpPr>
                  <a:spLocks noRot="1" noChangeAspect="1" noMove="1" noResize="1" noEditPoints="1" noAdjustHandles="1" noChangeArrowheads="1" noChangeShapeType="1" noTextEdit="1"/>
                </p:cNvSpPr>
                <p:nvPr/>
              </p:nvSpPr>
              <p:spPr bwMode="auto">
                <a:xfrm>
                  <a:off x="7795707" y="2781665"/>
                  <a:ext cx="355003" cy="405683"/>
                </a:xfrm>
                <a:prstGeom prst="wedgeRectCallout">
                  <a:avLst>
                    <a:gd name="adj1" fmla="val 42803"/>
                    <a:gd name="adj2" fmla="val 145980"/>
                  </a:avLst>
                </a:prstGeom>
                <a:blipFill>
                  <a:blip r:embed="rId14"/>
                  <a:stretch>
                    <a:fillRect l="-4839"/>
                  </a:stretch>
                </a:blipFill>
                <a:ln w="19050" cap="flat" cmpd="sng" algn="ctr">
                  <a:solidFill>
                    <a:srgbClr val="0070C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ular Callout 59"/>
                <p:cNvSpPr/>
                <p:nvPr/>
              </p:nvSpPr>
              <p:spPr bwMode="auto">
                <a:xfrm>
                  <a:off x="8044925" y="3773052"/>
                  <a:ext cx="355003" cy="434859"/>
                </a:xfrm>
                <a:prstGeom prst="wedgeRectCallout">
                  <a:avLst>
                    <a:gd name="adj1" fmla="val -114355"/>
                    <a:gd name="adj2" fmla="val 82525"/>
                  </a:avLst>
                </a:prstGeom>
                <a:solidFill>
                  <a:schemeClr val="bg1"/>
                </a:solidFill>
                <a:ln w="19050" cap="flat" cmpd="sng" algn="ctr">
                  <a:solidFill>
                    <a:srgbClr val="F7450D"/>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7450D"/>
                                </a:solidFill>
                                <a:effectLst/>
                                <a:latin typeface="Cambria Math" panose="02040503050406030204" pitchFamily="18" charset="0"/>
                              </a:rPr>
                            </m:ctrlPr>
                          </m:sSubPr>
                          <m:e>
                            <m:r>
                              <a:rPr kumimoji="0" lang="en-US" sz="2400" b="0" i="1" u="none" strike="noStrike" cap="none" normalizeH="0" baseline="0" smtClean="0">
                                <a:ln>
                                  <a:noFill/>
                                </a:ln>
                                <a:solidFill>
                                  <a:srgbClr val="F7450D"/>
                                </a:solidFill>
                                <a:effectLst/>
                                <a:latin typeface="Cambria Math"/>
                              </a:rPr>
                              <m:t>𝑠</m:t>
                            </m:r>
                          </m:e>
                          <m:sub>
                            <m:r>
                              <a:rPr kumimoji="0" lang="en-US" sz="2400" b="0" i="1" u="none" strike="noStrike" cap="none" normalizeH="0" baseline="0" smtClean="0">
                                <a:ln>
                                  <a:noFill/>
                                </a:ln>
                                <a:solidFill>
                                  <a:srgbClr val="F7450D"/>
                                </a:solidFill>
                                <a:effectLst/>
                                <a:latin typeface="Cambria Math" panose="02040503050406030204" pitchFamily="18" charset="0"/>
                              </a:rPr>
                              <m:t>𝑦</m:t>
                            </m:r>
                          </m:sub>
                        </m:sSub>
                      </m:oMath>
                    </m:oMathPara>
                  </a14:m>
                  <a:endParaRPr kumimoji="0" lang="en-US" sz="2400" b="0" i="0" u="none" strike="noStrike" cap="none" normalizeH="0" baseline="0" dirty="0">
                    <a:ln>
                      <a:noFill/>
                    </a:ln>
                    <a:solidFill>
                      <a:srgbClr val="F7450D"/>
                    </a:solidFill>
                    <a:effectLst/>
                    <a:latin typeface="Aptos" panose="020B0004020202020204" pitchFamily="34" charset="0"/>
                  </a:endParaRPr>
                </a:p>
              </p:txBody>
            </p:sp>
          </mc:Choice>
          <mc:Fallback xmlns="">
            <p:sp>
              <p:nvSpPr>
                <p:cNvPr id="60" name="Rectangular Callout 59"/>
                <p:cNvSpPr>
                  <a:spLocks noRot="1" noChangeAspect="1" noMove="1" noResize="1" noEditPoints="1" noAdjustHandles="1" noChangeArrowheads="1" noChangeShapeType="1" noTextEdit="1"/>
                </p:cNvSpPr>
                <p:nvPr/>
              </p:nvSpPr>
              <p:spPr bwMode="auto">
                <a:xfrm>
                  <a:off x="8044925" y="3773052"/>
                  <a:ext cx="355003" cy="434859"/>
                </a:xfrm>
                <a:prstGeom prst="wedgeRectCallout">
                  <a:avLst>
                    <a:gd name="adj1" fmla="val -114355"/>
                    <a:gd name="adj2" fmla="val 82525"/>
                  </a:avLst>
                </a:prstGeom>
                <a:blipFill>
                  <a:blip r:embed="rId15"/>
                  <a:stretch>
                    <a:fillRect r="-3030"/>
                  </a:stretch>
                </a:blipFill>
                <a:ln w="19050" cap="flat" cmpd="sng" algn="ctr">
                  <a:solidFill>
                    <a:srgbClr val="F7450D"/>
                  </a:solidFill>
                  <a:prstDash val="solid"/>
                  <a:round/>
                  <a:headEnd type="none" w="med" len="med"/>
                  <a:tailEnd type="none" w="med" len="med"/>
                </a:ln>
                <a:effectLst/>
              </p:spPr>
              <p:txBody>
                <a:bodyPr/>
                <a:lstStyle/>
                <a:p>
                  <a:r>
                    <a:rPr lang="en-US">
                      <a:noFill/>
                    </a:rPr>
                    <a:t> </a:t>
                  </a:r>
                </a:p>
              </p:txBody>
            </p:sp>
          </mc:Fallback>
        </mc:AlternateContent>
      </p:grpSp>
      <p:sp>
        <p:nvSpPr>
          <p:cNvPr id="34" name="Arrow: Down 33">
            <a:extLst>
              <a:ext uri="{FF2B5EF4-FFF2-40B4-BE49-F238E27FC236}">
                <a16:creationId xmlns:a16="http://schemas.microsoft.com/office/drawing/2014/main" id="{F8FA3EC3-44CE-91C9-48B4-46041A3F2293}"/>
              </a:ext>
            </a:extLst>
          </p:cNvPr>
          <p:cNvSpPr/>
          <p:nvPr/>
        </p:nvSpPr>
        <p:spPr bwMode="auto">
          <a:xfrm>
            <a:off x="6152938" y="2556831"/>
            <a:ext cx="513292" cy="565689"/>
          </a:xfrm>
          <a:prstGeom prst="down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ptos" panose="020B0004020202020204" pitchFamily="34" charset="0"/>
              </a:rPr>
              <a:t>B</a:t>
            </a:r>
          </a:p>
        </p:txBody>
      </p:sp>
    </p:spTree>
    <p:extLst>
      <p:ext uri="{BB962C8B-B14F-4D97-AF65-F5344CB8AC3E}">
        <p14:creationId xmlns:p14="http://schemas.microsoft.com/office/powerpoint/2010/main" val="35036198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21" presetClass="entr" presetSubtype="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700"/>
                                        <p:tgtEl>
                                          <p:spTgt spid="8"/>
                                        </p:tgtEl>
                                      </p:cBhvr>
                                    </p:animEffect>
                                  </p:childTnLst>
                                </p:cTn>
                              </p:par>
                              <p:par>
                                <p:cTn id="28" presetID="1" presetClass="entr" presetSubtype="0"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par>
                                <p:cTn id="34" presetID="1" presetClass="exit"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1" grpId="0"/>
      <p:bldP spid="12" grpId="0"/>
      <p:bldP spid="15" grpId="0" animBg="1"/>
      <p:bldP spid="21" grpId="0" animBg="1"/>
      <p:bldP spid="22" grpId="0" animBg="1"/>
      <p:bldP spid="32" grpId="0" animBg="1"/>
      <p:bldP spid="33" grpId="0"/>
    </p:bldLst>
  </p:timing>
</p:sld>
</file>

<file path=ppt/theme/theme1.xml><?xml version="1.0" encoding="utf-8"?>
<a:theme xmlns:a="http://schemas.openxmlformats.org/drawingml/2006/main" name="PSI-Powerpoint-Master Calibri V2">
  <a:themeElements>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fontScheme name="Georgia/Calibri">
      <a:majorFont>
        <a:latin typeface="Georgia"/>
        <a:ea typeface="Arial"/>
        <a:cs typeface="Arial"/>
      </a:majorFont>
      <a:minorFont>
        <a:latin typeface="Calibri"/>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imes" charset="0"/>
          </a:defRPr>
        </a:defPPr>
      </a:lstStyle>
      <a:style>
        <a:lnRef idx="1">
          <a:schemeClr val="accent3"/>
        </a:lnRef>
        <a:fillRef idx="0">
          <a:schemeClr val="accent3"/>
        </a:fillRef>
        <a:effectRef idx="0">
          <a:schemeClr val="accent3"/>
        </a:effectRef>
        <a:fontRef idx="minor">
          <a:schemeClr val="tx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charset="0"/>
          </a:defRPr>
        </a:defPPr>
      </a:lstStyle>
    </a:lnDef>
    <a:txDef>
      <a:spPr>
        <a:noFill/>
      </a:spPr>
      <a:bodyPr wrap="square">
        <a:spAutoFit/>
      </a:bodyPr>
      <a:lstStyle>
        <a:defPPr algn="l">
          <a:defRPr dirty="0">
            <a:latin typeface="Aptos" panose="020B0004020202020204" pitchFamily="34" charset="0"/>
          </a:defRPr>
        </a:defPPr>
      </a:lstStyle>
    </a:txDef>
  </a:objectDefaults>
  <a:extraClrSchemeLst>
    <a:extraClrScheme>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clrMap bg1="lt1" tx1="dk1" bg2="lt2" tx2="dk2" accent1="accent1" accent2="accent2" accent3="accent3" accent4="accent4" accent5="accent5" accent6="accent6" hlink="hlink" folHlink="folHlink"/>
    </a:extraClrScheme>
  </a:extraClrSchemeLst>
  <a:custClrLst>
    <a:custClr name="Grau 100%">
      <a:srgbClr val="505050"/>
    </a:custClr>
    <a:custClr name="Gelb 100%">
      <a:srgbClr val="FDCA00"/>
    </a:custClr>
    <a:custClr name="Orange 100%">
      <a:srgbClr val="EB5B00"/>
    </a:custClr>
    <a:custClr name="Rot 100%">
      <a:srgbClr val="C50006"/>
    </a:custClr>
    <a:custClr name="Braun 100%">
      <a:srgbClr val="85543A"/>
    </a:custClr>
    <a:custClr name="Olivgrün 100%">
      <a:srgbClr val="8F7111"/>
    </a:custClr>
    <a:custClr name="Hellgrün 100%">
      <a:srgbClr val="82911A"/>
    </a:custClr>
    <a:custClr name="Grün 100%">
      <a:srgbClr val="197418"/>
    </a:custClr>
    <a:custClr name="Violet 100%">
      <a:srgbClr val="7C204E"/>
    </a:custClr>
    <a:custClr name="Blau 100%">
      <a:srgbClr val="003B6E"/>
    </a:custClr>
    <a:custClr name="Grau 80%">
      <a:srgbClr val="686868"/>
    </a:custClr>
    <a:custClr name="Gelb 80%">
      <a:srgbClr val="FED43E"/>
    </a:custClr>
    <a:custClr name="Orange 80%">
      <a:srgbClr val="EE7B34"/>
    </a:custClr>
    <a:custClr name="Rot 80%">
      <a:srgbClr val="D04729"/>
    </a:custClr>
    <a:custClr name="Braun 80%">
      <a:srgbClr val="9A7059"/>
    </a:custClr>
    <a:custClr name="Olivgrün 80%">
      <a:srgbClr val="A48841"/>
    </a:custClr>
    <a:custClr name="Hellgrün 80%">
      <a:srgbClr val="9BA34C"/>
    </a:custClr>
    <a:custClr name="Grün 80%">
      <a:srgbClr val="518A42"/>
    </a:custClr>
    <a:custClr name="Violet 80%">
      <a:srgbClr val="914967"/>
    </a:custClr>
    <a:custClr name="Blau 80%">
      <a:srgbClr val="405583"/>
    </a:custClr>
    <a:custClr name="Grau 60%">
      <a:srgbClr val="969696"/>
    </a:custClr>
    <a:custClr name="Gelb 60%">
      <a:srgbClr val="FEDE74"/>
    </a:custClr>
    <a:custClr name="Orange 60%">
      <a:srgbClr val="F29E62"/>
    </a:custClr>
    <a:custClr name="Rot 60%">
      <a:srgbClr val="DA7252"/>
    </a:custClr>
    <a:custClr name="Braun 60%">
      <a:srgbClr val="B2917D"/>
    </a:custClr>
    <a:custClr name="Olivgrün 60%">
      <a:srgbClr val="BAA46A"/>
    </a:custClr>
    <a:custClr name="Hellgrün 60%">
      <a:srgbClr val="B5B874"/>
    </a:custClr>
    <a:custClr name="Grün 60%">
      <a:srgbClr val="7DA569"/>
    </a:custClr>
    <a:custClr name="Violet 60%">
      <a:srgbClr val="AA7084"/>
    </a:custClr>
    <a:custClr name="Blau 60%">
      <a:srgbClr val="69769E"/>
    </a:custClr>
    <a:custClr name="Grau 40%">
      <a:srgbClr val="B9B9B9"/>
    </a:custClr>
    <a:custClr name="Gelb 40%">
      <a:srgbClr val="FFEAA8"/>
    </a:custClr>
    <a:custClr name="Orange 40%">
      <a:srgbClr val="F6C096"/>
    </a:custClr>
    <a:custClr name="Rot 40%">
      <a:srgbClr val="E7A287"/>
    </a:custClr>
    <a:custClr name="Braun 40%">
      <a:srgbClr val="CAB5A6"/>
    </a:custClr>
    <a:custClr name="Olivgrün 40%">
      <a:srgbClr val="D0C19B"/>
    </a:custClr>
    <a:custClr name="Hellgrün 40%">
      <a:srgbClr val="CED0A4"/>
    </a:custClr>
    <a:custClr name="Grün 40%">
      <a:srgbClr val="A8C39A"/>
    </a:custClr>
    <a:custClr name="Violet 40%">
      <a:srgbClr val="C49FAA"/>
    </a:custClr>
    <a:custClr name="Blau 40%">
      <a:srgbClr val="989FBD"/>
    </a:custClr>
    <a:custClr name="Grau 20%">
      <a:srgbClr val="E5E5E5"/>
    </a:custClr>
    <a:custClr name="Gelb 20%">
      <a:srgbClr val="FFF5D6"/>
    </a:custClr>
    <a:custClr name="Orange 20%">
      <a:srgbClr val="FBE1CC"/>
    </a:custClr>
    <a:custClr name="Rot 20%">
      <a:srgbClr val="F3D2C2"/>
    </a:custClr>
    <a:custClr name="Braun 20%">
      <a:srgbClr val="E4D9D2"/>
    </a:custClr>
    <a:custClr name="Olivgrün 20%">
      <a:srgbClr val="E8E1CE"/>
    </a:custClr>
    <a:custClr name="Hellgrün 20%">
      <a:srgbClr val="E7E8D3"/>
    </a:custClr>
    <a:custClr name="Grün 20%">
      <a:srgbClr val="D4E2CE"/>
    </a:custClr>
    <a:custClr name="Violet 20%">
      <a:srgbClr val="E1D0D5"/>
    </a:custClr>
    <a:custClr name="Blau 20%">
      <a:srgbClr val="CBCFDF"/>
    </a:custClr>
  </a:custClrLst>
  <a:extLst>
    <a:ext uri="{05A4C25C-085E-4340-85A3-A5531E510DB2}">
      <thm15:themeFamily xmlns:thm15="http://schemas.microsoft.com/office/thememl/2012/main" name="Presentation2" id="{4F0D116D-BA67-4379-923D-094A3B13A4E4}" vid="{CE61E6D3-71A7-4AD4-80AC-F619466C16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ppt/theme/themeOverride2.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2817319-c27b-44ee-8a3d-ff8304f35d70" xsi:nil="true"/>
    <lcf76f155ced4ddcb4097134ff3c332f xmlns="a25eda3f-6db8-4065-b0cd-a7793c3b073b">
      <Terms xmlns="http://schemas.microsoft.com/office/infopath/2007/PartnerControls"/>
    </lcf76f155ced4ddcb4097134ff3c332f>
    <Conference_x002f_Workshop_x002f_Invitation xmlns="a25eda3f-6db8-4065-b0cd-a7793c3b073b">Indico.cern.ch/event/1258933/overview</Conference_x002f_Workshop_x002f_Invitation>
    <Speaker xmlns="a25eda3f-6db8-4065-b0cd-a7793c3b073b">PSW</Speaker>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2EC58CCFA7EFE458A632ED1C9753C33" ma:contentTypeVersion="13" ma:contentTypeDescription="Create a new document." ma:contentTypeScope="" ma:versionID="d90cb39d21f440911ac83f6e5e7e61b2">
  <xsd:schema xmlns:xsd="http://www.w3.org/2001/XMLSchema" xmlns:xs="http://www.w3.org/2001/XMLSchema" xmlns:p="http://schemas.microsoft.com/office/2006/metadata/properties" xmlns:ns2="a25eda3f-6db8-4065-b0cd-a7793c3b073b" xmlns:ns3="d2817319-c27b-44ee-8a3d-ff8304f35d70" targetNamespace="http://schemas.microsoft.com/office/2006/metadata/properties" ma:root="true" ma:fieldsID="a92f598fed3489195af3d6e27dca12f3" ns2:_="" ns3:_="">
    <xsd:import namespace="a25eda3f-6db8-4065-b0cd-a7793c3b073b"/>
    <xsd:import namespace="d2817319-c27b-44ee-8a3d-ff8304f35d7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BillingMetadata" minOccurs="0"/>
                <xsd:element ref="ns2:Conference_x002f_Workshop_x002f_Invitation" minOccurs="0"/>
                <xsd:element ref="ns2:Speak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5eda3f-6db8-4065-b0cd-a7793c3b07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a11b504-4a56-4162-b481-2d74ed24a85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Conference_x002f_Workshop_x002f_Invitation" ma:index="19" nillable="true" ma:displayName="Conference / Workshop / Invitation" ma:format="Dropdown" ma:internalName="Conference_x002f_Workshop_x002f_Invitation">
      <xsd:simpleType>
        <xsd:restriction base="dms:Text">
          <xsd:maxLength value="255"/>
        </xsd:restriction>
      </xsd:simpleType>
    </xsd:element>
    <xsd:element name="Speaker" ma:index="20" nillable="true" ma:displayName="Speaker" ma:format="Dropdown" ma:internalName="Speak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817319-c27b-44ee-8a3d-ff8304f35d7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c526668-33c2-404d-bffa-29e1c7cbc165}" ma:internalName="TaxCatchAll" ma:showField="CatchAllData" ma:web="d2817319-c27b-44ee-8a3d-ff8304f35d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54C861-1FCE-47BB-8420-575F5E851ADE}">
  <ds:schemaRefs>
    <ds:schemaRef ds:uri="http://schemas.openxmlformats.org/package/2006/metadata/core-properties"/>
    <ds:schemaRef ds:uri="http://purl.org/dc/dcmitype/"/>
    <ds:schemaRef ds:uri="http://purl.org/dc/elements/1.1/"/>
    <ds:schemaRef ds:uri="http://schemas.microsoft.com/office/2006/metadata/properties"/>
    <ds:schemaRef ds:uri="http://purl.org/dc/terms/"/>
    <ds:schemaRef ds:uri="http://www.w3.org/XML/1998/namespace"/>
    <ds:schemaRef ds:uri="http://schemas.microsoft.com/office/2006/documentManagement/types"/>
    <ds:schemaRef ds:uri="http://schemas.microsoft.com/office/infopath/2007/PartnerControls"/>
    <ds:schemaRef ds:uri="d2817319-c27b-44ee-8a3d-ff8304f35d70"/>
    <ds:schemaRef ds:uri="a25eda3f-6db8-4065-b0cd-a7793c3b073b"/>
  </ds:schemaRefs>
</ds:datastoreItem>
</file>

<file path=customXml/itemProps2.xml><?xml version="1.0" encoding="utf-8"?>
<ds:datastoreItem xmlns:ds="http://schemas.openxmlformats.org/officeDocument/2006/customXml" ds:itemID="{F23D0C7A-EFCE-4344-A0B3-601D763793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5eda3f-6db8-4065-b0cd-a7793c3b073b"/>
    <ds:schemaRef ds:uri="d2817319-c27b-44ee-8a3d-ff8304f35d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0684C9-6205-4B9B-AC11-BCE9EC670B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CNM_template</Template>
  <TotalTime>0</TotalTime>
  <Words>4400</Words>
  <Application>Microsoft Office PowerPoint</Application>
  <PresentationFormat>On-screen Show (16:9)</PresentationFormat>
  <Paragraphs>758</Paragraphs>
  <Slides>67</Slides>
  <Notes>21</Notes>
  <HiddenSlides>0</HiddenSlides>
  <MMClips>0</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1</vt:i4>
      </vt:variant>
      <vt:variant>
        <vt:lpstr>Slide Titles</vt:lpstr>
      </vt:variant>
      <vt:variant>
        <vt:i4>67</vt:i4>
      </vt:variant>
    </vt:vector>
  </HeadingPairs>
  <TitlesOfParts>
    <vt:vector size="89" baseType="lpstr">
      <vt:lpstr>Georgia</vt:lpstr>
      <vt:lpstr>Aptos Display</vt:lpstr>
      <vt:lpstr>Symbol</vt:lpstr>
      <vt:lpstr>Rockwell</vt:lpstr>
      <vt:lpstr>Arial</vt:lpstr>
      <vt:lpstr>Cambria Math</vt:lpstr>
      <vt:lpstr>Calibri</vt:lpstr>
      <vt:lpstr>Humanst521 Lt BT</vt:lpstr>
      <vt:lpstr>ZWAdobeF</vt:lpstr>
      <vt:lpstr>Humanst521 BT</vt:lpstr>
      <vt:lpstr>Times</vt:lpstr>
      <vt:lpstr>Wingdings</vt:lpstr>
      <vt:lpstr>Calibri Light</vt:lpstr>
      <vt:lpstr>Times New Roman</vt:lpstr>
      <vt:lpstr>Courier New</vt:lpstr>
      <vt:lpstr>Aptos</vt:lpstr>
      <vt:lpstr>Tahoma</vt:lpstr>
      <vt:lpstr>Arial Narrow</vt:lpstr>
      <vt:lpstr>Cambria</vt:lpstr>
      <vt:lpstr>PSI-Powerpoint-Master Calibri V2</vt:lpstr>
      <vt:lpstr>Office Theme</vt:lpstr>
      <vt:lpstr>Equation</vt:lpstr>
      <vt:lpstr>Storage rings are the best </vt:lpstr>
      <vt:lpstr>Storing charged particles in storage rings</vt:lpstr>
      <vt:lpstr>Storing charged particles in storage rings</vt:lpstr>
      <vt:lpstr>Lepton dipole moments (non-relativistic) </vt:lpstr>
      <vt:lpstr>Lepton spin precession and motion in a B-field</vt:lpstr>
      <vt:lpstr>Thomas – BMT equation</vt:lpstr>
      <vt:lpstr>Thomas – BMT equation with EDM</vt:lpstr>
      <vt:lpstr>(Muon) dipole moments and frequencies</vt:lpstr>
      <vt:lpstr>Muon dipole moments –freezing the spin at PSI</vt:lpstr>
      <vt:lpstr>cpEDM searches in storage rings</vt:lpstr>
      <vt:lpstr>Possible hadronic candidates: proton &amp; light nuclei</vt:lpstr>
      <vt:lpstr>Proton EDM proposal</vt:lpstr>
      <vt:lpstr>Proton EDM proposal</vt:lpstr>
      <vt:lpstr>Deuteron – EDM measurement at COSY</vt:lpstr>
      <vt:lpstr>PowerPoint Presentation</vt:lpstr>
      <vt:lpstr>Spin transparent storage ring for an eEDM search</vt:lpstr>
      <vt:lpstr>EDMs of β-decaying nuclei</vt:lpstr>
      <vt:lpstr>EDMs of β-decaying nuclei</vt:lpstr>
      <vt:lpstr>Lepton form factors and dipole moments</vt:lpstr>
      <vt:lpstr>General limits on μEDM</vt:lpstr>
      <vt:lpstr>The search for a muon EDM at PSI</vt:lpstr>
      <vt:lpstr>μ-polarization and analysis</vt:lpstr>
      <vt:lpstr>PowerPoint Presentation</vt:lpstr>
      <vt:lpstr>PowerPoint Presentation</vt:lpstr>
      <vt:lpstr>PowerPoint Presentation</vt:lpstr>
      <vt:lpstr>PowerPoint Presentation</vt:lpstr>
      <vt:lpstr>PowerPoint Presentation</vt:lpstr>
      <vt:lpstr>PowerPoint Presentation</vt:lpstr>
      <vt:lpstr>The Experiment - Technical overview </vt:lpstr>
      <vt:lpstr>Current status</vt:lpstr>
      <vt:lpstr>Current status</vt:lpstr>
      <vt:lpstr>Current status</vt:lpstr>
      <vt:lpstr>PowerPoint Presentation</vt:lpstr>
      <vt:lpstr>Geant4 Implementation</vt:lpstr>
      <vt:lpstr>PowerPoint Presentation</vt:lpstr>
      <vt:lpstr>PowerPoint Presentation</vt:lpstr>
      <vt:lpstr>PowerPoint Presentation</vt:lpstr>
      <vt:lpstr>PowerPoint Presentation</vt:lpstr>
      <vt:lpstr>Adjusting the E-Field to freeze the spin</vt:lpstr>
      <vt:lpstr>Sources of Ey field: conical central electrode</vt:lpstr>
      <vt:lpstr>Cancelation due to CW and CCW storage</vt:lpstr>
      <vt:lpstr>Geometric phases, and non-uniformities</vt:lpstr>
      <vt:lpstr> open for participation</vt:lpstr>
      <vt:lpstr>Conclusion and outlook</vt:lpstr>
      <vt:lpstr>Fine-Tuning?</vt:lpstr>
      <vt:lpstr>Cryostat setup</vt:lpstr>
      <vt:lpstr>Superconducting injection channels test</vt:lpstr>
      <vt:lpstr>Radial magnetic field pulse to kick muons</vt:lpstr>
      <vt:lpstr>PowerPoint Presentation</vt:lpstr>
      <vt:lpstr>C1 demonstrator prototype: final details</vt:lpstr>
      <vt:lpstr>Coating the fibers with AL  for light transmission</vt:lpstr>
      <vt:lpstr>A phased approached </vt:lpstr>
      <vt:lpstr>PowerPoint Presentation</vt:lpstr>
      <vt:lpstr>HIPA – high intensity proton accelerator</vt:lpstr>
      <vt:lpstr>PowerPoint Presentation</vt:lpstr>
      <vt:lpstr>Injection and statistical sensitivity</vt:lpstr>
      <vt:lpstr>PowerPoint Presentation</vt:lpstr>
      <vt:lpstr>Geometric phases, and non-uniformities</vt:lpstr>
      <vt:lpstr>Detection efficiency asymmetry</vt:lpstr>
      <vt:lpstr>Constraints on the total detection efficiency</vt:lpstr>
      <vt:lpstr>Finding New Physics with Flavor</vt:lpstr>
      <vt:lpstr>Systematic study - overview</vt:lpstr>
      <vt:lpstr>Leptoquark models with large muEDM</vt:lpstr>
      <vt:lpstr>Phase 2 statistical sensitivity</vt:lpstr>
      <vt:lpstr>Phase 2 –magnet design</vt:lpstr>
      <vt:lpstr>PowerPoint Presentation</vt:lpstr>
      <vt:lpstr>(g-2)_μ Prospects at PSI</vt:lpstr>
    </vt:vector>
  </TitlesOfParts>
  <Company>PSI - Paul Scherrer Institut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 for a muon EDM</dc:title>
  <dc:creator>Schmidt-Wellenburg Philipp</dc:creator>
  <cp:lastModifiedBy>Schmidt-Wellenburg, Philipp</cp:lastModifiedBy>
  <cp:revision>177</cp:revision>
  <cp:lastPrinted>2015-09-30T13:23:15Z</cp:lastPrinted>
  <dcterms:created xsi:type="dcterms:W3CDTF">2023-01-18T08:01:43Z</dcterms:created>
  <dcterms:modified xsi:type="dcterms:W3CDTF">2026-03-05T13:38:15Z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0x01010062EC58CCFA7EFE458A632ED1C9753C33</vt:lpwstr>
  </property>
  <property fmtid="{D5CDD505-2E9C-101B-9397-08002B2CF9AE}" pid="3" name="MediaServiceImageTags">
    <vt:lpwstr/>
  </property>
</Properties>
</file>