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660" r:id="rId2"/>
    <p:sldId id="265" r:id="rId3"/>
    <p:sldId id="699" r:id="rId4"/>
    <p:sldId id="733" r:id="rId5"/>
    <p:sldId id="269" r:id="rId6"/>
    <p:sldId id="286" r:id="rId7"/>
    <p:sldId id="287" r:id="rId8"/>
    <p:sldId id="288" r:id="rId9"/>
    <p:sldId id="289" r:id="rId10"/>
    <p:sldId id="290" r:id="rId11"/>
    <p:sldId id="690" r:id="rId12"/>
    <p:sldId id="657" r:id="rId13"/>
    <p:sldId id="656" r:id="rId14"/>
    <p:sldId id="675" r:id="rId15"/>
    <p:sldId id="720" r:id="rId16"/>
    <p:sldId id="278" r:id="rId17"/>
    <p:sldId id="693" r:id="rId18"/>
    <p:sldId id="664" r:id="rId19"/>
    <p:sldId id="694" r:id="rId20"/>
    <p:sldId id="665" r:id="rId21"/>
    <p:sldId id="734" r:id="rId22"/>
    <p:sldId id="670" r:id="rId23"/>
    <p:sldId id="700" r:id="rId24"/>
    <p:sldId id="701" r:id="rId25"/>
    <p:sldId id="671" r:id="rId26"/>
    <p:sldId id="676" r:id="rId27"/>
    <p:sldId id="484" r:id="rId28"/>
    <p:sldId id="271" r:id="rId29"/>
    <p:sldId id="666" r:id="rId30"/>
    <p:sldId id="722" r:id="rId31"/>
    <p:sldId id="732" r:id="rId32"/>
    <p:sldId id="678" r:id="rId33"/>
    <p:sldId id="680" r:id="rId34"/>
    <p:sldId id="702" r:id="rId35"/>
    <p:sldId id="679" r:id="rId36"/>
    <p:sldId id="723" r:id="rId37"/>
    <p:sldId id="704" r:id="rId38"/>
    <p:sldId id="691" r:id="rId39"/>
    <p:sldId id="706" r:id="rId40"/>
    <p:sldId id="705" r:id="rId41"/>
    <p:sldId id="735" r:id="rId42"/>
    <p:sldId id="724" r:id="rId43"/>
    <p:sldId id="658" r:id="rId44"/>
    <p:sldId id="709" r:id="rId45"/>
    <p:sldId id="721" r:id="rId46"/>
    <p:sldId id="725" r:id="rId47"/>
    <p:sldId id="726" r:id="rId48"/>
    <p:sldId id="714" r:id="rId49"/>
    <p:sldId id="713" r:id="rId50"/>
    <p:sldId id="727" r:id="rId51"/>
    <p:sldId id="728" r:id="rId52"/>
    <p:sldId id="685" r:id="rId53"/>
    <p:sldId id="729" r:id="rId54"/>
    <p:sldId id="688" r:id="rId55"/>
    <p:sldId id="717" r:id="rId56"/>
    <p:sldId id="731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C777"/>
    <a:srgbClr val="0000FF"/>
    <a:srgbClr val="FF0000"/>
    <a:srgbClr val="4D72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846E9B-84FA-05DB-5F51-1DC9F4F03B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FF2BBF-3DF0-6E5F-D186-4148C9B7126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88AD0-786D-F248-A908-E783371F74DE}" type="datetimeFigureOut">
              <a:rPr lang="en-US" smtClean="0"/>
              <a:t>3/4/26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63954F-49D3-2779-12AB-E668476883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A2890-617C-01EF-86DC-C9A32BE2FE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015D3-5A76-5E4C-83DF-DD0D1209B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480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88AE6-1E92-974B-BCD4-321DBAC59841}" type="datetimeFigureOut">
              <a:rPr lang="en-US" smtClean="0"/>
              <a:t>3/4/26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A91BA-52A0-8A44-A96B-165C508B88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77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899BA-A6E9-CBB2-C850-03F2B87C1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587B36-E916-9A74-9DB4-9B945512C3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E27EFC-3701-98AE-5193-BE445820F5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5F75D-4B6E-165B-3D07-C06B9E90FC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91BA-52A0-8A44-A96B-165C508B88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63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E5AB5-B92A-F7C1-5C12-A0D2A8FF1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219EC9-36E4-25B3-58D3-2E71BF7485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9171FA-CC0D-566C-CC48-2414E3149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9D711-86D5-139A-1766-19A89ACC9A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27774-DDE7-4D2A-89A1-2A4DF4FF8827}" type="slidenum">
              <a:rPr lang="de-CH" smtClean="0"/>
              <a:t>52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21964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CD3FA-5CE4-238A-D84D-D8A409807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5838F4-5BDF-7C94-39B4-0A7866B1E8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EF17D4-6704-D971-EFA1-A2110A86E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F16423-F9C6-2300-BB6D-310DD3D2CB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27774-DDE7-4D2A-89A1-2A4DF4FF8827}" type="slidenum">
              <a:rPr lang="de-CH" smtClean="0"/>
              <a:t>53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61657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8E73D-4DBB-C1BE-6DAC-8291CAF74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9F0E02-6F87-6608-66E0-507E9E77D2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9C2878-E25A-9306-4C72-4533B0E54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A437F-173F-94F7-594B-5CC82F6B9D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27774-DDE7-4D2A-89A1-2A4DF4FF8827}" type="slidenum">
              <a:rPr lang="de-CH" smtClean="0"/>
              <a:t>54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70280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30B7B-9A0C-DFB3-C6A3-680A3DFFD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33E862-F649-C46B-62BB-BD4F430080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802DB2-DDEF-17DE-2772-9FA3416705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BB585-7ED3-CBDF-F2BC-B23FC1A831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27774-DDE7-4D2A-89A1-2A4DF4FF8827}" type="slidenum">
              <a:rPr lang="de-CH" smtClean="0"/>
              <a:t>55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17301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D5C90-3096-18CC-CF23-0ED8E6E41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499610-C34A-C39C-9405-99DFC381F1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5AAB2C-88F7-1F3B-7C06-7E585FA07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63DFF-9466-C90E-919D-4969419166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91BA-52A0-8A44-A96B-165C508B88E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24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91BA-52A0-8A44-A96B-165C508B88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921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27774-DDE7-4D2A-89A1-2A4DF4FF8827}" type="slidenum">
              <a:rPr lang="de-CH" smtClean="0"/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19528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91BA-52A0-8A44-A96B-165C508B88E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26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EB086-586F-DC98-A63B-A0132BF83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6910E6-C122-B256-A775-33BCF8C387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F11119-3977-29FD-2A4E-7F1D9AAC6B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BFF996-AEF8-8002-8C5C-455009B4D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91BA-52A0-8A44-A96B-165C508B88E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02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901FD-60EB-182A-8E9E-AED3736F9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0979F2-56D9-93E4-FB63-5DD7BE93ED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B4E571-7FFA-4878-E6DE-6B17F0B9F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6C4FD-42B3-A935-F977-E5D9FB0771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91BA-52A0-8A44-A96B-165C508B88E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27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91BA-52A0-8A44-A96B-165C508B88E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7A878-A1DF-A6A9-1BA9-902FB992B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4B5517-8877-719F-3A7E-48AE15FE84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8F60E3-FDB6-D1EF-81AB-57596F038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C64F78-7F78-2320-F79C-AF67A3399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A91BA-52A0-8A44-A96B-165C508B88E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786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B84E8-DB69-2446-887F-E49670515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E8B49A-1898-5D39-B440-561DF38EB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76F9AD-F2AC-9171-52F7-4927379BA1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4B0530-4F0C-189B-466F-3C357A48B7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27774-DDE7-4D2A-89A1-2A4DF4FF8827}" type="slidenum">
              <a:rPr lang="de-CH" smtClean="0"/>
              <a:t>51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87838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91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9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17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73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01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9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03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90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68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2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18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3/4/26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88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jpe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9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0.png"/><Relationship Id="rId7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1.svg"/><Relationship Id="rId9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tm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mp"/><Relationship Id="rId5" Type="http://schemas.openxmlformats.org/officeDocument/2006/relationships/image" Target="../media/image34.jpe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40/epjc/s10052-023-12351-8" TargetMode="External"/><Relationship Id="rId3" Type="http://schemas.openxmlformats.org/officeDocument/2006/relationships/image" Target="../media/image56.png"/><Relationship Id="rId7" Type="http://schemas.openxmlformats.org/officeDocument/2006/relationships/hyperlink" Target="https://doi.org/10.1140/epjc/s10052-023-12225-z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63/5.0101391" TargetMode="External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hyperlink" Target="https://doi.org/10.1140/epjc/s10052-025-13902-x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hyperlink" Target="https://doi.org/10.1140/epjc/s10052-023-12351-8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60.png"/><Relationship Id="rId12" Type="http://schemas.openxmlformats.org/officeDocument/2006/relationships/hyperlink" Target="https://doi.org/10.1140/epjc/s10052-023-12225-z" TargetMode="External"/><Relationship Id="rId2" Type="http://schemas.openxmlformats.org/officeDocument/2006/relationships/image" Target="../media/image56.pn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2.xml"/><Relationship Id="rId11" Type="http://schemas.openxmlformats.org/officeDocument/2006/relationships/hyperlink" Target="https://doi.org/10.1063/5.0101391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68.png"/><Relationship Id="rId14" Type="http://schemas.openxmlformats.org/officeDocument/2006/relationships/hyperlink" Target="https://doi.org/10.1140/epjc/s10052-025-13902-x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1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8.jpe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47.jpeg"/><Relationship Id="rId9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mp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75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mp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11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m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m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0.png"/><Relationship Id="rId7" Type="http://schemas.openxmlformats.org/officeDocument/2006/relationships/image" Target="../media/image8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80.png"/><Relationship Id="rId4" Type="http://schemas.openxmlformats.org/officeDocument/2006/relationships/image" Target="../media/image11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19.svg"/><Relationship Id="rId4" Type="http://schemas.openxmlformats.org/officeDocument/2006/relationships/image" Target="../media/image11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57.png"/><Relationship Id="rId4" Type="http://schemas.openxmlformats.org/officeDocument/2006/relationships/image" Target="../media/image97.png"/><Relationship Id="rId9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19.svg"/><Relationship Id="rId4" Type="http://schemas.openxmlformats.org/officeDocument/2006/relationships/image" Target="../media/image11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74.png"/><Relationship Id="rId4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8B650-C8C4-C74C-D467-DB61EA051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Colorful Circle Lights">
            <a:extLst>
              <a:ext uri="{FF2B5EF4-FFF2-40B4-BE49-F238E27FC236}">
                <a16:creationId xmlns:a16="http://schemas.microsoft.com/office/drawing/2014/main" id="{08B754E3-7393-BF71-FD01-EA67FC04E0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23" r="-1" b="35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294C5F4-1EC9-94DC-205B-384C778EE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70" y="3552826"/>
            <a:ext cx="8720710" cy="2653653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Efrain Segarra</a:t>
            </a:r>
          </a:p>
          <a:p>
            <a:r>
              <a:rPr lang="en-US">
                <a:solidFill>
                  <a:srgbClr val="FFFFFF"/>
                </a:solidFill>
              </a:rPr>
              <a:t>Mar 5, 2026</a:t>
            </a:r>
          </a:p>
          <a:p>
            <a:r>
              <a:rPr lang="en-US">
                <a:solidFill>
                  <a:srgbClr val="FFFFFF"/>
                </a:solidFill>
              </a:rPr>
              <a:t>EDMs 2026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72B800E-96AE-2CEB-EE1C-E741BAF87C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8" y="651521"/>
            <a:ext cx="8686796" cy="2334247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dirty="0">
                <a:solidFill>
                  <a:srgbClr val="FFFFFF"/>
                </a:solidFill>
              </a:rPr>
              <a:t>n(2)EDM and polarized ultracold neutrons</a:t>
            </a:r>
          </a:p>
        </p:txBody>
      </p:sp>
    </p:spTree>
    <p:extLst>
      <p:ext uri="{BB962C8B-B14F-4D97-AF65-F5344CB8AC3E}">
        <p14:creationId xmlns:p14="http://schemas.microsoft.com/office/powerpoint/2010/main" val="3834975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4FEF5-35DB-8F67-4829-801BF8E67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del of a factory&#10;&#10;AI-generated content may be incorrect.">
            <a:extLst>
              <a:ext uri="{FF2B5EF4-FFF2-40B4-BE49-F238E27FC236}">
                <a16:creationId xmlns:a16="http://schemas.microsoft.com/office/drawing/2014/main" id="{BD9CED46-3A2D-0BF8-724D-D54A11DA94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59" b="17756"/>
          <a:stretch>
            <a:fillRect/>
          </a:stretch>
        </p:blipFill>
        <p:spPr>
          <a:xfrm>
            <a:off x="0" y="57955"/>
            <a:ext cx="12192000" cy="680004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66A49DF-B914-54D4-B2A7-3BF63B93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253" y="5220634"/>
            <a:ext cx="4020457" cy="1245210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bg1"/>
                </a:solidFill>
              </a:rPr>
              <a:t>Thermally controlled room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065BFC01-7B92-2A51-9634-1DC26E0E55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69153" y="4794107"/>
                <a:ext cx="4020457" cy="124521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3600" b="0" dirty="0">
                    <a:solidFill>
                      <a:schemeClr val="bg1"/>
                    </a:solidFill>
                  </a:rPr>
                  <a:t>Active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600" b="0" dirty="0">
                    <a:solidFill>
                      <a:schemeClr val="bg1"/>
                    </a:solidFill>
                  </a:rPr>
                  <a:t> shielding</a:t>
                </a:r>
              </a:p>
            </p:txBody>
          </p:sp>
        </mc:Choice>
        <mc:Fallback xmlns="">
          <p:sp>
            <p:nvSpPr>
              <p:cNvPr id="12" name="Title 1">
                <a:extLst>
                  <a:ext uri="{FF2B5EF4-FFF2-40B4-BE49-F238E27FC236}">
                    <a16:creationId xmlns:a16="http://schemas.microsoft.com/office/drawing/2014/main" id="{065BFC01-7B92-2A51-9634-1DC26E0E5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153" y="4794107"/>
                <a:ext cx="4020457" cy="1245210"/>
              </a:xfrm>
              <a:prstGeom prst="rect">
                <a:avLst/>
              </a:prstGeom>
              <a:blipFill>
                <a:blip r:embed="rId4"/>
                <a:stretch>
                  <a:fillRect l="-629" t="-1010" r="-6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0ABF1C26-2DA3-CE83-1417-6A507340F6A4}"/>
                  </a:ext>
                </a:extLst>
              </p:cNvPr>
              <p:cNvSpPr txBox="1">
                <a:spLocks/>
              </p:cNvSpPr>
              <p:nvPr/>
            </p:nvSpPr>
            <p:spPr>
              <a:xfrm rot="21165424">
                <a:off x="6023407" y="1565111"/>
                <a:ext cx="4020457" cy="124521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en-US" sz="3600" b="0" dirty="0">
                    <a:solidFill>
                      <a:schemeClr val="bg1"/>
                    </a:solidFill>
                  </a:rPr>
                  <a:t>Passive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600" b="0" dirty="0">
                    <a:solidFill>
                      <a:schemeClr val="bg1"/>
                    </a:solidFill>
                  </a:rPr>
                  <a:t> shielding</a:t>
                </a:r>
              </a:p>
            </p:txBody>
          </p:sp>
        </mc:Choice>
        <mc:Fallback xmlns="">
          <p:sp>
            <p:nvSpPr>
              <p:cNvPr id="14" name="Title 1">
                <a:extLst>
                  <a:ext uri="{FF2B5EF4-FFF2-40B4-BE49-F238E27FC236}">
                    <a16:creationId xmlns:a16="http://schemas.microsoft.com/office/drawing/2014/main" id="{0ABF1C26-2DA3-CE83-1417-6A507340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65424">
                <a:off x="6023407" y="1565111"/>
                <a:ext cx="4020457" cy="1245210"/>
              </a:xfrm>
              <a:prstGeom prst="rect">
                <a:avLst/>
              </a:prstGeom>
              <a:blipFill>
                <a:blip r:embed="rId5"/>
                <a:stretch>
                  <a:fillRect l="-3659" t="-2174" r="-27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itle 1">
            <a:extLst>
              <a:ext uri="{FF2B5EF4-FFF2-40B4-BE49-F238E27FC236}">
                <a16:creationId xmlns:a16="http://schemas.microsoft.com/office/drawing/2014/main" id="{51B66290-FB8F-EC16-4753-2A3E5CF3EB9F}"/>
              </a:ext>
            </a:extLst>
          </p:cNvPr>
          <p:cNvSpPr txBox="1">
            <a:spLocks/>
          </p:cNvSpPr>
          <p:nvPr/>
        </p:nvSpPr>
        <p:spPr>
          <a:xfrm>
            <a:off x="8794914" y="2730214"/>
            <a:ext cx="2697967" cy="124521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0" dirty="0">
                <a:solidFill>
                  <a:schemeClr val="bg1"/>
                </a:solidFill>
              </a:rPr>
              <a:t>1 main coil + 63 correcting coils + transport coils</a:t>
            </a:r>
          </a:p>
        </p:txBody>
      </p:sp>
    </p:spTree>
    <p:extLst>
      <p:ext uri="{BB962C8B-B14F-4D97-AF65-F5344CB8AC3E}">
        <p14:creationId xmlns:p14="http://schemas.microsoft.com/office/powerpoint/2010/main" val="924391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23544E-A01B-BA1D-E155-87E0390F2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le 1">
                <a:extLst>
                  <a:ext uri="{FF2B5EF4-FFF2-40B4-BE49-F238E27FC236}">
                    <a16:creationId xmlns:a16="http://schemas.microsoft.com/office/drawing/2014/main" id="{D4F97DEC-8005-44F7-25BD-024FCD48A9D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460" y="224334"/>
                <a:ext cx="11717079" cy="1618088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Simultaneous* precession chambers: </a:t>
                </a:r>
                <a:br>
                  <a:rPr lang="en-US" b="0" dirty="0"/>
                </a:br>
                <a:r>
                  <a:rPr lang="en-US" b="0" dirty="0"/>
                  <a:t>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=80</m:t>
                    </m:r>
                  </m:oMath>
                </a14:m>
                <a:r>
                  <a:rPr lang="en-US" b="0" dirty="0"/>
                  <a:t>cm,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12</m:t>
                    </m:r>
                  </m:oMath>
                </a14:m>
                <a:r>
                  <a:rPr lang="en-US" b="0" dirty="0"/>
                  <a:t>cm 		</a:t>
                </a:r>
              </a:p>
            </p:txBody>
          </p:sp>
        </mc:Choice>
        <mc:Fallback xmlns="">
          <p:sp>
            <p:nvSpPr>
              <p:cNvPr id="22" name="Title 1">
                <a:extLst>
                  <a:ext uri="{FF2B5EF4-FFF2-40B4-BE49-F238E27FC236}">
                    <a16:creationId xmlns:a16="http://schemas.microsoft.com/office/drawing/2014/main" id="{D4F97DEC-8005-44F7-25BD-024FCD48A9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460" y="224334"/>
                <a:ext cx="11717079" cy="1618088"/>
              </a:xfrm>
              <a:blipFill>
                <a:blip r:embed="rId2"/>
                <a:stretch>
                  <a:fillRect l="-2056" t="-7813" b="-8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4A268E94-1CA4-A4E3-9065-D688C78A636E}"/>
              </a:ext>
            </a:extLst>
          </p:cNvPr>
          <p:cNvGrpSpPr/>
          <p:nvPr/>
        </p:nvGrpSpPr>
        <p:grpSpPr>
          <a:xfrm>
            <a:off x="0" y="1960945"/>
            <a:ext cx="6075762" cy="4200599"/>
            <a:chOff x="61251" y="1359061"/>
            <a:chExt cx="6075762" cy="4200599"/>
          </a:xfrm>
        </p:grpSpPr>
        <p:pic>
          <p:nvPicPr>
            <p:cNvPr id="48" name="Picture 47" descr="A large metal machine with pipes and wires&#10;&#10;Description automatically generated with medium confidence">
              <a:extLst>
                <a:ext uri="{FF2B5EF4-FFF2-40B4-BE49-F238E27FC236}">
                  <a16:creationId xmlns:a16="http://schemas.microsoft.com/office/drawing/2014/main" id="{5CB7E242-B5D3-5EBD-0D3D-694638EC4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71" t="7422" r="22024"/>
            <a:stretch>
              <a:fillRect/>
            </a:stretch>
          </p:blipFill>
          <p:spPr>
            <a:xfrm rot="5400000">
              <a:off x="998832" y="421480"/>
              <a:ext cx="4200599" cy="6075762"/>
            </a:xfrm>
            <a:prstGeom prst="rect">
              <a:avLst/>
            </a:prstGeom>
          </p:spPr>
        </p:pic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DFA86074-2CD7-9461-24DE-E6518D6ED21C}"/>
                </a:ext>
              </a:extLst>
            </p:cNvPr>
            <p:cNvCxnSpPr>
              <a:cxnSpLocks/>
            </p:cNvCxnSpPr>
            <p:nvPr/>
          </p:nvCxnSpPr>
          <p:spPr>
            <a:xfrm>
              <a:off x="1025425" y="2499305"/>
              <a:ext cx="2367132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E55A184-23C4-E8D5-4A6B-346EAC0A0937}"/>
                </a:ext>
              </a:extLst>
            </p:cNvPr>
            <p:cNvCxnSpPr>
              <a:cxnSpLocks/>
            </p:cNvCxnSpPr>
            <p:nvPr/>
          </p:nvCxnSpPr>
          <p:spPr>
            <a:xfrm>
              <a:off x="1025425" y="4006525"/>
              <a:ext cx="2367132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68CA2A97-CE42-CC64-ED86-3FBC238FF93A}"/>
                </a:ext>
              </a:extLst>
            </p:cNvPr>
            <p:cNvCxnSpPr>
              <a:cxnSpLocks/>
            </p:cNvCxnSpPr>
            <p:nvPr/>
          </p:nvCxnSpPr>
          <p:spPr>
            <a:xfrm>
              <a:off x="3425587" y="2432710"/>
              <a:ext cx="0" cy="46684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FD180A6B-323E-324F-AE14-E6F7562256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2457" y="3514262"/>
              <a:ext cx="0" cy="49226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3E02EEB-63B2-0FC4-397B-6511D53D75EB}"/>
                </a:ext>
              </a:extLst>
            </p:cNvPr>
            <p:cNvSpPr txBox="1"/>
            <p:nvPr/>
          </p:nvSpPr>
          <p:spPr>
            <a:xfrm>
              <a:off x="1785310" y="1924969"/>
              <a:ext cx="164027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Neutrons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46DE0DF-F29E-BC8B-FE00-17AB50D95516}"/>
              </a:ext>
            </a:extLst>
          </p:cNvPr>
          <p:cNvSpPr txBox="1"/>
          <p:nvPr/>
        </p:nvSpPr>
        <p:spPr>
          <a:xfrm>
            <a:off x="3983619" y="6369885"/>
            <a:ext cx="422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*But slightly different energy spectrum!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83D15B67-6C74-249E-F2ED-928D9C95C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11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36209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F785B-F58B-D83C-3405-AC239BBF8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le 1">
                <a:extLst>
                  <a:ext uri="{FF2B5EF4-FFF2-40B4-BE49-F238E27FC236}">
                    <a16:creationId xmlns:a16="http://schemas.microsoft.com/office/drawing/2014/main" id="{851656F5-5AD4-E3C5-A571-6F302B8669D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460" y="224334"/>
                <a:ext cx="11717079" cy="1618088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Simultaneous* precession chambers: </a:t>
                </a:r>
                <a:br>
                  <a:rPr lang="en-US" b="0" dirty="0"/>
                </a:br>
                <a:r>
                  <a:rPr lang="en-US" b="0" dirty="0"/>
                  <a:t>      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b="0" dirty="0"/>
                  <a:t>				</a:t>
                </a:r>
                <a:r>
                  <a:rPr lang="en-US" sz="2800" b="0" dirty="0"/>
                  <a:t>(+Hg co-mag, Cs OPMs)</a:t>
                </a:r>
                <a:endParaRPr lang="en-US" b="0" dirty="0"/>
              </a:p>
            </p:txBody>
          </p:sp>
        </mc:Choice>
        <mc:Fallback xmlns="">
          <p:sp>
            <p:nvSpPr>
              <p:cNvPr id="22" name="Title 1">
                <a:extLst>
                  <a:ext uri="{FF2B5EF4-FFF2-40B4-BE49-F238E27FC236}">
                    <a16:creationId xmlns:a16="http://schemas.microsoft.com/office/drawing/2014/main" id="{851656F5-5AD4-E3C5-A571-6F302B8669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460" y="224334"/>
                <a:ext cx="11717079" cy="1618088"/>
              </a:xfrm>
              <a:blipFill>
                <a:blip r:embed="rId2"/>
                <a:stretch>
                  <a:fillRect l="-2056" t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C1BC5D2D-913A-E259-AFD9-11C2209A0719}"/>
              </a:ext>
            </a:extLst>
          </p:cNvPr>
          <p:cNvGrpSpPr/>
          <p:nvPr/>
        </p:nvGrpSpPr>
        <p:grpSpPr>
          <a:xfrm>
            <a:off x="0" y="1960945"/>
            <a:ext cx="6075762" cy="4200599"/>
            <a:chOff x="61251" y="1359061"/>
            <a:chExt cx="6075762" cy="4200599"/>
          </a:xfrm>
        </p:grpSpPr>
        <p:pic>
          <p:nvPicPr>
            <p:cNvPr id="48" name="Picture 47" descr="A large metal machine with pipes and wires&#10;&#10;Description automatically generated with medium confidence">
              <a:extLst>
                <a:ext uri="{FF2B5EF4-FFF2-40B4-BE49-F238E27FC236}">
                  <a16:creationId xmlns:a16="http://schemas.microsoft.com/office/drawing/2014/main" id="{044F21F4-C790-7FC0-A011-41CA39BD41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71" t="7422" r="22024"/>
            <a:stretch>
              <a:fillRect/>
            </a:stretch>
          </p:blipFill>
          <p:spPr>
            <a:xfrm rot="5400000">
              <a:off x="998832" y="421480"/>
              <a:ext cx="4200599" cy="6075762"/>
            </a:xfrm>
            <a:prstGeom prst="rect">
              <a:avLst/>
            </a:prstGeom>
          </p:spPr>
        </p:pic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8C513A15-C208-87D7-94BA-18559228FCEC}"/>
                </a:ext>
              </a:extLst>
            </p:cNvPr>
            <p:cNvCxnSpPr>
              <a:cxnSpLocks/>
            </p:cNvCxnSpPr>
            <p:nvPr/>
          </p:nvCxnSpPr>
          <p:spPr>
            <a:xfrm>
              <a:off x="1025425" y="2499305"/>
              <a:ext cx="2367132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7E3B874D-564F-5247-7593-A60383B197BA}"/>
                </a:ext>
              </a:extLst>
            </p:cNvPr>
            <p:cNvCxnSpPr>
              <a:cxnSpLocks/>
            </p:cNvCxnSpPr>
            <p:nvPr/>
          </p:nvCxnSpPr>
          <p:spPr>
            <a:xfrm>
              <a:off x="1025425" y="4006525"/>
              <a:ext cx="2367132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0FA5144A-04BE-757D-842E-671C45038E22}"/>
                </a:ext>
              </a:extLst>
            </p:cNvPr>
            <p:cNvCxnSpPr>
              <a:cxnSpLocks/>
            </p:cNvCxnSpPr>
            <p:nvPr/>
          </p:nvCxnSpPr>
          <p:spPr>
            <a:xfrm>
              <a:off x="3425587" y="2432710"/>
              <a:ext cx="0" cy="46684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0CE70E9-6100-75C2-E9F9-0620E99E82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2457" y="3514262"/>
              <a:ext cx="0" cy="49226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B5AA7F7-B135-698D-21B0-7C0C686B3D48}"/>
                </a:ext>
              </a:extLst>
            </p:cNvPr>
            <p:cNvSpPr txBox="1"/>
            <p:nvPr/>
          </p:nvSpPr>
          <p:spPr>
            <a:xfrm>
              <a:off x="1785310" y="1924969"/>
              <a:ext cx="164027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Neutrons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2F518AE-056C-83F7-DAF7-C4D25B26A507}"/>
              </a:ext>
            </a:extLst>
          </p:cNvPr>
          <p:cNvGrpSpPr/>
          <p:nvPr/>
        </p:nvGrpSpPr>
        <p:grpSpPr>
          <a:xfrm>
            <a:off x="6336374" y="1971146"/>
            <a:ext cx="5906751" cy="4200600"/>
            <a:chOff x="6332195" y="1359062"/>
            <a:chExt cx="5906751" cy="420060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E04530CB-17BF-0400-D1C2-B84F0ED02021}"/>
                </a:ext>
              </a:extLst>
            </p:cNvPr>
            <p:cNvGrpSpPr/>
            <p:nvPr/>
          </p:nvGrpSpPr>
          <p:grpSpPr>
            <a:xfrm>
              <a:off x="6332195" y="1359062"/>
              <a:ext cx="5906751" cy="4200600"/>
              <a:chOff x="6307632" y="1488169"/>
              <a:chExt cx="4915799" cy="3495883"/>
            </a:xfrm>
          </p:grpSpPr>
          <p:pic>
            <p:nvPicPr>
              <p:cNvPr id="58" name="Picture 57" descr="Screen Clipping">
                <a:extLst>
                  <a:ext uri="{FF2B5EF4-FFF2-40B4-BE49-F238E27FC236}">
                    <a16:creationId xmlns:a16="http://schemas.microsoft.com/office/drawing/2014/main" id="{9A7BBFFC-2B00-5EC4-5677-C681F6FCBC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05" b="1826"/>
              <a:stretch>
                <a:fillRect/>
              </a:stretch>
            </p:blipFill>
            <p:spPr>
              <a:xfrm>
                <a:off x="6307632" y="1488169"/>
                <a:ext cx="4876733" cy="3495883"/>
              </a:xfrm>
              <a:prstGeom prst="rect">
                <a:avLst/>
              </a:prstGeom>
            </p:spPr>
          </p:pic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373F40E6-610C-DD3B-9E55-A730AC789B2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918614" y="2511029"/>
                <a:ext cx="0" cy="115227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olid"/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F903D520-0EF4-DFE2-A110-C28A600F663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99193" y="1875232"/>
                <a:ext cx="0" cy="2577441"/>
              </a:xfrm>
              <a:prstGeom prst="straightConnector1">
                <a:avLst/>
              </a:prstGeom>
              <a:ln w="57150">
                <a:solidFill>
                  <a:srgbClr val="FFFF00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FC33D370-A465-9171-EC5D-06D723CCAD24}"/>
                      </a:ext>
                    </a:extLst>
                  </p:cNvPr>
                  <p:cNvSpPr txBox="1"/>
                  <p:nvPr/>
                </p:nvSpPr>
                <p:spPr>
                  <a:xfrm>
                    <a:off x="8912975" y="2770221"/>
                    <a:ext cx="2310456" cy="5365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∼15 </m:t>
                          </m:r>
                          <m:r>
                            <m:rPr>
                              <m:sty m:val="p"/>
                            </m:r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kV</m:t>
                          </m:r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m:rPr>
                              <m:sty m:val="p"/>
                            </m:r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cm</m:t>
                          </m:r>
                        </m:oMath>
                      </m:oMathPara>
                    </a14:m>
                    <a:endParaRPr lang="en-US" sz="16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FC33D370-A465-9171-EC5D-06D723CCAD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912975" y="2770221"/>
                    <a:ext cx="2310456" cy="53651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923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08EAE032-B1D6-1741-7DB9-A0D567950F6B}"/>
                      </a:ext>
                    </a:extLst>
                  </p:cNvPr>
                  <p:cNvSpPr txBox="1"/>
                  <p:nvPr/>
                </p:nvSpPr>
                <p:spPr>
                  <a:xfrm>
                    <a:off x="7012554" y="1589136"/>
                    <a:ext cx="1645598" cy="53651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32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∼1</m:t>
                          </m:r>
                          <m: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oMath>
                      </m:oMathPara>
                    </a14:m>
                    <a:endParaRPr lang="en-US" sz="1600" dirty="0">
                      <a:solidFill>
                        <a:srgbClr val="FFFF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08EAE032-B1D6-1741-7DB9-A0D567950F6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12554" y="1589136"/>
                    <a:ext cx="1645598" cy="53651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346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D770B1E-F040-D226-19BE-9AC621B908C3}"/>
                </a:ext>
              </a:extLst>
            </p:cNvPr>
            <p:cNvSpPr txBox="1"/>
            <p:nvPr/>
          </p:nvSpPr>
          <p:spPr>
            <a:xfrm>
              <a:off x="8521614" y="2696521"/>
              <a:ext cx="107637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TOP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915EF26-A5AD-A5B5-E275-977ADAFA9976}"/>
                </a:ext>
              </a:extLst>
            </p:cNvPr>
            <p:cNvSpPr txBox="1"/>
            <p:nvPr/>
          </p:nvSpPr>
          <p:spPr>
            <a:xfrm>
              <a:off x="8522568" y="3368321"/>
              <a:ext cx="107637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BOT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D496D9-6275-6331-C692-CF01A286FD84}"/>
                  </a:ext>
                </a:extLst>
              </p:cNvPr>
              <p:cNvSpPr txBox="1"/>
              <p:nvPr/>
            </p:nvSpPr>
            <p:spPr>
              <a:xfrm>
                <a:off x="7637555" y="3218055"/>
                <a:ext cx="1076372" cy="523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↑↑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D496D9-6275-6331-C692-CF01A286F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7555" y="3218055"/>
                <a:ext cx="1076372" cy="523221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99E5841-843C-E874-F241-5DF6E60D9D56}"/>
                  </a:ext>
                </a:extLst>
              </p:cNvPr>
              <p:cNvSpPr txBox="1"/>
              <p:nvPr/>
            </p:nvSpPr>
            <p:spPr>
              <a:xfrm>
                <a:off x="7626649" y="3904049"/>
                <a:ext cx="1076372" cy="5232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</a:rPr>
                            <m:t>↑↓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99E5841-843C-E874-F241-5DF6E60D9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6649" y="3904049"/>
                <a:ext cx="1076372" cy="523221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618977C0-619E-75D6-FF0F-8F8DCDC449B0}"/>
              </a:ext>
            </a:extLst>
          </p:cNvPr>
          <p:cNvSpPr txBox="1"/>
          <p:nvPr/>
        </p:nvSpPr>
        <p:spPr>
          <a:xfrm>
            <a:off x="3983619" y="6369885"/>
            <a:ext cx="422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*But slightly different energy spectrum!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DC80DB6-AE5F-161B-7BE7-DCBB7C8E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12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86685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390E4-DD3E-8821-194A-6F9F36A6E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A861C4-AF9E-7895-7EFB-42179113D02B}"/>
                  </a:ext>
                </a:extLst>
              </p:cNvPr>
              <p:cNvSpPr txBox="1"/>
              <p:nvPr/>
            </p:nvSpPr>
            <p:spPr>
              <a:xfrm>
                <a:off x="835307" y="1659285"/>
                <a:ext cx="10521387" cy="3539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Fill polarized UCNs into chamber</a:t>
                </a:r>
              </a:p>
              <a:p>
                <a:endParaRPr lang="en-US" sz="3200" dirty="0"/>
              </a:p>
              <a:p>
                <a:r>
                  <a:rPr lang="en-US" sz="3200" dirty="0"/>
                  <a:t>Perform Ramsey sequence (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3200" dirty="0"/>
                  <a:t> flip, </a:t>
                </a:r>
                <a:r>
                  <a:rPr lang="en-US" sz="3200" dirty="0" err="1"/>
                  <a:t>precess</a:t>
                </a:r>
                <a:r>
                  <a:rPr lang="en-US" sz="3200" dirty="0"/>
                  <a:t>,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sz="3200" dirty="0"/>
                  <a:t> flip)</a:t>
                </a:r>
              </a:p>
              <a:p>
                <a:endParaRPr lang="en-US" sz="3200" dirty="0"/>
              </a:p>
              <a:p>
                <a:r>
                  <a:rPr lang="en-US" sz="3200" dirty="0"/>
                  <a:t>Measure spin asymmetry in top and bottom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dirty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sz="3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3200" dirty="0"/>
                  <a:t>)</a:t>
                </a:r>
              </a:p>
              <a:p>
                <a:endParaRPr lang="en-US" sz="3200" dirty="0"/>
              </a:p>
              <a:p>
                <a:r>
                  <a:rPr lang="en-US" sz="3200" b="0" dirty="0"/>
                  <a:t>Repeat!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9A861C4-AF9E-7895-7EFB-42179113D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307" y="1659285"/>
                <a:ext cx="10521387" cy="3539430"/>
              </a:xfrm>
              <a:prstGeom prst="rect">
                <a:avLst/>
              </a:prstGeom>
              <a:blipFill>
                <a:blip r:embed="rId2"/>
                <a:stretch>
                  <a:fillRect l="-1446" t="-2143" b="-4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E34F3B46-633A-3ECD-B4FE-A4889FC12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974730"/>
          </a:xfrm>
        </p:spPr>
        <p:txBody>
          <a:bodyPr/>
          <a:lstStyle/>
          <a:p>
            <a:r>
              <a:rPr lang="en-US" b="0" dirty="0"/>
              <a:t>Measurement principle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AC1F800B-2481-DBAE-066A-F9A84995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13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107117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F7742-4C97-C116-7B61-40FDE3E0B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7089F1A-2650-E858-CDC6-029D4BE74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974730"/>
          </a:xfrm>
        </p:spPr>
        <p:txBody>
          <a:bodyPr>
            <a:normAutofit/>
          </a:bodyPr>
          <a:lstStyle/>
          <a:p>
            <a:r>
              <a:rPr lang="en-US" b="0" dirty="0"/>
              <a:t>So what do we need?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6BF48F-6337-7A3F-D07C-35002EA13233}"/>
              </a:ext>
            </a:extLst>
          </p:cNvPr>
          <p:cNvSpPr txBox="1"/>
          <p:nvPr/>
        </p:nvSpPr>
        <p:spPr>
          <a:xfrm>
            <a:off x="5734756" y="1256938"/>
            <a:ext cx="645724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High spin-polarization (and long coherence time)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00B050"/>
                </a:solidFill>
              </a:rPr>
              <a:t>Optimized statistics / interaction time</a:t>
            </a:r>
          </a:p>
          <a:p>
            <a:endParaRPr lang="en-US" sz="3200" dirty="0">
              <a:solidFill>
                <a:srgbClr val="00B050"/>
              </a:solidFill>
            </a:endParaRPr>
          </a:p>
          <a:p>
            <a:r>
              <a:rPr lang="en-US" sz="3200" dirty="0">
                <a:solidFill>
                  <a:schemeClr val="accent4"/>
                </a:solidFill>
              </a:rPr>
              <a:t>High electric field</a:t>
            </a:r>
            <a:endParaRPr lang="en-US" sz="3200" dirty="0">
              <a:solidFill>
                <a:srgbClr val="00B050"/>
              </a:solidFill>
            </a:endParaRPr>
          </a:p>
          <a:p>
            <a:endParaRPr lang="en-US" sz="3200" dirty="0">
              <a:solidFill>
                <a:srgbClr val="00B050"/>
              </a:solidFill>
            </a:endParaRPr>
          </a:p>
          <a:p>
            <a:endParaRPr lang="en-US" sz="3200" dirty="0">
              <a:solidFill>
                <a:srgbClr val="00B050"/>
              </a:solidFill>
            </a:endParaRPr>
          </a:p>
          <a:p>
            <a:r>
              <a:rPr lang="en-US" sz="3200" dirty="0"/>
              <a:t>+ control systematics…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AD1AB9-E509-1C61-90AB-74DC568934C4}"/>
                  </a:ext>
                </a:extLst>
              </p:cNvPr>
              <p:cNvSpPr txBox="1"/>
              <p:nvPr/>
            </p:nvSpPr>
            <p:spPr>
              <a:xfrm>
                <a:off x="369122" y="2874168"/>
                <a:ext cx="4654433" cy="1224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3C777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03C777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3C77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3C777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e>
                          </m:ra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03C777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GB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DAD1AB9-E509-1C61-90AB-74DC56893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22" y="2874168"/>
                <a:ext cx="4654433" cy="1224310"/>
              </a:xfrm>
              <a:prstGeom prst="rect">
                <a:avLst/>
              </a:prstGeom>
              <a:blipFill>
                <a:blip r:embed="rId2"/>
                <a:stretch>
                  <a:fillRect b="-10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FA78CCD7-B93F-2D11-3E8C-7BEF9314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14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74885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D0F40-5368-7874-69FF-2BE82459D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7705E7-2B05-5DCD-A434-4454B0B83FD6}"/>
                  </a:ext>
                </a:extLst>
              </p:cNvPr>
              <p:cNvSpPr txBox="1"/>
              <p:nvPr/>
            </p:nvSpPr>
            <p:spPr>
              <a:xfrm>
                <a:off x="5719156" y="1256938"/>
                <a:ext cx="647284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m:rPr>
                            <m:sty m:val="p"/>
                          </m:rP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∼0.85−0.9</m:t>
                    </m:r>
                  </m:oMath>
                </a14:m>
                <a:r>
                  <a:rPr lang="en-US" sz="3200" b="0" dirty="0">
                    <a:solidFill>
                      <a:schemeClr val="accent5"/>
                    </a:solidFill>
                  </a:rPr>
                  <a:t> </a:t>
                </a:r>
              </a:p>
              <a:p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3C777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m:rPr>
                            <m:sty m:val="p"/>
                          </m:rP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sz="3200" i="1">
                        <a:solidFill>
                          <a:srgbClr val="03C777"/>
                        </a:solidFill>
                        <a:latin typeface="Cambria Math" panose="02040503050406030204" pitchFamily="18" charset="0"/>
                      </a:rPr>
                      <m:t>=110,000</m:t>
                    </m:r>
                  </m:oMath>
                </a14:m>
                <a:r>
                  <a:rPr lang="en-US" sz="3200" dirty="0">
                    <a:solidFill>
                      <a:srgbClr val="03C777"/>
                    </a:solidFill>
                  </a:rPr>
                  <a:t> UCNs total</a:t>
                </a:r>
              </a:p>
              <a:p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kV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3200" dirty="0">
                    <a:solidFill>
                      <a:schemeClr val="accent4"/>
                    </a:solidFill>
                  </a:rPr>
                  <a:t>  </a:t>
                </a:r>
                <a:r>
                  <a:rPr lang="en-US" sz="3200" dirty="0">
                    <a:solidFill>
                      <a:schemeClr val="accent4"/>
                    </a:solidFill>
                    <a:sym typeface="Wingdings" pitchFamily="2" charset="2"/>
                  </a:rPr>
                  <a:t> working on it now</a:t>
                </a:r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F7705E7-2B05-5DCD-A434-4454B0B83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156" y="1256938"/>
                <a:ext cx="6472843" cy="2554545"/>
              </a:xfrm>
              <a:prstGeom prst="rect">
                <a:avLst/>
              </a:prstGeom>
              <a:blipFill>
                <a:blip r:embed="rId2"/>
                <a:stretch>
                  <a:fillRect l="-783" r="-1174" b="-7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Checkbox Checked with solid fill">
            <a:extLst>
              <a:ext uri="{FF2B5EF4-FFF2-40B4-BE49-F238E27FC236}">
                <a16:creationId xmlns:a16="http://schemas.microsoft.com/office/drawing/2014/main" id="{A2D83D8A-F63C-6EC2-0598-7CF20BAB8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3011" y="1118287"/>
            <a:ext cx="914400" cy="914400"/>
          </a:xfrm>
          <a:prstGeom prst="rect">
            <a:avLst/>
          </a:prstGeom>
        </p:spPr>
      </p:pic>
      <p:pic>
        <p:nvPicPr>
          <p:cNvPr id="7" name="Graphic 6" descr="Checkbox Checked with solid fill">
            <a:extLst>
              <a:ext uri="{FF2B5EF4-FFF2-40B4-BE49-F238E27FC236}">
                <a16:creationId xmlns:a16="http://schemas.microsoft.com/office/drawing/2014/main" id="{F774CB87-540F-D960-A60B-7E78FCAA2C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10989" y="3026653"/>
            <a:ext cx="914400" cy="914400"/>
          </a:xfrm>
          <a:prstGeom prst="rect">
            <a:avLst/>
          </a:prstGeom>
        </p:spPr>
      </p:pic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5D607547-3DB8-E742-BFCF-14F070ABE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10989" y="2042928"/>
            <a:ext cx="914400" cy="914400"/>
          </a:xfrm>
          <a:prstGeom prst="rect">
            <a:avLst/>
          </a:prstGeom>
        </p:spPr>
      </p:pic>
      <p:pic>
        <p:nvPicPr>
          <p:cNvPr id="9" name="Picture 8" descr="A diagram of a graph&#10;&#10;Description automatically generated">
            <a:extLst>
              <a:ext uri="{FF2B5EF4-FFF2-40B4-BE49-F238E27FC236}">
                <a16:creationId xmlns:a16="http://schemas.microsoft.com/office/drawing/2014/main" id="{6923BA16-43A9-7477-8A35-AFDAC7C1E87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85" y="1928781"/>
            <a:ext cx="3548587" cy="2634906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EF4D2F7-FAEC-E70D-8BC9-C09F71DCF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2012106"/>
          </a:xfrm>
        </p:spPr>
        <p:txBody>
          <a:bodyPr>
            <a:normAutofit/>
          </a:bodyPr>
          <a:lstStyle/>
          <a:p>
            <a:r>
              <a:rPr lang="en-US" b="0" dirty="0"/>
              <a:t>Today I’ll show the ingredients of n2EDM </a:t>
            </a:r>
            <a:br>
              <a:rPr lang="en-US" b="0" dirty="0"/>
            </a:br>
            <a:r>
              <a:rPr lang="en-US" b="0" dirty="0"/>
              <a:t>+ new results</a:t>
            </a:r>
          </a:p>
        </p:txBody>
      </p:sp>
      <p:pic>
        <p:nvPicPr>
          <p:cNvPr id="14" name="Picture 13" descr="A graph of a storage function&#10;&#10;AI-generated content may be incorrect.">
            <a:extLst>
              <a:ext uri="{FF2B5EF4-FFF2-40B4-BE49-F238E27FC236}">
                <a16:creationId xmlns:a16="http://schemas.microsoft.com/office/drawing/2014/main" id="{27E24B96-30B7-43EC-780E-079E490B5A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3838" y="3880808"/>
            <a:ext cx="3548587" cy="2630037"/>
          </a:xfrm>
          <a:prstGeom prst="rect">
            <a:avLst/>
          </a:prstGeom>
          <a:ln w="38100">
            <a:solidFill>
              <a:srgbClr val="03C777"/>
            </a:solidFill>
          </a:ln>
        </p:spPr>
      </p:pic>
      <p:pic>
        <p:nvPicPr>
          <p:cNvPr id="16" name="Picture 15" descr="A graph of a bar code&#10;&#10;AI-generated content may be incorrect.">
            <a:extLst>
              <a:ext uri="{FF2B5EF4-FFF2-40B4-BE49-F238E27FC236}">
                <a16:creationId xmlns:a16="http://schemas.microsoft.com/office/drawing/2014/main" id="{36E449A1-BE20-9149-0607-C37F1BAE86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6000" y="4072651"/>
            <a:ext cx="3455605" cy="2650652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FF4BEF33-42BF-DF03-C531-0DA76E334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15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9180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3F729-75EF-6D2C-6CD3-961292CBB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A062D8-216F-F8F7-9BEE-6148CCB1711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461" y="282208"/>
                <a:ext cx="11717079" cy="97473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b="0" dirty="0"/>
                  <a:t>: </a:t>
                </a:r>
                <a:r>
                  <a:rPr lang="en-US" dirty="0"/>
                  <a:t>transport</a:t>
                </a:r>
                <a:r>
                  <a:rPr lang="en-US" b="0" dirty="0"/>
                  <a:t>, store, detect polarized UCN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3A062D8-216F-F8F7-9BEE-6148CCB171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461" y="282208"/>
                <a:ext cx="11717079" cy="974730"/>
              </a:xfrm>
              <a:blipFill>
                <a:blip r:embed="rId2"/>
                <a:stretch>
                  <a:fillRect l="-325" t="-11688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A0320781-7F01-7EDA-C6D6-DF0A5425C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85"/>
          <a:stretch>
            <a:fillRect/>
          </a:stretch>
        </p:blipFill>
        <p:spPr>
          <a:xfrm>
            <a:off x="269320" y="1233586"/>
            <a:ext cx="4770428" cy="526629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5936AA3-3B30-F9D9-E17E-927215FD4B76}"/>
              </a:ext>
            </a:extLst>
          </p:cNvPr>
          <p:cNvCxnSpPr>
            <a:cxnSpLocks/>
          </p:cNvCxnSpPr>
          <p:nvPr/>
        </p:nvCxnSpPr>
        <p:spPr>
          <a:xfrm flipV="1">
            <a:off x="1430042" y="4560425"/>
            <a:ext cx="994829" cy="2765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4C4B938-EA46-A723-EFD4-F2DA24980A9C}"/>
              </a:ext>
            </a:extLst>
          </p:cNvPr>
          <p:cNvCxnSpPr>
            <a:cxnSpLocks/>
          </p:cNvCxnSpPr>
          <p:nvPr/>
        </p:nvCxnSpPr>
        <p:spPr>
          <a:xfrm flipV="1">
            <a:off x="2332274" y="3547001"/>
            <a:ext cx="444846" cy="83337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815DE93-B063-DFED-8EAE-B8DA6E384E30}"/>
              </a:ext>
            </a:extLst>
          </p:cNvPr>
          <p:cNvCxnSpPr>
            <a:cxnSpLocks/>
          </p:cNvCxnSpPr>
          <p:nvPr/>
        </p:nvCxnSpPr>
        <p:spPr>
          <a:xfrm flipV="1">
            <a:off x="2869717" y="2208316"/>
            <a:ext cx="2075333" cy="122068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D9120C-402B-8221-5EA8-11F235D472B8}"/>
              </a:ext>
            </a:extLst>
          </p:cNvPr>
          <p:cNvCxnSpPr>
            <a:cxnSpLocks/>
          </p:cNvCxnSpPr>
          <p:nvPr/>
        </p:nvCxnSpPr>
        <p:spPr>
          <a:xfrm flipV="1">
            <a:off x="2456730" y="3707015"/>
            <a:ext cx="2488320" cy="9916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1E4BB54D-6015-BE01-DF3C-9ADFF4D4571B}"/>
              </a:ext>
            </a:extLst>
          </p:cNvPr>
          <p:cNvSpPr txBox="1">
            <a:spLocks/>
          </p:cNvSpPr>
          <p:nvPr/>
        </p:nvSpPr>
        <p:spPr>
          <a:xfrm rot="21044730">
            <a:off x="178159" y="4474903"/>
            <a:ext cx="1242775" cy="8308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0" dirty="0">
                <a:solidFill>
                  <a:schemeClr val="bg1"/>
                </a:solidFill>
              </a:rPr>
              <a:t>5T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0EFA4F-4BC8-08ED-3681-CE6D986D3D73}"/>
                  </a:ext>
                </a:extLst>
              </p:cNvPr>
              <p:cNvSpPr txBox="1"/>
              <p:nvPr/>
            </p:nvSpPr>
            <p:spPr>
              <a:xfrm>
                <a:off x="5189628" y="1231496"/>
                <a:ext cx="676491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sz="3200" dirty="0"/>
                  <a:t>% polarization exiting 5T magnet</a:t>
                </a:r>
              </a:p>
              <a:p>
                <a:r>
                  <a:rPr lang="en-US" sz="3200" dirty="0"/>
                  <a:t>	    (220 </a:t>
                </a:r>
                <a:r>
                  <a:rPr lang="en-US" sz="3200" dirty="0" err="1"/>
                  <a:t>neV</a:t>
                </a:r>
                <a:r>
                  <a:rPr lang="en-US" sz="3200" dirty="0"/>
                  <a:t> UCNs in guides)</a:t>
                </a:r>
              </a:p>
              <a:p>
                <a:endParaRPr lang="en-US" sz="3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0EFA4F-4BC8-08ED-3681-CE6D986D3D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628" y="1231496"/>
                <a:ext cx="6764912" cy="1569660"/>
              </a:xfrm>
              <a:prstGeom prst="rect">
                <a:avLst/>
              </a:prstGeom>
              <a:blipFill>
                <a:blip r:embed="rId4"/>
                <a:stretch>
                  <a:fillRect l="-749" t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C339862-C34B-1884-3355-CA1EFDE6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56207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411B14-1CB9-D293-93F8-40DE13E62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D5BD4F2-F663-45D9-BDB5-89284E285402}"/>
                  </a:ext>
                </a:extLst>
              </p:cNvPr>
              <p:cNvSpPr txBox="1"/>
              <p:nvPr/>
            </p:nvSpPr>
            <p:spPr>
              <a:xfrm>
                <a:off x="5189628" y="1231496"/>
                <a:ext cx="676491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r>
                  <a:rPr lang="en-US" sz="3200" dirty="0"/>
                  <a:t>% polarization exiting 5T magnet</a:t>
                </a:r>
              </a:p>
              <a:p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→1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US" sz="3200" b="0" i="1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sz="3200" dirty="0"/>
                  <a:t>need to maintain spin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D5BD4F2-F663-45D9-BDB5-89284E285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628" y="1231496"/>
                <a:ext cx="6764912" cy="1569660"/>
              </a:xfrm>
              <a:prstGeom prst="rect">
                <a:avLst/>
              </a:prstGeom>
              <a:blipFill>
                <a:blip r:embed="rId2"/>
                <a:stretch>
                  <a:fillRect l="-749" t="-400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0699B45B-1EB3-F048-6921-69010612FAA9}"/>
              </a:ext>
            </a:extLst>
          </p:cNvPr>
          <p:cNvGrpSpPr/>
          <p:nvPr/>
        </p:nvGrpSpPr>
        <p:grpSpPr>
          <a:xfrm>
            <a:off x="6016824" y="2801156"/>
            <a:ext cx="5005403" cy="3955956"/>
            <a:chOff x="696474" y="1858958"/>
            <a:chExt cx="5690472" cy="449739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39E9C15-B8A2-2AC4-707A-746AC4919014}"/>
                </a:ext>
              </a:extLst>
            </p:cNvPr>
            <p:cNvGrpSpPr/>
            <p:nvPr/>
          </p:nvGrpSpPr>
          <p:grpSpPr>
            <a:xfrm>
              <a:off x="696474" y="1858958"/>
              <a:ext cx="5690472" cy="4497392"/>
              <a:chOff x="789296" y="1269040"/>
              <a:chExt cx="6898872" cy="5452435"/>
            </a:xfrm>
          </p:grpSpPr>
          <p:pic>
            <p:nvPicPr>
              <p:cNvPr id="29" name="Picture 28" descr="Screen Clipping">
                <a:extLst>
                  <a:ext uri="{FF2B5EF4-FFF2-40B4-BE49-F238E27FC236}">
                    <a16:creationId xmlns:a16="http://schemas.microsoft.com/office/drawing/2014/main" id="{707E5267-7704-506F-E979-B11C93D5D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19"/>
              <a:stretch>
                <a:fillRect/>
              </a:stretch>
            </p:blipFill>
            <p:spPr>
              <a:xfrm>
                <a:off x="789296" y="1269040"/>
                <a:ext cx="6898872" cy="5452435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20CBCC9F-0B24-8C5A-6C6A-F75D658DB887}"/>
                  </a:ext>
                </a:extLst>
              </p:cNvPr>
              <p:cNvSpPr/>
              <p:nvPr/>
            </p:nvSpPr>
            <p:spPr>
              <a:xfrm>
                <a:off x="3640515" y="1405021"/>
                <a:ext cx="3978378" cy="9779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0498A2F-4F72-456C-8D03-F0071EBE2E8A}"/>
                  </a:ext>
                </a:extLst>
              </p:cNvPr>
              <p:cNvSpPr/>
              <p:nvPr/>
            </p:nvSpPr>
            <p:spPr>
              <a:xfrm>
                <a:off x="3596830" y="2902723"/>
                <a:ext cx="3978378" cy="9779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DC78425-63D1-1D55-DED9-2C5F1FF16CA1}"/>
                  </a:ext>
                </a:extLst>
              </p:cNvPr>
              <p:cNvSpPr/>
              <p:nvPr/>
            </p:nvSpPr>
            <p:spPr>
              <a:xfrm>
                <a:off x="3278175" y="2219777"/>
                <a:ext cx="1764867" cy="9779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CH"/>
              </a:p>
            </p:txBody>
          </p: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C5FCCB-3B01-D28C-870E-CC3CC0D9D134}"/>
                </a:ext>
              </a:extLst>
            </p:cNvPr>
            <p:cNvSpPr/>
            <p:nvPr/>
          </p:nvSpPr>
          <p:spPr>
            <a:xfrm>
              <a:off x="6150737" y="2604146"/>
              <a:ext cx="165213" cy="977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12CD600-7196-5193-D90A-4F9370E62B4D}"/>
                  </a:ext>
                </a:extLst>
              </p:cNvPr>
              <p:cNvSpPr txBox="1"/>
              <p:nvPr/>
            </p:nvSpPr>
            <p:spPr>
              <a:xfrm>
                <a:off x="5341959" y="4234370"/>
                <a:ext cx="6748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F12CD600-7196-5193-D90A-4F9370E62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959" y="4234370"/>
                <a:ext cx="674865" cy="738664"/>
              </a:xfrm>
              <a:prstGeom prst="rect">
                <a:avLst/>
              </a:prstGeom>
              <a:blipFill>
                <a:blip r:embed="rId4"/>
                <a:stretch>
                  <a:fillRect l="-14815" t="-5085" r="-1481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8ED5DC7F-B920-EE3C-70B1-FDAC10C69B10}"/>
              </a:ext>
            </a:extLst>
          </p:cNvPr>
          <p:cNvSpPr txBox="1"/>
          <p:nvPr/>
        </p:nvSpPr>
        <p:spPr>
          <a:xfrm>
            <a:off x="9119286" y="2941585"/>
            <a:ext cx="1819272" cy="338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C. Crawford et al.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929C2CD6-578F-438D-EB44-C4C89A31F1B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461" y="282208"/>
                <a:ext cx="11717079" cy="97473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b="0" dirty="0"/>
                  <a:t>: </a:t>
                </a:r>
                <a:r>
                  <a:rPr lang="en-US" dirty="0"/>
                  <a:t>transport</a:t>
                </a:r>
                <a:r>
                  <a:rPr lang="en-US" b="0" dirty="0"/>
                  <a:t>, store, detect polarized UCN</a:t>
                </a:r>
              </a:p>
            </p:txBody>
          </p:sp>
        </mc:Choice>
        <mc:Fallback xmlns="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929C2CD6-578F-438D-EB44-C4C89A31F1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461" y="282208"/>
                <a:ext cx="11717079" cy="974730"/>
              </a:xfrm>
              <a:blipFill>
                <a:blip r:embed="rId5"/>
                <a:stretch>
                  <a:fillRect l="-325" t="-11688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model of a factory&#10;&#10;AI-generated content may be incorrect.">
            <a:extLst>
              <a:ext uri="{FF2B5EF4-FFF2-40B4-BE49-F238E27FC236}">
                <a16:creationId xmlns:a16="http://schemas.microsoft.com/office/drawing/2014/main" id="{71D5DFD7-A883-F332-CAD5-A6C88FED8F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6636" t="20209" r="18046" b="35996"/>
          <a:stretch>
            <a:fillRect/>
          </a:stretch>
        </p:blipFill>
        <p:spPr>
          <a:xfrm>
            <a:off x="237460" y="1866711"/>
            <a:ext cx="4786352" cy="4239491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1653A8F-AA83-3249-A780-7FEA67C9C318}"/>
              </a:ext>
            </a:extLst>
          </p:cNvPr>
          <p:cNvCxnSpPr>
            <a:cxnSpLocks/>
          </p:cNvCxnSpPr>
          <p:nvPr/>
        </p:nvCxnSpPr>
        <p:spPr>
          <a:xfrm flipV="1">
            <a:off x="3523600" y="3280139"/>
            <a:ext cx="0" cy="1061093"/>
          </a:xfrm>
          <a:prstGeom prst="straightConnector1">
            <a:avLst/>
          </a:prstGeom>
          <a:ln w="57150">
            <a:solidFill>
              <a:srgbClr val="FFFF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BC58CAF-9894-F4E9-8C25-826ECA5B53B2}"/>
                  </a:ext>
                </a:extLst>
              </p:cNvPr>
              <p:cNvSpPr txBox="1"/>
              <p:nvPr/>
            </p:nvSpPr>
            <p:spPr>
              <a:xfrm>
                <a:off x="2874870" y="2670366"/>
                <a:ext cx="1977326" cy="644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∼1</m:t>
                      </m:r>
                      <m:r>
                        <a:rPr lang="en-US" sz="32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sz="32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16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BC58CAF-9894-F4E9-8C25-826ECA5B53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4870" y="2670366"/>
                <a:ext cx="1977326" cy="644663"/>
              </a:xfrm>
              <a:prstGeom prst="rect">
                <a:avLst/>
              </a:prstGeom>
              <a:blipFill>
                <a:blip r:embed="rId7"/>
                <a:stretch>
                  <a:fillRect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70929F2-6BCC-AB38-581C-45DB71D9B474}"/>
              </a:ext>
            </a:extLst>
          </p:cNvPr>
          <p:cNvCxnSpPr>
            <a:cxnSpLocks/>
          </p:cNvCxnSpPr>
          <p:nvPr/>
        </p:nvCxnSpPr>
        <p:spPr>
          <a:xfrm flipV="1">
            <a:off x="298413" y="4666080"/>
            <a:ext cx="703595" cy="113054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69C3A24-75B1-FBE2-30DE-CCCB9EC5B8CF}"/>
              </a:ext>
            </a:extLst>
          </p:cNvPr>
          <p:cNvCxnSpPr>
            <a:cxnSpLocks/>
          </p:cNvCxnSpPr>
          <p:nvPr/>
        </p:nvCxnSpPr>
        <p:spPr>
          <a:xfrm flipV="1">
            <a:off x="1056268" y="4403610"/>
            <a:ext cx="353872" cy="262470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499EEF61-8E98-096F-EF85-9280A6BF5724}"/>
              </a:ext>
            </a:extLst>
          </p:cNvPr>
          <p:cNvCxnSpPr>
            <a:cxnSpLocks/>
          </p:cNvCxnSpPr>
          <p:nvPr/>
        </p:nvCxnSpPr>
        <p:spPr>
          <a:xfrm flipV="1">
            <a:off x="1471803" y="4207933"/>
            <a:ext cx="156916" cy="344958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2CA73A6-BEE9-DEC4-4FB2-16C641B8F685}"/>
              </a:ext>
            </a:extLst>
          </p:cNvPr>
          <p:cNvCxnSpPr>
            <a:cxnSpLocks/>
          </p:cNvCxnSpPr>
          <p:nvPr/>
        </p:nvCxnSpPr>
        <p:spPr>
          <a:xfrm flipV="1">
            <a:off x="1841642" y="4022508"/>
            <a:ext cx="0" cy="423723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EB231A0-6ABE-BCD5-D296-0BFE2AF924D4}"/>
              </a:ext>
            </a:extLst>
          </p:cNvPr>
          <p:cNvCxnSpPr>
            <a:cxnSpLocks/>
          </p:cNvCxnSpPr>
          <p:nvPr/>
        </p:nvCxnSpPr>
        <p:spPr>
          <a:xfrm flipV="1">
            <a:off x="2089408" y="3996071"/>
            <a:ext cx="0" cy="423723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2405AA8-BD71-95A5-94C8-8F836FDAC798}"/>
              </a:ext>
            </a:extLst>
          </p:cNvPr>
          <p:cNvCxnSpPr>
            <a:cxnSpLocks/>
          </p:cNvCxnSpPr>
          <p:nvPr/>
        </p:nvCxnSpPr>
        <p:spPr>
          <a:xfrm flipV="1">
            <a:off x="2334890" y="3917509"/>
            <a:ext cx="0" cy="423723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8009DA2-1ACF-DA86-FF80-0D2FDCBACF36}"/>
              </a:ext>
            </a:extLst>
          </p:cNvPr>
          <p:cNvCxnSpPr>
            <a:cxnSpLocks/>
          </p:cNvCxnSpPr>
          <p:nvPr/>
        </p:nvCxnSpPr>
        <p:spPr>
          <a:xfrm flipV="1">
            <a:off x="2591324" y="3893135"/>
            <a:ext cx="0" cy="423723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7C0E721-FC68-0E0D-F53B-F2B0B45B93C5}"/>
              </a:ext>
            </a:extLst>
          </p:cNvPr>
          <p:cNvCxnSpPr>
            <a:cxnSpLocks/>
          </p:cNvCxnSpPr>
          <p:nvPr/>
        </p:nvCxnSpPr>
        <p:spPr>
          <a:xfrm flipV="1">
            <a:off x="2847758" y="3846472"/>
            <a:ext cx="0" cy="423723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35D2254-AD76-B5A9-792C-B1D460250B1B}"/>
                  </a:ext>
                </a:extLst>
              </p:cNvPr>
              <p:cNvSpPr txBox="1"/>
              <p:nvPr/>
            </p:nvSpPr>
            <p:spPr>
              <a:xfrm>
                <a:off x="-380637" y="4743987"/>
                <a:ext cx="1977326" cy="644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35D2254-AD76-B5A9-792C-B1D460250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0637" y="4743987"/>
                <a:ext cx="1977326" cy="644920"/>
              </a:xfrm>
              <a:prstGeom prst="rect">
                <a:avLst/>
              </a:prstGeom>
              <a:blipFill>
                <a:blip r:embed="rId8"/>
                <a:stretch>
                  <a:fillRect t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AFA288E-9F62-E2C9-E49E-65362F4AB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17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82900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30934-7BC0-B87B-A89F-5CF17C8FC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37BF01BA-C80B-C70B-13CC-D36CACC27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575" y="210939"/>
            <a:ext cx="3693865" cy="619206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BEC64E-9EBE-D074-B1FE-8FF5A75EB48E}"/>
              </a:ext>
            </a:extLst>
          </p:cNvPr>
          <p:cNvCxnSpPr>
            <a:cxnSpLocks/>
          </p:cNvCxnSpPr>
          <p:nvPr/>
        </p:nvCxnSpPr>
        <p:spPr>
          <a:xfrm flipH="1">
            <a:off x="10630836" y="1097120"/>
            <a:ext cx="1" cy="2911506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28F387A-2BB2-9087-AEBF-16AE5D455C31}"/>
              </a:ext>
            </a:extLst>
          </p:cNvPr>
          <p:cNvSpPr txBox="1"/>
          <p:nvPr/>
        </p:nvSpPr>
        <p:spPr>
          <a:xfrm>
            <a:off x="8720249" y="3676345"/>
            <a:ext cx="1394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PMT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CC7487-70C5-350B-8743-B8F4208008FB}"/>
              </a:ext>
            </a:extLst>
          </p:cNvPr>
          <p:cNvSpPr txBox="1"/>
          <p:nvPr/>
        </p:nvSpPr>
        <p:spPr>
          <a:xfrm>
            <a:off x="9964923" y="4840183"/>
            <a:ext cx="1394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PMT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D17D3D-02DF-2FB1-1D5F-260E610EB4BC}"/>
              </a:ext>
            </a:extLst>
          </p:cNvPr>
          <p:cNvSpPr txBox="1"/>
          <p:nvPr/>
        </p:nvSpPr>
        <p:spPr>
          <a:xfrm>
            <a:off x="246042" y="1791730"/>
            <a:ext cx="54402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He3 + CF4 gas detector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3-PMT coincidence readout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EBCED68D-6699-80D0-810E-DA50FCF5082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462" y="282208"/>
                <a:ext cx="8482788" cy="150952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b="0" dirty="0"/>
                  <a:t>: transport, store, </a:t>
                </a:r>
                <a:r>
                  <a:rPr lang="en-US" dirty="0"/>
                  <a:t>detect</a:t>
                </a:r>
                <a:r>
                  <a:rPr lang="en-US" b="0" dirty="0"/>
                  <a:t> polarized UCN</a:t>
                </a: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EBCED68D-6699-80D0-810E-DA50FCF508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62" y="282208"/>
                <a:ext cx="8482788" cy="1509522"/>
              </a:xfrm>
              <a:prstGeom prst="rect">
                <a:avLst/>
              </a:prstGeom>
              <a:blipFill>
                <a:blip r:embed="rId3"/>
                <a:stretch>
                  <a:fillRect l="-2840" t="-7500" b="-1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12B40583-79D4-551E-F4D3-63DFBDA2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87362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527E7-043E-5165-7D45-7F404F09A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B427-C4C3-EB2B-20BB-425F594AA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2" y="282207"/>
            <a:ext cx="5397220" cy="1509523"/>
          </a:xfrm>
        </p:spPr>
        <p:txBody>
          <a:bodyPr>
            <a:normAutofit/>
          </a:bodyPr>
          <a:lstStyle/>
          <a:p>
            <a:r>
              <a:rPr lang="en-US" b="0" dirty="0"/>
              <a:t>Simultaneous spin-sensitive detection</a:t>
            </a:r>
          </a:p>
        </p:txBody>
      </p:sp>
      <p:pic>
        <p:nvPicPr>
          <p:cNvPr id="14" name="Image 23">
            <a:extLst>
              <a:ext uri="{FF2B5EF4-FFF2-40B4-BE49-F238E27FC236}">
                <a16:creationId xmlns:a16="http://schemas.microsoft.com/office/drawing/2014/main" id="{3558CD0B-8CEF-69C2-0AB5-D6AC77793F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2" r="1707" b="25800"/>
          <a:stretch/>
        </p:blipFill>
        <p:spPr>
          <a:xfrm rot="16200000">
            <a:off x="4559435" y="2278452"/>
            <a:ext cx="6231376" cy="21647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098770-E9A8-E16D-BC02-6A0F83E9E4CB}"/>
                  </a:ext>
                </a:extLst>
              </p:cNvPr>
              <p:cNvSpPr txBox="1"/>
              <p:nvPr/>
            </p:nvSpPr>
            <p:spPr>
              <a:xfrm>
                <a:off x="246042" y="1791730"/>
                <a:ext cx="5440291" cy="31085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b="0" dirty="0"/>
                  <a:t>He3 + CF4 gas detector</a:t>
                </a:r>
              </a:p>
              <a:p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3-PMT coincidence readout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Saturated (magnetized) Fe foil used for spin-discrimination </a:t>
                </a:r>
              </a:p>
              <a:p>
                <a:r>
                  <a:rPr lang="en-US" sz="2800" dirty="0"/>
                  <a:t>	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Fe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Sat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sub>
                    </m:sSub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098770-E9A8-E16D-BC02-6A0F83E9E4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42" y="1791730"/>
                <a:ext cx="5440291" cy="3108543"/>
              </a:xfrm>
              <a:prstGeom prst="rect">
                <a:avLst/>
              </a:prstGeom>
              <a:blipFill>
                <a:blip r:embed="rId3"/>
                <a:stretch>
                  <a:fillRect l="-1865" t="-2449" b="-4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1026B53-290D-2019-930D-ED9625BEEE9A}"/>
              </a:ext>
            </a:extLst>
          </p:cNvPr>
          <p:cNvGrpSpPr/>
          <p:nvPr/>
        </p:nvGrpSpPr>
        <p:grpSpPr>
          <a:xfrm>
            <a:off x="9168601" y="420290"/>
            <a:ext cx="2372610" cy="5796610"/>
            <a:chOff x="5772664" y="1417376"/>
            <a:chExt cx="2136778" cy="474516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7AC200C-14CB-E5F1-434F-B5BA815797A1}"/>
                </a:ext>
              </a:extLst>
            </p:cNvPr>
            <p:cNvGrpSpPr/>
            <p:nvPr/>
          </p:nvGrpSpPr>
          <p:grpSpPr>
            <a:xfrm>
              <a:off x="5774319" y="1417376"/>
              <a:ext cx="2120256" cy="4745165"/>
              <a:chOff x="6508107" y="4215198"/>
              <a:chExt cx="998180" cy="2233942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E43F5A9-3E5C-C224-D680-5F4F6F29C5CD}"/>
                  </a:ext>
                </a:extLst>
              </p:cNvPr>
              <p:cNvGrpSpPr/>
              <p:nvPr/>
            </p:nvGrpSpPr>
            <p:grpSpPr>
              <a:xfrm>
                <a:off x="6508107" y="4481512"/>
                <a:ext cx="996620" cy="250532"/>
                <a:chOff x="6508107" y="4481512"/>
                <a:chExt cx="996620" cy="250532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03B2E564-3755-28E5-D40C-B1815BEE3E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508107" y="4481512"/>
                  <a:ext cx="358595" cy="250532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B30169F7-64BE-C698-1C87-757C884AB8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6132" y="4481513"/>
                  <a:ext cx="358595" cy="250531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9F085F7D-0100-5372-5DE3-1C19434DB8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46132" y="4215199"/>
                <a:ext cx="0" cy="266313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0A8DD62-6B0B-6521-29B5-45FACD2128A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66702" y="4215198"/>
                <a:ext cx="0" cy="266314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91F66AB-14C7-AA7B-CF90-E1D2615894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08107" y="4732044"/>
                <a:ext cx="0" cy="168375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4095572-F0D5-67BD-62ED-380530474F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77213" y="4976813"/>
                <a:ext cx="0" cy="147232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6AC848A0-12B9-21DE-B6FE-C2A3352016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34363" y="4976813"/>
                <a:ext cx="0" cy="1472327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1F7D1F3-6C01-72E2-D6EE-D420CD4389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6287" y="4732044"/>
                <a:ext cx="0" cy="1683758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F6ABC05-60A5-FCD9-B1CA-6DA0B2797A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77212" y="4840183"/>
                <a:ext cx="33187" cy="13663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CA1AE1FB-B596-165C-0185-E450A65F28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0400" y="4840183"/>
                <a:ext cx="23963" cy="136630"/>
              </a:xfrm>
              <a:prstGeom prst="line">
                <a:avLst/>
              </a:pr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46D6CC4-3A5A-6642-8FDD-2921D61E70C1}"/>
                    </a:ext>
                  </a:extLst>
                </p:cNvPr>
                <p:cNvSpPr/>
                <p:nvPr/>
              </p:nvSpPr>
              <p:spPr>
                <a:xfrm>
                  <a:off x="5774319" y="5318760"/>
                  <a:ext cx="991478" cy="84378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</m:oMath>
                    </m:oMathPara>
                  </a14:m>
                  <a:endParaRPr lang="en-US" sz="1700" dirty="0"/>
                </a:p>
                <a:p>
                  <a:pPr algn="ctr"/>
                  <a:r>
                    <a:rPr lang="en-US" sz="1700" dirty="0"/>
                    <a:t>detector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46D6CC4-3A5A-6642-8FDD-2921D61E70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4319" y="5318760"/>
                  <a:ext cx="991478" cy="84378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A7BAC4B5-2BA0-D951-CAE3-B5BEF0D2B03A}"/>
                    </a:ext>
                  </a:extLst>
                </p:cNvPr>
                <p:cNvSpPr/>
                <p:nvPr/>
              </p:nvSpPr>
              <p:spPr>
                <a:xfrm>
                  <a:off x="6903098" y="5318760"/>
                  <a:ext cx="1006344" cy="843781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</m:oMath>
                    </m:oMathPara>
                  </a14:m>
                  <a:endParaRPr lang="en-US" sz="1700" dirty="0"/>
                </a:p>
                <a:p>
                  <a:pPr algn="ctr"/>
                  <a:r>
                    <a:rPr lang="en-US" sz="1700" dirty="0"/>
                    <a:t>detector</a:t>
                  </a:r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A7BAC4B5-2BA0-D951-CAE3-B5BEF0D2B0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3098" y="5318760"/>
                  <a:ext cx="1006344" cy="84378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75A0A5-9836-71E5-175F-537275645458}"/>
                </a:ext>
              </a:extLst>
            </p:cNvPr>
            <p:cNvSpPr/>
            <p:nvPr/>
          </p:nvSpPr>
          <p:spPr>
            <a:xfrm>
              <a:off x="6893184" y="4239121"/>
              <a:ext cx="1006345" cy="2902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dirty="0"/>
                <a:t>Fe foil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FAD2CB3-5E87-E01E-6A47-DFDE2BC14A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34004" y="2342441"/>
              <a:ext cx="7282" cy="346235"/>
            </a:xfrm>
            <a:prstGeom prst="straightConnector1">
              <a:avLst/>
            </a:prstGeom>
            <a:ln w="38100">
              <a:solidFill>
                <a:srgbClr val="EE45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3871F28-B2F5-3B90-43C6-31203AEC0AEA}"/>
                </a:ext>
              </a:extLst>
            </p:cNvPr>
            <p:cNvCxnSpPr>
              <a:cxnSpLocks/>
            </p:cNvCxnSpPr>
            <p:nvPr/>
          </p:nvCxnSpPr>
          <p:spPr>
            <a:xfrm>
              <a:off x="7456564" y="2789414"/>
              <a:ext cx="355149" cy="1449706"/>
            </a:xfrm>
            <a:prstGeom prst="straightConnector1">
              <a:avLst/>
            </a:prstGeom>
            <a:ln w="38100">
              <a:solidFill>
                <a:srgbClr val="EE454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9E3BCEA-6030-79C7-9D8F-FE29704548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73770" y="2060062"/>
              <a:ext cx="1337943" cy="2155137"/>
            </a:xfrm>
            <a:prstGeom prst="straightConnector1">
              <a:avLst/>
            </a:prstGeom>
            <a:ln w="38100">
              <a:solidFill>
                <a:srgbClr val="EE4545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616993B-5FF7-B9E6-EDB1-B74D4A5616D8}"/>
                </a:ext>
              </a:extLst>
            </p:cNvPr>
            <p:cNvCxnSpPr>
              <a:cxnSpLocks/>
            </p:cNvCxnSpPr>
            <p:nvPr/>
          </p:nvCxnSpPr>
          <p:spPr>
            <a:xfrm>
              <a:off x="6473770" y="2060062"/>
              <a:ext cx="1516" cy="1413388"/>
            </a:xfrm>
            <a:prstGeom prst="straightConnector1">
              <a:avLst/>
            </a:prstGeom>
            <a:ln w="38100">
              <a:solidFill>
                <a:srgbClr val="EE454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848B721-CABC-3AB5-F70C-05ED867E942E}"/>
                </a:ext>
              </a:extLst>
            </p:cNvPr>
            <p:cNvSpPr/>
            <p:nvPr/>
          </p:nvSpPr>
          <p:spPr>
            <a:xfrm>
              <a:off x="5772664" y="3260234"/>
              <a:ext cx="1003043" cy="290219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dirty="0"/>
                <a:t>SF ON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D027725-EA76-79BE-D79C-B942BE87D005}"/>
                </a:ext>
              </a:extLst>
            </p:cNvPr>
            <p:cNvCxnSpPr>
              <a:cxnSpLocks/>
            </p:cNvCxnSpPr>
            <p:nvPr/>
          </p:nvCxnSpPr>
          <p:spPr>
            <a:xfrm>
              <a:off x="6475286" y="3550453"/>
              <a:ext cx="0" cy="1729081"/>
            </a:xfrm>
            <a:prstGeom prst="straightConnector1">
              <a:avLst/>
            </a:prstGeom>
            <a:ln w="38100">
              <a:solidFill>
                <a:srgbClr val="426C6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D65800D-B4E0-860E-8949-AE8B4007F2DC}"/>
                </a:ext>
              </a:extLst>
            </p:cNvPr>
            <p:cNvSpPr/>
            <p:nvPr/>
          </p:nvSpPr>
          <p:spPr>
            <a:xfrm>
              <a:off x="5772665" y="4239121"/>
              <a:ext cx="1003043" cy="29021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dirty="0"/>
                <a:t>Fe foil</a:t>
              </a:r>
            </a:p>
          </p:txBody>
        </p:sp>
        <p:pic>
          <p:nvPicPr>
            <p:cNvPr id="26" name="Picture 2" descr="Nucleon - Wikipedia">
              <a:extLst>
                <a:ext uri="{FF2B5EF4-FFF2-40B4-BE49-F238E27FC236}">
                  <a16:creationId xmlns:a16="http://schemas.microsoft.com/office/drawing/2014/main" id="{FA494EBC-4BFD-BF9C-4291-FD556FA09B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5639" y1="38496" x2="35639" y2="38496"/>
                          <a14:foregroundMark x1="35789" y1="36241" x2="36992" y2="37444"/>
                          <a14:foregroundMark x1="36848" y1="39314" x2="37293" y2="44662"/>
                          <a14:foregroundMark x1="36241" y1="32030" x2="36848" y2="39313"/>
                          <a14:foregroundMark x1="39211" y1="47397" x2="39248" y2="47820"/>
                          <a14:foregroundMark x1="37744" y1="30376" x2="39076" y2="45829"/>
                          <a14:backgroundMark x1="52331" y1="17594" x2="52331" y2="17594"/>
                          <a14:backgroundMark x1="54436" y1="12180" x2="56090" y2="17744"/>
                          <a14:backgroundMark x1="58947" y1="13835" x2="39699" y2="20301"/>
                          <a14:backgroundMark x1="39699" y1="20301" x2="24211" y2="32782"/>
                          <a14:backgroundMark x1="24211" y1="32782" x2="24060" y2="33233"/>
                          <a14:backgroundMark x1="25564" y1="29323" x2="31128" y2="65414"/>
                          <a14:backgroundMark x1="31128" y1="65414" x2="45714" y2="78045"/>
                          <a14:backgroundMark x1="45714" y1="78045" x2="60602" y2="66767"/>
                          <a14:backgroundMark x1="66466" y1="26917" x2="71429" y2="53083"/>
                          <a14:backgroundMark x1="71429" y1="53083" x2="49624" y2="75489"/>
                          <a14:backgroundMark x1="49624" y1="75489" x2="39850" y2="69173"/>
                          <a14:backgroundMark x1="45414" y1="57594" x2="32632" y2="60752"/>
                          <a14:backgroundMark x1="23308" y1="46767" x2="29323" y2="73233"/>
                          <a14:backgroundMark x1="29323" y1="73233" x2="26617" y2="50827"/>
                          <a14:backgroundMark x1="26617" y1="50827" x2="18947" y2="43609"/>
                          <a14:backgroundMark x1="26015" y1="20000" x2="15188" y2="37594"/>
                          <a14:backgroundMark x1="15188" y1="37594" x2="16992" y2="76992"/>
                          <a14:backgroundMark x1="16992" y1="76992" x2="32180" y2="87519"/>
                          <a14:backgroundMark x1="32180" y1="87519" x2="21353" y2="16541"/>
                          <a14:backgroundMark x1="21504" y1="35639" x2="25865" y2="55188"/>
                          <a14:backgroundMark x1="25865" y1="55188" x2="41654" y2="78647"/>
                          <a14:backgroundMark x1="35704" y1="30551" x2="34436" y2="20301"/>
                          <a14:backgroundMark x1="41654" y1="78647" x2="37855" y2="47939"/>
                          <a14:backgroundMark x1="34436" y1="20301" x2="38647" y2="17744"/>
                          <a14:backgroundMark x1="41504" y1="5714" x2="21654" y2="24211"/>
                          <a14:backgroundMark x1="21654" y1="24211" x2="53534" y2="21353"/>
                          <a14:backgroundMark x1="53534" y1="21353" x2="63609" y2="7218"/>
                          <a14:backgroundMark x1="63609" y1="7218" x2="44211" y2="2707"/>
                          <a14:backgroundMark x1="44211" y1="2707" x2="34737" y2="4511"/>
                          <a14:backgroundMark x1="60000" y1="13835" x2="83158" y2="24662"/>
                          <a14:backgroundMark x1="83158" y1="24662" x2="59098" y2="11128"/>
                          <a14:backgroundMark x1="59098" y1="11128" x2="56692" y2="11128"/>
                          <a14:backgroundMark x1="72932" y1="24662" x2="76090" y2="69173"/>
                          <a14:backgroundMark x1="76090" y1="69173" x2="90827" y2="35338"/>
                          <a14:backgroundMark x1="90827" y1="35338" x2="81353" y2="20150"/>
                          <a14:backgroundMark x1="81353" y1="20150" x2="70376" y2="30677"/>
                          <a14:backgroundMark x1="65865" y1="52030" x2="36541" y2="59248"/>
                          <a14:backgroundMark x1="36541" y1="59248" x2="49925" y2="70526"/>
                          <a14:backgroundMark x1="49925" y1="70526" x2="73083" y2="58647"/>
                          <a14:backgroundMark x1="73083" y1="58647" x2="73835" y2="52632"/>
                          <a14:backgroundMark x1="51278" y1="54436" x2="62105" y2="69474"/>
                          <a14:backgroundMark x1="62105" y1="69474" x2="52030" y2="56391"/>
                          <a14:backgroundMark x1="53083" y1="55038" x2="71579" y2="58797"/>
                          <a14:backgroundMark x1="71579" y1="58797" x2="51128" y2="55639"/>
                          <a14:backgroundMark x1="51128" y1="55639" x2="51128" y2="55789"/>
                          <a14:backgroundMark x1="51880" y1="53383" x2="77744" y2="43158"/>
                          <a14:backgroundMark x1="77744" y1="43158" x2="54286" y2="51128"/>
                          <a14:backgroundMark x1="54286" y1="51128" x2="51579" y2="54286"/>
                          <a14:backgroundMark x1="69023" y1="13534" x2="52481" y2="22857"/>
                          <a14:backgroundMark x1="52481" y1="22857" x2="69624" y2="20150"/>
                          <a14:backgroundMark x1="69624" y1="20150" x2="66617" y2="12782"/>
                          <a14:backgroundMark x1="67368" y1="19398" x2="67218" y2="21353"/>
                          <a14:backgroundMark x1="62105" y1="25564" x2="63158" y2="24511"/>
                          <a14:backgroundMark x1="62406" y1="21654" x2="66316" y2="23910"/>
                          <a14:backgroundMark x1="26316" y1="29925" x2="28421" y2="47669"/>
                          <a14:backgroundMark x1="28421" y1="47669" x2="35489" y2="28120"/>
                          <a14:backgroundMark x1="35489" y1="28120" x2="23759" y2="30827"/>
                          <a14:backgroundMark x1="30226" y1="42857" x2="30376" y2="44812"/>
                          <a14:backgroundMark x1="29173" y1="42556" x2="30677" y2="42857"/>
                          <a14:backgroundMark x1="32632" y1="43759" x2="32782" y2="44511"/>
                          <a14:backgroundMark x1="33333" y1="69970" x2="75375" y2="87087"/>
                          <a14:backgroundMark x1="75375" y1="87087" x2="94595" y2="65465"/>
                          <a14:backgroundMark x1="94595" y1="65465" x2="22823" y2="69970"/>
                          <a14:backgroundMark x1="29730" y1="41742" x2="27327" y2="42042"/>
                          <a14:backgroundMark x1="30931" y1="42042" x2="30330" y2="38739"/>
                          <a14:backgroundMark x1="32733" y1="43544" x2="33333" y2="41441"/>
                          <a14:backgroundMark x1="34835" y1="43544" x2="34234" y2="43844"/>
                          <a14:backgroundMark x1="34535" y1="45946" x2="35135" y2="44144"/>
                          <a14:backgroundMark x1="37838" y1="48348" x2="39039" y2="47748"/>
                          <a14:backgroundMark x1="70571" y1="6306" x2="13213" y2="18619"/>
                          <a14:backgroundMark x1="13213" y1="18619" x2="60961" y2="20420"/>
                          <a14:backgroundMark x1="60961" y1="20420" x2="66366" y2="66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09" t="22637" r="36451" b="47229"/>
            <a:stretch/>
          </p:blipFill>
          <p:spPr bwMode="auto">
            <a:xfrm>
              <a:off x="7303251" y="2549277"/>
              <a:ext cx="276070" cy="278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4D17CCB-9E41-EF4A-6ABA-35B57B783353}"/>
                </a:ext>
              </a:extLst>
            </p:cNvPr>
            <p:cNvSpPr/>
            <p:nvPr/>
          </p:nvSpPr>
          <p:spPr>
            <a:xfrm>
              <a:off x="6892151" y="3262294"/>
              <a:ext cx="1003043" cy="290219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dirty="0"/>
                <a:t>SF OFF</a:t>
              </a:r>
            </a:p>
          </p:txBody>
        </p: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C0D8797-8989-A4DF-70E4-875B4BFE3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19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1544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7634C-A6DB-19A4-AAF0-B87FF68A1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0DD13-CFEB-4C9E-98CD-FDD5EDAED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2" y="183351"/>
            <a:ext cx="6985142" cy="1731787"/>
          </a:xfrm>
        </p:spPr>
        <p:txBody>
          <a:bodyPr/>
          <a:lstStyle/>
          <a:p>
            <a:r>
              <a:rPr lang="en-US" b="0" dirty="0"/>
              <a:t>Previous speakers already reviewed a lot!</a:t>
            </a:r>
            <a:endParaRPr lang="en-US" b="0" dirty="0">
              <a:solidFill>
                <a:srgbClr val="03C777"/>
              </a:solidFill>
            </a:endParaRPr>
          </a:p>
        </p:txBody>
      </p:sp>
      <p:pic>
        <p:nvPicPr>
          <p:cNvPr id="27" name="Picture 26" descr="A diagram of a magnetic field&#10;&#10;AI-generated content may be incorrect.">
            <a:extLst>
              <a:ext uri="{FF2B5EF4-FFF2-40B4-BE49-F238E27FC236}">
                <a16:creationId xmlns:a16="http://schemas.microsoft.com/office/drawing/2014/main" id="{AB87BE66-BD22-0925-9757-9789EE828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207" y="183351"/>
            <a:ext cx="3031191" cy="36946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Picture 28" descr="A diagram of a machine&#10;&#10;AI-generated content may be incorrect.">
            <a:extLst>
              <a:ext uri="{FF2B5EF4-FFF2-40B4-BE49-F238E27FC236}">
                <a16:creationId xmlns:a16="http://schemas.microsoft.com/office/drawing/2014/main" id="{22BD9C76-BFF7-42BD-5D04-F737D2618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62" y="2141198"/>
            <a:ext cx="5320070" cy="38994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Picture 16" descr="A graph of a graph with text&#10;&#10;AI-generated content may be incorrect.">
            <a:extLst>
              <a:ext uri="{FF2B5EF4-FFF2-40B4-BE49-F238E27FC236}">
                <a16:creationId xmlns:a16="http://schemas.microsoft.com/office/drawing/2014/main" id="{1D1DA4A0-DF44-F5DA-F6C9-40C6795C6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530" y="3191898"/>
            <a:ext cx="6016752" cy="3482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Picture 30" descr="A kitchen sink full of dirty dishes&#10;&#10;AI-generated content may be incorrect.">
            <a:extLst>
              <a:ext uri="{FF2B5EF4-FFF2-40B4-BE49-F238E27FC236}">
                <a16:creationId xmlns:a16="http://schemas.microsoft.com/office/drawing/2014/main" id="{8440E73D-3761-3D9A-F726-92B3B9C9A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4369" y="1016104"/>
            <a:ext cx="3608978" cy="22155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86D565C-4469-9FFE-AE42-D12E1CF24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9444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DA40F-2F74-E507-A2D5-681549FA4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44BDDF6-94EE-BD57-4EA7-1ED96FB122E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461" y="282207"/>
                <a:ext cx="11612669" cy="1509523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What is maximum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="0" dirty="0"/>
                  <a:t>we could see?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44BDDF6-94EE-BD57-4EA7-1ED96FB122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461" y="282207"/>
                <a:ext cx="11612669" cy="1509523"/>
              </a:xfrm>
              <a:blipFill>
                <a:blip r:embed="rId2"/>
                <a:stretch>
                  <a:fillRect l="-2074" t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6E739BCF-7CDC-5803-F145-0008F35A1F69}"/>
              </a:ext>
            </a:extLst>
          </p:cNvPr>
          <p:cNvGrpSpPr/>
          <p:nvPr/>
        </p:nvGrpSpPr>
        <p:grpSpPr>
          <a:xfrm>
            <a:off x="288987" y="1196622"/>
            <a:ext cx="9259245" cy="5661378"/>
            <a:chOff x="3600731" y="765546"/>
            <a:chExt cx="8552746" cy="522940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BDFBA4F-24DE-1521-2174-121F57191875}"/>
                </a:ext>
              </a:extLst>
            </p:cNvPr>
            <p:cNvGrpSpPr/>
            <p:nvPr/>
          </p:nvGrpSpPr>
          <p:grpSpPr>
            <a:xfrm>
              <a:off x="3600731" y="1046977"/>
              <a:ext cx="8471820" cy="4947973"/>
              <a:chOff x="3600731" y="1046977"/>
              <a:chExt cx="8471820" cy="4947973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3B35B9D-1667-5C56-CB42-92039BE1C0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7488" b="4537"/>
              <a:stretch>
                <a:fillRect/>
              </a:stretch>
            </p:blipFill>
            <p:spPr>
              <a:xfrm rot="5400000">
                <a:off x="6409745" y="332145"/>
                <a:ext cx="4947973" cy="6377638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FFC52A3-31FF-B4E6-7FA7-8230119241FD}"/>
                  </a:ext>
                </a:extLst>
              </p:cNvPr>
              <p:cNvSpPr/>
              <p:nvPr/>
            </p:nvSpPr>
            <p:spPr>
              <a:xfrm>
                <a:off x="10949586" y="1357414"/>
                <a:ext cx="1122965" cy="8686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D6EED859-7944-1DCB-FBD9-437C9FD22715}"/>
                      </a:ext>
                    </a:extLst>
                  </p:cNvPr>
                  <p:cNvSpPr txBox="1"/>
                  <p:nvPr/>
                </p:nvSpPr>
                <p:spPr>
                  <a:xfrm>
                    <a:off x="3600731" y="3031033"/>
                    <a:ext cx="2141774" cy="97986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↑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Top</m:t>
                            </m:r>
                          </m:sup>
                        </m:sSubSup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↓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Top</m:t>
                            </m:r>
                          </m:sup>
                        </m:sSubSup>
                      </m:oMath>
                    </a14:m>
                    <a:r>
                      <a:rPr lang="en-US" sz="2800" dirty="0"/>
                      <a:t> (counts/s)</a:t>
                    </a: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D6EED859-7944-1DCB-FBD9-437C9FD2271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00731" y="3031033"/>
                    <a:ext cx="2141774" cy="97986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41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404E161-6E46-E103-F0F3-A4F17ACE40AE}"/>
                </a:ext>
              </a:extLst>
            </p:cNvPr>
            <p:cNvSpPr/>
            <p:nvPr/>
          </p:nvSpPr>
          <p:spPr>
            <a:xfrm>
              <a:off x="5775839" y="765546"/>
              <a:ext cx="6377638" cy="7150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“Direct dump” to detectors (no storage)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1C551E0-EAC4-0D94-0AD9-88008C5F3EE9}"/>
              </a:ext>
            </a:extLst>
          </p:cNvPr>
          <p:cNvGrpSpPr/>
          <p:nvPr/>
        </p:nvGrpSpPr>
        <p:grpSpPr>
          <a:xfrm>
            <a:off x="8025819" y="2043031"/>
            <a:ext cx="1235487" cy="862149"/>
            <a:chOff x="8025819" y="2043031"/>
            <a:chExt cx="1235487" cy="862149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88C20A8-9BDF-85BF-473D-D9B328A2CE00}"/>
                </a:ext>
              </a:extLst>
            </p:cNvPr>
            <p:cNvCxnSpPr>
              <a:cxnSpLocks/>
            </p:cNvCxnSpPr>
            <p:nvPr/>
          </p:nvCxnSpPr>
          <p:spPr>
            <a:xfrm>
              <a:off x="8025819" y="2043031"/>
              <a:ext cx="1235487" cy="0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5910981-C296-C7B7-F637-664F5BBDFD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61306" y="2043031"/>
              <a:ext cx="0" cy="862149"/>
            </a:xfrm>
            <a:prstGeom prst="line">
              <a:avLst/>
            </a:prstGeom>
            <a:ln w="127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C6F119E-F5B6-BD5F-CBED-3C545C094737}"/>
              </a:ext>
            </a:extLst>
          </p:cNvPr>
          <p:cNvCxnSpPr>
            <a:cxnSpLocks/>
          </p:cNvCxnSpPr>
          <p:nvPr/>
        </p:nvCxnSpPr>
        <p:spPr>
          <a:xfrm>
            <a:off x="3105395" y="2126158"/>
            <a:ext cx="0" cy="4215264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6B0E65D2-2CE7-BCB0-546E-D18F713A6C5E}"/>
              </a:ext>
            </a:extLst>
          </p:cNvPr>
          <p:cNvCxnSpPr>
            <a:cxnSpLocks/>
          </p:cNvCxnSpPr>
          <p:nvPr/>
        </p:nvCxnSpPr>
        <p:spPr>
          <a:xfrm flipH="1">
            <a:off x="3105395" y="3063833"/>
            <a:ext cx="1890156" cy="0"/>
          </a:xfrm>
          <a:prstGeom prst="line">
            <a:avLst/>
          </a:prstGeom>
          <a:ln w="38100">
            <a:solidFill>
              <a:schemeClr val="accent3"/>
            </a:solidFill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A3CDF17-03FF-07D5-35A2-E55ECA9DF1C4}"/>
              </a:ext>
            </a:extLst>
          </p:cNvPr>
          <p:cNvSpPr txBox="1"/>
          <p:nvPr/>
        </p:nvSpPr>
        <p:spPr>
          <a:xfrm>
            <a:off x="5023416" y="2586779"/>
            <a:ext cx="3829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Integrate and calculate spin asymmetry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00109A2-4AEA-5721-5107-EA0D89029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20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93273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6E6CF-F2A4-DBF6-2EF3-0D0A48388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761FB63-DAD2-6FFB-7712-33780A0E8AC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462" y="282207"/>
                <a:ext cx="11441780" cy="1509523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High efficiency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∼90%</m:t>
                    </m:r>
                  </m:oMath>
                </a14:m>
                <a:r>
                  <a:rPr lang="en-US" b="0" dirty="0"/>
                  <a:t>) spin-analysis possible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CD96F95-2E49-31B7-6986-21B225AD5F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462" y="282207"/>
                <a:ext cx="11441780" cy="1509523"/>
              </a:xfrm>
              <a:blipFill>
                <a:blip r:embed="rId2"/>
                <a:stretch>
                  <a:fillRect l="-2106" t="-7500" r="-1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C981C9D-2EC7-661F-D2A3-B913854D8C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57"/>
          <a:stretch>
            <a:fillRect/>
          </a:stretch>
        </p:blipFill>
        <p:spPr>
          <a:xfrm>
            <a:off x="424070" y="1073854"/>
            <a:ext cx="6717816" cy="531615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1D010B-03F9-959D-4583-ACA26AF3FEC8}"/>
              </a:ext>
            </a:extLst>
          </p:cNvPr>
          <p:cNvCxnSpPr>
            <a:cxnSpLocks/>
          </p:cNvCxnSpPr>
          <p:nvPr/>
        </p:nvCxnSpPr>
        <p:spPr>
          <a:xfrm>
            <a:off x="3043182" y="1959904"/>
            <a:ext cx="324196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1AE1F26-EF75-19F0-BBF2-F51923559843}"/>
              </a:ext>
            </a:extLst>
          </p:cNvPr>
          <p:cNvSpPr txBox="1"/>
          <p:nvPr/>
        </p:nvSpPr>
        <p:spPr>
          <a:xfrm>
            <a:off x="6404047" y="1651384"/>
            <a:ext cx="1282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~90%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47BAAA-4D7F-2C4B-4EFE-19DD57FDD61B}"/>
              </a:ext>
            </a:extLst>
          </p:cNvPr>
          <p:cNvSpPr txBox="1"/>
          <p:nvPr/>
        </p:nvSpPr>
        <p:spPr>
          <a:xfrm>
            <a:off x="4079290" y="2650127"/>
            <a:ext cx="201671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Top Detectors</a:t>
            </a:r>
          </a:p>
          <a:p>
            <a:r>
              <a:rPr lang="en-US" sz="2000" dirty="0">
                <a:solidFill>
                  <a:srgbClr val="0000FF"/>
                </a:solidFill>
              </a:rPr>
              <a:t>Bot Detectors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C18911-D030-D126-E8E1-0F870F4230B4}"/>
              </a:ext>
            </a:extLst>
          </p:cNvPr>
          <p:cNvSpPr txBox="1"/>
          <p:nvPr/>
        </p:nvSpPr>
        <p:spPr>
          <a:xfrm rot="16200000">
            <a:off x="-808297" y="3531874"/>
            <a:ext cx="2198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Spin asymmetry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022D61-2646-D670-553A-E0875AC5CCE1}"/>
              </a:ext>
            </a:extLst>
          </p:cNvPr>
          <p:cNvSpPr txBox="1"/>
          <p:nvPr/>
        </p:nvSpPr>
        <p:spPr>
          <a:xfrm>
            <a:off x="1954782" y="6371376"/>
            <a:ext cx="305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Integrating time bins</a:t>
            </a:r>
          </a:p>
        </p:txBody>
      </p:sp>
      <p:pic>
        <p:nvPicPr>
          <p:cNvPr id="26" name="Picture 25" descr="A person in a blue uniform&#10;&#10;AI-generated content may be incorrect.">
            <a:extLst>
              <a:ext uri="{FF2B5EF4-FFF2-40B4-BE49-F238E27FC236}">
                <a16:creationId xmlns:a16="http://schemas.microsoft.com/office/drawing/2014/main" id="{24DBC28E-F071-EC7C-24E8-2A8EE0867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268" y="4029980"/>
            <a:ext cx="1761338" cy="17666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34F3B8A-DEEB-999F-71A9-9711E08EA274}"/>
              </a:ext>
            </a:extLst>
          </p:cNvPr>
          <p:cNvSpPr/>
          <p:nvPr/>
        </p:nvSpPr>
        <p:spPr>
          <a:xfrm>
            <a:off x="140692" y="1164195"/>
            <a:ext cx="6904462" cy="521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“Direct dump” to detectors (no storage)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4566797-14C5-5381-D1C3-82D171D79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21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32167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47D26-FAE9-B195-1F1D-6ECB05CD6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CD96F95-2E49-31B7-6986-21B225AD5F4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462" y="282207"/>
                <a:ext cx="11441780" cy="1509523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High efficiency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∼90%</m:t>
                    </m:r>
                  </m:oMath>
                </a14:m>
                <a:r>
                  <a:rPr lang="en-US" b="0" dirty="0"/>
                  <a:t>) spin-analysis possible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CD96F95-2E49-31B7-6986-21B225AD5F4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462" y="282207"/>
                <a:ext cx="11441780" cy="1509523"/>
              </a:xfrm>
              <a:blipFill>
                <a:blip r:embed="rId2"/>
                <a:stretch>
                  <a:fillRect l="-2106" t="-7500" r="-1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7B29206-5325-B8AC-991E-EC0B183A385B}"/>
              </a:ext>
            </a:extLst>
          </p:cNvPr>
          <p:cNvSpPr txBox="1"/>
          <p:nvPr/>
        </p:nvSpPr>
        <p:spPr>
          <a:xfrm>
            <a:off x="7045154" y="2658227"/>
            <a:ext cx="46340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Reliable spin-transport / no strong depolarization mechanisms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Limit of O(90%) ensemble polarization (measured up to 95%)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5C4409-5E0C-D408-19C9-BEF29B5A6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57"/>
          <a:stretch>
            <a:fillRect/>
          </a:stretch>
        </p:blipFill>
        <p:spPr>
          <a:xfrm>
            <a:off x="424070" y="1073854"/>
            <a:ext cx="6717816" cy="531615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A3C72E9-FED6-6E92-3614-2F456EAF3EDC}"/>
              </a:ext>
            </a:extLst>
          </p:cNvPr>
          <p:cNvCxnSpPr>
            <a:cxnSpLocks/>
          </p:cNvCxnSpPr>
          <p:nvPr/>
        </p:nvCxnSpPr>
        <p:spPr>
          <a:xfrm>
            <a:off x="3043182" y="1959904"/>
            <a:ext cx="324196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0850D38-55A0-0487-71A8-CD0FFA911F66}"/>
              </a:ext>
            </a:extLst>
          </p:cNvPr>
          <p:cNvSpPr txBox="1"/>
          <p:nvPr/>
        </p:nvSpPr>
        <p:spPr>
          <a:xfrm>
            <a:off x="6404047" y="1651384"/>
            <a:ext cx="1282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~90%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51CFFC-C40D-63B3-372A-C9F60E0C9085}"/>
              </a:ext>
            </a:extLst>
          </p:cNvPr>
          <p:cNvSpPr txBox="1"/>
          <p:nvPr/>
        </p:nvSpPr>
        <p:spPr>
          <a:xfrm>
            <a:off x="4079290" y="2650127"/>
            <a:ext cx="201671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Top Detectors</a:t>
            </a:r>
          </a:p>
          <a:p>
            <a:r>
              <a:rPr lang="en-US" sz="2000" dirty="0">
                <a:solidFill>
                  <a:srgbClr val="0000FF"/>
                </a:solidFill>
              </a:rPr>
              <a:t>Bot Detectors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06067E-02B4-1630-A9A6-F26ED3D0B709}"/>
              </a:ext>
            </a:extLst>
          </p:cNvPr>
          <p:cNvSpPr txBox="1"/>
          <p:nvPr/>
        </p:nvSpPr>
        <p:spPr>
          <a:xfrm rot="16200000">
            <a:off x="-808297" y="3531874"/>
            <a:ext cx="2198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Spin asymmetry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FD3D38-BB75-F358-3B6D-BADEE2799884}"/>
              </a:ext>
            </a:extLst>
          </p:cNvPr>
          <p:cNvSpPr txBox="1"/>
          <p:nvPr/>
        </p:nvSpPr>
        <p:spPr>
          <a:xfrm>
            <a:off x="1954782" y="6371376"/>
            <a:ext cx="305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Integrating time bins</a:t>
            </a:r>
          </a:p>
        </p:txBody>
      </p:sp>
      <p:pic>
        <p:nvPicPr>
          <p:cNvPr id="26" name="Picture 25" descr="A person in a blue uniform&#10;&#10;AI-generated content may be incorrect.">
            <a:extLst>
              <a:ext uri="{FF2B5EF4-FFF2-40B4-BE49-F238E27FC236}">
                <a16:creationId xmlns:a16="http://schemas.microsoft.com/office/drawing/2014/main" id="{672D0A40-D76D-884F-39C2-9E4DDCD40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268" y="4029980"/>
            <a:ext cx="1761338" cy="17666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3E7872-64DA-7457-7C7C-7B28265C69A1}"/>
              </a:ext>
            </a:extLst>
          </p:cNvPr>
          <p:cNvSpPr/>
          <p:nvPr/>
        </p:nvSpPr>
        <p:spPr>
          <a:xfrm>
            <a:off x="140692" y="1164195"/>
            <a:ext cx="6904462" cy="521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“Direct dump” to detectors (no storage)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06E25DD-AB86-2A7E-CFE9-196B4DA4A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63786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24190-9951-741C-6B1D-7DB96F0608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5EE6CC-9392-8DA2-7064-C608495A6B02}"/>
              </a:ext>
            </a:extLst>
          </p:cNvPr>
          <p:cNvSpPr txBox="1"/>
          <p:nvPr/>
        </p:nvSpPr>
        <p:spPr>
          <a:xfrm>
            <a:off x="7045154" y="2658227"/>
            <a:ext cx="46340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Reliable spin-transport / no strong depolarization mechanisms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Limit of O(90%) ensemble polarization (measured up to 95%)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625EA0-B169-04A4-6400-72218E97F2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57"/>
          <a:stretch>
            <a:fillRect/>
          </a:stretch>
        </p:blipFill>
        <p:spPr>
          <a:xfrm>
            <a:off x="424070" y="1073854"/>
            <a:ext cx="6717816" cy="531615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20A227D-0F99-ABB3-552C-89DFC8F5AB36}"/>
              </a:ext>
            </a:extLst>
          </p:cNvPr>
          <p:cNvCxnSpPr>
            <a:cxnSpLocks/>
          </p:cNvCxnSpPr>
          <p:nvPr/>
        </p:nvCxnSpPr>
        <p:spPr>
          <a:xfrm>
            <a:off x="3043182" y="1959904"/>
            <a:ext cx="324196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862DEFB-DA88-5980-A0F8-DB6AAFA12604}"/>
              </a:ext>
            </a:extLst>
          </p:cNvPr>
          <p:cNvSpPr txBox="1"/>
          <p:nvPr/>
        </p:nvSpPr>
        <p:spPr>
          <a:xfrm>
            <a:off x="6404047" y="1651384"/>
            <a:ext cx="1282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~90%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F943FC-680D-8691-A7D5-B2B2F6C07C04}"/>
              </a:ext>
            </a:extLst>
          </p:cNvPr>
          <p:cNvSpPr txBox="1"/>
          <p:nvPr/>
        </p:nvSpPr>
        <p:spPr>
          <a:xfrm>
            <a:off x="4079290" y="2650127"/>
            <a:ext cx="201671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Top Detectors</a:t>
            </a:r>
          </a:p>
          <a:p>
            <a:r>
              <a:rPr lang="en-US" sz="2000" dirty="0">
                <a:solidFill>
                  <a:srgbClr val="0000FF"/>
                </a:solidFill>
              </a:rPr>
              <a:t>Bot Detectors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47980F-A317-C21A-8D0B-400D4FB11168}"/>
              </a:ext>
            </a:extLst>
          </p:cNvPr>
          <p:cNvSpPr txBox="1"/>
          <p:nvPr/>
        </p:nvSpPr>
        <p:spPr>
          <a:xfrm rot="16200000">
            <a:off x="-808297" y="3531874"/>
            <a:ext cx="2198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Spin asymmetry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734CD5-FFC5-9BFA-D904-93BB9F441BCE}"/>
              </a:ext>
            </a:extLst>
          </p:cNvPr>
          <p:cNvSpPr txBox="1"/>
          <p:nvPr/>
        </p:nvSpPr>
        <p:spPr>
          <a:xfrm>
            <a:off x="1954782" y="6371376"/>
            <a:ext cx="305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Integrating time bins</a:t>
            </a:r>
          </a:p>
        </p:txBody>
      </p:sp>
      <p:pic>
        <p:nvPicPr>
          <p:cNvPr id="26" name="Picture 25" descr="A person in a blue uniform&#10;&#10;AI-generated content may be incorrect.">
            <a:extLst>
              <a:ext uri="{FF2B5EF4-FFF2-40B4-BE49-F238E27FC236}">
                <a16:creationId xmlns:a16="http://schemas.microsoft.com/office/drawing/2014/main" id="{B91D0F91-CA88-82A5-7B6A-A08C0AB6C5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268" y="4029980"/>
            <a:ext cx="1761338" cy="17666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86A722-B0B5-BD9D-65C9-4BD0E368344B}"/>
              </a:ext>
            </a:extLst>
          </p:cNvPr>
          <p:cNvSpPr/>
          <p:nvPr/>
        </p:nvSpPr>
        <p:spPr>
          <a:xfrm>
            <a:off x="140692" y="1164195"/>
            <a:ext cx="6904462" cy="521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“Direct dump” to detectors (no storage)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599BF6-1D9B-8937-A860-DE4ED1C64DFB}"/>
              </a:ext>
            </a:extLst>
          </p:cNvPr>
          <p:cNvSpPr/>
          <p:nvPr/>
        </p:nvSpPr>
        <p:spPr>
          <a:xfrm>
            <a:off x="946136" y="1720914"/>
            <a:ext cx="2739174" cy="4077081"/>
          </a:xfrm>
          <a:prstGeom prst="rect">
            <a:avLst/>
          </a:prstGeom>
          <a:solidFill>
            <a:schemeClr val="bg2">
              <a:lumMod val="75000"/>
              <a:alpha val="813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Faster neutrons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that are not storable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56DAAF41-62D9-68E9-F5B5-E7F4E2C4A11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462" y="282207"/>
                <a:ext cx="11441780" cy="1509523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High efficiency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∼90%</m:t>
                    </m:r>
                  </m:oMath>
                </a14:m>
                <a:r>
                  <a:rPr lang="en-US" b="0" dirty="0"/>
                  <a:t>) spin-analysis possible</a:t>
                </a:r>
              </a:p>
            </p:txBody>
          </p:sp>
        </mc:Choice>
        <mc:Fallback xmlns="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56DAAF41-62D9-68E9-F5B5-E7F4E2C4A1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462" y="282207"/>
                <a:ext cx="11441780" cy="1509523"/>
              </a:xfrm>
              <a:blipFill>
                <a:blip r:embed="rId4"/>
                <a:stretch>
                  <a:fillRect l="-2106" t="-7500" r="-15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CD23D4B6-8292-7FB6-BD1C-F9E94BD2E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6012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84979-C605-2BB3-00D9-F03EE65D4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4BDFE-3A3D-6CA3-2CEF-433D26D38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0" y="282207"/>
            <a:ext cx="11441781" cy="1509523"/>
          </a:xfrm>
        </p:spPr>
        <p:txBody>
          <a:bodyPr>
            <a:normAutofit/>
          </a:bodyPr>
          <a:lstStyle/>
          <a:p>
            <a:r>
              <a:rPr lang="en-US" b="0" dirty="0"/>
              <a:t>Can we maintain polarization during storage?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269830-0F66-26C7-36C9-316ED71B232C}"/>
              </a:ext>
            </a:extLst>
          </p:cNvPr>
          <p:cNvSpPr txBox="1"/>
          <p:nvPr/>
        </p:nvSpPr>
        <p:spPr>
          <a:xfrm>
            <a:off x="7045154" y="2658227"/>
            <a:ext cx="46340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Reliable spin-transport / no strong depolarization mechanisms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Limit of O(90%) ensemble polarization (measured up to 95%)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B2842F-777E-1837-FA7F-B502D43F1B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57"/>
          <a:stretch>
            <a:fillRect/>
          </a:stretch>
        </p:blipFill>
        <p:spPr>
          <a:xfrm>
            <a:off x="424070" y="1073854"/>
            <a:ext cx="6717816" cy="5316151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B57602-C7EF-B3AD-7AD1-A98FDAA720FC}"/>
              </a:ext>
            </a:extLst>
          </p:cNvPr>
          <p:cNvCxnSpPr>
            <a:cxnSpLocks/>
          </p:cNvCxnSpPr>
          <p:nvPr/>
        </p:nvCxnSpPr>
        <p:spPr>
          <a:xfrm>
            <a:off x="3043182" y="1959904"/>
            <a:ext cx="324196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6626084-ADD1-4D16-DE98-580A81849D6E}"/>
              </a:ext>
            </a:extLst>
          </p:cNvPr>
          <p:cNvSpPr txBox="1"/>
          <p:nvPr/>
        </p:nvSpPr>
        <p:spPr>
          <a:xfrm>
            <a:off x="6404047" y="1651384"/>
            <a:ext cx="1282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~90%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5E47824-F965-C46C-61CA-4B6B17F46DA3}"/>
              </a:ext>
            </a:extLst>
          </p:cNvPr>
          <p:cNvSpPr txBox="1"/>
          <p:nvPr/>
        </p:nvSpPr>
        <p:spPr>
          <a:xfrm>
            <a:off x="4079290" y="2650127"/>
            <a:ext cx="201671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Top Detectors</a:t>
            </a:r>
          </a:p>
          <a:p>
            <a:r>
              <a:rPr lang="en-US" sz="2000" dirty="0">
                <a:solidFill>
                  <a:srgbClr val="0000FF"/>
                </a:solidFill>
              </a:rPr>
              <a:t>Bot Detectors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435607-5ABF-85CB-E583-BA7CD5360DC3}"/>
              </a:ext>
            </a:extLst>
          </p:cNvPr>
          <p:cNvSpPr txBox="1"/>
          <p:nvPr/>
        </p:nvSpPr>
        <p:spPr>
          <a:xfrm rot="16200000">
            <a:off x="-808297" y="3531874"/>
            <a:ext cx="21986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Spin asymmetry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3A8DED7-4065-625F-983D-72453CD5F55D}"/>
              </a:ext>
            </a:extLst>
          </p:cNvPr>
          <p:cNvSpPr txBox="1"/>
          <p:nvPr/>
        </p:nvSpPr>
        <p:spPr>
          <a:xfrm>
            <a:off x="1954782" y="6371376"/>
            <a:ext cx="3054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Integrating time bins</a:t>
            </a:r>
          </a:p>
        </p:txBody>
      </p:sp>
      <p:pic>
        <p:nvPicPr>
          <p:cNvPr id="26" name="Picture 25" descr="A person in a blue uniform&#10;&#10;AI-generated content may be incorrect.">
            <a:extLst>
              <a:ext uri="{FF2B5EF4-FFF2-40B4-BE49-F238E27FC236}">
                <a16:creationId xmlns:a16="http://schemas.microsoft.com/office/drawing/2014/main" id="{B3AC5CE5-9EC3-D33F-1756-41609315E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268" y="4029980"/>
            <a:ext cx="1761338" cy="17666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D6AAA2-6F26-C757-3158-347820CA0AE5}"/>
              </a:ext>
            </a:extLst>
          </p:cNvPr>
          <p:cNvSpPr/>
          <p:nvPr/>
        </p:nvSpPr>
        <p:spPr>
          <a:xfrm>
            <a:off x="140692" y="1164195"/>
            <a:ext cx="6904462" cy="521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“Direct dump” to detectors (no storage)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FDDB4F-19BE-B693-DF0D-CC091F2D427F}"/>
              </a:ext>
            </a:extLst>
          </p:cNvPr>
          <p:cNvSpPr/>
          <p:nvPr/>
        </p:nvSpPr>
        <p:spPr>
          <a:xfrm>
            <a:off x="946136" y="1720914"/>
            <a:ext cx="2739174" cy="4077081"/>
          </a:xfrm>
          <a:prstGeom prst="rect">
            <a:avLst/>
          </a:prstGeom>
          <a:solidFill>
            <a:schemeClr val="bg2">
              <a:lumMod val="75000"/>
              <a:alpha val="8139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Faster neutrons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that are not storable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29107A9-4069-A52E-B639-676C526AE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419885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F8114-BD82-DC64-5E8A-4D087BF32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0B26D1F-C531-D153-F389-59D197C040E1}"/>
              </a:ext>
            </a:extLst>
          </p:cNvPr>
          <p:cNvGrpSpPr/>
          <p:nvPr/>
        </p:nvGrpSpPr>
        <p:grpSpPr>
          <a:xfrm>
            <a:off x="327531" y="1684181"/>
            <a:ext cx="5859809" cy="4200600"/>
            <a:chOff x="6332193" y="1359062"/>
            <a:chExt cx="5859809" cy="4200600"/>
          </a:xfrm>
        </p:grpSpPr>
        <p:pic>
          <p:nvPicPr>
            <p:cNvPr id="16" name="Picture 15" descr="Screen Clipping">
              <a:extLst>
                <a:ext uri="{FF2B5EF4-FFF2-40B4-BE49-F238E27FC236}">
                  <a16:creationId xmlns:a16="http://schemas.microsoft.com/office/drawing/2014/main" id="{F43234D4-AE1F-8D2F-3CA4-007BC292A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5" b="1826"/>
            <a:stretch>
              <a:fillRect/>
            </a:stretch>
          </p:blipFill>
          <p:spPr>
            <a:xfrm>
              <a:off x="6332193" y="1359062"/>
              <a:ext cx="5859809" cy="42006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9392D3-12DD-6CC9-D5DB-26903370E244}"/>
                </a:ext>
              </a:extLst>
            </p:cNvPr>
            <p:cNvSpPr txBox="1"/>
            <p:nvPr/>
          </p:nvSpPr>
          <p:spPr>
            <a:xfrm>
              <a:off x="8826410" y="2696521"/>
              <a:ext cx="107637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TOP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E42823-D2C2-7DB7-D8CA-39C9D44BE7C3}"/>
                </a:ext>
              </a:extLst>
            </p:cNvPr>
            <p:cNvSpPr txBox="1"/>
            <p:nvPr/>
          </p:nvSpPr>
          <p:spPr>
            <a:xfrm>
              <a:off x="8827364" y="3368321"/>
              <a:ext cx="107637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BOT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E1AF87C3-0728-88DA-BEE3-61FC7C2DC3B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461" y="282208"/>
                <a:ext cx="11717079" cy="97473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b="0" dirty="0"/>
                  <a:t>: transport, </a:t>
                </a:r>
                <a:r>
                  <a:rPr lang="en-US" dirty="0"/>
                  <a:t>store</a:t>
                </a:r>
                <a:r>
                  <a:rPr lang="en-US" b="0" dirty="0"/>
                  <a:t>, detect polarized UCN</a:t>
                </a:r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E1AF87C3-0728-88DA-BEE3-61FC7C2DC3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461" y="282208"/>
                <a:ext cx="11717079" cy="974730"/>
              </a:xfrm>
              <a:blipFill>
                <a:blip r:embed="rId3"/>
                <a:stretch>
                  <a:fillRect l="-325" t="-11688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510C1D5F-ADFF-97D3-6823-CEDB8092D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25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040766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FEBFE-B8D0-BD18-D9DE-58506EDEC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2DCC-CBB8-3DD5-C3E5-192415F8C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974730"/>
          </a:xfrm>
        </p:spPr>
        <p:txBody>
          <a:bodyPr>
            <a:normAutofit/>
          </a:bodyPr>
          <a:lstStyle/>
          <a:p>
            <a:r>
              <a:rPr lang="en-US" b="0" dirty="0"/>
              <a:t>What detectors see in a measurement cycle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1D3B6F-E6B2-2721-3EFE-B63E808B476C}"/>
              </a:ext>
            </a:extLst>
          </p:cNvPr>
          <p:cNvGrpSpPr/>
          <p:nvPr/>
        </p:nvGrpSpPr>
        <p:grpSpPr>
          <a:xfrm>
            <a:off x="6451600" y="1406847"/>
            <a:ext cx="5740400" cy="4769549"/>
            <a:chOff x="6215269" y="1357001"/>
            <a:chExt cx="5740400" cy="47695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A50F9350-EB15-04FD-D871-4F94124122B8}"/>
                    </a:ext>
                  </a:extLst>
                </p:cNvPr>
                <p:cNvSpPr txBox="1"/>
                <p:nvPr/>
              </p:nvSpPr>
              <p:spPr>
                <a:xfrm>
                  <a:off x="6858000" y="1361498"/>
                  <a:ext cx="59503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fill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A50F9350-EB15-04FD-D871-4F94124122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58000" y="1361498"/>
                  <a:ext cx="595035" cy="430887"/>
                </a:xfrm>
                <a:prstGeom prst="rect">
                  <a:avLst/>
                </a:prstGeom>
                <a:blipFill>
                  <a:blip r:embed="rId2"/>
                  <a:stretch>
                    <a:fillRect l="-12500" r="-6250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2638A67-AE3E-2F58-A454-400C85917BB1}"/>
                    </a:ext>
                  </a:extLst>
                </p:cNvPr>
                <p:cNvSpPr txBox="1"/>
                <p:nvPr/>
              </p:nvSpPr>
              <p:spPr>
                <a:xfrm>
                  <a:off x="8313082" y="1357001"/>
                  <a:ext cx="1208984" cy="47153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storage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2638A67-AE3E-2F58-A454-400C85917B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082" y="1357001"/>
                  <a:ext cx="1208984" cy="471539"/>
                </a:xfrm>
                <a:prstGeom prst="rect">
                  <a:avLst/>
                </a:prstGeom>
                <a:blipFill>
                  <a:blip r:embed="rId3"/>
                  <a:stretch>
                    <a:fillRect l="-6186" r="-4124" b="-26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FE4B1B-839B-B175-CA44-C119259A60E3}"/>
                    </a:ext>
                  </a:extLst>
                </p:cNvPr>
                <p:cNvSpPr txBox="1"/>
                <p:nvPr/>
              </p:nvSpPr>
              <p:spPr>
                <a:xfrm>
                  <a:off x="10169289" y="1357383"/>
                  <a:ext cx="98296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solidFill>
                                  <a:srgbClr val="03C77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03C777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1" smtClean="0">
                                <a:solidFill>
                                  <a:srgbClr val="03C777"/>
                                </a:solidFill>
                                <a:latin typeface="Cambria Math" panose="02040503050406030204" pitchFamily="18" charset="0"/>
                              </a:rPr>
                              <m:t>count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3C777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5FE4B1B-839B-B175-CA44-C119259A60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69289" y="1357383"/>
                  <a:ext cx="982961" cy="430887"/>
                </a:xfrm>
                <a:prstGeom prst="rect">
                  <a:avLst/>
                </a:prstGeom>
                <a:blipFill>
                  <a:blip r:embed="rId4"/>
                  <a:stretch>
                    <a:fillRect l="-8974" r="-2564" b="-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 descr="A graph of a normalized time line&#10;&#10;AI-generated content may be incorrect.">
              <a:extLst>
                <a:ext uri="{FF2B5EF4-FFF2-40B4-BE49-F238E27FC236}">
                  <a16:creationId xmlns:a16="http://schemas.microsoft.com/office/drawing/2014/main" id="{F061F651-7B67-1AD1-7B76-C7C962D9E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15269" y="1833950"/>
              <a:ext cx="5740400" cy="42926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15876FA-DAC4-1951-4627-A21DC244DB46}"/>
              </a:ext>
            </a:extLst>
          </p:cNvPr>
          <p:cNvGrpSpPr/>
          <p:nvPr/>
        </p:nvGrpSpPr>
        <p:grpSpPr>
          <a:xfrm>
            <a:off x="327531" y="1684181"/>
            <a:ext cx="5859809" cy="4200600"/>
            <a:chOff x="6332193" y="1359062"/>
            <a:chExt cx="5859809" cy="4200600"/>
          </a:xfrm>
        </p:grpSpPr>
        <p:pic>
          <p:nvPicPr>
            <p:cNvPr id="16" name="Picture 15" descr="Screen Clipping">
              <a:extLst>
                <a:ext uri="{FF2B5EF4-FFF2-40B4-BE49-F238E27FC236}">
                  <a16:creationId xmlns:a16="http://schemas.microsoft.com/office/drawing/2014/main" id="{CE4F39C0-BE8E-1F7E-74E0-A41FDAC3F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5" b="1826"/>
            <a:stretch>
              <a:fillRect/>
            </a:stretch>
          </p:blipFill>
          <p:spPr>
            <a:xfrm>
              <a:off x="6332193" y="1359062"/>
              <a:ext cx="5859809" cy="42006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71D3EE-AD9A-73A3-EA6E-8337FC79EE76}"/>
                </a:ext>
              </a:extLst>
            </p:cNvPr>
            <p:cNvSpPr txBox="1"/>
            <p:nvPr/>
          </p:nvSpPr>
          <p:spPr>
            <a:xfrm>
              <a:off x="8826410" y="2696521"/>
              <a:ext cx="107637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TOP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83BC4E-F1EC-2AA2-6DA7-DBAB2A0754CF}"/>
                </a:ext>
              </a:extLst>
            </p:cNvPr>
            <p:cNvSpPr txBox="1"/>
            <p:nvPr/>
          </p:nvSpPr>
          <p:spPr>
            <a:xfrm>
              <a:off x="8827364" y="3368321"/>
              <a:ext cx="107637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</a:rPr>
                <a:t>BOT</a:t>
              </a:r>
            </a:p>
          </p:txBody>
        </p:sp>
      </p:grp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D7ACF8C1-E1D6-33CA-3DAD-316B087C4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26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8984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3DC4979B-AC17-4460-DF07-A395CC2C671F}"/>
              </a:ext>
            </a:extLst>
          </p:cNvPr>
          <p:cNvGrpSpPr/>
          <p:nvPr/>
        </p:nvGrpSpPr>
        <p:grpSpPr>
          <a:xfrm>
            <a:off x="6944903" y="72177"/>
            <a:ext cx="4564104" cy="3713239"/>
            <a:chOff x="6215269" y="1330094"/>
            <a:chExt cx="5740400" cy="47964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9C0202A-E13A-F4A1-8276-FD59A1934C2E}"/>
                    </a:ext>
                  </a:extLst>
                </p:cNvPr>
                <p:cNvSpPr txBox="1"/>
                <p:nvPr/>
              </p:nvSpPr>
              <p:spPr>
                <a:xfrm>
                  <a:off x="6764343" y="1334590"/>
                  <a:ext cx="835441" cy="4770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fill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D9C0202A-E13A-F4A1-8276-FD59A1934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4343" y="1334590"/>
                  <a:ext cx="835441" cy="477073"/>
                </a:xfrm>
                <a:prstGeom prst="rect">
                  <a:avLst/>
                </a:prstGeom>
                <a:blipFill>
                  <a:blip r:embed="rId3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620E8CA-D24A-E34F-0CCD-661633CD37D6}"/>
                    </a:ext>
                  </a:extLst>
                </p:cNvPr>
                <p:cNvSpPr txBox="1"/>
                <p:nvPr/>
              </p:nvSpPr>
              <p:spPr>
                <a:xfrm>
                  <a:off x="8018047" y="1330094"/>
                  <a:ext cx="1704161" cy="52212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storage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7620E8CA-D24A-E34F-0CCD-661633CD37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8047" y="1330094"/>
                  <a:ext cx="1704161" cy="522129"/>
                </a:xfrm>
                <a:prstGeom prst="rect">
                  <a:avLst/>
                </a:prstGeom>
                <a:blipFill>
                  <a:blip r:embed="rId4"/>
                  <a:stretch>
                    <a:fillRect b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5CC82D2-8E57-6EEA-C4DE-4E4F39890ECA}"/>
                    </a:ext>
                  </a:extLst>
                </p:cNvPr>
                <p:cNvSpPr txBox="1"/>
                <p:nvPr/>
              </p:nvSpPr>
              <p:spPr>
                <a:xfrm>
                  <a:off x="9948478" y="1330476"/>
                  <a:ext cx="1383968" cy="47707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03C77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03C777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1" smtClean="0">
                                <a:solidFill>
                                  <a:srgbClr val="03C777"/>
                                </a:solidFill>
                                <a:latin typeface="Cambria Math" panose="02040503050406030204" pitchFamily="18" charset="0"/>
                              </a:rPr>
                              <m:t>count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03C777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35CC82D2-8E57-6EEA-C4DE-4E4F39890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8478" y="1330476"/>
                  <a:ext cx="1383968" cy="477073"/>
                </a:xfrm>
                <a:prstGeom prst="rect">
                  <a:avLst/>
                </a:prstGeom>
                <a:blipFill>
                  <a:blip r:embed="rId5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0" name="Picture 39" descr="A graph of a normalized time line&#10;&#10;AI-generated content may be incorrect.">
              <a:extLst>
                <a:ext uri="{FF2B5EF4-FFF2-40B4-BE49-F238E27FC236}">
                  <a16:creationId xmlns:a16="http://schemas.microsoft.com/office/drawing/2014/main" id="{6D4AA9AC-80B5-0130-0C51-AA12D4C99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5269" y="1833950"/>
              <a:ext cx="5740400" cy="4292600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6B67-E302-446E-9525-B2AD7799AC9A}" type="slidenum">
              <a:rPr lang="de-CH" smtClean="0"/>
              <a:t>27</a:t>
            </a:fld>
            <a:endParaRPr lang="de-CH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64090F0-FA75-C743-CA67-450A153ACB41}"/>
              </a:ext>
            </a:extLst>
          </p:cNvPr>
          <p:cNvGrpSpPr/>
          <p:nvPr/>
        </p:nvGrpSpPr>
        <p:grpSpPr>
          <a:xfrm>
            <a:off x="368133" y="228260"/>
            <a:ext cx="4497179" cy="2912505"/>
            <a:chOff x="491786" y="1722520"/>
            <a:chExt cx="3674875" cy="237995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E4229B-D08D-C3E4-251E-F250DAA73970}"/>
                </a:ext>
              </a:extLst>
            </p:cNvPr>
            <p:cNvGrpSpPr/>
            <p:nvPr/>
          </p:nvGrpSpPr>
          <p:grpSpPr>
            <a:xfrm>
              <a:off x="491786" y="2122630"/>
              <a:ext cx="3674875" cy="1979847"/>
              <a:chOff x="123365" y="2043262"/>
              <a:chExt cx="5886910" cy="3171586"/>
            </a:xfrm>
          </p:grpSpPr>
          <p:pic>
            <p:nvPicPr>
              <p:cNvPr id="9" name="Picture 8" descr="A green square with white text&#10;&#10;Description automatically generated">
                <a:extLst>
                  <a:ext uri="{FF2B5EF4-FFF2-40B4-BE49-F238E27FC236}">
                    <a16:creationId xmlns:a16="http://schemas.microsoft.com/office/drawing/2014/main" id="{9EE89883-E5A9-3058-3B64-0739ABCFC5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092" y="2043262"/>
                <a:ext cx="5734508" cy="2771476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7E3B9B6-B264-609E-813F-72CC6CBAE4DC}"/>
                  </a:ext>
                </a:extLst>
              </p:cNvPr>
              <p:cNvSpPr/>
              <p:nvPr/>
            </p:nvSpPr>
            <p:spPr>
              <a:xfrm>
                <a:off x="123365" y="2043262"/>
                <a:ext cx="5886910" cy="31715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A376B85-7EDC-0E4E-5C61-E0D030670926}"/>
                </a:ext>
              </a:extLst>
            </p:cNvPr>
            <p:cNvSpPr txBox="1"/>
            <p:nvPr/>
          </p:nvSpPr>
          <p:spPr>
            <a:xfrm>
              <a:off x="584111" y="1722520"/>
              <a:ext cx="3533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“FILLING”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6B11F6F-6774-0AFF-02D5-1AEFC9A749F7}"/>
                </a:ext>
              </a:extLst>
            </p:cNvPr>
            <p:cNvCxnSpPr>
              <a:cxnSpLocks/>
            </p:cNvCxnSpPr>
            <p:nvPr/>
          </p:nvCxnSpPr>
          <p:spPr>
            <a:xfrm>
              <a:off x="1200151" y="2571750"/>
              <a:ext cx="2612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A7D6104-BB52-00F5-73FF-6100AA08EC5F}"/>
                </a:ext>
              </a:extLst>
            </p:cNvPr>
            <p:cNvCxnSpPr>
              <a:cxnSpLocks/>
            </p:cNvCxnSpPr>
            <p:nvPr/>
          </p:nvCxnSpPr>
          <p:spPr>
            <a:xfrm>
              <a:off x="2340430" y="2699657"/>
              <a:ext cx="978211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F5D36C3E-DCF3-0C02-3BAA-6664A74E7097}"/>
                </a:ext>
              </a:extLst>
            </p:cNvPr>
            <p:cNvCxnSpPr>
              <a:cxnSpLocks/>
            </p:cNvCxnSpPr>
            <p:nvPr/>
          </p:nvCxnSpPr>
          <p:spPr>
            <a:xfrm>
              <a:off x="2340430" y="2266946"/>
              <a:ext cx="978211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82720DD-4B8B-73E5-E53B-FCEEEE50073F}"/>
              </a:ext>
            </a:extLst>
          </p:cNvPr>
          <p:cNvGrpSpPr/>
          <p:nvPr/>
        </p:nvGrpSpPr>
        <p:grpSpPr>
          <a:xfrm>
            <a:off x="5447313" y="3688181"/>
            <a:ext cx="4588201" cy="2935185"/>
            <a:chOff x="4810878" y="4301513"/>
            <a:chExt cx="3674875" cy="235090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64233FE-970E-87FF-16D3-79A1E5D615A1}"/>
                </a:ext>
              </a:extLst>
            </p:cNvPr>
            <p:cNvGrpSpPr/>
            <p:nvPr/>
          </p:nvGrpSpPr>
          <p:grpSpPr>
            <a:xfrm>
              <a:off x="4810878" y="4649892"/>
              <a:ext cx="3674875" cy="2002529"/>
              <a:chOff x="6210302" y="2043262"/>
              <a:chExt cx="5820233" cy="3171586"/>
            </a:xfrm>
          </p:grpSpPr>
          <p:pic>
            <p:nvPicPr>
              <p:cNvPr id="15" name="Picture 14" descr="A diagram of a switch&#10;&#10;Description automatically generated">
                <a:extLst>
                  <a:ext uri="{FF2B5EF4-FFF2-40B4-BE49-F238E27FC236}">
                    <a16:creationId xmlns:a16="http://schemas.microsoft.com/office/drawing/2014/main" id="{58A141A8-D167-737A-911D-E48C00093D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8402" y="2044985"/>
                <a:ext cx="5734508" cy="2769753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E8BD42A-ABE1-FA5A-C5B1-54346F29C61A}"/>
                  </a:ext>
                </a:extLst>
              </p:cNvPr>
              <p:cNvSpPr/>
              <p:nvPr/>
            </p:nvSpPr>
            <p:spPr>
              <a:xfrm>
                <a:off x="6210302" y="2043262"/>
                <a:ext cx="5820233" cy="31715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636980-7E06-27A5-E650-DAA50A3D4ADB}"/>
                </a:ext>
              </a:extLst>
            </p:cNvPr>
            <p:cNvSpPr txBox="1"/>
            <p:nvPr/>
          </p:nvSpPr>
          <p:spPr>
            <a:xfrm>
              <a:off x="4872613" y="4301513"/>
              <a:ext cx="3533775" cy="320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</a:rPr>
                <a:t>“COUNTING”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A6C28D7-F857-797A-EE58-FC29201575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6615" y="5355769"/>
              <a:ext cx="978211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6FE50FE-3BAE-49EC-8540-C7D66BCA34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4779" y="4936669"/>
              <a:ext cx="978211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4812E42F-65D9-ADB1-55FB-DEF5CAECB5F5}"/>
                </a:ext>
              </a:extLst>
            </p:cNvPr>
            <p:cNvGrpSpPr/>
            <p:nvPr/>
          </p:nvGrpSpPr>
          <p:grpSpPr>
            <a:xfrm>
              <a:off x="6393602" y="5508267"/>
              <a:ext cx="265704" cy="420139"/>
              <a:chOff x="2074726" y="5507133"/>
              <a:chExt cx="265704" cy="420139"/>
            </a:xfrm>
          </p:grpSpPr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B6520F9C-A1E0-0B1C-202C-85090502DED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081" y="5736315"/>
                <a:ext cx="133349" cy="19095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74BC5B9F-2FE6-3DE4-C619-9793D97585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74726" y="5752643"/>
                <a:ext cx="122681" cy="17031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383FF8BD-BC78-9981-59D3-98CC78D99A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5571" y="5507133"/>
                <a:ext cx="0" cy="24551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0FD090-5C96-E73E-C21B-F7094E866ED5}"/>
                </a:ext>
              </a:extLst>
            </p:cNvPr>
            <p:cNvGrpSpPr/>
            <p:nvPr/>
          </p:nvGrpSpPr>
          <p:grpSpPr>
            <a:xfrm>
              <a:off x="5874717" y="5517222"/>
              <a:ext cx="265704" cy="420139"/>
              <a:chOff x="2074726" y="5507133"/>
              <a:chExt cx="265704" cy="420139"/>
            </a:xfrm>
          </p:grpSpPr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9B99E3BB-5605-A349-A97E-2DBC866ABD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081" y="5736315"/>
                <a:ext cx="133349" cy="190957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B927E6D9-1A83-C059-695C-AB6D6D9923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74726" y="5752643"/>
                <a:ext cx="122681" cy="170317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80428072-F37F-5900-EE8F-631DF575B6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5571" y="5507133"/>
                <a:ext cx="0" cy="245510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F30D41B-73BB-FC23-D6AF-420E19939740}"/>
              </a:ext>
            </a:extLst>
          </p:cNvPr>
          <p:cNvGrpSpPr/>
          <p:nvPr/>
        </p:nvGrpSpPr>
        <p:grpSpPr>
          <a:xfrm>
            <a:off x="372598" y="3375576"/>
            <a:ext cx="4490341" cy="2844866"/>
            <a:chOff x="491786" y="4301513"/>
            <a:chExt cx="3674877" cy="232822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60BAB48-4B4B-61C7-1242-57D1EEF3F864}"/>
                </a:ext>
              </a:extLst>
            </p:cNvPr>
            <p:cNvGrpSpPr/>
            <p:nvPr/>
          </p:nvGrpSpPr>
          <p:grpSpPr>
            <a:xfrm>
              <a:off x="491786" y="4649892"/>
              <a:ext cx="3674877" cy="1979848"/>
              <a:chOff x="123365" y="3043387"/>
              <a:chExt cx="5886910" cy="3171586"/>
            </a:xfrm>
          </p:grpSpPr>
          <p:pic>
            <p:nvPicPr>
              <p:cNvPr id="23" name="Picture 22" descr="A diagram of a switch&#10;&#10;Description automatically generated">
                <a:extLst>
                  <a:ext uri="{FF2B5EF4-FFF2-40B4-BE49-F238E27FC236}">
                    <a16:creationId xmlns:a16="http://schemas.microsoft.com/office/drawing/2014/main" id="{D28FF716-84CC-4375-A39B-9A02C1236E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9090" y="3043387"/>
                <a:ext cx="5772610" cy="2852743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9D0A367-41E4-698C-742F-456A3ECAEB31}"/>
                  </a:ext>
                </a:extLst>
              </p:cNvPr>
              <p:cNvSpPr/>
              <p:nvPr/>
            </p:nvSpPr>
            <p:spPr>
              <a:xfrm>
                <a:off x="123365" y="3043387"/>
                <a:ext cx="5886910" cy="317158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751132-8996-F1FC-D600-72A24FEEEB3C}"/>
                </a:ext>
              </a:extLst>
            </p:cNvPr>
            <p:cNvSpPr txBox="1"/>
            <p:nvPr/>
          </p:nvSpPr>
          <p:spPr>
            <a:xfrm>
              <a:off x="580174" y="4301513"/>
              <a:ext cx="3533775" cy="327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</a:rPr>
                <a:t>“STORAGE”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352AE64-30DA-6ADE-4DC5-29D0D054BCE3}"/>
                </a:ext>
              </a:extLst>
            </p:cNvPr>
            <p:cNvSpPr/>
            <p:nvPr/>
          </p:nvSpPr>
          <p:spPr>
            <a:xfrm>
              <a:off x="3318641" y="4701623"/>
              <a:ext cx="819363" cy="876852"/>
            </a:xfrm>
            <a:prstGeom prst="rect">
              <a:avLst/>
            </a:prstGeom>
            <a:solidFill>
              <a:schemeClr val="dk1"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D2ABDC8-E5F2-85EF-7520-D4076D1C39DD}"/>
                </a:ext>
              </a:extLst>
            </p:cNvPr>
            <p:cNvCxnSpPr>
              <a:cxnSpLocks/>
            </p:cNvCxnSpPr>
            <p:nvPr/>
          </p:nvCxnSpPr>
          <p:spPr>
            <a:xfrm>
              <a:off x="1216479" y="5116286"/>
              <a:ext cx="2612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B03A7C9-29A9-5EB2-7FC6-8063504F34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0430" y="5364806"/>
              <a:ext cx="681049" cy="0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A29931D-3B45-783C-BD70-E7ECD1FE70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40430" y="4947583"/>
              <a:ext cx="68104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EC3C8F2-F2AE-6480-9358-881F08A37884}"/>
                </a:ext>
              </a:extLst>
            </p:cNvPr>
            <p:cNvGrpSpPr/>
            <p:nvPr/>
          </p:nvGrpSpPr>
          <p:grpSpPr>
            <a:xfrm>
              <a:off x="2074726" y="5507133"/>
              <a:ext cx="265704" cy="420139"/>
              <a:chOff x="2074726" y="5507133"/>
              <a:chExt cx="265704" cy="420139"/>
            </a:xfrm>
          </p:grpSpPr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71E22DC8-3BED-5188-205C-98E77B4E32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081" y="5736315"/>
                <a:ext cx="133349" cy="19095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FAF87E11-9C4F-0B9F-8D51-1F869A8CC82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74726" y="5752643"/>
                <a:ext cx="122681" cy="17031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DF4D3D11-7232-CE61-018F-72B74048A0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5571" y="5507133"/>
                <a:ext cx="0" cy="24551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5C70E9F2-3E66-4BF7-6F32-B41C153ECCEB}"/>
                </a:ext>
              </a:extLst>
            </p:cNvPr>
            <p:cNvGrpSpPr/>
            <p:nvPr/>
          </p:nvGrpSpPr>
          <p:grpSpPr>
            <a:xfrm>
              <a:off x="1573361" y="5512910"/>
              <a:ext cx="265704" cy="420139"/>
              <a:chOff x="2074726" y="5507133"/>
              <a:chExt cx="265704" cy="420139"/>
            </a:xfrm>
          </p:grpSpPr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017BB804-2E5C-AA52-A458-6C0B2B4D19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7081" y="5736315"/>
                <a:ext cx="133349" cy="190957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CC6E205F-35FA-C89E-4A10-E2A6266755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74726" y="5752643"/>
                <a:ext cx="122681" cy="170317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9D03CFDF-FB93-A9C7-EF45-9400F48815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05571" y="5507133"/>
                <a:ext cx="0" cy="245510"/>
              </a:xfrm>
              <a:prstGeom prst="straightConnector1">
                <a:avLst/>
              </a:prstGeom>
              <a:ln w="38100">
                <a:solidFill>
                  <a:srgbClr val="0000FF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048A7C6-AC62-4F3F-B792-95E288DCE083}"/>
              </a:ext>
            </a:extLst>
          </p:cNvPr>
          <p:cNvCxnSpPr>
            <a:cxnSpLocks/>
          </p:cNvCxnSpPr>
          <p:nvPr/>
        </p:nvCxnSpPr>
        <p:spPr>
          <a:xfrm flipH="1">
            <a:off x="9825643" y="1412428"/>
            <a:ext cx="1187849" cy="0"/>
          </a:xfrm>
          <a:prstGeom prst="line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F9848B39-CA05-A785-6A7C-1C75B67BE05E}"/>
              </a:ext>
            </a:extLst>
          </p:cNvPr>
          <p:cNvSpPr txBox="1"/>
          <p:nvPr/>
        </p:nvSpPr>
        <p:spPr>
          <a:xfrm>
            <a:off x="9846585" y="719846"/>
            <a:ext cx="1850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Integrate </a:t>
            </a:r>
            <a:r>
              <a:rPr lang="en-US" dirty="0">
                <a:sym typeface="Wingdings" pitchFamily="2" charset="2"/>
              </a:rPr>
              <a:t>for </a:t>
            </a:r>
          </a:p>
          <a:p>
            <a:r>
              <a:rPr lang="en-US" dirty="0"/>
              <a:t>spin asymmetry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B560CAA-3ACB-1D23-2553-4271A768C098}"/>
              </a:ext>
            </a:extLst>
          </p:cNvPr>
          <p:cNvSpPr/>
          <p:nvPr/>
        </p:nvSpPr>
        <p:spPr>
          <a:xfrm>
            <a:off x="3443758" y="3985591"/>
            <a:ext cx="363103" cy="950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686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9DF36-160D-67E0-EF6B-44653B3C4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B99BE-B82D-8E3C-BE40-9AB379597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974730"/>
          </a:xfrm>
        </p:spPr>
        <p:txBody>
          <a:bodyPr/>
          <a:lstStyle/>
          <a:p>
            <a:r>
              <a:rPr lang="en-US" b="0" dirty="0"/>
              <a:t>Storage time of UCN in our chambers</a:t>
            </a:r>
          </a:p>
        </p:txBody>
      </p:sp>
      <p:pic>
        <p:nvPicPr>
          <p:cNvPr id="8" name="Picture 7" descr="A graph of a storage plot&#10;&#10;AI-generated content may be incorrect.">
            <a:extLst>
              <a:ext uri="{FF2B5EF4-FFF2-40B4-BE49-F238E27FC236}">
                <a16:creationId xmlns:a16="http://schemas.microsoft.com/office/drawing/2014/main" id="{02E7CD1B-B782-8BBC-F922-6045EEBEAA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76"/>
          <a:stretch>
            <a:fillRect/>
          </a:stretch>
        </p:blipFill>
        <p:spPr>
          <a:xfrm>
            <a:off x="1073888" y="1158112"/>
            <a:ext cx="6368972" cy="5332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BC24A5-1AEE-3DDD-EC98-25192F3F4812}"/>
              </a:ext>
            </a:extLst>
          </p:cNvPr>
          <p:cNvSpPr txBox="1"/>
          <p:nvPr/>
        </p:nvSpPr>
        <p:spPr>
          <a:xfrm rot="16200000">
            <a:off x="-764962" y="3259001"/>
            <a:ext cx="3151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Normalized UCN </a:t>
            </a:r>
            <a:r>
              <a:rPr lang="en-US" sz="2000" dirty="0"/>
              <a:t>counts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C21484-A4E5-2355-2F60-14E303E55377}"/>
                  </a:ext>
                </a:extLst>
              </p:cNvPr>
              <p:cNvSpPr txBox="1"/>
              <p:nvPr/>
            </p:nvSpPr>
            <p:spPr>
              <a:xfrm>
                <a:off x="7300107" y="2816845"/>
                <a:ext cx="4654433" cy="1224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03C777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3C77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3C777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e>
                          </m:ra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03C777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GB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5C21484-A4E5-2355-2F60-14E303E553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107" y="2816845"/>
                <a:ext cx="4654433" cy="1224310"/>
              </a:xfrm>
              <a:prstGeom prst="rect">
                <a:avLst/>
              </a:prstGeom>
              <a:blipFill>
                <a:blip r:embed="rId3"/>
                <a:stretch>
                  <a:fillRect b="-91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4E2B6219-0973-A141-22C1-7A39B457E6BA}"/>
              </a:ext>
            </a:extLst>
          </p:cNvPr>
          <p:cNvSpPr/>
          <p:nvPr/>
        </p:nvSpPr>
        <p:spPr>
          <a:xfrm>
            <a:off x="4108726" y="4901848"/>
            <a:ext cx="2957092" cy="700884"/>
          </a:xfrm>
          <a:prstGeom prst="rect">
            <a:avLst/>
          </a:prstGeom>
          <a:solidFill>
            <a:srgbClr val="FFFF00">
              <a:alpha val="16207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CF4769-C751-9B4E-D1D6-18C2EBAED065}"/>
              </a:ext>
            </a:extLst>
          </p:cNvPr>
          <p:cNvSpPr txBox="1"/>
          <p:nvPr/>
        </p:nvSpPr>
        <p:spPr>
          <a:xfrm>
            <a:off x="7126074" y="5034969"/>
            <a:ext cx="3800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much shorter than lifetime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46247B5-3E43-2991-6A22-7F463FB31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28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32843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C68B9B-A160-5D80-FBCD-CC5A96744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EF8AE-7011-D843-57FF-E489224F4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974730"/>
          </a:xfrm>
        </p:spPr>
        <p:txBody>
          <a:bodyPr/>
          <a:lstStyle/>
          <a:p>
            <a:r>
              <a:rPr lang="en-US" b="0" dirty="0"/>
              <a:t>Depolarization mechanisms during storage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238F48-46B4-555D-5BE1-FE3838A27660}"/>
                  </a:ext>
                </a:extLst>
              </p:cNvPr>
              <p:cNvSpPr txBox="1"/>
              <p:nvPr/>
            </p:nvSpPr>
            <p:spPr>
              <a:xfrm>
                <a:off x="827258" y="1325976"/>
                <a:ext cx="6914703" cy="1203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𝑑𝑇</m:t>
                              </m:r>
                            </m:den>
                          </m:f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transverse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wall</m:t>
                              </m:r>
                            </m:sup>
                          </m:sSubSup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mag</m:t>
                              </m:r>
                            </m:sup>
                          </m:sSub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grav</m:t>
                          </m:r>
                        </m:sub>
                      </m:sSub>
                    </m:oMath>
                  </m:oMathPara>
                </a14:m>
                <a:endParaRPr lang="en-GB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238F48-46B4-555D-5BE1-FE3838A27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58" y="1325976"/>
                <a:ext cx="6914703" cy="1203471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2E1380-56A1-D8D9-C98C-168479975914}"/>
                  </a:ext>
                </a:extLst>
              </p:cNvPr>
              <p:cNvSpPr txBox="1"/>
              <p:nvPr/>
            </p:nvSpPr>
            <p:spPr>
              <a:xfrm>
                <a:off x="237461" y="3140926"/>
                <a:ext cx="6914703" cy="1202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𝑑𝑇</m:t>
                              </m:r>
                            </m:den>
                          </m:f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longitudinal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wall</m:t>
                              </m:r>
                            </m:sup>
                          </m:sSubSup>
                        </m:den>
                      </m:f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mag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2E1380-56A1-D8D9-C98C-168479975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61" y="3140926"/>
                <a:ext cx="6914703" cy="1202958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BD233C6-164A-29A9-9BE5-528B2C297217}"/>
                  </a:ext>
                </a:extLst>
              </p:cNvPr>
              <p:cNvSpPr txBox="1"/>
              <p:nvPr/>
            </p:nvSpPr>
            <p:spPr>
              <a:xfrm>
                <a:off x="1130281" y="4936617"/>
                <a:ext cx="9931437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  <m:t>1/</m:t>
                        </m:r>
                        <m:r>
                          <a:rPr lang="en-US" sz="3200" b="0" i="1" smtClean="0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3200" b="0" i="1" smtClean="0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  <m:t>wall</m:t>
                        </m:r>
                      </m:sup>
                    </m:sSub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3200" dirty="0"/>
                  <a:t> depends on material,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(10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BD233C6-164A-29A9-9BE5-528B2C297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81" y="4936617"/>
                <a:ext cx="9931437" cy="524118"/>
              </a:xfrm>
              <a:prstGeom prst="rect">
                <a:avLst/>
              </a:prstGeom>
              <a:blipFill>
                <a:blip r:embed="rId5"/>
                <a:stretch>
                  <a:fillRect l="-1403" t="-11628" b="-441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AA1EE-F0E1-25AD-5D49-A8B97D87EDED}"/>
                  </a:ext>
                </a:extLst>
              </p:cNvPr>
              <p:cNvSpPr txBox="1"/>
              <p:nvPr/>
            </p:nvSpPr>
            <p:spPr>
              <a:xfrm>
                <a:off x="2868723" y="5777367"/>
                <a:ext cx="6454552" cy="5522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mag</m:t>
                        </m:r>
                      </m:sup>
                    </m:sSubSup>
                  </m:oMath>
                </a14:m>
                <a:r>
                  <a:rPr lang="en-US" sz="3200" dirty="0">
                    <a:solidFill>
                      <a:srgbClr val="FF0000"/>
                    </a:solidFill>
                  </a:rPr>
                  <a:t> </a:t>
                </a:r>
                <a:r>
                  <a:rPr lang="en-US" sz="3200" dirty="0"/>
                  <a:t>depends on field uniformity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87AA1EE-F0E1-25AD-5D49-A8B97D87E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723" y="5777367"/>
                <a:ext cx="6454552" cy="552202"/>
              </a:xfrm>
              <a:prstGeom prst="rect">
                <a:avLst/>
              </a:prstGeom>
              <a:blipFill>
                <a:blip r:embed="rId6"/>
                <a:stretch>
                  <a:fillRect l="-2165" t="-11364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977D5D3-9808-7DD4-4453-4F271E6A8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29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00031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3A98D-85F1-DC76-C60E-618D51F8A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DA2E3-5A8C-C870-0427-C8B5B571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2" y="183351"/>
            <a:ext cx="6985142" cy="1731787"/>
          </a:xfrm>
        </p:spPr>
        <p:txBody>
          <a:bodyPr/>
          <a:lstStyle/>
          <a:p>
            <a:r>
              <a:rPr lang="en-US" b="0" dirty="0"/>
              <a:t>Previous speakers already reviewed a lot!</a:t>
            </a:r>
            <a:endParaRPr lang="en-US" b="0" dirty="0">
              <a:solidFill>
                <a:srgbClr val="03C777"/>
              </a:solidFill>
            </a:endParaRPr>
          </a:p>
        </p:txBody>
      </p:sp>
      <p:pic>
        <p:nvPicPr>
          <p:cNvPr id="27" name="Picture 26" descr="A diagram of a magnetic field&#10;&#10;AI-generated content may be incorrect.">
            <a:extLst>
              <a:ext uri="{FF2B5EF4-FFF2-40B4-BE49-F238E27FC236}">
                <a16:creationId xmlns:a16="http://schemas.microsoft.com/office/drawing/2014/main" id="{55AFF629-31BC-8CA5-EBCC-BD1F49D9A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207" y="183351"/>
            <a:ext cx="3031191" cy="369467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Picture 28" descr="A diagram of a machine&#10;&#10;AI-generated content may be incorrect.">
            <a:extLst>
              <a:ext uri="{FF2B5EF4-FFF2-40B4-BE49-F238E27FC236}">
                <a16:creationId xmlns:a16="http://schemas.microsoft.com/office/drawing/2014/main" id="{C07D28D0-CB9B-3FC4-2CE7-6CDA27DE1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62" y="2141198"/>
            <a:ext cx="5320070" cy="38994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Picture 16" descr="A graph of a graph with text&#10;&#10;AI-generated content may be incorrect.">
            <a:extLst>
              <a:ext uri="{FF2B5EF4-FFF2-40B4-BE49-F238E27FC236}">
                <a16:creationId xmlns:a16="http://schemas.microsoft.com/office/drawing/2014/main" id="{FBE03499-51A4-F1C9-FF11-E02177B64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530" y="3191898"/>
            <a:ext cx="6016752" cy="348275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Picture 30" descr="A kitchen sink full of dirty dishes&#10;&#10;AI-generated content may be incorrect.">
            <a:extLst>
              <a:ext uri="{FF2B5EF4-FFF2-40B4-BE49-F238E27FC236}">
                <a16:creationId xmlns:a16="http://schemas.microsoft.com/office/drawing/2014/main" id="{CA58BDA6-5526-C128-80EC-33C5E9AB56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4369" y="1016104"/>
            <a:ext cx="3608978" cy="221551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C86E42B-E6B3-6C94-1E39-438DD7230D6F}"/>
              </a:ext>
            </a:extLst>
          </p:cNvPr>
          <p:cNvSpPr txBox="1"/>
          <p:nvPr/>
        </p:nvSpPr>
        <p:spPr>
          <a:xfrm rot="20572436">
            <a:off x="3538961" y="3105834"/>
            <a:ext cx="503251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You’re all experts now!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4EC0EC38-76F8-DA1E-5943-FD617729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79750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2FF77-A1D9-0117-2216-DBDE75557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tower with red circles&#10;&#10;AI-generated content may be incorrect.">
            <a:extLst>
              <a:ext uri="{FF2B5EF4-FFF2-40B4-BE49-F238E27FC236}">
                <a16:creationId xmlns:a16="http://schemas.microsoft.com/office/drawing/2014/main" id="{DBB080D2-C275-7559-DF58-36A10F2C4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96" y="1970484"/>
            <a:ext cx="4438298" cy="44801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7677577-CD33-98F5-ED9C-B2BA0670AD8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461" y="171370"/>
                <a:ext cx="11717079" cy="2260213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Magnetic-field uniformity of n2EDM </a:t>
                </a:r>
                <a:br>
                  <a:rPr lang="en-US" b="0" dirty="0"/>
                </a:br>
                <a:r>
                  <a:rPr lang="en-US" sz="3600" b="0" dirty="0"/>
                  <a:t>(64 coils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3600" b="0" dirty="0"/>
                  <a:t> quasistatic shielding from AMS+MSR</a:t>
                </a:r>
                <a:br>
                  <a:rPr lang="en-US" sz="3600" b="0" dirty="0"/>
                </a:br>
                <a:r>
                  <a:rPr lang="en-US" sz="3600" b="0" dirty="0"/>
                  <a:t>+ many PhDs, postdocs, …)</a:t>
                </a:r>
                <a:endParaRPr lang="en-US" b="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7677577-CD33-98F5-ED9C-B2BA0670AD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461" y="171370"/>
                <a:ext cx="11717079" cy="2260213"/>
              </a:xfrm>
              <a:blipFill>
                <a:blip r:embed="rId3"/>
                <a:stretch>
                  <a:fillRect l="-2056" t="-5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white rectangular sign with text and pictures on it&#10;&#10;AI-generated content may be incorrect.">
            <a:extLst>
              <a:ext uri="{FF2B5EF4-FFF2-40B4-BE49-F238E27FC236}">
                <a16:creationId xmlns:a16="http://schemas.microsoft.com/office/drawing/2014/main" id="{A44D0188-28D2-6AD8-7B66-DD503BEDE81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141" b="47569"/>
          <a:stretch>
            <a:fillRect/>
          </a:stretch>
        </p:blipFill>
        <p:spPr>
          <a:xfrm>
            <a:off x="6267967" y="5770968"/>
            <a:ext cx="5063497" cy="1036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6EE02D-F9C1-74BA-B8DC-AE3846F9C6A6}"/>
              </a:ext>
            </a:extLst>
          </p:cNvPr>
          <p:cNvSpPr txBox="1"/>
          <p:nvPr/>
        </p:nvSpPr>
        <p:spPr>
          <a:xfrm rot="20847928">
            <a:off x="5265336" y="5928898"/>
            <a:ext cx="2116336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See poster of Valentin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857BCA-DBBD-3E18-598C-AC74EF9EBA6D}"/>
              </a:ext>
            </a:extLst>
          </p:cNvPr>
          <p:cNvSpPr txBox="1"/>
          <p:nvPr/>
        </p:nvSpPr>
        <p:spPr>
          <a:xfrm>
            <a:off x="6899255" y="5248316"/>
            <a:ext cx="410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+ more for systematics…</a:t>
            </a:r>
          </a:p>
        </p:txBody>
      </p:sp>
      <p:pic>
        <p:nvPicPr>
          <p:cNvPr id="5" name="Picture 4" descr="A person with a mustache and a black shirt&#10;&#10;AI-generated content may be incorrect.">
            <a:extLst>
              <a:ext uri="{FF2B5EF4-FFF2-40B4-BE49-F238E27FC236}">
                <a16:creationId xmlns:a16="http://schemas.microsoft.com/office/drawing/2014/main" id="{3D9BE403-F1AD-D191-4BC1-DD1F48ECB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1311" y="5770968"/>
            <a:ext cx="1054226" cy="1055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9C2486-326D-7FEC-A3A0-34DE4054948E}"/>
              </a:ext>
            </a:extLst>
          </p:cNvPr>
          <p:cNvSpPr txBox="1"/>
          <p:nvPr/>
        </p:nvSpPr>
        <p:spPr>
          <a:xfrm>
            <a:off x="0" y="6065867"/>
            <a:ext cx="7286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Rev. Sci. </a:t>
            </a:r>
            <a:r>
              <a:rPr lang="en-US" sz="1100" i="1" dirty="0" err="1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Instrum</a:t>
            </a:r>
            <a:r>
              <a:rPr lang="en-US" sz="1100" i="1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.</a:t>
            </a:r>
            <a:r>
              <a:rPr lang="en-US" sz="1100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 (2022)</a:t>
            </a:r>
            <a:endParaRPr lang="fr-FR" sz="1100" i="1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  <a:hlinkClick r:id="rId7"/>
            </a:endParaRPr>
          </a:p>
          <a:p>
            <a:r>
              <a:rPr lang="fr-FR" sz="11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Eur. Phys. J. C</a:t>
            </a:r>
            <a:r>
              <a:rPr lang="fr-FR" sz="11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 </a:t>
            </a:r>
            <a:r>
              <a:rPr lang="fr-FR" sz="11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83</a:t>
            </a:r>
            <a:r>
              <a:rPr lang="fr-FR" sz="11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, 1061 (2023)</a:t>
            </a:r>
            <a:endParaRPr lang="fr-FR" sz="1100" b="0" i="1" dirty="0">
              <a:solidFill>
                <a:srgbClr val="222222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hlinkClick r:id="rId8"/>
            </a:endParaRPr>
          </a:p>
          <a:p>
            <a:r>
              <a:rPr lang="fr-FR" sz="11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Eur. Phys. J. C</a:t>
            </a:r>
            <a:r>
              <a:rPr lang="fr-FR" sz="11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 </a:t>
            </a:r>
            <a:r>
              <a:rPr lang="fr-FR" sz="11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84</a:t>
            </a:r>
            <a:r>
              <a:rPr lang="fr-FR" sz="11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, 18 (2024)</a:t>
            </a:r>
            <a:endParaRPr lang="fr-FR" sz="1100" b="0" i="0" dirty="0">
              <a:solidFill>
                <a:srgbClr val="2222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Eur. Phys. J. C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 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85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, 202 (2025)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41B1F79D-1DDC-29B5-B199-CB9FD2658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30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91582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00D35-45C5-6EFD-9D86-6F75D924E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1A3DAF7-49A8-DA64-8592-634E23E67D6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461" y="171370"/>
                <a:ext cx="11717079" cy="2260213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Magnetic-field uniformity of n2EDM </a:t>
                </a:r>
                <a:br>
                  <a:rPr lang="en-US" b="0" dirty="0"/>
                </a:br>
                <a:r>
                  <a:rPr lang="en-US" sz="3600" b="0" dirty="0"/>
                  <a:t>(64 coils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3600" b="0" dirty="0"/>
                  <a:t> quasistatic shielding from AMS+MSR</a:t>
                </a:r>
                <a:br>
                  <a:rPr lang="en-US" sz="3600" b="0" dirty="0"/>
                </a:br>
                <a:r>
                  <a:rPr lang="en-US" sz="3600" b="0" dirty="0"/>
                  <a:t>+ many PhDs, postdocs, …)</a:t>
                </a:r>
                <a:endParaRPr lang="en-US" b="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1A3DAF7-49A8-DA64-8592-634E23E67D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461" y="171370"/>
                <a:ext cx="11717079" cy="2260213"/>
              </a:xfrm>
              <a:blipFill>
                <a:blip r:embed="rId2"/>
                <a:stretch>
                  <a:fillRect l="-2056" t="-5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diagram of a tower with red circles&#10;&#10;AI-generated content may be incorrect.">
            <a:extLst>
              <a:ext uri="{FF2B5EF4-FFF2-40B4-BE49-F238E27FC236}">
                <a16:creationId xmlns:a16="http://schemas.microsoft.com/office/drawing/2014/main" id="{FDF5CE1C-EB8A-32DB-F390-2A9FADD60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96" y="1970484"/>
            <a:ext cx="4438298" cy="4480103"/>
          </a:xfrm>
          <a:prstGeom prst="rect">
            <a:avLst/>
          </a:prstGeom>
        </p:spPr>
      </p:pic>
      <p:pic>
        <p:nvPicPr>
          <p:cNvPr id="10" name="Picture 9" descr="A white rectangular sign with text and pictures on it&#10;&#10;AI-generated content may be incorrect.">
            <a:extLst>
              <a:ext uri="{FF2B5EF4-FFF2-40B4-BE49-F238E27FC236}">
                <a16:creationId xmlns:a16="http://schemas.microsoft.com/office/drawing/2014/main" id="{4AB3D3B1-6126-042B-8BF4-E41D7C4B31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141" b="47569"/>
          <a:stretch>
            <a:fillRect/>
          </a:stretch>
        </p:blipFill>
        <p:spPr>
          <a:xfrm>
            <a:off x="6267967" y="5770968"/>
            <a:ext cx="5063497" cy="10363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9E4C39-2E93-C4BD-8CB1-5193005772EC}"/>
              </a:ext>
            </a:extLst>
          </p:cNvPr>
          <p:cNvSpPr txBox="1"/>
          <p:nvPr/>
        </p:nvSpPr>
        <p:spPr>
          <a:xfrm rot="20847928">
            <a:off x="5265336" y="5928898"/>
            <a:ext cx="2116336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See poster of Valentin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332355-BFB2-6B17-BF7F-A4F7DDB50B0B}"/>
              </a:ext>
            </a:extLst>
          </p:cNvPr>
          <p:cNvSpPr txBox="1"/>
          <p:nvPr/>
        </p:nvSpPr>
        <p:spPr>
          <a:xfrm>
            <a:off x="5809178" y="1670517"/>
            <a:ext cx="625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Field requirements (for statistics)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FD353FE-39FE-516D-87E6-CA00814F40FB}"/>
              </a:ext>
            </a:extLst>
          </p:cNvPr>
          <p:cNvCxnSpPr>
            <a:cxnSpLocks/>
          </p:cNvCxnSpPr>
          <p:nvPr/>
        </p:nvCxnSpPr>
        <p:spPr>
          <a:xfrm>
            <a:off x="6197429" y="2154300"/>
            <a:ext cx="5508529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020AF5F-26C2-0483-0B66-3ECF97FFD26D}"/>
              </a:ext>
            </a:extLst>
          </p:cNvPr>
          <p:cNvGrpSpPr/>
          <p:nvPr/>
        </p:nvGrpSpPr>
        <p:grpSpPr>
          <a:xfrm>
            <a:off x="6056068" y="2282365"/>
            <a:ext cx="5928973" cy="2975049"/>
            <a:chOff x="6056068" y="1852868"/>
            <a:chExt cx="5928973" cy="29750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A570BA5-2A35-DDB0-CA31-0417E485E260}"/>
                </a:ext>
              </a:extLst>
            </p:cNvPr>
            <p:cNvGrpSpPr/>
            <p:nvPr/>
          </p:nvGrpSpPr>
          <p:grpSpPr>
            <a:xfrm>
              <a:off x="6056068" y="1852868"/>
              <a:ext cx="5928973" cy="1903023"/>
              <a:chOff x="2864832" y="3196804"/>
              <a:chExt cx="5928973" cy="190302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7A1747C1-1BF8-3F8E-B782-28CEF8F9EA41}"/>
                      </a:ext>
                    </a:extLst>
                  </p:cNvPr>
                  <p:cNvSpPr txBox="1"/>
                  <p:nvPr/>
                </p:nvSpPr>
                <p:spPr>
                  <a:xfrm>
                    <a:off x="5608480" y="4510675"/>
                    <a:ext cx="3185325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&lt;170 </m:t>
                          </m:r>
                          <m:r>
                            <m:rPr>
                              <m:sty m:val="p"/>
                            </m:rP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pT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A49804B2-A582-46DD-0C31-C2A7174FF3E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08480" y="4510675"/>
                    <a:ext cx="3185325" cy="4308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t="-11765" b="-382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A75F94CA-51E3-9310-8F11-9ECEC78275D8}"/>
                      </a:ext>
                    </a:extLst>
                  </p:cNvPr>
                  <p:cNvSpPr txBox="1"/>
                  <p:nvPr/>
                </p:nvSpPr>
                <p:spPr>
                  <a:xfrm>
                    <a:off x="5608480" y="3268540"/>
                    <a:ext cx="3185324" cy="83080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d>
                            <m:dPr>
                              <m:begChr m:val="|"/>
                              <m:endChr m:val="|"/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sz="2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&lt;0.6</m:t>
                          </m:r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pT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cm</m:t>
                              </m:r>
                            </m:den>
                          </m:f>
                        </m:oMath>
                      </m:oMathPara>
                    </a14:m>
                    <a:endParaRPr lang="en-US" sz="28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AB53E286-0DF4-7AC6-2F23-8E5D0D89AF6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08480" y="3268540"/>
                    <a:ext cx="3185324" cy="83080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t="-1515" b="-1212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26A9026-3E79-EA90-1CC4-580FE9915973}"/>
                  </a:ext>
                </a:extLst>
              </p:cNvPr>
              <p:cNvSpPr txBox="1"/>
              <p:nvPr/>
            </p:nvSpPr>
            <p:spPr>
              <a:xfrm>
                <a:off x="2864832" y="4268830"/>
                <a:ext cx="267453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Intrinsic depolarization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F1EDC5A-A873-DBB2-59CD-7D6E8D14B0BE}"/>
                  </a:ext>
                </a:extLst>
              </p:cNvPr>
              <p:cNvSpPr txBox="1"/>
              <p:nvPr/>
            </p:nvSpPr>
            <p:spPr>
              <a:xfrm>
                <a:off x="2864832" y="3196804"/>
                <a:ext cx="267452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Double-chamber measurement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C2F2BFE4-BF54-C2CE-762F-E6B0BDF98ACF}"/>
                    </a:ext>
                  </a:extLst>
                </p:cNvPr>
                <p:cNvSpPr txBox="1"/>
                <p:nvPr/>
              </p:nvSpPr>
              <p:spPr>
                <a:xfrm>
                  <a:off x="8799716" y="4115839"/>
                  <a:ext cx="3185325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&lt;30</m:t>
                        </m:r>
                        <m:r>
                          <m:rPr>
                            <m:lit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1" smtClean="0">
                            <a:latin typeface="Cambria Math" panose="02040503050406030204" pitchFamily="18" charset="0"/>
                          </a:rPr>
                          <m:t>fT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F0FEE1E-EFFE-04A5-2B1E-D3CF5B542A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9716" y="4115839"/>
                  <a:ext cx="3185325" cy="430887"/>
                </a:xfrm>
                <a:prstGeom prst="rect">
                  <a:avLst/>
                </a:prstGeom>
                <a:blipFill>
                  <a:blip r:embed="rId9"/>
                  <a:stretch>
                    <a:fillRect t="-14706" b="-352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3F88433-2E27-A8C3-C2FC-823F1E768DE6}"/>
                </a:ext>
              </a:extLst>
            </p:cNvPr>
            <p:cNvSpPr txBox="1"/>
            <p:nvPr/>
          </p:nvSpPr>
          <p:spPr>
            <a:xfrm>
              <a:off x="6096000" y="3996920"/>
              <a:ext cx="26745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Field stability over minutes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74D05F5-B349-2CB9-86A1-240CC80D8A55}"/>
              </a:ext>
            </a:extLst>
          </p:cNvPr>
          <p:cNvSpPr txBox="1"/>
          <p:nvPr/>
        </p:nvSpPr>
        <p:spPr>
          <a:xfrm>
            <a:off x="6899255" y="5248316"/>
            <a:ext cx="4104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+ more for systematics…</a:t>
            </a:r>
          </a:p>
        </p:txBody>
      </p:sp>
      <p:pic>
        <p:nvPicPr>
          <p:cNvPr id="5" name="Picture 4" descr="A person with a mustache and a black shirt&#10;&#10;AI-generated content may be incorrect.">
            <a:extLst>
              <a:ext uri="{FF2B5EF4-FFF2-40B4-BE49-F238E27FC236}">
                <a16:creationId xmlns:a16="http://schemas.microsoft.com/office/drawing/2014/main" id="{37BBDEC2-5AD5-0733-F988-DD939E4520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1311" y="5770968"/>
            <a:ext cx="1054226" cy="10558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C687B1-3680-252B-951C-4F7EA60E8ACF}"/>
              </a:ext>
            </a:extLst>
          </p:cNvPr>
          <p:cNvSpPr txBox="1"/>
          <p:nvPr/>
        </p:nvSpPr>
        <p:spPr>
          <a:xfrm>
            <a:off x="0" y="6065867"/>
            <a:ext cx="7286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Rev. Sci. </a:t>
            </a:r>
            <a:r>
              <a:rPr lang="en-US" sz="1100" i="1" dirty="0" err="1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Instrum</a:t>
            </a:r>
            <a:r>
              <a:rPr lang="en-US" sz="1100" i="1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.</a:t>
            </a:r>
            <a:r>
              <a:rPr lang="en-US" sz="1100" dirty="0">
                <a:solidFill>
                  <a:srgbClr val="1A1A1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 (2022)</a:t>
            </a:r>
            <a:endParaRPr lang="fr-FR" sz="1100" i="1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  <a:hlinkClick r:id="rId12"/>
            </a:endParaRPr>
          </a:p>
          <a:p>
            <a:r>
              <a:rPr lang="fr-FR" sz="11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Eur. Phys. J. C</a:t>
            </a:r>
            <a:r>
              <a:rPr lang="fr-FR" sz="11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 </a:t>
            </a:r>
            <a:r>
              <a:rPr lang="fr-FR" sz="1100" b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83</a:t>
            </a:r>
            <a:r>
              <a:rPr lang="fr-FR" sz="11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, 1061 (2023)</a:t>
            </a:r>
            <a:endParaRPr lang="fr-FR" sz="1100" b="0" i="1" dirty="0">
              <a:solidFill>
                <a:srgbClr val="222222"/>
              </a:solidFill>
              <a:effectLst/>
              <a:latin typeface="Calibri" panose="020F0502020204030204" pitchFamily="34" charset="0"/>
              <a:cs typeface="Calibri" panose="020F0502020204030204" pitchFamily="34" charset="0"/>
              <a:hlinkClick r:id="rId13"/>
            </a:endParaRPr>
          </a:p>
          <a:p>
            <a:r>
              <a:rPr lang="fr-FR" sz="1100" b="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Eur. Phys. J. C</a:t>
            </a:r>
            <a:r>
              <a:rPr lang="fr-FR" sz="11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 </a:t>
            </a:r>
            <a:r>
              <a:rPr lang="fr-FR" sz="11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84</a:t>
            </a:r>
            <a:r>
              <a:rPr lang="fr-FR" sz="11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13"/>
              </a:rPr>
              <a:t>, 18 (2024)</a:t>
            </a:r>
            <a:endParaRPr lang="fr-FR" sz="1100" b="0" i="0" dirty="0">
              <a:solidFill>
                <a:srgbClr val="222222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100" i="1" dirty="0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Eur. Phys. J. C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 </a:t>
            </a:r>
            <a:r>
              <a:rPr lang="en-US" sz="1100" b="1" dirty="0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85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  <a:hlinkClick r:id="rId14"/>
              </a:rPr>
              <a:t>, 202 (2025)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 descr="Checkbox Checked with solid fill">
            <a:extLst>
              <a:ext uri="{FF2B5EF4-FFF2-40B4-BE49-F238E27FC236}">
                <a16:creationId xmlns:a16="http://schemas.microsoft.com/office/drawing/2014/main" id="{A352EE81-43C2-A996-35A5-4EFBF2A0D9F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36176" y="2193737"/>
            <a:ext cx="914400" cy="914400"/>
          </a:xfrm>
          <a:prstGeom prst="rect">
            <a:avLst/>
          </a:prstGeom>
        </p:spPr>
      </p:pic>
      <p:pic>
        <p:nvPicPr>
          <p:cNvPr id="7" name="Graphic 6" descr="Checkbox Checked with solid fill">
            <a:extLst>
              <a:ext uri="{FF2B5EF4-FFF2-40B4-BE49-F238E27FC236}">
                <a16:creationId xmlns:a16="http://schemas.microsoft.com/office/drawing/2014/main" id="{C9FF76A1-F596-3074-323F-5CBBF50111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49488" y="3331390"/>
            <a:ext cx="914400" cy="914400"/>
          </a:xfrm>
          <a:prstGeom prst="rect">
            <a:avLst/>
          </a:prstGeom>
        </p:spPr>
      </p:pic>
      <p:pic>
        <p:nvPicPr>
          <p:cNvPr id="9" name="Graphic 8" descr="Checkbox Checked with solid fill">
            <a:extLst>
              <a:ext uri="{FF2B5EF4-FFF2-40B4-BE49-F238E27FC236}">
                <a16:creationId xmlns:a16="http://schemas.microsoft.com/office/drawing/2014/main" id="{4150A22E-09F2-6128-96B6-4428C9B20C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36176" y="4350925"/>
            <a:ext cx="914400" cy="914400"/>
          </a:xfrm>
          <a:prstGeom prst="rect">
            <a:avLst/>
          </a:prstGeom>
        </p:spPr>
      </p:pic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5FF1CAA3-066C-F8EA-E051-555696550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705736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F088A-2E36-5DC6-F3E4-30FEF3885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the number of storage units&#10;&#10;AI-generated content may be incorrect.">
            <a:extLst>
              <a:ext uri="{FF2B5EF4-FFF2-40B4-BE49-F238E27FC236}">
                <a16:creationId xmlns:a16="http://schemas.microsoft.com/office/drawing/2014/main" id="{D0506039-7C63-DCE6-ADEE-347E9D41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818" y="1561835"/>
            <a:ext cx="7140365" cy="52961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4C3462-3C9C-F3E9-1155-F3C7A2C7C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1464600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Longitudinal depolarization time in our chambers negligible for reasonable storage times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B5F66D-8592-D042-6267-C3F0005FACD4}"/>
              </a:ext>
            </a:extLst>
          </p:cNvPr>
          <p:cNvSpPr/>
          <p:nvPr/>
        </p:nvSpPr>
        <p:spPr>
          <a:xfrm>
            <a:off x="6436290" y="5282310"/>
            <a:ext cx="2804691" cy="700884"/>
          </a:xfrm>
          <a:prstGeom prst="rect">
            <a:avLst/>
          </a:prstGeom>
          <a:solidFill>
            <a:srgbClr val="FFFF00">
              <a:alpha val="16207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2D1898-7F52-F3C2-FF6C-83009D557193}"/>
              </a:ext>
            </a:extLst>
          </p:cNvPr>
          <p:cNvSpPr txBox="1"/>
          <p:nvPr/>
        </p:nvSpPr>
        <p:spPr>
          <a:xfrm>
            <a:off x="7409935" y="6488668"/>
            <a:ext cx="478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(TOP suffered from magnetic </a:t>
            </a:r>
            <a:r>
              <a:rPr lang="en-US" dirty="0" err="1"/>
              <a:t>contam</a:t>
            </a:r>
            <a:r>
              <a:rPr lang="en-US" dirty="0"/>
              <a:t>. of Hg)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5873C87-BA22-FB52-0EC7-78929FF06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32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765251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8B3D6E-F19E-8BA1-97C6-63E333716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F92ADD96-855C-147E-33D1-48E3D39844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76" y="1385567"/>
            <a:ext cx="7233363" cy="5370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926B66-AAAB-48CF-AF84-606DDB187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964701"/>
          </a:xfrm>
        </p:spPr>
        <p:txBody>
          <a:bodyPr>
            <a:normAutofit/>
          </a:bodyPr>
          <a:lstStyle/>
          <a:p>
            <a:r>
              <a:rPr lang="en-US" b="0" dirty="0"/>
              <a:t>Transverse depolarization also small!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2C3228-554E-7C82-C6F0-21F8382CA74C}"/>
              </a:ext>
            </a:extLst>
          </p:cNvPr>
          <p:cNvSpPr txBox="1"/>
          <p:nvPr/>
        </p:nvSpPr>
        <p:spPr>
          <a:xfrm>
            <a:off x="587986" y="1772907"/>
            <a:ext cx="36556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First Ramsey measurement in n2EDM in 2023</a:t>
            </a:r>
          </a:p>
          <a:p>
            <a:endParaRPr lang="en-US" sz="2800" dirty="0">
              <a:sym typeface="Wingdings" pitchFamily="2" charset="2"/>
            </a:endParaRPr>
          </a:p>
          <a:p>
            <a:r>
              <a:rPr lang="en-US" sz="2800" dirty="0">
                <a:sym typeface="Wingdings" pitchFamily="2" charset="2"/>
              </a:rPr>
              <a:t>Polarization after 180s storage and detection still O(90%)!</a:t>
            </a: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288A8D-1AF5-A153-4DF0-96DBD00FB1F6}"/>
              </a:ext>
            </a:extLst>
          </p:cNvPr>
          <p:cNvSpPr/>
          <p:nvPr/>
        </p:nvSpPr>
        <p:spPr>
          <a:xfrm>
            <a:off x="9331891" y="5161297"/>
            <a:ext cx="2079320" cy="700884"/>
          </a:xfrm>
          <a:prstGeom prst="rect">
            <a:avLst/>
          </a:prstGeom>
          <a:solidFill>
            <a:srgbClr val="FFFF00">
              <a:alpha val="16207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B2418F3-0AB1-24C9-0273-322907875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33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73963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120D3-7A93-4AF6-9DD8-7ECE112F3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graph&#10;&#10;Description automatically generated">
            <a:extLst>
              <a:ext uri="{FF2B5EF4-FFF2-40B4-BE49-F238E27FC236}">
                <a16:creationId xmlns:a16="http://schemas.microsoft.com/office/drawing/2014/main" id="{C4847C0A-3CB3-E54B-E0F5-1514B7B6E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176" y="1385567"/>
            <a:ext cx="7233363" cy="5370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4F4547-3347-C95B-85D4-772175186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964701"/>
          </a:xfrm>
        </p:spPr>
        <p:txBody>
          <a:bodyPr>
            <a:normAutofit/>
          </a:bodyPr>
          <a:lstStyle/>
          <a:p>
            <a:r>
              <a:rPr lang="en-US" b="0" dirty="0"/>
              <a:t>Transverse depolarization also small!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AE8704-9F4F-8568-E5A9-067E00F074D5}"/>
              </a:ext>
            </a:extLst>
          </p:cNvPr>
          <p:cNvSpPr txBox="1"/>
          <p:nvPr/>
        </p:nvSpPr>
        <p:spPr>
          <a:xfrm>
            <a:off x="587986" y="1772907"/>
            <a:ext cx="36556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First Ramsey measurement in n2EDM in 2023</a:t>
            </a:r>
          </a:p>
          <a:p>
            <a:endParaRPr lang="en-US" sz="2800" dirty="0">
              <a:sym typeface="Wingdings" pitchFamily="2" charset="2"/>
            </a:endParaRPr>
          </a:p>
          <a:p>
            <a:r>
              <a:rPr lang="en-US" sz="2800" dirty="0">
                <a:sym typeface="Wingdings" pitchFamily="2" charset="2"/>
              </a:rPr>
              <a:t>Polarization after 180s storage and detection still O(90%)!</a:t>
            </a:r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578127-FC6F-0057-8633-636FA93BE22E}"/>
              </a:ext>
            </a:extLst>
          </p:cNvPr>
          <p:cNvSpPr/>
          <p:nvPr/>
        </p:nvSpPr>
        <p:spPr>
          <a:xfrm>
            <a:off x="9331891" y="5161297"/>
            <a:ext cx="2079320" cy="700884"/>
          </a:xfrm>
          <a:prstGeom prst="rect">
            <a:avLst/>
          </a:prstGeom>
          <a:solidFill>
            <a:srgbClr val="FFFF00">
              <a:alpha val="16207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3E5E9C-9163-D004-309E-F3714301EA1A}"/>
              </a:ext>
            </a:extLst>
          </p:cNvPr>
          <p:cNvSpPr txBox="1"/>
          <p:nvPr/>
        </p:nvSpPr>
        <p:spPr>
          <a:xfrm rot="21027674">
            <a:off x="404986" y="5195503"/>
            <a:ext cx="4453066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Visible Ramsey curve from overnight measurement without any co-magnetometer!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94F25-EC98-DC6E-608A-80BB1F9A3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34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81413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3BCC7-2FFA-340F-18F4-F5CB4D02C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3E7C40A-BAE4-8E2E-7870-C203FA393C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461" y="282208"/>
                <a:ext cx="11717079" cy="1464600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Repeat for other precession times to extract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3E7C40A-BAE4-8E2E-7870-C203FA393C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461" y="282208"/>
                <a:ext cx="11717079" cy="1464600"/>
              </a:xfrm>
              <a:blipFill>
                <a:blip r:embed="rId2"/>
                <a:stretch>
                  <a:fillRect l="-2056" t="-7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aph of a graph&#10;&#10;AI-generated content may be incorrect.">
            <a:extLst>
              <a:ext uri="{FF2B5EF4-FFF2-40B4-BE49-F238E27FC236}">
                <a16:creationId xmlns:a16="http://schemas.microsoft.com/office/drawing/2014/main" id="{CBD94060-FF61-6404-9EC0-FD2103C6E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005" y="1746808"/>
            <a:ext cx="8611041" cy="49521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75EE341-0D84-45C8-90CE-82DCCD44595D}"/>
              </a:ext>
            </a:extLst>
          </p:cNvPr>
          <p:cNvSpPr/>
          <p:nvPr/>
        </p:nvSpPr>
        <p:spPr>
          <a:xfrm>
            <a:off x="5298510" y="5223353"/>
            <a:ext cx="1340285" cy="400833"/>
          </a:xfrm>
          <a:prstGeom prst="rect">
            <a:avLst/>
          </a:prstGeom>
          <a:solidFill>
            <a:srgbClr val="FFFF00">
              <a:alpha val="16207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67047D-E172-FD34-FE44-720B7156B2D0}"/>
              </a:ext>
            </a:extLst>
          </p:cNvPr>
          <p:cNvSpPr/>
          <p:nvPr/>
        </p:nvSpPr>
        <p:spPr>
          <a:xfrm>
            <a:off x="4855714" y="5735694"/>
            <a:ext cx="1340285" cy="400833"/>
          </a:xfrm>
          <a:prstGeom prst="rect">
            <a:avLst/>
          </a:prstGeom>
          <a:solidFill>
            <a:srgbClr val="FFFF00">
              <a:alpha val="16207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970F76-835B-ABC1-DAE1-F219296E1EFB}"/>
              </a:ext>
            </a:extLst>
          </p:cNvPr>
          <p:cNvSpPr txBox="1"/>
          <p:nvPr/>
        </p:nvSpPr>
        <p:spPr>
          <a:xfrm>
            <a:off x="6995407" y="6413171"/>
            <a:ext cx="478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(TOP suffered from magnetic </a:t>
            </a:r>
            <a:r>
              <a:rPr lang="en-US" dirty="0" err="1"/>
              <a:t>contam</a:t>
            </a:r>
            <a:r>
              <a:rPr lang="en-US" dirty="0"/>
              <a:t>. of Hg)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011066-C0B7-F122-4EB3-A75CAADE2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35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53145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25553-D848-D0B8-F636-85E290EA4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1542ED-4FC8-1AD0-EA35-21F217361C33}"/>
                  </a:ext>
                </a:extLst>
              </p:cNvPr>
              <p:cNvSpPr txBox="1"/>
              <p:nvPr/>
            </p:nvSpPr>
            <p:spPr>
              <a:xfrm>
                <a:off x="5719156" y="1256938"/>
                <a:ext cx="647284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m:rPr>
                            <m:sty m:val="p"/>
                          </m:rP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∼0.85−0.9</m:t>
                    </m:r>
                  </m:oMath>
                </a14:m>
                <a:r>
                  <a:rPr lang="en-US" sz="3200" b="0" dirty="0">
                    <a:solidFill>
                      <a:schemeClr val="accent5"/>
                    </a:solidFill>
                  </a:rPr>
                  <a:t> </a:t>
                </a:r>
              </a:p>
              <a:p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3C777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m:rPr>
                            <m:sty m:val="p"/>
                          </m:rP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sz="3200" i="1">
                        <a:solidFill>
                          <a:srgbClr val="03C777"/>
                        </a:solidFill>
                        <a:latin typeface="Cambria Math" panose="02040503050406030204" pitchFamily="18" charset="0"/>
                      </a:rPr>
                      <m:t>=110,000</m:t>
                    </m:r>
                  </m:oMath>
                </a14:m>
                <a:r>
                  <a:rPr lang="en-US" sz="3200" dirty="0">
                    <a:solidFill>
                      <a:srgbClr val="03C777"/>
                    </a:solidFill>
                  </a:rPr>
                  <a:t> UCNs total</a:t>
                </a:r>
              </a:p>
              <a:p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kV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3200" dirty="0">
                    <a:solidFill>
                      <a:schemeClr val="accent4"/>
                    </a:solidFill>
                  </a:rPr>
                  <a:t>  </a:t>
                </a:r>
                <a:r>
                  <a:rPr lang="en-US" sz="3200" dirty="0">
                    <a:solidFill>
                      <a:schemeClr val="accent4"/>
                    </a:solidFill>
                    <a:sym typeface="Wingdings" pitchFamily="2" charset="2"/>
                  </a:rPr>
                  <a:t> working on it now</a:t>
                </a:r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A1542ED-4FC8-1AD0-EA35-21F217361C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156" y="1256938"/>
                <a:ext cx="6472843" cy="2554545"/>
              </a:xfrm>
              <a:prstGeom prst="rect">
                <a:avLst/>
              </a:prstGeom>
              <a:blipFill>
                <a:blip r:embed="rId2"/>
                <a:stretch>
                  <a:fillRect l="-783" r="-1174" b="-7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Checkbox Checked with solid fill">
            <a:extLst>
              <a:ext uri="{FF2B5EF4-FFF2-40B4-BE49-F238E27FC236}">
                <a16:creationId xmlns:a16="http://schemas.microsoft.com/office/drawing/2014/main" id="{D7AA7DCC-8285-32BA-3864-6435BA2BD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3011" y="1118287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1DA595E7-AB40-3D29-D8B6-9C5376B231A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461" y="282208"/>
                <a:ext cx="11717079" cy="2012106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High visibility thanks to robust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b="0" dirty="0"/>
                  <a:t> control</a:t>
                </a:r>
              </a:p>
            </p:txBody>
          </p:sp>
        </mc:Choice>
        <mc:Fallback xmlns=""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1DA595E7-AB40-3D29-D8B6-9C5376B231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461" y="282208"/>
                <a:ext cx="11717079" cy="2012106"/>
              </a:xfrm>
              <a:blipFill>
                <a:blip r:embed="rId5"/>
                <a:stretch>
                  <a:fillRect l="-2056" t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B5B470-1AD7-1B17-D424-29DF02DD11F8}"/>
                  </a:ext>
                </a:extLst>
              </p:cNvPr>
              <p:cNvSpPr txBox="1"/>
              <p:nvPr/>
            </p:nvSpPr>
            <p:spPr>
              <a:xfrm>
                <a:off x="369122" y="2874168"/>
                <a:ext cx="4654433" cy="1224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3C777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03C777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3C77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3C777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e>
                          </m:ra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03C777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GB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EB5B470-1AD7-1B17-D424-29DF02DD1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22" y="2874168"/>
                <a:ext cx="4654433" cy="1224310"/>
              </a:xfrm>
              <a:prstGeom prst="rect">
                <a:avLst/>
              </a:prstGeom>
              <a:blipFill>
                <a:blip r:embed="rId6"/>
                <a:stretch>
                  <a:fillRect b="-10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D4060-9E9E-9110-8784-0C98B52C5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36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06626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627807-A30A-36FE-6859-A3E06408B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2F341-6DEE-58AA-FE75-12101CDFA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974730"/>
          </a:xfrm>
        </p:spPr>
        <p:txBody>
          <a:bodyPr/>
          <a:lstStyle/>
          <a:p>
            <a:r>
              <a:rPr lang="en-US" b="0" dirty="0"/>
              <a:t>Distracting side-quest about depolarization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506963-D017-14AB-C395-2A7EA63FEE77}"/>
                  </a:ext>
                </a:extLst>
              </p:cNvPr>
              <p:cNvSpPr txBox="1"/>
              <p:nvPr/>
            </p:nvSpPr>
            <p:spPr>
              <a:xfrm>
                <a:off x="827258" y="1325976"/>
                <a:ext cx="6914703" cy="12034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𝑑𝑇</m:t>
                              </m:r>
                            </m:den>
                          </m:f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transverse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wall</m:t>
                              </m:r>
                            </m:sup>
                          </m:sSubSup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mag</m:t>
                              </m:r>
                            </m:sup>
                          </m:sSubSup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grav</m:t>
                          </m:r>
                        </m:sub>
                      </m:sSub>
                    </m:oMath>
                  </m:oMathPara>
                </a14:m>
                <a:endParaRPr lang="en-GB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8506963-D017-14AB-C395-2A7EA63FEE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258" y="1325976"/>
                <a:ext cx="6914703" cy="1203471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0F2413-B0BF-4E49-CFCD-BB1403548566}"/>
                  </a:ext>
                </a:extLst>
              </p:cNvPr>
              <p:cNvSpPr txBox="1"/>
              <p:nvPr/>
            </p:nvSpPr>
            <p:spPr>
              <a:xfrm>
                <a:off x="237461" y="3140926"/>
                <a:ext cx="6914703" cy="12029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𝑑𝑇</m:t>
                              </m:r>
                            </m:den>
                          </m:f>
                        </m:e>
                        <m:sub>
                          <m:r>
                            <m:rPr>
                              <m:sty m:val="p"/>
                            </m:r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longitudinal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wall</m:t>
                              </m:r>
                            </m:sup>
                          </m:sSubSup>
                        </m:den>
                      </m:f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3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mag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GB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0F2413-B0BF-4E49-CFCD-BB1403548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61" y="3140926"/>
                <a:ext cx="6914703" cy="1202958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27BB8AC-2F8D-76CE-4E86-D4D49474C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37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7273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BC7FD-8C6F-7C27-2CDA-614315E8F7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758DA-99FB-84DF-580F-A77C51BAF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1648192"/>
          </a:xfrm>
        </p:spPr>
        <p:txBody>
          <a:bodyPr>
            <a:normAutofit/>
          </a:bodyPr>
          <a:lstStyle/>
          <a:p>
            <a:r>
              <a:rPr lang="en-US" b="0" dirty="0"/>
              <a:t>We can leverage </a:t>
            </a:r>
            <a:r>
              <a:rPr lang="en-US" b="0" dirty="0">
                <a:solidFill>
                  <a:schemeClr val="accent5"/>
                </a:solidFill>
              </a:rPr>
              <a:t>depolarization</a:t>
            </a:r>
            <a:r>
              <a:rPr lang="en-US" b="0" dirty="0"/>
              <a:t> as a tool to learn about </a:t>
            </a:r>
            <a:r>
              <a:rPr lang="en-US" b="0" dirty="0">
                <a:solidFill>
                  <a:srgbClr val="03C777"/>
                </a:solidFill>
              </a:rPr>
              <a:t>stored</a:t>
            </a:r>
            <a:r>
              <a:rPr lang="en-US" b="0" dirty="0"/>
              <a:t> </a:t>
            </a:r>
            <a:r>
              <a:rPr lang="en-US" b="0" dirty="0">
                <a:solidFill>
                  <a:srgbClr val="03C777"/>
                </a:solidFill>
              </a:rPr>
              <a:t>UCN energy spectrum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B70B6C-E30D-BAD6-522C-B16FEEEA9E4E}"/>
                  </a:ext>
                </a:extLst>
              </p:cNvPr>
              <p:cNvSpPr txBox="1"/>
              <p:nvPr/>
            </p:nvSpPr>
            <p:spPr>
              <a:xfrm>
                <a:off x="184914" y="3003031"/>
                <a:ext cx="5852423" cy="1256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int</m:t>
                        </m:r>
                      </m:sub>
                    </m:sSub>
                    <m:d>
                      <m:d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200" b="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r>
                  <a:rPr lang="en-US" sz="3200" b="0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nary>
                      <m:naryPr>
                        <m:subHide m:val="on"/>
                        <m:supHide m:val="on"/>
                        <m:ctrlP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sSubSup>
                              <m:sSubSupPr>
                                <m:ctrlP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sz="3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mag</m:t>
                                </m:r>
                              </m:sup>
                            </m:sSubSup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200" b="0" i="1" smtClean="0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3200" b="0" i="1" smtClean="0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03C77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03C777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</m:d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r>
                  <a:rPr lang="en-GB" sz="32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4B70B6C-E30D-BAD6-522C-B16FEEEA9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914" y="3003031"/>
                <a:ext cx="5852423" cy="1256178"/>
              </a:xfrm>
              <a:prstGeom prst="rect">
                <a:avLst/>
              </a:prstGeom>
              <a:blipFill>
                <a:blip r:embed="rId2"/>
                <a:stretch>
                  <a:fillRect l="-216" t="-32000" b="-11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1B0A60-82D9-58A2-0E0A-CEB5595E97BF}"/>
                  </a:ext>
                </a:extLst>
              </p:cNvPr>
              <p:cNvSpPr txBox="1"/>
              <p:nvPr/>
            </p:nvSpPr>
            <p:spPr>
              <a:xfrm>
                <a:off x="7306981" y="5083911"/>
                <a:ext cx="404191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US" sz="2800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800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1B0A60-82D9-58A2-0E0A-CEB5595E97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6981" y="5083911"/>
                <a:ext cx="4041913" cy="523220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graph of a normalized curve&#10;&#10;AI-generated content may be incorrect.">
            <a:extLst>
              <a:ext uri="{FF2B5EF4-FFF2-40B4-BE49-F238E27FC236}">
                <a16:creationId xmlns:a16="http://schemas.microsoft.com/office/drawing/2014/main" id="{6598A6E6-386D-51AE-B379-11F9A22EBC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61" b="39602"/>
          <a:stretch>
            <a:fillRect/>
          </a:stretch>
        </p:blipFill>
        <p:spPr>
          <a:xfrm>
            <a:off x="6154665" y="1815919"/>
            <a:ext cx="5903112" cy="2722570"/>
          </a:xfrm>
          <a:prstGeom prst="rect">
            <a:avLst/>
          </a:prstGeom>
        </p:spPr>
      </p:pic>
      <p:pic>
        <p:nvPicPr>
          <p:cNvPr id="12" name="Picture 11" descr="A graph of a normalized curve&#10;&#10;AI-generated content may be incorrect.">
            <a:extLst>
              <a:ext uri="{FF2B5EF4-FFF2-40B4-BE49-F238E27FC236}">
                <a16:creationId xmlns:a16="http://schemas.microsoft.com/office/drawing/2014/main" id="{180AA967-4831-61A3-A9F8-7452A488151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014" t="87487"/>
          <a:stretch>
            <a:fillRect/>
          </a:stretch>
        </p:blipFill>
        <p:spPr>
          <a:xfrm>
            <a:off x="6782540" y="4471838"/>
            <a:ext cx="5275237" cy="56400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957C6144-CDDB-1E08-7C78-58B001325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38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189320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0A0F1-A423-27B3-CD94-10858DD0B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of a graph showing the value of a certain substance&#10;&#10;AI-generated content may be incorrect.">
            <a:extLst>
              <a:ext uri="{FF2B5EF4-FFF2-40B4-BE49-F238E27FC236}">
                <a16:creationId xmlns:a16="http://schemas.microsoft.com/office/drawing/2014/main" id="{86823F72-9AF4-0D70-7EB7-9BABB7584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3" y="1779069"/>
            <a:ext cx="6040636" cy="4507596"/>
          </a:xfrm>
          <a:prstGeom prst="rect">
            <a:avLst/>
          </a:prstGeom>
        </p:spPr>
      </p:pic>
      <p:pic>
        <p:nvPicPr>
          <p:cNvPr id="9" name="Picture 8" descr="A graph of a normalized curve&#10;&#10;AI-generated content may be incorrect.">
            <a:extLst>
              <a:ext uri="{FF2B5EF4-FFF2-40B4-BE49-F238E27FC236}">
                <a16:creationId xmlns:a16="http://schemas.microsoft.com/office/drawing/2014/main" id="{1EEE6468-2314-9070-96A3-13AB97BD4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330" y="1815918"/>
            <a:ext cx="6064447" cy="45076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09E350-EA70-07BD-7AEE-D8EB7326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1648192"/>
          </a:xfrm>
        </p:spPr>
        <p:txBody>
          <a:bodyPr>
            <a:normAutofit/>
          </a:bodyPr>
          <a:lstStyle/>
          <a:p>
            <a:r>
              <a:rPr lang="en-US" b="0" dirty="0"/>
              <a:t>Measure depolarization rate from many gradients and simultaneously fit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43BC60-3852-A269-35F0-35B26932A3EC}"/>
                  </a:ext>
                </a:extLst>
              </p:cNvPr>
              <p:cNvSpPr txBox="1"/>
              <p:nvPr/>
            </p:nvSpPr>
            <p:spPr>
              <a:xfrm>
                <a:off x="8838245" y="3181592"/>
                <a:ext cx="130461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143BC60-3852-A269-35F0-35B26932A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8245" y="3181592"/>
                <a:ext cx="1304614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43F97C-3ABD-F728-F40E-CFFFE128F866}"/>
                  </a:ext>
                </a:extLst>
              </p:cNvPr>
              <p:cNvSpPr txBox="1"/>
              <p:nvPr/>
            </p:nvSpPr>
            <p:spPr>
              <a:xfrm>
                <a:off x="2701448" y="3181592"/>
                <a:ext cx="1304614" cy="4948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grav</m:t>
                          </m:r>
                        </m:sub>
                      </m:sSub>
                    </m:oMath>
                  </m:oMathPara>
                </a14:m>
                <a:endParaRPr lang="en-GB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43F97C-3ABD-F728-F40E-CFFFE128F8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1448" y="3181592"/>
                <a:ext cx="1304614" cy="494815"/>
              </a:xfrm>
              <a:prstGeom prst="rect">
                <a:avLst/>
              </a:prstGeom>
              <a:blipFill>
                <a:blip r:embed="rId6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B936EC-6672-D86C-553A-C32241432B52}"/>
                  </a:ext>
                </a:extLst>
              </p:cNvPr>
              <p:cNvSpPr txBox="1"/>
              <p:nvPr/>
            </p:nvSpPr>
            <p:spPr>
              <a:xfrm>
                <a:off x="7341705" y="6287678"/>
                <a:ext cx="404191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6B936EC-6672-D86C-553A-C32241432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1705" y="6287678"/>
                <a:ext cx="4041913" cy="523220"/>
              </a:xfrm>
              <a:prstGeom prst="rect">
                <a:avLst/>
              </a:prstGeom>
              <a:blipFill>
                <a:blip r:embed="rId7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E71A9E-5D06-3C67-8F89-0F794685A149}"/>
                  </a:ext>
                </a:extLst>
              </p:cNvPr>
              <p:cNvSpPr txBox="1"/>
              <p:nvPr/>
            </p:nvSpPr>
            <p:spPr>
              <a:xfrm>
                <a:off x="1332798" y="6286665"/>
                <a:ext cx="404191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𝜕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3E71A9E-5D06-3C67-8F89-0F794685A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798" y="6286665"/>
                <a:ext cx="4041913" cy="523220"/>
              </a:xfrm>
              <a:prstGeom prst="rect">
                <a:avLst/>
              </a:prstGeom>
              <a:blipFill>
                <a:blip r:embed="rId8"/>
                <a:stretch>
                  <a:fillRect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869349-C247-849C-E29B-D7048491EEF7}"/>
                  </a:ext>
                </a:extLst>
              </p:cNvPr>
              <p:cNvSpPr txBox="1"/>
              <p:nvPr/>
            </p:nvSpPr>
            <p:spPr>
              <a:xfrm>
                <a:off x="5011571" y="6336848"/>
                <a:ext cx="2168857" cy="477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2,0</m:t>
                        </m:r>
                      </m:sub>
                    </m:sSub>
                    <m:r>
                      <a:rPr lang="en-US" sz="2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G</m:t>
                        </m:r>
                      </m:e>
                      <m:sub>
                        <m:r>
                          <a:rPr lang="en-US" sz="24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1,−1</m:t>
                        </m:r>
                      </m:sub>
                    </m:sSub>
                  </m:oMath>
                </a14:m>
                <a:r>
                  <a:rPr lang="en-GB" sz="2400" dirty="0">
                    <a:solidFill>
                      <a:schemeClr val="tx1"/>
                    </a:solidFill>
                  </a:rPr>
                  <a:t> fits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869349-C247-849C-E29B-D7048491E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1571" y="6336848"/>
                <a:ext cx="2168857" cy="477888"/>
              </a:xfrm>
              <a:prstGeom prst="rect">
                <a:avLst/>
              </a:prstGeom>
              <a:blipFill>
                <a:blip r:embed="rId9"/>
                <a:stretch>
                  <a:fillRect t="-5263" r="-4070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A01F67-4573-15EC-8BCB-19218A19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39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51633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2BB23-BB44-4F45-3DCB-DF332EE78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436F3C8-E021-C5FA-00B6-54DA37CB724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0190" y="313608"/>
                <a:ext cx="11717079" cy="1660893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Requirements for </a:t>
                </a:r>
                <a:r>
                  <a:rPr lang="en-US" b="0" dirty="0" err="1"/>
                  <a:t>nEDM</a:t>
                </a:r>
                <a:r>
                  <a:rPr lang="en-US" b="0" dirty="0"/>
                  <a:t> </a:t>
                </a:r>
                <a:br>
                  <a:rPr lang="en-US" b="0" dirty="0"/>
                </a:br>
                <a:r>
                  <a:rPr lang="en-US" b="0" dirty="0"/>
                  <a:t>sensitivity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−27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lang="en-US" b="0" dirty="0">
                  <a:solidFill>
                    <a:srgbClr val="03C777"/>
                  </a:solidFill>
                </a:endParaRP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51C0834-D5F5-3997-0064-32E6F9F41E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0190" y="313608"/>
                <a:ext cx="11717079" cy="1660893"/>
              </a:xfrm>
              <a:blipFill>
                <a:blip r:embed="rId2"/>
                <a:stretch>
                  <a:fillRect l="-2056" t="-7576" b="-5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7A78038-4FFC-DA99-032B-B4F8B62C1A72}"/>
                  </a:ext>
                </a:extLst>
              </p:cNvPr>
              <p:cNvSpPr txBox="1"/>
              <p:nvPr/>
            </p:nvSpPr>
            <p:spPr>
              <a:xfrm>
                <a:off x="1286693" y="2265990"/>
                <a:ext cx="8773610" cy="4091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More neutrons (bigger volume, more intense source, better transport and polarization, …)</a:t>
                </a:r>
              </a:p>
              <a:p>
                <a:endParaRPr lang="en-US" sz="3200" dirty="0"/>
              </a:p>
              <a:p>
                <a:endParaRPr lang="en-US" sz="3200" dirty="0"/>
              </a:p>
              <a:p>
                <a:r>
                  <a:rPr lang="en-US" sz="3200" dirty="0"/>
                  <a:t>Better control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200" dirty="0"/>
                  <a:t> (uniformity and stability)</a:t>
                </a:r>
              </a:p>
              <a:p>
                <a:endParaRPr lang="en-US" sz="3200" dirty="0"/>
              </a:p>
              <a:p>
                <a:endParaRPr lang="en-US" sz="3200" dirty="0"/>
              </a:p>
              <a:p>
                <a:r>
                  <a:rPr lang="en-US" sz="3200" dirty="0"/>
                  <a:t>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(10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i="1">
                        <a:latin typeface="Cambria Math" panose="02040503050406030204" pitchFamily="18" charset="0"/>
                      </a:rPr>
                      <m:t>cm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systematics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DC9D3BB-2ED5-2515-0F83-E36670D1A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6693" y="2265990"/>
                <a:ext cx="8773610" cy="4091761"/>
              </a:xfrm>
              <a:prstGeom prst="rect">
                <a:avLst/>
              </a:prstGeom>
              <a:blipFill>
                <a:blip r:embed="rId3"/>
                <a:stretch>
                  <a:fillRect l="-1737" t="-1858" b="-4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16219B-77C6-F0C6-4D61-D03D3D2C4079}"/>
                  </a:ext>
                </a:extLst>
              </p:cNvPr>
              <p:cNvSpPr txBox="1"/>
              <p:nvPr/>
            </p:nvSpPr>
            <p:spPr>
              <a:xfrm>
                <a:off x="6409253" y="500249"/>
                <a:ext cx="5707845" cy="9848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meas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</m:sSubSup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|&lt;</m:t>
                      </m:r>
                      <m:r>
                        <a:rPr lang="en-US" sz="36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1.8⋅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−26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 b="0" i="1" smtClean="0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[90% </m:t>
                      </m:r>
                      <m:r>
                        <m:rPr>
                          <m:sty m:val="p"/>
                        </m:rPr>
                        <a:rPr lang="en-US" sz="2800" b="0" i="1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n-US" sz="2800" b="0" i="1" smtClean="0"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.]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DB110C8-AD5E-A21B-D699-EC46CF41C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253" y="500249"/>
                <a:ext cx="5707845" cy="984885"/>
              </a:xfrm>
              <a:prstGeom prst="rect">
                <a:avLst/>
              </a:prstGeom>
              <a:blipFill>
                <a:blip r:embed="rId4"/>
                <a:stretch>
                  <a:fillRect l="-1774" t="-3797" r="-2882" b="-13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39BD8CB6-46DF-215A-707C-0259944EE667}"/>
              </a:ext>
            </a:extLst>
          </p:cNvPr>
          <p:cNvSpPr txBox="1"/>
          <p:nvPr/>
        </p:nvSpPr>
        <p:spPr>
          <a:xfrm>
            <a:off x="9450446" y="1478984"/>
            <a:ext cx="2666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 dirty="0">
                <a:effectLst/>
                <a:latin typeface="+mj-lt"/>
              </a:rPr>
              <a:t>Phys. Rev. Lett. </a:t>
            </a:r>
            <a:r>
              <a:rPr lang="en-US" sz="1400" b="1" i="0" dirty="0">
                <a:effectLst/>
                <a:latin typeface="+mj-lt"/>
              </a:rPr>
              <a:t>124</a:t>
            </a:r>
            <a:r>
              <a:rPr lang="en-US" sz="1400" b="0" i="0" dirty="0">
                <a:effectLst/>
                <a:latin typeface="+mj-lt"/>
              </a:rPr>
              <a:t>, 081803 (2020)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B58E932-657A-063A-3D40-2FEE1E9F6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15406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1E8D2-C98A-F461-C1B8-031C730BB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4848E-5022-9617-3639-0502E20F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1648192"/>
          </a:xfrm>
        </p:spPr>
        <p:txBody>
          <a:bodyPr>
            <a:normAutofit/>
          </a:bodyPr>
          <a:lstStyle/>
          <a:p>
            <a:r>
              <a:rPr lang="en-US" b="0" dirty="0"/>
              <a:t>Can extract stored spectrum and </a:t>
            </a:r>
            <a:r>
              <a:rPr lang="en-US" b="0" dirty="0" err="1"/>
              <a:t>specularity</a:t>
            </a:r>
            <a:r>
              <a:rPr lang="en-US" b="0" dirty="0"/>
              <a:t> of storage chambers</a:t>
            </a:r>
          </a:p>
        </p:txBody>
      </p:sp>
      <p:pic>
        <p:nvPicPr>
          <p:cNvPr id="14" name="Picture 13" descr="A graph of a function&#10;&#10;AI-generated content may be incorrect.">
            <a:extLst>
              <a:ext uri="{FF2B5EF4-FFF2-40B4-BE49-F238E27FC236}">
                <a16:creationId xmlns:a16="http://schemas.microsoft.com/office/drawing/2014/main" id="{8E57096A-3446-4425-FB01-6C40CF333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10" y="1955395"/>
            <a:ext cx="6068784" cy="4524735"/>
          </a:xfrm>
          <a:prstGeom prst="rect">
            <a:avLst/>
          </a:prstGeom>
        </p:spPr>
      </p:pic>
      <p:pic>
        <p:nvPicPr>
          <p:cNvPr id="15" name="Picture 14" descr="A blue square with a blue dot&#10;&#10;AI-generated content may be incorrect.">
            <a:extLst>
              <a:ext uri="{FF2B5EF4-FFF2-40B4-BE49-F238E27FC236}">
                <a16:creationId xmlns:a16="http://schemas.microsoft.com/office/drawing/2014/main" id="{FFA10448-6C68-811A-E2D7-44958A1AC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642" y="1880408"/>
            <a:ext cx="5938248" cy="462471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FC9EFEF-3F19-372B-78BC-B51F94E6DA0B}"/>
              </a:ext>
            </a:extLst>
          </p:cNvPr>
          <p:cNvGrpSpPr/>
          <p:nvPr/>
        </p:nvGrpSpPr>
        <p:grpSpPr>
          <a:xfrm>
            <a:off x="7309244" y="2232964"/>
            <a:ext cx="2934045" cy="1752236"/>
            <a:chOff x="702255" y="1282051"/>
            <a:chExt cx="5733444" cy="3424061"/>
          </a:xfrm>
        </p:grpSpPr>
        <p:pic>
          <p:nvPicPr>
            <p:cNvPr id="17" name="Picture 16" descr="Screen Clipping">
              <a:extLst>
                <a:ext uri="{FF2B5EF4-FFF2-40B4-BE49-F238E27FC236}">
                  <a16:creationId xmlns:a16="http://schemas.microsoft.com/office/drawing/2014/main" id="{C364F9F9-BAAE-E6BE-06EE-80E8D87CE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5" b="1826"/>
            <a:stretch>
              <a:fillRect/>
            </a:stretch>
          </p:blipFill>
          <p:spPr>
            <a:xfrm>
              <a:off x="702255" y="1282051"/>
              <a:ext cx="4776541" cy="3424061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0400FBF0-ABA7-56F3-6248-DE877E8AD8E1}"/>
                </a:ext>
              </a:extLst>
            </p:cNvPr>
            <p:cNvCxnSpPr>
              <a:cxnSpLocks/>
            </p:cNvCxnSpPr>
            <p:nvPr/>
          </p:nvCxnSpPr>
          <p:spPr>
            <a:xfrm>
              <a:off x="2298045" y="2438400"/>
              <a:ext cx="628035" cy="341376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8D4B050-22EA-5894-141B-A8A80C1B72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6080" y="2438400"/>
              <a:ext cx="548640" cy="341376"/>
            </a:xfrm>
            <a:prstGeom prst="line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618712C-3AF1-5147-0CA0-A743D9701827}"/>
                </a:ext>
              </a:extLst>
            </p:cNvPr>
            <p:cNvCxnSpPr>
              <a:cxnSpLocks/>
            </p:cNvCxnSpPr>
            <p:nvPr/>
          </p:nvCxnSpPr>
          <p:spPr>
            <a:xfrm>
              <a:off x="2298044" y="2933121"/>
              <a:ext cx="628035" cy="341376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204FB99-3A53-FE57-ADAF-586F2FBA058F}"/>
                </a:ext>
              </a:extLst>
            </p:cNvPr>
            <p:cNvCxnSpPr>
              <a:cxnSpLocks/>
            </p:cNvCxnSpPr>
            <p:nvPr/>
          </p:nvCxnSpPr>
          <p:spPr>
            <a:xfrm>
              <a:off x="2065477" y="3185578"/>
              <a:ext cx="860601" cy="125495"/>
            </a:xfrm>
            <a:prstGeom prst="line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FA92AF-CE02-1AC4-159D-D64DF5A5EAE7}"/>
                </a:ext>
              </a:extLst>
            </p:cNvPr>
            <p:cNvSpPr txBox="1"/>
            <p:nvPr/>
          </p:nvSpPr>
          <p:spPr>
            <a:xfrm>
              <a:off x="3659080" y="1716684"/>
              <a:ext cx="2776619" cy="7217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Specular (0)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B1FC850-76FD-1ABF-B99D-70C4A1739DD8}"/>
              </a:ext>
            </a:extLst>
          </p:cNvPr>
          <p:cNvSpPr txBox="1"/>
          <p:nvPr/>
        </p:nvSpPr>
        <p:spPr>
          <a:xfrm>
            <a:off x="4544" y="6546355"/>
            <a:ext cx="610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Merriweather Sans" pitchFamily="2" charset="77"/>
              </a:rPr>
              <a:t>Publication </a:t>
            </a:r>
            <a:r>
              <a:rPr lang="fr-FR" sz="1200" dirty="0" err="1">
                <a:latin typeface="Merriweather Sans" pitchFamily="2" charset="77"/>
              </a:rPr>
              <a:t>under</a:t>
            </a:r>
            <a:r>
              <a:rPr lang="fr-FR" sz="1200" dirty="0">
                <a:latin typeface="Merriweather Sans" pitchFamily="2" charset="77"/>
              </a:rPr>
              <a:t> </a:t>
            </a:r>
            <a:r>
              <a:rPr lang="fr-FR" sz="1200" dirty="0" err="1">
                <a:latin typeface="Merriweather Sans" pitchFamily="2" charset="77"/>
              </a:rPr>
              <a:t>review</a:t>
            </a:r>
            <a:r>
              <a:rPr lang="fr-FR" sz="1200" dirty="0">
                <a:latin typeface="Merriweather Sans" pitchFamily="2" charset="77"/>
              </a:rPr>
              <a:t> at PRL; </a:t>
            </a:r>
            <a:r>
              <a:rPr lang="fr-FR" sz="1200" dirty="0" err="1">
                <a:latin typeface="Merriweather Sans" pitchFamily="2" charset="77"/>
              </a:rPr>
              <a:t>arXiv</a:t>
            </a:r>
            <a:r>
              <a:rPr lang="fr-FR" sz="1200" dirty="0">
                <a:latin typeface="Merriweather Sans" pitchFamily="2" charset="77"/>
              </a:rPr>
              <a:t> 2511.06884</a:t>
            </a:r>
            <a:endParaRPr lang="en-US" sz="1200" dirty="0">
              <a:latin typeface="Merriweather Sans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9A418B-9BEE-6FE9-903B-4A999AA8BFFE}"/>
              </a:ext>
            </a:extLst>
          </p:cNvPr>
          <p:cNvSpPr txBox="1"/>
          <p:nvPr/>
        </p:nvSpPr>
        <p:spPr>
          <a:xfrm>
            <a:off x="8412838" y="3402035"/>
            <a:ext cx="13407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Diffuse (1)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D9913-AFBD-727F-C34A-D1ABA55A1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40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275093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7D95D-2C58-1F51-85FC-CFE134BA3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CAC311B-4B70-4441-DB64-2BB7EC2F2C0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461" y="282208"/>
                <a:ext cx="11717079" cy="1648192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Can use to calculate systematic frequency shift from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b="0" dirty="0"/>
                  <a:t> sampling difference in top, bottom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CAC311B-4B70-4441-DB64-2BB7EC2F2C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461" y="282208"/>
                <a:ext cx="11717079" cy="1648192"/>
              </a:xfrm>
              <a:blipFill>
                <a:blip r:embed="rId3"/>
                <a:stretch>
                  <a:fillRect l="-2056" t="-7634" r="-2381" b="-9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graph of a function&#10;&#10;AI-generated content may be incorrect.">
            <a:extLst>
              <a:ext uri="{FF2B5EF4-FFF2-40B4-BE49-F238E27FC236}">
                <a16:creationId xmlns:a16="http://schemas.microsoft.com/office/drawing/2014/main" id="{F28667D1-9777-8A7E-3498-C77C813716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0" y="1955395"/>
            <a:ext cx="6068784" cy="4524735"/>
          </a:xfrm>
          <a:prstGeom prst="rect">
            <a:avLst/>
          </a:prstGeom>
        </p:spPr>
      </p:pic>
      <p:pic>
        <p:nvPicPr>
          <p:cNvPr id="15" name="Picture 14" descr="A blue square with a blue dot&#10;&#10;AI-generated content may be incorrect.">
            <a:extLst>
              <a:ext uri="{FF2B5EF4-FFF2-40B4-BE49-F238E27FC236}">
                <a16:creationId xmlns:a16="http://schemas.microsoft.com/office/drawing/2014/main" id="{A421A86F-8789-0B0A-A3A0-7D0A614E79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642" y="1880408"/>
            <a:ext cx="5938248" cy="462471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1714D67-B512-E0A6-9862-862C43C5A7C0}"/>
              </a:ext>
            </a:extLst>
          </p:cNvPr>
          <p:cNvGrpSpPr/>
          <p:nvPr/>
        </p:nvGrpSpPr>
        <p:grpSpPr>
          <a:xfrm>
            <a:off x="7309244" y="2232964"/>
            <a:ext cx="2934045" cy="1752236"/>
            <a:chOff x="702255" y="1282051"/>
            <a:chExt cx="5733444" cy="3424061"/>
          </a:xfrm>
        </p:grpSpPr>
        <p:pic>
          <p:nvPicPr>
            <p:cNvPr id="17" name="Picture 16" descr="Screen Clipping">
              <a:extLst>
                <a:ext uri="{FF2B5EF4-FFF2-40B4-BE49-F238E27FC236}">
                  <a16:creationId xmlns:a16="http://schemas.microsoft.com/office/drawing/2014/main" id="{DB5AB210-ABC5-CF76-F396-DDF62B2AA0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5" b="1826"/>
            <a:stretch>
              <a:fillRect/>
            </a:stretch>
          </p:blipFill>
          <p:spPr>
            <a:xfrm>
              <a:off x="702255" y="1282051"/>
              <a:ext cx="4776541" cy="3424061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085D765-B826-F116-81E7-31BBD70903A5}"/>
                </a:ext>
              </a:extLst>
            </p:cNvPr>
            <p:cNvCxnSpPr>
              <a:cxnSpLocks/>
            </p:cNvCxnSpPr>
            <p:nvPr/>
          </p:nvCxnSpPr>
          <p:spPr>
            <a:xfrm>
              <a:off x="2298045" y="2438400"/>
              <a:ext cx="628035" cy="341376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ED2E3B9-7985-E5DD-849B-6A8F2F04D7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6080" y="2438400"/>
              <a:ext cx="548640" cy="341376"/>
            </a:xfrm>
            <a:prstGeom prst="line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1970E11-72B0-DDCA-BBE5-9AE38042C467}"/>
                </a:ext>
              </a:extLst>
            </p:cNvPr>
            <p:cNvCxnSpPr>
              <a:cxnSpLocks/>
            </p:cNvCxnSpPr>
            <p:nvPr/>
          </p:nvCxnSpPr>
          <p:spPr>
            <a:xfrm>
              <a:off x="2298044" y="2933121"/>
              <a:ext cx="628035" cy="341376"/>
            </a:xfrm>
            <a:prstGeom prst="line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FDB04B8-E2C6-1653-B9D1-7FE1589285C5}"/>
                </a:ext>
              </a:extLst>
            </p:cNvPr>
            <p:cNvCxnSpPr>
              <a:cxnSpLocks/>
            </p:cNvCxnSpPr>
            <p:nvPr/>
          </p:nvCxnSpPr>
          <p:spPr>
            <a:xfrm>
              <a:off x="2065477" y="3185578"/>
              <a:ext cx="860601" cy="125495"/>
            </a:xfrm>
            <a:prstGeom prst="line">
              <a:avLst/>
            </a:prstGeom>
            <a:ln w="3810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D9AC90-ED68-1867-546B-9AF96718850F}"/>
                </a:ext>
              </a:extLst>
            </p:cNvPr>
            <p:cNvSpPr txBox="1"/>
            <p:nvPr/>
          </p:nvSpPr>
          <p:spPr>
            <a:xfrm>
              <a:off x="3659080" y="1716684"/>
              <a:ext cx="2776619" cy="72171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Specular (0)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63FB86A-A51B-2BB2-9547-45FB07AD25BF}"/>
              </a:ext>
            </a:extLst>
          </p:cNvPr>
          <p:cNvSpPr txBox="1"/>
          <p:nvPr/>
        </p:nvSpPr>
        <p:spPr>
          <a:xfrm>
            <a:off x="4544" y="6546355"/>
            <a:ext cx="61023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Merriweather Sans" pitchFamily="2" charset="77"/>
              </a:rPr>
              <a:t>Publication </a:t>
            </a:r>
            <a:r>
              <a:rPr lang="fr-FR" sz="1200" dirty="0" err="1">
                <a:latin typeface="Merriweather Sans" pitchFamily="2" charset="77"/>
              </a:rPr>
              <a:t>under</a:t>
            </a:r>
            <a:r>
              <a:rPr lang="fr-FR" sz="1200" dirty="0">
                <a:latin typeface="Merriweather Sans" pitchFamily="2" charset="77"/>
              </a:rPr>
              <a:t> </a:t>
            </a:r>
            <a:r>
              <a:rPr lang="fr-FR" sz="1200" dirty="0" err="1">
                <a:latin typeface="Merriweather Sans" pitchFamily="2" charset="77"/>
              </a:rPr>
              <a:t>review</a:t>
            </a:r>
            <a:r>
              <a:rPr lang="fr-FR" sz="1200" dirty="0">
                <a:latin typeface="Merriweather Sans" pitchFamily="2" charset="77"/>
              </a:rPr>
              <a:t> at PRL; </a:t>
            </a:r>
            <a:r>
              <a:rPr lang="fr-FR" sz="1200" dirty="0" err="1">
                <a:latin typeface="Merriweather Sans" pitchFamily="2" charset="77"/>
              </a:rPr>
              <a:t>arXiv</a:t>
            </a:r>
            <a:r>
              <a:rPr lang="fr-FR" sz="1200" dirty="0">
                <a:latin typeface="Merriweather Sans" pitchFamily="2" charset="77"/>
              </a:rPr>
              <a:t> 2511.06884</a:t>
            </a:r>
            <a:endParaRPr lang="en-US" sz="1200" dirty="0">
              <a:latin typeface="Merriweather Sans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2E9CE1-8808-E0F5-560D-51063D1A372A}"/>
              </a:ext>
            </a:extLst>
          </p:cNvPr>
          <p:cNvSpPr txBox="1"/>
          <p:nvPr/>
        </p:nvSpPr>
        <p:spPr>
          <a:xfrm>
            <a:off x="8412838" y="3402035"/>
            <a:ext cx="13407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Diffuse (1)</a:t>
            </a:r>
          </a:p>
        </p:txBody>
      </p:sp>
      <p:pic>
        <p:nvPicPr>
          <p:cNvPr id="3" name="Picture 2" descr="A close-up of a machine&#10;&#10;AI-generated content may be incorrect.">
            <a:extLst>
              <a:ext uri="{FF2B5EF4-FFF2-40B4-BE49-F238E27FC236}">
                <a16:creationId xmlns:a16="http://schemas.microsoft.com/office/drawing/2014/main" id="{7FFE2DF0-4B4F-7963-752F-6FBCED91C7F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216" t="24117" b="59768"/>
          <a:stretch>
            <a:fillRect/>
          </a:stretch>
        </p:blipFill>
        <p:spPr>
          <a:xfrm>
            <a:off x="3971390" y="2926508"/>
            <a:ext cx="8070944" cy="1018392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6DBF748-D65F-83A8-CFEE-34AE00CC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41</a:t>
            </a:fld>
            <a:endParaRPr lang="de-CH" dirty="0"/>
          </a:p>
        </p:txBody>
      </p:sp>
      <p:pic>
        <p:nvPicPr>
          <p:cNvPr id="7" name="Picture 6" descr="A person in a grey shirt&#10;&#10;AI-generated content may be incorrect.">
            <a:extLst>
              <a:ext uri="{FF2B5EF4-FFF2-40B4-BE49-F238E27FC236}">
                <a16:creationId xmlns:a16="http://schemas.microsoft.com/office/drawing/2014/main" id="{CAB5789E-6CB9-9F9C-D01C-96C79CC60A4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9380" b="14643"/>
          <a:stretch>
            <a:fillRect/>
          </a:stretch>
        </p:blipFill>
        <p:spPr>
          <a:xfrm>
            <a:off x="9134492" y="2921128"/>
            <a:ext cx="1029030" cy="10183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A28FFA-2A0D-1A69-1577-95E9CEF9163F}"/>
              </a:ext>
            </a:extLst>
          </p:cNvPr>
          <p:cNvSpPr txBox="1"/>
          <p:nvPr/>
        </p:nvSpPr>
        <p:spPr>
          <a:xfrm rot="1191370">
            <a:off x="9871511" y="2571339"/>
            <a:ext cx="2116336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See poster of Morgan </a:t>
            </a:r>
          </a:p>
        </p:txBody>
      </p:sp>
    </p:spTree>
    <p:extLst>
      <p:ext uri="{BB962C8B-B14F-4D97-AF65-F5344CB8AC3E}">
        <p14:creationId xmlns:p14="http://schemas.microsoft.com/office/powerpoint/2010/main" val="697260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CAEDB-86A1-3313-98C2-DC0A2A301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0DE409-AA7F-416C-24EF-67B833510D21}"/>
                  </a:ext>
                </a:extLst>
              </p:cNvPr>
              <p:cNvSpPr txBox="1"/>
              <p:nvPr/>
            </p:nvSpPr>
            <p:spPr>
              <a:xfrm>
                <a:off x="5719156" y="1256938"/>
                <a:ext cx="6472843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m:rPr>
                            <m:sty m:val="p"/>
                          </m:rP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∼0.85−0.9</m:t>
                    </m:r>
                  </m:oMath>
                </a14:m>
                <a:r>
                  <a:rPr lang="en-US" sz="3200" b="0" dirty="0">
                    <a:solidFill>
                      <a:schemeClr val="accent5"/>
                    </a:solidFill>
                  </a:rPr>
                  <a:t> </a:t>
                </a:r>
              </a:p>
              <a:p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3C777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m:rPr>
                            <m:sty m:val="p"/>
                          </m:rP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sz="3200" i="1">
                        <a:solidFill>
                          <a:srgbClr val="03C777"/>
                        </a:solidFill>
                        <a:latin typeface="Cambria Math" panose="02040503050406030204" pitchFamily="18" charset="0"/>
                      </a:rPr>
                      <m:t>=110,000</m:t>
                    </m:r>
                  </m:oMath>
                </a14:m>
                <a:r>
                  <a:rPr lang="en-US" sz="3200" dirty="0">
                    <a:solidFill>
                      <a:srgbClr val="03C777"/>
                    </a:solidFill>
                  </a:rPr>
                  <a:t> UCNs total</a:t>
                </a:r>
              </a:p>
              <a:p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kV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3200" dirty="0">
                    <a:solidFill>
                      <a:schemeClr val="accent4"/>
                    </a:solidFill>
                  </a:rPr>
                  <a:t>  </a:t>
                </a:r>
                <a:r>
                  <a:rPr lang="en-US" sz="3200" dirty="0">
                    <a:solidFill>
                      <a:schemeClr val="accent4"/>
                    </a:solidFill>
                    <a:sym typeface="Wingdings" pitchFamily="2" charset="2"/>
                  </a:rPr>
                  <a:t> working on it now</a:t>
                </a:r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80DE409-AA7F-416C-24EF-67B833510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156" y="1256938"/>
                <a:ext cx="6472843" cy="2554545"/>
              </a:xfrm>
              <a:prstGeom prst="rect">
                <a:avLst/>
              </a:prstGeom>
              <a:blipFill>
                <a:blip r:embed="rId2"/>
                <a:stretch>
                  <a:fillRect l="-783" r="-1174" b="-7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Checkbox Checked with solid fill">
            <a:extLst>
              <a:ext uri="{FF2B5EF4-FFF2-40B4-BE49-F238E27FC236}">
                <a16:creationId xmlns:a16="http://schemas.microsoft.com/office/drawing/2014/main" id="{66FA50E6-DE04-BA72-D2BC-9734A7E22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3011" y="1118287"/>
            <a:ext cx="914400" cy="9144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88CA188-3D4F-8AAD-79AC-B7DD35C48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2012106"/>
          </a:xfrm>
        </p:spPr>
        <p:txBody>
          <a:bodyPr>
            <a:normAutofit/>
          </a:bodyPr>
          <a:lstStyle/>
          <a:p>
            <a:r>
              <a:rPr lang="en-US" b="0" dirty="0"/>
              <a:t>Back to the main questline…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FDDFEE-0DFD-5A86-6770-2778F8FB4504}"/>
                  </a:ext>
                </a:extLst>
              </p:cNvPr>
              <p:cNvSpPr txBox="1"/>
              <p:nvPr/>
            </p:nvSpPr>
            <p:spPr>
              <a:xfrm>
                <a:off x="369122" y="2874168"/>
                <a:ext cx="4654433" cy="1224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3C777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03C777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3C77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3C777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e>
                          </m:ra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03C777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GB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2FDDFEE-0DFD-5A86-6770-2778F8FB45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22" y="2874168"/>
                <a:ext cx="4654433" cy="1224310"/>
              </a:xfrm>
              <a:prstGeom prst="rect">
                <a:avLst/>
              </a:prstGeom>
              <a:blipFill>
                <a:blip r:embed="rId5"/>
                <a:stretch>
                  <a:fillRect b="-10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C666C-8E26-8351-D6AD-F5D503046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42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624742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27C60-63CB-5940-9D00-BE2592CE5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CBB6989-5DCD-7FA6-5D75-336E8CE9FF6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461" y="282208"/>
                <a:ext cx="11717079" cy="974730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Issues with coatings in storage chamber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r>
                  <a:rPr lang="en-US" b="0" dirty="0"/>
                  <a:t>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CBB6989-5DCD-7FA6-5D75-336E8CE9FF6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461" y="282208"/>
                <a:ext cx="11717079" cy="974730"/>
              </a:xfrm>
              <a:blipFill>
                <a:blip r:embed="rId2"/>
                <a:stretch>
                  <a:fillRect l="-2056" t="-11688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C616BC1-26D8-0B24-C786-696F5A212B15}"/>
              </a:ext>
            </a:extLst>
          </p:cNvPr>
          <p:cNvGrpSpPr/>
          <p:nvPr/>
        </p:nvGrpSpPr>
        <p:grpSpPr>
          <a:xfrm>
            <a:off x="237461" y="1844931"/>
            <a:ext cx="5940917" cy="4509287"/>
            <a:chOff x="167359" y="1891516"/>
            <a:chExt cx="5943155" cy="4431146"/>
          </a:xfrm>
        </p:grpSpPr>
        <p:pic>
          <p:nvPicPr>
            <p:cNvPr id="21" name="Picture 20" descr="A graph of a storage chart&#10;&#10;Description automatically generated with medium confidence">
              <a:extLst>
                <a:ext uri="{FF2B5EF4-FFF2-40B4-BE49-F238E27FC236}">
                  <a16:creationId xmlns:a16="http://schemas.microsoft.com/office/drawing/2014/main" id="{6C9409A6-41D3-C4AF-1F84-ED9FAC5D3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359" y="1891516"/>
              <a:ext cx="5943155" cy="443114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441ED57-3028-1B4C-12F5-06AB732BE446}"/>
                </a:ext>
              </a:extLst>
            </p:cNvPr>
            <p:cNvSpPr txBox="1"/>
            <p:nvPr/>
          </p:nvSpPr>
          <p:spPr>
            <a:xfrm>
              <a:off x="1482984" y="2430864"/>
              <a:ext cx="2237015" cy="393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n2EDM Design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661A0EE-5231-D9A7-114C-9E553B8C0D88}"/>
                </a:ext>
              </a:extLst>
            </p:cNvPr>
            <p:cNvSpPr txBox="1"/>
            <p:nvPr/>
          </p:nvSpPr>
          <p:spPr>
            <a:xfrm>
              <a:off x="3952805" y="4965531"/>
              <a:ext cx="1673565" cy="393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000FF"/>
                  </a:solidFill>
                </a:rPr>
                <a:t>End of 2024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AF131B3-F326-2A7A-6CF2-CA6C45681165}"/>
                </a:ext>
              </a:extLst>
            </p:cNvPr>
            <p:cNvSpPr txBox="1"/>
            <p:nvPr/>
          </p:nvSpPr>
          <p:spPr>
            <a:xfrm>
              <a:off x="2081394" y="5414985"/>
              <a:ext cx="1051098" cy="393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Initial</a:t>
              </a:r>
            </a:p>
          </p:txBody>
        </p: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788A565-DC88-8ECA-126A-194983F89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43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919669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8FE7C-AB90-D078-C87F-988463790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57CB-90F4-57A5-D627-7132F8A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7"/>
            <a:ext cx="11717079" cy="1818892"/>
          </a:xfrm>
        </p:spPr>
        <p:txBody>
          <a:bodyPr>
            <a:normAutofit/>
          </a:bodyPr>
          <a:lstStyle/>
          <a:p>
            <a:r>
              <a:rPr lang="en-US" b="0" dirty="0"/>
              <a:t>Now we are close to design!</a:t>
            </a:r>
            <a:br>
              <a:rPr lang="en-US" b="0" dirty="0"/>
            </a:br>
            <a:r>
              <a:rPr lang="en-US" b="0" dirty="0"/>
              <a:t>(from a lot of redesign and effort)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D311A4A-D755-5F8C-1D85-6132272FEF04}"/>
              </a:ext>
            </a:extLst>
          </p:cNvPr>
          <p:cNvGrpSpPr/>
          <p:nvPr/>
        </p:nvGrpSpPr>
        <p:grpSpPr>
          <a:xfrm>
            <a:off x="237461" y="1844931"/>
            <a:ext cx="5940917" cy="4509287"/>
            <a:chOff x="435169" y="1313839"/>
            <a:chExt cx="6530283" cy="495662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DD33F16-123B-4F73-D0F8-23232866805E}"/>
                </a:ext>
              </a:extLst>
            </p:cNvPr>
            <p:cNvGrpSpPr/>
            <p:nvPr/>
          </p:nvGrpSpPr>
          <p:grpSpPr>
            <a:xfrm>
              <a:off x="435169" y="1313839"/>
              <a:ext cx="6530283" cy="4956629"/>
              <a:chOff x="167359" y="1891516"/>
              <a:chExt cx="5943155" cy="4431146"/>
            </a:xfrm>
          </p:grpSpPr>
          <p:pic>
            <p:nvPicPr>
              <p:cNvPr id="6" name="Picture 5" descr="A graph of a storage chart&#10;&#10;Description automatically generated with medium confidence">
                <a:extLst>
                  <a:ext uri="{FF2B5EF4-FFF2-40B4-BE49-F238E27FC236}">
                    <a16:creationId xmlns:a16="http://schemas.microsoft.com/office/drawing/2014/main" id="{0132E8F3-DCEA-5F52-95DF-E9B3972916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359" y="1891516"/>
                <a:ext cx="5943155" cy="4431146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367D19B-DB69-F042-1B0F-5106B5D1B811}"/>
                  </a:ext>
                </a:extLst>
              </p:cNvPr>
              <p:cNvSpPr txBox="1"/>
              <p:nvPr/>
            </p:nvSpPr>
            <p:spPr>
              <a:xfrm>
                <a:off x="1482984" y="2430864"/>
                <a:ext cx="2237015" cy="393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n2EDM Design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5DEE7ED-CEE3-126E-6262-5A8956EC36A5}"/>
                  </a:ext>
                </a:extLst>
              </p:cNvPr>
              <p:cNvSpPr txBox="1"/>
              <p:nvPr/>
            </p:nvSpPr>
            <p:spPr>
              <a:xfrm>
                <a:off x="3952805" y="4965531"/>
                <a:ext cx="1673565" cy="393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0000FF"/>
                    </a:solidFill>
                  </a:rPr>
                  <a:t>End of 2024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352EDA5-B6F2-2196-1AFE-499AA57CC6EE}"/>
                  </a:ext>
                </a:extLst>
              </p:cNvPr>
              <p:cNvSpPr txBox="1"/>
              <p:nvPr/>
            </p:nvSpPr>
            <p:spPr>
              <a:xfrm>
                <a:off x="2081394" y="5414985"/>
                <a:ext cx="1051098" cy="393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Initial</a:t>
                </a:r>
              </a:p>
            </p:txBody>
          </p: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85015AC-E535-F2FC-83D6-A54DBBB55A1A}"/>
                </a:ext>
              </a:extLst>
            </p:cNvPr>
            <p:cNvCxnSpPr>
              <a:cxnSpLocks/>
            </p:cNvCxnSpPr>
            <p:nvPr/>
          </p:nvCxnSpPr>
          <p:spPr>
            <a:xfrm>
              <a:off x="4942703" y="2199501"/>
              <a:ext cx="1853513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E7E3505-687E-6DF5-1369-55EE2FBFF3B4}"/>
                </a:ext>
              </a:extLst>
            </p:cNvPr>
            <p:cNvSpPr txBox="1"/>
            <p:nvPr/>
          </p:nvSpPr>
          <p:spPr>
            <a:xfrm>
              <a:off x="5426603" y="2206954"/>
              <a:ext cx="1006877" cy="439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03C777"/>
                  </a:solidFill>
                </a:rPr>
                <a:t>2025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4444E2B-FA83-2FF0-E9C7-5B052D81AFE8}"/>
              </a:ext>
            </a:extLst>
          </p:cNvPr>
          <p:cNvCxnSpPr>
            <a:cxnSpLocks/>
          </p:cNvCxnSpPr>
          <p:nvPr/>
        </p:nvCxnSpPr>
        <p:spPr>
          <a:xfrm>
            <a:off x="4338185" y="4069287"/>
            <a:ext cx="1686231" cy="0"/>
          </a:xfrm>
          <a:prstGeom prst="line">
            <a:avLst/>
          </a:prstGeom>
          <a:ln w="38100">
            <a:solidFill>
              <a:schemeClr val="accent6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0C1733-ECE0-48E8-DF09-D10B27155915}"/>
              </a:ext>
            </a:extLst>
          </p:cNvPr>
          <p:cNvCxnSpPr>
            <a:cxnSpLocks/>
          </p:cNvCxnSpPr>
          <p:nvPr/>
        </p:nvCxnSpPr>
        <p:spPr>
          <a:xfrm>
            <a:off x="5177481" y="3057551"/>
            <a:ext cx="0" cy="968006"/>
          </a:xfrm>
          <a:prstGeom prst="straightConnector1">
            <a:avLst/>
          </a:prstGeom>
          <a:ln w="38100">
            <a:solidFill>
              <a:srgbClr val="03C777"/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machine with round holes&#10;&#10;AI-generated content may be incorrect.">
            <a:extLst>
              <a:ext uri="{FF2B5EF4-FFF2-40B4-BE49-F238E27FC236}">
                <a16:creationId xmlns:a16="http://schemas.microsoft.com/office/drawing/2014/main" id="{7F0E4355-A9A4-745B-F566-E6B9DAB14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064" y="2264736"/>
            <a:ext cx="4645458" cy="34840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794BC1-150D-AE59-1AC8-A0BB8F1BA10C}"/>
              </a:ext>
            </a:extLst>
          </p:cNvPr>
          <p:cNvSpPr txBox="1"/>
          <p:nvPr/>
        </p:nvSpPr>
        <p:spPr>
          <a:xfrm>
            <a:off x="7143687" y="5806590"/>
            <a:ext cx="4386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Changed from </a:t>
            </a:r>
            <a:r>
              <a:rPr lang="en-US" sz="2400" dirty="0" err="1"/>
              <a:t>rexolite</a:t>
            </a:r>
            <a:r>
              <a:rPr lang="en-US" sz="2400" dirty="0"/>
              <a:t> to quartz and recoated electrodes</a:t>
            </a:r>
          </a:p>
        </p:txBody>
      </p:sp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911749D6-B00A-5A71-0C36-170643AA3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" b="1826"/>
          <a:stretch>
            <a:fillRect/>
          </a:stretch>
        </p:blipFill>
        <p:spPr>
          <a:xfrm>
            <a:off x="8769838" y="282207"/>
            <a:ext cx="2401697" cy="1721655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B4DBB5D-9247-A627-2A83-430694EE4AEA}"/>
              </a:ext>
            </a:extLst>
          </p:cNvPr>
          <p:cNvCxnSpPr>
            <a:cxnSpLocks/>
          </p:cNvCxnSpPr>
          <p:nvPr/>
        </p:nvCxnSpPr>
        <p:spPr>
          <a:xfrm flipH="1">
            <a:off x="9448800" y="1549400"/>
            <a:ext cx="521886" cy="2146300"/>
          </a:xfrm>
          <a:prstGeom prst="straightConnector1">
            <a:avLst/>
          </a:prstGeom>
          <a:ln w="57150">
            <a:solidFill>
              <a:srgbClr val="03C777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B1AF36B-628D-5B6B-F7CA-A6FC4F454A3C}"/>
              </a:ext>
            </a:extLst>
          </p:cNvPr>
          <p:cNvSpPr txBox="1"/>
          <p:nvPr/>
        </p:nvSpPr>
        <p:spPr>
          <a:xfrm>
            <a:off x="4166133" y="4083227"/>
            <a:ext cx="1955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3C777"/>
                </a:solidFill>
              </a:rPr>
              <a:t>issue with O-ring and HV event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CCAB7-7B1D-F4D8-26CC-ACECB9FB1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44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378805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14BE9-BBA6-605E-7CD2-1C5F11676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80FEB-6FBA-CDDC-63D6-97B410474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7"/>
            <a:ext cx="11717079" cy="1818892"/>
          </a:xfrm>
        </p:spPr>
        <p:txBody>
          <a:bodyPr>
            <a:normAutofit/>
          </a:bodyPr>
          <a:lstStyle/>
          <a:p>
            <a:r>
              <a:rPr lang="en-US" b="0" dirty="0"/>
              <a:t>Now we are close to design!</a:t>
            </a:r>
            <a:br>
              <a:rPr lang="en-US" b="0" dirty="0"/>
            </a:br>
            <a:r>
              <a:rPr lang="en-US" b="0" dirty="0"/>
              <a:t>(from a lot of redesign and effort)</a:t>
            </a:r>
          </a:p>
        </p:txBody>
      </p:sp>
      <p:pic>
        <p:nvPicPr>
          <p:cNvPr id="11" name="Picture 10" descr="A graph of a storage function&#10;&#10;AI-generated content may be incorrect.">
            <a:extLst>
              <a:ext uri="{FF2B5EF4-FFF2-40B4-BE49-F238E27FC236}">
                <a16:creationId xmlns:a16="http://schemas.microsoft.com/office/drawing/2014/main" id="{4EFAEC74-0F0D-1F54-C862-D729485C9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472" y="1700314"/>
            <a:ext cx="6763058" cy="501244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0300C52-ED3A-1B65-E0A8-8F8F13CD2C96}"/>
              </a:ext>
            </a:extLst>
          </p:cNvPr>
          <p:cNvSpPr txBox="1"/>
          <p:nvPr/>
        </p:nvSpPr>
        <p:spPr>
          <a:xfrm>
            <a:off x="3402419" y="1916433"/>
            <a:ext cx="1807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35s filling time</a:t>
            </a:r>
          </a:p>
        </p:txBody>
      </p:sp>
      <p:sp>
        <p:nvSpPr>
          <p:cNvPr id="23" name="Slide Number Placeholder 3">
            <a:extLst>
              <a:ext uri="{FF2B5EF4-FFF2-40B4-BE49-F238E27FC236}">
                <a16:creationId xmlns:a16="http://schemas.microsoft.com/office/drawing/2014/main" id="{22A950D6-AA4A-1677-ED51-75592C5A3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45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964604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7A98A-AE38-8811-4C3B-2EB918587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CB80E38-9F05-B1C1-27BF-D29A2D418EDD}"/>
                  </a:ext>
                </a:extLst>
              </p:cNvPr>
              <p:cNvSpPr txBox="1"/>
              <p:nvPr/>
            </p:nvSpPr>
            <p:spPr>
              <a:xfrm>
                <a:off x="5719156" y="1256938"/>
                <a:ext cx="6472843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m:rPr>
                            <m:sty m:val="p"/>
                          </m:rP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∼0.85−0.9</m:t>
                    </m:r>
                  </m:oMath>
                </a14:m>
                <a:r>
                  <a:rPr lang="en-US" sz="3200" b="0" dirty="0">
                    <a:solidFill>
                      <a:schemeClr val="accent5"/>
                    </a:solidFill>
                  </a:rPr>
                  <a:t> </a:t>
                </a:r>
              </a:p>
              <a:p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3C777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m:rPr>
                            <m:sty m:val="p"/>
                          </m:rP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sz="3200" i="1">
                        <a:solidFill>
                          <a:srgbClr val="03C777"/>
                        </a:solidFill>
                        <a:latin typeface="Cambria Math" panose="02040503050406030204" pitchFamily="18" charset="0"/>
                      </a:rPr>
                      <m:t>=110,000</m:t>
                    </m:r>
                  </m:oMath>
                </a14:m>
                <a:r>
                  <a:rPr lang="en-US" sz="3200" dirty="0">
                    <a:solidFill>
                      <a:srgbClr val="03C777"/>
                    </a:solidFill>
                  </a:rPr>
                  <a:t> UCNs total</a:t>
                </a:r>
              </a:p>
              <a:p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kV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3200" dirty="0">
                    <a:solidFill>
                      <a:schemeClr val="accent4"/>
                    </a:solidFill>
                  </a:rPr>
                  <a:t>  </a:t>
                </a:r>
                <a:r>
                  <a:rPr lang="en-US" sz="3200" dirty="0">
                    <a:solidFill>
                      <a:schemeClr val="accent4"/>
                    </a:solidFill>
                    <a:sym typeface="Wingdings" pitchFamily="2" charset="2"/>
                  </a:rPr>
                  <a:t> working on it now</a:t>
                </a:r>
              </a:p>
              <a:p>
                <a:endParaRPr lang="en-US" sz="3200" dirty="0">
                  <a:solidFill>
                    <a:schemeClr val="accent4"/>
                  </a:solidFill>
                  <a:sym typeface="Wingdings" pitchFamily="2" charset="2"/>
                </a:endParaRPr>
              </a:p>
              <a:p>
                <a:r>
                  <a:rPr lang="en-US" sz="3200" b="1" dirty="0"/>
                  <a:t>For n2EDM, optimal statistical measurement at </a:t>
                </a:r>
                <a14:m>
                  <m:oMath xmlns:m="http://schemas.openxmlformats.org/officeDocument/2006/math">
                    <m:r>
                      <a:rPr lang="en-US" sz="3200" b="1" i="1"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sz="3200" b="1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3200" b="1" i="1">
                        <a:latin typeface="Cambria Math" panose="02040503050406030204" pitchFamily="18" charset="0"/>
                      </a:rPr>
                      <m:t>𝟑𝟎𝟎</m:t>
                    </m:r>
                  </m:oMath>
                </a14:m>
                <a:r>
                  <a:rPr lang="en-US" sz="3200" b="1" dirty="0"/>
                  <a:t>s </a:t>
                </a:r>
              </a:p>
              <a:p>
                <a:pPr algn="ctr"/>
                <a:r>
                  <a:rPr lang="en-US" sz="2400" dirty="0"/>
                  <a:t>(does not consider</a:t>
                </a:r>
              </a:p>
              <a:p>
                <a:pPr algn="ctr"/>
                <a:r>
                  <a:rPr lang="en-US" sz="2400" dirty="0"/>
                  <a:t>co-magnetometer performance)</a:t>
                </a:r>
                <a:endParaRPr lang="en-US" sz="3200" b="1" dirty="0"/>
              </a:p>
              <a:p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CB80E38-9F05-B1C1-27BF-D29A2D418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156" y="1256938"/>
                <a:ext cx="6472843" cy="5262979"/>
              </a:xfrm>
              <a:prstGeom prst="rect">
                <a:avLst/>
              </a:prstGeom>
              <a:blipFill>
                <a:blip r:embed="rId2"/>
                <a:stretch>
                  <a:fillRect l="-2348" r="-1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Checkbox Checked with solid fill">
            <a:extLst>
              <a:ext uri="{FF2B5EF4-FFF2-40B4-BE49-F238E27FC236}">
                <a16:creationId xmlns:a16="http://schemas.microsoft.com/office/drawing/2014/main" id="{8B7D1B53-C097-BEB2-C436-616B1CA5B9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3011" y="1118287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FFA8EBC1-BFC2-D99D-5030-80445E3CEA6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37461" y="282208"/>
                <a:ext cx="11717079" cy="2012106"/>
              </a:xfrm>
            </p:spPr>
            <p:txBody>
              <a:bodyPr>
                <a:normAutofit/>
              </a:bodyPr>
              <a:lstStyle/>
              <a:p>
                <a:r>
                  <a:rPr lang="en-US" b="0" dirty="0"/>
                  <a:t>Goals of n2EDM to reach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−27</m:t>
                        </m:r>
                      </m:sup>
                    </m:sSup>
                    <m:r>
                      <a:rPr lang="en-US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1"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FFA8EBC1-BFC2-D99D-5030-80445E3CEA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37461" y="282208"/>
                <a:ext cx="11717079" cy="2012106"/>
              </a:xfrm>
              <a:blipFill>
                <a:blip r:embed="rId5"/>
                <a:stretch>
                  <a:fillRect l="-2056"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phic 5" descr="Checkbox Checked with solid fill">
            <a:extLst>
              <a:ext uri="{FF2B5EF4-FFF2-40B4-BE49-F238E27FC236}">
                <a16:creationId xmlns:a16="http://schemas.microsoft.com/office/drawing/2014/main" id="{F385DA37-6411-9FAA-6117-5F0ECA17F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10989" y="2042928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5451F2-7738-C6B4-60B3-B940919B8109}"/>
                  </a:ext>
                </a:extLst>
              </p:cNvPr>
              <p:cNvSpPr txBox="1"/>
              <p:nvPr/>
            </p:nvSpPr>
            <p:spPr>
              <a:xfrm>
                <a:off x="237460" y="1564255"/>
                <a:ext cx="4654433" cy="1224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3C777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03C777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3C77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3C777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e>
                          </m:ra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03C777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GB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85451F2-7738-C6B4-60B3-B940919B8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60" y="1564255"/>
                <a:ext cx="4654433" cy="1224310"/>
              </a:xfrm>
              <a:prstGeom prst="rect">
                <a:avLst/>
              </a:prstGeom>
              <a:blipFill>
                <a:blip r:embed="rId7"/>
                <a:stretch>
                  <a:fillRect b="-10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graph of a graph of a function&#10;&#10;AI-generated content may be incorrect.">
            <a:extLst>
              <a:ext uri="{FF2B5EF4-FFF2-40B4-BE49-F238E27FC236}">
                <a16:creationId xmlns:a16="http://schemas.microsoft.com/office/drawing/2014/main" id="{FCC4D374-6F6F-420F-9D03-A444A41E93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281" y="3007417"/>
            <a:ext cx="3984919" cy="3726866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8D15FC5-16A9-5AB0-6A0F-21C8F610A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46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942838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2C31B-FF73-8257-E2E0-A0C016E2D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5EC791-E480-B062-3C3D-C66F78863909}"/>
                  </a:ext>
                </a:extLst>
              </p:cNvPr>
              <p:cNvSpPr txBox="1"/>
              <p:nvPr/>
            </p:nvSpPr>
            <p:spPr>
              <a:xfrm>
                <a:off x="5719156" y="1256938"/>
                <a:ext cx="6472843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m:rPr>
                            <m:sty m:val="p"/>
                          </m:rP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∼0.85−0.9</m:t>
                    </m:r>
                  </m:oMath>
                </a14:m>
                <a:r>
                  <a:rPr lang="en-US" sz="3200" b="0" dirty="0">
                    <a:solidFill>
                      <a:schemeClr val="accent5"/>
                    </a:solidFill>
                  </a:rPr>
                  <a:t> </a:t>
                </a:r>
              </a:p>
              <a:p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3C777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m:rPr>
                            <m:sty m:val="p"/>
                          </m:rP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sz="3200" i="1">
                        <a:solidFill>
                          <a:srgbClr val="03C777"/>
                        </a:solidFill>
                        <a:latin typeface="Cambria Math" panose="02040503050406030204" pitchFamily="18" charset="0"/>
                      </a:rPr>
                      <m:t>=110,000</m:t>
                    </m:r>
                  </m:oMath>
                </a14:m>
                <a:r>
                  <a:rPr lang="en-US" sz="3200" dirty="0">
                    <a:solidFill>
                      <a:srgbClr val="03C777"/>
                    </a:solidFill>
                  </a:rPr>
                  <a:t> UCNs total</a:t>
                </a:r>
              </a:p>
              <a:p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kV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3200" dirty="0">
                    <a:solidFill>
                      <a:schemeClr val="accent4"/>
                    </a:solidFill>
                  </a:rPr>
                  <a:t>  </a:t>
                </a:r>
                <a:r>
                  <a:rPr lang="en-US" sz="3200" dirty="0">
                    <a:solidFill>
                      <a:schemeClr val="accent4"/>
                    </a:solidFill>
                    <a:sym typeface="Wingdings" pitchFamily="2" charset="2"/>
                  </a:rPr>
                  <a:t> working on it now</a:t>
                </a:r>
              </a:p>
              <a:p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55EC791-E480-B062-3C3D-C66F788639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156" y="1256938"/>
                <a:ext cx="6472843" cy="3046988"/>
              </a:xfrm>
              <a:prstGeom prst="rect">
                <a:avLst/>
              </a:prstGeom>
              <a:blipFill>
                <a:blip r:embed="rId2"/>
                <a:stretch>
                  <a:fillRect l="-783" r="-1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Checkbox Checked with solid fill">
            <a:extLst>
              <a:ext uri="{FF2B5EF4-FFF2-40B4-BE49-F238E27FC236}">
                <a16:creationId xmlns:a16="http://schemas.microsoft.com/office/drawing/2014/main" id="{9D6513C1-FB04-C01F-E256-E465E45DB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3011" y="1118287"/>
            <a:ext cx="914400" cy="9144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CD2B8C3-2B34-579A-7C91-93740941C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2012106"/>
          </a:xfrm>
        </p:spPr>
        <p:txBody>
          <a:bodyPr>
            <a:normAutofit/>
          </a:bodyPr>
          <a:lstStyle/>
          <a:p>
            <a:r>
              <a:rPr lang="en-US" b="0" dirty="0"/>
              <a:t>So what about the electric field? </a:t>
            </a:r>
            <a:br>
              <a:rPr lang="en-US" b="0" dirty="0"/>
            </a:br>
            <a:r>
              <a:rPr lang="en-US" b="0" dirty="0"/>
              <a:t>Goal of 15 kV/cm</a:t>
            </a:r>
          </a:p>
        </p:txBody>
      </p:sp>
      <p:pic>
        <p:nvPicPr>
          <p:cNvPr id="6" name="Graphic 5" descr="Checkbox Checked with solid fill">
            <a:extLst>
              <a:ext uri="{FF2B5EF4-FFF2-40B4-BE49-F238E27FC236}">
                <a16:creationId xmlns:a16="http://schemas.microsoft.com/office/drawing/2014/main" id="{ADFC9782-9F16-59CE-DBDD-9633336DF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0989" y="2042928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561B9B-975F-9B00-2EFE-2D8B50CA295C}"/>
                  </a:ext>
                </a:extLst>
              </p:cNvPr>
              <p:cNvSpPr txBox="1"/>
              <p:nvPr/>
            </p:nvSpPr>
            <p:spPr>
              <a:xfrm>
                <a:off x="369122" y="2874168"/>
                <a:ext cx="4654433" cy="1224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3C777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03C777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3C77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3C777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e>
                          </m:ra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03C777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GB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561B9B-975F-9B00-2EFE-2D8B50CA2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22" y="2874168"/>
                <a:ext cx="4654433" cy="1224310"/>
              </a:xfrm>
              <a:prstGeom prst="rect">
                <a:avLst/>
              </a:prstGeom>
              <a:blipFill>
                <a:blip r:embed="rId6"/>
                <a:stretch>
                  <a:fillRect b="-10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46E09-A50F-4A41-7A2D-94018128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47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09225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8645D3-EA99-979B-7246-6F7B949A7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DF8E70-504B-A546-6720-804F1C0B6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974730"/>
          </a:xfrm>
        </p:spPr>
        <p:txBody>
          <a:bodyPr/>
          <a:lstStyle/>
          <a:p>
            <a:r>
              <a:rPr lang="en-US" b="0" dirty="0"/>
              <a:t>Magnetic field as seen by Hg co-magnetometer</a:t>
            </a:r>
          </a:p>
        </p:txBody>
      </p:sp>
      <p:pic>
        <p:nvPicPr>
          <p:cNvPr id="2" name="Grafik 22" descr="Ein Bild, das Text, Diagramm, Reihe, Zahl enthält.&#10;&#10;KI-generierte Inhalte können fehlerhaft sein.">
            <a:extLst>
              <a:ext uri="{FF2B5EF4-FFF2-40B4-BE49-F238E27FC236}">
                <a16:creationId xmlns:a16="http://schemas.microsoft.com/office/drawing/2014/main" id="{D17FA831-7785-8D71-EC8B-E2895AC95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t="2440" r="10771" b="26970"/>
          <a:stretch>
            <a:fillRect/>
          </a:stretch>
        </p:blipFill>
        <p:spPr>
          <a:xfrm>
            <a:off x="946298" y="1544018"/>
            <a:ext cx="6430686" cy="4080606"/>
          </a:xfrm>
          <a:prstGeom prst="rect">
            <a:avLst/>
          </a:prstGeom>
        </p:spPr>
      </p:pic>
      <p:pic>
        <p:nvPicPr>
          <p:cNvPr id="103426" name="Picture 2" descr="Was the 'Surprised Pikachu' Meme a Stealth Marketing Campaign? | WIRED">
            <a:extLst>
              <a:ext uri="{FF2B5EF4-FFF2-40B4-BE49-F238E27FC236}">
                <a16:creationId xmlns:a16="http://schemas.microsoft.com/office/drawing/2014/main" id="{35B79A1C-1297-32FB-E510-621D6BD6B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538" y="3493287"/>
            <a:ext cx="1834924" cy="17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10ABE05-1951-710F-C067-44BEAE68C77A}"/>
              </a:ext>
            </a:extLst>
          </p:cNvPr>
          <p:cNvCxnSpPr>
            <a:cxnSpLocks/>
          </p:cNvCxnSpPr>
          <p:nvPr/>
        </p:nvCxnSpPr>
        <p:spPr>
          <a:xfrm>
            <a:off x="4162884" y="4777799"/>
            <a:ext cx="0" cy="1110343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54114BD-CEDD-BEDE-FBB8-D39FE1FFF42E}"/>
              </a:ext>
            </a:extLst>
          </p:cNvPr>
          <p:cNvSpPr txBox="1"/>
          <p:nvPr/>
        </p:nvSpPr>
        <p:spPr>
          <a:xfrm>
            <a:off x="2531644" y="5888142"/>
            <a:ext cx="315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HV spark event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C5430F-F391-DC60-EFFB-17BFEE92BD76}"/>
              </a:ext>
            </a:extLst>
          </p:cNvPr>
          <p:cNvSpPr/>
          <p:nvPr/>
        </p:nvSpPr>
        <p:spPr>
          <a:xfrm>
            <a:off x="2531643" y="1520455"/>
            <a:ext cx="3401325" cy="182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0FE572-D7EF-25B0-8085-6E0F71A1BA33}"/>
                  </a:ext>
                </a:extLst>
              </p:cNvPr>
              <p:cNvSpPr txBox="1"/>
              <p:nvPr/>
            </p:nvSpPr>
            <p:spPr>
              <a:xfrm>
                <a:off x="237461" y="1411407"/>
                <a:ext cx="1834928" cy="303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Hg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Hz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10FE572-D7EF-25B0-8085-6E0F71A1B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61" y="1411407"/>
                <a:ext cx="1834928" cy="303160"/>
              </a:xfrm>
              <a:prstGeom prst="rect">
                <a:avLst/>
              </a:prstGeom>
              <a:blipFill>
                <a:blip r:embed="rId4"/>
                <a:stretch>
                  <a:fillRect t="-8333" b="-29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47DEF71-1CC9-0058-6474-8FFC30434D4B}"/>
              </a:ext>
            </a:extLst>
          </p:cNvPr>
          <p:cNvSpPr txBox="1"/>
          <p:nvPr/>
        </p:nvSpPr>
        <p:spPr>
          <a:xfrm>
            <a:off x="200390" y="4729172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/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3735F3-CE17-ACF2-1706-971A9B044C56}"/>
              </a:ext>
            </a:extLst>
          </p:cNvPr>
          <p:cNvSpPr txBox="1"/>
          <p:nvPr/>
        </p:nvSpPr>
        <p:spPr>
          <a:xfrm>
            <a:off x="200390" y="3881552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/>
              <a:t>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CB8945-3278-C521-3A01-DDEDF889DFFA}"/>
              </a:ext>
            </a:extLst>
          </p:cNvPr>
          <p:cNvSpPr txBox="1"/>
          <p:nvPr/>
        </p:nvSpPr>
        <p:spPr>
          <a:xfrm>
            <a:off x="200390" y="3087475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/>
              <a:t>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F6236E-0B89-50EC-872D-7B04A69056C4}"/>
              </a:ext>
            </a:extLst>
          </p:cNvPr>
          <p:cNvSpPr txBox="1"/>
          <p:nvPr/>
        </p:nvSpPr>
        <p:spPr>
          <a:xfrm>
            <a:off x="200390" y="2285188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/>
              <a:t>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038CF6-0997-E317-3406-1A690B51D146}"/>
                  </a:ext>
                </a:extLst>
              </p:cNvPr>
              <p:cNvSpPr txBox="1"/>
              <p:nvPr/>
            </p:nvSpPr>
            <p:spPr>
              <a:xfrm>
                <a:off x="6372258" y="1399050"/>
                <a:ext cx="1834928" cy="303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Hg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pT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E038CF6-0997-E317-3406-1A690B51D1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58" y="1399050"/>
                <a:ext cx="1834928" cy="303160"/>
              </a:xfrm>
              <a:prstGeom prst="rect">
                <a:avLst/>
              </a:prstGeom>
              <a:blipFill>
                <a:blip r:embed="rId5"/>
                <a:stretch>
                  <a:fillRect t="-8333" b="-29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A175025-2201-9879-8D99-5E7572FF86AB}"/>
              </a:ext>
            </a:extLst>
          </p:cNvPr>
          <p:cNvSpPr txBox="1"/>
          <p:nvPr/>
        </p:nvSpPr>
        <p:spPr>
          <a:xfrm>
            <a:off x="7473636" y="4989240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F1F258-03BB-7350-3788-84D1FCC5A09B}"/>
              </a:ext>
            </a:extLst>
          </p:cNvPr>
          <p:cNvSpPr txBox="1"/>
          <p:nvPr/>
        </p:nvSpPr>
        <p:spPr>
          <a:xfrm>
            <a:off x="7473636" y="4353856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D952DD-FF44-26A9-A3A5-9CA293740485}"/>
              </a:ext>
            </a:extLst>
          </p:cNvPr>
          <p:cNvSpPr txBox="1"/>
          <p:nvPr/>
        </p:nvSpPr>
        <p:spPr>
          <a:xfrm>
            <a:off x="7475936" y="3743052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64DFAF-F8EB-1058-21DA-0CED183458E5}"/>
              </a:ext>
            </a:extLst>
          </p:cNvPr>
          <p:cNvSpPr txBox="1"/>
          <p:nvPr/>
        </p:nvSpPr>
        <p:spPr>
          <a:xfrm>
            <a:off x="7473636" y="3107668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7F8586-8370-0266-2AA0-80392659FFD2}"/>
              </a:ext>
            </a:extLst>
          </p:cNvPr>
          <p:cNvSpPr txBox="1"/>
          <p:nvPr/>
        </p:nvSpPr>
        <p:spPr>
          <a:xfrm>
            <a:off x="7473636" y="2472284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821871-CCE4-3A45-3A28-6A33A349F87D}"/>
              </a:ext>
            </a:extLst>
          </p:cNvPr>
          <p:cNvSpPr txBox="1"/>
          <p:nvPr/>
        </p:nvSpPr>
        <p:spPr>
          <a:xfrm>
            <a:off x="7437667" y="1861480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9E143B4C-1F5E-438D-7C5B-EB8393718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48</a:t>
            </a:fld>
            <a:endParaRPr lang="de-CH" dirty="0"/>
          </a:p>
        </p:txBody>
      </p:sp>
      <p:pic>
        <p:nvPicPr>
          <p:cNvPr id="21" name="Picture 20" descr="A person standing in front of a building&#10;&#10;AI-generated content may be incorrect.">
            <a:extLst>
              <a:ext uri="{FF2B5EF4-FFF2-40B4-BE49-F238E27FC236}">
                <a16:creationId xmlns:a16="http://schemas.microsoft.com/office/drawing/2014/main" id="{F8156100-2569-D68F-FC54-FB1EAC2BFA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800" t="45315" r="17407"/>
          <a:stretch>
            <a:fillRect/>
          </a:stretch>
        </p:blipFill>
        <p:spPr>
          <a:xfrm>
            <a:off x="1030592" y="1759701"/>
            <a:ext cx="1255834" cy="1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832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0776E-6114-87ED-9BB6-B495AA5C5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131134E-36BE-8B64-43EE-88DCE362E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974730"/>
          </a:xfrm>
        </p:spPr>
        <p:txBody>
          <a:bodyPr/>
          <a:lstStyle/>
          <a:p>
            <a:r>
              <a:rPr lang="en-US" b="0" dirty="0"/>
              <a:t>Magnetic field as seen by Hg co-magnetometer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7A0489-295E-E4FC-8344-0A550341BC71}"/>
              </a:ext>
            </a:extLst>
          </p:cNvPr>
          <p:cNvSpPr/>
          <p:nvPr/>
        </p:nvSpPr>
        <p:spPr>
          <a:xfrm>
            <a:off x="2159499" y="1520455"/>
            <a:ext cx="3401325" cy="182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538788-F5C7-0329-81CF-28F82855AB38}"/>
                  </a:ext>
                </a:extLst>
              </p:cNvPr>
              <p:cNvSpPr txBox="1"/>
              <p:nvPr/>
            </p:nvSpPr>
            <p:spPr>
              <a:xfrm>
                <a:off x="7955923" y="1917824"/>
                <a:ext cx="3998617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/>
                  <a:t>Can stably run up to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∼8</m:t>
                    </m:r>
                  </m:oMath>
                </a14:m>
                <a:r>
                  <a:rPr lang="en-US" sz="2800" dirty="0"/>
                  <a:t> kV/cm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−10</m:t>
                    </m:r>
                  </m:oMath>
                </a14:m>
                <a:r>
                  <a:rPr lang="en-US" sz="2800" dirty="0"/>
                  <a:t> kV/cm issues with leakage current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2800" i="1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sz="2800" dirty="0"/>
                  <a:t> kV/cm issues with sparks &amp; leakage current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5538788-F5C7-0329-81CF-28F82855AB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5923" y="1917824"/>
                <a:ext cx="3998617" cy="3970318"/>
              </a:xfrm>
              <a:prstGeom prst="rect">
                <a:avLst/>
              </a:prstGeom>
              <a:blipFill>
                <a:blip r:embed="rId4"/>
                <a:stretch>
                  <a:fillRect l="-2848" t="-1917" r="-4114" b="-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Grafik 22" descr="Ein Bild, das Text, Diagramm, Reihe, Zahl enthält.&#10;&#10;KI-generierte Inhalte können fehlerhaft sein.">
            <a:extLst>
              <a:ext uri="{FF2B5EF4-FFF2-40B4-BE49-F238E27FC236}">
                <a16:creationId xmlns:a16="http://schemas.microsoft.com/office/drawing/2014/main" id="{C9403058-DB91-357B-918D-7D3C86391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t="2440" r="10771" b="26970"/>
          <a:stretch>
            <a:fillRect/>
          </a:stretch>
        </p:blipFill>
        <p:spPr>
          <a:xfrm>
            <a:off x="946298" y="1544018"/>
            <a:ext cx="6430686" cy="408060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230B6C-9A1F-9125-A1A8-CF6D1279DA52}"/>
              </a:ext>
            </a:extLst>
          </p:cNvPr>
          <p:cNvCxnSpPr>
            <a:cxnSpLocks/>
          </p:cNvCxnSpPr>
          <p:nvPr/>
        </p:nvCxnSpPr>
        <p:spPr>
          <a:xfrm>
            <a:off x="4162884" y="4777799"/>
            <a:ext cx="0" cy="1110343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2A7548F-8601-7974-461F-4DAA3F9291BA}"/>
              </a:ext>
            </a:extLst>
          </p:cNvPr>
          <p:cNvSpPr txBox="1"/>
          <p:nvPr/>
        </p:nvSpPr>
        <p:spPr>
          <a:xfrm>
            <a:off x="2531644" y="5888142"/>
            <a:ext cx="3156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HV spark event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31F644-028F-7E8D-9B8C-3D0AB1AD5174}"/>
              </a:ext>
            </a:extLst>
          </p:cNvPr>
          <p:cNvSpPr/>
          <p:nvPr/>
        </p:nvSpPr>
        <p:spPr>
          <a:xfrm>
            <a:off x="2531643" y="1520455"/>
            <a:ext cx="3401325" cy="1824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44C213-9804-F181-8FCB-0FE038D7CB89}"/>
                  </a:ext>
                </a:extLst>
              </p:cNvPr>
              <p:cNvSpPr txBox="1"/>
              <p:nvPr/>
            </p:nvSpPr>
            <p:spPr>
              <a:xfrm>
                <a:off x="237461" y="1411407"/>
                <a:ext cx="1834928" cy="303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Hg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Hz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444C213-9804-F181-8FCB-0FE038D7CB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61" y="1411407"/>
                <a:ext cx="1834928" cy="303160"/>
              </a:xfrm>
              <a:prstGeom prst="rect">
                <a:avLst/>
              </a:prstGeom>
              <a:blipFill>
                <a:blip r:embed="rId6"/>
                <a:stretch>
                  <a:fillRect t="-8333" b="-29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822D4BF-8321-84B7-2765-019D54338581}"/>
              </a:ext>
            </a:extLst>
          </p:cNvPr>
          <p:cNvSpPr txBox="1"/>
          <p:nvPr/>
        </p:nvSpPr>
        <p:spPr>
          <a:xfrm>
            <a:off x="200390" y="4729172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/>
              <a:t>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5C0DE8-9694-23C1-4C2B-729832BAD12B}"/>
              </a:ext>
            </a:extLst>
          </p:cNvPr>
          <p:cNvSpPr txBox="1"/>
          <p:nvPr/>
        </p:nvSpPr>
        <p:spPr>
          <a:xfrm>
            <a:off x="200390" y="3881552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/>
              <a:t>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0301EF-3C71-A3B6-6539-358F63FE8EDB}"/>
              </a:ext>
            </a:extLst>
          </p:cNvPr>
          <p:cNvSpPr txBox="1"/>
          <p:nvPr/>
        </p:nvSpPr>
        <p:spPr>
          <a:xfrm>
            <a:off x="200390" y="3087475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/>
              <a:t>40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2AC123-49BD-43BF-0C9F-7A734B070C9A}"/>
              </a:ext>
            </a:extLst>
          </p:cNvPr>
          <p:cNvSpPr txBox="1"/>
          <p:nvPr/>
        </p:nvSpPr>
        <p:spPr>
          <a:xfrm>
            <a:off x="200390" y="2285188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dirty="0"/>
              <a:t>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5412D0-E3B3-C348-C08F-D86A9CED96C9}"/>
                  </a:ext>
                </a:extLst>
              </p:cNvPr>
              <p:cNvSpPr txBox="1"/>
              <p:nvPr/>
            </p:nvSpPr>
            <p:spPr>
              <a:xfrm>
                <a:off x="6372258" y="1399050"/>
                <a:ext cx="1834928" cy="3031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Hg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pT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55412D0-E3B3-C348-C08F-D86A9CED9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58" y="1399050"/>
                <a:ext cx="1834928" cy="303160"/>
              </a:xfrm>
              <a:prstGeom prst="rect">
                <a:avLst/>
              </a:prstGeom>
              <a:blipFill>
                <a:blip r:embed="rId7"/>
                <a:stretch>
                  <a:fillRect t="-8333" b="-291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C5E2A0AD-B55C-10B9-A4BE-0BEC64AFF43D}"/>
              </a:ext>
            </a:extLst>
          </p:cNvPr>
          <p:cNvSpPr txBox="1"/>
          <p:nvPr/>
        </p:nvSpPr>
        <p:spPr>
          <a:xfrm>
            <a:off x="7473636" y="4989240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C71AFB-86FC-A73B-FDAD-36F6873DDDC8}"/>
              </a:ext>
            </a:extLst>
          </p:cNvPr>
          <p:cNvSpPr txBox="1"/>
          <p:nvPr/>
        </p:nvSpPr>
        <p:spPr>
          <a:xfrm>
            <a:off x="7473636" y="4353856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9265BA-A477-DDF1-9CAE-67E222C9E511}"/>
              </a:ext>
            </a:extLst>
          </p:cNvPr>
          <p:cNvSpPr txBox="1"/>
          <p:nvPr/>
        </p:nvSpPr>
        <p:spPr>
          <a:xfrm>
            <a:off x="7475936" y="3743052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C5D63A0-D6AD-5A43-7BE8-36C01D79F86F}"/>
              </a:ext>
            </a:extLst>
          </p:cNvPr>
          <p:cNvSpPr txBox="1"/>
          <p:nvPr/>
        </p:nvSpPr>
        <p:spPr>
          <a:xfrm>
            <a:off x="7473636" y="3107668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28CA96-6EC0-6BFF-7BAD-24835923897A}"/>
              </a:ext>
            </a:extLst>
          </p:cNvPr>
          <p:cNvSpPr txBox="1"/>
          <p:nvPr/>
        </p:nvSpPr>
        <p:spPr>
          <a:xfrm>
            <a:off x="7473636" y="2472284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7CC0E0-579E-733E-B1D6-AEC6D78693CB}"/>
              </a:ext>
            </a:extLst>
          </p:cNvPr>
          <p:cNvSpPr txBox="1"/>
          <p:nvPr/>
        </p:nvSpPr>
        <p:spPr>
          <a:xfrm>
            <a:off x="7437667" y="1861480"/>
            <a:ext cx="708836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10</a:t>
            </a:r>
          </a:p>
        </p:txBody>
      </p:sp>
      <p:pic>
        <p:nvPicPr>
          <p:cNvPr id="25" name="Picture 2" descr="Was the 'Surprised Pikachu' Meme a Stealth Marketing Campaign? | WIRED">
            <a:extLst>
              <a:ext uri="{FF2B5EF4-FFF2-40B4-BE49-F238E27FC236}">
                <a16:creationId xmlns:a16="http://schemas.microsoft.com/office/drawing/2014/main" id="{9EDA6AC2-853A-3328-4B21-EF90DD67A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538" y="3493287"/>
            <a:ext cx="1834924" cy="17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9C5DD52D-11C8-A058-4552-FF0345263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49</a:t>
            </a:fld>
            <a:endParaRPr lang="de-CH" dirty="0"/>
          </a:p>
        </p:txBody>
      </p:sp>
      <p:pic>
        <p:nvPicPr>
          <p:cNvPr id="2" name="Picture 1" descr="A person standing in front of a building&#10;&#10;AI-generated content may be incorrect.">
            <a:extLst>
              <a:ext uri="{FF2B5EF4-FFF2-40B4-BE49-F238E27FC236}">
                <a16:creationId xmlns:a16="http://schemas.microsoft.com/office/drawing/2014/main" id="{2B232272-A6BE-D0C5-D620-F875FDD612D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800" t="45315" r="17407"/>
          <a:stretch>
            <a:fillRect/>
          </a:stretch>
        </p:blipFill>
        <p:spPr>
          <a:xfrm>
            <a:off x="1030592" y="1759701"/>
            <a:ext cx="1255834" cy="1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29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44379-DE5F-A574-2175-892C54FD1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del of a factory&#10;&#10;AI-generated content may be incorrect.">
            <a:extLst>
              <a:ext uri="{FF2B5EF4-FFF2-40B4-BE49-F238E27FC236}">
                <a16:creationId xmlns:a16="http://schemas.microsoft.com/office/drawing/2014/main" id="{F131C8A7-01DD-AF8B-2F4C-8F31BABCA9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59" b="17756"/>
          <a:stretch>
            <a:fillRect/>
          </a:stretch>
        </p:blipFill>
        <p:spPr>
          <a:xfrm>
            <a:off x="0" y="57955"/>
            <a:ext cx="12192000" cy="6800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E26AC4-CCDC-E5F1-716F-F00ECF5F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98" y="5360055"/>
            <a:ext cx="5831174" cy="1497946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chemeClr val="bg1"/>
                </a:solidFill>
              </a:rPr>
              <a:t>Overview of the </a:t>
            </a:r>
            <a:br>
              <a:rPr lang="en-US" b="0" dirty="0">
                <a:solidFill>
                  <a:schemeClr val="bg1"/>
                </a:solidFill>
              </a:rPr>
            </a:br>
            <a:r>
              <a:rPr lang="en-US" b="0" dirty="0">
                <a:solidFill>
                  <a:schemeClr val="bg1"/>
                </a:solidFill>
              </a:rPr>
              <a:t>   n2EDM experiment</a:t>
            </a:r>
          </a:p>
        </p:txBody>
      </p:sp>
      <p:pic>
        <p:nvPicPr>
          <p:cNvPr id="1026" name="Picture 2" descr="Aerial view of the Paul Scherrer Institute">
            <a:extLst>
              <a:ext uri="{FF2B5EF4-FFF2-40B4-BE49-F238E27FC236}">
                <a16:creationId xmlns:a16="http://schemas.microsoft.com/office/drawing/2014/main" id="{4D5D4645-CF2C-A0EA-DD27-D4775D12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752" y="4768878"/>
            <a:ext cx="3610963" cy="203116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815E5E6-171E-BF44-C430-533F24C2F56A}"/>
              </a:ext>
            </a:extLst>
          </p:cNvPr>
          <p:cNvSpPr txBox="1">
            <a:spLocks/>
          </p:cNvSpPr>
          <p:nvPr/>
        </p:nvSpPr>
        <p:spPr>
          <a:xfrm>
            <a:off x="8674047" y="4779488"/>
            <a:ext cx="2264027" cy="8085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>
                <a:solidFill>
                  <a:schemeClr val="bg1"/>
                </a:solidFill>
              </a:rPr>
              <a:t>PSI (CH)</a:t>
            </a:r>
          </a:p>
        </p:txBody>
      </p:sp>
    </p:spTree>
    <p:extLst>
      <p:ext uri="{BB962C8B-B14F-4D97-AF65-F5344CB8AC3E}">
        <p14:creationId xmlns:p14="http://schemas.microsoft.com/office/powerpoint/2010/main" val="35668366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F06DE-CD4D-8CB5-3FDD-BBB508FAA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34E02F-B230-F5E9-19B0-CBA63FEF5447}"/>
                  </a:ext>
                </a:extLst>
              </p:cNvPr>
              <p:cNvSpPr txBox="1"/>
              <p:nvPr/>
            </p:nvSpPr>
            <p:spPr>
              <a:xfrm>
                <a:off x="5719156" y="1256938"/>
                <a:ext cx="6472843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m:rPr>
                            <m:sty m:val="p"/>
                          </m:rPr>
                          <a:rPr lang="en-US" sz="3200" b="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sz="3200" b="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∼0.85−0.9</m:t>
                    </m:r>
                  </m:oMath>
                </a14:m>
                <a:r>
                  <a:rPr lang="en-US" sz="3200" b="0" dirty="0">
                    <a:solidFill>
                      <a:schemeClr val="accent5"/>
                    </a:solidFill>
                  </a:rPr>
                  <a:t> </a:t>
                </a:r>
              </a:p>
              <a:p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03C777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m:rPr>
                            <m:sty m:val="p"/>
                          </m:rPr>
                          <a:rPr lang="en-US" sz="3200" i="1">
                            <a:solidFill>
                              <a:srgbClr val="03C777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</m:d>
                    <m:r>
                      <a:rPr lang="en-US" sz="3200" i="1">
                        <a:solidFill>
                          <a:srgbClr val="03C777"/>
                        </a:solidFill>
                        <a:latin typeface="Cambria Math" panose="02040503050406030204" pitchFamily="18" charset="0"/>
                      </a:rPr>
                      <m:t>=110,000</m:t>
                    </m:r>
                  </m:oMath>
                </a14:m>
                <a:r>
                  <a:rPr lang="en-US" sz="3200" dirty="0">
                    <a:solidFill>
                      <a:srgbClr val="03C777"/>
                    </a:solidFill>
                  </a:rPr>
                  <a:t> UCNs total</a:t>
                </a:r>
              </a:p>
              <a:p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kV</m:t>
                    </m:r>
                    <m: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20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cm</m:t>
                    </m:r>
                  </m:oMath>
                </a14:m>
                <a:r>
                  <a:rPr lang="en-US" sz="3200" dirty="0">
                    <a:solidFill>
                      <a:schemeClr val="accent4"/>
                    </a:solidFill>
                  </a:rPr>
                  <a:t>  </a:t>
                </a:r>
                <a:r>
                  <a:rPr lang="en-US" sz="3200" dirty="0">
                    <a:solidFill>
                      <a:schemeClr val="accent4"/>
                    </a:solidFill>
                    <a:sym typeface="Wingdings" pitchFamily="2" charset="2"/>
                  </a:rPr>
                  <a:t> working on it now</a:t>
                </a:r>
              </a:p>
              <a:p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F34E02F-B230-F5E9-19B0-CBA63FEF54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156" y="1256938"/>
                <a:ext cx="6472843" cy="3046988"/>
              </a:xfrm>
              <a:prstGeom prst="rect">
                <a:avLst/>
              </a:prstGeom>
              <a:blipFill>
                <a:blip r:embed="rId2"/>
                <a:stretch>
                  <a:fillRect l="-783" r="-1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Checkbox Checked with solid fill">
            <a:extLst>
              <a:ext uri="{FF2B5EF4-FFF2-40B4-BE49-F238E27FC236}">
                <a16:creationId xmlns:a16="http://schemas.microsoft.com/office/drawing/2014/main" id="{E864632D-C5C8-43B3-7C5C-560FC4D81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3011" y="1118287"/>
            <a:ext cx="914400" cy="9144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EC25447-A5A6-F393-D10C-8C028B626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461" y="282208"/>
            <a:ext cx="11717079" cy="2012106"/>
          </a:xfrm>
        </p:spPr>
        <p:txBody>
          <a:bodyPr>
            <a:normAutofit/>
          </a:bodyPr>
          <a:lstStyle/>
          <a:p>
            <a:r>
              <a:rPr lang="en-US" b="0" dirty="0"/>
              <a:t>Working on it </a:t>
            </a:r>
            <a:r>
              <a:rPr lang="en-US" b="0" dirty="0">
                <a:sym typeface="Wingdings" pitchFamily="2" charset="2"/>
              </a:rPr>
              <a:t></a:t>
            </a:r>
            <a:endParaRPr lang="en-US" b="0" dirty="0"/>
          </a:p>
        </p:txBody>
      </p:sp>
      <p:pic>
        <p:nvPicPr>
          <p:cNvPr id="6" name="Graphic 5" descr="Checkbox Checked with solid fill">
            <a:extLst>
              <a:ext uri="{FF2B5EF4-FFF2-40B4-BE49-F238E27FC236}">
                <a16:creationId xmlns:a16="http://schemas.microsoft.com/office/drawing/2014/main" id="{33D4CF9D-2375-8E00-F464-DFF5DFF10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10989" y="2042928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730519-EFC3-A7FE-CFEC-0433E8FF2399}"/>
                  </a:ext>
                </a:extLst>
              </p:cNvPr>
              <p:cNvSpPr txBox="1"/>
              <p:nvPr/>
            </p:nvSpPr>
            <p:spPr>
              <a:xfrm>
                <a:off x="369122" y="2874168"/>
                <a:ext cx="4654433" cy="1224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3C777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ad>
                            <m:radPr>
                              <m:degHide m:val="on"/>
                              <m:ctrlPr>
                                <a:rPr lang="en-US" sz="3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3200" b="0" i="1" smtClean="0">
                                  <a:solidFill>
                                    <a:srgbClr val="03C777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3C77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3C777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e>
                          </m:rad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03C777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</m:oMath>
                  </m:oMathPara>
                </a14:m>
                <a:endParaRPr lang="en-GB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730519-EFC3-A7FE-CFEC-0433E8FF2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22" y="2874168"/>
                <a:ext cx="4654433" cy="1224310"/>
              </a:xfrm>
              <a:prstGeom prst="rect">
                <a:avLst/>
              </a:prstGeom>
              <a:blipFill>
                <a:blip r:embed="rId6"/>
                <a:stretch>
                  <a:fillRect b="-103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Graphic 3" descr="Checkbox Checked with solid fill">
            <a:extLst>
              <a:ext uri="{FF2B5EF4-FFF2-40B4-BE49-F238E27FC236}">
                <a16:creationId xmlns:a16="http://schemas.microsoft.com/office/drawing/2014/main" id="{454D1A45-2D23-CB1C-33C0-C62DA2E4BC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10989" y="3026653"/>
            <a:ext cx="914400" cy="9144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8084492-AC40-326E-BAEA-5557ACF0F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7432" y="6419088"/>
            <a:ext cx="640080" cy="365125"/>
          </a:xfrm>
        </p:spPr>
        <p:txBody>
          <a:bodyPr/>
          <a:lstStyle/>
          <a:p>
            <a:fld id="{9D126B67-E302-446E-9525-B2AD7799AC9A}" type="slidenum">
              <a:rPr lang="de-CH" smtClean="0"/>
              <a:t>50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242440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01727-A26C-BA42-A1F5-798703B57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D4D14-BD02-9D08-F803-67D455A3D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6B67-E302-446E-9525-B2AD7799AC9A}" type="slidenum">
              <a:rPr lang="de-CH" smtClean="0"/>
              <a:t>51</a:t>
            </a:fld>
            <a:endParaRPr lang="de-CH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860514E-6EC1-6CB8-77FB-B2DCB8F3AC32}"/>
              </a:ext>
            </a:extLst>
          </p:cNvPr>
          <p:cNvSpPr txBox="1">
            <a:spLocks/>
          </p:cNvSpPr>
          <p:nvPr/>
        </p:nvSpPr>
        <p:spPr>
          <a:xfrm>
            <a:off x="237461" y="282208"/>
            <a:ext cx="11717079" cy="974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/>
              <a:t>Still took unblinded </a:t>
            </a:r>
            <a:r>
              <a:rPr lang="en-US" b="0" dirty="0" err="1"/>
              <a:t>nEDM</a:t>
            </a:r>
            <a:r>
              <a:rPr lang="en-US" b="0" dirty="0"/>
              <a:t> dataset in 2025</a:t>
            </a:r>
          </a:p>
        </p:txBody>
      </p:sp>
      <p:pic>
        <p:nvPicPr>
          <p:cNvPr id="19" name="Picture 18" descr="A graph of a laser&#10;&#10;AI-generated content may be incorrect.">
            <a:extLst>
              <a:ext uri="{FF2B5EF4-FFF2-40B4-BE49-F238E27FC236}">
                <a16:creationId xmlns:a16="http://schemas.microsoft.com/office/drawing/2014/main" id="{0158878F-7D3F-CB9D-861E-C464B71D5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" y="861585"/>
            <a:ext cx="9515881" cy="55479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1EF272-8075-9C4C-8997-F72A43AC81ED}"/>
                  </a:ext>
                </a:extLst>
              </p:cNvPr>
              <p:cNvSpPr txBox="1"/>
              <p:nvPr/>
            </p:nvSpPr>
            <p:spPr>
              <a:xfrm>
                <a:off x="9660661" y="1386601"/>
                <a:ext cx="2344171" cy="48732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0" dirty="0"/>
                  <a:t>Statistical sensitivity  </a:t>
                </a:r>
                <a:endParaRPr lang="en-US" sz="22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2⋅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−26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1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sz="2200" dirty="0"/>
              </a:p>
              <a:p>
                <a:endParaRPr lang="en-US" sz="2200" dirty="0"/>
              </a:p>
              <a:p>
                <a:r>
                  <a:rPr lang="en-US" sz="2200" dirty="0"/>
                  <a:t>Issue of HV performance </a:t>
                </a:r>
              </a:p>
              <a:p>
                <a:endParaRPr lang="en-US" sz="2200" dirty="0"/>
              </a:p>
              <a:p>
                <a:r>
                  <a:rPr lang="en-US" sz="2200" dirty="0"/>
                  <a:t>Concern of magnetizable material</a:t>
                </a:r>
              </a:p>
              <a:p>
                <a:endParaRPr lang="en-US" sz="2200" dirty="0"/>
              </a:p>
              <a:p>
                <a:r>
                  <a:rPr lang="en-US" sz="2200" dirty="0"/>
                  <a:t>Incomplete monitoring of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2200" dirty="0"/>
                  <a:t> gradients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E1EF272-8075-9C4C-8997-F72A43AC8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0661" y="1386601"/>
                <a:ext cx="2344171" cy="4873257"/>
              </a:xfrm>
              <a:prstGeom prst="rect">
                <a:avLst/>
              </a:prstGeom>
              <a:blipFill>
                <a:blip r:embed="rId4"/>
                <a:stretch>
                  <a:fillRect l="-3226" t="-519" b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Grafik 54" descr="Ein Bild, das Screenshot, Grafiken, Grafikdesign, Farbigkeit enthält.&#10;&#10;KI-generierte Inhalte können fehlerhaft sein.">
            <a:extLst>
              <a:ext uri="{FF2B5EF4-FFF2-40B4-BE49-F238E27FC236}">
                <a16:creationId xmlns:a16="http://schemas.microsoft.com/office/drawing/2014/main" id="{21468268-C1D2-0977-1174-F31778A69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90"/>
          <a:stretch>
            <a:fillRect/>
          </a:stretch>
        </p:blipFill>
        <p:spPr>
          <a:xfrm>
            <a:off x="933706" y="6392484"/>
            <a:ext cx="2995947" cy="599392"/>
          </a:xfrm>
          <a:prstGeom prst="rect">
            <a:avLst/>
          </a:prstGeom>
        </p:spPr>
      </p:pic>
      <p:pic>
        <p:nvPicPr>
          <p:cNvPr id="22" name="Grafik 54" descr="Ein Bild, das Screenshot, Grafiken, Grafikdesign, Farbigkeit enthält.&#10;&#10;KI-generierte Inhalte können fehlerhaft sein.">
            <a:extLst>
              <a:ext uri="{FF2B5EF4-FFF2-40B4-BE49-F238E27FC236}">
                <a16:creationId xmlns:a16="http://schemas.microsoft.com/office/drawing/2014/main" id="{1559DF5E-87DA-0DDF-2228-42EB07009E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65" r="39819"/>
          <a:stretch>
            <a:fillRect/>
          </a:stretch>
        </p:blipFill>
        <p:spPr>
          <a:xfrm>
            <a:off x="4169408" y="6389521"/>
            <a:ext cx="1926592" cy="599392"/>
          </a:xfrm>
          <a:prstGeom prst="rect">
            <a:avLst/>
          </a:prstGeom>
        </p:spPr>
      </p:pic>
      <p:pic>
        <p:nvPicPr>
          <p:cNvPr id="23" name="Grafik 54" descr="Ein Bild, das Screenshot, Grafiken, Grafikdesign, Farbigkeit enthält.&#10;&#10;KI-generierte Inhalte können fehlerhaft sein.">
            <a:extLst>
              <a:ext uri="{FF2B5EF4-FFF2-40B4-BE49-F238E27FC236}">
                <a16:creationId xmlns:a16="http://schemas.microsoft.com/office/drawing/2014/main" id="{00A68578-6C13-0983-DFDB-EEAD77DEBF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01" r="3389"/>
          <a:stretch>
            <a:fillRect/>
          </a:stretch>
        </p:blipFill>
        <p:spPr>
          <a:xfrm>
            <a:off x="7117452" y="6389521"/>
            <a:ext cx="2113956" cy="62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671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1A1C8-9F49-0FF8-2004-3FBAD83FA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the number of bots&#10;&#10;Description automatically generated">
            <a:extLst>
              <a:ext uri="{FF2B5EF4-FFF2-40B4-BE49-F238E27FC236}">
                <a16:creationId xmlns:a16="http://schemas.microsoft.com/office/drawing/2014/main" id="{DA95177F-0C67-1435-2202-24A6177D6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3964"/>
          <a:stretch>
            <a:fillRect/>
          </a:stretch>
        </p:blipFill>
        <p:spPr>
          <a:xfrm>
            <a:off x="112200" y="1205512"/>
            <a:ext cx="6334320" cy="5515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60550-E3FE-F425-72DF-1749E0B53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6B67-E302-446E-9525-B2AD7799AC9A}" type="slidenum">
              <a:rPr lang="de-CH" smtClean="0"/>
              <a:t>52</a:t>
            </a:fld>
            <a:endParaRPr lang="de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1F8EDF7C-C02D-F18A-A101-0C558EF1B5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461" y="282208"/>
                <a:ext cx="11717079" cy="97473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b="0" dirty="0"/>
                  <a:t>What we see with neutrons </a:t>
                </a:r>
                <a:r>
                  <a:rPr lang="en-US" b="0" dirty="0">
                    <a:solidFill>
                      <a:schemeClr val="bg1"/>
                    </a:solidFill>
                  </a:rPr>
                  <a:t>… but no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b="0" dirty="0">
                    <a:solidFill>
                      <a:schemeClr val="bg1"/>
                    </a:solidFill>
                  </a:rPr>
                  <a:t>  </a:t>
                </a:r>
                <a:r>
                  <a:rPr lang="en-US" b="0" dirty="0">
                    <a:solidFill>
                      <a:schemeClr val="bg1"/>
                    </a:solidFill>
                    <a:sym typeface="Wingdings" pitchFamily="2" charset="2"/>
                  </a:rPr>
                  <a:t>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Title 1">
                <a:extLst>
                  <a:ext uri="{FF2B5EF4-FFF2-40B4-BE49-F238E27FC236}">
                    <a16:creationId xmlns:a16="http://schemas.microsoft.com/office/drawing/2014/main" id="{1F8EDF7C-C02D-F18A-A101-0C558EF1B5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61" y="282208"/>
                <a:ext cx="11717079" cy="974730"/>
              </a:xfrm>
              <a:prstGeom prst="rect">
                <a:avLst/>
              </a:prstGeom>
              <a:blipFill>
                <a:blip r:embed="rId4"/>
                <a:stretch>
                  <a:fillRect l="-2056" t="-9091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E7B5DF9-8157-DD56-19ED-4FE16D442D30}"/>
              </a:ext>
            </a:extLst>
          </p:cNvPr>
          <p:cNvSpPr txBox="1"/>
          <p:nvPr/>
        </p:nvSpPr>
        <p:spPr>
          <a:xfrm>
            <a:off x="6446520" y="4240530"/>
            <a:ext cx="1543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nEDM</a:t>
            </a:r>
            <a:r>
              <a:rPr lang="en-US" sz="2800" dirty="0"/>
              <a:t>?!</a:t>
            </a:r>
          </a:p>
        </p:txBody>
      </p:sp>
    </p:spTree>
    <p:extLst>
      <p:ext uri="{BB962C8B-B14F-4D97-AF65-F5344CB8AC3E}">
        <p14:creationId xmlns:p14="http://schemas.microsoft.com/office/powerpoint/2010/main" val="1782021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14FE4-1DF9-2A15-A4D0-07C1A1846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the number of bots&#10;&#10;Description automatically generated">
            <a:extLst>
              <a:ext uri="{FF2B5EF4-FFF2-40B4-BE49-F238E27FC236}">
                <a16:creationId xmlns:a16="http://schemas.microsoft.com/office/drawing/2014/main" id="{9B45E4A6-48A9-3C9F-AEA4-80B4A25C0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615"/>
          <a:stretch>
            <a:fillRect/>
          </a:stretch>
        </p:blipFill>
        <p:spPr>
          <a:xfrm>
            <a:off x="112200" y="1205512"/>
            <a:ext cx="7407716" cy="5515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6B231-ABE4-8F82-C89B-985DC093E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6B67-E302-446E-9525-B2AD7799AC9A}" type="slidenum">
              <a:rPr lang="de-CH" smtClean="0"/>
              <a:t>53</a:t>
            </a:fld>
            <a:endParaRPr lang="de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81CD2E18-0705-E648-BFF9-98DD4DA242D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461" y="282208"/>
                <a:ext cx="11717079" cy="97473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b="0" dirty="0"/>
                  <a:t>What we see with neutrons … but no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b="0" dirty="0"/>
                  <a:t>  </a:t>
                </a:r>
                <a:r>
                  <a:rPr lang="en-US" b="0" dirty="0">
                    <a:sym typeface="Wingdings" pitchFamily="2" charset="2"/>
                  </a:rPr>
                  <a:t></a:t>
                </a:r>
                <a:endParaRPr lang="en-US" b="0" dirty="0"/>
              </a:p>
            </p:txBody>
          </p:sp>
        </mc:Choice>
        <mc:Fallback xmlns=""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81CD2E18-0705-E648-BFF9-98DD4DA242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61" y="282208"/>
                <a:ext cx="11717079" cy="974730"/>
              </a:xfrm>
              <a:prstGeom prst="rect">
                <a:avLst/>
              </a:prstGeom>
              <a:blipFill>
                <a:blip r:embed="rId4"/>
                <a:stretch>
                  <a:fillRect l="-2056" t="-9091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C41E53E-CE80-3CFD-9C95-CB69ED75EC7A}"/>
              </a:ext>
            </a:extLst>
          </p:cNvPr>
          <p:cNvSpPr txBox="1"/>
          <p:nvPr/>
        </p:nvSpPr>
        <p:spPr>
          <a:xfrm rot="1094848">
            <a:off x="5382912" y="1538129"/>
            <a:ext cx="2878263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Talk by Katia about co-magnetometry</a:t>
            </a:r>
          </a:p>
        </p:txBody>
      </p:sp>
    </p:spTree>
    <p:extLst>
      <p:ext uri="{BB962C8B-B14F-4D97-AF65-F5344CB8AC3E}">
        <p14:creationId xmlns:p14="http://schemas.microsoft.com/office/powerpoint/2010/main" val="42438125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14050-688E-E569-83EC-9C3A7306F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showing the number of bots&#10;&#10;Description automatically generated">
            <a:extLst>
              <a:ext uri="{FF2B5EF4-FFF2-40B4-BE49-F238E27FC236}">
                <a16:creationId xmlns:a16="http://schemas.microsoft.com/office/drawing/2014/main" id="{3510ED5F-668C-2F37-68C9-FA25E8F270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5"/>
          <a:stretch>
            <a:fillRect/>
          </a:stretch>
        </p:blipFill>
        <p:spPr>
          <a:xfrm>
            <a:off x="112200" y="1205512"/>
            <a:ext cx="6375499" cy="5515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CFA5C-73EA-4823-7A62-7FD6504D3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6B67-E302-446E-9525-B2AD7799AC9A}" type="slidenum">
              <a:rPr lang="de-CH" smtClean="0"/>
              <a:t>54</a:t>
            </a:fld>
            <a:endParaRPr lang="de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3A85B7F3-4688-419B-A64B-C0CD848C67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7461" y="282208"/>
                <a:ext cx="11717079" cy="97473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algn="l" defTabSz="914400" rtl="0" eaLnBrk="1" latinLnBrk="0" hangingPunct="1">
                  <a:lnSpc>
                    <a:spcPct val="10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b="0" dirty="0"/>
                  <a:t>But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b="0" dirty="0"/>
                  <a:t>, so we can look at difference</a:t>
                </a:r>
              </a:p>
            </p:txBody>
          </p:sp>
        </mc:Choice>
        <mc:Fallback xmlns="">
          <p:sp>
            <p:nvSpPr>
              <p:cNvPr id="13" name="Title 1">
                <a:extLst>
                  <a:ext uri="{FF2B5EF4-FFF2-40B4-BE49-F238E27FC236}">
                    <a16:creationId xmlns:a16="http://schemas.microsoft.com/office/drawing/2014/main" id="{3A85B7F3-4688-419B-A64B-C0CD848C6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461" y="282208"/>
                <a:ext cx="11717079" cy="974730"/>
              </a:xfrm>
              <a:prstGeom prst="rect">
                <a:avLst/>
              </a:prstGeom>
              <a:blipFill>
                <a:blip r:embed="rId4"/>
                <a:stretch>
                  <a:fillRect l="-2056" t="-11688" b="-10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graph with purple dots&#10;&#10;AI-generated content may be incorrect.">
            <a:extLst>
              <a:ext uri="{FF2B5EF4-FFF2-40B4-BE49-F238E27FC236}">
                <a16:creationId xmlns:a16="http://schemas.microsoft.com/office/drawing/2014/main" id="{B1934AF4-FB87-FAF0-D99E-E9CDC84BED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922" t="5553" r="6898"/>
          <a:stretch>
            <a:fillRect/>
          </a:stretch>
        </p:blipFill>
        <p:spPr>
          <a:xfrm>
            <a:off x="6681082" y="1915751"/>
            <a:ext cx="5273458" cy="42708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9A8387-0808-307B-B0B5-DC5B81968223}"/>
                  </a:ext>
                </a:extLst>
              </p:cNvPr>
              <p:cNvSpPr txBox="1"/>
              <p:nvPr/>
            </p:nvSpPr>
            <p:spPr>
              <a:xfrm>
                <a:off x="6487699" y="1411738"/>
                <a:ext cx="2588178" cy="455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Top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000" b="0" i="1" smtClean="0">
                            <a:latin typeface="Cambria Math" panose="02040503050406030204" pitchFamily="18" charset="0"/>
                          </a:rPr>
                          <m:t>Bot</m:t>
                        </m:r>
                      </m:sup>
                    </m:sSubSup>
                  </m:oMath>
                </a14:m>
                <a:r>
                  <a:rPr lang="en-US" sz="2000" dirty="0"/>
                  <a:t> (</a:t>
                </a:r>
                <a:r>
                  <a:rPr lang="en-US" sz="2000" dirty="0" err="1"/>
                  <a:t>mHz</a:t>
                </a:r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29A8387-0808-307B-B0B5-DC5B81968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699" y="1411738"/>
                <a:ext cx="2588178" cy="455446"/>
              </a:xfrm>
              <a:prstGeom prst="rect">
                <a:avLst/>
              </a:prstGeom>
              <a:blipFill>
                <a:blip r:embed="rId6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22773CB-297B-9A8F-6E27-F4F1E87F5950}"/>
                  </a:ext>
                </a:extLst>
              </p:cNvPr>
              <p:cNvSpPr txBox="1"/>
              <p:nvPr/>
            </p:nvSpPr>
            <p:spPr>
              <a:xfrm>
                <a:off x="10646337" y="1483207"/>
                <a:ext cx="154566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𝑇𝐵</m:t>
                        </m:r>
                      </m:sub>
                    </m:sSub>
                  </m:oMath>
                </a14:m>
                <a:r>
                  <a:rPr lang="en-US" sz="2000" dirty="0"/>
                  <a:t> (</a:t>
                </a:r>
                <a:r>
                  <a:rPr lang="en-US" sz="2000" dirty="0" err="1"/>
                  <a:t>pT</a:t>
                </a:r>
                <a:r>
                  <a:rPr lang="en-US" sz="2000" dirty="0"/>
                  <a:t>/cm)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22773CB-297B-9A8F-6E27-F4F1E87F5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6337" y="1483207"/>
                <a:ext cx="1545663" cy="400110"/>
              </a:xfrm>
              <a:prstGeom prst="rect">
                <a:avLst/>
              </a:prstGeom>
              <a:blipFill>
                <a:blip r:embed="rId7"/>
                <a:stretch>
                  <a:fillRect t="-6061" r="-1626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66975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9AD64-909D-1824-5AD7-3B214206F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42880-A07F-7332-59B7-30F390F5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26B67-E302-446E-9525-B2AD7799AC9A}" type="slidenum">
              <a:rPr lang="de-CH" smtClean="0"/>
              <a:t>55</a:t>
            </a:fld>
            <a:endParaRPr lang="de-CH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C8B9FC3-FE57-6262-7430-28D86C72503B}"/>
              </a:ext>
            </a:extLst>
          </p:cNvPr>
          <p:cNvSpPr txBox="1">
            <a:spLocks/>
          </p:cNvSpPr>
          <p:nvPr/>
        </p:nvSpPr>
        <p:spPr>
          <a:xfrm>
            <a:off x="237461" y="282208"/>
            <a:ext cx="11717079" cy="974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0" dirty="0"/>
              <a:t>Outlook for 2026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B59062-35E3-C6B0-83AB-058F0E6998FC}"/>
              </a:ext>
            </a:extLst>
          </p:cNvPr>
          <p:cNvSpPr txBox="1"/>
          <p:nvPr/>
        </p:nvSpPr>
        <p:spPr>
          <a:xfrm>
            <a:off x="237461" y="1875534"/>
            <a:ext cx="618920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Address HV performance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Finish commissioning of external (Cs) magnetometers for </a:t>
            </a:r>
            <a:r>
              <a:rPr lang="en-US" sz="3200" b="1" i="1" dirty="0"/>
              <a:t>systematic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Start blinded data-taking in June</a:t>
            </a:r>
          </a:p>
        </p:txBody>
      </p:sp>
      <p:pic>
        <p:nvPicPr>
          <p:cNvPr id="7" name="Picture 6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AC59566B-96E1-A793-C2CA-890D58B48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133" y="1453662"/>
            <a:ext cx="5985380" cy="46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960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F6FD6-736F-9699-8798-F31950DA4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 descr="Colorful Circle Lights">
            <a:extLst>
              <a:ext uri="{FF2B5EF4-FFF2-40B4-BE49-F238E27FC236}">
                <a16:creationId xmlns:a16="http://schemas.microsoft.com/office/drawing/2014/main" id="{66ED99C4-5E6C-AA49-AE1A-D80B5FA50F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23" r="-1" b="35"/>
          <a:stretch>
            <a:fillRect/>
          </a:stretch>
        </p:blipFill>
        <p:spPr>
          <a:xfrm>
            <a:off x="0" y="10"/>
            <a:ext cx="12188932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EA4008A-43EC-D9FE-7B2D-4741E6347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70" y="3552826"/>
            <a:ext cx="8720710" cy="2653653"/>
          </a:xfrm>
        </p:spPr>
        <p:txBody>
          <a:bodyPr anchor="t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Efrain Segarra</a:t>
            </a:r>
          </a:p>
          <a:p>
            <a:r>
              <a:rPr lang="en-US">
                <a:solidFill>
                  <a:srgbClr val="FFFFFF"/>
                </a:solidFill>
              </a:rPr>
              <a:t>Mar 5, 2026</a:t>
            </a:r>
          </a:p>
          <a:p>
            <a:r>
              <a:rPr lang="en-US">
                <a:solidFill>
                  <a:srgbClr val="FFFFFF"/>
                </a:solidFill>
              </a:rPr>
              <a:t>EDMs 2026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D65038-58D1-9BBC-6A1B-18E91329B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688" y="651521"/>
            <a:ext cx="8686796" cy="2334247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dirty="0">
                <a:solidFill>
                  <a:srgbClr val="FFFFFF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52354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8763E-E5A3-7A3F-67DD-7705D3159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del of a factory&#10;&#10;AI-generated content may be incorrect.">
            <a:extLst>
              <a:ext uri="{FF2B5EF4-FFF2-40B4-BE49-F238E27FC236}">
                <a16:creationId xmlns:a16="http://schemas.microsoft.com/office/drawing/2014/main" id="{C4F5825D-269F-58C1-A1DF-1EE608D210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59" b="17756"/>
          <a:stretch>
            <a:fillRect/>
          </a:stretch>
        </p:blipFill>
        <p:spPr>
          <a:xfrm>
            <a:off x="0" y="57955"/>
            <a:ext cx="12192000" cy="680004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8A0EF6B-1E4E-EE3C-2466-DD67F061140B}"/>
              </a:ext>
            </a:extLst>
          </p:cNvPr>
          <p:cNvSpPr txBox="1">
            <a:spLocks/>
          </p:cNvSpPr>
          <p:nvPr/>
        </p:nvSpPr>
        <p:spPr>
          <a:xfrm>
            <a:off x="607223" y="1213937"/>
            <a:ext cx="2608287" cy="12291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0" dirty="0">
                <a:solidFill>
                  <a:schemeClr val="bg1"/>
                </a:solidFill>
              </a:rPr>
              <a:t>sD2 UCN source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EA1F59-5275-ACC8-511C-B3CBB8D75F42}"/>
              </a:ext>
            </a:extLst>
          </p:cNvPr>
          <p:cNvCxnSpPr>
            <a:cxnSpLocks/>
          </p:cNvCxnSpPr>
          <p:nvPr/>
        </p:nvCxnSpPr>
        <p:spPr>
          <a:xfrm>
            <a:off x="2512741" y="4146617"/>
            <a:ext cx="2178205" cy="1189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1FF83E7-4CD2-22E3-65F9-50FA675536DF}"/>
              </a:ext>
            </a:extLst>
          </p:cNvPr>
          <p:cNvCxnSpPr>
            <a:cxnSpLocks/>
          </p:cNvCxnSpPr>
          <p:nvPr/>
        </p:nvCxnSpPr>
        <p:spPr>
          <a:xfrm flipV="1">
            <a:off x="4690946" y="3975631"/>
            <a:ext cx="1694986" cy="2899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74241C32-8FAC-B024-AE2C-5EF20298ADFB}"/>
              </a:ext>
            </a:extLst>
          </p:cNvPr>
          <p:cNvSpPr txBox="1">
            <a:spLocks/>
          </p:cNvSpPr>
          <p:nvPr/>
        </p:nvSpPr>
        <p:spPr>
          <a:xfrm rot="21044730">
            <a:off x="4082262" y="4173725"/>
            <a:ext cx="4288731" cy="12291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0" dirty="0">
                <a:solidFill>
                  <a:schemeClr val="bg1"/>
                </a:solidFill>
              </a:rPr>
              <a:t>5T superconducting magnet</a:t>
            </a:r>
          </a:p>
        </p:txBody>
      </p:sp>
    </p:spTree>
    <p:extLst>
      <p:ext uri="{BB962C8B-B14F-4D97-AF65-F5344CB8AC3E}">
        <p14:creationId xmlns:p14="http://schemas.microsoft.com/office/powerpoint/2010/main" val="2279129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DC508-EA7C-7142-2A42-077896CC3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del of a factory&#10;&#10;AI-generated content may be incorrect.">
            <a:extLst>
              <a:ext uri="{FF2B5EF4-FFF2-40B4-BE49-F238E27FC236}">
                <a16:creationId xmlns:a16="http://schemas.microsoft.com/office/drawing/2014/main" id="{3E182E11-F5CC-77BF-A4EE-8D488B462E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59" b="17756"/>
          <a:stretch>
            <a:fillRect/>
          </a:stretch>
        </p:blipFill>
        <p:spPr>
          <a:xfrm>
            <a:off x="0" y="57955"/>
            <a:ext cx="12192000" cy="680004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3CBBEC2-E213-CE81-1140-15B89C41FF36}"/>
              </a:ext>
            </a:extLst>
          </p:cNvPr>
          <p:cNvCxnSpPr>
            <a:cxnSpLocks/>
          </p:cNvCxnSpPr>
          <p:nvPr/>
        </p:nvCxnSpPr>
        <p:spPr>
          <a:xfrm>
            <a:off x="2512741" y="4146617"/>
            <a:ext cx="2178205" cy="1189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8A6556-182A-37FD-C8E5-BCA8A70AD862}"/>
              </a:ext>
            </a:extLst>
          </p:cNvPr>
          <p:cNvCxnSpPr>
            <a:cxnSpLocks/>
          </p:cNvCxnSpPr>
          <p:nvPr/>
        </p:nvCxnSpPr>
        <p:spPr>
          <a:xfrm flipV="1">
            <a:off x="4690946" y="3975631"/>
            <a:ext cx="1694986" cy="2899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65399F3-6224-2FB1-73F0-809551E26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4742" y="4061521"/>
            <a:ext cx="4020457" cy="1903707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bg1"/>
                </a:solidFill>
              </a:rPr>
              <a:t>Split UCN population to </a:t>
            </a:r>
            <a:br>
              <a:rPr lang="en-US" sz="3600" b="0" dirty="0">
                <a:solidFill>
                  <a:schemeClr val="bg1"/>
                </a:solidFill>
              </a:rPr>
            </a:br>
            <a:r>
              <a:rPr lang="en-US" sz="3600" b="0" dirty="0">
                <a:solidFill>
                  <a:schemeClr val="bg1"/>
                </a:solidFill>
              </a:rPr>
              <a:t>two chambers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97621AB-4CCF-8023-16AF-8944059BCD5F}"/>
              </a:ext>
            </a:extLst>
          </p:cNvPr>
          <p:cNvCxnSpPr>
            <a:cxnSpLocks/>
          </p:cNvCxnSpPr>
          <p:nvPr/>
        </p:nvCxnSpPr>
        <p:spPr>
          <a:xfrm flipV="1">
            <a:off x="6385932" y="3429000"/>
            <a:ext cx="560187" cy="5157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9D0FAC4-3610-7A3C-6427-6A4A2E7D2FAA}"/>
              </a:ext>
            </a:extLst>
          </p:cNvPr>
          <p:cNvCxnSpPr>
            <a:cxnSpLocks/>
          </p:cNvCxnSpPr>
          <p:nvPr/>
        </p:nvCxnSpPr>
        <p:spPr>
          <a:xfrm flipV="1">
            <a:off x="6385932" y="3866731"/>
            <a:ext cx="379141" cy="780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075C0D-8D4F-131E-9F97-8372B04384B0}"/>
              </a:ext>
            </a:extLst>
          </p:cNvPr>
          <p:cNvCxnSpPr>
            <a:cxnSpLocks/>
          </p:cNvCxnSpPr>
          <p:nvPr/>
        </p:nvCxnSpPr>
        <p:spPr>
          <a:xfrm flipV="1">
            <a:off x="6946119" y="3218133"/>
            <a:ext cx="1139364" cy="1913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AE7E52-7992-3009-A16B-59A26545F677}"/>
              </a:ext>
            </a:extLst>
          </p:cNvPr>
          <p:cNvCxnSpPr>
            <a:cxnSpLocks/>
          </p:cNvCxnSpPr>
          <p:nvPr/>
        </p:nvCxnSpPr>
        <p:spPr>
          <a:xfrm flipV="1">
            <a:off x="6954911" y="3444309"/>
            <a:ext cx="1139364" cy="1913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A017B82-9C38-4A49-257C-F2A5F57E7A31}"/>
              </a:ext>
            </a:extLst>
          </p:cNvPr>
          <p:cNvCxnSpPr>
            <a:cxnSpLocks/>
          </p:cNvCxnSpPr>
          <p:nvPr/>
        </p:nvCxnSpPr>
        <p:spPr>
          <a:xfrm flipV="1">
            <a:off x="6729895" y="3657678"/>
            <a:ext cx="220620" cy="1914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431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F1B7E-4D7D-4F83-2387-0A6BF65491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del of a factory&#10;&#10;AI-generated content may be incorrect.">
            <a:extLst>
              <a:ext uri="{FF2B5EF4-FFF2-40B4-BE49-F238E27FC236}">
                <a16:creationId xmlns:a16="http://schemas.microsoft.com/office/drawing/2014/main" id="{76D7D4CF-4DD4-82C8-7B41-C3ECEB9CDD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59" b="17756"/>
          <a:stretch>
            <a:fillRect/>
          </a:stretch>
        </p:blipFill>
        <p:spPr>
          <a:xfrm>
            <a:off x="0" y="57955"/>
            <a:ext cx="12192000" cy="6800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F29763-8F37-570C-1D0B-CB93BA63354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834356" y="3784430"/>
                <a:ext cx="4301282" cy="1903707"/>
              </a:xfrm>
            </p:spPr>
            <p:txBody>
              <a:bodyPr>
                <a:noAutofit/>
              </a:bodyPr>
              <a:lstStyle/>
              <a:p>
                <a:pPr algn="ctr"/>
                <a:r>
                  <a:rPr lang="en-US" sz="3600" b="0" dirty="0">
                    <a:solidFill>
                      <a:schemeClr val="bg1"/>
                    </a:solidFill>
                  </a:rPr>
                  <a:t>Store in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36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3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3600" b="0" dirty="0">
                    <a:solidFill>
                      <a:schemeClr val="bg1"/>
                    </a:solidFill>
                  </a:rPr>
                  <a:t> fields</a:t>
                </a:r>
                <a:br>
                  <a:rPr lang="en-US" sz="3600" b="0" dirty="0">
                    <a:solidFill>
                      <a:schemeClr val="bg1"/>
                    </a:solidFill>
                  </a:rPr>
                </a:br>
                <a:r>
                  <a:rPr lang="en-US" sz="3600" b="0" dirty="0">
                    <a:solidFill>
                      <a:schemeClr val="bg1"/>
                    </a:solidFill>
                  </a:rPr>
                  <a:t>(Ramsey sequence)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7F29763-8F37-570C-1D0B-CB93BA6335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834356" y="3784430"/>
                <a:ext cx="4301282" cy="1903707"/>
              </a:xfrm>
              <a:blipFill>
                <a:blip r:embed="rId3"/>
                <a:stretch>
                  <a:fillRect l="-1770" t="-1333" r="-1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EDB6833C-D877-36CA-1ADE-C62B56D6E1E9}"/>
              </a:ext>
            </a:extLst>
          </p:cNvPr>
          <p:cNvSpPr/>
          <p:nvPr/>
        </p:nvSpPr>
        <p:spPr>
          <a:xfrm rot="21061628">
            <a:off x="7712931" y="2980648"/>
            <a:ext cx="840277" cy="617337"/>
          </a:xfrm>
          <a:custGeom>
            <a:avLst/>
            <a:gdLst>
              <a:gd name="csX0" fmla="*/ 0 w 768055"/>
              <a:gd name="csY0" fmla="*/ 0 h 694557"/>
              <a:gd name="csX1" fmla="*/ 768055 w 768055"/>
              <a:gd name="csY1" fmla="*/ 0 h 694557"/>
              <a:gd name="csX2" fmla="*/ 768055 w 768055"/>
              <a:gd name="csY2" fmla="*/ 694557 h 694557"/>
              <a:gd name="csX3" fmla="*/ 0 w 768055"/>
              <a:gd name="csY3" fmla="*/ 694557 h 694557"/>
              <a:gd name="csX4" fmla="*/ 0 w 768055"/>
              <a:gd name="csY4" fmla="*/ 0 h 694557"/>
              <a:gd name="csX0" fmla="*/ 101640 w 869695"/>
              <a:gd name="csY0" fmla="*/ 0 h 694557"/>
              <a:gd name="csX1" fmla="*/ 869695 w 869695"/>
              <a:gd name="csY1" fmla="*/ 0 h 694557"/>
              <a:gd name="csX2" fmla="*/ 869695 w 869695"/>
              <a:gd name="csY2" fmla="*/ 694557 h 694557"/>
              <a:gd name="csX3" fmla="*/ 0 w 869695"/>
              <a:gd name="csY3" fmla="*/ 658049 h 694557"/>
              <a:gd name="csX4" fmla="*/ 101640 w 869695"/>
              <a:gd name="csY4" fmla="*/ 0 h 694557"/>
              <a:gd name="csX0" fmla="*/ 101640 w 869695"/>
              <a:gd name="csY0" fmla="*/ 0 h 677222"/>
              <a:gd name="csX1" fmla="*/ 869695 w 869695"/>
              <a:gd name="csY1" fmla="*/ 0 h 677222"/>
              <a:gd name="csX2" fmla="*/ 759912 w 869695"/>
              <a:gd name="csY2" fmla="*/ 677222 h 677222"/>
              <a:gd name="csX3" fmla="*/ 0 w 869695"/>
              <a:gd name="csY3" fmla="*/ 658049 h 677222"/>
              <a:gd name="csX4" fmla="*/ 101640 w 869695"/>
              <a:gd name="csY4" fmla="*/ 0 h 677222"/>
              <a:gd name="csX0" fmla="*/ 101640 w 869695"/>
              <a:gd name="csY0" fmla="*/ 0 h 658049"/>
              <a:gd name="csX1" fmla="*/ 869695 w 869695"/>
              <a:gd name="csY1" fmla="*/ 0 h 658049"/>
              <a:gd name="csX2" fmla="*/ 745468 w 869695"/>
              <a:gd name="csY2" fmla="*/ 639139 h 658049"/>
              <a:gd name="csX3" fmla="*/ 0 w 869695"/>
              <a:gd name="csY3" fmla="*/ 658049 h 658049"/>
              <a:gd name="csX4" fmla="*/ 101640 w 869695"/>
              <a:gd name="csY4" fmla="*/ 0 h 658049"/>
              <a:gd name="csX0" fmla="*/ 101640 w 869695"/>
              <a:gd name="csY0" fmla="*/ 0 h 658049"/>
              <a:gd name="csX1" fmla="*/ 869695 w 869695"/>
              <a:gd name="csY1" fmla="*/ 0 h 658049"/>
              <a:gd name="csX2" fmla="*/ 779611 w 869695"/>
              <a:gd name="csY2" fmla="*/ 649645 h 658049"/>
              <a:gd name="csX3" fmla="*/ 0 w 869695"/>
              <a:gd name="csY3" fmla="*/ 658049 h 658049"/>
              <a:gd name="csX4" fmla="*/ 101640 w 869695"/>
              <a:gd name="csY4" fmla="*/ 0 h 658049"/>
              <a:gd name="csX0" fmla="*/ 101640 w 903312"/>
              <a:gd name="csY0" fmla="*/ 0 h 658049"/>
              <a:gd name="csX1" fmla="*/ 903312 w 903312"/>
              <a:gd name="csY1" fmla="*/ 46224 h 658049"/>
              <a:gd name="csX2" fmla="*/ 779611 w 903312"/>
              <a:gd name="csY2" fmla="*/ 649645 h 658049"/>
              <a:gd name="csX3" fmla="*/ 0 w 903312"/>
              <a:gd name="csY3" fmla="*/ 658049 h 658049"/>
              <a:gd name="csX4" fmla="*/ 101640 w 903312"/>
              <a:gd name="csY4" fmla="*/ 0 h 658049"/>
              <a:gd name="csX0" fmla="*/ 101640 w 878098"/>
              <a:gd name="csY0" fmla="*/ 0 h 658049"/>
              <a:gd name="csX1" fmla="*/ 878098 w 878098"/>
              <a:gd name="csY1" fmla="*/ 11556 h 658049"/>
              <a:gd name="csX2" fmla="*/ 779611 w 878098"/>
              <a:gd name="csY2" fmla="*/ 649645 h 658049"/>
              <a:gd name="csX3" fmla="*/ 0 w 878098"/>
              <a:gd name="csY3" fmla="*/ 658049 h 658049"/>
              <a:gd name="csX4" fmla="*/ 101640 w 878098"/>
              <a:gd name="csY4" fmla="*/ 0 h 658049"/>
              <a:gd name="csX0" fmla="*/ 92710 w 869168"/>
              <a:gd name="csY0" fmla="*/ 0 h 649645"/>
              <a:gd name="csX1" fmla="*/ 869168 w 869168"/>
              <a:gd name="csY1" fmla="*/ 11556 h 649645"/>
              <a:gd name="csX2" fmla="*/ 770681 w 869168"/>
              <a:gd name="csY2" fmla="*/ 649645 h 649645"/>
              <a:gd name="csX3" fmla="*/ 0 w 869168"/>
              <a:gd name="csY3" fmla="*/ 633886 h 649645"/>
              <a:gd name="csX4" fmla="*/ 92710 w 869168"/>
              <a:gd name="csY4" fmla="*/ 0 h 649645"/>
              <a:gd name="csX0" fmla="*/ 92710 w 869168"/>
              <a:gd name="csY0" fmla="*/ 0 h 633886"/>
              <a:gd name="csX1" fmla="*/ 869168 w 869168"/>
              <a:gd name="csY1" fmla="*/ 11556 h 633886"/>
              <a:gd name="csX2" fmla="*/ 758075 w 869168"/>
              <a:gd name="csY2" fmla="*/ 632311 h 633886"/>
              <a:gd name="csX3" fmla="*/ 0 w 869168"/>
              <a:gd name="csY3" fmla="*/ 633886 h 633886"/>
              <a:gd name="csX4" fmla="*/ 92710 w 869168"/>
              <a:gd name="csY4" fmla="*/ 0 h 633886"/>
              <a:gd name="csX0" fmla="*/ 92710 w 855248"/>
              <a:gd name="csY0" fmla="*/ 0 h 633886"/>
              <a:gd name="csX1" fmla="*/ 855248 w 855248"/>
              <a:gd name="csY1" fmla="*/ 34930 h 633886"/>
              <a:gd name="csX2" fmla="*/ 758075 w 855248"/>
              <a:gd name="csY2" fmla="*/ 632311 h 633886"/>
              <a:gd name="csX3" fmla="*/ 0 w 855248"/>
              <a:gd name="csY3" fmla="*/ 633886 h 633886"/>
              <a:gd name="csX4" fmla="*/ 92710 w 855248"/>
              <a:gd name="csY4" fmla="*/ 0 h 633886"/>
              <a:gd name="csX0" fmla="*/ 92710 w 857611"/>
              <a:gd name="csY0" fmla="*/ 0 h 633886"/>
              <a:gd name="csX1" fmla="*/ 857611 w 857611"/>
              <a:gd name="csY1" fmla="*/ 19959 h 633886"/>
              <a:gd name="csX2" fmla="*/ 758075 w 857611"/>
              <a:gd name="csY2" fmla="*/ 632311 h 633886"/>
              <a:gd name="csX3" fmla="*/ 0 w 857611"/>
              <a:gd name="csY3" fmla="*/ 633886 h 633886"/>
              <a:gd name="csX4" fmla="*/ 92710 w 857611"/>
              <a:gd name="csY4" fmla="*/ 0 h 633886"/>
              <a:gd name="csX0" fmla="*/ 92710 w 857611"/>
              <a:gd name="csY0" fmla="*/ 0 h 633886"/>
              <a:gd name="csX1" fmla="*/ 857611 w 857611"/>
              <a:gd name="csY1" fmla="*/ 19959 h 633886"/>
              <a:gd name="csX2" fmla="*/ 762803 w 857611"/>
              <a:gd name="csY2" fmla="*/ 602370 h 633886"/>
              <a:gd name="csX3" fmla="*/ 0 w 857611"/>
              <a:gd name="csY3" fmla="*/ 633886 h 633886"/>
              <a:gd name="csX4" fmla="*/ 92710 w 857611"/>
              <a:gd name="csY4" fmla="*/ 0 h 633886"/>
              <a:gd name="csX0" fmla="*/ 91922 w 856823"/>
              <a:gd name="csY0" fmla="*/ 0 h 628896"/>
              <a:gd name="csX1" fmla="*/ 856823 w 856823"/>
              <a:gd name="csY1" fmla="*/ 19959 h 628896"/>
              <a:gd name="csX2" fmla="*/ 762015 w 856823"/>
              <a:gd name="csY2" fmla="*/ 602370 h 628896"/>
              <a:gd name="csX3" fmla="*/ 0 w 856823"/>
              <a:gd name="csY3" fmla="*/ 628896 h 628896"/>
              <a:gd name="csX4" fmla="*/ 91922 w 856823"/>
              <a:gd name="csY4" fmla="*/ 0 h 628896"/>
              <a:gd name="csX0" fmla="*/ 116873 w 856823"/>
              <a:gd name="csY0" fmla="*/ 0 h 624954"/>
              <a:gd name="csX1" fmla="*/ 856823 w 856823"/>
              <a:gd name="csY1" fmla="*/ 16017 h 624954"/>
              <a:gd name="csX2" fmla="*/ 762015 w 856823"/>
              <a:gd name="csY2" fmla="*/ 598428 h 624954"/>
              <a:gd name="csX3" fmla="*/ 0 w 856823"/>
              <a:gd name="csY3" fmla="*/ 624954 h 624954"/>
              <a:gd name="csX4" fmla="*/ 116873 w 856823"/>
              <a:gd name="csY4" fmla="*/ 0 h 624954"/>
              <a:gd name="csX0" fmla="*/ 100327 w 840277"/>
              <a:gd name="csY0" fmla="*/ 0 h 617337"/>
              <a:gd name="csX1" fmla="*/ 840277 w 840277"/>
              <a:gd name="csY1" fmla="*/ 16017 h 617337"/>
              <a:gd name="csX2" fmla="*/ 745469 w 840277"/>
              <a:gd name="csY2" fmla="*/ 598428 h 617337"/>
              <a:gd name="csX3" fmla="*/ 0 w 840277"/>
              <a:gd name="csY3" fmla="*/ 617337 h 617337"/>
              <a:gd name="csX4" fmla="*/ 100327 w 840277"/>
              <a:gd name="csY4" fmla="*/ 0 h 617337"/>
              <a:gd name="csX0" fmla="*/ 100327 w 840277"/>
              <a:gd name="csY0" fmla="*/ 0 h 617337"/>
              <a:gd name="csX1" fmla="*/ 840277 w 840277"/>
              <a:gd name="csY1" fmla="*/ 16017 h 617337"/>
              <a:gd name="csX2" fmla="*/ 742843 w 840277"/>
              <a:gd name="csY2" fmla="*/ 582670 h 617337"/>
              <a:gd name="csX3" fmla="*/ 0 w 840277"/>
              <a:gd name="csY3" fmla="*/ 617337 h 617337"/>
              <a:gd name="csX4" fmla="*/ 100327 w 840277"/>
              <a:gd name="csY4" fmla="*/ 0 h 61733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40277" h="617337">
                <a:moveTo>
                  <a:pt x="100327" y="0"/>
                </a:moveTo>
                <a:lnTo>
                  <a:pt x="840277" y="16017"/>
                </a:lnTo>
                <a:lnTo>
                  <a:pt x="742843" y="582670"/>
                </a:lnTo>
                <a:lnTo>
                  <a:pt x="0" y="617337"/>
                </a:lnTo>
                <a:lnTo>
                  <a:pt x="100327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13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869BD-6819-5750-B1A5-CFA1BDB50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odel of a factory&#10;&#10;AI-generated content may be incorrect.">
            <a:extLst>
              <a:ext uri="{FF2B5EF4-FFF2-40B4-BE49-F238E27FC236}">
                <a16:creationId xmlns:a16="http://schemas.microsoft.com/office/drawing/2014/main" id="{3B6CBB0E-9245-9965-8778-6FEF06E7C4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59" b="17756"/>
          <a:stretch>
            <a:fillRect/>
          </a:stretch>
        </p:blipFill>
        <p:spPr>
          <a:xfrm>
            <a:off x="0" y="57955"/>
            <a:ext cx="12192000" cy="68000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D9BB6C-983A-3A2E-1762-3563C2FC1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752" y="4629498"/>
            <a:ext cx="4020457" cy="1245210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bg1"/>
                </a:solidFill>
              </a:rPr>
              <a:t>Spin-sensitive counting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CFF698C-3AA7-46DA-2F6E-F8587820EE2F}"/>
              </a:ext>
            </a:extLst>
          </p:cNvPr>
          <p:cNvCxnSpPr>
            <a:cxnSpLocks/>
          </p:cNvCxnSpPr>
          <p:nvPr/>
        </p:nvCxnSpPr>
        <p:spPr>
          <a:xfrm flipV="1">
            <a:off x="6946119" y="3218133"/>
            <a:ext cx="1139364" cy="191389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D886511-C9F6-11D8-9391-59BA27B950CC}"/>
              </a:ext>
            </a:extLst>
          </p:cNvPr>
          <p:cNvCxnSpPr>
            <a:cxnSpLocks/>
          </p:cNvCxnSpPr>
          <p:nvPr/>
        </p:nvCxnSpPr>
        <p:spPr>
          <a:xfrm flipV="1">
            <a:off x="6954911" y="3444309"/>
            <a:ext cx="1139364" cy="191389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C2E75A7-2F75-C091-ED64-A0DA2FDF59EA}"/>
              </a:ext>
            </a:extLst>
          </p:cNvPr>
          <p:cNvCxnSpPr>
            <a:cxnSpLocks/>
          </p:cNvCxnSpPr>
          <p:nvPr/>
        </p:nvCxnSpPr>
        <p:spPr>
          <a:xfrm flipV="1">
            <a:off x="6652085" y="3444308"/>
            <a:ext cx="302826" cy="574241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FB1336D-ECC8-50B2-CCA6-8F96A5810F46}"/>
              </a:ext>
            </a:extLst>
          </p:cNvPr>
          <p:cNvCxnSpPr>
            <a:cxnSpLocks/>
          </p:cNvCxnSpPr>
          <p:nvPr/>
        </p:nvCxnSpPr>
        <p:spPr>
          <a:xfrm flipV="1">
            <a:off x="6585980" y="3701456"/>
            <a:ext cx="368931" cy="410104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7B06C5-4E1C-862C-0216-BEE89019521E}"/>
              </a:ext>
            </a:extLst>
          </p:cNvPr>
          <p:cNvCxnSpPr>
            <a:cxnSpLocks/>
          </p:cNvCxnSpPr>
          <p:nvPr/>
        </p:nvCxnSpPr>
        <p:spPr>
          <a:xfrm flipV="1">
            <a:off x="6585980" y="4165477"/>
            <a:ext cx="0" cy="464021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5CAF29-3457-889D-185C-5C7FDB7A52ED}"/>
              </a:ext>
            </a:extLst>
          </p:cNvPr>
          <p:cNvCxnSpPr>
            <a:cxnSpLocks/>
          </p:cNvCxnSpPr>
          <p:nvPr/>
        </p:nvCxnSpPr>
        <p:spPr>
          <a:xfrm flipV="1">
            <a:off x="6652085" y="4165476"/>
            <a:ext cx="0" cy="464021"/>
          </a:xfrm>
          <a:prstGeom prst="straightConnector1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517509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4035</TotalTime>
  <Words>1719</Words>
  <Application>Microsoft Macintosh PowerPoint</Application>
  <PresentationFormat>Widescreen</PresentationFormat>
  <Paragraphs>401</Paragraphs>
  <Slides>56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Aptos</vt:lpstr>
      <vt:lpstr>Arial</vt:lpstr>
      <vt:lpstr>Bierstadt</vt:lpstr>
      <vt:lpstr>Calibri</vt:lpstr>
      <vt:lpstr>Cambria Math</vt:lpstr>
      <vt:lpstr>Merriweather Sans</vt:lpstr>
      <vt:lpstr>Wingdings</vt:lpstr>
      <vt:lpstr>GestaltVTI</vt:lpstr>
      <vt:lpstr>n(2)EDM and polarized ultracold neutrons</vt:lpstr>
      <vt:lpstr>Previous speakers already reviewed a lot!</vt:lpstr>
      <vt:lpstr>Previous speakers already reviewed a lot!</vt:lpstr>
      <vt:lpstr>Requirements for nEDM  sensitivity of 10^(-27)  e cm</vt:lpstr>
      <vt:lpstr>Overview of the     n2EDM experiment</vt:lpstr>
      <vt:lpstr>PowerPoint Presentation</vt:lpstr>
      <vt:lpstr>Split UCN population to  two chambers</vt:lpstr>
      <vt:lpstr>Store in E ⃗,B ⃗ fields (Ramsey sequence)</vt:lpstr>
      <vt:lpstr>Spin-sensitive counting</vt:lpstr>
      <vt:lpstr>Thermally controlled room</vt:lpstr>
      <vt:lpstr>Simultaneous* precession chambers:        D=80cm, H=12cm   </vt:lpstr>
      <vt:lpstr>Simultaneous* precession chambers:          Δf∼d_n    (+Hg co-mag, Cs OPMs)</vt:lpstr>
      <vt:lpstr>Measurement principle</vt:lpstr>
      <vt:lpstr>So what do we need?</vt:lpstr>
      <vt:lpstr>Today I’ll show the ingredients of n2EDM  + new results</vt:lpstr>
      <vt:lpstr>α: transport, store, detect polarized UCN</vt:lpstr>
      <vt:lpstr>α: transport, store, detect polarized UCN</vt:lpstr>
      <vt:lpstr>PowerPoint Presentation</vt:lpstr>
      <vt:lpstr>Simultaneous spin-sensitive detection</vt:lpstr>
      <vt:lpstr>What is maximum α we could see?</vt:lpstr>
      <vt:lpstr>High efficiency (∼90%) spin-analysis possible</vt:lpstr>
      <vt:lpstr>High efficiency (∼90%) spin-analysis possible</vt:lpstr>
      <vt:lpstr>High efficiency (∼90%) spin-analysis possible</vt:lpstr>
      <vt:lpstr>Can we maintain polarization during storage?</vt:lpstr>
      <vt:lpstr>α: transport, store, detect polarized UCN</vt:lpstr>
      <vt:lpstr>What detectors see in a measurement cycle</vt:lpstr>
      <vt:lpstr>PowerPoint Presentation</vt:lpstr>
      <vt:lpstr>Storage time of UCN in our chambers</vt:lpstr>
      <vt:lpstr>Depolarization mechanisms during storage</vt:lpstr>
      <vt:lpstr>Magnetic-field uniformity of n2EDM  (64 coils + 10^6 quasistatic shielding from AMS+MSR + many PhDs, postdocs, …)</vt:lpstr>
      <vt:lpstr>Magnetic-field uniformity of n2EDM  (64 coils + 10^6 quasistatic shielding from AMS+MSR + many PhDs, postdocs, …)</vt:lpstr>
      <vt:lpstr>Longitudinal depolarization time in our chambers negligible for reasonable storage times</vt:lpstr>
      <vt:lpstr>Transverse depolarization also small!</vt:lpstr>
      <vt:lpstr>Transverse depolarization also small!</vt:lpstr>
      <vt:lpstr>Repeat for other precession times to extract T_2</vt:lpstr>
      <vt:lpstr>High visibility thanks to robust B ⃗ control</vt:lpstr>
      <vt:lpstr>Distracting side-quest about depolarization</vt:lpstr>
      <vt:lpstr>We can leverage depolarization as a tool to learn about stored UCN energy spectrum</vt:lpstr>
      <vt:lpstr>Measure depolarization rate from many gradients and simultaneously fit data</vt:lpstr>
      <vt:lpstr>Can extract stored spectrum and specularity of storage chambers</vt:lpstr>
      <vt:lpstr>Can use to calculate systematic frequency shift from B ⃗ sampling difference in top, bottom</vt:lpstr>
      <vt:lpstr>Back to the main questline…</vt:lpstr>
      <vt:lpstr>Issues with coatings in storage chamber (V_F)</vt:lpstr>
      <vt:lpstr>Now we are close to design! (from a lot of redesign and effort)</vt:lpstr>
      <vt:lpstr>Now we are close to design! (from a lot of redesign and effort)</vt:lpstr>
      <vt:lpstr>Goals of n2EDM to reach 10^(-27)  e cm</vt:lpstr>
      <vt:lpstr>So what about the electric field?  Goal of 15 kV/cm</vt:lpstr>
      <vt:lpstr>Magnetic field as seen by Hg co-magnetometer</vt:lpstr>
      <vt:lpstr>Magnetic field as seen by Hg co-magnetometer</vt:lpstr>
      <vt:lpstr>Working on it 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Segarra, Efrain Patrick</dc:creator>
  <cp:lastModifiedBy>Segarra, Efrain Patrick</cp:lastModifiedBy>
  <cp:revision>59</cp:revision>
  <dcterms:created xsi:type="dcterms:W3CDTF">2026-02-23T10:49:28Z</dcterms:created>
  <dcterms:modified xsi:type="dcterms:W3CDTF">2026-03-05T07:55:17Z</dcterms:modified>
</cp:coreProperties>
</file>