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77.jpg" ContentType="image/jp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94.jpg" ContentType="image/jpg"/>
  <Override PartName="/ppt/media/image98.jpg" ContentType="image/jpg"/>
  <Override PartName="/ppt/media/image100.jpg" ContentType="image/jpg"/>
  <Override PartName="/ppt/notesSlides/notesSlide18.xml" ContentType="application/vnd.openxmlformats-officedocument.presentationml.notesSlide+xml"/>
  <Override PartName="/ppt/media/image101.jpg" ContentType="image/jpg"/>
  <Override PartName="/ppt/media/image103.jpg" ContentType="image/jpg"/>
  <Override PartName="/ppt/media/image105.jpg" ContentType="image/jpg"/>
  <Override PartName="/ppt/notesSlides/notesSlide19.xml" ContentType="application/vnd.openxmlformats-officedocument.presentationml.notesSlide+xml"/>
  <Override PartName="/ppt/media/image113.jpg" ContentType="image/jpg"/>
  <Override PartName="/ppt/media/image114.jpg" ContentType="image/jpg"/>
  <Override PartName="/ppt/notesSlides/notesSlide20.xml" ContentType="application/vnd.openxmlformats-officedocument.presentationml.notesSlide+xml"/>
  <Override PartName="/ppt/media/image12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10" r:id="rId6"/>
  </p:sldMasterIdLst>
  <p:notesMasterIdLst>
    <p:notesMasterId r:id="rId32"/>
  </p:notesMasterIdLst>
  <p:sldIdLst>
    <p:sldId id="256" r:id="rId7"/>
    <p:sldId id="266" r:id="rId8"/>
    <p:sldId id="268" r:id="rId9"/>
    <p:sldId id="305" r:id="rId10"/>
    <p:sldId id="270" r:id="rId11"/>
    <p:sldId id="269" r:id="rId12"/>
    <p:sldId id="271" r:id="rId13"/>
    <p:sldId id="317" r:id="rId14"/>
    <p:sldId id="310" r:id="rId15"/>
    <p:sldId id="272" r:id="rId16"/>
    <p:sldId id="273" r:id="rId17"/>
    <p:sldId id="274" r:id="rId18"/>
    <p:sldId id="276" r:id="rId19"/>
    <p:sldId id="280" r:id="rId20"/>
    <p:sldId id="284" r:id="rId21"/>
    <p:sldId id="282" r:id="rId22"/>
    <p:sldId id="288" r:id="rId23"/>
    <p:sldId id="318" r:id="rId24"/>
    <p:sldId id="312" r:id="rId25"/>
    <p:sldId id="316" r:id="rId26"/>
    <p:sldId id="290" r:id="rId27"/>
    <p:sldId id="313" r:id="rId28"/>
    <p:sldId id="281" r:id="rId29"/>
    <p:sldId id="260" r:id="rId30"/>
    <p:sldId id="291" r:id="rId31"/>
  </p:sldIdLst>
  <p:sldSz cx="12192000" cy="6858000"/>
  <p:notesSz cx="6797675" cy="9874250"/>
  <p:defaultTextStyle>
    <a:defPPr>
      <a:defRPr lang="fr-FR"/>
    </a:defPPr>
    <a:lvl1pPr algn="l" rtl="0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1pPr>
    <a:lvl2pPr marL="457200" algn="l" rtl="0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2pPr>
    <a:lvl3pPr marL="914400" algn="l" rtl="0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3pPr>
    <a:lvl4pPr marL="1371600" algn="l" rtl="0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4pPr>
    <a:lvl5pPr marL="1828800" algn="l" rtl="0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5pPr>
    <a:lvl6pPr marL="2286000" algn="l" defTabSz="914400" rtl="0">
      <a:defRPr>
        <a:solidFill>
          <a:schemeClr val="tx1"/>
        </a:solidFill>
        <a:latin typeface="Arial"/>
        <a:ea typeface="+mn-ea"/>
        <a:cs typeface="+mn-cs"/>
      </a:defRPr>
    </a:lvl6pPr>
    <a:lvl7pPr marL="2743200" algn="l" defTabSz="914400" rtl="0">
      <a:defRPr>
        <a:solidFill>
          <a:schemeClr val="tx1"/>
        </a:solidFill>
        <a:latin typeface="Arial"/>
        <a:ea typeface="+mn-ea"/>
        <a:cs typeface="+mn-cs"/>
      </a:defRPr>
    </a:lvl7pPr>
    <a:lvl8pPr marL="3200400" algn="l" defTabSz="914400" rtl="0">
      <a:defRPr>
        <a:solidFill>
          <a:schemeClr val="tx1"/>
        </a:solidFill>
        <a:latin typeface="Arial"/>
        <a:ea typeface="+mn-ea"/>
        <a:cs typeface="+mn-cs"/>
      </a:defRPr>
    </a:lvl8pPr>
    <a:lvl9pPr marL="3657600" algn="l" defTabSz="914400" rtl="0">
      <a:defRPr>
        <a:solidFill>
          <a:schemeClr val="tx1"/>
        </a:solidFill>
        <a:latin typeface="Arial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37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033588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877938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082483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41363"/>
            <a:ext cx="657860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20638088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821911157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824"/>
            <a:ext cx="2945659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505556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378824"/>
            <a:ext cx="2945659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1D1CAB8-D643-4106-BE85-DE5606B05C1B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>
      <a:spcBef>
        <a:spcPts val="0"/>
      </a:spcBef>
      <a:spcAft>
        <a:spcPts val="0"/>
      </a:spcAft>
      <a:defRPr sz="1200">
        <a:solidFill>
          <a:schemeClr val="tx1"/>
        </a:solidFill>
        <a:latin typeface="Arial"/>
        <a:ea typeface="+mn-ea"/>
        <a:cs typeface="+mn-cs"/>
      </a:defRPr>
    </a:lvl1pPr>
    <a:lvl2pPr marL="457200" algn="l" rtl="0">
      <a:spcBef>
        <a:spcPts val="0"/>
      </a:spcBef>
      <a:spcAft>
        <a:spcPts val="0"/>
      </a:spcAft>
      <a:defRPr sz="1200">
        <a:solidFill>
          <a:schemeClr val="tx1"/>
        </a:solidFill>
        <a:latin typeface="Arial"/>
        <a:ea typeface="+mn-ea"/>
        <a:cs typeface="+mn-cs"/>
      </a:defRPr>
    </a:lvl2pPr>
    <a:lvl3pPr marL="914400" algn="l" rtl="0">
      <a:spcBef>
        <a:spcPts val="0"/>
      </a:spcBef>
      <a:spcAft>
        <a:spcPts val="0"/>
      </a:spcAft>
      <a:defRPr sz="1200">
        <a:solidFill>
          <a:schemeClr val="tx1"/>
        </a:solidFill>
        <a:latin typeface="Arial"/>
        <a:ea typeface="+mn-ea"/>
        <a:cs typeface="+mn-cs"/>
      </a:defRPr>
    </a:lvl3pPr>
    <a:lvl4pPr marL="1371600" algn="l" rtl="0">
      <a:spcBef>
        <a:spcPts val="0"/>
      </a:spcBef>
      <a:spcAft>
        <a:spcPts val="0"/>
      </a:spcAft>
      <a:defRPr sz="1200">
        <a:solidFill>
          <a:schemeClr val="tx1"/>
        </a:solidFill>
        <a:latin typeface="Arial"/>
        <a:ea typeface="+mn-ea"/>
        <a:cs typeface="+mn-cs"/>
      </a:defRPr>
    </a:lvl4pPr>
    <a:lvl5pPr marL="1828800" algn="l" rtl="0">
      <a:spcBef>
        <a:spcPts val="0"/>
      </a:spcBef>
      <a:spcAft>
        <a:spcPts val="0"/>
      </a:spcAft>
      <a:defRPr sz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14301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</p:spPr>
      </p:sp>
      <p:sp>
        <p:nvSpPr>
          <p:cNvPr id="71597176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0529710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D56608D-A511-C4C6-8EB0-969EF0F1E4AE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75466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</p:spPr>
      </p:sp>
      <p:sp>
        <p:nvSpPr>
          <p:cNvPr id="213260944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562887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288C967-5A41-CFB9-7413-776DEA0A6856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3790996" name="Espace réservé du numéro de diapositive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marL="0" marR="0" lvl="0" indent="0" algn="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5EFF7D-0D00-4471-81FA-982D6FBD0A45}" type="slidenum">
              <a:rPr lang="de-DE" sz="1400" b="0" i="0" u="none" strike="noStrike" cap="none" spc="0">
                <a:ln>
                  <a:noFill/>
                </a:ln>
                <a:solidFill>
                  <a:prstClr val="black"/>
                </a:solidFill>
                <a:latin typeface="Liberation Serif"/>
                <a:ea typeface="+mn-ea"/>
                <a:cs typeface="Tahoma"/>
              </a:rPr>
              <a:t>12</a:t>
            </a:fld>
            <a:endParaRPr lang="de-DE" sz="1400" b="0" i="0" u="none" strike="noStrike" cap="none" spc="0">
              <a:ln>
                <a:noFill/>
              </a:ln>
              <a:solidFill>
                <a:prstClr val="black"/>
              </a:solidFill>
              <a:latin typeface="Liberation Serif"/>
              <a:ea typeface="+mn-ea"/>
              <a:cs typeface="Tahoma"/>
            </a:endParaRPr>
          </a:p>
        </p:txBody>
      </p:sp>
      <p:sp>
        <p:nvSpPr>
          <p:cNvPr id="685651550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1607703423" name="Espace réservé des notes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88313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</p:spPr>
      </p:sp>
      <p:sp>
        <p:nvSpPr>
          <p:cNvPr id="96203771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2258967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66095CF-3641-2BCD-704E-BBEEFC05DCBA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2952511" name="Espace réservé du numéro de diapositive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marL="0" marR="0" lvl="0" indent="0" algn="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A08C35-47A1-45F7-9557-624F78552D44}" type="slidenum">
              <a:rPr lang="de-DE" sz="1400" b="0" i="0" u="none" strike="noStrike" cap="none" spc="0">
                <a:ln>
                  <a:noFill/>
                </a:ln>
                <a:solidFill>
                  <a:prstClr val="black"/>
                </a:solidFill>
                <a:latin typeface="Liberation Serif"/>
                <a:cs typeface="Tahoma"/>
              </a:rPr>
              <a:t>14</a:t>
            </a:fld>
            <a:endParaRPr lang="de-DE" sz="1400" b="0" i="0" u="none" strike="noStrike" cap="none" spc="0">
              <a:ln>
                <a:noFill/>
              </a:ln>
              <a:solidFill>
                <a:prstClr val="black"/>
              </a:solidFill>
              <a:latin typeface="Liberation Serif"/>
              <a:cs typeface="Tahoma"/>
            </a:endParaRPr>
          </a:p>
        </p:txBody>
      </p:sp>
      <p:sp>
        <p:nvSpPr>
          <p:cNvPr id="391737617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1874116597" name="Espace réservé des notes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399199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</p:spPr>
      </p:sp>
      <p:sp>
        <p:nvSpPr>
          <p:cNvPr id="35820737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1783782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31A96D5-43D6-6DBF-7C29-A2F9A112F3AD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7478795" name="Espace réservé du numéro de diapositive 6"/>
          <p:cNvSpPr txBox="1">
            <a:spLocks noGrp="1"/>
          </p:cNvSpPr>
          <p:nvPr>
            <p:ph type="sldNum" sz="quarter" idx="5"/>
          </p:nvPr>
        </p:nvSpPr>
        <p:spPr bwMode="auto">
          <a:ln/>
        </p:spPr>
        <p:txBody>
          <a:bodyPr vert="horz" lIns="0" tIns="0" rIns="0" bIns="0" anchor="b" anchorCtr="0">
            <a:noAutofit/>
          </a:bodyPr>
          <a:lstStyle/>
          <a:p>
            <a:pPr marL="0" marR="0" lvl="0" indent="0" algn="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6DEFC7-BBD9-82AF-3B4B-2909DA034B61}" type="slidenum">
              <a:rPr lang="de-DE" sz="1400" b="0" i="0" u="none" strike="noStrike" cap="none" spc="0">
                <a:ln>
                  <a:noFill/>
                </a:ln>
                <a:solidFill>
                  <a:prstClr val="black"/>
                </a:solidFill>
                <a:latin typeface="Liberation Serif"/>
                <a:ea typeface="Arial"/>
                <a:cs typeface="Tahoma"/>
              </a:rPr>
              <a:t>16</a:t>
            </a:fld>
            <a:endParaRPr lang="de-DE" sz="1400" b="0" i="0" u="none" strike="noStrike" cap="none" spc="0">
              <a:ln>
                <a:noFill/>
              </a:ln>
              <a:solidFill>
                <a:prstClr val="black"/>
              </a:solidFill>
              <a:latin typeface="Liberation Serif"/>
              <a:ea typeface="+mn-ea"/>
              <a:cs typeface="Tahoma"/>
            </a:endParaRPr>
          </a:p>
        </p:txBody>
      </p:sp>
      <p:sp>
        <p:nvSpPr>
          <p:cNvPr id="872792124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1692882538" name="Espace réservé des notes 2"/>
          <p:cNvSpPr txBox="1">
            <a:spLocks noGrp="1"/>
          </p:cNvSpPr>
          <p:nvPr>
            <p:ph type="body" sz="quarter" idx="1"/>
          </p:nvPr>
        </p:nvSpPr>
        <p:spPr bwMode="auto"/>
        <p:txBody>
          <a:bodyPr vert="horz"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4785715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</p:spPr>
      </p:sp>
      <p:sp>
        <p:nvSpPr>
          <p:cNvPr id="9161374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2711093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4BA1660-ACD1-261F-CC36-EBA08BB7D917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D1CAB8-D643-4106-BE85-DE5606B05C1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2928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D1CAB8-D643-4106-BE85-DE5606B05C1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211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3716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</p:spPr>
      </p:sp>
      <p:sp>
        <p:nvSpPr>
          <p:cNvPr id="160780371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1858654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C86A033-03E9-67B1-C153-D485695A587A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27959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</p:spPr>
      </p:sp>
      <p:sp>
        <p:nvSpPr>
          <p:cNvPr id="104329676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3322451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A809699-45C4-AE84-6B9F-3F39BECC45B1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671107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</p:spPr>
      </p:sp>
      <p:sp>
        <p:nvSpPr>
          <p:cNvPr id="149976061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6237409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60324BA-CE88-17E5-4FBF-2D0342A0E7D7}" type="slidenum">
              <a:rPr/>
              <a:t>25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833261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</p:spPr>
      </p:sp>
      <p:sp>
        <p:nvSpPr>
          <p:cNvPr id="6230746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4455690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8247C06-26D4-AFE6-05AA-5A0DF7FA86E1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051416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3593725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146969575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54A4F33-EFCB-6506-6048-33A23145CC45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37012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</p:spPr>
      </p:sp>
      <p:sp>
        <p:nvSpPr>
          <p:cNvPr id="161719211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5839012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A2DCC0C-1293-56B4-5F07-2CB91F9214ED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274265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</p:spPr>
      </p:sp>
      <p:sp>
        <p:nvSpPr>
          <p:cNvPr id="158846217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4187441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EB4BDCE-63C0-37B6-DADD-412F9A2B613B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337123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</p:spPr>
      </p:sp>
      <p:sp>
        <p:nvSpPr>
          <p:cNvPr id="176252579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643989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B184916-AD27-324A-4F87-B42C950F2859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8370353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1382486314" name="PlaceHolder 2"/>
          <p:cNvSpPr>
            <a:spLocks noGrp="1"/>
          </p:cNvSpPr>
          <p:nvPr>
            <p:ph type="body"/>
          </p:nvPr>
        </p:nvSpPr>
        <p:spPr bwMode="auto">
          <a:xfrm>
            <a:off x="685800" y="4400640"/>
            <a:ext cx="5486038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>
              <a:buNone/>
              <a:defRPr/>
            </a:pPr>
            <a:endParaRPr lang="fr-FR" sz="1800" b="0" u="none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465162" name="PlaceHolder 3"/>
          <p:cNvSpPr>
            <a:spLocks noGrp="1"/>
          </p:cNvSpPr>
          <p:nvPr>
            <p:ph type="sldNum" idx="76"/>
          </p:nvPr>
        </p:nvSpPr>
        <p:spPr bwMode="auto"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u="none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D826C4-BA73-4619-737D-50C5E7CEC62C}" type="slidenum"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37648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09538" y="741363"/>
            <a:ext cx="6578600" cy="3702050"/>
          </a:xfrm>
        </p:spPr>
      </p:sp>
      <p:sp>
        <p:nvSpPr>
          <p:cNvPr id="152544540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8794792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DEAA23B-2286-0A94-E011-6A9760012759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6492341" name="Titre 1"/>
          <p:cNvSpPr>
            <a:spLocks noGrp="1"/>
          </p:cNvSpPr>
          <p:nvPr>
            <p:ph type="title"/>
          </p:nvPr>
        </p:nvSpPr>
        <p:spPr bwMode="auto">
          <a:xfrm>
            <a:off x="1" y="1"/>
            <a:ext cx="10310284" cy="576263"/>
          </a:xfrm>
        </p:spPr>
        <p:txBody>
          <a:bodyPr/>
          <a:lstStyle>
            <a:lvl1pPr algn="l">
              <a:defRPr sz="3200"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1639652440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958873524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1254486840" name="Rectangle 34"/>
          <p:cNvSpPr>
            <a:spLocks noGrp="1" noChangeArrowheads="1"/>
          </p:cNvSpPr>
          <p:nvPr>
            <p:ph type="dt" sz="half" idx="11"/>
          </p:nvPr>
        </p:nvSpPr>
        <p:spPr bwMode="auto">
          <a:ln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4FB3607-8304-49C2-8F62-20962F99CF52}" type="datetime1">
              <a:rPr lang="fr-FR">
                <a:latin typeface="Times New Roman"/>
              </a:rPr>
              <a:t>03/03/2026</a:t>
            </a:fld>
            <a:endParaRPr lang="fr-FR">
              <a:latin typeface="Times New Roman"/>
            </a:endParaRPr>
          </a:p>
        </p:txBody>
      </p:sp>
      <p:sp>
        <p:nvSpPr>
          <p:cNvPr id="1718202588" name="Rectangle 35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18CAE9D-42DE-496C-A963-323AA83897E3}" type="slidenum">
              <a:rPr lang="fr-FR">
                <a:latin typeface="Times New Roman"/>
              </a:rPr>
              <a:t>‹N°›</a:t>
            </a:fld>
            <a:endParaRPr lang="fr-FR">
              <a:latin typeface="Times New Roman"/>
            </a:endParaRPr>
          </a:p>
        </p:txBody>
      </p:sp>
      <p:cxnSp>
        <p:nvCxnSpPr>
          <p:cNvPr id="255380512" name="Connecteur droit 7"/>
          <p:cNvCxnSpPr/>
          <p:nvPr userDrawn="1"/>
        </p:nvCxnSpPr>
        <p:spPr bwMode="auto">
          <a:xfrm>
            <a:off x="1" y="699247"/>
            <a:ext cx="1206649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9118368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1817228846" name="Espace réservé du texte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53406553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218311605" name="Rectangle 34"/>
          <p:cNvSpPr>
            <a:spLocks noGrp="1" noChangeArrowheads="1"/>
          </p:cNvSpPr>
          <p:nvPr>
            <p:ph type="dt" sz="half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DBE80-69DE-4D05-BA72-996D827F6276}" type="datetime1">
              <a:rPr lang="fr-FR">
                <a:solidFill>
                  <a:srgbClr val="660033"/>
                </a:solidFill>
                <a:latin typeface="Times New Roman"/>
              </a:rPr>
              <a:t>03/03/2026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1998745371" name="Rectangle 35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D815F-8B4D-46EC-A660-EA9A0451C016}" type="slidenum">
              <a:rPr lang="fr-FR">
                <a:solidFill>
                  <a:srgbClr val="660033"/>
                </a:solidFill>
                <a:latin typeface="Times New Roman"/>
              </a:rPr>
              <a:t>‹N°›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6346946" name="Titre vertical 1"/>
          <p:cNvSpPr>
            <a:spLocks noGrp="1"/>
          </p:cNvSpPr>
          <p:nvPr>
            <p:ph type="title" orient="vert"/>
          </p:nvPr>
        </p:nvSpPr>
        <p:spPr bwMode="auto">
          <a:xfrm>
            <a:off x="8881534" y="361950"/>
            <a:ext cx="2783417" cy="5659438"/>
          </a:xfrm>
        </p:spPr>
        <p:txBody>
          <a:bodyPr vert="eaVert"/>
          <a:lstStyle/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128453889" name="Espace réservé du texte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527051" y="361950"/>
            <a:ext cx="8151283" cy="5659438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98359095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272783158" name="Rectangle 34"/>
          <p:cNvSpPr>
            <a:spLocks noGrp="1" noChangeArrowheads="1"/>
          </p:cNvSpPr>
          <p:nvPr>
            <p:ph type="dt" sz="half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690C2-1C11-4A65-9105-400A6AF71079}" type="datetime1">
              <a:rPr lang="fr-FR">
                <a:solidFill>
                  <a:srgbClr val="660033"/>
                </a:solidFill>
                <a:latin typeface="Times New Roman"/>
              </a:rPr>
              <a:t>03/03/2026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1034556198" name="Rectangle 35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7A49C-6930-4CA3-BF80-E00CE6879E81}" type="slidenum">
              <a:rPr lang="fr-FR">
                <a:solidFill>
                  <a:srgbClr val="660033"/>
                </a:solidFill>
                <a:latin typeface="Times New Roman"/>
              </a:rPr>
              <a:t>‹N°›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66260360" name="Espace réservé du contenu 1"/>
          <p:cNvSpPr>
            <a:spLocks noGrp="1"/>
          </p:cNvSpPr>
          <p:nvPr>
            <p:ph/>
          </p:nvPr>
        </p:nvSpPr>
        <p:spPr bwMode="auto">
          <a:xfrm>
            <a:off x="527051" y="361950"/>
            <a:ext cx="11137900" cy="5659438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26530831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2076115884" name="Rectangle 34"/>
          <p:cNvSpPr>
            <a:spLocks noGrp="1" noChangeArrowheads="1"/>
          </p:cNvSpPr>
          <p:nvPr>
            <p:ph type="dt" sz="half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DD8BA-EAF4-4A63-AE86-E8A9B986A09E}" type="datetime1">
              <a:rPr lang="fr-FR">
                <a:solidFill>
                  <a:srgbClr val="660033"/>
                </a:solidFill>
                <a:latin typeface="Times New Roman"/>
              </a:rPr>
              <a:t>03/03/2026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1291979096" name="Rectangle 35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3D689-C55B-4985-BCE3-4700D8D43A5F}" type="slidenum">
              <a:rPr lang="fr-FR">
                <a:solidFill>
                  <a:srgbClr val="660033"/>
                </a:solidFill>
                <a:latin typeface="Times New Roman"/>
              </a:rPr>
              <a:t>‹N°›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3497483" name="Titr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656500860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sp>
        <p:nvSpPr>
          <p:cNvPr id="128001649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685800">
              <a:defRPr/>
            </a:pPr>
            <a:fld id="{D69CD94F-B95B-4CEC-A534-01D2FC860FBD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03/03/2026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0746718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69623486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685800">
              <a:defRPr/>
            </a:pPr>
            <a:fld id="{DBB599CC-FC57-445F-A17C-9765D8BB1970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5611709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696150138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9590213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685800">
              <a:defRPr/>
            </a:pPr>
            <a:fld id="{D69CD94F-B95B-4CEC-A534-01D2FC860FBD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03/03/2026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749687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0446740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685800">
              <a:defRPr/>
            </a:pPr>
            <a:fld id="{DBB599CC-FC57-445F-A17C-9765D8BB1970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4355172" name="Titre 1"/>
          <p:cNvSpPr>
            <a:spLocks noGrp="1"/>
          </p:cNvSpPr>
          <p:nvPr>
            <p:ph type="title"/>
          </p:nvPr>
        </p:nvSpPr>
        <p:spPr bwMode="auto"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40511148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31334033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685800">
              <a:defRPr/>
            </a:pPr>
            <a:fld id="{D69CD94F-B95B-4CEC-A534-01D2FC860FBD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03/03/2026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5268806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6893350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685800">
              <a:defRPr/>
            </a:pPr>
            <a:fld id="{DBB599CC-FC57-445F-A17C-9765D8BB1970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7910571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93011361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32052627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708438461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685800">
              <a:defRPr/>
            </a:pPr>
            <a:fld id="{D69CD94F-B95B-4CEC-A534-01D2FC860FBD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03/03/2026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1495544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441658228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685800">
              <a:defRPr/>
            </a:pPr>
            <a:fld id="{DBB599CC-FC57-445F-A17C-9765D8BB1970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4602277" name="Titre 1"/>
          <p:cNvSpPr>
            <a:spLocks noGrp="1"/>
          </p:cNvSpPr>
          <p:nvPr>
            <p:ph type="title"/>
          </p:nvPr>
        </p:nvSpPr>
        <p:spPr bwMode="auto">
          <a:xfrm>
            <a:off x="839788" y="36512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8273898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283013473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334703056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393051852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172201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43714601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685800">
              <a:defRPr/>
            </a:pPr>
            <a:fld id="{D69CD94F-B95B-4CEC-A534-01D2FC860FBD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03/03/2026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48183162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657810332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685800">
              <a:defRPr/>
            </a:pPr>
            <a:fld id="{DBB599CC-FC57-445F-A17C-9765D8BB1970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175329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474079059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685800">
              <a:defRPr/>
            </a:pPr>
            <a:fld id="{D69CD94F-B95B-4CEC-A534-01D2FC860FBD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03/03/2026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42574249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99426969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685800">
              <a:defRPr/>
            </a:pPr>
            <a:fld id="{DBB599CC-FC57-445F-A17C-9765D8BB1970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1620279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685800">
              <a:defRPr/>
            </a:pPr>
            <a:fld id="{D69CD94F-B95B-4CEC-A534-01D2FC860FBD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03/03/2026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101333052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4648681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685800">
              <a:defRPr/>
            </a:pPr>
            <a:fld id="{DBB599CC-FC57-445F-A17C-9765D8BB1970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1051137" name="Titre 1"/>
          <p:cNvSpPr>
            <a:spLocks noGrp="1"/>
          </p:cNvSpPr>
          <p:nvPr>
            <p:ph type="ctrTitle"/>
          </p:nvPr>
        </p:nvSpPr>
        <p:spPr bwMode="auto">
          <a:xfrm>
            <a:off x="914400" y="2130426"/>
            <a:ext cx="10363200" cy="1470025"/>
          </a:xfrm>
        </p:spPr>
        <p:txBody>
          <a:bodyPr/>
          <a:lstStyle/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127478808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828800" y="3886201"/>
            <a:ext cx="8534400" cy="175259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sp>
        <p:nvSpPr>
          <p:cNvPr id="1591408304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1847825266" name="Rectangle 34"/>
          <p:cNvSpPr>
            <a:spLocks noGrp="1" noChangeArrowheads="1"/>
          </p:cNvSpPr>
          <p:nvPr>
            <p:ph type="dt" sz="half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C7FAB-EC85-459B-A23C-927AFEAAECD5}" type="datetime1">
              <a:rPr lang="fr-FR">
                <a:solidFill>
                  <a:srgbClr val="660033"/>
                </a:solidFill>
                <a:latin typeface="Times New Roman"/>
              </a:rPr>
              <a:t>03/03/2026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1667594072" name="Rectangle 35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09814-0A2F-432F-97F1-766B415EA331}" type="slidenum">
              <a:rPr lang="fr-FR">
                <a:solidFill>
                  <a:srgbClr val="660033"/>
                </a:solidFill>
                <a:latin typeface="Times New Roman"/>
              </a:rPr>
              <a:t>‹N°›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655919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550856851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76532177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647668127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685800">
              <a:defRPr/>
            </a:pPr>
            <a:fld id="{D69CD94F-B95B-4CEC-A534-01D2FC860FBD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03/03/2026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405858867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63697201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685800">
              <a:defRPr/>
            </a:pPr>
            <a:fld id="{DBB599CC-FC57-445F-A17C-9765D8BB1970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3323498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27360116" name="Espace réservé pour une image  2"/>
          <p:cNvSpPr>
            <a:spLocks noGrp="1"/>
          </p:cNvSpPr>
          <p:nvPr>
            <p:ph type="pic" idx="1"/>
          </p:nvPr>
        </p:nvSpPr>
        <p:spPr bwMode="auto"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endParaRPr lang="fr-FR"/>
          </a:p>
        </p:txBody>
      </p:sp>
      <p:sp>
        <p:nvSpPr>
          <p:cNvPr id="1014714980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408337651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685800">
              <a:defRPr/>
            </a:pPr>
            <a:fld id="{D69CD94F-B95B-4CEC-A534-01D2FC860FBD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03/03/2026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49595802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406837162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685800">
              <a:defRPr/>
            </a:pPr>
            <a:fld id="{DBB599CC-FC57-445F-A17C-9765D8BB1970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0961049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569754629" name="Espace réservé du texte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13163283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685800">
              <a:defRPr/>
            </a:pPr>
            <a:fld id="{D69CD94F-B95B-4CEC-A534-01D2FC860FBD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03/03/2026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42948004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6513167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685800">
              <a:defRPr/>
            </a:pPr>
            <a:fld id="{DBB599CC-FC57-445F-A17C-9765D8BB1970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9223240" name="Titre vertical 1"/>
          <p:cNvSpPr>
            <a:spLocks noGrp="1"/>
          </p:cNvSpPr>
          <p:nvPr>
            <p:ph type="title" orient="vert"/>
          </p:nvPr>
        </p:nvSpPr>
        <p:spPr bwMode="auto">
          <a:xfrm>
            <a:off x="8724901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16294759" name="Espace réservé du texte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838201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5556407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685800">
              <a:defRPr/>
            </a:pPr>
            <a:fld id="{D69CD94F-B95B-4CEC-A534-01D2FC860FBD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03/03/2026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9481015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87808001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685800">
              <a:defRPr/>
            </a:pPr>
            <a:fld id="{DBB599CC-FC57-445F-A17C-9765D8BB1970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2896714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defRPr/>
            </a:pPr>
            <a:r>
              <a:rPr lang="en-US" sz="4400" b="0" u="none" strike="noStrike">
                <a:solidFill>
                  <a:schemeClr val="dk1"/>
                </a:solidFill>
                <a:latin typeface="Calibri"/>
                <a:ea typeface="Arial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37609363" name="PlaceHolder 2"/>
          <p:cNvSpPr>
            <a:spLocks noGrp="1"/>
          </p:cNvSpPr>
          <p:nvPr>
            <p:ph type="body"/>
          </p:nvPr>
        </p:nvSpPr>
        <p:spPr bwMode="auto"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US" sz="3200" b="0" u="none" strike="noStrike">
                <a:solidFill>
                  <a:schemeClr val="dk1"/>
                </a:solidFill>
                <a:latin typeface="Calibri"/>
                <a:ea typeface="Arial"/>
              </a:rPr>
              <a:t>Click to edit Master text styles</a:t>
            </a:r>
            <a:endParaRPr lang="en-US" sz="3200" b="0" u="none" strike="noStrike">
              <a:solidFill>
                <a:schemeClr val="dk1"/>
              </a:solidFill>
              <a:latin typeface="Calibri"/>
            </a:endParaRPr>
          </a:p>
          <a:p>
            <a:pPr marL="743040" lvl="1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–"/>
              <a:defRPr/>
            </a:pPr>
            <a:r>
              <a:rPr lang="en-US" sz="2800" b="0" u="none" strike="noStrike">
                <a:solidFill>
                  <a:schemeClr val="dk1"/>
                </a:solidFill>
                <a:latin typeface="Calibri"/>
                <a:ea typeface="Arial"/>
              </a:rPr>
              <a:t>Second level</a:t>
            </a:r>
            <a:endParaRPr lang="en-US" sz="2800" b="0" u="none" strike="noStrike">
              <a:solidFill>
                <a:schemeClr val="dk1"/>
              </a:solidFill>
              <a:latin typeface="Calibri"/>
            </a:endParaRPr>
          </a:p>
          <a:p>
            <a:pPr marL="1143000" lvl="2" indent="-22860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US" sz="2400" b="0" u="none" strike="noStrike">
                <a:solidFill>
                  <a:schemeClr val="dk1"/>
                </a:solidFill>
                <a:latin typeface="Calibri"/>
                <a:ea typeface="Arial"/>
              </a:rPr>
              <a:t>Third level</a:t>
            </a:r>
            <a:endParaRPr lang="en-US" sz="2400" b="0" u="none" strike="noStrike">
              <a:solidFill>
                <a:schemeClr val="dk1"/>
              </a:solidFill>
              <a:latin typeface="Calibri"/>
            </a:endParaRPr>
          </a:p>
          <a:p>
            <a:pPr marL="1600200" lvl="3" indent="-228600" defTabSz="457200">
              <a:lnSpc>
                <a:spcPct val="100000"/>
              </a:lnSpc>
              <a:buClr>
                <a:srgbClr val="000000"/>
              </a:buClr>
              <a:buFont typeface="Arial"/>
              <a:buChar char="–"/>
              <a:defRPr/>
            </a:pPr>
            <a:r>
              <a:rPr lang="en-US" sz="2000" b="0" u="none" strike="noStrike">
                <a:solidFill>
                  <a:schemeClr val="dk1"/>
                </a:solidFill>
                <a:latin typeface="Calibri"/>
                <a:ea typeface="Arial"/>
              </a:rPr>
              <a:t>Fourth level</a:t>
            </a:r>
            <a:endParaRPr lang="en-US" sz="2000" b="0" u="none" strike="noStrike">
              <a:solidFill>
                <a:schemeClr val="dk1"/>
              </a:solidFill>
              <a:latin typeface="Calibri"/>
            </a:endParaRPr>
          </a:p>
          <a:p>
            <a:pPr marL="2057400" lvl="4" indent="-228600" defTabSz="457200">
              <a:lnSpc>
                <a:spcPct val="100000"/>
              </a:lnSpc>
              <a:buClr>
                <a:srgbClr val="000000"/>
              </a:buClr>
              <a:buFont typeface="Arial"/>
              <a:buChar char="»"/>
              <a:defRPr/>
            </a:pPr>
            <a:r>
              <a:rPr lang="en-US" sz="2000" b="0" u="none" strike="noStrike">
                <a:solidFill>
                  <a:schemeClr val="dk1"/>
                </a:solidFill>
                <a:latin typeface="Calibri"/>
                <a:ea typeface="Arial"/>
              </a:rPr>
              <a:t>Fifth level</a:t>
            </a:r>
            <a:endParaRPr lang="en-US" sz="2000" b="0" u="none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58539073" name="PlaceHolder 3"/>
          <p:cNvSpPr>
            <a:spLocks noGrp="1"/>
          </p:cNvSpPr>
          <p:nvPr>
            <p:ph type="dt" idx="10"/>
          </p:nvPr>
        </p:nvSpPr>
        <p:spPr bwMode="auto"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latin typeface="Calibri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defRPr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latin typeface="Calibri"/>
                <a:ea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3935707" name="PlaceHolder 4"/>
          <p:cNvSpPr>
            <a:spLocks noGrp="1"/>
          </p:cNvSpPr>
          <p:nvPr>
            <p:ph type="ftr" idx="11"/>
          </p:nvPr>
        </p:nvSpPr>
        <p:spPr bwMode="auto"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  <a:defRPr/>
            </a:pPr>
            <a:r>
              <a:rPr lang="fr-FR" sz="1400" b="0" u="none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/>
          </a:p>
        </p:txBody>
      </p:sp>
      <p:sp>
        <p:nvSpPr>
          <p:cNvPr id="1356524959" name="PlaceHolder 5"/>
          <p:cNvSpPr>
            <a:spLocks noGrp="1"/>
          </p:cNvSpPr>
          <p:nvPr>
            <p:ph type="sldNum" idx="12"/>
          </p:nvPr>
        </p:nvSpPr>
        <p:spPr bwMode="auto"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latin typeface="Calibri"/>
                <a:ea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defRPr/>
            </a:pPr>
            <a:fld id="{4993466C-FA18-400E-922C-421AAC1D6208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latin typeface="Calibri"/>
                <a:ea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9214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182787" name="Titr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45194555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sp>
        <p:nvSpPr>
          <p:cNvPr id="14073758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723CAD-24F4-4F96-8CBC-E437FBB3ABF2}" type="datetimeFigureOut">
              <a:rPr lang="fr-FR"/>
              <a:t>03/03/2026</a:t>
            </a:fld>
            <a:endParaRPr lang="fr-FR"/>
          </a:p>
        </p:txBody>
      </p:sp>
      <p:sp>
        <p:nvSpPr>
          <p:cNvPr id="27912152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95658869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B65910-87FE-4707-804C-6CF8A88FA8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3934680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761203104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95256628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723CAD-24F4-4F96-8CBC-E437FBB3ABF2}" type="datetimeFigureOut">
              <a:rPr lang="fr-FR"/>
              <a:t>03/03/2026</a:t>
            </a:fld>
            <a:endParaRPr lang="fr-FR"/>
          </a:p>
        </p:txBody>
      </p:sp>
      <p:sp>
        <p:nvSpPr>
          <p:cNvPr id="991267061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94275323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B65910-87FE-4707-804C-6CF8A88FA8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3515982" name="Titre 1"/>
          <p:cNvSpPr>
            <a:spLocks noGrp="1"/>
          </p:cNvSpPr>
          <p:nvPr>
            <p:ph type="title"/>
          </p:nvPr>
        </p:nvSpPr>
        <p:spPr bwMode="auto"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9810390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72909709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723CAD-24F4-4F96-8CBC-E437FBB3ABF2}" type="datetimeFigureOut">
              <a:rPr lang="fr-FR"/>
              <a:t>03/03/2026</a:t>
            </a:fld>
            <a:endParaRPr lang="fr-FR"/>
          </a:p>
        </p:txBody>
      </p:sp>
      <p:sp>
        <p:nvSpPr>
          <p:cNvPr id="37753398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9325181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B65910-87FE-4707-804C-6CF8A88FA8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8720539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33617995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97566446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71318610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723CAD-24F4-4F96-8CBC-E437FBB3ABF2}" type="datetimeFigureOut">
              <a:rPr lang="fr-FR"/>
              <a:t>03/03/2026</a:t>
            </a:fld>
            <a:endParaRPr lang="fr-FR"/>
          </a:p>
        </p:txBody>
      </p:sp>
      <p:sp>
        <p:nvSpPr>
          <p:cNvPr id="1977902443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11015486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B65910-87FE-4707-804C-6CF8A88FA8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90464390" name="Titre 1"/>
          <p:cNvSpPr>
            <a:spLocks noGrp="1"/>
          </p:cNvSpPr>
          <p:nvPr>
            <p:ph type="title"/>
          </p:nvPr>
        </p:nvSpPr>
        <p:spPr bwMode="auto">
          <a:xfrm>
            <a:off x="839788" y="36512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08689381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1855004969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19795044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1638818821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172201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685416413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723CAD-24F4-4F96-8CBC-E437FBB3ABF2}" type="datetimeFigureOut">
              <a:rPr lang="fr-FR"/>
              <a:t>03/03/2026</a:t>
            </a:fld>
            <a:endParaRPr lang="fr-FR"/>
          </a:p>
        </p:txBody>
      </p:sp>
      <p:sp>
        <p:nvSpPr>
          <p:cNvPr id="310373879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47471007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B65910-87FE-4707-804C-6CF8A88FA8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3053611" name="Titre 1"/>
          <p:cNvSpPr>
            <a:spLocks noGrp="1"/>
          </p:cNvSpPr>
          <p:nvPr>
            <p:ph type="title"/>
          </p:nvPr>
        </p:nvSpPr>
        <p:spPr bwMode="auto"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111093651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456848741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290323199" name="Rectangle 34"/>
          <p:cNvSpPr>
            <a:spLocks noGrp="1" noChangeArrowheads="1"/>
          </p:cNvSpPr>
          <p:nvPr>
            <p:ph type="dt" sz="half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1AC87-33E0-4C07-9392-09EE03D97498}" type="datetime1">
              <a:rPr lang="fr-FR">
                <a:solidFill>
                  <a:srgbClr val="660033"/>
                </a:solidFill>
                <a:latin typeface="Times New Roman"/>
              </a:rPr>
              <a:t>03/03/2026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1995565507" name="Rectangle 35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C0F22-6465-403E-93BF-A0F26B7A7D96}" type="slidenum">
              <a:rPr lang="fr-FR">
                <a:solidFill>
                  <a:srgbClr val="660033"/>
                </a:solidFill>
                <a:latin typeface="Times New Roman"/>
              </a:rPr>
              <a:t>‹N°›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1917740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083899549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723CAD-24F4-4F96-8CBC-E437FBB3ABF2}" type="datetimeFigureOut">
              <a:rPr lang="fr-FR"/>
              <a:t>03/03/2026</a:t>
            </a:fld>
            <a:endParaRPr lang="fr-FR"/>
          </a:p>
        </p:txBody>
      </p:sp>
      <p:sp>
        <p:nvSpPr>
          <p:cNvPr id="1388335845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38991553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B65910-87FE-4707-804C-6CF8A88FA8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989573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723CAD-24F4-4F96-8CBC-E437FBB3ABF2}" type="datetimeFigureOut">
              <a:rPr lang="fr-FR"/>
              <a:t>03/03/2026</a:t>
            </a:fld>
            <a:endParaRPr lang="fr-FR"/>
          </a:p>
        </p:txBody>
      </p:sp>
      <p:sp>
        <p:nvSpPr>
          <p:cNvPr id="1119030834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33101360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B65910-87FE-4707-804C-6CF8A88FA8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9418056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884956680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208806329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844002624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723CAD-24F4-4F96-8CBC-E437FBB3ABF2}" type="datetimeFigureOut">
              <a:rPr lang="fr-FR"/>
              <a:t>03/03/2026</a:t>
            </a:fld>
            <a:endParaRPr lang="fr-FR"/>
          </a:p>
        </p:txBody>
      </p:sp>
      <p:sp>
        <p:nvSpPr>
          <p:cNvPr id="1036368585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66545781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B65910-87FE-4707-804C-6CF8A88FA8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56673587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329860057" name="Espace réservé pour une image  2"/>
          <p:cNvSpPr>
            <a:spLocks noGrp="1"/>
          </p:cNvSpPr>
          <p:nvPr>
            <p:ph type="pic" idx="1"/>
          </p:nvPr>
        </p:nvSpPr>
        <p:spPr bwMode="auto"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endParaRPr lang="fr-FR"/>
          </a:p>
        </p:txBody>
      </p:sp>
      <p:sp>
        <p:nvSpPr>
          <p:cNvPr id="937751391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1184185253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723CAD-24F4-4F96-8CBC-E437FBB3ABF2}" type="datetimeFigureOut">
              <a:rPr lang="fr-FR"/>
              <a:t>03/03/2026</a:t>
            </a:fld>
            <a:endParaRPr lang="fr-FR"/>
          </a:p>
        </p:txBody>
      </p:sp>
      <p:sp>
        <p:nvSpPr>
          <p:cNvPr id="1693343607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78709018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B65910-87FE-4707-804C-6CF8A88FA8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2977240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826242830" name="Espace réservé du texte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1054899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723CAD-24F4-4F96-8CBC-E437FBB3ABF2}" type="datetimeFigureOut">
              <a:rPr lang="fr-FR"/>
              <a:t>03/03/2026</a:t>
            </a:fld>
            <a:endParaRPr lang="fr-FR"/>
          </a:p>
        </p:txBody>
      </p:sp>
      <p:sp>
        <p:nvSpPr>
          <p:cNvPr id="2098735596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1652547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B65910-87FE-4707-804C-6CF8A88FA8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3622550" name="Titre vertical 1"/>
          <p:cNvSpPr>
            <a:spLocks noGrp="1"/>
          </p:cNvSpPr>
          <p:nvPr>
            <p:ph type="title" orient="vert"/>
          </p:nvPr>
        </p:nvSpPr>
        <p:spPr bwMode="auto">
          <a:xfrm>
            <a:off x="8724901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41611712" name="Espace réservé du texte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838201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210252169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723CAD-24F4-4F96-8CBC-E437FBB3ABF2}" type="datetimeFigureOut">
              <a:rPr lang="fr-FR"/>
              <a:t>03/03/2026</a:t>
            </a:fld>
            <a:endParaRPr lang="fr-FR"/>
          </a:p>
        </p:txBody>
      </p:sp>
      <p:sp>
        <p:nvSpPr>
          <p:cNvPr id="254118211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6603503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B65910-87FE-4707-804C-6CF8A88FA8AD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9099479" name="Titre 1"/>
          <p:cNvSpPr>
            <a:spLocks noGrp="1"/>
          </p:cNvSpPr>
          <p:nvPr>
            <p:ph type="ctrTitle"/>
          </p:nvPr>
        </p:nvSpPr>
        <p:spPr bwMode="auto">
          <a:xfrm>
            <a:off x="1524481" y="1123161"/>
            <a:ext cx="9143040" cy="2386476"/>
          </a:xfrm>
        </p:spPr>
        <p:txBody>
          <a:bodyPr anchor="b"/>
          <a:lstStyle>
            <a:lvl1pPr algn="ctr">
              <a:defRPr sz="545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18656751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4481" y="3601796"/>
            <a:ext cx="9143040" cy="1656903"/>
          </a:xfrm>
        </p:spPr>
        <p:txBody>
          <a:bodyPr/>
          <a:lstStyle>
            <a:lvl1pPr marL="0" indent="0" algn="ctr">
              <a:buNone/>
              <a:defRPr sz="2200"/>
            </a:lvl1pPr>
            <a:lvl2pPr marL="414704" indent="0" algn="ctr">
              <a:buNone/>
              <a:defRPr sz="1800"/>
            </a:lvl2pPr>
            <a:lvl3pPr marL="829406" indent="0" algn="ctr">
              <a:buNone/>
              <a:defRPr sz="1650"/>
            </a:lvl3pPr>
            <a:lvl4pPr marL="1244110" indent="0" algn="ctr">
              <a:buNone/>
              <a:defRPr sz="1450"/>
            </a:lvl4pPr>
            <a:lvl5pPr marL="1658813" indent="0" algn="ctr">
              <a:buNone/>
              <a:defRPr sz="1450"/>
            </a:lvl5pPr>
            <a:lvl6pPr marL="2073516" indent="0" algn="ctr">
              <a:buNone/>
              <a:defRPr sz="1450"/>
            </a:lvl6pPr>
            <a:lvl7pPr marL="2488220" indent="0" algn="ctr">
              <a:buNone/>
              <a:defRPr sz="1450"/>
            </a:lvl7pPr>
            <a:lvl8pPr marL="2902923" indent="0" algn="ctr">
              <a:buNone/>
              <a:defRPr sz="1450"/>
            </a:lvl8pPr>
            <a:lvl9pPr marL="3317626" indent="0" algn="ctr">
              <a:buNone/>
              <a:defRPr sz="145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sp>
        <p:nvSpPr>
          <p:cNvPr id="8184202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1380837386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187159580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lvl="0">
              <a:defRPr/>
            </a:pPr>
            <a:fld id="{44E6893D-5963-4390-B1B2-0822588D4D12}" type="slidenum">
              <a:rPr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5535173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80114303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33244926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40538223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155656873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lvl="0">
              <a:defRPr/>
            </a:pPr>
            <a:fld id="{C6DE996B-ADFD-4BA8-8DB7-7AF2561E1BA8}" type="slidenum">
              <a:rPr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5875049" name="Titre 1"/>
          <p:cNvSpPr>
            <a:spLocks noGrp="1"/>
          </p:cNvSpPr>
          <p:nvPr>
            <p:ph type="title"/>
          </p:nvPr>
        </p:nvSpPr>
        <p:spPr bwMode="auto">
          <a:xfrm>
            <a:off x="831362" y="1710661"/>
            <a:ext cx="10515839" cy="2851100"/>
          </a:xfrm>
        </p:spPr>
        <p:txBody>
          <a:bodyPr anchor="b"/>
          <a:lstStyle>
            <a:lvl1pPr>
              <a:defRPr sz="545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44413550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1362" y="4588642"/>
            <a:ext cx="10515839" cy="1501387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1470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9406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244110" indent="0">
              <a:buNone/>
              <a:defRPr sz="1450">
                <a:solidFill>
                  <a:schemeClr val="tx1">
                    <a:tint val="75000"/>
                  </a:schemeClr>
                </a:solidFill>
              </a:defRPr>
            </a:lvl4pPr>
            <a:lvl5pPr marL="1658813" indent="0">
              <a:buNone/>
              <a:defRPr sz="1450">
                <a:solidFill>
                  <a:schemeClr val="tx1">
                    <a:tint val="75000"/>
                  </a:schemeClr>
                </a:solidFill>
              </a:defRPr>
            </a:lvl5pPr>
            <a:lvl6pPr marL="2073516" indent="0">
              <a:buNone/>
              <a:defRPr sz="1450">
                <a:solidFill>
                  <a:schemeClr val="tx1">
                    <a:tint val="75000"/>
                  </a:schemeClr>
                </a:solidFill>
              </a:defRPr>
            </a:lvl6pPr>
            <a:lvl7pPr marL="2488220" indent="0">
              <a:buNone/>
              <a:defRPr sz="1450">
                <a:solidFill>
                  <a:schemeClr val="tx1">
                    <a:tint val="75000"/>
                  </a:schemeClr>
                </a:solidFill>
              </a:defRPr>
            </a:lvl7pPr>
            <a:lvl8pPr marL="2902923" indent="0">
              <a:buNone/>
              <a:defRPr sz="1450">
                <a:solidFill>
                  <a:schemeClr val="tx1">
                    <a:tint val="75000"/>
                  </a:schemeClr>
                </a:solidFill>
              </a:defRPr>
            </a:lvl8pPr>
            <a:lvl9pPr marL="3317626" indent="0">
              <a:buNone/>
              <a:defRPr sz="14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87896337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94179877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208349288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lvl="0">
              <a:defRPr/>
            </a:pPr>
            <a:fld id="{069CC14F-BF2E-4C40-AC56-1A3E6A033EC1}" type="slidenum">
              <a:rPr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8750774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294189610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608642" y="1605065"/>
            <a:ext cx="5393279" cy="3976181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30221241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186241" y="1605065"/>
            <a:ext cx="5395200" cy="3976181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558461179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1158914340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1393479755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lvl="0">
              <a:defRPr/>
            </a:pPr>
            <a:fld id="{9268F5BC-CEC1-4FE3-9B6A-FDAE55A452C2}" type="slidenum">
              <a:rPr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9807806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1929630979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527051" y="1411288"/>
            <a:ext cx="5467349" cy="4610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14720792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197601" y="1411288"/>
            <a:ext cx="5467351" cy="4610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368833520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1306101140" name="Rectangle 34"/>
          <p:cNvSpPr>
            <a:spLocks noGrp="1" noChangeArrowheads="1"/>
          </p:cNvSpPr>
          <p:nvPr>
            <p:ph type="dt" sz="half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EA4D8-568E-40B7-99FB-76E447EC9179}" type="datetime1">
              <a:rPr lang="fr-FR">
                <a:solidFill>
                  <a:srgbClr val="660033"/>
                </a:solidFill>
                <a:latin typeface="Times New Roman"/>
              </a:rPr>
              <a:t>03/03/2026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1050693455" name="Rectangle 35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C43C7-63B4-44DE-B476-F712BB7A666A}" type="slidenum">
              <a:rPr lang="fr-FR">
                <a:solidFill>
                  <a:srgbClr val="660033"/>
                </a:solidFill>
                <a:latin typeface="Times New Roman"/>
              </a:rPr>
              <a:t>‹N°›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8775468" name="Titre 1"/>
          <p:cNvSpPr>
            <a:spLocks noGrp="1"/>
          </p:cNvSpPr>
          <p:nvPr>
            <p:ph type="title"/>
          </p:nvPr>
        </p:nvSpPr>
        <p:spPr bwMode="auto">
          <a:xfrm>
            <a:off x="839042" y="364787"/>
            <a:ext cx="10515839" cy="1326674"/>
          </a:xfr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84347627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042" y="1681860"/>
            <a:ext cx="5159039" cy="82365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04" indent="0">
              <a:buNone/>
              <a:defRPr sz="1800" b="1"/>
            </a:lvl2pPr>
            <a:lvl3pPr marL="829406" indent="0">
              <a:buNone/>
              <a:defRPr sz="1650" b="1"/>
            </a:lvl3pPr>
            <a:lvl4pPr marL="1244110" indent="0">
              <a:buNone/>
              <a:defRPr sz="1450" b="1"/>
            </a:lvl4pPr>
            <a:lvl5pPr marL="1658813" indent="0">
              <a:buNone/>
              <a:defRPr sz="1450" b="1"/>
            </a:lvl5pPr>
            <a:lvl6pPr marL="2073516" indent="0">
              <a:buNone/>
              <a:defRPr sz="1450" b="1"/>
            </a:lvl6pPr>
            <a:lvl7pPr marL="2488220" indent="0">
              <a:buNone/>
              <a:defRPr sz="1450" b="1"/>
            </a:lvl7pPr>
            <a:lvl8pPr marL="2902923" indent="0">
              <a:buNone/>
              <a:defRPr sz="1450" b="1"/>
            </a:lvl8pPr>
            <a:lvl9pPr marL="3317626" indent="0">
              <a:buNone/>
              <a:defRPr sz="145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630144222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839042" y="2505513"/>
            <a:ext cx="5159039" cy="3684350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0297338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2802" y="1681860"/>
            <a:ext cx="5182079" cy="82365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04" indent="0">
              <a:buNone/>
              <a:defRPr sz="1800" b="1"/>
            </a:lvl2pPr>
            <a:lvl3pPr marL="829406" indent="0">
              <a:buNone/>
              <a:defRPr sz="1650" b="1"/>
            </a:lvl3pPr>
            <a:lvl4pPr marL="1244110" indent="0">
              <a:buNone/>
              <a:defRPr sz="1450" b="1"/>
            </a:lvl4pPr>
            <a:lvl5pPr marL="1658813" indent="0">
              <a:buNone/>
              <a:defRPr sz="1450" b="1"/>
            </a:lvl5pPr>
            <a:lvl6pPr marL="2073516" indent="0">
              <a:buNone/>
              <a:defRPr sz="1450" b="1"/>
            </a:lvl6pPr>
            <a:lvl7pPr marL="2488220" indent="0">
              <a:buNone/>
              <a:defRPr sz="1450" b="1"/>
            </a:lvl7pPr>
            <a:lvl8pPr marL="2902923" indent="0">
              <a:buNone/>
              <a:defRPr sz="1450" b="1"/>
            </a:lvl8pPr>
            <a:lvl9pPr marL="3317626" indent="0">
              <a:buNone/>
              <a:defRPr sz="145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640034989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172802" y="2505513"/>
            <a:ext cx="5182079" cy="3684350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001391278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2073175645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54432466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lvl="0">
              <a:defRPr/>
            </a:pPr>
            <a:fld id="{29520F35-5EF8-49C3-9457-B5CB5D343355}" type="slidenum">
              <a:rPr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6144365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678791325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71093181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1844389004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lvl="0">
              <a:defRPr/>
            </a:pPr>
            <a:fld id="{688E0CA6-B3D8-4B65-BA3C-02AD860B0100}" type="slidenum">
              <a:rPr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074478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353483836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1280826458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lvl="0">
              <a:defRPr/>
            </a:pPr>
            <a:fld id="{E0F4A41E-3450-4A83-A888-CC193E298C07}" type="slidenum">
              <a:rPr/>
              <a:t>‹N°›</a:t>
            </a:fld>
            <a:endParaRPr lang="de-DE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5387404" name="Titre 1"/>
          <p:cNvSpPr>
            <a:spLocks noGrp="1"/>
          </p:cNvSpPr>
          <p:nvPr>
            <p:ph type="title"/>
          </p:nvPr>
        </p:nvSpPr>
        <p:spPr bwMode="auto">
          <a:xfrm>
            <a:off x="839041" y="456945"/>
            <a:ext cx="3932160" cy="1601224"/>
          </a:xfrm>
        </p:spPr>
        <p:txBody>
          <a:bodyPr anchor="b"/>
          <a:lstStyle>
            <a:lvl1pPr>
              <a:defRPr sz="29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06894474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184001" y="986846"/>
            <a:ext cx="6170880" cy="4874710"/>
          </a:xfrm>
        </p:spPr>
        <p:txBody>
          <a:bodyPr/>
          <a:lstStyle>
            <a:lvl1pPr>
              <a:defRPr sz="2900"/>
            </a:lvl1pPr>
            <a:lvl2pPr>
              <a:defRPr sz="255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49283453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041" y="2058170"/>
            <a:ext cx="3932160" cy="3811067"/>
          </a:xfrm>
        </p:spPr>
        <p:txBody>
          <a:bodyPr/>
          <a:lstStyle>
            <a:lvl1pPr marL="0" indent="0">
              <a:buNone/>
              <a:defRPr sz="1450"/>
            </a:lvl1pPr>
            <a:lvl2pPr marL="414704" indent="0">
              <a:buNone/>
              <a:defRPr sz="1250"/>
            </a:lvl2pPr>
            <a:lvl3pPr marL="829406" indent="0">
              <a:buNone/>
              <a:defRPr sz="1100"/>
            </a:lvl3pPr>
            <a:lvl4pPr marL="1244110" indent="0">
              <a:buNone/>
              <a:defRPr sz="900"/>
            </a:lvl4pPr>
            <a:lvl5pPr marL="1658813" indent="0">
              <a:buNone/>
              <a:defRPr sz="900"/>
            </a:lvl5pPr>
            <a:lvl6pPr marL="2073516" indent="0">
              <a:buNone/>
              <a:defRPr sz="900"/>
            </a:lvl6pPr>
            <a:lvl7pPr marL="2488220" indent="0">
              <a:buNone/>
              <a:defRPr sz="900"/>
            </a:lvl7pPr>
            <a:lvl8pPr marL="2902923" indent="0">
              <a:buNone/>
              <a:defRPr sz="900"/>
            </a:lvl8pPr>
            <a:lvl9pPr marL="3317626" indent="0">
              <a:buNone/>
              <a:defRPr sz="9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169093369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1182220430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19396935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lvl="0">
              <a:defRPr/>
            </a:pPr>
            <a:fld id="{C8D567EE-AAD3-4DF2-A403-4A1178EBC3CC}" type="slidenum">
              <a:rPr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6993790" name="Titre 1"/>
          <p:cNvSpPr>
            <a:spLocks noGrp="1"/>
          </p:cNvSpPr>
          <p:nvPr>
            <p:ph type="title"/>
          </p:nvPr>
        </p:nvSpPr>
        <p:spPr bwMode="auto">
          <a:xfrm>
            <a:off x="839041" y="456945"/>
            <a:ext cx="3932160" cy="1601224"/>
          </a:xfrm>
        </p:spPr>
        <p:txBody>
          <a:bodyPr anchor="b"/>
          <a:lstStyle>
            <a:lvl1pPr>
              <a:defRPr sz="29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142933543" name="Espace réservé pour une image  2"/>
          <p:cNvSpPr>
            <a:spLocks noGrp="1"/>
          </p:cNvSpPr>
          <p:nvPr>
            <p:ph type="pic" idx="1"/>
          </p:nvPr>
        </p:nvSpPr>
        <p:spPr bwMode="auto">
          <a:xfrm>
            <a:off x="5184001" y="986846"/>
            <a:ext cx="6170880" cy="4874710"/>
          </a:xfrm>
        </p:spPr>
        <p:txBody>
          <a:bodyPr/>
          <a:lstStyle>
            <a:lvl1pPr marL="0" indent="0">
              <a:buNone/>
              <a:defRPr sz="2900"/>
            </a:lvl1pPr>
            <a:lvl2pPr marL="414704" indent="0">
              <a:buNone/>
              <a:defRPr sz="2550"/>
            </a:lvl2pPr>
            <a:lvl3pPr marL="829406" indent="0">
              <a:buNone/>
              <a:defRPr sz="2200"/>
            </a:lvl3pPr>
            <a:lvl4pPr marL="1244110" indent="0">
              <a:buNone/>
              <a:defRPr sz="1800"/>
            </a:lvl4pPr>
            <a:lvl5pPr marL="1658813" indent="0">
              <a:buNone/>
              <a:defRPr sz="1800"/>
            </a:lvl5pPr>
            <a:lvl6pPr marL="2073516" indent="0">
              <a:buNone/>
              <a:defRPr sz="1800"/>
            </a:lvl6pPr>
            <a:lvl7pPr marL="2488220" indent="0">
              <a:buNone/>
              <a:defRPr sz="1800"/>
            </a:lvl7pPr>
            <a:lvl8pPr marL="2902923" indent="0">
              <a:buNone/>
              <a:defRPr sz="1800"/>
            </a:lvl8pPr>
            <a:lvl9pPr marL="3317626" indent="0">
              <a:buNone/>
              <a:defRPr sz="1800"/>
            </a:lvl9pPr>
          </a:lstStyle>
          <a:p>
            <a:pPr>
              <a:defRPr/>
            </a:pPr>
            <a:endParaRPr lang="fr-FR"/>
          </a:p>
        </p:txBody>
      </p:sp>
      <p:sp>
        <p:nvSpPr>
          <p:cNvPr id="1712100123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041" y="2058170"/>
            <a:ext cx="3932160" cy="3811067"/>
          </a:xfrm>
        </p:spPr>
        <p:txBody>
          <a:bodyPr/>
          <a:lstStyle>
            <a:lvl1pPr marL="0" indent="0">
              <a:buNone/>
              <a:defRPr sz="1450"/>
            </a:lvl1pPr>
            <a:lvl2pPr marL="414704" indent="0">
              <a:buNone/>
              <a:defRPr sz="1250"/>
            </a:lvl2pPr>
            <a:lvl3pPr marL="829406" indent="0">
              <a:buNone/>
              <a:defRPr sz="1100"/>
            </a:lvl3pPr>
            <a:lvl4pPr marL="1244110" indent="0">
              <a:buNone/>
              <a:defRPr sz="900"/>
            </a:lvl4pPr>
            <a:lvl5pPr marL="1658813" indent="0">
              <a:buNone/>
              <a:defRPr sz="900"/>
            </a:lvl5pPr>
            <a:lvl6pPr marL="2073516" indent="0">
              <a:buNone/>
              <a:defRPr sz="900"/>
            </a:lvl6pPr>
            <a:lvl7pPr marL="2488220" indent="0">
              <a:buNone/>
              <a:defRPr sz="900"/>
            </a:lvl7pPr>
            <a:lvl8pPr marL="2902923" indent="0">
              <a:buNone/>
              <a:defRPr sz="900"/>
            </a:lvl8pPr>
            <a:lvl9pPr marL="3317626" indent="0">
              <a:buNone/>
              <a:defRPr sz="9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222787371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1753030484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1778110834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lvl="0">
              <a:defRPr/>
            </a:pPr>
            <a:fld id="{DE124450-0E6C-4C22-93E9-089D61504E6B}" type="slidenum">
              <a:rPr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2366476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917682082" name="Espace réservé du texte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05264527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62657694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16604119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lvl="0">
              <a:defRPr/>
            </a:pPr>
            <a:fld id="{E1023A9D-BC7D-4BA3-830B-BF7E71A1622B}" type="slidenum">
              <a:rPr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8956377" name="Titre vertical 1"/>
          <p:cNvSpPr>
            <a:spLocks noGrp="1"/>
          </p:cNvSpPr>
          <p:nvPr>
            <p:ph type="title" orient="vert"/>
          </p:nvPr>
        </p:nvSpPr>
        <p:spPr bwMode="auto">
          <a:xfrm>
            <a:off x="8839680" y="272632"/>
            <a:ext cx="2741760" cy="5308615"/>
          </a:xfrm>
        </p:spPr>
        <p:txBody>
          <a:bodyPr vert="eaVert"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10158566" name="Espace réservé du texte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608642" y="272632"/>
            <a:ext cx="8046719" cy="5308615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5430849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154150762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lvl="0">
              <a:defRPr/>
            </a:pPr>
            <a:endParaRPr lang="de-DE"/>
          </a:p>
        </p:txBody>
      </p:sp>
      <p:sp>
        <p:nvSpPr>
          <p:cNvPr id="173047028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lvl="0">
              <a:defRPr/>
            </a:pPr>
            <a:fld id="{A6135DC2-AA77-462A-B579-DC84F0DD5E4D}" type="slidenum">
              <a:rPr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804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98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65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5647214" name="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1630247376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657753365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3022998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918168964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843514969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303889053" name="Rectangle 34"/>
          <p:cNvSpPr>
            <a:spLocks noGrp="1" noChangeArrowheads="1"/>
          </p:cNvSpPr>
          <p:nvPr>
            <p:ph type="dt" sz="half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B7EB2-45E4-4852-8610-B519788FAD88}" type="datetime1">
              <a:rPr lang="fr-FR">
                <a:solidFill>
                  <a:srgbClr val="660033"/>
                </a:solidFill>
                <a:latin typeface="Times New Roman"/>
              </a:rPr>
              <a:t>03/03/2026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734606463" name="Rectangle 35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9DE0D-581D-4D1E-B835-066950BA4818}" type="slidenum">
              <a:rPr lang="fr-FR">
                <a:solidFill>
                  <a:srgbClr val="660033"/>
                </a:solidFill>
                <a:latin typeface="Times New Roman"/>
              </a:rPr>
              <a:t>‹N°›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000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399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777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469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98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314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36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727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38198" y="-9906"/>
            <a:ext cx="10525125" cy="8576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2F5599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6817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1870152" name="Titre 1"/>
          <p:cNvSpPr>
            <a:spLocks noGrp="1"/>
          </p:cNvSpPr>
          <p:nvPr>
            <p:ph type="ctrTitle"/>
          </p:nvPr>
        </p:nvSpPr>
        <p:spPr bwMode="auto">
          <a:xfrm>
            <a:off x="1523999" y="1122363"/>
            <a:ext cx="9144000" cy="2387599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363331581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sp>
        <p:nvSpPr>
          <p:cNvPr id="106323116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60FA69-6C83-69A9-E38B-BAA33B6516DF}" type="datetimeFigureOut">
              <a:rPr lang="fr-FR"/>
              <a:t>03/03/2026</a:t>
            </a:fld>
            <a:endParaRPr lang="fr-FR"/>
          </a:p>
        </p:txBody>
      </p:sp>
      <p:sp>
        <p:nvSpPr>
          <p:cNvPr id="50556360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0602425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41806A2-CA3E-0394-849D-4FC48CDC4B8D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4749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3871898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745532083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957701082" name="Rectangle 34"/>
          <p:cNvSpPr>
            <a:spLocks noGrp="1" noChangeArrowheads="1"/>
          </p:cNvSpPr>
          <p:nvPr>
            <p:ph type="dt" sz="half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94FB4-ACDF-4BC2-89D3-2B111DA6221A}" type="datetime1">
              <a:rPr lang="fr-FR">
                <a:solidFill>
                  <a:srgbClr val="660033"/>
                </a:solidFill>
                <a:latin typeface="Times New Roman"/>
              </a:rPr>
              <a:t>03/03/2026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224232563" name="Rectangle 35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DAF76-FCC4-41A4-B8C5-648F83FE6472}" type="slidenum">
              <a:rPr lang="fr-FR">
                <a:solidFill>
                  <a:srgbClr val="660033"/>
                </a:solidFill>
                <a:latin typeface="Times New Roman"/>
              </a:rPr>
              <a:t>‹N°›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9547565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104910746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34962854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176BA69-D15A-43BA-28DB-F1F00A256EC8}" type="datetimeFigureOut">
              <a:rPr lang="fr-FR"/>
              <a:t>03/03/2026</a:t>
            </a:fld>
            <a:endParaRPr lang="fr-FR"/>
          </a:p>
        </p:txBody>
      </p:sp>
      <p:sp>
        <p:nvSpPr>
          <p:cNvPr id="239897084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26061238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343BA06-4774-407D-E28E-AAE13FA68419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6166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4308201" name="Titre 1"/>
          <p:cNvSpPr>
            <a:spLocks noGrp="1"/>
          </p:cNvSpPr>
          <p:nvPr>
            <p:ph type="title"/>
          </p:nvPr>
        </p:nvSpPr>
        <p:spPr bwMode="auto">
          <a:xfrm>
            <a:off x="831850" y="1709739"/>
            <a:ext cx="10515600" cy="2852736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00257809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1850" y="4589464"/>
            <a:ext cx="10515600" cy="150018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172459473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E6D0573-9F36-0AFD-1F13-1B93D2FC5F44}" type="datetimeFigureOut">
              <a:rPr lang="fr-FR"/>
              <a:t>03/03/2026</a:t>
            </a:fld>
            <a:endParaRPr lang="fr-FR"/>
          </a:p>
        </p:txBody>
      </p:sp>
      <p:sp>
        <p:nvSpPr>
          <p:cNvPr id="152941836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52563426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34409F2-A812-6A65-2D4E-97755F4E3C2D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5649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88987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125364008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838198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710924740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172200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395437120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CDC5A69-C5DB-DB70-4059-0173C2D2DBCA}" type="datetimeFigureOut">
              <a:rPr lang="fr-FR"/>
              <a:t>03/03/2026</a:t>
            </a:fld>
            <a:endParaRPr lang="fr-FR"/>
          </a:p>
        </p:txBody>
      </p:sp>
      <p:sp>
        <p:nvSpPr>
          <p:cNvPr id="954535913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80324348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04580A4-03EA-D480-390C-BB74DC81F51A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6184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7170321" name="Titre 1"/>
          <p:cNvSpPr>
            <a:spLocks noGrp="1"/>
          </p:cNvSpPr>
          <p:nvPr>
            <p:ph type="title"/>
          </p:nvPr>
        </p:nvSpPr>
        <p:spPr bwMode="auto">
          <a:xfrm>
            <a:off x="839787" y="365126"/>
            <a:ext cx="10515600" cy="1325562"/>
          </a:xfr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7315376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788" y="1681162"/>
            <a:ext cx="5157785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66147762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839788" y="2505073"/>
            <a:ext cx="5157785" cy="3684587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000879282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2201" y="1681162"/>
            <a:ext cx="5183187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905488462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172201" y="2505073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94979776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D86FF3-5965-32AD-41B9-7EA2366A52DF}" type="datetimeFigureOut">
              <a:rPr lang="fr-FR"/>
              <a:t>03/03/2026</a:t>
            </a:fld>
            <a:endParaRPr lang="fr-FR"/>
          </a:p>
        </p:txBody>
      </p:sp>
      <p:sp>
        <p:nvSpPr>
          <p:cNvPr id="1172186282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546164970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98916CE-A3BC-2374-0700-A8ACD6150448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12834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929720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601203735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1DEDE2C-AD0A-7FD2-3B94-DC6D452F25FC}" type="datetimeFigureOut">
              <a:rPr lang="fr-FR"/>
              <a:t>03/03/2026</a:t>
            </a:fld>
            <a:endParaRPr lang="fr-FR"/>
          </a:p>
        </p:txBody>
      </p:sp>
      <p:sp>
        <p:nvSpPr>
          <p:cNvPr id="1671644262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512285220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144636D-FA8E-FBE0-4688-05A65735669A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5962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222987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26582EC-E661-69BC-484E-320A64AA8183}" type="datetimeFigureOut">
              <a:rPr lang="fr-FR"/>
              <a:t>03/03/2026</a:t>
            </a:fld>
            <a:endParaRPr lang="fr-FR"/>
          </a:p>
        </p:txBody>
      </p:sp>
      <p:sp>
        <p:nvSpPr>
          <p:cNvPr id="482914450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806773318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B733F77-361D-4E19-120A-95A1060ED979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63558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4706859" name="Titr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584497236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183187" y="987426"/>
            <a:ext cx="6172200" cy="48736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737072336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908097251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28B1A64-40FB-EBD6-9CF5-0E399BC43DDB}" type="datetimeFigureOut">
              <a:rPr lang="fr-FR"/>
              <a:t>03/03/2026</a:t>
            </a:fld>
            <a:endParaRPr lang="fr-FR"/>
          </a:p>
        </p:txBody>
      </p:sp>
      <p:sp>
        <p:nvSpPr>
          <p:cNvPr id="887580989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189272803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C0DA074-A1ED-46B7-4E24-F94BBB1BEB38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9541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3675953" name="Titr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065162804" name="Espace réservé pour une image  2"/>
          <p:cNvSpPr>
            <a:spLocks noGrp="1"/>
          </p:cNvSpPr>
          <p:nvPr>
            <p:ph type="pic" idx="1"/>
          </p:nvPr>
        </p:nvSpPr>
        <p:spPr bwMode="auto">
          <a:xfrm>
            <a:off x="5183187" y="987426"/>
            <a:ext cx="6172200" cy="487362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endParaRPr lang="fr-FR"/>
          </a:p>
        </p:txBody>
      </p:sp>
      <p:sp>
        <p:nvSpPr>
          <p:cNvPr id="1714490877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999954754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C4D257C-4A3C-710B-C8EB-9092D76F71DE}" type="datetimeFigureOut">
              <a:rPr lang="fr-FR"/>
              <a:t>03/03/2026</a:t>
            </a:fld>
            <a:endParaRPr lang="fr-FR"/>
          </a:p>
        </p:txBody>
      </p:sp>
      <p:sp>
        <p:nvSpPr>
          <p:cNvPr id="1099429071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0179833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3530AC5-7A22-14D7-B228-A718D3AE0A9C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7408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5682765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246888508" name="Espace réservé du texte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62481077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7C542E-7690-1AA1-8A03-87DCA81E4B7B}" type="datetimeFigureOut">
              <a:rPr lang="fr-FR"/>
              <a:t>03/03/2026</a:t>
            </a:fld>
            <a:endParaRPr lang="fr-FR"/>
          </a:p>
        </p:txBody>
      </p:sp>
      <p:sp>
        <p:nvSpPr>
          <p:cNvPr id="60994452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4132767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DC04997-9339-B93D-BDBC-79C474CA71D8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0580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0817176" name="Titre vertical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4"/>
            <a:ext cx="2628900" cy="5811837"/>
          </a:xfrm>
        </p:spPr>
        <p:txBody>
          <a:bodyPr vert="eaVert"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636437543" name="Espace réservé du texte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4"/>
            <a:ext cx="7734300" cy="5811837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0193242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E28ED83-33E2-A8ED-B5A5-8317DC4E8C83}" type="datetimeFigureOut">
              <a:rPr lang="fr-FR"/>
              <a:t>03/03/2026</a:t>
            </a:fld>
            <a:endParaRPr lang="fr-FR"/>
          </a:p>
        </p:txBody>
      </p:sp>
      <p:sp>
        <p:nvSpPr>
          <p:cNvPr id="213090811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7537929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521088A-B4D5-E80F-D776-ACD2BDF32063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73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7820420" name="Titre 1"/>
          <p:cNvSpPr>
            <a:spLocks noGrp="1"/>
          </p:cNvSpPr>
          <p:nvPr>
            <p:ph type="title"/>
          </p:nvPr>
        </p:nvSpPr>
        <p:spPr bwMode="auto"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470282286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766732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626034998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2000339389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982249727" name="Rectangle 34"/>
          <p:cNvSpPr>
            <a:spLocks noGrp="1" noChangeArrowheads="1"/>
          </p:cNvSpPr>
          <p:nvPr>
            <p:ph type="dt" sz="half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8500E-A072-411D-BE49-7A19E4B95151}" type="datetime1">
              <a:rPr lang="fr-FR">
                <a:solidFill>
                  <a:srgbClr val="660033"/>
                </a:solidFill>
                <a:latin typeface="Times New Roman"/>
              </a:rPr>
              <a:t>03/03/2026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954568578" name="Rectangle 35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A71DE-1D52-4C82-85BC-7E6253EDA5FA}" type="slidenum">
              <a:rPr lang="fr-FR">
                <a:solidFill>
                  <a:srgbClr val="660033"/>
                </a:solidFill>
                <a:latin typeface="Times New Roman"/>
              </a:rPr>
              <a:t>‹N°›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1194674" name="Titre 1"/>
          <p:cNvSpPr>
            <a:spLocks noGrp="1"/>
          </p:cNvSpPr>
          <p:nvPr>
            <p:ph type="title"/>
          </p:nvPr>
        </p:nvSpPr>
        <p:spPr bwMode="auto"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1751409623" name="Espace réservé pour une image  2"/>
          <p:cNvSpPr>
            <a:spLocks noGrp="1"/>
          </p:cNvSpPr>
          <p:nvPr>
            <p:ph type="pic" idx="1"/>
          </p:nvPr>
        </p:nvSpPr>
        <p:spPr bwMode="auto"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endParaRPr lang="fr-FR"/>
          </a:p>
        </p:txBody>
      </p:sp>
      <p:sp>
        <p:nvSpPr>
          <p:cNvPr id="67153383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63128797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2095786451" name="Rectangle 34"/>
          <p:cNvSpPr>
            <a:spLocks noGrp="1" noChangeArrowheads="1"/>
          </p:cNvSpPr>
          <p:nvPr>
            <p:ph type="dt" sz="half" idx="11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CF41-1D8C-43C8-8642-C0AF7DBC36B5}" type="datetime1">
              <a:rPr lang="fr-FR">
                <a:solidFill>
                  <a:srgbClr val="660033"/>
                </a:solidFill>
                <a:latin typeface="Times New Roman"/>
              </a:rPr>
              <a:t>03/03/2026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710005545" name="Rectangle 35"/>
          <p:cNvSpPr>
            <a:spLocks noGrp="1" noChangeArrowheads="1"/>
          </p:cNvSpPr>
          <p:nvPr>
            <p:ph type="sldNum" sz="quarter" idx="12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B59A7-CE39-4740-A213-D162616450F6}" type="slidenum">
              <a:rPr lang="fr-FR">
                <a:solidFill>
                  <a:srgbClr val="660033"/>
                </a:solidFill>
                <a:latin typeface="Times New Roman"/>
              </a:rPr>
              <a:t>‹N°›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16293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57918" y="361951"/>
            <a:ext cx="835236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fr-FR"/>
              <a:t>Cliquez pour modifier </a:t>
            </a:r>
            <a:br>
              <a:rPr lang="fr-FR"/>
            </a:br>
            <a:r>
              <a:rPr lang="fr-FR"/>
              <a:t>le style du titre du masque</a:t>
            </a:r>
            <a:endParaRPr/>
          </a:p>
        </p:txBody>
      </p:sp>
      <p:sp>
        <p:nvSpPr>
          <p:cNvPr id="21345080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1" y="1411288"/>
            <a:ext cx="111379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34985304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59300" y="6021389"/>
            <a:ext cx="3361267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1669366770" name="Rectangle 10"/>
          <p:cNvSpPr>
            <a:spLocks noChangeArrowheads="1"/>
          </p:cNvSpPr>
          <p:nvPr userDrawn="1"/>
        </p:nvSpPr>
        <p:spPr bwMode="auto">
          <a:xfrm>
            <a:off x="5334000" y="325755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2400" b="0" i="0" u="none" strike="noStrike" cap="none" spc="0">
              <a:ln>
                <a:noFill/>
              </a:ln>
              <a:solidFill>
                <a:srgbClr val="660033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04836187" name="Rectangle 12"/>
          <p:cNvSpPr>
            <a:spLocks noChangeArrowheads="1"/>
          </p:cNvSpPr>
          <p:nvPr userDrawn="1"/>
        </p:nvSpPr>
        <p:spPr bwMode="auto">
          <a:xfrm>
            <a:off x="5257800" y="3248026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2400" b="0" i="0" u="none" strike="noStrike" cap="none" spc="0">
              <a:ln>
                <a:noFill/>
              </a:ln>
              <a:solidFill>
                <a:srgbClr val="660033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922304633" name="Rectangle 17"/>
          <p:cNvSpPr>
            <a:spLocks noChangeArrowheads="1"/>
          </p:cNvSpPr>
          <p:nvPr userDrawn="1"/>
        </p:nvSpPr>
        <p:spPr bwMode="auto">
          <a:xfrm>
            <a:off x="2260600" y="3181351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2400" b="0" i="0" u="none" strike="noStrike" cap="none" spc="0">
              <a:ln>
                <a:noFill/>
              </a:ln>
              <a:solidFill>
                <a:srgbClr val="660033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2106452928" name="Rectangle 20"/>
          <p:cNvSpPr>
            <a:spLocks noChangeArrowheads="1"/>
          </p:cNvSpPr>
          <p:nvPr userDrawn="1"/>
        </p:nvSpPr>
        <p:spPr bwMode="auto">
          <a:xfrm>
            <a:off x="5353051" y="3267076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2400" b="0" i="0" u="none" strike="noStrike" cap="none" spc="0">
              <a:ln>
                <a:noFill/>
              </a:ln>
              <a:solidFill>
                <a:srgbClr val="660033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23422624" name="Rectangle 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527800"/>
            <a:ext cx="25400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AB93D06-4AA4-4D6A-A2C4-8C29BE0CCA6A}" type="datetime1">
              <a:rPr lang="fr-FR">
                <a:solidFill>
                  <a:srgbClr val="660033"/>
                </a:solidFill>
                <a:latin typeface="Times New Roman"/>
              </a:rPr>
              <a:t>03/03/2026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  <p:sp>
        <p:nvSpPr>
          <p:cNvPr id="181663153" name="Rectangle 3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70664"/>
            <a:ext cx="25400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6C5C364-885D-44ED-B9E7-84C7CD49C2BC}" type="slidenum">
              <a:rPr lang="fr-FR">
                <a:solidFill>
                  <a:srgbClr val="660033"/>
                </a:solidFill>
                <a:latin typeface="Times New Roman"/>
              </a:rPr>
              <a:t>‹N°›</a:t>
            </a:fld>
            <a:endParaRPr lang="fr-FR">
              <a:solidFill>
                <a:srgbClr val="660033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>
        <a:spcBef>
          <a:spcPts val="0"/>
        </a:spcBef>
        <a:spcAft>
          <a:spcPts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>
        <a:spcBef>
          <a:spcPts val="0"/>
        </a:spcBef>
        <a:spcAft>
          <a:spcPts val="0"/>
        </a:spcAft>
        <a:defRPr sz="3600">
          <a:solidFill>
            <a:schemeClr val="tx2"/>
          </a:solidFill>
          <a:latin typeface="Tahoma"/>
        </a:defRPr>
      </a:lvl2pPr>
      <a:lvl3pPr algn="ctr" rtl="0">
        <a:spcBef>
          <a:spcPts val="0"/>
        </a:spcBef>
        <a:spcAft>
          <a:spcPts val="0"/>
        </a:spcAft>
        <a:defRPr sz="3600">
          <a:solidFill>
            <a:schemeClr val="tx2"/>
          </a:solidFill>
          <a:latin typeface="Tahoma"/>
        </a:defRPr>
      </a:lvl3pPr>
      <a:lvl4pPr algn="ctr" rtl="0">
        <a:spcBef>
          <a:spcPts val="0"/>
        </a:spcBef>
        <a:spcAft>
          <a:spcPts val="0"/>
        </a:spcAft>
        <a:defRPr sz="3600">
          <a:solidFill>
            <a:schemeClr val="tx2"/>
          </a:solidFill>
          <a:latin typeface="Tahoma"/>
        </a:defRPr>
      </a:lvl4pPr>
      <a:lvl5pPr algn="ctr" rtl="0">
        <a:spcBef>
          <a:spcPts val="0"/>
        </a:spcBef>
        <a:spcAft>
          <a:spcPts val="0"/>
        </a:spcAft>
        <a:defRPr sz="3600">
          <a:solidFill>
            <a:schemeClr val="tx2"/>
          </a:solidFill>
          <a:latin typeface="Tahoma"/>
        </a:defRPr>
      </a:lvl5pPr>
      <a:lvl6pPr marL="457200" algn="ctr" rtl="0">
        <a:spcBef>
          <a:spcPts val="0"/>
        </a:spcBef>
        <a:spcAft>
          <a:spcPts val="0"/>
        </a:spcAft>
        <a:defRPr sz="3600">
          <a:solidFill>
            <a:schemeClr val="tx2"/>
          </a:solidFill>
          <a:latin typeface="Tahoma"/>
        </a:defRPr>
      </a:lvl6pPr>
      <a:lvl7pPr marL="914400" algn="ctr" rtl="0">
        <a:spcBef>
          <a:spcPts val="0"/>
        </a:spcBef>
        <a:spcAft>
          <a:spcPts val="0"/>
        </a:spcAft>
        <a:defRPr sz="3600">
          <a:solidFill>
            <a:schemeClr val="tx2"/>
          </a:solidFill>
          <a:latin typeface="Tahoma"/>
        </a:defRPr>
      </a:lvl7pPr>
      <a:lvl8pPr marL="1371600" algn="ctr" rtl="0">
        <a:spcBef>
          <a:spcPts val="0"/>
        </a:spcBef>
        <a:spcAft>
          <a:spcPts val="0"/>
        </a:spcAft>
        <a:defRPr sz="3600">
          <a:solidFill>
            <a:schemeClr val="tx2"/>
          </a:solidFill>
          <a:latin typeface="Tahoma"/>
        </a:defRPr>
      </a:lvl8pPr>
      <a:lvl9pPr marL="1828800" algn="ctr" rtl="0">
        <a:spcBef>
          <a:spcPts val="0"/>
        </a:spcBef>
        <a:spcAft>
          <a:spcPts val="0"/>
        </a:spcAft>
        <a:defRPr sz="3600">
          <a:solidFill>
            <a:schemeClr val="tx2"/>
          </a:solidFill>
          <a:latin typeface="Tahoma"/>
        </a:defRPr>
      </a:lvl9pPr>
    </p:titleStyle>
    <p:bodyStyle>
      <a:lvl1pPr marL="342900" indent="-342900" algn="l" rtl="0">
        <a:spcBef>
          <a:spcPts val="0"/>
        </a:spcBef>
        <a:spcAft>
          <a:spcPts val="0"/>
        </a:spcAft>
        <a:buFont typeface="Wingdings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>
        <a:spcBef>
          <a:spcPts val="0"/>
        </a:spcBef>
        <a:spcAft>
          <a:spcPts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>
        <a:spcBef>
          <a:spcPts val="0"/>
        </a:spcBef>
        <a:spcAft>
          <a:spcPts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>
        <a:spcBef>
          <a:spcPts val="0"/>
        </a:spcBef>
        <a:spcAft>
          <a:spcPts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>
        <a:spcBef>
          <a:spcPts val="0"/>
        </a:spcBef>
        <a:spcAft>
          <a:spcPts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>
        <a:spcBef>
          <a:spcPts val="0"/>
        </a:spcBef>
        <a:spcAft>
          <a:spcPts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>
        <a:spcBef>
          <a:spcPts val="0"/>
        </a:spcBef>
        <a:spcAft>
          <a:spcPts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>
        <a:spcBef>
          <a:spcPts val="0"/>
        </a:spcBef>
        <a:spcAft>
          <a:spcPts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>
        <a:spcBef>
          <a:spcPts val="0"/>
        </a:spcBef>
        <a:spcAft>
          <a:spcPts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052208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85438292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032851880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69CD94F-B95B-4CEC-A534-01D2FC860FBD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03/03/2026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139170179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70639378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BB599CC-FC57-445F-A17C-9765D8BB1970}" type="slidenum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09" r:id="rId12"/>
  </p:sldLayoutIdLst>
  <p:txStyles>
    <p:titleStyle>
      <a:lvl1pPr algn="l" defTabSz="685800" rtl="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53765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22702128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819662187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723CAD-24F4-4F96-8CBC-E437FBB3ABF2}" type="datetimeFigureOut">
              <a:rPr lang="fr-FR"/>
              <a:t>03/03/2026</a:t>
            </a:fld>
            <a:endParaRPr lang="fr-FR"/>
          </a:p>
        </p:txBody>
      </p:sp>
      <p:sp>
        <p:nvSpPr>
          <p:cNvPr id="446452703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7314235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EB65910-87FE-4707-804C-6CF8A88FA8AD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6863231" name="Espace réservé du titre 1"/>
          <p:cNvSpPr txBox="1">
            <a:spLocks noGrp="1"/>
          </p:cNvSpPr>
          <p:nvPr>
            <p:ph type="title"/>
          </p:nvPr>
        </p:nvSpPr>
        <p:spPr bwMode="auto">
          <a:xfrm>
            <a:off x="609562" y="273424"/>
            <a:ext cx="10971684" cy="11446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endParaRPr lang="de-DE"/>
          </a:p>
        </p:txBody>
      </p:sp>
      <p:sp>
        <p:nvSpPr>
          <p:cNvPr id="966037281" name="Espace réservé du texte 2"/>
          <p:cNvSpPr txBox="1">
            <a:spLocks noGrp="1"/>
          </p:cNvSpPr>
          <p:nvPr>
            <p:ph type="body" idx="1"/>
          </p:nvPr>
        </p:nvSpPr>
        <p:spPr bwMode="auto">
          <a:xfrm>
            <a:off x="609562" y="1604399"/>
            <a:ext cx="10971684" cy="397681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de-DE"/>
          </a:p>
        </p:txBody>
      </p:sp>
      <p:sp>
        <p:nvSpPr>
          <p:cNvPr id="1343408737" name="Espace réservé de la date 3"/>
          <p:cNvSpPr txBox="1">
            <a:spLocks noGrp="1"/>
          </p:cNvSpPr>
          <p:nvPr>
            <p:ph type="dt" sz="half" idx="2"/>
          </p:nvPr>
        </p:nvSpPr>
        <p:spPr bwMode="auto">
          <a:xfrm>
            <a:off x="609562" y="6246923"/>
            <a:ext cx="2840124" cy="47239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>
              <a:buNone/>
              <a:defRPr lang="de-DE" sz="1250">
                <a:latin typeface="Liberation Serif"/>
                <a:ea typeface="Segoe UI"/>
                <a:cs typeface="Tahoma"/>
              </a:defRPr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1095111032" name="Espace réservé du pied de page 4"/>
          <p:cNvSpPr txBox="1">
            <a:spLocks noGrp="1"/>
          </p:cNvSpPr>
          <p:nvPr>
            <p:ph type="ftr" sz="quarter" idx="3"/>
          </p:nvPr>
        </p:nvSpPr>
        <p:spPr bwMode="auto">
          <a:xfrm>
            <a:off x="4169406" y="6246923"/>
            <a:ext cx="3864189" cy="47239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>
              <a:buNone/>
              <a:defRPr lang="de-DE" sz="1250">
                <a:latin typeface="Liberation Serif"/>
                <a:ea typeface="Segoe UI"/>
                <a:cs typeface="Tahoma"/>
              </a:defRPr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154345371" name="Espace réservé du numéro de diapositive 5"/>
          <p:cNvSpPr txBox="1">
            <a:spLocks noGrp="1"/>
          </p:cNvSpPr>
          <p:nvPr>
            <p:ph type="sldNum" sz="quarter" idx="4"/>
          </p:nvPr>
        </p:nvSpPr>
        <p:spPr bwMode="auto">
          <a:xfrm>
            <a:off x="8741123" y="6246923"/>
            <a:ext cx="2840124" cy="47239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>
              <a:buNone/>
              <a:defRPr lang="de-DE" sz="1250">
                <a:latin typeface="Liberation Serif"/>
                <a:ea typeface="Segoe UI"/>
                <a:cs typeface="Tahoma"/>
              </a:defRPr>
            </a:lvl1pPr>
          </a:lstStyle>
          <a:p>
            <a:pPr lvl="0">
              <a:defRPr/>
            </a:pPr>
            <a:fld id="{D83AF55A-04D4-43A6-8519-32AE060E6351}" type="slidenum">
              <a:rPr/>
              <a:t>‹N°›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>
        <a:defRPr lang="de-DE" sz="4000" b="0" i="0" u="none" strike="noStrike" cap="none">
          <a:ln>
            <a:noFill/>
          </a:ln>
          <a:highlight>
            <a:srgbClr val="000000">
              <a:alpha val="0"/>
            </a:srgbClr>
          </a:highlight>
          <a:latin typeface="Liberation Sans"/>
          <a:ea typeface="Microsoft YaHei"/>
          <a:cs typeface="Arial"/>
        </a:defRPr>
      </a:lvl1pPr>
    </p:titleStyle>
    <p:bodyStyle>
      <a:lvl1pPr rtl="0">
        <a:spcBef>
          <a:spcPts val="1286"/>
        </a:spcBef>
        <a:spcAft>
          <a:spcPts val="0"/>
        </a:spcAft>
        <a:defRPr lang="de-DE" sz="2900" b="0" i="0" u="none" strike="noStrike" cap="none">
          <a:ln>
            <a:noFill/>
          </a:ln>
          <a:highlight>
            <a:srgbClr val="000000">
              <a:alpha val="0"/>
            </a:srgbClr>
          </a:highlight>
          <a:latin typeface="Liberation Sans"/>
          <a:ea typeface="Microsoft YaHei"/>
          <a:cs typeface="Arial"/>
        </a:defRPr>
      </a:lvl1pPr>
      <a:lvl2pPr marL="622055" indent="-207352" algn="l" defTabSz="829406" rtl="0">
        <a:lnSpc>
          <a:spcPct val="90000"/>
        </a:lnSpc>
        <a:spcBef>
          <a:spcPts val="454"/>
        </a:spcBef>
        <a:buFont typeface="Arial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2pPr>
      <a:lvl3pPr marL="1036758" indent="-207352" algn="l" defTabSz="829406" rtl="0">
        <a:lnSpc>
          <a:spcPct val="90000"/>
        </a:lnSpc>
        <a:spcBef>
          <a:spcPts val="454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451462" indent="-207352" algn="l" defTabSz="829406" rtl="0">
        <a:lnSpc>
          <a:spcPct val="90000"/>
        </a:lnSpc>
        <a:spcBef>
          <a:spcPts val="454"/>
        </a:spcBef>
        <a:buFont typeface="Arial"/>
        <a:buChar char="•"/>
        <a:defRPr sz="1650">
          <a:solidFill>
            <a:schemeClr val="tx1"/>
          </a:solidFill>
          <a:latin typeface="+mn-lt"/>
          <a:ea typeface="+mn-ea"/>
          <a:cs typeface="+mn-cs"/>
        </a:defRPr>
      </a:lvl4pPr>
      <a:lvl5pPr marL="1866165" indent="-207352" algn="l" defTabSz="829406" rtl="0">
        <a:lnSpc>
          <a:spcPct val="90000"/>
        </a:lnSpc>
        <a:spcBef>
          <a:spcPts val="454"/>
        </a:spcBef>
        <a:buFont typeface="Arial"/>
        <a:buChar char="•"/>
        <a:defRPr sz="1650">
          <a:solidFill>
            <a:schemeClr val="tx1"/>
          </a:solidFill>
          <a:latin typeface="+mn-lt"/>
          <a:ea typeface="+mn-ea"/>
          <a:cs typeface="+mn-cs"/>
        </a:defRPr>
      </a:lvl5pPr>
      <a:lvl6pPr marL="2280868" indent="-207352" algn="l" defTabSz="829406" rtl="0">
        <a:lnSpc>
          <a:spcPct val="90000"/>
        </a:lnSpc>
        <a:spcBef>
          <a:spcPts val="454"/>
        </a:spcBef>
        <a:buFont typeface="Arial"/>
        <a:buChar char="•"/>
        <a:defRPr sz="1650">
          <a:solidFill>
            <a:schemeClr val="tx1"/>
          </a:solidFill>
          <a:latin typeface="+mn-lt"/>
          <a:ea typeface="+mn-ea"/>
          <a:cs typeface="+mn-cs"/>
        </a:defRPr>
      </a:lvl6pPr>
      <a:lvl7pPr marL="2695571" indent="-207352" algn="l" defTabSz="829406" rtl="0">
        <a:lnSpc>
          <a:spcPct val="90000"/>
        </a:lnSpc>
        <a:spcBef>
          <a:spcPts val="454"/>
        </a:spcBef>
        <a:buFont typeface="Arial"/>
        <a:buChar char="•"/>
        <a:defRPr sz="1650">
          <a:solidFill>
            <a:schemeClr val="tx1"/>
          </a:solidFill>
          <a:latin typeface="+mn-lt"/>
          <a:ea typeface="+mn-ea"/>
          <a:cs typeface="+mn-cs"/>
        </a:defRPr>
      </a:lvl7pPr>
      <a:lvl8pPr marL="3110275" indent="-207352" algn="l" defTabSz="829406" rtl="0">
        <a:lnSpc>
          <a:spcPct val="90000"/>
        </a:lnSpc>
        <a:spcBef>
          <a:spcPts val="454"/>
        </a:spcBef>
        <a:buFont typeface="Arial"/>
        <a:buChar char="•"/>
        <a:defRPr sz="1650">
          <a:solidFill>
            <a:schemeClr val="tx1"/>
          </a:solidFill>
          <a:latin typeface="+mn-lt"/>
          <a:ea typeface="+mn-ea"/>
          <a:cs typeface="+mn-cs"/>
        </a:defRPr>
      </a:lvl8pPr>
      <a:lvl9pPr marL="3524978" indent="-207352" algn="l" defTabSz="829406" rtl="0">
        <a:lnSpc>
          <a:spcPct val="90000"/>
        </a:lnSpc>
        <a:spcBef>
          <a:spcPts val="454"/>
        </a:spcBef>
        <a:buFont typeface="Arial"/>
        <a:buChar char="•"/>
        <a:defRPr sz="16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29406" rtl="0">
        <a:defRPr sz="1650">
          <a:solidFill>
            <a:schemeClr val="tx1"/>
          </a:solidFill>
          <a:latin typeface="+mn-lt"/>
          <a:ea typeface="+mn-ea"/>
          <a:cs typeface="+mn-cs"/>
        </a:defRPr>
      </a:lvl1pPr>
      <a:lvl2pPr marL="414704" algn="l" defTabSz="829406" rtl="0">
        <a:defRPr sz="1650">
          <a:solidFill>
            <a:schemeClr val="tx1"/>
          </a:solidFill>
          <a:latin typeface="+mn-lt"/>
          <a:ea typeface="+mn-ea"/>
          <a:cs typeface="+mn-cs"/>
        </a:defRPr>
      </a:lvl2pPr>
      <a:lvl3pPr marL="829406" algn="l" defTabSz="829406" rtl="0">
        <a:defRPr sz="1650">
          <a:solidFill>
            <a:schemeClr val="tx1"/>
          </a:solidFill>
          <a:latin typeface="+mn-lt"/>
          <a:ea typeface="+mn-ea"/>
          <a:cs typeface="+mn-cs"/>
        </a:defRPr>
      </a:lvl3pPr>
      <a:lvl4pPr marL="1244110" algn="l" defTabSz="829406" rtl="0">
        <a:defRPr sz="1650">
          <a:solidFill>
            <a:schemeClr val="tx1"/>
          </a:solidFill>
          <a:latin typeface="+mn-lt"/>
          <a:ea typeface="+mn-ea"/>
          <a:cs typeface="+mn-cs"/>
        </a:defRPr>
      </a:lvl4pPr>
      <a:lvl5pPr marL="1658813" algn="l" defTabSz="829406" rtl="0">
        <a:defRPr sz="1650">
          <a:solidFill>
            <a:schemeClr val="tx1"/>
          </a:solidFill>
          <a:latin typeface="+mn-lt"/>
          <a:ea typeface="+mn-ea"/>
          <a:cs typeface="+mn-cs"/>
        </a:defRPr>
      </a:lvl5pPr>
      <a:lvl6pPr marL="2073516" algn="l" defTabSz="829406" rtl="0">
        <a:defRPr sz="1650">
          <a:solidFill>
            <a:schemeClr val="tx1"/>
          </a:solidFill>
          <a:latin typeface="+mn-lt"/>
          <a:ea typeface="+mn-ea"/>
          <a:cs typeface="+mn-cs"/>
        </a:defRPr>
      </a:lvl6pPr>
      <a:lvl7pPr marL="2488220" algn="l" defTabSz="829406" rtl="0">
        <a:defRPr sz="1650">
          <a:solidFill>
            <a:schemeClr val="tx1"/>
          </a:solidFill>
          <a:latin typeface="+mn-lt"/>
          <a:ea typeface="+mn-ea"/>
          <a:cs typeface="+mn-cs"/>
        </a:defRPr>
      </a:lvl7pPr>
      <a:lvl8pPr marL="2902923" algn="l" defTabSz="829406" rtl="0">
        <a:defRPr sz="1650">
          <a:solidFill>
            <a:schemeClr val="tx1"/>
          </a:solidFill>
          <a:latin typeface="+mn-lt"/>
          <a:ea typeface="+mn-ea"/>
          <a:cs typeface="+mn-cs"/>
        </a:defRPr>
      </a:lvl8pPr>
      <a:lvl9pPr marL="3317626" algn="l" defTabSz="829406" rtl="0">
        <a:defRPr sz="16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5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2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6658395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198" y="365126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1416166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198" y="18256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22594341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838198" y="6356351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7C33E4A-DC26-A893-0D76-990A54396FC6}" type="datetimeFigureOut">
              <a:rPr lang="fr-FR"/>
              <a:t>03/03/2026</a:t>
            </a:fld>
            <a:endParaRPr lang="fr-FR"/>
          </a:p>
        </p:txBody>
      </p:sp>
      <p:sp>
        <p:nvSpPr>
          <p:cNvPr id="149720891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4038598" y="6356351"/>
            <a:ext cx="4114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24336202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51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283901-F45A-9D26-A1FA-2B07EA4856DE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574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685800" rtl="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>
        <a:lnSpc>
          <a:spcPct val="90000"/>
        </a:lnSpc>
        <a:spcBef>
          <a:spcPts val="749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>
        <a:lnSpc>
          <a:spcPct val="90000"/>
        </a:lnSpc>
        <a:spcBef>
          <a:spcPts val="374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>
        <a:lnSpc>
          <a:spcPct val="90000"/>
        </a:lnSpc>
        <a:spcBef>
          <a:spcPts val="374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pn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8.png"/><Relationship Id="rId5" Type="http://schemas.openxmlformats.org/officeDocument/2006/relationships/image" Target="../media/image77.jp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78.png"/><Relationship Id="rId7" Type="http://schemas.openxmlformats.org/officeDocument/2006/relationships/image" Target="../media/image97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7.jpg"/><Relationship Id="rId5" Type="http://schemas.openxmlformats.org/officeDocument/2006/relationships/image" Target="../media/image96.png"/><Relationship Id="rId10" Type="http://schemas.openxmlformats.org/officeDocument/2006/relationships/image" Target="../media/image100.jpg"/><Relationship Id="rId4" Type="http://schemas.openxmlformats.org/officeDocument/2006/relationships/image" Target="../media/image95.pn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jpg"/><Relationship Id="rId7" Type="http://schemas.openxmlformats.org/officeDocument/2006/relationships/image" Target="../media/image10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4.png"/><Relationship Id="rId5" Type="http://schemas.openxmlformats.org/officeDocument/2006/relationships/image" Target="../media/image103.jp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2.png"/><Relationship Id="rId4" Type="http://schemas.openxmlformats.org/officeDocument/2006/relationships/image" Target="../media/image1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61243310" name="Image 5"/>
          <p:cNvPicPr/>
          <p:nvPr/>
        </p:nvPicPr>
        <p:blipFill>
          <a:blip r:embed="rId3"/>
          <a:stretch/>
        </p:blipFill>
        <p:spPr bwMode="auto">
          <a:xfrm>
            <a:off x="1836454" y="264897"/>
            <a:ext cx="2273642" cy="866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198316" name="Picture 2" descr="Retour à l'accueil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08168" y="6140627"/>
            <a:ext cx="2165107" cy="666187"/>
          </a:xfrm>
          <a:prstGeom prst="rect">
            <a:avLst/>
          </a:prstGeom>
          <a:noFill/>
        </p:spPr>
      </p:pic>
      <p:sp>
        <p:nvSpPr>
          <p:cNvPr id="1042700494" name="ZoneTexte 27"/>
          <p:cNvSpPr txBox="1"/>
          <p:nvPr/>
        </p:nvSpPr>
        <p:spPr bwMode="auto">
          <a:xfrm>
            <a:off x="1696325" y="2027690"/>
            <a:ext cx="8799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Atoms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 on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ice</a:t>
            </a:r>
            <a:endParaRPr lang="fr-FR" sz="2700" dirty="0"/>
          </a:p>
        </p:txBody>
      </p:sp>
      <p:sp>
        <p:nvSpPr>
          <p:cNvPr id="601311353" name="ZoneTexte 3"/>
          <p:cNvSpPr txBox="1"/>
          <p:nvPr/>
        </p:nvSpPr>
        <p:spPr bwMode="auto">
          <a:xfrm>
            <a:off x="2973275" y="5367962"/>
            <a:ext cx="69614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dirty="0">
                <a:latin typeface="Times New Roman"/>
                <a:ea typeface="Times New Roman"/>
              </a:rPr>
              <a:t>Daniel </a:t>
            </a:r>
            <a:r>
              <a:rPr lang="fr-FR" b="1" dirty="0" err="1">
                <a:latin typeface="Times New Roman"/>
                <a:ea typeface="Times New Roman"/>
              </a:rPr>
              <a:t>Comparat</a:t>
            </a:r>
            <a:r>
              <a:rPr lang="fr-FR" b="1" dirty="0">
                <a:latin typeface="Times New Roman"/>
                <a:ea typeface="Times New Roman"/>
              </a:rPr>
              <a:t> </a:t>
            </a:r>
            <a:endParaRPr dirty="0"/>
          </a:p>
          <a:p>
            <a:pPr>
              <a:defRPr/>
            </a:pPr>
            <a:endParaRPr lang="fr-FR" b="1" dirty="0">
              <a:latin typeface="Times New Roman"/>
              <a:ea typeface="Times New Roman"/>
            </a:endParaRPr>
          </a:p>
          <a:p>
            <a:pPr algn="ctr">
              <a:defRPr/>
            </a:pPr>
            <a:r>
              <a:rPr lang="fr-FR" b="1" dirty="0">
                <a:latin typeface="Times New Roman"/>
                <a:ea typeface="Times New Roman"/>
              </a:rPr>
              <a:t>Laboratoire Aimé Cotton, Orsay, FRANCE</a:t>
            </a:r>
            <a:endParaRPr lang="fr-FR" dirty="0">
              <a:latin typeface="Times New Roman"/>
              <a:ea typeface="Times New Roman"/>
            </a:endParaRPr>
          </a:p>
          <a:p>
            <a:pPr>
              <a:defRPr/>
            </a:pPr>
            <a:endParaRPr lang="fr-FR" dirty="0"/>
          </a:p>
        </p:txBody>
      </p:sp>
      <p:pic>
        <p:nvPicPr>
          <p:cNvPr id="1958584790" name="Graphique 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5420925" y="289709"/>
            <a:ext cx="1067786" cy="966141"/>
          </a:xfrm>
          <a:prstGeom prst="rect">
            <a:avLst/>
          </a:prstGeom>
        </p:spPr>
      </p:pic>
      <p:pic>
        <p:nvPicPr>
          <p:cNvPr id="714720882" name="Image 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682932" y="289709"/>
            <a:ext cx="2680980" cy="866307"/>
          </a:xfrm>
          <a:prstGeom prst="rect">
            <a:avLst/>
          </a:prstGeom>
        </p:spPr>
      </p:pic>
      <p:pic>
        <p:nvPicPr>
          <p:cNvPr id="2" name="Espace réservé du contenu 4">
            <a:extLst>
              <a:ext uri="{FF2B5EF4-FFF2-40B4-BE49-F238E27FC236}">
                <a16:creationId xmlns:a16="http://schemas.microsoft.com/office/drawing/2014/main" id="{346F1E11-218F-D6A8-63BE-3441EB49C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086110" y="2798930"/>
            <a:ext cx="4680520" cy="205378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9"/>
          <a:srcRect t="5970" r="35057"/>
          <a:stretch/>
        </p:blipFill>
        <p:spPr>
          <a:xfrm>
            <a:off x="471519" y="2489355"/>
            <a:ext cx="3824654" cy="28517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2065871" name="Titre 1"/>
          <p:cNvSpPr>
            <a:spLocks noGrp="1"/>
          </p:cNvSpPr>
          <p:nvPr>
            <p:ph type="title"/>
          </p:nvPr>
        </p:nvSpPr>
        <p:spPr bwMode="auto">
          <a:xfrm>
            <a:off x="1685510" y="-157339"/>
            <a:ext cx="3204611" cy="992713"/>
          </a:xfrm>
        </p:spPr>
        <p:txBody>
          <a:bodyPr/>
          <a:lstStyle/>
          <a:p>
            <a:pPr>
              <a:defRPr/>
            </a:pPr>
            <a:r>
              <a:rPr lang="fr-FR" dirty="0"/>
              <a:t>EDM in Matrix</a:t>
            </a:r>
            <a:endParaRPr dirty="0"/>
          </a:p>
        </p:txBody>
      </p:sp>
      <p:pic>
        <p:nvPicPr>
          <p:cNvPr id="144174393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5240905" y="8132"/>
            <a:ext cx="5427095" cy="1485653"/>
          </a:xfrm>
        </p:spPr>
      </p:pic>
      <p:sp>
        <p:nvSpPr>
          <p:cNvPr id="1734299195" name="ZoneTexte 6"/>
          <p:cNvSpPr txBox="1"/>
          <p:nvPr/>
        </p:nvSpPr>
        <p:spPr bwMode="auto">
          <a:xfrm>
            <a:off x="26756" y="576096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dirty="0">
                <a:latin typeface="URWPalladioL-Roma"/>
              </a:rPr>
              <a:t>atoms (Rb, Cs, Tm, Yb, Ba, ...)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latin typeface="URWPalladioL-Roma"/>
              </a:rPr>
              <a:t>molecules (</a:t>
            </a:r>
            <a:r>
              <a:rPr lang="en-US" dirty="0" err="1">
                <a:latin typeface="URWPalladioL-Roma"/>
              </a:rPr>
              <a:t>BaF</a:t>
            </a:r>
            <a:r>
              <a:rPr lang="en-US" dirty="0">
                <a:latin typeface="URWPalladioL-Roma"/>
              </a:rPr>
              <a:t>, </a:t>
            </a:r>
            <a:r>
              <a:rPr lang="en-US" dirty="0" err="1">
                <a:latin typeface="URWPalladioL-Roma"/>
              </a:rPr>
              <a:t>RaF</a:t>
            </a:r>
            <a:r>
              <a:rPr lang="en-US" dirty="0">
                <a:latin typeface="URWPalladioL-Roma"/>
              </a:rPr>
              <a:t>, ..) 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latin typeface="URWPalladioL-Roma"/>
              </a:rPr>
              <a:t>in rare-gas (</a:t>
            </a:r>
            <a:r>
              <a:rPr lang="en-US" dirty="0" err="1">
                <a:latin typeface="URWPalladioL-Roma"/>
              </a:rPr>
              <a:t>Ne,Ar</a:t>
            </a:r>
            <a:r>
              <a:rPr lang="en-US" dirty="0">
                <a:latin typeface="URWPalladioL-Roma"/>
              </a:rPr>
              <a:t> mainly) or parahydrogen</a:t>
            </a:r>
            <a:endParaRPr lang="fr-FR" dirty="0"/>
          </a:p>
        </p:txBody>
      </p:sp>
      <p:sp>
        <p:nvSpPr>
          <p:cNvPr id="1508372037" name="ZoneTexte 10"/>
          <p:cNvSpPr txBox="1"/>
          <p:nvPr/>
        </p:nvSpPr>
        <p:spPr bwMode="auto">
          <a:xfrm>
            <a:off x="110335" y="1568809"/>
            <a:ext cx="11971330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fr-FR" sz="1400" dirty="0" err="1">
                <a:latin typeface="Times New Roman"/>
                <a:cs typeface="Times New Roman"/>
              </a:rPr>
              <a:t>Lambo</a:t>
            </a:r>
            <a:r>
              <a:rPr lang="fr-FR" sz="1400" dirty="0">
                <a:latin typeface="Times New Roman"/>
                <a:cs typeface="Times New Roman"/>
              </a:rPr>
              <a:t> R, Xu CY, Pratt S, Xu H, </a:t>
            </a:r>
            <a:r>
              <a:rPr lang="fr-FR" sz="1400" dirty="0" err="1">
                <a:latin typeface="Times New Roman"/>
                <a:cs typeface="Times New Roman"/>
              </a:rPr>
              <a:t>Zappala</a:t>
            </a:r>
            <a:r>
              <a:rPr lang="fr-FR" sz="1400" dirty="0">
                <a:latin typeface="Times New Roman"/>
                <a:cs typeface="Times New Roman"/>
              </a:rPr>
              <a:t> J, Bailey K, </a:t>
            </a:r>
            <a:r>
              <a:rPr lang="fr-FR" sz="1400" b="1" i="1" dirty="0">
                <a:latin typeface="Times New Roman"/>
                <a:cs typeface="Times New Roman"/>
              </a:rPr>
              <a:t>Lu ZT</a:t>
            </a:r>
            <a:r>
              <a:rPr lang="fr-FR" sz="1400" dirty="0">
                <a:latin typeface="Times New Roman"/>
                <a:cs typeface="Times New Roman"/>
              </a:rPr>
              <a:t>,</a:t>
            </a:r>
            <a:r>
              <a:rPr lang="en-US" sz="1400" dirty="0">
                <a:latin typeface="Times New Roman"/>
                <a:cs typeface="Times New Roman"/>
              </a:rPr>
              <a:t> et al.. High-resolution spectroscopy of neutral </a:t>
            </a:r>
            <a:r>
              <a:rPr lang="en-US" sz="1400" b="1" dirty="0">
                <a:latin typeface="Times New Roman"/>
                <a:cs typeface="Times New Roman"/>
              </a:rPr>
              <a:t>Yb atoms </a:t>
            </a:r>
            <a:r>
              <a:rPr lang="en-US" sz="1400" dirty="0">
                <a:latin typeface="Times New Roman"/>
                <a:cs typeface="Times New Roman"/>
              </a:rPr>
              <a:t>in a solid Ne matrix. PR</a:t>
            </a:r>
            <a:r>
              <a:rPr lang="fr-FR" sz="1400" dirty="0">
                <a:latin typeface="Times New Roman"/>
                <a:cs typeface="Times New Roman"/>
              </a:rPr>
              <a:t>A 104, 062809.</a:t>
            </a:r>
          </a:p>
          <a:p>
            <a:pPr marL="285750" indent="-285750">
              <a:buFont typeface="Arial"/>
              <a:buChar char="•"/>
              <a:defRPr/>
            </a:pP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it-IT" sz="1400" dirty="0">
                <a:latin typeface="Times New Roman"/>
                <a:cs typeface="Times New Roman"/>
              </a:rPr>
              <a:t>Braggio C, Calabrese R, </a:t>
            </a:r>
            <a:r>
              <a:rPr lang="it-IT" sz="1400" b="1" i="1" dirty="0">
                <a:latin typeface="Times New Roman"/>
                <a:cs typeface="Times New Roman"/>
              </a:rPr>
              <a:t>Carugno G</a:t>
            </a:r>
            <a:r>
              <a:rPr lang="it-IT" sz="1400" dirty="0">
                <a:latin typeface="Times New Roman"/>
                <a:cs typeface="Times New Roman"/>
              </a:rPr>
              <a:t>, Fiscelli G, Guarise M, Khanbekyan A, Noto A, Passante R, </a:t>
            </a:r>
            <a:r>
              <a:rPr lang="en-US" sz="1400" dirty="0">
                <a:latin typeface="Times New Roman"/>
                <a:cs typeface="Times New Roman"/>
              </a:rPr>
              <a:t>Rizzuto L, </a:t>
            </a:r>
            <a:r>
              <a:rPr lang="en-US" sz="1400" dirty="0" err="1">
                <a:latin typeface="Times New Roman"/>
                <a:cs typeface="Times New Roman"/>
              </a:rPr>
              <a:t>Ruoso</a:t>
            </a:r>
            <a:r>
              <a:rPr lang="en-US" sz="1400" dirty="0">
                <a:latin typeface="Times New Roman"/>
                <a:cs typeface="Times New Roman"/>
              </a:rPr>
              <a:t> G et al.. 2022 Spectroscopy of </a:t>
            </a:r>
            <a:r>
              <a:rPr lang="en-US" sz="1400" b="1" dirty="0">
                <a:latin typeface="Times New Roman"/>
                <a:cs typeface="Times New Roman"/>
              </a:rPr>
              <a:t>Alkali Atoms </a:t>
            </a:r>
            <a:r>
              <a:rPr lang="en-US" sz="1400" dirty="0">
                <a:latin typeface="Times New Roman"/>
                <a:cs typeface="Times New Roman"/>
              </a:rPr>
              <a:t>in Solid Matrices of Rare Gases: Experimental Results and Theoretical Analysis. Applied Sciences 12, 6492.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latin typeface="Times New Roman"/>
                <a:cs typeface="Times New Roman"/>
              </a:rPr>
              <a:t>Alessandro Lippi, Giovanni </a:t>
            </a:r>
            <a:r>
              <a:rPr lang="en-US" sz="1400" dirty="0" err="1">
                <a:latin typeface="Times New Roman"/>
                <a:cs typeface="Times New Roman"/>
              </a:rPr>
              <a:t>Carugno</a:t>
            </a:r>
            <a:r>
              <a:rPr lang="en-US" sz="1400" dirty="0">
                <a:latin typeface="Times New Roman"/>
                <a:cs typeface="Times New Roman"/>
              </a:rPr>
              <a:t>, Roberto Calabrese, Federico </a:t>
            </a:r>
            <a:r>
              <a:rPr lang="en-US" sz="1400" dirty="0" err="1">
                <a:latin typeface="Times New Roman"/>
                <a:cs typeface="Times New Roman"/>
              </a:rPr>
              <a:t>Chiossi</a:t>
            </a:r>
            <a:r>
              <a:rPr lang="en-US" sz="1400" dirty="0">
                <a:latin typeface="Times New Roman"/>
                <a:cs typeface="Times New Roman"/>
              </a:rPr>
              <a:t>, Marco </a:t>
            </a:r>
            <a:r>
              <a:rPr lang="en-US" sz="1400" dirty="0" err="1">
                <a:latin typeface="Times New Roman"/>
                <a:cs typeface="Times New Roman"/>
              </a:rPr>
              <a:t>Guarise</a:t>
            </a:r>
            <a:r>
              <a:rPr lang="en-US" sz="1400" dirty="0">
                <a:latin typeface="Times New Roman"/>
                <a:cs typeface="Times New Roman"/>
              </a:rPr>
              <a:t>, </a:t>
            </a:r>
            <a:r>
              <a:rPr lang="en-US" sz="1400" dirty="0" err="1">
                <a:latin typeface="Times New Roman"/>
                <a:cs typeface="Times New Roman"/>
              </a:rPr>
              <a:t>Madiha</a:t>
            </a:r>
            <a:r>
              <a:rPr lang="en-US" sz="1400" dirty="0">
                <a:latin typeface="Times New Roman"/>
                <a:cs typeface="Times New Roman"/>
              </a:rPr>
              <a:t> M. Makhdoom, Giuseppe </a:t>
            </a:r>
            <a:r>
              <a:rPr lang="en-US" sz="1400" dirty="0" err="1">
                <a:latin typeface="Times New Roman"/>
                <a:cs typeface="Times New Roman"/>
              </a:rPr>
              <a:t>Messineo</a:t>
            </a:r>
            <a:r>
              <a:rPr lang="en-US" sz="1400" dirty="0">
                <a:latin typeface="Times New Roman"/>
                <a:cs typeface="Times New Roman"/>
              </a:rPr>
              <a:t>, Jacopo </a:t>
            </a:r>
            <a:r>
              <a:rPr lang="en-US" sz="1400" dirty="0" err="1">
                <a:latin typeface="Times New Roman"/>
                <a:cs typeface="Times New Roman"/>
              </a:rPr>
              <a:t>Pazzini</a:t>
            </a:r>
            <a:r>
              <a:rPr lang="en-US" sz="1400" dirty="0">
                <a:latin typeface="Times New Roman"/>
                <a:cs typeface="Times New Roman"/>
              </a:rPr>
              <a:t> Neutral </a:t>
            </a:r>
            <a:r>
              <a:rPr lang="en-US" sz="1400" b="1" dirty="0">
                <a:latin typeface="Times New Roman"/>
                <a:cs typeface="Times New Roman"/>
              </a:rPr>
              <a:t>Barium in Solid Neon</a:t>
            </a:r>
            <a:r>
              <a:rPr lang="en-US" sz="1400" dirty="0">
                <a:latin typeface="Times New Roman"/>
                <a:cs typeface="Times New Roman"/>
              </a:rPr>
              <a:t>: Optical Spectroscopy and First Excited State Lifetime: https://arxiv.org/abs/2512.11140</a:t>
            </a:r>
          </a:p>
          <a:p>
            <a:pPr marL="285750" indent="-285750">
              <a:buFont typeface="Arial"/>
              <a:buChar char="•"/>
              <a:defRPr/>
            </a:pP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 err="1">
                <a:latin typeface="Times New Roman"/>
                <a:cs typeface="Times New Roman"/>
              </a:rPr>
              <a:t>Gaire</a:t>
            </a:r>
            <a:r>
              <a:rPr lang="en-US" sz="1400" dirty="0">
                <a:latin typeface="Times New Roman"/>
                <a:cs typeface="Times New Roman"/>
              </a:rPr>
              <a:t> V, </a:t>
            </a:r>
            <a:r>
              <a:rPr lang="en-US" sz="1400" b="1" i="1" dirty="0">
                <a:latin typeface="Times New Roman"/>
                <a:cs typeface="Times New Roman"/>
              </a:rPr>
              <a:t>Parker C</a:t>
            </a:r>
            <a:r>
              <a:rPr lang="en-US" sz="1400" dirty="0">
                <a:latin typeface="Times New Roman"/>
                <a:cs typeface="Times New Roman"/>
              </a:rPr>
              <a:t>, Raman C, Li J, Pei Y. 2022 Excitation of magnetic dipole transition of </a:t>
            </a:r>
            <a:r>
              <a:rPr lang="en-US" sz="1400" b="1" dirty="0">
                <a:latin typeface="Times New Roman"/>
                <a:cs typeface="Times New Roman"/>
              </a:rPr>
              <a:t>Thulium</a:t>
            </a:r>
            <a:r>
              <a:rPr lang="en-US" sz="1400" dirty="0">
                <a:latin typeface="Times New Roman"/>
                <a:cs typeface="Times New Roman"/>
              </a:rPr>
              <a:t> atoms trapped in rare gas crystals. In APS Division of Atomic, Molecular and Optical Physics Meeting Abstracts vol. 2022 pp. H04–009.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latin typeface="Times New Roman"/>
                <a:cs typeface="Times New Roman"/>
              </a:rPr>
              <a:t>Crystal Fields and Zeeman Effect for </a:t>
            </a:r>
            <a:r>
              <a:rPr lang="en-US" sz="1400" b="1" dirty="0">
                <a:latin typeface="Times New Roman"/>
                <a:cs typeface="Times New Roman"/>
              </a:rPr>
              <a:t>Thulium</a:t>
            </a:r>
            <a:r>
              <a:rPr lang="en-US" sz="1400" dirty="0">
                <a:latin typeface="Times New Roman"/>
                <a:cs typeface="Times New Roman"/>
              </a:rPr>
              <a:t> in Solid Argon Jason </a:t>
            </a:r>
            <a:r>
              <a:rPr lang="en-US" sz="1400" dirty="0" err="1">
                <a:latin typeface="Times New Roman"/>
                <a:cs typeface="Times New Roman"/>
              </a:rPr>
              <a:t>Marfey</a:t>
            </a:r>
            <a:r>
              <a:rPr lang="en-US" sz="1400" dirty="0">
                <a:latin typeface="Times New Roman"/>
                <a:cs typeface="Times New Roman"/>
              </a:rPr>
              <a:t>,∗ Anthony </a:t>
            </a:r>
            <a:r>
              <a:rPr lang="en-US" sz="1400" dirty="0" err="1">
                <a:latin typeface="Times New Roman"/>
                <a:cs typeface="Times New Roman"/>
              </a:rPr>
              <a:t>Semenova</a:t>
            </a:r>
            <a:r>
              <a:rPr lang="en-US" sz="1400" dirty="0">
                <a:latin typeface="Times New Roman"/>
                <a:cs typeface="Times New Roman"/>
              </a:rPr>
              <a:t>,† and Colin V. Parker (https://arxiv.org/pdf/2507.08140)</a:t>
            </a:r>
          </a:p>
          <a:p>
            <a:pPr marL="285750" indent="-285750">
              <a:buFont typeface="Arial"/>
              <a:buChar char="•"/>
              <a:defRPr/>
            </a:pP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fr-FR" sz="1400" dirty="0">
                <a:latin typeface="Times New Roman"/>
                <a:cs typeface="Times New Roman"/>
              </a:rPr>
              <a:t>Li S, Ramachandran H, Anderson R, </a:t>
            </a:r>
            <a:r>
              <a:rPr lang="fr-FR" sz="1400" b="1" i="1" dirty="0" err="1">
                <a:latin typeface="Times New Roman"/>
                <a:cs typeface="Times New Roman"/>
              </a:rPr>
              <a:t>Vutha</a:t>
            </a:r>
            <a:r>
              <a:rPr lang="fr-FR" sz="1400" b="1" i="1" dirty="0">
                <a:latin typeface="Times New Roman"/>
                <a:cs typeface="Times New Roman"/>
              </a:rPr>
              <a:t> A</a:t>
            </a:r>
            <a:r>
              <a:rPr lang="fr-FR" sz="1400" dirty="0">
                <a:latin typeface="Times New Roman"/>
                <a:cs typeface="Times New Roman"/>
              </a:rPr>
              <a:t>. 2023 Optical control of </a:t>
            </a:r>
            <a:r>
              <a:rPr lang="fr-FR" sz="1400" b="1" dirty="0" err="1">
                <a:latin typeface="Times New Roman"/>
                <a:cs typeface="Times New Roman"/>
              </a:rPr>
              <a:t>BaF</a:t>
            </a:r>
            <a:r>
              <a:rPr lang="fr-FR" sz="1400" b="1" dirty="0">
                <a:latin typeface="Times New Roman"/>
                <a:cs typeface="Times New Roman"/>
              </a:rPr>
              <a:t> </a:t>
            </a:r>
            <a:r>
              <a:rPr lang="fr-FR" sz="1400" b="1" dirty="0" err="1">
                <a:latin typeface="Times New Roman"/>
                <a:cs typeface="Times New Roman"/>
              </a:rPr>
              <a:t>molecules</a:t>
            </a:r>
            <a:r>
              <a:rPr lang="fr-FR" sz="1400" dirty="0">
                <a:latin typeface="Times New Roman"/>
                <a:cs typeface="Times New Roman"/>
              </a:rPr>
              <a:t> </a:t>
            </a:r>
            <a:r>
              <a:rPr lang="fr-FR" sz="1400" dirty="0" err="1">
                <a:latin typeface="Times New Roman"/>
                <a:cs typeface="Times New Roman"/>
              </a:rPr>
              <a:t>trapped</a:t>
            </a:r>
            <a:r>
              <a:rPr lang="fr-FR" sz="1400" dirty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in </a:t>
            </a:r>
            <a:r>
              <a:rPr lang="en-US" sz="1400" b="1" dirty="0">
                <a:latin typeface="Times New Roman"/>
                <a:cs typeface="Times New Roman"/>
              </a:rPr>
              <a:t>neon ice</a:t>
            </a:r>
            <a:r>
              <a:rPr lang="en-US" sz="1400" dirty="0">
                <a:latin typeface="Times New Roman"/>
                <a:cs typeface="Times New Roman"/>
              </a:rPr>
              <a:t>. New Journal of Physics.</a:t>
            </a:r>
          </a:p>
          <a:p>
            <a:pPr marL="285750" indent="-285750">
              <a:buFont typeface="Arial"/>
              <a:buChar char="•"/>
              <a:defRPr/>
            </a:pP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latin typeface="Times New Roman"/>
                <a:cs typeface="Times New Roman"/>
              </a:rPr>
              <a:t>Lambo R, </a:t>
            </a:r>
            <a:r>
              <a:rPr lang="en-US" sz="1400" dirty="0" err="1">
                <a:latin typeface="Times New Roman"/>
                <a:cs typeface="Times New Roman"/>
              </a:rPr>
              <a:t>Koyanagi</a:t>
            </a:r>
            <a:r>
              <a:rPr lang="en-US" sz="1400" dirty="0">
                <a:latin typeface="Times New Roman"/>
                <a:cs typeface="Times New Roman"/>
              </a:rPr>
              <a:t> G, </a:t>
            </a:r>
            <a:r>
              <a:rPr lang="en-US" sz="1400" dirty="0" err="1">
                <a:latin typeface="Times New Roman"/>
                <a:cs typeface="Times New Roman"/>
              </a:rPr>
              <a:t>Horbatsch</a:t>
            </a:r>
            <a:r>
              <a:rPr lang="en-US" sz="1400" dirty="0">
                <a:latin typeface="Times New Roman"/>
                <a:cs typeface="Times New Roman"/>
              </a:rPr>
              <a:t> M, Fournier R, </a:t>
            </a:r>
            <a:r>
              <a:rPr lang="en-US" sz="1400" b="1" dirty="0">
                <a:latin typeface="Times New Roman"/>
                <a:cs typeface="Times New Roman"/>
              </a:rPr>
              <a:t>Hessels E</a:t>
            </a:r>
            <a:r>
              <a:rPr lang="en-US" sz="1400" dirty="0">
                <a:latin typeface="Times New Roman"/>
                <a:cs typeface="Times New Roman"/>
              </a:rPr>
              <a:t>. 2023 Calculation of the </a:t>
            </a:r>
            <a:r>
              <a:rPr lang="fr-FR" sz="1400" dirty="0">
                <a:latin typeface="Times New Roman"/>
                <a:cs typeface="Times New Roman"/>
              </a:rPr>
              <a:t>local </a:t>
            </a:r>
            <a:r>
              <a:rPr lang="fr-FR" sz="1400" dirty="0" err="1">
                <a:latin typeface="Times New Roman"/>
                <a:cs typeface="Times New Roman"/>
              </a:rPr>
              <a:t>environment</a:t>
            </a:r>
            <a:r>
              <a:rPr lang="fr-FR" sz="1400" dirty="0">
                <a:latin typeface="Times New Roman"/>
                <a:cs typeface="Times New Roman"/>
              </a:rPr>
              <a:t> of a </a:t>
            </a:r>
            <a:r>
              <a:rPr lang="fr-FR" sz="1400" b="1" dirty="0" err="1">
                <a:latin typeface="Times New Roman"/>
                <a:cs typeface="Times New Roman"/>
              </a:rPr>
              <a:t>barium</a:t>
            </a:r>
            <a:r>
              <a:rPr lang="fr-FR" sz="1400" b="1" dirty="0">
                <a:latin typeface="Times New Roman"/>
                <a:cs typeface="Times New Roman"/>
              </a:rPr>
              <a:t> </a:t>
            </a:r>
            <a:r>
              <a:rPr lang="fr-FR" sz="1400" b="1" dirty="0" err="1">
                <a:latin typeface="Times New Roman"/>
                <a:cs typeface="Times New Roman"/>
              </a:rPr>
              <a:t>monofluoride</a:t>
            </a:r>
            <a:r>
              <a:rPr lang="fr-FR" sz="1400" b="1" dirty="0">
                <a:latin typeface="Times New Roman"/>
                <a:cs typeface="Times New Roman"/>
              </a:rPr>
              <a:t> </a:t>
            </a:r>
            <a:r>
              <a:rPr lang="fr-FR" sz="1400" dirty="0" err="1">
                <a:latin typeface="Times New Roman"/>
                <a:cs typeface="Times New Roman"/>
              </a:rPr>
              <a:t>molecule</a:t>
            </a:r>
            <a:r>
              <a:rPr lang="fr-FR" sz="1400" dirty="0">
                <a:latin typeface="Times New Roman"/>
                <a:cs typeface="Times New Roman"/>
              </a:rPr>
              <a:t> in a </a:t>
            </a:r>
            <a:r>
              <a:rPr lang="fr-FR" sz="1400" b="1" dirty="0" err="1">
                <a:latin typeface="Times New Roman"/>
                <a:cs typeface="Times New Roman"/>
              </a:rPr>
              <a:t>neon</a:t>
            </a:r>
            <a:r>
              <a:rPr lang="fr-FR" sz="1400" dirty="0">
                <a:latin typeface="Times New Roman"/>
                <a:cs typeface="Times New Roman"/>
              </a:rPr>
              <a:t> matrix. </a:t>
            </a:r>
            <a:r>
              <a:rPr lang="fr-FR" sz="1400" dirty="0" err="1">
                <a:latin typeface="Times New Roman"/>
                <a:cs typeface="Times New Roman"/>
              </a:rPr>
              <a:t>arXiv</a:t>
            </a:r>
            <a:r>
              <a:rPr lang="fr-FR" sz="1400" dirty="0">
                <a:latin typeface="Times New Roman"/>
                <a:cs typeface="Times New Roman"/>
              </a:rPr>
              <a:t> </a:t>
            </a:r>
            <a:r>
              <a:rPr lang="fr-FR" sz="1400" dirty="0" err="1">
                <a:latin typeface="Times New Roman"/>
                <a:cs typeface="Times New Roman"/>
              </a:rPr>
              <a:t>preprint</a:t>
            </a:r>
            <a:r>
              <a:rPr lang="fr-FR" sz="1400" dirty="0">
                <a:latin typeface="Times New Roman"/>
                <a:cs typeface="Times New Roman"/>
              </a:rPr>
              <a:t> arXiv:2305.10667 + </a:t>
            </a:r>
            <a:r>
              <a:rPr lang="fr-FR" sz="1400" dirty="0" err="1">
                <a:latin typeface="Times New Roman"/>
                <a:cs typeface="Times New Roman"/>
              </a:rPr>
              <a:t>Molecular</a:t>
            </a:r>
            <a:r>
              <a:rPr lang="fr-FR" sz="1400" dirty="0">
                <a:latin typeface="Times New Roman"/>
                <a:cs typeface="Times New Roman"/>
              </a:rPr>
              <a:t> </a:t>
            </a:r>
            <a:r>
              <a:rPr lang="fr-FR" sz="1400" dirty="0" err="1">
                <a:latin typeface="Times New Roman"/>
                <a:cs typeface="Times New Roman"/>
              </a:rPr>
              <a:t>Physics</a:t>
            </a:r>
            <a:r>
              <a:rPr lang="fr-FR" sz="1400" dirty="0">
                <a:latin typeface="Times New Roman"/>
                <a:cs typeface="Times New Roman"/>
              </a:rPr>
              <a:t> 121, e2198044 + </a:t>
            </a:r>
            <a:r>
              <a:rPr lang="fr-FR" sz="1400" dirty="0" err="1">
                <a:latin typeface="Times New Roman"/>
                <a:cs typeface="Times New Roman"/>
              </a:rPr>
              <a:t>Severals</a:t>
            </a:r>
            <a:r>
              <a:rPr lang="fr-FR" sz="1400" dirty="0">
                <a:latin typeface="Times New Roman"/>
                <a:cs typeface="Times New Roman"/>
              </a:rPr>
              <a:t> (</a:t>
            </a:r>
            <a:r>
              <a:rPr lang="fr-FR" sz="1400" dirty="0" err="1">
                <a:latin typeface="Times New Roman"/>
                <a:cs typeface="Times New Roman"/>
              </a:rPr>
              <a:t>cf</a:t>
            </a:r>
            <a:r>
              <a:rPr lang="fr-FR" sz="1400" dirty="0">
                <a:latin typeface="Times New Roman"/>
                <a:cs typeface="Times New Roman"/>
              </a:rPr>
              <a:t> </a:t>
            </a:r>
            <a:r>
              <a:rPr lang="fr-FR" sz="1400" dirty="0" err="1">
                <a:latin typeface="Times New Roman"/>
                <a:cs typeface="Times New Roman"/>
              </a:rPr>
              <a:t>Eric</a:t>
            </a:r>
            <a:r>
              <a:rPr lang="fr-FR" sz="1400" dirty="0">
                <a:latin typeface="Times New Roman"/>
                <a:cs typeface="Times New Roman"/>
              </a:rPr>
              <a:t> </a:t>
            </a:r>
            <a:r>
              <a:rPr lang="fr-FR" sz="1400" dirty="0" err="1">
                <a:latin typeface="Times New Roman"/>
                <a:cs typeface="Times New Roman"/>
              </a:rPr>
              <a:t>Hessels</a:t>
            </a:r>
            <a:r>
              <a:rPr lang="fr-FR" sz="1400" dirty="0">
                <a:latin typeface="Times New Roman"/>
                <a:cs typeface="Times New Roman"/>
              </a:rPr>
              <a:t>’ talk)</a:t>
            </a:r>
          </a:p>
          <a:p>
            <a:pPr marL="285750" indent="-285750">
              <a:buFont typeface="Arial"/>
              <a:buChar char="•"/>
              <a:defRPr/>
            </a:pP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fr-FR" sz="1400" dirty="0" err="1">
                <a:latin typeface="Times New Roman"/>
                <a:cs typeface="Times New Roman"/>
              </a:rPr>
              <a:t>Ballof</a:t>
            </a:r>
            <a:r>
              <a:rPr lang="fr-FR" sz="1400" dirty="0">
                <a:latin typeface="Times New Roman"/>
                <a:cs typeface="Times New Roman"/>
              </a:rPr>
              <a:t> J, </a:t>
            </a:r>
            <a:r>
              <a:rPr lang="fr-FR" sz="1400" dirty="0" err="1">
                <a:latin typeface="Times New Roman"/>
                <a:cs typeface="Times New Roman"/>
              </a:rPr>
              <a:t>Nusgart</a:t>
            </a:r>
            <a:r>
              <a:rPr lang="fr-FR" sz="1400" dirty="0">
                <a:latin typeface="Times New Roman"/>
                <a:cs typeface="Times New Roman"/>
              </a:rPr>
              <a:t> N, </a:t>
            </a:r>
            <a:r>
              <a:rPr lang="fr-FR" sz="1400" dirty="0" err="1">
                <a:latin typeface="Times New Roman"/>
                <a:cs typeface="Times New Roman"/>
              </a:rPr>
              <a:t>Lalain</a:t>
            </a:r>
            <a:r>
              <a:rPr lang="fr-FR" sz="1400" dirty="0">
                <a:latin typeface="Times New Roman"/>
                <a:cs typeface="Times New Roman"/>
              </a:rPr>
              <a:t> P, Au M, </a:t>
            </a:r>
            <a:r>
              <a:rPr lang="fr-FR" sz="1400" dirty="0" err="1">
                <a:latin typeface="Times New Roman"/>
                <a:cs typeface="Times New Roman"/>
              </a:rPr>
              <a:t>Heinke</a:t>
            </a:r>
            <a:r>
              <a:rPr lang="fr-FR" sz="1400" dirty="0">
                <a:latin typeface="Times New Roman"/>
                <a:cs typeface="Times New Roman"/>
              </a:rPr>
              <a:t> R, Leimbach D, </a:t>
            </a:r>
            <a:r>
              <a:rPr lang="fr-FR" sz="1400" dirty="0" err="1">
                <a:latin typeface="Times New Roman"/>
                <a:cs typeface="Times New Roman"/>
              </a:rPr>
              <a:t>Stegemann</a:t>
            </a:r>
            <a:r>
              <a:rPr lang="fr-FR" sz="1400" dirty="0">
                <a:latin typeface="Times New Roman"/>
                <a:cs typeface="Times New Roman"/>
              </a:rPr>
              <a:t> S, </a:t>
            </a:r>
            <a:r>
              <a:rPr lang="fr-FR" sz="1400" dirty="0" err="1">
                <a:latin typeface="Times New Roman"/>
                <a:cs typeface="Times New Roman"/>
              </a:rPr>
              <a:t>Schutt</a:t>
            </a:r>
            <a:r>
              <a:rPr lang="fr-FR" sz="1400" dirty="0">
                <a:latin typeface="Times New Roman"/>
                <a:cs typeface="Times New Roman"/>
              </a:rPr>
              <a:t> M, Rothe </a:t>
            </a:r>
            <a:r>
              <a:rPr lang="en-US" sz="1400" dirty="0">
                <a:latin typeface="Times New Roman"/>
                <a:cs typeface="Times New Roman"/>
              </a:rPr>
              <a:t>S, </a:t>
            </a:r>
            <a:r>
              <a:rPr lang="en-US" sz="1400" b="1" i="1" dirty="0">
                <a:latin typeface="Times New Roman"/>
                <a:cs typeface="Times New Roman"/>
              </a:rPr>
              <a:t>Singh JT</a:t>
            </a:r>
            <a:r>
              <a:rPr lang="en-US" sz="1400" dirty="0">
                <a:latin typeface="Times New Roman"/>
                <a:cs typeface="Times New Roman"/>
              </a:rPr>
              <a:t>. 2023 Progress towards the FRIB-EDM3-Frontend: A tool to provide </a:t>
            </a:r>
            <a:r>
              <a:rPr lang="en-US" sz="1400" b="1" dirty="0">
                <a:latin typeface="Times New Roman"/>
                <a:cs typeface="Times New Roman"/>
              </a:rPr>
              <a:t>radioactive molecules </a:t>
            </a:r>
            <a:r>
              <a:rPr lang="en-US" sz="1400" dirty="0">
                <a:latin typeface="Times New Roman"/>
                <a:cs typeface="Times New Roman"/>
              </a:rPr>
              <a:t>from isotope harvesting for fundamental symmetry studies. Nuclear Instruments and Methods in Physics Research Section B: Beam Interactions with Materials and Atoms 541, 224–227.</a:t>
            </a:r>
          </a:p>
          <a:p>
            <a:pPr marL="285750" indent="-285750">
              <a:buFont typeface="Arial"/>
              <a:buChar char="•"/>
              <a:defRPr/>
            </a:pP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pt-BR" sz="1400" dirty="0">
                <a:latin typeface="Times New Roman"/>
                <a:cs typeface="Times New Roman"/>
              </a:rPr>
              <a:t>Azevedo LO, Costa RJ, Wolff W, Oliveira AN, Sacramento RL, Silveira DM, </a:t>
            </a:r>
            <a:r>
              <a:rPr lang="pt-BR" sz="1400" b="1" i="1" dirty="0">
                <a:latin typeface="Times New Roman"/>
                <a:cs typeface="Times New Roman"/>
              </a:rPr>
              <a:t>Cesar CL</a:t>
            </a:r>
            <a:r>
              <a:rPr lang="pt-BR" sz="1400" dirty="0">
                <a:latin typeface="Times New Roman"/>
                <a:cs typeface="Times New Roman"/>
              </a:rPr>
              <a:t>. 2023 </a:t>
            </a:r>
            <a:r>
              <a:rPr lang="en-US" sz="1400" b="1" dirty="0">
                <a:latin typeface="Times New Roman"/>
                <a:cs typeface="Times New Roman"/>
              </a:rPr>
              <a:t>A platform </a:t>
            </a:r>
            <a:r>
              <a:rPr lang="en-US" sz="1400" dirty="0">
                <a:latin typeface="Times New Roman"/>
                <a:cs typeface="Times New Roman"/>
              </a:rPr>
              <a:t>for trapped cryogenic electrons, anions and cations </a:t>
            </a:r>
            <a:r>
              <a:rPr lang="en-US" sz="1400" b="1" dirty="0">
                <a:latin typeface="Times New Roman"/>
                <a:cs typeface="Times New Roman"/>
              </a:rPr>
              <a:t>for fundamental physics </a:t>
            </a:r>
            <a:r>
              <a:rPr lang="en-US" sz="1400" dirty="0">
                <a:latin typeface="Times New Roman"/>
                <a:cs typeface="Times New Roman"/>
              </a:rPr>
              <a:t>and chemical studies. </a:t>
            </a:r>
            <a:r>
              <a:rPr lang="en-US" sz="1400" dirty="0" err="1">
                <a:latin typeface="Times New Roman"/>
                <a:cs typeface="Times New Roman"/>
              </a:rPr>
              <a:t>arXiv</a:t>
            </a:r>
            <a:r>
              <a:rPr lang="en-US" sz="1400" dirty="0">
                <a:latin typeface="Times New Roman"/>
                <a:cs typeface="Times New Roman"/>
              </a:rPr>
              <a:t> preprint arXiv:2301.13248.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Impurities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cryogenic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solids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new platform for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hybrid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quantum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Andrew N.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Kanagin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Nikolaus de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Zordo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Andreas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Angerer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Wenzel,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Kersten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Nikolaos Lagos, Jörg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Schmiedmayer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Elena S.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Redchenko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 in Ne for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hybrid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quantum system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/>
              <a:buChar char="•"/>
              <a:defRPr/>
            </a:pPr>
            <a:endParaRPr lang="fr-FR" sz="1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0047162" name="ZoneTexte 3"/>
          <p:cNvSpPr txBox="1"/>
          <p:nvPr/>
        </p:nvSpPr>
        <p:spPr bwMode="auto">
          <a:xfrm>
            <a:off x="1889673" y="175874"/>
            <a:ext cx="589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>
                <a:solidFill>
                  <a:prstClr val="black"/>
                </a:solidFill>
                <a:latin typeface="Calibri"/>
              </a:rPr>
              <a:t>Spin precession</a:t>
            </a:r>
            <a:endParaRPr/>
          </a:p>
          <a:p>
            <a:pPr algn="ctr" defTabSz="685800">
              <a:defRPr/>
            </a:pPr>
            <a:r>
              <a:rPr lang="en-US" sz="2700" b="1">
                <a:solidFill>
                  <a:prstClr val="black"/>
                </a:solidFill>
                <a:latin typeface="Calibri"/>
              </a:rPr>
              <a:t> align by optical pumping + coherence</a:t>
            </a:r>
            <a:endParaRPr lang="fr-FR" sz="2700" b="1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54560526" name="Groupe 5"/>
          <p:cNvGrpSpPr/>
          <p:nvPr/>
        </p:nvGrpSpPr>
        <p:grpSpPr bwMode="auto">
          <a:xfrm>
            <a:off x="5645951" y="1723800"/>
            <a:ext cx="4997011" cy="3966309"/>
            <a:chOff x="-434615" y="1600366"/>
            <a:chExt cx="7758608" cy="5288412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377689" y="2880621"/>
              <a:ext cx="6795998" cy="592169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pic>
          <p:nvPicPr>
            <p:cNvPr id="16" name="Espace réservé du contenu 3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305578" y="1600366"/>
              <a:ext cx="6963932" cy="10806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ZoneTexte 23"/>
            <p:cNvSpPr txBox="1"/>
            <p:nvPr/>
          </p:nvSpPr>
          <p:spPr bwMode="auto">
            <a:xfrm>
              <a:off x="163043" y="3922509"/>
              <a:ext cx="4262494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1350">
                  <a:solidFill>
                    <a:srgbClr val="0070C0"/>
                  </a:solidFill>
                  <a:latin typeface="Calibri"/>
                </a:rPr>
                <a:t>T</a:t>
              </a:r>
              <a:r>
                <a:rPr lang="fr-FR" sz="1350" baseline="-25000">
                  <a:solidFill>
                    <a:srgbClr val="0070C0"/>
                  </a:solidFill>
                  <a:latin typeface="Calibri"/>
                </a:rPr>
                <a:t>1</a:t>
              </a:r>
              <a:r>
                <a:rPr lang="fr-FR" sz="1350">
                  <a:solidFill>
                    <a:srgbClr val="0070C0"/>
                  </a:solidFill>
                  <a:latin typeface="Calibri"/>
                </a:rPr>
                <a:t> (population) ~1 s     </a:t>
              </a:r>
              <a:endParaRPr/>
            </a:p>
            <a:p>
              <a:pPr defTabSz="685800">
                <a:defRPr/>
              </a:pPr>
              <a:endParaRPr lang="fr-FR" sz="1350">
                <a:solidFill>
                  <a:srgbClr val="0070C0"/>
                </a:solidFill>
                <a:latin typeface="Calibri"/>
              </a:endParaRPr>
            </a:p>
            <a:p>
              <a:pPr defTabSz="685800">
                <a:defRPr/>
              </a:pPr>
              <a:r>
                <a:rPr lang="fr-FR" sz="1350">
                  <a:solidFill>
                    <a:srgbClr val="FF0000"/>
                  </a:solidFill>
                  <a:latin typeface="Calibri"/>
                </a:rPr>
                <a:t> T</a:t>
              </a:r>
              <a:r>
                <a:rPr lang="fr-FR" sz="1350" baseline="-25000">
                  <a:solidFill>
                    <a:srgbClr val="FF0000"/>
                  </a:solidFill>
                  <a:latin typeface="Calibri"/>
                </a:rPr>
                <a:t>2</a:t>
              </a:r>
              <a:r>
                <a:rPr lang="fr-FR" sz="1350">
                  <a:solidFill>
                    <a:srgbClr val="FF0000"/>
                  </a:solidFill>
                  <a:latin typeface="Calibri"/>
                </a:rPr>
                <a:t> (coherence, phase) ~0.1 s (for Cs)</a:t>
              </a:r>
              <a:endParaRPr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379051" y="2324555"/>
              <a:ext cx="716949" cy="220387"/>
            </a:xfrm>
            <a:prstGeom prst="rect">
              <a:avLst/>
            </a:prstGeom>
            <a:solidFill>
              <a:schemeClr val="accent1">
                <a:alpha val="3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-434615" y="5353168"/>
              <a:ext cx="7758608" cy="966538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 bwMode="auto">
            <a:xfrm>
              <a:off x="4626365" y="5911958"/>
              <a:ext cx="2068512" cy="214774"/>
            </a:xfrm>
            <a:prstGeom prst="rect">
              <a:avLst/>
            </a:prstGeom>
            <a:solidFill>
              <a:schemeClr val="accent1">
                <a:alpha val="3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1771231" y="6488669"/>
              <a:ext cx="4081966" cy="40010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US" sz="1350">
                  <a:solidFill>
                    <a:prstClr val="black"/>
                  </a:solidFill>
                  <a:latin typeface="Calibri"/>
                </a:rPr>
                <a:t>Phys. Rev. A 100, 063419 (2019)</a:t>
              </a: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000207016" name="Image 16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053969" y="3162026"/>
            <a:ext cx="846178" cy="520528"/>
          </a:xfrm>
          <a:prstGeom prst="rect">
            <a:avLst/>
          </a:prstGeom>
        </p:spPr>
      </p:pic>
      <p:cxnSp>
        <p:nvCxnSpPr>
          <p:cNvPr id="2129478370" name="Connecteur droit 167"/>
          <p:cNvCxnSpPr/>
          <p:nvPr/>
        </p:nvCxnSpPr>
        <p:spPr bwMode="auto">
          <a:xfrm>
            <a:off x="4810150" y="2554378"/>
            <a:ext cx="14273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069520" name="Connecteur droit 168"/>
          <p:cNvCxnSpPr/>
          <p:nvPr/>
        </p:nvCxnSpPr>
        <p:spPr bwMode="auto">
          <a:xfrm>
            <a:off x="5000467" y="2555451"/>
            <a:ext cx="14273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81945" name="Connecteur droit 169"/>
          <p:cNvCxnSpPr/>
          <p:nvPr/>
        </p:nvCxnSpPr>
        <p:spPr bwMode="auto">
          <a:xfrm>
            <a:off x="4801293" y="2287519"/>
            <a:ext cx="14273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1931947" name="Connecteur droit 170"/>
          <p:cNvCxnSpPr/>
          <p:nvPr/>
        </p:nvCxnSpPr>
        <p:spPr bwMode="auto">
          <a:xfrm>
            <a:off x="4980465" y="2286043"/>
            <a:ext cx="14273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3386430" name="Connecteur droit avec flèche 171"/>
          <p:cNvCxnSpPr/>
          <p:nvPr/>
        </p:nvCxnSpPr>
        <p:spPr bwMode="auto">
          <a:xfrm flipV="1">
            <a:off x="4835554" y="2319127"/>
            <a:ext cx="166529" cy="2263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8561747" name="Ellipse 172"/>
          <p:cNvSpPr/>
          <p:nvPr/>
        </p:nvSpPr>
        <p:spPr bwMode="auto">
          <a:xfrm>
            <a:off x="5036152" y="2526216"/>
            <a:ext cx="71369" cy="7886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9444704" name="ZoneTexte 234"/>
          <p:cNvSpPr txBox="1"/>
          <p:nvPr/>
        </p:nvSpPr>
        <p:spPr bwMode="auto">
          <a:xfrm>
            <a:off x="1614816" y="2235140"/>
            <a:ext cx="301695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>
              <a:buFontTx/>
              <a:buAutoNum type="arabicParenR"/>
              <a:defRPr/>
            </a:pPr>
            <a:r>
              <a:rPr lang="fr-FR" sz="1500">
                <a:solidFill>
                  <a:prstClr val="black"/>
                </a:solidFill>
                <a:latin typeface="Calibri"/>
              </a:rPr>
              <a:t>Optical pumping (alignement)</a:t>
            </a:r>
            <a:endParaRPr/>
          </a:p>
          <a:p>
            <a:pPr marL="342900" indent="-342900" defTabSz="685800">
              <a:buFontTx/>
              <a:buAutoNum type="arabicParenR"/>
              <a:defRPr/>
            </a:pPr>
            <a:endParaRPr lang="fr-FR" sz="1500">
              <a:solidFill>
                <a:prstClr val="black"/>
              </a:solidFill>
              <a:latin typeface="Calibri"/>
            </a:endParaRPr>
          </a:p>
          <a:p>
            <a:pPr marL="342900" indent="-342900" defTabSz="685800">
              <a:buFontTx/>
              <a:buAutoNum type="arabicParenR"/>
              <a:defRPr/>
            </a:pPr>
            <a:r>
              <a:rPr lang="fr-FR" sz="1500">
                <a:solidFill>
                  <a:prstClr val="black"/>
                </a:solidFill>
                <a:latin typeface="Calibri"/>
              </a:rPr>
              <a:t>Precession</a:t>
            </a:r>
            <a:endParaRPr/>
          </a:p>
          <a:p>
            <a:pPr marL="342900" indent="-342900" defTabSz="685800">
              <a:buFontTx/>
              <a:buAutoNum type="arabicParenR"/>
              <a:defRPr/>
            </a:pPr>
            <a:endParaRPr lang="fr-FR" sz="1500">
              <a:solidFill>
                <a:prstClr val="black"/>
              </a:solidFill>
              <a:latin typeface="Calibri"/>
            </a:endParaRPr>
          </a:p>
          <a:p>
            <a:pPr marL="342900" indent="-342900" defTabSz="685800">
              <a:buFontTx/>
              <a:buAutoNum type="arabicParenR"/>
              <a:defRPr/>
            </a:pPr>
            <a:r>
              <a:rPr lang="fr-FR" sz="1500">
                <a:solidFill>
                  <a:prstClr val="black"/>
                </a:solidFill>
                <a:latin typeface="Calibri"/>
              </a:rPr>
              <a:t>Readout</a:t>
            </a:r>
            <a:endParaRPr/>
          </a:p>
        </p:txBody>
      </p:sp>
      <p:pic>
        <p:nvPicPr>
          <p:cNvPr id="963936947" name="Image 23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243906" y="2461193"/>
            <a:ext cx="334838" cy="206196"/>
          </a:xfrm>
          <a:prstGeom prst="rect">
            <a:avLst/>
          </a:prstGeom>
        </p:spPr>
      </p:pic>
      <p:pic>
        <p:nvPicPr>
          <p:cNvPr id="1350579643" name="Image 236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238453" y="2154771"/>
            <a:ext cx="344210" cy="202865"/>
          </a:xfrm>
          <a:prstGeom prst="rect">
            <a:avLst/>
          </a:prstGeom>
        </p:spPr>
      </p:pic>
      <p:pic>
        <p:nvPicPr>
          <p:cNvPr id="2124173797" name="Image 237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4624431" y="2340092"/>
            <a:ext cx="220503" cy="156989"/>
          </a:xfrm>
          <a:prstGeom prst="rect">
            <a:avLst/>
          </a:prstGeom>
        </p:spPr>
      </p:pic>
      <p:cxnSp>
        <p:nvCxnSpPr>
          <p:cNvPr id="2030003488" name="Connecteur droit avec flèche 238"/>
          <p:cNvCxnSpPr/>
          <p:nvPr/>
        </p:nvCxnSpPr>
        <p:spPr bwMode="auto">
          <a:xfrm>
            <a:off x="5095626" y="2310228"/>
            <a:ext cx="0" cy="225401"/>
          </a:xfrm>
          <a:prstGeom prst="straightConnector1">
            <a:avLst/>
          </a:prstGeom>
          <a:ln w="12700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0237166" name="Connecteur droit avec flèche 239"/>
          <p:cNvCxnSpPr/>
          <p:nvPr/>
        </p:nvCxnSpPr>
        <p:spPr bwMode="auto">
          <a:xfrm flipH="1">
            <a:off x="4896102" y="2349135"/>
            <a:ext cx="134510" cy="206317"/>
          </a:xfrm>
          <a:prstGeom prst="straightConnector1">
            <a:avLst/>
          </a:prstGeom>
          <a:ln w="12700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8057346" name="Connecteur droit avec flèche 240"/>
          <p:cNvCxnSpPr/>
          <p:nvPr/>
        </p:nvCxnSpPr>
        <p:spPr bwMode="auto">
          <a:xfrm flipV="1">
            <a:off x="3079825" y="3147075"/>
            <a:ext cx="0" cy="4977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6576809" name="Connecteur droit avec flèche 241"/>
          <p:cNvCxnSpPr/>
          <p:nvPr/>
        </p:nvCxnSpPr>
        <p:spPr bwMode="auto">
          <a:xfrm flipV="1">
            <a:off x="3080374" y="3632153"/>
            <a:ext cx="913553" cy="72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294093" name="ZoneTexte 242"/>
          <p:cNvSpPr txBox="1"/>
          <p:nvPr/>
        </p:nvSpPr>
        <p:spPr bwMode="auto">
          <a:xfrm>
            <a:off x="3959193" y="3490119"/>
            <a:ext cx="1666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FR" sz="1050">
                <a:solidFill>
                  <a:prstClr val="black"/>
                </a:solidFill>
                <a:latin typeface="Calibri"/>
              </a:rPr>
              <a:t>t</a:t>
            </a:r>
            <a:endParaRPr/>
          </a:p>
        </p:txBody>
      </p:sp>
      <p:cxnSp>
        <p:nvCxnSpPr>
          <p:cNvPr id="1759405496" name="Connecteur droit 243"/>
          <p:cNvCxnSpPr/>
          <p:nvPr/>
        </p:nvCxnSpPr>
        <p:spPr bwMode="auto">
          <a:xfrm>
            <a:off x="3240897" y="2874877"/>
            <a:ext cx="14273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9148815" name="Connecteur droit 244"/>
          <p:cNvCxnSpPr/>
          <p:nvPr/>
        </p:nvCxnSpPr>
        <p:spPr bwMode="auto">
          <a:xfrm>
            <a:off x="3431215" y="2844623"/>
            <a:ext cx="14273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7003086" name="Ellipse 245"/>
          <p:cNvSpPr/>
          <p:nvPr/>
        </p:nvSpPr>
        <p:spPr bwMode="auto">
          <a:xfrm>
            <a:off x="3464665" y="2799132"/>
            <a:ext cx="71369" cy="78861"/>
          </a:xfrm>
          <a:prstGeom prst="ellipse">
            <a:avLst/>
          </a:prstGeom>
          <a:solidFill>
            <a:srgbClr val="DFD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42159507" name="Ellipse 247"/>
          <p:cNvSpPr/>
          <p:nvPr/>
        </p:nvSpPr>
        <p:spPr bwMode="auto">
          <a:xfrm>
            <a:off x="3274126" y="2830429"/>
            <a:ext cx="71369" cy="78861"/>
          </a:xfrm>
          <a:prstGeom prst="ellipse">
            <a:avLst/>
          </a:prstGeom>
          <a:solidFill>
            <a:srgbClr val="DFD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0501644" name="Arc 248"/>
          <p:cNvSpPr/>
          <p:nvPr/>
        </p:nvSpPr>
        <p:spPr bwMode="auto">
          <a:xfrm rot="16863124">
            <a:off x="3371210" y="2747841"/>
            <a:ext cx="44973" cy="86776"/>
          </a:xfrm>
          <a:prstGeom prst="arc">
            <a:avLst>
              <a:gd name="adj1" fmla="val 10012151"/>
              <a:gd name="adj2" fmla="val 5393407"/>
            </a:avLst>
          </a:prstGeom>
          <a:ln>
            <a:solidFill>
              <a:schemeClr val="tx1"/>
            </a:solidFill>
            <a:headEnd type="triangle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5603285" name="ZoneTexte 249"/>
          <p:cNvSpPr txBox="1"/>
          <p:nvPr/>
        </p:nvSpPr>
        <p:spPr bwMode="auto">
          <a:xfrm>
            <a:off x="3045318" y="3004718"/>
            <a:ext cx="13008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FR" sz="1050">
                <a:solidFill>
                  <a:prstClr val="black"/>
                </a:solidFill>
                <a:latin typeface="Calibri"/>
              </a:rPr>
              <a:t>population</a:t>
            </a:r>
            <a:endParaRPr/>
          </a:p>
        </p:txBody>
      </p:sp>
      <p:pic>
        <p:nvPicPr>
          <p:cNvPr id="1119992324" name="Image 250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3245194" y="3548842"/>
            <a:ext cx="149146" cy="87131"/>
          </a:xfrm>
          <a:prstGeom prst="rect">
            <a:avLst/>
          </a:prstGeom>
        </p:spPr>
      </p:pic>
      <p:cxnSp>
        <p:nvCxnSpPr>
          <p:cNvPr id="161522674" name="Connecteur droit avec flèche 251"/>
          <p:cNvCxnSpPr/>
          <p:nvPr/>
        </p:nvCxnSpPr>
        <p:spPr bwMode="auto">
          <a:xfrm flipH="1">
            <a:off x="3398622" y="2915086"/>
            <a:ext cx="73451" cy="150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4700207" name="Image 252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3154552" y="3220267"/>
            <a:ext cx="138965" cy="55493"/>
          </a:xfrm>
          <a:prstGeom prst="rect">
            <a:avLst/>
          </a:prstGeom>
        </p:spPr>
      </p:pic>
      <p:cxnSp>
        <p:nvCxnSpPr>
          <p:cNvPr id="20337407" name="Connecteur droit avec flèche 253"/>
          <p:cNvCxnSpPr/>
          <p:nvPr/>
        </p:nvCxnSpPr>
        <p:spPr bwMode="auto">
          <a:xfrm flipH="1" flipV="1">
            <a:off x="3529647" y="3241245"/>
            <a:ext cx="3164" cy="390908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747010" name="Ellipse 254"/>
          <p:cNvSpPr/>
          <p:nvPr/>
        </p:nvSpPr>
        <p:spPr bwMode="auto">
          <a:xfrm>
            <a:off x="3511728" y="3351819"/>
            <a:ext cx="34289" cy="342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1378670" name="Ellipse 255"/>
          <p:cNvSpPr/>
          <p:nvPr/>
        </p:nvSpPr>
        <p:spPr bwMode="auto">
          <a:xfrm>
            <a:off x="3511972" y="3456396"/>
            <a:ext cx="35352" cy="34289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0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949709080" name="Connecteur droit avec flèche 256"/>
          <p:cNvCxnSpPr/>
          <p:nvPr/>
        </p:nvCxnSpPr>
        <p:spPr bwMode="auto">
          <a:xfrm>
            <a:off x="3624178" y="3351819"/>
            <a:ext cx="0" cy="144859"/>
          </a:xfrm>
          <a:prstGeom prst="straightConnector1">
            <a:avLst/>
          </a:prstGeom>
          <a:ln w="12700">
            <a:solidFill>
              <a:schemeClr val="tx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7750560" name="Image 257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3908797" y="3353264"/>
            <a:ext cx="491978" cy="139535"/>
          </a:xfrm>
          <a:prstGeom prst="rect">
            <a:avLst/>
          </a:prstGeom>
        </p:spPr>
      </p:pic>
      <p:pic>
        <p:nvPicPr>
          <p:cNvPr id="952779940" name="Image 258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3462162" y="3558757"/>
            <a:ext cx="64267" cy="60517"/>
          </a:xfrm>
          <a:prstGeom prst="rect">
            <a:avLst/>
          </a:prstGeom>
        </p:spPr>
      </p:pic>
      <p:pic>
        <p:nvPicPr>
          <p:cNvPr id="400675308" name="Image 259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4518913" y="2136507"/>
            <a:ext cx="667244" cy="110263"/>
          </a:xfrm>
          <a:prstGeom prst="rect">
            <a:avLst/>
          </a:prstGeom>
        </p:spPr>
      </p:pic>
      <p:pic>
        <p:nvPicPr>
          <p:cNvPr id="1918143145" name="Image 260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5243347" y="1883201"/>
            <a:ext cx="344949" cy="204424"/>
          </a:xfrm>
          <a:prstGeom prst="rect">
            <a:avLst/>
          </a:prstGeom>
        </p:spPr>
      </p:pic>
      <p:cxnSp>
        <p:nvCxnSpPr>
          <p:cNvPr id="934744102" name="Connecteur droit 261"/>
          <p:cNvCxnSpPr/>
          <p:nvPr/>
        </p:nvCxnSpPr>
        <p:spPr bwMode="auto">
          <a:xfrm>
            <a:off x="4805047" y="2051092"/>
            <a:ext cx="14273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810900" name="Connecteur droit 262"/>
          <p:cNvCxnSpPr/>
          <p:nvPr/>
        </p:nvCxnSpPr>
        <p:spPr bwMode="auto">
          <a:xfrm>
            <a:off x="4981361" y="2049616"/>
            <a:ext cx="14273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93994" name="Connecteur droit 263"/>
          <p:cNvCxnSpPr/>
          <p:nvPr/>
        </p:nvCxnSpPr>
        <p:spPr bwMode="auto">
          <a:xfrm>
            <a:off x="5148524" y="2049616"/>
            <a:ext cx="14273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3472149" name="Connecteur droit 264"/>
          <p:cNvCxnSpPr/>
          <p:nvPr/>
        </p:nvCxnSpPr>
        <p:spPr bwMode="auto">
          <a:xfrm>
            <a:off x="4631317" y="2052473"/>
            <a:ext cx="14273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6422400" name="Connecteur droit avec flèche 209"/>
          <p:cNvCxnSpPr/>
          <p:nvPr/>
        </p:nvCxnSpPr>
        <p:spPr bwMode="auto">
          <a:xfrm flipV="1">
            <a:off x="1833884" y="4214576"/>
            <a:ext cx="0" cy="3976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0213779" name="Connecteur droit avec flèche 210"/>
          <p:cNvCxnSpPr/>
          <p:nvPr/>
        </p:nvCxnSpPr>
        <p:spPr bwMode="auto">
          <a:xfrm>
            <a:off x="1834431" y="4606817"/>
            <a:ext cx="24611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851160" name="Image 211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4021437" y="2764904"/>
            <a:ext cx="1682231" cy="169973"/>
          </a:xfrm>
          <a:prstGeom prst="rect">
            <a:avLst/>
          </a:prstGeom>
        </p:spPr>
      </p:pic>
      <p:sp>
        <p:nvSpPr>
          <p:cNvPr id="1944616152" name="ZoneTexte 217"/>
          <p:cNvSpPr txBox="1"/>
          <p:nvPr/>
        </p:nvSpPr>
        <p:spPr bwMode="auto">
          <a:xfrm>
            <a:off x="2017035" y="4513952"/>
            <a:ext cx="1666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FR" sz="1350">
                <a:solidFill>
                  <a:prstClr val="black"/>
                </a:solidFill>
                <a:latin typeface="Calibri"/>
              </a:rPr>
              <a:t>t</a:t>
            </a:r>
            <a:endParaRPr/>
          </a:p>
        </p:txBody>
      </p:sp>
      <p:grpSp>
        <p:nvGrpSpPr>
          <p:cNvPr id="588456380" name="Groupe 218"/>
          <p:cNvGrpSpPr/>
          <p:nvPr/>
        </p:nvGrpSpPr>
        <p:grpSpPr bwMode="auto">
          <a:xfrm>
            <a:off x="1909536" y="4351826"/>
            <a:ext cx="3195342" cy="198418"/>
            <a:chOff x="921121" y="5839080"/>
            <a:chExt cx="3547875" cy="210444"/>
          </a:xfrm>
        </p:grpSpPr>
        <p:sp>
          <p:nvSpPr>
            <p:cNvPr id="220" name="Forme libre : forme 219"/>
            <p:cNvSpPr/>
            <p:nvPr/>
          </p:nvSpPr>
          <p:spPr bwMode="auto">
            <a:xfrm>
              <a:off x="4045461" y="5839080"/>
              <a:ext cx="169164" cy="203214"/>
            </a:xfrm>
            <a:custGeom>
              <a:avLst/>
              <a:gdLst>
                <a:gd name="connsiteX0" fmla="*/ 0 w 187960"/>
                <a:gd name="connsiteY0" fmla="*/ 96522 h 203214"/>
                <a:gd name="connsiteX1" fmla="*/ 20320 w 187960"/>
                <a:gd name="connsiteY1" fmla="*/ 10162 h 203214"/>
                <a:gd name="connsiteX2" fmla="*/ 55880 w 187960"/>
                <a:gd name="connsiteY2" fmla="*/ 203202 h 203214"/>
                <a:gd name="connsiteX3" fmla="*/ 81280 w 187960"/>
                <a:gd name="connsiteY3" fmla="*/ 2 h 203214"/>
                <a:gd name="connsiteX4" fmla="*/ 111760 w 187960"/>
                <a:gd name="connsiteY4" fmla="*/ 198122 h 203214"/>
                <a:gd name="connsiteX5" fmla="*/ 132080 w 187960"/>
                <a:gd name="connsiteY5" fmla="*/ 2 h 203214"/>
                <a:gd name="connsiteX6" fmla="*/ 172720 w 187960"/>
                <a:gd name="connsiteY6" fmla="*/ 198122 h 203214"/>
                <a:gd name="connsiteX7" fmla="*/ 187960 w 187960"/>
                <a:gd name="connsiteY7" fmla="*/ 86362 h 203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960" h="203214" extrusionOk="0">
                  <a:moveTo>
                    <a:pt x="0" y="96522"/>
                  </a:moveTo>
                  <a:cubicBezTo>
                    <a:pt x="5503" y="44452"/>
                    <a:pt x="11007" y="-7618"/>
                    <a:pt x="20320" y="10162"/>
                  </a:cubicBezTo>
                  <a:cubicBezTo>
                    <a:pt x="29633" y="27942"/>
                    <a:pt x="45720" y="204895"/>
                    <a:pt x="55880" y="203202"/>
                  </a:cubicBezTo>
                  <a:cubicBezTo>
                    <a:pt x="66040" y="201509"/>
                    <a:pt x="71967" y="849"/>
                    <a:pt x="81280" y="2"/>
                  </a:cubicBezTo>
                  <a:cubicBezTo>
                    <a:pt x="90593" y="-845"/>
                    <a:pt x="103293" y="198122"/>
                    <a:pt x="111760" y="198122"/>
                  </a:cubicBezTo>
                  <a:cubicBezTo>
                    <a:pt x="120227" y="198122"/>
                    <a:pt x="121920" y="2"/>
                    <a:pt x="132080" y="2"/>
                  </a:cubicBezTo>
                  <a:cubicBezTo>
                    <a:pt x="142240" y="2"/>
                    <a:pt x="163407" y="183729"/>
                    <a:pt x="172720" y="198122"/>
                  </a:cubicBezTo>
                  <a:cubicBezTo>
                    <a:pt x="182033" y="212515"/>
                    <a:pt x="184996" y="149438"/>
                    <a:pt x="187960" y="86362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35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21" name="Groupe 220"/>
            <p:cNvGrpSpPr/>
            <p:nvPr/>
          </p:nvGrpSpPr>
          <p:grpSpPr bwMode="auto">
            <a:xfrm>
              <a:off x="921121" y="5846310"/>
              <a:ext cx="3547875" cy="203214"/>
              <a:chOff x="921121" y="5846310"/>
              <a:chExt cx="3547875" cy="203214"/>
            </a:xfrm>
          </p:grpSpPr>
          <p:sp>
            <p:nvSpPr>
              <p:cNvPr id="222" name="Forme libre : forme 221"/>
              <p:cNvSpPr/>
              <p:nvPr/>
            </p:nvSpPr>
            <p:spPr bwMode="auto">
              <a:xfrm>
                <a:off x="1178489" y="5846310"/>
                <a:ext cx="169164" cy="203214"/>
              </a:xfrm>
              <a:custGeom>
                <a:avLst/>
                <a:gdLst>
                  <a:gd name="connsiteX0" fmla="*/ 0 w 187960"/>
                  <a:gd name="connsiteY0" fmla="*/ 96522 h 203214"/>
                  <a:gd name="connsiteX1" fmla="*/ 20320 w 187960"/>
                  <a:gd name="connsiteY1" fmla="*/ 10162 h 203214"/>
                  <a:gd name="connsiteX2" fmla="*/ 55880 w 187960"/>
                  <a:gd name="connsiteY2" fmla="*/ 203202 h 203214"/>
                  <a:gd name="connsiteX3" fmla="*/ 81280 w 187960"/>
                  <a:gd name="connsiteY3" fmla="*/ 2 h 203214"/>
                  <a:gd name="connsiteX4" fmla="*/ 111760 w 187960"/>
                  <a:gd name="connsiteY4" fmla="*/ 198122 h 203214"/>
                  <a:gd name="connsiteX5" fmla="*/ 132080 w 187960"/>
                  <a:gd name="connsiteY5" fmla="*/ 2 h 203214"/>
                  <a:gd name="connsiteX6" fmla="*/ 172720 w 187960"/>
                  <a:gd name="connsiteY6" fmla="*/ 198122 h 203214"/>
                  <a:gd name="connsiteX7" fmla="*/ 187960 w 187960"/>
                  <a:gd name="connsiteY7" fmla="*/ 86362 h 20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960" h="203214" extrusionOk="0">
                    <a:moveTo>
                      <a:pt x="0" y="96522"/>
                    </a:moveTo>
                    <a:cubicBezTo>
                      <a:pt x="5503" y="44452"/>
                      <a:pt x="11007" y="-7618"/>
                      <a:pt x="20320" y="10162"/>
                    </a:cubicBezTo>
                    <a:cubicBezTo>
                      <a:pt x="29633" y="27942"/>
                      <a:pt x="45720" y="204895"/>
                      <a:pt x="55880" y="203202"/>
                    </a:cubicBezTo>
                    <a:cubicBezTo>
                      <a:pt x="66040" y="201509"/>
                      <a:pt x="71967" y="849"/>
                      <a:pt x="81280" y="2"/>
                    </a:cubicBezTo>
                    <a:cubicBezTo>
                      <a:pt x="90593" y="-845"/>
                      <a:pt x="103293" y="198122"/>
                      <a:pt x="111760" y="198122"/>
                    </a:cubicBezTo>
                    <a:cubicBezTo>
                      <a:pt x="120227" y="198122"/>
                      <a:pt x="121920" y="2"/>
                      <a:pt x="132080" y="2"/>
                    </a:cubicBezTo>
                    <a:cubicBezTo>
                      <a:pt x="142240" y="2"/>
                      <a:pt x="163407" y="183729"/>
                      <a:pt x="172720" y="198122"/>
                    </a:cubicBezTo>
                    <a:cubicBezTo>
                      <a:pt x="182033" y="212515"/>
                      <a:pt x="184996" y="149438"/>
                      <a:pt x="187960" y="86362"/>
                    </a:cubicBezTo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fr-FR" sz="135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223" name="Connecteur droit 222"/>
              <p:cNvCxnSpPr>
                <a:endCxn id="222" idx="0"/>
              </p:cNvCxnSpPr>
              <p:nvPr/>
            </p:nvCxnSpPr>
            <p:spPr bwMode="auto">
              <a:xfrm>
                <a:off x="921121" y="5940687"/>
                <a:ext cx="257368" cy="2145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4" name="Connecteur droit 223"/>
              <p:cNvCxnSpPr/>
              <p:nvPr/>
            </p:nvCxnSpPr>
            <p:spPr bwMode="auto">
              <a:xfrm>
                <a:off x="1345606" y="5940687"/>
                <a:ext cx="2698905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5" name="Connecteur droit 224"/>
              <p:cNvCxnSpPr/>
              <p:nvPr/>
            </p:nvCxnSpPr>
            <p:spPr bwMode="auto">
              <a:xfrm>
                <a:off x="4211628" y="5934652"/>
                <a:ext cx="257368" cy="2145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862776317" name="Image 225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2067441" y="4117404"/>
            <a:ext cx="296917" cy="193982"/>
          </a:xfrm>
          <a:prstGeom prst="rect">
            <a:avLst/>
          </a:prstGeom>
        </p:spPr>
      </p:pic>
      <p:pic>
        <p:nvPicPr>
          <p:cNvPr id="1372244971" name="Image 227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4629211" y="4100152"/>
            <a:ext cx="296917" cy="193982"/>
          </a:xfrm>
          <a:prstGeom prst="rect">
            <a:avLst/>
          </a:prstGeom>
        </p:spPr>
      </p:pic>
      <p:grpSp>
        <p:nvGrpSpPr>
          <p:cNvPr id="1131707624" name="Groupe 6"/>
          <p:cNvGrpSpPr/>
          <p:nvPr/>
        </p:nvGrpSpPr>
        <p:grpSpPr bwMode="auto">
          <a:xfrm>
            <a:off x="1714239" y="4852385"/>
            <a:ext cx="3663555" cy="1411931"/>
            <a:chOff x="160135" y="3894412"/>
            <a:chExt cx="4884740" cy="1882575"/>
          </a:xfrm>
        </p:grpSpPr>
        <p:sp>
          <p:nvSpPr>
            <p:cNvPr id="174" name="Arc 173"/>
            <p:cNvSpPr/>
            <p:nvPr/>
          </p:nvSpPr>
          <p:spPr bwMode="auto">
            <a:xfrm rot="10800000" flipH="1" flipV="1">
              <a:off x="2475221" y="4329137"/>
              <a:ext cx="155237" cy="50954"/>
            </a:xfrm>
            <a:prstGeom prst="arc">
              <a:avLst>
                <a:gd name="adj1" fmla="val 7143880"/>
                <a:gd name="adj2" fmla="val 2559928"/>
              </a:avLst>
            </a:prstGeom>
            <a:ln>
              <a:solidFill>
                <a:schemeClr val="tx1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0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5" name="Oval 5 6"/>
            <p:cNvSpPr>
              <a:spLocks noChangeArrowheads="1"/>
            </p:cNvSpPr>
            <p:nvPr/>
          </p:nvSpPr>
          <p:spPr bwMode="auto">
            <a:xfrm>
              <a:off x="319663" y="4420039"/>
              <a:ext cx="1230381" cy="1231613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2"/>
                  </a:solidFill>
                  <a:latin typeface="Arial"/>
                </a:defRPr>
              </a:lvl1pPr>
              <a:lvl2pPr marL="742950" indent="-285750">
                <a:defRPr>
                  <a:solidFill>
                    <a:schemeClr val="tx2"/>
                  </a:solidFill>
                  <a:latin typeface="Arial"/>
                </a:defRPr>
              </a:lvl2pPr>
              <a:lvl3pPr marL="1143000" indent="-228600">
                <a:defRPr>
                  <a:solidFill>
                    <a:schemeClr val="tx2"/>
                  </a:solidFill>
                  <a:latin typeface="Arial"/>
                </a:defRPr>
              </a:lvl3pPr>
              <a:lvl4pPr marL="1600200" indent="-228600">
                <a:defRPr>
                  <a:solidFill>
                    <a:schemeClr val="tx2"/>
                  </a:solidFill>
                  <a:latin typeface="Arial"/>
                </a:defRPr>
              </a:lvl4pPr>
              <a:lvl5pPr marL="2057400" indent="-228600">
                <a:defRPr>
                  <a:solidFill>
                    <a:schemeClr val="tx2"/>
                  </a:solidFill>
                  <a:latin typeface="Arial"/>
                </a:defRPr>
              </a:lvl5pPr>
              <a:lvl6pPr marL="2514600" indent="-228600" algn="ctr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2"/>
                  </a:solidFill>
                  <a:latin typeface="Arial"/>
                </a:defRPr>
              </a:lvl6pPr>
              <a:lvl7pPr marL="2971800" indent="-228600" algn="ctr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2"/>
                  </a:solidFill>
                  <a:latin typeface="Arial"/>
                </a:defRPr>
              </a:lvl7pPr>
              <a:lvl8pPr marL="3429000" indent="-228600" algn="ctr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2"/>
                  </a:solidFill>
                  <a:latin typeface="Arial"/>
                </a:defRPr>
              </a:lvl8pPr>
              <a:lvl9pPr marL="3886200" indent="-228600" algn="ctr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2"/>
                  </a:solidFill>
                  <a:latin typeface="Arial"/>
                </a:defRPr>
              </a:lvl9pPr>
            </a:lstStyle>
            <a:p>
              <a:pPr defTabSz="685800">
                <a:defRPr/>
              </a:pPr>
              <a:endParaRPr lang="en-CA" sz="1050">
                <a:solidFill>
                  <a:prstClr val="black"/>
                </a:solidFill>
              </a:endParaRPr>
            </a:p>
          </p:txBody>
        </p:sp>
        <p:sp>
          <p:nvSpPr>
            <p:cNvPr id="176" name="Oval 5 7"/>
            <p:cNvSpPr>
              <a:spLocks noChangeArrowheads="1"/>
            </p:cNvSpPr>
            <p:nvPr/>
          </p:nvSpPr>
          <p:spPr bwMode="auto">
            <a:xfrm>
              <a:off x="328448" y="4844125"/>
              <a:ext cx="1230381" cy="387712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2"/>
                  </a:solidFill>
                  <a:latin typeface="Arial"/>
                </a:defRPr>
              </a:lvl1pPr>
              <a:lvl2pPr marL="742950" indent="-285750">
                <a:defRPr>
                  <a:solidFill>
                    <a:schemeClr val="tx2"/>
                  </a:solidFill>
                  <a:latin typeface="Arial"/>
                </a:defRPr>
              </a:lvl2pPr>
              <a:lvl3pPr marL="1143000" indent="-228600">
                <a:defRPr>
                  <a:solidFill>
                    <a:schemeClr val="tx2"/>
                  </a:solidFill>
                  <a:latin typeface="Arial"/>
                </a:defRPr>
              </a:lvl3pPr>
              <a:lvl4pPr marL="1600200" indent="-228600">
                <a:defRPr>
                  <a:solidFill>
                    <a:schemeClr val="tx2"/>
                  </a:solidFill>
                  <a:latin typeface="Arial"/>
                </a:defRPr>
              </a:lvl4pPr>
              <a:lvl5pPr marL="2057400" indent="-228600">
                <a:defRPr>
                  <a:solidFill>
                    <a:schemeClr val="tx2"/>
                  </a:solidFill>
                  <a:latin typeface="Arial"/>
                </a:defRPr>
              </a:lvl5pPr>
              <a:lvl6pPr marL="2514600" indent="-228600" algn="ctr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2"/>
                  </a:solidFill>
                  <a:latin typeface="Arial"/>
                </a:defRPr>
              </a:lvl6pPr>
              <a:lvl7pPr marL="2971800" indent="-228600" algn="ctr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2"/>
                  </a:solidFill>
                  <a:latin typeface="Arial"/>
                </a:defRPr>
              </a:lvl7pPr>
              <a:lvl8pPr marL="3429000" indent="-228600" algn="ctr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2"/>
                  </a:solidFill>
                  <a:latin typeface="Arial"/>
                </a:defRPr>
              </a:lvl8pPr>
              <a:lvl9pPr marL="3886200" indent="-228600" algn="ctr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2"/>
                  </a:solidFill>
                  <a:latin typeface="Arial"/>
                </a:defRPr>
              </a:lvl9pPr>
            </a:lstStyle>
            <a:p>
              <a:pPr defTabSz="685800">
                <a:defRPr/>
              </a:pPr>
              <a:endParaRPr lang="en-CA" sz="1050">
                <a:solidFill>
                  <a:prstClr val="black"/>
                </a:solidFill>
              </a:endParaRPr>
            </a:p>
          </p:txBody>
        </p:sp>
        <p:sp>
          <p:nvSpPr>
            <p:cNvPr id="177" name="ZoneTexte 176"/>
            <p:cNvSpPr txBox="1"/>
            <p:nvPr/>
          </p:nvSpPr>
          <p:spPr bwMode="auto">
            <a:xfrm>
              <a:off x="788788" y="3894412"/>
              <a:ext cx="34453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1050" i="1">
                  <a:solidFill>
                    <a:srgbClr val="FF0000"/>
                  </a:solidFill>
                  <a:latin typeface="Calibri"/>
                </a:rPr>
                <a:t>B</a:t>
              </a:r>
              <a:endParaRPr/>
            </a:p>
          </p:txBody>
        </p:sp>
        <p:cxnSp>
          <p:nvCxnSpPr>
            <p:cNvPr id="178" name="Connecteur droit avec flèche 177"/>
            <p:cNvCxnSpPr/>
            <p:nvPr/>
          </p:nvCxnSpPr>
          <p:spPr bwMode="auto">
            <a:xfrm flipH="1">
              <a:off x="737816" y="5048991"/>
              <a:ext cx="246326" cy="249728"/>
            </a:xfrm>
            <a:prstGeom prst="straightConnector1">
              <a:avLst/>
            </a:prstGeom>
            <a:ln w="15875">
              <a:solidFill>
                <a:srgbClr val="0070C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avec flèche 178"/>
            <p:cNvCxnSpPr/>
            <p:nvPr/>
          </p:nvCxnSpPr>
          <p:spPr bwMode="auto">
            <a:xfrm>
              <a:off x="960928" y="5055596"/>
              <a:ext cx="805767" cy="0"/>
            </a:xfrm>
            <a:prstGeom prst="straightConnector1">
              <a:avLst/>
            </a:prstGeom>
            <a:ln w="15875">
              <a:solidFill>
                <a:srgbClr val="0070C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ZoneTexte 179"/>
            <p:cNvSpPr txBox="1"/>
            <p:nvPr/>
          </p:nvSpPr>
          <p:spPr bwMode="auto">
            <a:xfrm>
              <a:off x="591394" y="4949212"/>
              <a:ext cx="32744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1050" i="1">
                  <a:solidFill>
                    <a:srgbClr val="00B050"/>
                  </a:solidFill>
                  <a:latin typeface="Calibri"/>
                </a:rPr>
                <a:t>S</a:t>
              </a:r>
              <a:endParaRPr/>
            </a:p>
          </p:txBody>
        </p:sp>
        <p:sp>
          <p:nvSpPr>
            <p:cNvPr id="181" name="ZoneTexte 180"/>
            <p:cNvSpPr txBox="1"/>
            <p:nvPr/>
          </p:nvSpPr>
          <p:spPr bwMode="auto">
            <a:xfrm>
              <a:off x="585538" y="5207879"/>
              <a:ext cx="284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fr-FR" sz="1050" i="1">
                  <a:solidFill>
                    <a:srgbClr val="0070C0"/>
                  </a:solidFill>
                  <a:latin typeface="Calibri"/>
                </a:rPr>
                <a:t>x</a:t>
              </a:r>
              <a:endParaRPr/>
            </a:p>
          </p:txBody>
        </p:sp>
        <p:sp>
          <p:nvSpPr>
            <p:cNvPr id="182" name="ZoneTexte 181"/>
            <p:cNvSpPr txBox="1"/>
            <p:nvPr/>
          </p:nvSpPr>
          <p:spPr bwMode="auto">
            <a:xfrm>
              <a:off x="1666436" y="4961458"/>
              <a:ext cx="305000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fr-FR" sz="1050" i="1">
                  <a:solidFill>
                    <a:srgbClr val="0070C0"/>
                  </a:solidFill>
                  <a:latin typeface="Calibri"/>
                </a:rPr>
                <a:t>y</a:t>
              </a:r>
              <a:endParaRPr/>
            </a:p>
          </p:txBody>
        </p:sp>
        <p:sp>
          <p:nvSpPr>
            <p:cNvPr id="183" name="Arc 182"/>
            <p:cNvSpPr/>
            <p:nvPr/>
          </p:nvSpPr>
          <p:spPr bwMode="auto">
            <a:xfrm rot="16199998">
              <a:off x="2476710" y="4743368"/>
              <a:ext cx="174864" cy="634479"/>
            </a:xfrm>
            <a:prstGeom prst="arc">
              <a:avLst>
                <a:gd name="adj1" fmla="val 16158800"/>
                <a:gd name="adj2" fmla="val 12479209"/>
              </a:avLst>
            </a:prstGeom>
            <a:ln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0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4" name="Arc 183"/>
            <p:cNvSpPr/>
            <p:nvPr/>
          </p:nvSpPr>
          <p:spPr bwMode="auto">
            <a:xfrm rot="10800000">
              <a:off x="853683" y="4837078"/>
              <a:ext cx="245237" cy="559891"/>
            </a:xfrm>
            <a:prstGeom prst="arc">
              <a:avLst>
                <a:gd name="adj1" fmla="val 284070"/>
                <a:gd name="adj2" fmla="val 5393407"/>
              </a:avLst>
            </a:prstGeom>
            <a:ln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05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85" name="Groupe 184"/>
            <p:cNvGrpSpPr/>
            <p:nvPr/>
          </p:nvGrpSpPr>
          <p:grpSpPr bwMode="auto">
            <a:xfrm>
              <a:off x="1920336" y="3904695"/>
              <a:ext cx="1635146" cy="1757240"/>
              <a:chOff x="779680" y="3317661"/>
              <a:chExt cx="1635146" cy="1757240"/>
            </a:xfrm>
          </p:grpSpPr>
          <p:sp>
            <p:nvSpPr>
              <p:cNvPr id="186" name="Oval 5 11"/>
              <p:cNvSpPr>
                <a:spLocks noChangeArrowheads="1"/>
              </p:cNvSpPr>
              <p:nvPr/>
            </p:nvSpPr>
            <p:spPr bwMode="auto">
              <a:xfrm>
                <a:off x="779680" y="3843288"/>
                <a:ext cx="1230381" cy="1231613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2"/>
                    </a:solidFill>
                    <a:latin typeface="Arial"/>
                  </a:defRPr>
                </a:lvl1pPr>
                <a:lvl2pPr marL="742950" indent="-285750">
                  <a:defRPr>
                    <a:solidFill>
                      <a:schemeClr val="tx2"/>
                    </a:solidFill>
                    <a:latin typeface="Arial"/>
                  </a:defRPr>
                </a:lvl2pPr>
                <a:lvl3pPr marL="1143000" indent="-228600">
                  <a:defRPr>
                    <a:solidFill>
                      <a:schemeClr val="tx2"/>
                    </a:solidFill>
                    <a:latin typeface="Arial"/>
                  </a:defRPr>
                </a:lvl3pPr>
                <a:lvl4pPr marL="1600200" indent="-228600">
                  <a:defRPr>
                    <a:solidFill>
                      <a:schemeClr val="tx2"/>
                    </a:solidFill>
                    <a:latin typeface="Arial"/>
                  </a:defRPr>
                </a:lvl4pPr>
                <a:lvl5pPr marL="2057400" indent="-228600">
                  <a:defRPr>
                    <a:solidFill>
                      <a:schemeClr val="tx2"/>
                    </a:solidFill>
                    <a:latin typeface="Arial"/>
                  </a:defRPr>
                </a:lvl5pPr>
                <a:lvl6pPr marL="2514600" indent="-228600" algn="ctr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2"/>
                    </a:solidFill>
                    <a:latin typeface="Arial"/>
                  </a:defRPr>
                </a:lvl6pPr>
                <a:lvl7pPr marL="2971800" indent="-228600" algn="ctr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2"/>
                    </a:solidFill>
                    <a:latin typeface="Arial"/>
                  </a:defRPr>
                </a:lvl7pPr>
                <a:lvl8pPr marL="3429000" indent="-228600" algn="ctr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2"/>
                    </a:solidFill>
                    <a:latin typeface="Arial"/>
                  </a:defRPr>
                </a:lvl8pPr>
                <a:lvl9pPr marL="3886200" indent="-228600" algn="ctr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2"/>
                    </a:solidFill>
                    <a:latin typeface="Arial"/>
                  </a:defRPr>
                </a:lvl9pPr>
              </a:lstStyle>
              <a:p>
                <a:pPr defTabSz="685800">
                  <a:defRPr/>
                </a:pPr>
                <a:endParaRPr lang="en-CA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Oval 5 12"/>
              <p:cNvSpPr>
                <a:spLocks noChangeArrowheads="1"/>
              </p:cNvSpPr>
              <p:nvPr/>
            </p:nvSpPr>
            <p:spPr bwMode="auto">
              <a:xfrm>
                <a:off x="788465" y="4267374"/>
                <a:ext cx="1230381" cy="387712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  <a:prstDash val="sysDash"/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2"/>
                    </a:solidFill>
                    <a:latin typeface="Arial"/>
                  </a:defRPr>
                </a:lvl1pPr>
                <a:lvl2pPr marL="742950" indent="-285750">
                  <a:defRPr>
                    <a:solidFill>
                      <a:schemeClr val="tx2"/>
                    </a:solidFill>
                    <a:latin typeface="Arial"/>
                  </a:defRPr>
                </a:lvl2pPr>
                <a:lvl3pPr marL="1143000" indent="-228600">
                  <a:defRPr>
                    <a:solidFill>
                      <a:schemeClr val="tx2"/>
                    </a:solidFill>
                    <a:latin typeface="Arial"/>
                  </a:defRPr>
                </a:lvl3pPr>
                <a:lvl4pPr marL="1600200" indent="-228600">
                  <a:defRPr>
                    <a:solidFill>
                      <a:schemeClr val="tx2"/>
                    </a:solidFill>
                    <a:latin typeface="Arial"/>
                  </a:defRPr>
                </a:lvl4pPr>
                <a:lvl5pPr marL="2057400" indent="-228600">
                  <a:defRPr>
                    <a:solidFill>
                      <a:schemeClr val="tx2"/>
                    </a:solidFill>
                    <a:latin typeface="Arial"/>
                  </a:defRPr>
                </a:lvl5pPr>
                <a:lvl6pPr marL="2514600" indent="-228600" algn="ctr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2"/>
                    </a:solidFill>
                    <a:latin typeface="Arial"/>
                  </a:defRPr>
                </a:lvl6pPr>
                <a:lvl7pPr marL="2971800" indent="-228600" algn="ctr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2"/>
                    </a:solidFill>
                    <a:latin typeface="Arial"/>
                  </a:defRPr>
                </a:lvl7pPr>
                <a:lvl8pPr marL="3429000" indent="-228600" algn="ctr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2"/>
                    </a:solidFill>
                    <a:latin typeface="Arial"/>
                  </a:defRPr>
                </a:lvl8pPr>
                <a:lvl9pPr marL="3886200" indent="-228600" algn="ctr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2"/>
                    </a:solidFill>
                    <a:latin typeface="Arial"/>
                  </a:defRPr>
                </a:lvl9pPr>
              </a:lstStyle>
              <a:p>
                <a:pPr defTabSz="685800">
                  <a:defRPr/>
                </a:pPr>
                <a:endParaRPr lang="en-CA" sz="105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ZoneTexte 187"/>
              <p:cNvSpPr txBox="1"/>
              <p:nvPr/>
            </p:nvSpPr>
            <p:spPr bwMode="auto">
              <a:xfrm>
                <a:off x="1248805" y="3317661"/>
                <a:ext cx="344539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i="1">
                    <a:solidFill>
                      <a:srgbClr val="FF0000"/>
                    </a:solidFill>
                    <a:latin typeface="Calibri"/>
                  </a:rPr>
                  <a:t>B</a:t>
                </a:r>
                <a:endParaRPr/>
              </a:p>
            </p:txBody>
          </p:sp>
          <p:cxnSp>
            <p:nvCxnSpPr>
              <p:cNvPr id="189" name="Connecteur droit avec flèche 188"/>
              <p:cNvCxnSpPr/>
              <p:nvPr/>
            </p:nvCxnSpPr>
            <p:spPr bwMode="auto">
              <a:xfrm flipH="1">
                <a:off x="945491" y="4487408"/>
                <a:ext cx="475455" cy="113199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cteur droit avec flèche 189"/>
              <p:cNvCxnSpPr/>
              <p:nvPr/>
            </p:nvCxnSpPr>
            <p:spPr bwMode="auto">
              <a:xfrm flipH="1">
                <a:off x="1224971" y="4472240"/>
                <a:ext cx="219188" cy="293695"/>
              </a:xfrm>
              <a:prstGeom prst="straightConnector1">
                <a:avLst/>
              </a:prstGeom>
              <a:ln w="15875">
                <a:solidFill>
                  <a:srgbClr val="0070C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avec flèche 190"/>
              <p:cNvCxnSpPr/>
              <p:nvPr/>
            </p:nvCxnSpPr>
            <p:spPr bwMode="auto">
              <a:xfrm>
                <a:off x="1420945" y="4478845"/>
                <a:ext cx="805767" cy="0"/>
              </a:xfrm>
              <a:prstGeom prst="straightConnector1">
                <a:avLst/>
              </a:prstGeom>
              <a:ln w="15875">
                <a:solidFill>
                  <a:srgbClr val="0070C0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ZoneTexte 191"/>
              <p:cNvSpPr txBox="1"/>
              <p:nvPr/>
            </p:nvSpPr>
            <p:spPr bwMode="auto">
              <a:xfrm>
                <a:off x="851433" y="4543048"/>
                <a:ext cx="327440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i="1">
                    <a:solidFill>
                      <a:srgbClr val="00B050"/>
                    </a:solidFill>
                    <a:latin typeface="Calibri"/>
                  </a:rPr>
                  <a:t>S</a:t>
                </a:r>
                <a:endParaRPr/>
              </a:p>
            </p:txBody>
          </p:sp>
          <p:sp>
            <p:nvSpPr>
              <p:cNvPr id="193" name="ZoneTexte 192"/>
              <p:cNvSpPr txBox="1"/>
              <p:nvPr/>
            </p:nvSpPr>
            <p:spPr bwMode="auto">
              <a:xfrm>
                <a:off x="1069019" y="4655086"/>
                <a:ext cx="284052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i="1">
                    <a:solidFill>
                      <a:srgbClr val="0070C0"/>
                    </a:solidFill>
                    <a:latin typeface="Calibri"/>
                  </a:rPr>
                  <a:t>x</a:t>
                </a:r>
                <a:endParaRPr/>
              </a:p>
            </p:txBody>
          </p:sp>
          <p:sp>
            <p:nvSpPr>
              <p:cNvPr id="194" name="ZoneTexte 193"/>
              <p:cNvSpPr txBox="1"/>
              <p:nvPr/>
            </p:nvSpPr>
            <p:spPr bwMode="auto">
              <a:xfrm>
                <a:off x="2125963" y="4378268"/>
                <a:ext cx="288863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i="1">
                    <a:solidFill>
                      <a:srgbClr val="0070C0"/>
                    </a:solidFill>
                    <a:latin typeface="Calibri"/>
                  </a:rPr>
                  <a:t>y</a:t>
                </a:r>
                <a:endParaRPr/>
              </a:p>
            </p:txBody>
          </p:sp>
          <p:cxnSp>
            <p:nvCxnSpPr>
              <p:cNvPr id="195" name="Connecteur droit avec flèche 194"/>
              <p:cNvCxnSpPr/>
              <p:nvPr/>
            </p:nvCxnSpPr>
            <p:spPr bwMode="auto">
              <a:xfrm flipV="1">
                <a:off x="1417580" y="3606975"/>
                <a:ext cx="824" cy="88906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6" name="Oval 5 13"/>
            <p:cNvSpPr>
              <a:spLocks noChangeArrowheads="1"/>
            </p:cNvSpPr>
            <p:nvPr/>
          </p:nvSpPr>
          <p:spPr bwMode="auto">
            <a:xfrm>
              <a:off x="3597843" y="4430322"/>
              <a:ext cx="1230381" cy="1231613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2"/>
                  </a:solidFill>
                  <a:latin typeface="Arial"/>
                </a:defRPr>
              </a:lvl1pPr>
              <a:lvl2pPr marL="742950" indent="-285750">
                <a:defRPr>
                  <a:solidFill>
                    <a:schemeClr val="tx2"/>
                  </a:solidFill>
                  <a:latin typeface="Arial"/>
                </a:defRPr>
              </a:lvl2pPr>
              <a:lvl3pPr marL="1143000" indent="-228600">
                <a:defRPr>
                  <a:solidFill>
                    <a:schemeClr val="tx2"/>
                  </a:solidFill>
                  <a:latin typeface="Arial"/>
                </a:defRPr>
              </a:lvl3pPr>
              <a:lvl4pPr marL="1600200" indent="-228600">
                <a:defRPr>
                  <a:solidFill>
                    <a:schemeClr val="tx2"/>
                  </a:solidFill>
                  <a:latin typeface="Arial"/>
                </a:defRPr>
              </a:lvl4pPr>
              <a:lvl5pPr marL="2057400" indent="-228600">
                <a:defRPr>
                  <a:solidFill>
                    <a:schemeClr val="tx2"/>
                  </a:solidFill>
                  <a:latin typeface="Arial"/>
                </a:defRPr>
              </a:lvl5pPr>
              <a:lvl6pPr marL="2514600" indent="-228600" algn="ctr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2"/>
                  </a:solidFill>
                  <a:latin typeface="Arial"/>
                </a:defRPr>
              </a:lvl6pPr>
              <a:lvl7pPr marL="2971800" indent="-228600" algn="ctr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2"/>
                  </a:solidFill>
                  <a:latin typeface="Arial"/>
                </a:defRPr>
              </a:lvl7pPr>
              <a:lvl8pPr marL="3429000" indent="-228600" algn="ctr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2"/>
                  </a:solidFill>
                  <a:latin typeface="Arial"/>
                </a:defRPr>
              </a:lvl8pPr>
              <a:lvl9pPr marL="3886200" indent="-228600" algn="ctr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2"/>
                  </a:solidFill>
                  <a:latin typeface="Arial"/>
                </a:defRPr>
              </a:lvl9pPr>
            </a:lstStyle>
            <a:p>
              <a:pPr defTabSz="685800">
                <a:defRPr/>
              </a:pPr>
              <a:endParaRPr lang="en-CA" sz="1050">
                <a:solidFill>
                  <a:prstClr val="black"/>
                </a:solidFill>
              </a:endParaRPr>
            </a:p>
          </p:txBody>
        </p:sp>
        <p:sp>
          <p:nvSpPr>
            <p:cNvPr id="197" name="Oval 5 14"/>
            <p:cNvSpPr>
              <a:spLocks noChangeArrowheads="1"/>
            </p:cNvSpPr>
            <p:nvPr/>
          </p:nvSpPr>
          <p:spPr bwMode="auto">
            <a:xfrm>
              <a:off x="3606628" y="4854408"/>
              <a:ext cx="1230381" cy="387712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2"/>
                  </a:solidFill>
                  <a:latin typeface="Arial"/>
                </a:defRPr>
              </a:lvl1pPr>
              <a:lvl2pPr marL="742950" indent="-285750">
                <a:defRPr>
                  <a:solidFill>
                    <a:schemeClr val="tx2"/>
                  </a:solidFill>
                  <a:latin typeface="Arial"/>
                </a:defRPr>
              </a:lvl2pPr>
              <a:lvl3pPr marL="1143000" indent="-228600">
                <a:defRPr>
                  <a:solidFill>
                    <a:schemeClr val="tx2"/>
                  </a:solidFill>
                  <a:latin typeface="Arial"/>
                </a:defRPr>
              </a:lvl3pPr>
              <a:lvl4pPr marL="1600200" indent="-228600">
                <a:defRPr>
                  <a:solidFill>
                    <a:schemeClr val="tx2"/>
                  </a:solidFill>
                  <a:latin typeface="Arial"/>
                </a:defRPr>
              </a:lvl4pPr>
              <a:lvl5pPr marL="2057400" indent="-228600">
                <a:defRPr>
                  <a:solidFill>
                    <a:schemeClr val="tx2"/>
                  </a:solidFill>
                  <a:latin typeface="Arial"/>
                </a:defRPr>
              </a:lvl5pPr>
              <a:lvl6pPr marL="2514600" indent="-228600" algn="ctr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2"/>
                  </a:solidFill>
                  <a:latin typeface="Arial"/>
                </a:defRPr>
              </a:lvl6pPr>
              <a:lvl7pPr marL="2971800" indent="-228600" algn="ctr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2"/>
                  </a:solidFill>
                  <a:latin typeface="Arial"/>
                </a:defRPr>
              </a:lvl7pPr>
              <a:lvl8pPr marL="3429000" indent="-228600" algn="ctr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2"/>
                  </a:solidFill>
                  <a:latin typeface="Arial"/>
                </a:defRPr>
              </a:lvl8pPr>
              <a:lvl9pPr marL="3886200" indent="-228600" algn="ctr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2"/>
                  </a:solidFill>
                  <a:latin typeface="Arial"/>
                </a:defRPr>
              </a:lvl9pPr>
            </a:lstStyle>
            <a:p>
              <a:pPr defTabSz="685800">
                <a:defRPr/>
              </a:pPr>
              <a:endParaRPr lang="en-CA" sz="1050">
                <a:solidFill>
                  <a:prstClr val="black"/>
                </a:solidFill>
              </a:endParaRPr>
            </a:p>
          </p:txBody>
        </p:sp>
        <p:sp>
          <p:nvSpPr>
            <p:cNvPr id="198" name="ZoneTexte 197"/>
            <p:cNvSpPr txBox="1"/>
            <p:nvPr/>
          </p:nvSpPr>
          <p:spPr bwMode="auto">
            <a:xfrm>
              <a:off x="4066968" y="3904695"/>
              <a:ext cx="34453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1050" i="1">
                  <a:solidFill>
                    <a:srgbClr val="FF0000"/>
                  </a:solidFill>
                  <a:latin typeface="Calibri"/>
                </a:rPr>
                <a:t>B</a:t>
              </a:r>
              <a:endParaRPr/>
            </a:p>
          </p:txBody>
        </p:sp>
        <p:cxnSp>
          <p:nvCxnSpPr>
            <p:cNvPr id="199" name="Connecteur droit avec flèche 198"/>
            <p:cNvCxnSpPr/>
            <p:nvPr/>
          </p:nvCxnSpPr>
          <p:spPr bwMode="auto">
            <a:xfrm flipH="1">
              <a:off x="4074279" y="5068152"/>
              <a:ext cx="166678" cy="278182"/>
            </a:xfrm>
            <a:prstGeom prst="straightConnector1">
              <a:avLst/>
            </a:prstGeom>
            <a:ln w="15875">
              <a:solidFill>
                <a:srgbClr val="0070C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ZoneTexte 199"/>
            <p:cNvSpPr txBox="1"/>
            <p:nvPr/>
          </p:nvSpPr>
          <p:spPr bwMode="auto">
            <a:xfrm>
              <a:off x="3944354" y="5263854"/>
              <a:ext cx="2840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fr-FR" sz="1050" i="1">
                  <a:solidFill>
                    <a:srgbClr val="0070C0"/>
                  </a:solidFill>
                  <a:latin typeface="Calibri"/>
                </a:rPr>
                <a:t>x</a:t>
              </a:r>
              <a:endParaRPr/>
            </a:p>
          </p:txBody>
        </p:sp>
        <p:cxnSp>
          <p:nvCxnSpPr>
            <p:cNvPr id="201" name="Connecteur droit avec flèche 200"/>
            <p:cNvCxnSpPr/>
            <p:nvPr/>
          </p:nvCxnSpPr>
          <p:spPr bwMode="auto">
            <a:xfrm flipH="1" flipV="1">
              <a:off x="4140782" y="4629112"/>
              <a:ext cx="83494" cy="45525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cteur droit avec flèche 201"/>
            <p:cNvCxnSpPr/>
            <p:nvPr/>
          </p:nvCxnSpPr>
          <p:spPr bwMode="auto">
            <a:xfrm flipV="1">
              <a:off x="981802" y="4396911"/>
              <a:ext cx="5981" cy="641406"/>
            </a:xfrm>
            <a:prstGeom prst="straightConnector1">
              <a:avLst/>
            </a:prstGeom>
            <a:ln w="12700">
              <a:solidFill>
                <a:srgbClr val="00B05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cteur droit avec flèche 202"/>
            <p:cNvCxnSpPr/>
            <p:nvPr/>
          </p:nvCxnSpPr>
          <p:spPr bwMode="auto">
            <a:xfrm flipV="1">
              <a:off x="957564" y="4183726"/>
              <a:ext cx="824" cy="8890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cteur droit avec flèche 203"/>
            <p:cNvCxnSpPr/>
            <p:nvPr/>
          </p:nvCxnSpPr>
          <p:spPr bwMode="auto">
            <a:xfrm flipH="1">
              <a:off x="2433720" y="5060248"/>
              <a:ext cx="147932" cy="188265"/>
            </a:xfrm>
            <a:prstGeom prst="straightConnector1">
              <a:avLst/>
            </a:prstGeom>
            <a:ln w="12700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cteur droit avec flèche 204"/>
            <p:cNvCxnSpPr>
              <a:endCxn id="197" idx="3"/>
            </p:cNvCxnSpPr>
            <p:nvPr/>
          </p:nvCxnSpPr>
          <p:spPr bwMode="auto">
            <a:xfrm flipH="1">
              <a:off x="3786813" y="5079208"/>
              <a:ext cx="448932" cy="106133"/>
            </a:xfrm>
            <a:prstGeom prst="straightConnector1">
              <a:avLst/>
            </a:prstGeom>
            <a:ln w="12700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ZoneTexte 205"/>
            <p:cNvSpPr txBox="1"/>
            <p:nvPr/>
          </p:nvSpPr>
          <p:spPr bwMode="auto">
            <a:xfrm>
              <a:off x="3887374" y="4460761"/>
              <a:ext cx="32744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1050" i="1">
                  <a:solidFill>
                    <a:srgbClr val="00B050"/>
                  </a:solidFill>
                  <a:latin typeface="Calibri"/>
                </a:rPr>
                <a:t>S</a:t>
              </a:r>
              <a:endParaRPr/>
            </a:p>
          </p:txBody>
        </p:sp>
        <p:cxnSp>
          <p:nvCxnSpPr>
            <p:cNvPr id="207" name="Connecteur droit avec flèche 206"/>
            <p:cNvCxnSpPr>
              <a:endCxn id="206" idx="3"/>
            </p:cNvCxnSpPr>
            <p:nvPr/>
          </p:nvCxnSpPr>
          <p:spPr bwMode="auto">
            <a:xfrm flipH="1">
              <a:off x="4214814" y="4608669"/>
              <a:ext cx="24295" cy="21369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cteur droit avec flèche 207"/>
            <p:cNvCxnSpPr/>
            <p:nvPr/>
          </p:nvCxnSpPr>
          <p:spPr bwMode="auto">
            <a:xfrm flipV="1">
              <a:off x="4235744" y="4194009"/>
              <a:ext cx="824" cy="8890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Arc 208"/>
            <p:cNvSpPr/>
            <p:nvPr/>
          </p:nvSpPr>
          <p:spPr bwMode="auto">
            <a:xfrm rot="10800000">
              <a:off x="1615021" y="5011378"/>
              <a:ext cx="59964" cy="115701"/>
            </a:xfrm>
            <a:prstGeom prst="arc">
              <a:avLst>
                <a:gd name="adj1" fmla="val 10012151"/>
                <a:gd name="adj2" fmla="val 5393407"/>
              </a:avLst>
            </a:prstGeom>
            <a:ln>
              <a:solidFill>
                <a:schemeClr val="tx1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0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13" name="Image 212"/>
            <p:cNvPicPr>
              <a:picLocks noChangeAspect="1"/>
            </p:cNvPicPr>
            <p:nvPr/>
          </p:nvPicPr>
          <p:blipFill>
            <a:blip r:embed="rId18"/>
            <a:stretch/>
          </p:blipFill>
          <p:spPr bwMode="auto">
            <a:xfrm>
              <a:off x="2683578" y="4276474"/>
              <a:ext cx="304329" cy="154895"/>
            </a:xfrm>
            <a:prstGeom prst="rect">
              <a:avLst/>
            </a:prstGeom>
          </p:spPr>
        </p:pic>
        <p:cxnSp>
          <p:nvCxnSpPr>
            <p:cNvPr id="214" name="Connecteur droit avec flèche 213"/>
            <p:cNvCxnSpPr/>
            <p:nvPr/>
          </p:nvCxnSpPr>
          <p:spPr bwMode="auto">
            <a:xfrm flipH="1" flipV="1">
              <a:off x="2573887" y="4807891"/>
              <a:ext cx="5603" cy="266551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cteur droit avec flèche 214"/>
            <p:cNvCxnSpPr/>
            <p:nvPr/>
          </p:nvCxnSpPr>
          <p:spPr bwMode="auto">
            <a:xfrm>
              <a:off x="2571117" y="5102727"/>
              <a:ext cx="5540" cy="26708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ZoneTexte 215"/>
            <p:cNvSpPr txBox="1"/>
            <p:nvPr/>
          </p:nvSpPr>
          <p:spPr bwMode="auto">
            <a:xfrm>
              <a:off x="2539704" y="4603161"/>
              <a:ext cx="464229" cy="3385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1050" i="1">
                  <a:solidFill>
                    <a:srgbClr val="00B0F0"/>
                  </a:solidFill>
                  <a:latin typeface="Calibri"/>
                </a:rPr>
                <a:t>E</a:t>
              </a:r>
              <a:r>
                <a:rPr lang="fr-FR" sz="1050" i="1" baseline="-25000">
                  <a:solidFill>
                    <a:srgbClr val="00B0F0"/>
                  </a:solidFill>
                  <a:latin typeface="Calibri"/>
                </a:rPr>
                <a:t>eff</a:t>
              </a:r>
              <a:endParaRPr lang="fr-FR" sz="1050" i="1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217" name="ZoneTexte 216"/>
            <p:cNvSpPr txBox="1"/>
            <p:nvPr/>
          </p:nvSpPr>
          <p:spPr bwMode="auto">
            <a:xfrm>
              <a:off x="2505318" y="5222990"/>
              <a:ext cx="473999" cy="553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fr-FR" sz="1050" i="1">
                  <a:solidFill>
                    <a:srgbClr val="00B0F0"/>
                  </a:solidFill>
                  <a:latin typeface="Calibri"/>
                </a:rPr>
                <a:t>-E</a:t>
              </a:r>
              <a:r>
                <a:rPr lang="fr-FR" sz="1050" i="1" baseline="-25000">
                  <a:solidFill>
                    <a:srgbClr val="00B0F0"/>
                  </a:solidFill>
                  <a:latin typeface="Calibri"/>
                </a:rPr>
                <a:t>eff</a:t>
              </a:r>
              <a:endParaRPr lang="fr-FR" sz="1050" i="1">
                <a:solidFill>
                  <a:srgbClr val="00B0F0"/>
                </a:solidFill>
                <a:latin typeface="Calibri"/>
              </a:endParaRPr>
            </a:p>
          </p:txBody>
        </p:sp>
        <p:cxnSp>
          <p:nvCxnSpPr>
            <p:cNvPr id="229" name="Connecteur droit avec flèche 228"/>
            <p:cNvCxnSpPr/>
            <p:nvPr/>
          </p:nvCxnSpPr>
          <p:spPr bwMode="auto">
            <a:xfrm flipH="1">
              <a:off x="799792" y="5060553"/>
              <a:ext cx="179069" cy="17145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ZoneTexte 229"/>
            <p:cNvSpPr txBox="1"/>
            <p:nvPr/>
          </p:nvSpPr>
          <p:spPr bwMode="auto">
            <a:xfrm>
              <a:off x="160135" y="4125208"/>
              <a:ext cx="414686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1500">
                  <a:solidFill>
                    <a:prstClr val="black"/>
                  </a:solidFill>
                  <a:latin typeface="Calibri"/>
                </a:rPr>
                <a:t>1)		2)		3)</a:t>
              </a:r>
              <a:endParaRPr/>
            </a:p>
          </p:txBody>
        </p:sp>
        <p:sp>
          <p:nvSpPr>
            <p:cNvPr id="231" name="Arc 230"/>
            <p:cNvSpPr/>
            <p:nvPr/>
          </p:nvSpPr>
          <p:spPr bwMode="auto">
            <a:xfrm rot="10800000">
              <a:off x="4094812" y="4936944"/>
              <a:ext cx="245237" cy="559891"/>
            </a:xfrm>
            <a:prstGeom prst="arc">
              <a:avLst>
                <a:gd name="adj1" fmla="val 2396040"/>
                <a:gd name="adj2" fmla="val 5393407"/>
              </a:avLst>
            </a:prstGeom>
            <a:ln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0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32" name="Image 231"/>
            <p:cNvPicPr>
              <a:picLocks noChangeAspect="1"/>
            </p:cNvPicPr>
            <p:nvPr/>
          </p:nvPicPr>
          <p:blipFill>
            <a:blip r:embed="rId19"/>
            <a:stretch/>
          </p:blipFill>
          <p:spPr bwMode="auto">
            <a:xfrm>
              <a:off x="4276871" y="4738506"/>
              <a:ext cx="457731" cy="126685"/>
            </a:xfrm>
            <a:prstGeom prst="rect">
              <a:avLst/>
            </a:prstGeom>
            <a:noFill/>
          </p:spPr>
        </p:pic>
        <p:cxnSp>
          <p:nvCxnSpPr>
            <p:cNvPr id="233" name="Connecteur droit avec flèche 232"/>
            <p:cNvCxnSpPr/>
            <p:nvPr/>
          </p:nvCxnSpPr>
          <p:spPr bwMode="auto">
            <a:xfrm>
              <a:off x="4251241" y="4629112"/>
              <a:ext cx="32" cy="434468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34" name="Image 233"/>
            <p:cNvPicPr>
              <a:picLocks noChangeAspect="1"/>
            </p:cNvPicPr>
            <p:nvPr/>
          </p:nvPicPr>
          <p:blipFill>
            <a:blip r:embed="rId20"/>
            <a:stretch/>
          </p:blipFill>
          <p:spPr bwMode="auto">
            <a:xfrm>
              <a:off x="1963122" y="4959267"/>
              <a:ext cx="278944" cy="143298"/>
            </a:xfrm>
            <a:prstGeom prst="rect">
              <a:avLst/>
            </a:prstGeom>
          </p:spPr>
        </p:pic>
        <p:sp>
          <p:nvSpPr>
            <p:cNvPr id="266" name="Arc 265"/>
            <p:cNvSpPr/>
            <p:nvPr/>
          </p:nvSpPr>
          <p:spPr bwMode="auto">
            <a:xfrm rot="10800000" flipH="1">
              <a:off x="4909632" y="5020249"/>
              <a:ext cx="45736" cy="115701"/>
            </a:xfrm>
            <a:prstGeom prst="arc">
              <a:avLst>
                <a:gd name="adj1" fmla="val 10012151"/>
                <a:gd name="adj2" fmla="val 5393407"/>
              </a:avLst>
            </a:prstGeom>
            <a:ln>
              <a:solidFill>
                <a:schemeClr val="tx1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05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67" name="Connecteur droit avec flèche 266"/>
            <p:cNvCxnSpPr/>
            <p:nvPr/>
          </p:nvCxnSpPr>
          <p:spPr bwMode="auto">
            <a:xfrm>
              <a:off x="4239108" y="5065879"/>
              <a:ext cx="805767" cy="0"/>
            </a:xfrm>
            <a:prstGeom prst="straightConnector1">
              <a:avLst/>
            </a:prstGeom>
            <a:ln w="15875">
              <a:solidFill>
                <a:srgbClr val="0070C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32947127" name="ZoneTexte 114"/>
          <p:cNvSpPr txBox="1"/>
          <p:nvPr/>
        </p:nvSpPr>
        <p:spPr bwMode="auto">
          <a:xfrm>
            <a:off x="8082240" y="291795"/>
            <a:ext cx="27330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700" b="1">
                <a:solidFill>
                  <a:prstClr val="black"/>
                </a:solidFill>
                <a:latin typeface="Calibri"/>
              </a:rPr>
              <a:t>USE ATOMS (circular)</a:t>
            </a:r>
            <a:endParaRPr/>
          </a:p>
        </p:txBody>
      </p:sp>
      <p:cxnSp>
        <p:nvCxnSpPr>
          <p:cNvPr id="305759425" name="Connecteur droit avec flèche 113"/>
          <p:cNvCxnSpPr/>
          <p:nvPr/>
        </p:nvCxnSpPr>
        <p:spPr bwMode="auto">
          <a:xfrm flipV="1">
            <a:off x="3573953" y="2830428"/>
            <a:ext cx="383222" cy="8134"/>
          </a:xfrm>
          <a:prstGeom prst="straightConnector1">
            <a:avLst/>
          </a:prstGeom>
          <a:ln w="12700">
            <a:solidFill>
              <a:srgbClr val="FF0000"/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3205489" name="Connecteur droit avec flèche 115"/>
          <p:cNvCxnSpPr/>
          <p:nvPr/>
        </p:nvCxnSpPr>
        <p:spPr bwMode="auto">
          <a:xfrm flipV="1">
            <a:off x="3382341" y="2869595"/>
            <a:ext cx="574834" cy="5282"/>
          </a:xfrm>
          <a:prstGeom prst="straightConnector1">
            <a:avLst/>
          </a:prstGeom>
          <a:ln w="12700">
            <a:solidFill>
              <a:srgbClr val="FF0000"/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5985729" name="Image 11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033651" y="2804659"/>
            <a:ext cx="171949" cy="105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56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9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29471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29020258" name="Graphique 1"/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601988" y="-30480"/>
            <a:ext cx="9082377" cy="3590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4443424" name="ZoneTexte 2"/>
          <p:cNvSpPr txBox="1"/>
          <p:nvPr/>
        </p:nvSpPr>
        <p:spPr bwMode="auto">
          <a:xfrm>
            <a:off x="5060886" y="188640"/>
            <a:ext cx="3750205" cy="564038"/>
          </a:xfrm>
          <a:prstGeom prst="rect">
            <a:avLst/>
          </a:prstGeom>
          <a:noFill/>
          <a:ln>
            <a:noFill/>
          </a:ln>
        </p:spPr>
        <p:txBody>
          <a:bodyPr vert="horz" wrap="none" lIns="81635" tIns="40817" rIns="81635" bIns="40817" anchorCtr="0" compatLnSpc="0">
            <a:spAutoFit/>
          </a:bodyPr>
          <a:lstStyle/>
          <a:p>
            <a:pPr defTabSz="829406">
              <a:defRPr/>
            </a:pPr>
            <a:r>
              <a:rPr lang="de-DE" sz="3250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Experimental setup</a:t>
            </a:r>
            <a:endParaRPr/>
          </a:p>
        </p:txBody>
      </p:sp>
      <p:pic>
        <p:nvPicPr>
          <p:cNvPr id="442236862" name="Image 15_0"/>
          <p:cNvPicPr/>
          <p:nvPr/>
        </p:nvPicPr>
        <p:blipFill>
          <a:blip r:embed="rId5"/>
          <a:srcRect l="23245" t="10087" r="58145" b="29804"/>
          <a:stretch/>
        </p:blipFill>
        <p:spPr bwMode="auto">
          <a:xfrm>
            <a:off x="2090555" y="3577660"/>
            <a:ext cx="2160240" cy="2943774"/>
          </a:xfrm>
          <a:prstGeom prst="rect">
            <a:avLst/>
          </a:prstGeom>
          <a:ln w="0">
            <a:noFill/>
          </a:ln>
        </p:spPr>
      </p:pic>
      <p:pic>
        <p:nvPicPr>
          <p:cNvPr id="176595128" name="Image 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047541" y="4149079"/>
            <a:ext cx="5020979" cy="1820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Image 3">
            <a:extLst>
              <a:ext uri="{FF2B5EF4-FFF2-40B4-BE49-F238E27FC236}">
                <a16:creationId xmlns:a16="http://schemas.microsoft.com/office/drawing/2014/main" id="{86CE30D4-CE7A-8326-CA55-16BB20BFB94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3414"/>
          <a:stretch/>
        </p:blipFill>
        <p:spPr bwMode="auto">
          <a:xfrm>
            <a:off x="10200029" y="3399178"/>
            <a:ext cx="1855896" cy="312225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1408897" name="Graphique 32"/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524000" y="937381"/>
            <a:ext cx="7813530" cy="50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3916281" name="ZoneTexte 1"/>
          <p:cNvSpPr txBox="1"/>
          <p:nvPr/>
        </p:nvSpPr>
        <p:spPr bwMode="auto">
          <a:xfrm>
            <a:off x="1865530" y="5920619"/>
            <a:ext cx="2377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prstClr val="black"/>
                </a:solidFill>
              </a:rPr>
              <a:t>Fizeau </a:t>
            </a:r>
            <a:r>
              <a:rPr lang="fr-FR" dirty="0" err="1">
                <a:solidFill>
                  <a:prstClr val="black"/>
                </a:solidFill>
              </a:rPr>
              <a:t>interferometer</a:t>
            </a:r>
            <a:endParaRPr dirty="0"/>
          </a:p>
          <a:p>
            <a:pPr>
              <a:defRPr/>
            </a:pPr>
            <a:r>
              <a:rPr lang="fr-FR" dirty="0">
                <a:solidFill>
                  <a:prstClr val="black"/>
                </a:solidFill>
              </a:rPr>
              <a:t>Matrix </a:t>
            </a:r>
            <a:r>
              <a:rPr lang="fr-FR" dirty="0" err="1">
                <a:solidFill>
                  <a:prstClr val="black"/>
                </a:solidFill>
              </a:rPr>
              <a:t>growth</a:t>
            </a:r>
            <a:endParaRPr dirty="0"/>
          </a:p>
          <a:p>
            <a:pPr>
              <a:defRPr/>
            </a:pPr>
            <a:r>
              <a:rPr lang="fr-FR" dirty="0">
                <a:solidFill>
                  <a:prstClr val="black"/>
                </a:solidFill>
                <a:latin typeface="Symbol"/>
              </a:rPr>
              <a:t>l</a:t>
            </a:r>
            <a:r>
              <a:rPr lang="fr-FR" dirty="0">
                <a:solidFill>
                  <a:prstClr val="black"/>
                </a:solidFill>
              </a:rPr>
              <a:t>/2 </a:t>
            </a:r>
            <a:r>
              <a:rPr lang="fr-FR" dirty="0" err="1">
                <a:solidFill>
                  <a:prstClr val="black"/>
                </a:solidFill>
              </a:rPr>
              <a:t>every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fringes</a:t>
            </a:r>
            <a:endParaRPr dirty="0"/>
          </a:p>
        </p:txBody>
      </p:sp>
      <p:grpSp>
        <p:nvGrpSpPr>
          <p:cNvPr id="1946508706" name="Groupe 2"/>
          <p:cNvGrpSpPr/>
          <p:nvPr/>
        </p:nvGrpSpPr>
        <p:grpSpPr bwMode="auto">
          <a:xfrm>
            <a:off x="3851508" y="924751"/>
            <a:ext cx="1384182" cy="816957"/>
            <a:chOff x="4161523" y="-27866"/>
            <a:chExt cx="1845167" cy="180241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>
              <a:lum bright="-3000"/>
              <a:alphaModFix/>
            </a:blip>
            <a:stretch/>
          </p:blipFill>
          <p:spPr bwMode="auto">
            <a:xfrm>
              <a:off x="4161523" y="-27866"/>
              <a:ext cx="1845167" cy="12299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Forme libre : forme 6"/>
            <p:cNvSpPr/>
            <p:nvPr/>
          </p:nvSpPr>
          <p:spPr bwMode="auto">
            <a:xfrm>
              <a:off x="4161523" y="0"/>
              <a:ext cx="1845167" cy="122996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 extrusionOk="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9080">
              <a:solidFill>
                <a:srgbClr val="424242"/>
              </a:solidFill>
              <a:prstDash val="solid"/>
            </a:ln>
          </p:spPr>
          <p:txBody>
            <a:bodyPr wrap="none" lIns="90125" tIns="49307" rIns="90125" bIns="49307" anchor="ctr" anchorCtr="0" compatLnSpc="0">
              <a:noAutofit/>
            </a:bodyPr>
            <a:lstStyle/>
            <a:p>
              <a:pPr defTabSz="829406">
                <a:defRPr/>
              </a:pPr>
              <a:endParaRPr lang="de-DE" sz="1200">
                <a:solidFill>
                  <a:prstClr val="black"/>
                </a:solidFill>
                <a:latin typeface="Liberation Sans"/>
                <a:ea typeface="Microsoft YaHei"/>
                <a:cs typeface="Arial"/>
              </a:endParaRPr>
            </a:p>
          </p:txBody>
        </p:sp>
        <p:sp>
          <p:nvSpPr>
            <p:cNvPr id="8" name="ZoneTexte 7"/>
            <p:cNvSpPr txBox="1"/>
            <p:nvPr/>
          </p:nvSpPr>
          <p:spPr bwMode="auto">
            <a:xfrm>
              <a:off x="4335676" y="1202101"/>
              <a:ext cx="1538642" cy="57245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81635" tIns="40817" rIns="81635" bIns="40817" anchorCtr="0" compatLnSpc="0">
              <a:spAutoFit/>
            </a:bodyPr>
            <a:lstStyle/>
            <a:p>
              <a:pPr defTabSz="829406">
                <a:defRPr/>
              </a:pPr>
              <a:r>
                <a:rPr lang="de-DE" sz="1200">
                  <a:solidFill>
                    <a:srgbClr val="33691E"/>
                  </a:solidFill>
                  <a:ea typeface="Microsoft YaHei"/>
                  <a:cs typeface="Arial"/>
                </a:rPr>
                <a:t>Oscilloscope</a:t>
              </a:r>
              <a:endParaRPr/>
            </a:p>
          </p:txBody>
        </p:sp>
      </p:grpSp>
      <p:pic>
        <p:nvPicPr>
          <p:cNvPr id="611846216" name="Image 21"/>
          <p:cNvPicPr>
            <a:picLocks noChangeAspect="1"/>
          </p:cNvPicPr>
          <p:nvPr/>
        </p:nvPicPr>
        <p:blipFill>
          <a:blip r:embed="rId6">
            <a:lum bright="73000" contrast="64000"/>
            <a:alphaModFix amt="96000"/>
            <a:grayscl/>
          </a:blip>
          <a:srcRect r="9506"/>
          <a:stretch/>
        </p:blipFill>
        <p:spPr bwMode="auto">
          <a:xfrm>
            <a:off x="8508155" y="1719473"/>
            <a:ext cx="1015073" cy="1018197"/>
          </a:xfrm>
          <a:prstGeom prst="rect">
            <a:avLst/>
          </a:prstGeom>
          <a:noFill/>
          <a:ln w="38160">
            <a:solidFill>
              <a:srgbClr val="E0E0E0"/>
            </a:solidFill>
            <a:prstDash val="solid"/>
          </a:ln>
        </p:spPr>
      </p:pic>
      <p:pic>
        <p:nvPicPr>
          <p:cNvPr id="548804985" name="Graphique 3"/>
          <p:cNvPicPr>
            <a:picLocks noChangeAspect="1"/>
          </p:cNvPicPr>
          <p:nvPr/>
        </p:nvPicPr>
        <p:blipFill>
          <a:blip r:embed="rId7">
            <a:lum/>
            <a:alphaModFix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802" t="2707" r="4819" b="4888"/>
          <a:stretch/>
        </p:blipFill>
        <p:spPr bwMode="auto">
          <a:xfrm>
            <a:off x="7340654" y="4128948"/>
            <a:ext cx="2881810" cy="1704980"/>
          </a:xfrm>
          <a:prstGeom prst="rect">
            <a:avLst/>
          </a:prstGeom>
          <a:noFill/>
          <a:ln>
            <a:noFill/>
          </a:ln>
        </p:spPr>
      </p:pic>
      <p:sp>
        <p:nvSpPr>
          <p:cNvPr id="277573252" name="ZoneTexte 8"/>
          <p:cNvSpPr txBox="1"/>
          <p:nvPr/>
        </p:nvSpPr>
        <p:spPr bwMode="auto">
          <a:xfrm>
            <a:off x="8646529" y="3516188"/>
            <a:ext cx="1548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prstClr val="black"/>
                </a:solidFill>
              </a:rPr>
              <a:t>Transmission</a:t>
            </a:r>
            <a:endParaRPr/>
          </a:p>
          <a:p>
            <a:pPr>
              <a:defRPr/>
            </a:pPr>
            <a:r>
              <a:rPr lang="fr-FR">
                <a:solidFill>
                  <a:prstClr val="black"/>
                </a:solidFill>
              </a:rPr>
              <a:t>Cs in argon</a:t>
            </a:r>
            <a:endParaRPr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E33D4A-CBAF-E74A-7C54-E330B289FAB9}"/>
              </a:ext>
            </a:extLst>
          </p:cNvPr>
          <p:cNvSpPr txBox="1"/>
          <p:nvPr/>
        </p:nvSpPr>
        <p:spPr>
          <a:xfrm>
            <a:off x="6569042" y="6104422"/>
            <a:ext cx="6094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406">
              <a:defRPr/>
            </a:pPr>
            <a:r>
              <a:rPr lang="en-US" dirty="0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In </a:t>
            </a:r>
            <a:r>
              <a:rPr lang="en-US" dirty="0" err="1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Ar</a:t>
            </a:r>
            <a:r>
              <a:rPr lang="en-US" dirty="0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 crystal n~10</a:t>
            </a:r>
            <a:r>
              <a:rPr lang="en-US" baseline="30000" dirty="0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18</a:t>
            </a:r>
            <a:r>
              <a:rPr lang="en-US" dirty="0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 per cm</a:t>
            </a:r>
            <a:r>
              <a:rPr lang="en-US" baseline="30000" dirty="0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3</a:t>
            </a:r>
            <a:r>
              <a:rPr lang="en-US" baseline="30000" dirty="0"/>
              <a:t>              </a:t>
            </a:r>
          </a:p>
          <a:p>
            <a:pPr defTabSz="829406">
              <a:defRPr/>
            </a:pPr>
            <a:r>
              <a:rPr lang="en-US" dirty="0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Cs in </a:t>
            </a:r>
            <a:r>
              <a:rPr lang="en-US" dirty="0" err="1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Ar</a:t>
            </a:r>
            <a:r>
              <a:rPr lang="en-US" dirty="0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 at Similar distance (10nm) than dislocations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40967595" name="Image 17"/>
          <p:cNvPicPr>
            <a:picLocks noChangeAspect="1"/>
          </p:cNvPicPr>
          <p:nvPr/>
        </p:nvPicPr>
        <p:blipFill>
          <a:blip r:embed="rId3"/>
          <a:srcRect l="4441" t="-3454" r="34211" b="46738"/>
          <a:stretch/>
        </p:blipFill>
        <p:spPr bwMode="auto">
          <a:xfrm>
            <a:off x="7266130" y="1753460"/>
            <a:ext cx="4574196" cy="1359181"/>
          </a:xfrm>
          <a:prstGeom prst="rect">
            <a:avLst/>
          </a:prstGeom>
        </p:spPr>
      </p:pic>
      <p:pic>
        <p:nvPicPr>
          <p:cNvPr id="1275898724" name="Image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770602" y="312831"/>
            <a:ext cx="6650795" cy="1069243"/>
          </a:xfrm>
          <a:prstGeom prst="rect">
            <a:avLst/>
          </a:prstGeom>
        </p:spPr>
      </p:pic>
      <p:sp>
        <p:nvSpPr>
          <p:cNvPr id="88909041" name="Rectangle 4"/>
          <p:cNvSpPr>
            <a:spLocks noChangeArrowheads="1"/>
          </p:cNvSpPr>
          <p:nvPr/>
        </p:nvSpPr>
        <p:spPr bwMode="auto">
          <a:xfrm>
            <a:off x="10122053" y="4424949"/>
            <a:ext cx="164148" cy="2077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fr-FR" sz="90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 </a:t>
            </a:r>
            <a:endParaRPr lang="fr-FR" sz="1350">
              <a:solidFill>
                <a:prstClr val="black"/>
              </a:solidFill>
            </a:endParaRPr>
          </a:p>
        </p:txBody>
      </p:sp>
      <p:sp>
        <p:nvSpPr>
          <p:cNvPr id="980540146" name="ZoneTexte 70"/>
          <p:cNvSpPr txBox="1"/>
          <p:nvPr/>
        </p:nvSpPr>
        <p:spPr bwMode="auto">
          <a:xfrm>
            <a:off x="1235460" y="2136021"/>
            <a:ext cx="2181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dirty="0" err="1"/>
              <a:t>Probably</a:t>
            </a:r>
            <a:r>
              <a:rPr lang="fr-FR" dirty="0"/>
              <a:t> 2 </a:t>
            </a:r>
            <a:r>
              <a:rPr lang="fr-FR" dirty="0" err="1"/>
              <a:t>different</a:t>
            </a:r>
            <a:endParaRPr dirty="0"/>
          </a:p>
          <a:p>
            <a:pPr>
              <a:defRPr/>
            </a:pPr>
            <a:r>
              <a:rPr lang="fr-FR" dirty="0" err="1"/>
              <a:t>Trapping</a:t>
            </a:r>
            <a:r>
              <a:rPr lang="fr-FR" dirty="0"/>
              <a:t> sites</a:t>
            </a:r>
            <a:endParaRPr dirty="0"/>
          </a:p>
        </p:txBody>
      </p:sp>
      <p:grpSp>
        <p:nvGrpSpPr>
          <p:cNvPr id="42" name="object 42"/>
          <p:cNvGrpSpPr/>
          <p:nvPr/>
        </p:nvGrpSpPr>
        <p:grpSpPr>
          <a:xfrm>
            <a:off x="774268" y="2794967"/>
            <a:ext cx="5963193" cy="3214193"/>
            <a:chOff x="523875" y="1681098"/>
            <a:chExt cx="4800600" cy="2576830"/>
          </a:xfrm>
        </p:grpSpPr>
        <p:pic>
          <p:nvPicPr>
            <p:cNvPr id="43" name="object 4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3875" y="1809749"/>
              <a:ext cx="4800600" cy="244792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33245" y="1690623"/>
              <a:ext cx="197992" cy="252222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690624" y="1681098"/>
              <a:ext cx="266065" cy="262890"/>
            </a:xfrm>
            <a:custGeom>
              <a:avLst/>
              <a:gdLst/>
              <a:ahLst/>
              <a:cxnLst/>
              <a:rect l="l" t="t" r="r" b="b"/>
              <a:pathLst>
                <a:path w="266064" h="262889">
                  <a:moveTo>
                    <a:pt x="17972" y="17839"/>
                  </a:moveTo>
                  <a:lnTo>
                    <a:pt x="21237" y="29942"/>
                  </a:lnTo>
                  <a:lnTo>
                    <a:pt x="256539" y="262636"/>
                  </a:lnTo>
                  <a:lnTo>
                    <a:pt x="265556" y="253618"/>
                  </a:lnTo>
                  <a:lnTo>
                    <a:pt x="30191" y="20980"/>
                  </a:lnTo>
                  <a:lnTo>
                    <a:pt x="17972" y="17839"/>
                  </a:lnTo>
                  <a:close/>
                </a:path>
                <a:path w="266064" h="262889">
                  <a:moveTo>
                    <a:pt x="0" y="0"/>
                  </a:moveTo>
                  <a:lnTo>
                    <a:pt x="25813" y="95885"/>
                  </a:lnTo>
                  <a:lnTo>
                    <a:pt x="26702" y="99313"/>
                  </a:lnTo>
                  <a:lnTo>
                    <a:pt x="26907" y="99313"/>
                  </a:lnTo>
                  <a:lnTo>
                    <a:pt x="30225" y="101091"/>
                  </a:lnTo>
                  <a:lnTo>
                    <a:pt x="36956" y="99313"/>
                  </a:lnTo>
                  <a:lnTo>
                    <a:pt x="38988" y="95885"/>
                  </a:lnTo>
                  <a:lnTo>
                    <a:pt x="38100" y="92455"/>
                  </a:lnTo>
                  <a:lnTo>
                    <a:pt x="21237" y="29942"/>
                  </a:lnTo>
                  <a:lnTo>
                    <a:pt x="4571" y="13462"/>
                  </a:lnTo>
                  <a:lnTo>
                    <a:pt x="13462" y="4445"/>
                  </a:lnTo>
                  <a:lnTo>
                    <a:pt x="17229" y="4445"/>
                  </a:lnTo>
                  <a:lnTo>
                    <a:pt x="0" y="0"/>
                  </a:lnTo>
                  <a:close/>
                </a:path>
                <a:path w="266064" h="262889">
                  <a:moveTo>
                    <a:pt x="17229" y="4445"/>
                  </a:moveTo>
                  <a:lnTo>
                    <a:pt x="13462" y="4445"/>
                  </a:lnTo>
                  <a:lnTo>
                    <a:pt x="30191" y="20980"/>
                  </a:lnTo>
                  <a:lnTo>
                    <a:pt x="92837" y="37084"/>
                  </a:lnTo>
                  <a:lnTo>
                    <a:pt x="96265" y="37846"/>
                  </a:lnTo>
                  <a:lnTo>
                    <a:pt x="99694" y="35813"/>
                  </a:lnTo>
                  <a:lnTo>
                    <a:pt x="100583" y="32512"/>
                  </a:lnTo>
                  <a:lnTo>
                    <a:pt x="101473" y="29083"/>
                  </a:lnTo>
                  <a:lnTo>
                    <a:pt x="99440" y="25653"/>
                  </a:lnTo>
                  <a:lnTo>
                    <a:pt x="17229" y="4445"/>
                  </a:lnTo>
                  <a:close/>
                </a:path>
                <a:path w="266064" h="262889">
                  <a:moveTo>
                    <a:pt x="13462" y="4445"/>
                  </a:moveTo>
                  <a:lnTo>
                    <a:pt x="4571" y="13462"/>
                  </a:lnTo>
                  <a:lnTo>
                    <a:pt x="21237" y="29942"/>
                  </a:lnTo>
                  <a:lnTo>
                    <a:pt x="17972" y="17839"/>
                  </a:lnTo>
                  <a:lnTo>
                    <a:pt x="7365" y="15112"/>
                  </a:lnTo>
                  <a:lnTo>
                    <a:pt x="15112" y="7238"/>
                  </a:lnTo>
                  <a:lnTo>
                    <a:pt x="16288" y="7238"/>
                  </a:lnTo>
                  <a:lnTo>
                    <a:pt x="13462" y="4445"/>
                  </a:lnTo>
                  <a:close/>
                </a:path>
                <a:path w="266064" h="262889">
                  <a:moveTo>
                    <a:pt x="16288" y="7238"/>
                  </a:moveTo>
                  <a:lnTo>
                    <a:pt x="15112" y="7238"/>
                  </a:lnTo>
                  <a:lnTo>
                    <a:pt x="17972" y="17839"/>
                  </a:lnTo>
                  <a:lnTo>
                    <a:pt x="30191" y="20980"/>
                  </a:lnTo>
                  <a:lnTo>
                    <a:pt x="16288" y="7238"/>
                  </a:lnTo>
                  <a:close/>
                </a:path>
                <a:path w="266064" h="262889">
                  <a:moveTo>
                    <a:pt x="15112" y="7238"/>
                  </a:moveTo>
                  <a:lnTo>
                    <a:pt x="7365" y="15112"/>
                  </a:lnTo>
                  <a:lnTo>
                    <a:pt x="17972" y="17839"/>
                  </a:lnTo>
                  <a:lnTo>
                    <a:pt x="15112" y="72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1824489" name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34398" y="1383996"/>
            <a:ext cx="8013090" cy="4554124"/>
          </a:xfrm>
          <a:prstGeom prst="rect">
            <a:avLst/>
          </a:prstGeom>
        </p:spPr>
      </p:pic>
      <p:pic>
        <p:nvPicPr>
          <p:cNvPr id="1838174843" name="Image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86671" y="992318"/>
            <a:ext cx="4770595" cy="254796"/>
          </a:xfrm>
          <a:prstGeom prst="rect">
            <a:avLst/>
          </a:prstGeom>
        </p:spPr>
      </p:pic>
      <p:sp>
        <p:nvSpPr>
          <p:cNvPr id="362919468" name="Titre 1"/>
          <p:cNvSpPr txBox="1"/>
          <p:nvPr/>
        </p:nvSpPr>
        <p:spPr bwMode="auto">
          <a:xfrm>
            <a:off x="4393859" y="57831"/>
            <a:ext cx="3853629" cy="65920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Stability diagram</a:t>
            </a:r>
            <a:endParaRPr/>
          </a:p>
        </p:txBody>
      </p:sp>
      <p:sp>
        <p:nvSpPr>
          <p:cNvPr id="1206655523" name="ZoneTexte 11"/>
          <p:cNvSpPr txBox="1"/>
          <p:nvPr/>
        </p:nvSpPr>
        <p:spPr bwMode="auto">
          <a:xfrm>
            <a:off x="380365" y="6444335"/>
            <a:ext cx="690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dirty="0" err="1"/>
              <a:t>Convex</a:t>
            </a:r>
            <a:r>
              <a:rPr lang="fr-FR" dirty="0"/>
              <a:t> </a:t>
            </a:r>
            <a:r>
              <a:rPr lang="fr-FR" dirty="0" err="1"/>
              <a:t>stability</a:t>
            </a:r>
            <a:r>
              <a:rPr lang="fr-FR" dirty="0"/>
              <a:t> (ex: 5+5 </a:t>
            </a:r>
            <a:r>
              <a:rPr lang="fr-FR" dirty="0">
                <a:sym typeface="Wingdings" panose="05000000000000000000" pitchFamily="2" charset="2"/>
              </a:rPr>
              <a:t></a:t>
            </a:r>
            <a:r>
              <a:rPr lang="fr-FR" dirty="0"/>
              <a:t> 4 +6) </a:t>
            </a:r>
            <a:r>
              <a:rPr lang="fr-FR" dirty="0">
                <a:sym typeface="Wingdings" panose="05000000000000000000" pitchFamily="2" charset="2"/>
              </a:rPr>
              <a:t></a:t>
            </a:r>
            <a:r>
              <a:rPr lang="fr-FR" dirty="0"/>
              <a:t> </a:t>
            </a:r>
            <a:r>
              <a:rPr lang="fr-FR" b="1" dirty="0">
                <a:solidFill>
                  <a:srgbClr val="FF0000"/>
                </a:solidFill>
              </a:rPr>
              <a:t>4 </a:t>
            </a:r>
            <a:r>
              <a:rPr lang="fr-FR" b="1" dirty="0" err="1">
                <a:solidFill>
                  <a:srgbClr val="FF0000"/>
                </a:solidFill>
              </a:rPr>
              <a:t>vacancies</a:t>
            </a:r>
            <a:r>
              <a:rPr lang="fr-FR" b="1" dirty="0">
                <a:solidFill>
                  <a:srgbClr val="FF0000"/>
                </a:solidFill>
              </a:rPr>
              <a:t> or 6 </a:t>
            </a:r>
            <a:r>
              <a:rPr lang="fr-FR" b="1" dirty="0" err="1">
                <a:solidFill>
                  <a:srgbClr val="FF0000"/>
                </a:solidFill>
              </a:rPr>
              <a:t>vacancies</a:t>
            </a:r>
            <a:endParaRPr dirty="0"/>
          </a:p>
        </p:txBody>
      </p:sp>
      <p:sp>
        <p:nvSpPr>
          <p:cNvPr id="652370226" name="ZoneTexte 13"/>
          <p:cNvSpPr txBox="1"/>
          <p:nvPr/>
        </p:nvSpPr>
        <p:spPr bwMode="auto">
          <a:xfrm>
            <a:off x="3440704" y="6075003"/>
            <a:ext cx="4572000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/>
              <a:t>4(T</a:t>
            </a:r>
            <a:r>
              <a:rPr lang="fr-FR" baseline="-25000"/>
              <a:t>d</a:t>
            </a:r>
            <a:r>
              <a:rPr lang="fr-FR"/>
              <a:t>)         6 (O</a:t>
            </a:r>
            <a:r>
              <a:rPr lang="fr-FR" baseline="-25000"/>
              <a:t>h</a:t>
            </a:r>
            <a:r>
              <a:rPr lang="fr-FR"/>
              <a:t>)</a:t>
            </a:r>
            <a:endParaRPr/>
          </a:p>
        </p:txBody>
      </p:sp>
      <p:pic>
        <p:nvPicPr>
          <p:cNvPr id="1375563530" name="Image 2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192143" y="469506"/>
            <a:ext cx="4865028" cy="9255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grpSp>
        <p:nvGrpSpPr>
          <p:cNvPr id="1439555904" name="Groupe 29"/>
          <p:cNvGrpSpPr/>
          <p:nvPr/>
        </p:nvGrpSpPr>
        <p:grpSpPr bwMode="auto">
          <a:xfrm>
            <a:off x="8931315" y="1988840"/>
            <a:ext cx="2354531" cy="2118996"/>
            <a:chOff x="8748180" y="113062"/>
            <a:chExt cx="2708584" cy="2479591"/>
          </a:xfrm>
        </p:grpSpPr>
        <p:pic>
          <p:nvPicPr>
            <p:cNvPr id="1530028188" name="Graphique 30"/>
            <p:cNvPicPr>
              <a:picLocks noChangeAspect="1"/>
            </p:cNvPicPr>
            <p:nvPr/>
          </p:nvPicPr>
          <p:blipFill>
            <a:blip r:embed="rId6">
              <a:lum/>
              <a:alphaModFix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/>
          </p:blipFill>
          <p:spPr bwMode="auto">
            <a:xfrm>
              <a:off x="9201876" y="113062"/>
              <a:ext cx="2254888" cy="247959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73334317" name="Connecteur droit avec flèche 31"/>
            <p:cNvCxnSpPr/>
            <p:nvPr/>
          </p:nvCxnSpPr>
          <p:spPr bwMode="auto">
            <a:xfrm flipH="1" flipV="1">
              <a:off x="9545780" y="375264"/>
              <a:ext cx="711972" cy="90416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diamond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4944033" name="ZoneTexte 32"/>
            <p:cNvSpPr txBox="1"/>
            <p:nvPr/>
          </p:nvSpPr>
          <p:spPr bwMode="auto">
            <a:xfrm>
              <a:off x="8773182" y="139765"/>
              <a:ext cx="1556136" cy="351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fr-FR" sz="1350">
                  <a:solidFill>
                    <a:prstClr val="black"/>
                  </a:solidFill>
                  <a:latin typeface="Calibri"/>
                </a:rPr>
                <a:t>X,Y,Z</a:t>
              </a:r>
              <a:endParaRPr/>
            </a:p>
          </p:txBody>
        </p:sp>
        <p:sp>
          <p:nvSpPr>
            <p:cNvPr id="1423775776" name="ZoneTexte 33"/>
            <p:cNvSpPr txBox="1"/>
            <p:nvPr/>
          </p:nvSpPr>
          <p:spPr bwMode="auto">
            <a:xfrm>
              <a:off x="8748180" y="472008"/>
              <a:ext cx="396839" cy="351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1350">
                  <a:solidFill>
                    <a:srgbClr val="E301CD"/>
                  </a:solidFill>
                  <a:latin typeface="Calibri"/>
                </a:rPr>
                <a:t>Ar</a:t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7827155" name="Graphique 1"/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9"/>
          <a:stretch/>
        </p:blipFill>
        <p:spPr bwMode="auto">
          <a:xfrm>
            <a:off x="3287474" y="2130756"/>
            <a:ext cx="1142888" cy="1571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122548" name="Image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r="74014"/>
          <a:stretch/>
        </p:blipFill>
        <p:spPr bwMode="auto">
          <a:xfrm>
            <a:off x="2765339" y="3796107"/>
            <a:ext cx="1632371" cy="968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849410" name="Graphique 3"/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8364"/>
          <a:stretch/>
        </p:blipFill>
        <p:spPr bwMode="auto">
          <a:xfrm>
            <a:off x="8724037" y="2115733"/>
            <a:ext cx="1198073" cy="1647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873346" name="Graphique 4"/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2726" r="35643"/>
          <a:stretch/>
        </p:blipFill>
        <p:spPr bwMode="auto">
          <a:xfrm>
            <a:off x="5776361" y="2130754"/>
            <a:ext cx="1135705" cy="1562166"/>
          </a:xfrm>
          <a:prstGeom prst="rect">
            <a:avLst/>
          </a:prstGeom>
          <a:noFill/>
          <a:ln>
            <a:noFill/>
          </a:ln>
        </p:spPr>
      </p:pic>
      <p:sp>
        <p:nvSpPr>
          <p:cNvPr id="1552865346" name="Forme libre : forme 5"/>
          <p:cNvSpPr/>
          <p:nvPr/>
        </p:nvSpPr>
        <p:spPr bwMode="auto">
          <a:xfrm flipH="1">
            <a:off x="5690154" y="2130754"/>
            <a:ext cx="142044" cy="156216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 extrusionOk="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81634" tIns="40816" rIns="81634" bIns="40816" anchor="ctr" anchorCtr="0" compatLnSpc="0">
            <a:noAutofit/>
          </a:bodyPr>
          <a:lstStyle/>
          <a:p>
            <a:pPr defTabSz="829405">
              <a:defRPr/>
            </a:pPr>
            <a:endParaRPr lang="de-DE" sz="1650">
              <a:solidFill>
                <a:prstClr val="black"/>
              </a:solidFill>
              <a:latin typeface="Liberation Sans"/>
              <a:ea typeface="Microsoft YaHei"/>
              <a:cs typeface="Arial"/>
            </a:endParaRPr>
          </a:p>
        </p:txBody>
      </p:sp>
      <p:pic>
        <p:nvPicPr>
          <p:cNvPr id="1117694418" name="Image 6"/>
          <p:cNvPicPr>
            <a:picLocks noChangeAspect="1"/>
          </p:cNvPicPr>
          <p:nvPr/>
        </p:nvPicPr>
        <p:blipFill>
          <a:blip r:embed="rId6">
            <a:lum/>
            <a:alphaModFix/>
          </a:blip>
          <a:stretch/>
        </p:blipFill>
        <p:spPr bwMode="auto">
          <a:xfrm>
            <a:off x="2307856" y="955536"/>
            <a:ext cx="7379797" cy="1053416"/>
          </a:xfrm>
          <a:prstGeom prst="rect">
            <a:avLst/>
          </a:prstGeom>
          <a:noFill/>
          <a:ln>
            <a:noFill/>
          </a:ln>
        </p:spPr>
      </p:pic>
      <p:sp>
        <p:nvSpPr>
          <p:cNvPr id="2057983315" name="ZoneTexte 7"/>
          <p:cNvSpPr txBox="1"/>
          <p:nvPr/>
        </p:nvSpPr>
        <p:spPr bwMode="auto">
          <a:xfrm>
            <a:off x="1752739" y="3927050"/>
            <a:ext cx="500661" cy="564037"/>
          </a:xfrm>
          <a:prstGeom prst="rect">
            <a:avLst/>
          </a:prstGeom>
          <a:noFill/>
          <a:ln>
            <a:noFill/>
          </a:ln>
        </p:spPr>
        <p:txBody>
          <a:bodyPr vert="horz" wrap="none" lIns="81634" tIns="40816" rIns="81634" bIns="40816" anchorCtr="0" compatLnSpc="0">
            <a:spAutoFit/>
          </a:bodyPr>
          <a:lstStyle/>
          <a:p>
            <a:pPr defTabSz="829405">
              <a:defRPr/>
            </a:pPr>
            <a:r>
              <a:rPr lang="de-DE" sz="325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α</a:t>
            </a:r>
            <a:r>
              <a:rPr lang="de-DE" sz="3250">
                <a:solidFill>
                  <a:prstClr val="black"/>
                </a:solidFill>
                <a:latin typeface="Times New Roman"/>
                <a:ea typeface="Liberation Sans"/>
                <a:cs typeface="Liberation Sans"/>
              </a:rPr>
              <a:t>:</a:t>
            </a:r>
            <a:endParaRPr/>
          </a:p>
        </p:txBody>
      </p:sp>
      <p:sp>
        <p:nvSpPr>
          <p:cNvPr id="1291421376" name="ZoneTexte 8"/>
          <p:cNvSpPr txBox="1"/>
          <p:nvPr/>
        </p:nvSpPr>
        <p:spPr bwMode="auto">
          <a:xfrm>
            <a:off x="1589469" y="5167901"/>
            <a:ext cx="1056774" cy="512162"/>
          </a:xfrm>
          <a:prstGeom prst="rect">
            <a:avLst/>
          </a:prstGeom>
          <a:noFill/>
          <a:ln>
            <a:noFill/>
          </a:ln>
        </p:spPr>
        <p:txBody>
          <a:bodyPr vert="horz" wrap="none" lIns="81634" tIns="40816" rIns="81634" bIns="40816" anchorCtr="0" compatLnSpc="0">
            <a:spAutoFit/>
          </a:bodyPr>
          <a:lstStyle/>
          <a:p>
            <a:pPr defTabSz="829405">
              <a:defRPr/>
            </a:pPr>
            <a:r>
              <a:rPr lang="de-DE" sz="2900">
                <a:solidFill>
                  <a:prstClr val="black"/>
                </a:solidFill>
                <a:latin typeface="Times New Roman"/>
                <a:ea typeface="Liberation Sans"/>
                <a:cs typeface="Liberation Sans"/>
              </a:rPr>
              <a:t>β </a:t>
            </a:r>
            <a:r>
              <a:rPr lang="de-DE" sz="2900">
                <a:solidFill>
                  <a:prstClr val="black"/>
                </a:solidFill>
                <a:ea typeface="Liberation Sans"/>
                <a:cs typeface="Liberation Sans"/>
              </a:rPr>
              <a:t>&amp;</a:t>
            </a:r>
            <a:r>
              <a:rPr lang="de-DE" sz="2900">
                <a:solidFill>
                  <a:prstClr val="black"/>
                </a:solidFill>
                <a:latin typeface="Times New Roman"/>
                <a:ea typeface="Liberation Sans"/>
                <a:cs typeface="Liberation Sans"/>
              </a:rPr>
              <a:t> γ:</a:t>
            </a:r>
            <a:endParaRPr/>
          </a:p>
        </p:txBody>
      </p:sp>
      <p:sp>
        <p:nvSpPr>
          <p:cNvPr id="1428836525" name="ZoneTexte 9"/>
          <p:cNvSpPr txBox="1"/>
          <p:nvPr/>
        </p:nvSpPr>
        <p:spPr bwMode="auto">
          <a:xfrm>
            <a:off x="3385437" y="5267496"/>
            <a:ext cx="707897" cy="403480"/>
          </a:xfrm>
          <a:prstGeom prst="rect">
            <a:avLst/>
          </a:prstGeom>
          <a:noFill/>
          <a:ln>
            <a:noFill/>
          </a:ln>
        </p:spPr>
        <p:txBody>
          <a:bodyPr vert="horz" wrap="none" lIns="81634" tIns="40816" rIns="81634" bIns="40816" anchorCtr="0" compatLnSpc="0">
            <a:spAutoFit/>
          </a:bodyPr>
          <a:lstStyle/>
          <a:p>
            <a:pPr defTabSz="829405">
              <a:defRPr/>
            </a:pPr>
            <a:r>
              <a:rPr lang="de-DE" sz="2200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zero</a:t>
            </a:r>
            <a:endParaRPr/>
          </a:p>
        </p:txBody>
      </p:sp>
      <p:sp>
        <p:nvSpPr>
          <p:cNvPr id="275894786" name="ZoneTexte 10"/>
          <p:cNvSpPr txBox="1"/>
          <p:nvPr/>
        </p:nvSpPr>
        <p:spPr bwMode="auto">
          <a:xfrm>
            <a:off x="5123985" y="5078140"/>
            <a:ext cx="2530896" cy="349939"/>
          </a:xfrm>
          <a:prstGeom prst="rect">
            <a:avLst/>
          </a:prstGeom>
          <a:noFill/>
          <a:ln>
            <a:noFill/>
          </a:ln>
        </p:spPr>
        <p:txBody>
          <a:bodyPr vert="horz" wrap="none" lIns="81634" tIns="40816" rIns="81634" bIns="40816" anchorCtr="0" compatLnSpc="0">
            <a:spAutoFit/>
          </a:bodyPr>
          <a:lstStyle/>
          <a:p>
            <a:pPr defTabSz="829405">
              <a:defRPr/>
            </a:pPr>
            <a:r>
              <a:rPr lang="de-DE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Orthogonal </a:t>
            </a:r>
            <a:r>
              <a:rPr lang="de-DE" b="1" i="1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E</a:t>
            </a:r>
            <a:r>
              <a:rPr lang="de-DE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-</a:t>
            </a:r>
            <a:r>
              <a:rPr lang="de-DE" b="1" i="1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B</a:t>
            </a:r>
            <a:r>
              <a:rPr lang="de-DE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-mixing</a:t>
            </a:r>
            <a:endParaRPr/>
          </a:p>
        </p:txBody>
      </p:sp>
      <p:sp>
        <p:nvSpPr>
          <p:cNvPr id="1353864869" name="ZoneTexte 12"/>
          <p:cNvSpPr txBox="1"/>
          <p:nvPr/>
        </p:nvSpPr>
        <p:spPr bwMode="auto">
          <a:xfrm>
            <a:off x="7938471" y="5100844"/>
            <a:ext cx="2530896" cy="349939"/>
          </a:xfrm>
          <a:prstGeom prst="rect">
            <a:avLst/>
          </a:prstGeom>
          <a:noFill/>
          <a:ln>
            <a:noFill/>
          </a:ln>
        </p:spPr>
        <p:txBody>
          <a:bodyPr vert="horz" wrap="none" lIns="81634" tIns="40816" rIns="81634" bIns="40816" anchorCtr="0" compatLnSpc="0">
            <a:spAutoFit/>
          </a:bodyPr>
          <a:lstStyle/>
          <a:p>
            <a:pPr defTabSz="829405">
              <a:defRPr/>
            </a:pPr>
            <a:r>
              <a:rPr lang="de-DE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Orthogonal </a:t>
            </a:r>
            <a:r>
              <a:rPr lang="de-DE" b="1" i="1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E</a:t>
            </a:r>
            <a:r>
              <a:rPr lang="de-DE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-</a:t>
            </a:r>
            <a:r>
              <a:rPr lang="de-DE" b="1" i="1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B</a:t>
            </a:r>
            <a:r>
              <a:rPr lang="de-DE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-mixing</a:t>
            </a:r>
            <a:endParaRPr/>
          </a:p>
        </p:txBody>
      </p:sp>
      <p:sp>
        <p:nvSpPr>
          <p:cNvPr id="365085163" name="Connecteur droit 13"/>
          <p:cNvSpPr/>
          <p:nvPr/>
        </p:nvSpPr>
        <p:spPr bwMode="auto">
          <a:xfrm>
            <a:off x="1524160" y="4938996"/>
            <a:ext cx="9143112" cy="0"/>
          </a:xfrm>
          <a:prstGeom prst="line">
            <a:avLst/>
          </a:prstGeom>
          <a:noFill/>
          <a:ln w="19080">
            <a:solidFill>
              <a:srgbClr val="E0E0E0"/>
            </a:solidFill>
            <a:prstDash val="solid"/>
          </a:ln>
        </p:spPr>
        <p:txBody>
          <a:bodyPr vert="horz" wrap="none" lIns="90124" tIns="49306" rIns="90124" bIns="49306" anchor="ctr" anchorCtr="0" compatLnSpc="0"/>
          <a:lstStyle/>
          <a:p>
            <a:pPr defTabSz="829405">
              <a:defRPr/>
            </a:pPr>
            <a:endParaRPr lang="de-DE" sz="1650">
              <a:solidFill>
                <a:prstClr val="black"/>
              </a:solidFill>
              <a:latin typeface="Liberation Sans"/>
              <a:ea typeface="Microsoft YaHei"/>
              <a:cs typeface="Arial"/>
            </a:endParaRPr>
          </a:p>
        </p:txBody>
      </p:sp>
      <p:sp>
        <p:nvSpPr>
          <p:cNvPr id="1567485757" name="Connecteur droit 14"/>
          <p:cNvSpPr/>
          <p:nvPr/>
        </p:nvSpPr>
        <p:spPr bwMode="auto">
          <a:xfrm>
            <a:off x="1524160" y="3632837"/>
            <a:ext cx="9143112" cy="0"/>
          </a:xfrm>
          <a:prstGeom prst="line">
            <a:avLst/>
          </a:prstGeom>
          <a:noFill/>
          <a:ln w="19080">
            <a:solidFill>
              <a:srgbClr val="424242"/>
            </a:solidFill>
            <a:prstDash val="solid"/>
          </a:ln>
        </p:spPr>
        <p:txBody>
          <a:bodyPr vert="horz" wrap="none" lIns="90124" tIns="49306" rIns="90124" bIns="49306" anchor="ctr" anchorCtr="0" compatLnSpc="0"/>
          <a:lstStyle/>
          <a:p>
            <a:pPr defTabSz="829405">
              <a:defRPr/>
            </a:pPr>
            <a:endParaRPr lang="de-DE" sz="1650">
              <a:solidFill>
                <a:prstClr val="black"/>
              </a:solidFill>
              <a:latin typeface="Liberation Sans"/>
              <a:ea typeface="Microsoft YaHei"/>
              <a:cs typeface="Arial"/>
            </a:endParaRPr>
          </a:p>
        </p:txBody>
      </p:sp>
      <p:pic>
        <p:nvPicPr>
          <p:cNvPr id="957268721" name="Image 1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28577" r="37641"/>
          <a:stretch/>
        </p:blipFill>
        <p:spPr bwMode="auto">
          <a:xfrm>
            <a:off x="5050789" y="3806883"/>
            <a:ext cx="2122182" cy="968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8363547" name="Image 1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63616"/>
          <a:stretch/>
        </p:blipFill>
        <p:spPr bwMode="auto">
          <a:xfrm>
            <a:off x="7891686" y="3796107"/>
            <a:ext cx="2285777" cy="968842"/>
          </a:xfrm>
          <a:prstGeom prst="rect">
            <a:avLst/>
          </a:prstGeom>
          <a:noFill/>
          <a:ln>
            <a:noFill/>
          </a:ln>
        </p:spPr>
      </p:pic>
      <p:sp>
        <p:nvSpPr>
          <p:cNvPr id="730960183" name="Connecteur droit 17"/>
          <p:cNvSpPr/>
          <p:nvPr/>
        </p:nvSpPr>
        <p:spPr bwMode="auto">
          <a:xfrm flipH="1">
            <a:off x="4920174" y="2115734"/>
            <a:ext cx="32652" cy="3868191"/>
          </a:xfrm>
          <a:prstGeom prst="line">
            <a:avLst/>
          </a:prstGeom>
          <a:noFill/>
          <a:ln w="19080">
            <a:solidFill>
              <a:srgbClr val="E0E0E0"/>
            </a:solidFill>
            <a:prstDash val="solid"/>
          </a:ln>
        </p:spPr>
        <p:txBody>
          <a:bodyPr vert="horz" wrap="none" lIns="90124" tIns="49306" rIns="90124" bIns="49306" anchor="ctr" anchorCtr="0" compatLnSpc="0"/>
          <a:lstStyle/>
          <a:p>
            <a:pPr defTabSz="829405">
              <a:defRPr/>
            </a:pPr>
            <a:endParaRPr lang="de-DE" sz="1650">
              <a:solidFill>
                <a:prstClr val="black"/>
              </a:solidFill>
              <a:latin typeface="Liberation Sans"/>
              <a:ea typeface="Microsoft YaHei"/>
              <a:cs typeface="Arial"/>
            </a:endParaRPr>
          </a:p>
        </p:txBody>
      </p:sp>
      <p:sp>
        <p:nvSpPr>
          <p:cNvPr id="313422565" name="Connecteur droit 18"/>
          <p:cNvSpPr/>
          <p:nvPr/>
        </p:nvSpPr>
        <p:spPr bwMode="auto">
          <a:xfrm flipH="1">
            <a:off x="7826378" y="2115734"/>
            <a:ext cx="32652" cy="3868191"/>
          </a:xfrm>
          <a:prstGeom prst="line">
            <a:avLst/>
          </a:prstGeom>
          <a:noFill/>
          <a:ln w="19080">
            <a:solidFill>
              <a:srgbClr val="E0E0E0"/>
            </a:solidFill>
            <a:prstDash val="solid"/>
          </a:ln>
        </p:spPr>
        <p:txBody>
          <a:bodyPr vert="horz" wrap="none" lIns="90124" tIns="49306" rIns="90124" bIns="49306" anchor="ctr" anchorCtr="0" compatLnSpc="0"/>
          <a:lstStyle/>
          <a:p>
            <a:pPr defTabSz="829405">
              <a:defRPr/>
            </a:pPr>
            <a:endParaRPr lang="de-DE" sz="1650">
              <a:solidFill>
                <a:prstClr val="black"/>
              </a:solidFill>
              <a:latin typeface="Liberation Sans"/>
              <a:ea typeface="Microsoft YaHei"/>
              <a:cs typeface="Arial"/>
            </a:endParaRPr>
          </a:p>
        </p:txBody>
      </p:sp>
      <p:sp>
        <p:nvSpPr>
          <p:cNvPr id="1430440241" name="Connecteur droit 19"/>
          <p:cNvSpPr/>
          <p:nvPr/>
        </p:nvSpPr>
        <p:spPr bwMode="auto">
          <a:xfrm flipH="1">
            <a:off x="2667048" y="2132062"/>
            <a:ext cx="32652" cy="3868189"/>
          </a:xfrm>
          <a:prstGeom prst="line">
            <a:avLst/>
          </a:prstGeom>
          <a:noFill/>
          <a:ln w="19080">
            <a:solidFill>
              <a:srgbClr val="424242"/>
            </a:solidFill>
            <a:prstDash val="solid"/>
          </a:ln>
        </p:spPr>
        <p:txBody>
          <a:bodyPr vert="horz" wrap="none" lIns="90124" tIns="49306" rIns="90124" bIns="49306" anchor="ctr" anchorCtr="0" compatLnSpc="0"/>
          <a:lstStyle/>
          <a:p>
            <a:pPr defTabSz="829405">
              <a:defRPr/>
            </a:pPr>
            <a:endParaRPr lang="de-DE" sz="1650">
              <a:solidFill>
                <a:prstClr val="black"/>
              </a:solidFill>
              <a:latin typeface="Liberation Sans"/>
              <a:ea typeface="Microsoft YaHei"/>
              <a:cs typeface="Arial"/>
            </a:endParaRPr>
          </a:p>
        </p:txBody>
      </p:sp>
      <p:sp>
        <p:nvSpPr>
          <p:cNvPr id="565766449" name="ZoneTexte 20"/>
          <p:cNvSpPr txBox="1"/>
          <p:nvPr/>
        </p:nvSpPr>
        <p:spPr bwMode="auto">
          <a:xfrm>
            <a:off x="3154761" y="331830"/>
            <a:ext cx="5354874" cy="457020"/>
          </a:xfrm>
          <a:prstGeom prst="rect">
            <a:avLst/>
          </a:prstGeom>
          <a:noFill/>
          <a:ln>
            <a:noFill/>
          </a:ln>
        </p:spPr>
        <p:txBody>
          <a:bodyPr vert="horz" wrap="none" lIns="81634" tIns="40816" rIns="81634" bIns="40816" anchorCtr="0" compatLnSpc="0">
            <a:spAutoFit/>
          </a:bodyPr>
          <a:lstStyle/>
          <a:p>
            <a:pPr algn="ctr" defTabSz="829405">
              <a:defRPr/>
            </a:pPr>
            <a:r>
              <a:rPr lang="de-DE" sz="2550">
                <a:solidFill>
                  <a:prstClr val="black"/>
                </a:solidFill>
                <a:latin typeface="Liberation Sans"/>
                <a:ea typeface="Microsoft YaHei"/>
                <a:cs typeface="Arial"/>
              </a:rPr>
              <a:t>Different magneto-electric couplings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12159697" name="Image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31003" y="3759602"/>
            <a:ext cx="4329982" cy="2340260"/>
          </a:xfrm>
          <a:prstGeom prst="rect">
            <a:avLst/>
          </a:prstGeom>
        </p:spPr>
      </p:pic>
      <p:pic>
        <p:nvPicPr>
          <p:cNvPr id="1733332163" name="Image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176054" y="4149080"/>
            <a:ext cx="5368381" cy="323048"/>
          </a:xfrm>
          <a:prstGeom prst="rect">
            <a:avLst/>
          </a:prstGeom>
        </p:spPr>
      </p:pic>
      <p:sp>
        <p:nvSpPr>
          <p:cNvPr id="1506490296" name="Titre 1"/>
          <p:cNvSpPr txBox="1"/>
          <p:nvPr/>
        </p:nvSpPr>
        <p:spPr bwMode="auto">
          <a:xfrm>
            <a:off x="1657595" y="121939"/>
            <a:ext cx="8606780" cy="1325563"/>
          </a:xfrm>
          <a:prstGeom prst="rect">
            <a:avLst/>
          </a:prstGeom>
        </p:spPr>
        <p:txBody>
          <a:bodyPr/>
          <a:lstStyle>
            <a:lvl1pPr algn="l" defTabSz="685800" rtl="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			But incorrect shape</a:t>
            </a:r>
            <a:endParaRPr/>
          </a:p>
          <a:p>
            <a:pPr>
              <a:defRPr/>
            </a:pPr>
            <a:r>
              <a:rPr lang="fr-FR"/>
              <a:t>(Reflexion approximation + Crystal Field theory)</a:t>
            </a:r>
            <a:endParaRPr/>
          </a:p>
        </p:txBody>
      </p:sp>
      <p:pic>
        <p:nvPicPr>
          <p:cNvPr id="129515043" name="Image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599925" y="1493786"/>
            <a:ext cx="4329982" cy="2265817"/>
          </a:xfrm>
          <a:prstGeom prst="rect">
            <a:avLst/>
          </a:prstGeom>
        </p:spPr>
      </p:pic>
      <p:sp>
        <p:nvSpPr>
          <p:cNvPr id="1595814819" name="ZoneTexte 6"/>
          <p:cNvSpPr txBox="1"/>
          <p:nvPr/>
        </p:nvSpPr>
        <p:spPr bwMode="auto">
          <a:xfrm>
            <a:off x="5929908" y="196186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/>
              <a:t>Experiment</a:t>
            </a:r>
            <a:endParaRPr/>
          </a:p>
        </p:txBody>
      </p:sp>
      <p:pic>
        <p:nvPicPr>
          <p:cNvPr id="1701310120" name="Image 1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736567" y="1324478"/>
            <a:ext cx="2797838" cy="2084389"/>
          </a:xfrm>
          <a:prstGeom prst="rect">
            <a:avLst/>
          </a:prstGeom>
        </p:spPr>
      </p:pic>
      <p:sp>
        <p:nvSpPr>
          <p:cNvPr id="1985775461" name="ZoneTexte 11"/>
          <p:cNvSpPr txBox="1"/>
          <p:nvPr/>
        </p:nvSpPr>
        <p:spPr bwMode="auto">
          <a:xfrm>
            <a:off x="6185260" y="544315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dirty="0"/>
              <a:t>Theory</a:t>
            </a:r>
            <a:endParaRPr dirty="0"/>
          </a:p>
        </p:txBody>
      </p:sp>
      <p:sp>
        <p:nvSpPr>
          <p:cNvPr id="2" name="ZoneTexte 11">
            <a:extLst>
              <a:ext uri="{FF2B5EF4-FFF2-40B4-BE49-F238E27FC236}">
                <a16:creationId xmlns:a16="http://schemas.microsoft.com/office/drawing/2014/main" id="{2C7E78F9-2661-04E3-38AC-45C3435E1915}"/>
              </a:ext>
            </a:extLst>
          </p:cNvPr>
          <p:cNvSpPr txBox="1"/>
          <p:nvPr/>
        </p:nvSpPr>
        <p:spPr bwMode="auto">
          <a:xfrm>
            <a:off x="7581165" y="4981489"/>
            <a:ext cx="32688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dirty="0"/>
              <a:t>Need to </a:t>
            </a:r>
            <a:r>
              <a:rPr lang="fr-FR" dirty="0" err="1"/>
              <a:t>quantize</a:t>
            </a:r>
            <a:r>
              <a:rPr lang="fr-FR" dirty="0"/>
              <a:t> the motion</a:t>
            </a:r>
          </a:p>
          <a:p>
            <a:pPr>
              <a:defRPr/>
            </a:pPr>
            <a:r>
              <a:rPr lang="fr-FR" dirty="0"/>
              <a:t>+ not pure </a:t>
            </a:r>
            <a:r>
              <a:rPr lang="fr-FR" dirty="0" err="1"/>
              <a:t>pairwise</a:t>
            </a:r>
            <a:r>
              <a:rPr lang="fr-FR" dirty="0"/>
              <a:t> interaction</a:t>
            </a:r>
          </a:p>
          <a:p>
            <a:pPr>
              <a:defRPr/>
            </a:pPr>
            <a:r>
              <a:rPr lang="fr-FR" dirty="0"/>
              <a:t>    </a:t>
            </a:r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order</a:t>
            </a:r>
            <a:r>
              <a:rPr lang="fr-FR" dirty="0"/>
              <a:t> </a:t>
            </a:r>
            <a:r>
              <a:rPr lang="fr-FR" dirty="0" err="1"/>
              <a:t>effects</a:t>
            </a:r>
            <a:endParaRPr dirty="0"/>
          </a:p>
        </p:txBody>
      </p:sp>
      <p:sp>
        <p:nvSpPr>
          <p:cNvPr id="3" name="ZoneTexte 11">
            <a:extLst>
              <a:ext uri="{FF2B5EF4-FFF2-40B4-BE49-F238E27FC236}">
                <a16:creationId xmlns:a16="http://schemas.microsoft.com/office/drawing/2014/main" id="{ECC234D9-58D0-C5E5-D813-87CB6595ADC4}"/>
              </a:ext>
            </a:extLst>
          </p:cNvPr>
          <p:cNvSpPr txBox="1"/>
          <p:nvPr/>
        </p:nvSpPr>
        <p:spPr bwMode="auto">
          <a:xfrm>
            <a:off x="2045550" y="6174305"/>
            <a:ext cx="6181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dirty="0"/>
              <a:t>May </a:t>
            </a:r>
            <a:r>
              <a:rPr lang="fr-FR" dirty="0" err="1"/>
              <a:t>need</a:t>
            </a:r>
            <a:r>
              <a:rPr lang="fr-FR" dirty="0"/>
              <a:t>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Pseudopotential</a:t>
            </a:r>
            <a:r>
              <a:rPr lang="fr-FR" dirty="0">
                <a:sym typeface="Wingdings" panose="05000000000000000000" pitchFamily="2" charset="2"/>
              </a:rPr>
              <a:t> (B. Gervais)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96303" y="177680"/>
            <a:ext cx="6712629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80"/>
              </a:lnSpc>
            </a:pPr>
            <a:r>
              <a:rPr lang="fr-FR" sz="3950" dirty="0">
                <a:solidFill>
                  <a:srgbClr val="2E5496"/>
                </a:solidFill>
                <a:latin typeface="Calibri Light"/>
                <a:cs typeface="Calibri Light"/>
              </a:rPr>
              <a:t>Absorption + Fluorescence </a:t>
            </a:r>
            <a:endParaRPr sz="3950" dirty="0">
              <a:latin typeface="Calibri Light"/>
              <a:cs typeface="Calibri Ligh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49472" y="1082946"/>
            <a:ext cx="285369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35"/>
              </a:lnSpc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Two</a:t>
            </a:r>
            <a:r>
              <a:rPr sz="2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principal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trapping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sites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28">
            <a:extLst>
              <a:ext uri="{FF2B5EF4-FFF2-40B4-BE49-F238E27FC236}">
                <a16:creationId xmlns:a16="http://schemas.microsoft.com/office/drawing/2014/main" id="{46DC0100-B961-1A09-3041-68DB7DE80957}"/>
              </a:ext>
            </a:extLst>
          </p:cNvPr>
          <p:cNvSpPr txBox="1"/>
          <p:nvPr/>
        </p:nvSpPr>
        <p:spPr>
          <a:xfrm>
            <a:off x="626091" y="747885"/>
            <a:ext cx="3916679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35"/>
              </a:lnSpc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State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mixing</a:t>
            </a:r>
            <a:r>
              <a:rPr sz="2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principal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emission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F7B42A6-CF13-D657-40EA-60BC8A622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49" y="2745548"/>
            <a:ext cx="3613853" cy="395728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CF51736-737F-ED64-178F-E77C8B207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708" y="1082946"/>
            <a:ext cx="9979820" cy="172602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F656932-60CB-7D1F-441E-32079A1A8168}"/>
              </a:ext>
            </a:extLst>
          </p:cNvPr>
          <p:cNvSpPr txBox="1"/>
          <p:nvPr/>
        </p:nvSpPr>
        <p:spPr>
          <a:xfrm>
            <a:off x="785410" y="3519010"/>
            <a:ext cx="1005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Na </a:t>
            </a:r>
            <a:r>
              <a:rPr lang="fr-FR" dirty="0" err="1"/>
              <a:t>is</a:t>
            </a:r>
            <a:r>
              <a:rPr lang="fr-FR" dirty="0"/>
              <a:t> Ar</a:t>
            </a:r>
          </a:p>
          <a:p>
            <a:endParaRPr lang="fr-FR" dirty="0"/>
          </a:p>
          <a:p>
            <a:r>
              <a:rPr lang="fr-FR" dirty="0"/>
              <a:t>3s</a:t>
            </a:r>
            <a:r>
              <a:rPr lang="fr-FR" dirty="0">
                <a:sym typeface="Wingdings" panose="05000000000000000000" pitchFamily="2" charset="2"/>
              </a:rPr>
              <a:t>3p</a:t>
            </a: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DD00F39-0B74-D9DB-C7F7-8F55B724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345" y="3834045"/>
            <a:ext cx="5059657" cy="153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8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99970" y="152457"/>
            <a:ext cx="8033384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80"/>
              </a:lnSpc>
            </a:pPr>
            <a:r>
              <a:rPr lang="fr-FR" sz="3950" dirty="0">
                <a:solidFill>
                  <a:srgbClr val="2E5496"/>
                </a:solidFill>
                <a:latin typeface="Calibri Light"/>
                <a:cs typeface="Calibri Light"/>
              </a:rPr>
              <a:t>Test by laser </a:t>
            </a:r>
            <a:r>
              <a:rPr lang="fr-FR" sz="3950" dirty="0" err="1">
                <a:solidFill>
                  <a:srgbClr val="2E5496"/>
                </a:solidFill>
                <a:latin typeface="Calibri Light"/>
                <a:cs typeface="Calibri Light"/>
              </a:rPr>
              <a:t>depletion</a:t>
            </a:r>
            <a:r>
              <a:rPr lang="fr-FR" sz="3950" dirty="0">
                <a:solidFill>
                  <a:srgbClr val="2E5496"/>
                </a:solidFill>
                <a:latin typeface="Calibri Light"/>
                <a:cs typeface="Calibri Light"/>
              </a:rPr>
              <a:t> (</a:t>
            </a:r>
            <a:r>
              <a:rPr lang="fr-FR" sz="3950" dirty="0" err="1">
                <a:solidFill>
                  <a:srgbClr val="2E5496"/>
                </a:solidFill>
                <a:latin typeface="Calibri Light"/>
                <a:cs typeface="Calibri Light"/>
              </a:rPr>
              <a:t>bleaching</a:t>
            </a:r>
            <a:r>
              <a:rPr lang="fr-FR" sz="3950" dirty="0">
                <a:solidFill>
                  <a:srgbClr val="2E5496"/>
                </a:solidFill>
                <a:latin typeface="Calibri Light"/>
                <a:cs typeface="Calibri Light"/>
              </a:rPr>
              <a:t>)</a:t>
            </a:r>
            <a:endParaRPr sz="3950" dirty="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3875" y="1926689"/>
            <a:ext cx="4784988" cy="232318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246" y="1690623"/>
            <a:ext cx="197992" cy="252222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690623" y="1681098"/>
            <a:ext cx="266065" cy="262890"/>
          </a:xfrm>
          <a:custGeom>
            <a:avLst/>
            <a:gdLst/>
            <a:ahLst/>
            <a:cxnLst/>
            <a:rect l="l" t="t" r="r" b="b"/>
            <a:pathLst>
              <a:path w="266064" h="262889">
                <a:moveTo>
                  <a:pt x="17972" y="17839"/>
                </a:moveTo>
                <a:lnTo>
                  <a:pt x="21237" y="29942"/>
                </a:lnTo>
                <a:lnTo>
                  <a:pt x="256539" y="262636"/>
                </a:lnTo>
                <a:lnTo>
                  <a:pt x="265556" y="253618"/>
                </a:lnTo>
                <a:lnTo>
                  <a:pt x="30191" y="20980"/>
                </a:lnTo>
                <a:lnTo>
                  <a:pt x="17972" y="17839"/>
                </a:lnTo>
                <a:close/>
              </a:path>
              <a:path w="266064" h="262889">
                <a:moveTo>
                  <a:pt x="0" y="0"/>
                </a:moveTo>
                <a:lnTo>
                  <a:pt x="25813" y="95885"/>
                </a:lnTo>
                <a:lnTo>
                  <a:pt x="26702" y="99313"/>
                </a:lnTo>
                <a:lnTo>
                  <a:pt x="26907" y="99313"/>
                </a:lnTo>
                <a:lnTo>
                  <a:pt x="30225" y="101091"/>
                </a:lnTo>
                <a:lnTo>
                  <a:pt x="36956" y="99313"/>
                </a:lnTo>
                <a:lnTo>
                  <a:pt x="38988" y="95885"/>
                </a:lnTo>
                <a:lnTo>
                  <a:pt x="38100" y="92455"/>
                </a:lnTo>
                <a:lnTo>
                  <a:pt x="21237" y="29942"/>
                </a:lnTo>
                <a:lnTo>
                  <a:pt x="4571" y="13462"/>
                </a:lnTo>
                <a:lnTo>
                  <a:pt x="13462" y="4445"/>
                </a:lnTo>
                <a:lnTo>
                  <a:pt x="17229" y="4445"/>
                </a:lnTo>
                <a:lnTo>
                  <a:pt x="0" y="0"/>
                </a:lnTo>
                <a:close/>
              </a:path>
              <a:path w="266064" h="262889">
                <a:moveTo>
                  <a:pt x="17229" y="4445"/>
                </a:moveTo>
                <a:lnTo>
                  <a:pt x="13462" y="4445"/>
                </a:lnTo>
                <a:lnTo>
                  <a:pt x="30191" y="20980"/>
                </a:lnTo>
                <a:lnTo>
                  <a:pt x="92837" y="37084"/>
                </a:lnTo>
                <a:lnTo>
                  <a:pt x="96265" y="37846"/>
                </a:lnTo>
                <a:lnTo>
                  <a:pt x="99694" y="35813"/>
                </a:lnTo>
                <a:lnTo>
                  <a:pt x="100583" y="32512"/>
                </a:lnTo>
                <a:lnTo>
                  <a:pt x="101473" y="29083"/>
                </a:lnTo>
                <a:lnTo>
                  <a:pt x="99440" y="25653"/>
                </a:lnTo>
                <a:lnTo>
                  <a:pt x="17229" y="4445"/>
                </a:lnTo>
                <a:close/>
              </a:path>
              <a:path w="266064" h="262889">
                <a:moveTo>
                  <a:pt x="13462" y="4445"/>
                </a:moveTo>
                <a:lnTo>
                  <a:pt x="4571" y="13462"/>
                </a:lnTo>
                <a:lnTo>
                  <a:pt x="21237" y="29942"/>
                </a:lnTo>
                <a:lnTo>
                  <a:pt x="17972" y="17839"/>
                </a:lnTo>
                <a:lnTo>
                  <a:pt x="7365" y="15112"/>
                </a:lnTo>
                <a:lnTo>
                  <a:pt x="15112" y="7238"/>
                </a:lnTo>
                <a:lnTo>
                  <a:pt x="16288" y="7238"/>
                </a:lnTo>
                <a:lnTo>
                  <a:pt x="13462" y="4445"/>
                </a:lnTo>
                <a:close/>
              </a:path>
              <a:path w="266064" h="262889">
                <a:moveTo>
                  <a:pt x="16288" y="7238"/>
                </a:moveTo>
                <a:lnTo>
                  <a:pt x="15112" y="7238"/>
                </a:lnTo>
                <a:lnTo>
                  <a:pt x="17972" y="17839"/>
                </a:lnTo>
                <a:lnTo>
                  <a:pt x="30191" y="20980"/>
                </a:lnTo>
                <a:lnTo>
                  <a:pt x="16288" y="7238"/>
                </a:lnTo>
                <a:close/>
              </a:path>
              <a:path w="266064" h="262889">
                <a:moveTo>
                  <a:pt x="15112" y="7238"/>
                </a:moveTo>
                <a:lnTo>
                  <a:pt x="7365" y="15112"/>
                </a:lnTo>
                <a:lnTo>
                  <a:pt x="17972" y="17839"/>
                </a:lnTo>
                <a:lnTo>
                  <a:pt x="15112" y="72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5663" y="4886323"/>
            <a:ext cx="2431372" cy="187642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16096" y="4886323"/>
            <a:ext cx="2269914" cy="1876425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4833461" y="4884736"/>
            <a:ext cx="1114425" cy="1898650"/>
            <a:chOff x="4714875" y="4884736"/>
            <a:chExt cx="1114425" cy="1898650"/>
          </a:xfrm>
        </p:grpSpPr>
        <p:sp>
          <p:nvSpPr>
            <p:cNvPr id="20" name="object 20"/>
            <p:cNvSpPr/>
            <p:nvPr/>
          </p:nvSpPr>
          <p:spPr>
            <a:xfrm>
              <a:off x="4729225" y="4891087"/>
              <a:ext cx="990600" cy="1885950"/>
            </a:xfrm>
            <a:custGeom>
              <a:avLst/>
              <a:gdLst/>
              <a:ahLst/>
              <a:cxnLst/>
              <a:rect l="l" t="t" r="r" b="b"/>
              <a:pathLst>
                <a:path w="990600" h="1885950">
                  <a:moveTo>
                    <a:pt x="0" y="1885950"/>
                  </a:moveTo>
                  <a:lnTo>
                    <a:pt x="990600" y="1885950"/>
                  </a:lnTo>
                  <a:lnTo>
                    <a:pt x="990600" y="0"/>
                  </a:lnTo>
                  <a:lnTo>
                    <a:pt x="0" y="0"/>
                  </a:lnTo>
                  <a:lnTo>
                    <a:pt x="0" y="1885950"/>
                  </a:lnTo>
                  <a:close/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14875" y="5600699"/>
              <a:ext cx="1114425" cy="1028700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2679286" y="5627686"/>
            <a:ext cx="1422400" cy="186055"/>
            <a:chOff x="2560700" y="5627686"/>
            <a:chExt cx="1422400" cy="186055"/>
          </a:xfrm>
        </p:grpSpPr>
        <p:sp>
          <p:nvSpPr>
            <p:cNvPr id="23" name="object 23"/>
            <p:cNvSpPr/>
            <p:nvPr/>
          </p:nvSpPr>
          <p:spPr>
            <a:xfrm>
              <a:off x="2567050" y="5634037"/>
              <a:ext cx="1409700" cy="173355"/>
            </a:xfrm>
            <a:custGeom>
              <a:avLst/>
              <a:gdLst/>
              <a:ahLst/>
              <a:cxnLst/>
              <a:rect l="l" t="t" r="r" b="b"/>
              <a:pathLst>
                <a:path w="1409700" h="173354">
                  <a:moveTo>
                    <a:pt x="1320800" y="0"/>
                  </a:moveTo>
                  <a:lnTo>
                    <a:pt x="1320800" y="42862"/>
                  </a:lnTo>
                  <a:lnTo>
                    <a:pt x="260985" y="42862"/>
                  </a:lnTo>
                  <a:lnTo>
                    <a:pt x="260985" y="128587"/>
                  </a:lnTo>
                  <a:lnTo>
                    <a:pt x="1320800" y="128587"/>
                  </a:lnTo>
                  <a:lnTo>
                    <a:pt x="1320800" y="173037"/>
                  </a:lnTo>
                  <a:lnTo>
                    <a:pt x="1409700" y="85725"/>
                  </a:lnTo>
                  <a:lnTo>
                    <a:pt x="1320800" y="0"/>
                  </a:lnTo>
                  <a:close/>
                </a:path>
                <a:path w="1409700" h="173354">
                  <a:moveTo>
                    <a:pt x="65150" y="42862"/>
                  </a:moveTo>
                  <a:lnTo>
                    <a:pt x="0" y="42862"/>
                  </a:lnTo>
                  <a:lnTo>
                    <a:pt x="0" y="128587"/>
                  </a:lnTo>
                  <a:lnTo>
                    <a:pt x="65150" y="128587"/>
                  </a:lnTo>
                  <a:lnTo>
                    <a:pt x="65150" y="42862"/>
                  </a:lnTo>
                  <a:close/>
                </a:path>
                <a:path w="1409700" h="173354">
                  <a:moveTo>
                    <a:pt x="195706" y="42862"/>
                  </a:moveTo>
                  <a:lnTo>
                    <a:pt x="130429" y="42862"/>
                  </a:lnTo>
                  <a:lnTo>
                    <a:pt x="130429" y="128587"/>
                  </a:lnTo>
                  <a:lnTo>
                    <a:pt x="195706" y="128587"/>
                  </a:lnTo>
                  <a:lnTo>
                    <a:pt x="195706" y="42862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567050" y="5634037"/>
              <a:ext cx="1409700" cy="173355"/>
            </a:xfrm>
            <a:custGeom>
              <a:avLst/>
              <a:gdLst/>
              <a:ahLst/>
              <a:cxnLst/>
              <a:rect l="l" t="t" r="r" b="b"/>
              <a:pathLst>
                <a:path w="1409700" h="173354">
                  <a:moveTo>
                    <a:pt x="1320800" y="0"/>
                  </a:moveTo>
                  <a:lnTo>
                    <a:pt x="1409700" y="85725"/>
                  </a:lnTo>
                  <a:lnTo>
                    <a:pt x="1320800" y="173037"/>
                  </a:lnTo>
                  <a:lnTo>
                    <a:pt x="1320800" y="128587"/>
                  </a:lnTo>
                  <a:lnTo>
                    <a:pt x="260985" y="128587"/>
                  </a:lnTo>
                  <a:lnTo>
                    <a:pt x="260985" y="42862"/>
                  </a:lnTo>
                  <a:lnTo>
                    <a:pt x="1320800" y="42862"/>
                  </a:lnTo>
                  <a:lnTo>
                    <a:pt x="1320800" y="0"/>
                  </a:lnTo>
                </a:path>
                <a:path w="1409700" h="173354">
                  <a:moveTo>
                    <a:pt x="0" y="42862"/>
                  </a:moveTo>
                  <a:lnTo>
                    <a:pt x="0" y="128587"/>
                  </a:lnTo>
                  <a:lnTo>
                    <a:pt x="65150" y="128587"/>
                  </a:lnTo>
                  <a:lnTo>
                    <a:pt x="65150" y="42862"/>
                  </a:lnTo>
                  <a:lnTo>
                    <a:pt x="0" y="42862"/>
                  </a:lnTo>
                </a:path>
                <a:path w="1409700" h="173354">
                  <a:moveTo>
                    <a:pt x="130429" y="42862"/>
                  </a:moveTo>
                  <a:lnTo>
                    <a:pt x="130429" y="128587"/>
                  </a:lnTo>
                  <a:lnTo>
                    <a:pt x="195706" y="128587"/>
                  </a:lnTo>
                  <a:lnTo>
                    <a:pt x="195706" y="42862"/>
                  </a:lnTo>
                  <a:lnTo>
                    <a:pt x="130429" y="42862"/>
                  </a:lnTo>
                  <a:close/>
                </a:path>
              </a:pathLst>
            </a:custGeom>
            <a:ln w="12701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2485231" y="5427447"/>
            <a:ext cx="437515" cy="552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39"/>
              </a:lnSpc>
            </a:pPr>
            <a:r>
              <a:rPr sz="1400" dirty="0">
                <a:latin typeface="Calibri"/>
                <a:cs typeface="Calibri"/>
              </a:rPr>
              <a:t>All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co</a:t>
            </a:r>
            <a:endParaRPr sz="1400">
              <a:latin typeface="Calibri"/>
              <a:cs typeface="Calibri"/>
            </a:endParaRPr>
          </a:p>
          <a:p>
            <a:pPr marL="179070">
              <a:lnSpc>
                <a:spcPct val="100000"/>
              </a:lnSpc>
              <a:spcBef>
                <a:spcPts val="925"/>
              </a:spcBef>
            </a:pPr>
            <a:r>
              <a:rPr sz="1400" spc="-25" dirty="0">
                <a:latin typeface="Calibri"/>
                <a:cs typeface="Calibri"/>
              </a:rPr>
              <a:t>sho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08669" y="5427447"/>
            <a:ext cx="507365" cy="552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244">
              <a:lnSpc>
                <a:spcPts val="1639"/>
              </a:lnSpc>
            </a:pPr>
            <a:r>
              <a:rPr sz="1400" spc="-10" dirty="0">
                <a:latin typeface="Calibri"/>
                <a:cs typeface="Calibri"/>
              </a:rPr>
              <a:t>triplet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25"/>
              </a:spcBef>
            </a:pPr>
            <a:r>
              <a:rPr sz="1400" spc="-20" dirty="0">
                <a:latin typeface="Calibri"/>
                <a:cs typeface="Calibri"/>
              </a:rPr>
              <a:t>ssed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50466" y="1082946"/>
            <a:ext cx="285369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35"/>
              </a:lnSpc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Two</a:t>
            </a:r>
            <a:r>
              <a:rPr sz="2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principal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trapping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sites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48229" y="4189354"/>
            <a:ext cx="2545715" cy="549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80"/>
              </a:lnSpc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If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irradiation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any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peak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triplet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leads</a:t>
            </a:r>
            <a:endParaRPr sz="1200">
              <a:latin typeface="Calibri"/>
              <a:cs typeface="Calibri"/>
            </a:endParaRPr>
          </a:p>
          <a:p>
            <a:pPr marL="1270" algn="ctr">
              <a:lnSpc>
                <a:spcPts val="1425"/>
              </a:lnSpc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rearrangement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atoms,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ts val="1435"/>
              </a:lnSpc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components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should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lost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523875" y="1681098"/>
            <a:ext cx="4800600" cy="2576830"/>
            <a:chOff x="523875" y="1681098"/>
            <a:chExt cx="4800600" cy="2576830"/>
          </a:xfrm>
        </p:grpSpPr>
        <p:pic>
          <p:nvPicPr>
            <p:cNvPr id="43" name="object 4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3875" y="1809749"/>
              <a:ext cx="4800600" cy="244792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3245" y="1690623"/>
              <a:ext cx="197992" cy="252222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690624" y="1681098"/>
              <a:ext cx="266065" cy="262890"/>
            </a:xfrm>
            <a:custGeom>
              <a:avLst/>
              <a:gdLst/>
              <a:ahLst/>
              <a:cxnLst/>
              <a:rect l="l" t="t" r="r" b="b"/>
              <a:pathLst>
                <a:path w="266064" h="262889">
                  <a:moveTo>
                    <a:pt x="17972" y="17839"/>
                  </a:moveTo>
                  <a:lnTo>
                    <a:pt x="21237" y="29942"/>
                  </a:lnTo>
                  <a:lnTo>
                    <a:pt x="256539" y="262636"/>
                  </a:lnTo>
                  <a:lnTo>
                    <a:pt x="265556" y="253618"/>
                  </a:lnTo>
                  <a:lnTo>
                    <a:pt x="30191" y="20980"/>
                  </a:lnTo>
                  <a:lnTo>
                    <a:pt x="17972" y="17839"/>
                  </a:lnTo>
                  <a:close/>
                </a:path>
                <a:path w="266064" h="262889">
                  <a:moveTo>
                    <a:pt x="0" y="0"/>
                  </a:moveTo>
                  <a:lnTo>
                    <a:pt x="25813" y="95885"/>
                  </a:lnTo>
                  <a:lnTo>
                    <a:pt x="26702" y="99313"/>
                  </a:lnTo>
                  <a:lnTo>
                    <a:pt x="26907" y="99313"/>
                  </a:lnTo>
                  <a:lnTo>
                    <a:pt x="30225" y="101091"/>
                  </a:lnTo>
                  <a:lnTo>
                    <a:pt x="36956" y="99313"/>
                  </a:lnTo>
                  <a:lnTo>
                    <a:pt x="38988" y="95885"/>
                  </a:lnTo>
                  <a:lnTo>
                    <a:pt x="38100" y="92455"/>
                  </a:lnTo>
                  <a:lnTo>
                    <a:pt x="21237" y="29942"/>
                  </a:lnTo>
                  <a:lnTo>
                    <a:pt x="4571" y="13462"/>
                  </a:lnTo>
                  <a:lnTo>
                    <a:pt x="13462" y="4445"/>
                  </a:lnTo>
                  <a:lnTo>
                    <a:pt x="17229" y="4445"/>
                  </a:lnTo>
                  <a:lnTo>
                    <a:pt x="0" y="0"/>
                  </a:lnTo>
                  <a:close/>
                </a:path>
                <a:path w="266064" h="262889">
                  <a:moveTo>
                    <a:pt x="17229" y="4445"/>
                  </a:moveTo>
                  <a:lnTo>
                    <a:pt x="13462" y="4445"/>
                  </a:lnTo>
                  <a:lnTo>
                    <a:pt x="30191" y="20980"/>
                  </a:lnTo>
                  <a:lnTo>
                    <a:pt x="92837" y="37084"/>
                  </a:lnTo>
                  <a:lnTo>
                    <a:pt x="96265" y="37846"/>
                  </a:lnTo>
                  <a:lnTo>
                    <a:pt x="99694" y="35813"/>
                  </a:lnTo>
                  <a:lnTo>
                    <a:pt x="100583" y="32512"/>
                  </a:lnTo>
                  <a:lnTo>
                    <a:pt x="101473" y="29083"/>
                  </a:lnTo>
                  <a:lnTo>
                    <a:pt x="99440" y="25653"/>
                  </a:lnTo>
                  <a:lnTo>
                    <a:pt x="17229" y="4445"/>
                  </a:lnTo>
                  <a:close/>
                </a:path>
                <a:path w="266064" h="262889">
                  <a:moveTo>
                    <a:pt x="13462" y="4445"/>
                  </a:moveTo>
                  <a:lnTo>
                    <a:pt x="4571" y="13462"/>
                  </a:lnTo>
                  <a:lnTo>
                    <a:pt x="21237" y="29942"/>
                  </a:lnTo>
                  <a:lnTo>
                    <a:pt x="17972" y="17839"/>
                  </a:lnTo>
                  <a:lnTo>
                    <a:pt x="7365" y="15112"/>
                  </a:lnTo>
                  <a:lnTo>
                    <a:pt x="15112" y="7238"/>
                  </a:lnTo>
                  <a:lnTo>
                    <a:pt x="16288" y="7238"/>
                  </a:lnTo>
                  <a:lnTo>
                    <a:pt x="13462" y="4445"/>
                  </a:lnTo>
                  <a:close/>
                </a:path>
                <a:path w="266064" h="262889">
                  <a:moveTo>
                    <a:pt x="16288" y="7238"/>
                  </a:moveTo>
                  <a:lnTo>
                    <a:pt x="15112" y="7238"/>
                  </a:lnTo>
                  <a:lnTo>
                    <a:pt x="17972" y="17839"/>
                  </a:lnTo>
                  <a:lnTo>
                    <a:pt x="30191" y="20980"/>
                  </a:lnTo>
                  <a:lnTo>
                    <a:pt x="16288" y="7238"/>
                  </a:lnTo>
                  <a:close/>
                </a:path>
                <a:path w="266064" h="262889">
                  <a:moveTo>
                    <a:pt x="15112" y="7238"/>
                  </a:moveTo>
                  <a:lnTo>
                    <a:pt x="7365" y="15112"/>
                  </a:lnTo>
                  <a:lnTo>
                    <a:pt x="17972" y="17839"/>
                  </a:lnTo>
                  <a:lnTo>
                    <a:pt x="15112" y="72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400049" y="4886323"/>
            <a:ext cx="5667376" cy="1890714"/>
            <a:chOff x="400049" y="4886323"/>
            <a:chExt cx="5667376" cy="1890714"/>
          </a:xfrm>
        </p:grpSpPr>
        <p:pic>
          <p:nvPicPr>
            <p:cNvPr id="48" name="object 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0049" y="4886323"/>
              <a:ext cx="2860635" cy="187642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90950" y="4886323"/>
              <a:ext cx="2276475" cy="187642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4729226" y="4891087"/>
              <a:ext cx="990600" cy="1885950"/>
            </a:xfrm>
            <a:custGeom>
              <a:avLst/>
              <a:gdLst/>
              <a:ahLst/>
              <a:cxnLst/>
              <a:rect l="l" t="t" r="r" b="b"/>
              <a:pathLst>
                <a:path w="990600" h="1885950">
                  <a:moveTo>
                    <a:pt x="990600" y="0"/>
                  </a:moveTo>
                  <a:lnTo>
                    <a:pt x="0" y="0"/>
                  </a:lnTo>
                  <a:lnTo>
                    <a:pt x="0" y="1885950"/>
                  </a:lnTo>
                  <a:lnTo>
                    <a:pt x="990600" y="1885950"/>
                  </a:lnTo>
                  <a:lnTo>
                    <a:pt x="990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729226" y="4891087"/>
              <a:ext cx="990600" cy="1885950"/>
            </a:xfrm>
            <a:custGeom>
              <a:avLst/>
              <a:gdLst/>
              <a:ahLst/>
              <a:cxnLst/>
              <a:rect l="l" t="t" r="r" b="b"/>
              <a:pathLst>
                <a:path w="990600" h="1885950">
                  <a:moveTo>
                    <a:pt x="0" y="1885950"/>
                  </a:moveTo>
                  <a:lnTo>
                    <a:pt x="990600" y="1885950"/>
                  </a:lnTo>
                  <a:lnTo>
                    <a:pt x="990600" y="0"/>
                  </a:lnTo>
                  <a:lnTo>
                    <a:pt x="0" y="0"/>
                  </a:lnTo>
                  <a:lnTo>
                    <a:pt x="0" y="1885950"/>
                  </a:lnTo>
                  <a:close/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14875" y="5600700"/>
              <a:ext cx="1114425" cy="102870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2567051" y="5634037"/>
              <a:ext cx="1409700" cy="173355"/>
            </a:xfrm>
            <a:custGeom>
              <a:avLst/>
              <a:gdLst/>
              <a:ahLst/>
              <a:cxnLst/>
              <a:rect l="l" t="t" r="r" b="b"/>
              <a:pathLst>
                <a:path w="1409700" h="173354">
                  <a:moveTo>
                    <a:pt x="1320800" y="0"/>
                  </a:moveTo>
                  <a:lnTo>
                    <a:pt x="1320800" y="42862"/>
                  </a:lnTo>
                  <a:lnTo>
                    <a:pt x="260985" y="42862"/>
                  </a:lnTo>
                  <a:lnTo>
                    <a:pt x="260985" y="128587"/>
                  </a:lnTo>
                  <a:lnTo>
                    <a:pt x="1320800" y="128587"/>
                  </a:lnTo>
                  <a:lnTo>
                    <a:pt x="1320800" y="173037"/>
                  </a:lnTo>
                  <a:lnTo>
                    <a:pt x="1409700" y="85725"/>
                  </a:lnTo>
                  <a:lnTo>
                    <a:pt x="1320800" y="0"/>
                  </a:lnTo>
                  <a:close/>
                </a:path>
                <a:path w="1409700" h="173354">
                  <a:moveTo>
                    <a:pt x="65150" y="42862"/>
                  </a:moveTo>
                  <a:lnTo>
                    <a:pt x="0" y="42862"/>
                  </a:lnTo>
                  <a:lnTo>
                    <a:pt x="0" y="128587"/>
                  </a:lnTo>
                  <a:lnTo>
                    <a:pt x="65150" y="128587"/>
                  </a:lnTo>
                  <a:lnTo>
                    <a:pt x="65150" y="42862"/>
                  </a:lnTo>
                  <a:close/>
                </a:path>
                <a:path w="1409700" h="173354">
                  <a:moveTo>
                    <a:pt x="195706" y="42862"/>
                  </a:moveTo>
                  <a:lnTo>
                    <a:pt x="130429" y="42862"/>
                  </a:lnTo>
                  <a:lnTo>
                    <a:pt x="130429" y="128587"/>
                  </a:lnTo>
                  <a:lnTo>
                    <a:pt x="195706" y="128587"/>
                  </a:lnTo>
                  <a:lnTo>
                    <a:pt x="195706" y="42862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567051" y="5634037"/>
              <a:ext cx="1409700" cy="173355"/>
            </a:xfrm>
            <a:custGeom>
              <a:avLst/>
              <a:gdLst/>
              <a:ahLst/>
              <a:cxnLst/>
              <a:rect l="l" t="t" r="r" b="b"/>
              <a:pathLst>
                <a:path w="1409700" h="173354">
                  <a:moveTo>
                    <a:pt x="1320800" y="0"/>
                  </a:moveTo>
                  <a:lnTo>
                    <a:pt x="1409700" y="85725"/>
                  </a:lnTo>
                  <a:lnTo>
                    <a:pt x="1320800" y="173037"/>
                  </a:lnTo>
                  <a:lnTo>
                    <a:pt x="1320800" y="128587"/>
                  </a:lnTo>
                  <a:lnTo>
                    <a:pt x="260985" y="128587"/>
                  </a:lnTo>
                  <a:lnTo>
                    <a:pt x="260985" y="42862"/>
                  </a:lnTo>
                  <a:lnTo>
                    <a:pt x="1320800" y="42862"/>
                  </a:lnTo>
                  <a:lnTo>
                    <a:pt x="1320800" y="0"/>
                  </a:lnTo>
                </a:path>
                <a:path w="1409700" h="173354">
                  <a:moveTo>
                    <a:pt x="0" y="42862"/>
                  </a:moveTo>
                  <a:lnTo>
                    <a:pt x="0" y="128587"/>
                  </a:lnTo>
                  <a:lnTo>
                    <a:pt x="65150" y="128587"/>
                  </a:lnTo>
                  <a:lnTo>
                    <a:pt x="65150" y="42862"/>
                  </a:lnTo>
                  <a:lnTo>
                    <a:pt x="0" y="42862"/>
                  </a:lnTo>
                </a:path>
                <a:path w="1409700" h="173354">
                  <a:moveTo>
                    <a:pt x="130429" y="42862"/>
                  </a:moveTo>
                  <a:lnTo>
                    <a:pt x="130429" y="128587"/>
                  </a:lnTo>
                  <a:lnTo>
                    <a:pt x="195706" y="128587"/>
                  </a:lnTo>
                  <a:lnTo>
                    <a:pt x="195706" y="42862"/>
                  </a:lnTo>
                  <a:lnTo>
                    <a:pt x="130429" y="42862"/>
                  </a:lnTo>
                  <a:close/>
                </a:path>
              </a:pathLst>
            </a:custGeom>
            <a:ln w="12701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955357" y="1429702"/>
            <a:ext cx="2440343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fr-FR" sz="1400" dirty="0">
                <a:latin typeface="Calibri"/>
                <a:cs typeface="Calibri"/>
              </a:rPr>
              <a:t>2 </a:t>
            </a:r>
            <a:r>
              <a:rPr sz="1400" dirty="0">
                <a:latin typeface="Calibri"/>
                <a:cs typeface="Calibri"/>
              </a:rPr>
              <a:t>Sets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correlated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peaks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472531" y="5292788"/>
            <a:ext cx="1955800" cy="6870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1770" marR="5080" indent="-179705">
              <a:lnSpc>
                <a:spcPct val="155100"/>
              </a:lnSpc>
              <a:spcBef>
                <a:spcPts val="90"/>
              </a:spcBef>
            </a:pPr>
            <a:r>
              <a:rPr sz="1400" dirty="0">
                <a:latin typeface="Calibri"/>
                <a:cs typeface="Calibri"/>
              </a:rPr>
              <a:t>All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components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 a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triplet </a:t>
            </a:r>
            <a:r>
              <a:rPr sz="1400" dirty="0">
                <a:latin typeface="Calibri"/>
                <a:cs typeface="Calibri"/>
              </a:rPr>
              <a:t>should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suppressed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174592" y="4180850"/>
            <a:ext cx="2743200" cy="647700"/>
          </a:xfrm>
          <a:prstGeom prst="rect">
            <a:avLst/>
          </a:prstGeom>
          <a:solidFill>
            <a:srgbClr val="EC7C30"/>
          </a:solidFill>
        </p:spPr>
        <p:txBody>
          <a:bodyPr vert="horz" wrap="square" lIns="0" tIns="38735" rIns="0" bIns="0" rtlCol="0">
            <a:spAutoFit/>
          </a:bodyPr>
          <a:lstStyle/>
          <a:p>
            <a:pPr marL="2540" algn="ctr">
              <a:lnSpc>
                <a:spcPts val="1435"/>
              </a:lnSpc>
              <a:spcBef>
                <a:spcPts val="30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If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irradiation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any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peak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triplet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leads</a:t>
            </a:r>
            <a:endParaRPr sz="1200" dirty="0">
              <a:latin typeface="Calibri"/>
              <a:cs typeface="Calibri"/>
            </a:endParaRPr>
          </a:p>
          <a:p>
            <a:pPr marL="3810" algn="ctr">
              <a:lnSpc>
                <a:spcPts val="1425"/>
              </a:lnSpc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rearrangement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atoms,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endParaRPr sz="1200" dirty="0">
              <a:latin typeface="Calibri"/>
              <a:cs typeface="Calibri"/>
            </a:endParaRPr>
          </a:p>
          <a:p>
            <a:pPr marL="1905" algn="ctr">
              <a:lnSpc>
                <a:spcPts val="1435"/>
              </a:lnSpc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components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should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lost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1" name="Flèche : bas 90">
            <a:extLst>
              <a:ext uri="{FF2B5EF4-FFF2-40B4-BE49-F238E27FC236}">
                <a16:creationId xmlns:a16="http://schemas.microsoft.com/office/drawing/2014/main" id="{7793DB4F-E015-D7CB-1B37-FCE548BCBCCA}"/>
              </a:ext>
            </a:extLst>
          </p:cNvPr>
          <p:cNvSpPr/>
          <p:nvPr/>
        </p:nvSpPr>
        <p:spPr>
          <a:xfrm>
            <a:off x="2278250" y="4463991"/>
            <a:ext cx="127340" cy="4223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6577E48C-A196-D069-281E-1E279943B0E2}"/>
              </a:ext>
            </a:extLst>
          </p:cNvPr>
          <p:cNvSpPr txBox="1"/>
          <p:nvPr/>
        </p:nvSpPr>
        <p:spPr>
          <a:xfrm>
            <a:off x="1540767" y="440144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laser</a:t>
            </a:r>
          </a:p>
        </p:txBody>
      </p:sp>
      <p:grpSp>
        <p:nvGrpSpPr>
          <p:cNvPr id="93" name="object 3">
            <a:extLst>
              <a:ext uri="{FF2B5EF4-FFF2-40B4-BE49-F238E27FC236}">
                <a16:creationId xmlns:a16="http://schemas.microsoft.com/office/drawing/2014/main" id="{BC1DA984-5263-77E1-AD89-D53904A0F38F}"/>
              </a:ext>
            </a:extLst>
          </p:cNvPr>
          <p:cNvGrpSpPr/>
          <p:nvPr/>
        </p:nvGrpSpPr>
        <p:grpSpPr>
          <a:xfrm>
            <a:off x="7124285" y="2029553"/>
            <a:ext cx="4717987" cy="3397894"/>
            <a:chOff x="96975" y="2428875"/>
            <a:chExt cx="4315460" cy="3013710"/>
          </a:xfrm>
        </p:grpSpPr>
        <p:pic>
          <p:nvPicPr>
            <p:cNvPr id="94" name="object 4">
              <a:extLst>
                <a:ext uri="{FF2B5EF4-FFF2-40B4-BE49-F238E27FC236}">
                  <a16:creationId xmlns:a16="http://schemas.microsoft.com/office/drawing/2014/main" id="{B25CE345-C7DC-13F0-FFBA-1B3CE3BFE14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866" y="2428875"/>
              <a:ext cx="4266984" cy="3013108"/>
            </a:xfrm>
            <a:prstGeom prst="rect">
              <a:avLst/>
            </a:prstGeom>
          </p:spPr>
        </p:pic>
        <p:pic>
          <p:nvPicPr>
            <p:cNvPr id="95" name="object 5">
              <a:extLst>
                <a:ext uri="{FF2B5EF4-FFF2-40B4-BE49-F238E27FC236}">
                  <a16:creationId xmlns:a16="http://schemas.microsoft.com/office/drawing/2014/main" id="{F0E043EF-CA01-257E-7992-A4F47AA05DA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975" y="3074543"/>
              <a:ext cx="170130" cy="1380363"/>
            </a:xfrm>
            <a:prstGeom prst="rect">
              <a:avLst/>
            </a:prstGeom>
          </p:spPr>
        </p:pic>
        <p:sp>
          <p:nvSpPr>
            <p:cNvPr id="96" name="object 6">
              <a:extLst>
                <a:ext uri="{FF2B5EF4-FFF2-40B4-BE49-F238E27FC236}">
                  <a16:creationId xmlns:a16="http://schemas.microsoft.com/office/drawing/2014/main" id="{D68F8D0C-C088-11C4-A130-0445CE21C60F}"/>
                </a:ext>
              </a:extLst>
            </p:cNvPr>
            <p:cNvSpPr/>
            <p:nvPr/>
          </p:nvSpPr>
          <p:spPr>
            <a:xfrm>
              <a:off x="2751454" y="2711195"/>
              <a:ext cx="88900" cy="774700"/>
            </a:xfrm>
            <a:custGeom>
              <a:avLst/>
              <a:gdLst/>
              <a:ahLst/>
              <a:cxnLst/>
              <a:rect l="l" t="t" r="r" b="b"/>
              <a:pathLst>
                <a:path w="88900" h="774700">
                  <a:moveTo>
                    <a:pt x="66675" y="0"/>
                  </a:moveTo>
                  <a:lnTo>
                    <a:pt x="22225" y="0"/>
                  </a:lnTo>
                  <a:lnTo>
                    <a:pt x="22225" y="730250"/>
                  </a:lnTo>
                  <a:lnTo>
                    <a:pt x="0" y="730250"/>
                  </a:lnTo>
                  <a:lnTo>
                    <a:pt x="44450" y="774700"/>
                  </a:lnTo>
                  <a:lnTo>
                    <a:pt x="88772" y="730250"/>
                  </a:lnTo>
                  <a:lnTo>
                    <a:pt x="66675" y="730250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7">
              <a:extLst>
                <a:ext uri="{FF2B5EF4-FFF2-40B4-BE49-F238E27FC236}">
                  <a16:creationId xmlns:a16="http://schemas.microsoft.com/office/drawing/2014/main" id="{4A6A1780-7207-0218-DF62-75AED151D904}"/>
                </a:ext>
              </a:extLst>
            </p:cNvPr>
            <p:cNvSpPr/>
            <p:nvPr/>
          </p:nvSpPr>
          <p:spPr>
            <a:xfrm>
              <a:off x="2751454" y="2711195"/>
              <a:ext cx="88900" cy="774700"/>
            </a:xfrm>
            <a:custGeom>
              <a:avLst/>
              <a:gdLst/>
              <a:ahLst/>
              <a:cxnLst/>
              <a:rect l="l" t="t" r="r" b="b"/>
              <a:pathLst>
                <a:path w="88900" h="774700">
                  <a:moveTo>
                    <a:pt x="66675" y="0"/>
                  </a:moveTo>
                  <a:lnTo>
                    <a:pt x="66675" y="730250"/>
                  </a:lnTo>
                  <a:lnTo>
                    <a:pt x="88772" y="730250"/>
                  </a:lnTo>
                  <a:lnTo>
                    <a:pt x="44450" y="774700"/>
                  </a:lnTo>
                  <a:lnTo>
                    <a:pt x="0" y="730250"/>
                  </a:lnTo>
                  <a:lnTo>
                    <a:pt x="22225" y="730250"/>
                  </a:lnTo>
                  <a:lnTo>
                    <a:pt x="22225" y="0"/>
                  </a:lnTo>
                  <a:lnTo>
                    <a:pt x="66675" y="0"/>
                  </a:lnTo>
                  <a:close/>
                </a:path>
              </a:pathLst>
            </a:custGeom>
            <a:ln w="12701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8" name="object 8">
            <a:extLst>
              <a:ext uri="{FF2B5EF4-FFF2-40B4-BE49-F238E27FC236}">
                <a16:creationId xmlns:a16="http://schemas.microsoft.com/office/drawing/2014/main" id="{59B297A2-8B9C-FB92-E616-41CD7343C5F4}"/>
              </a:ext>
            </a:extLst>
          </p:cNvPr>
          <p:cNvSpPr txBox="1"/>
          <p:nvPr/>
        </p:nvSpPr>
        <p:spPr>
          <a:xfrm>
            <a:off x="9959740" y="2722050"/>
            <a:ext cx="62550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75"/>
              </a:lnSpc>
            </a:pPr>
            <a:r>
              <a:rPr sz="1800" spc="-10" dirty="0">
                <a:solidFill>
                  <a:srgbClr val="00AF50"/>
                </a:solidFill>
                <a:latin typeface="Calibri"/>
                <a:cs typeface="Calibri"/>
              </a:rPr>
              <a:t>LASER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9" name="object 12">
            <a:extLst>
              <a:ext uri="{FF2B5EF4-FFF2-40B4-BE49-F238E27FC236}">
                <a16:creationId xmlns:a16="http://schemas.microsoft.com/office/drawing/2014/main" id="{08EF7338-2547-BDC8-8F91-6668FF5B46F6}"/>
              </a:ext>
            </a:extLst>
          </p:cNvPr>
          <p:cNvSpPr/>
          <p:nvPr/>
        </p:nvSpPr>
        <p:spPr>
          <a:xfrm>
            <a:off x="10353440" y="3990591"/>
            <a:ext cx="1048981" cy="199750"/>
          </a:xfrm>
          <a:custGeom>
            <a:avLst/>
            <a:gdLst/>
            <a:ahLst/>
            <a:cxnLst/>
            <a:rect l="l" t="t" r="r" b="b"/>
            <a:pathLst>
              <a:path w="959485" h="177164">
                <a:moveTo>
                  <a:pt x="959104" y="0"/>
                </a:moveTo>
                <a:lnTo>
                  <a:pt x="957945" y="34385"/>
                </a:lnTo>
                <a:lnTo>
                  <a:pt x="954786" y="62484"/>
                </a:lnTo>
                <a:lnTo>
                  <a:pt x="950102" y="81438"/>
                </a:lnTo>
                <a:lnTo>
                  <a:pt x="944372" y="88392"/>
                </a:lnTo>
                <a:lnTo>
                  <a:pt x="494284" y="88392"/>
                </a:lnTo>
                <a:lnTo>
                  <a:pt x="488553" y="95325"/>
                </a:lnTo>
                <a:lnTo>
                  <a:pt x="483870" y="114236"/>
                </a:lnTo>
                <a:lnTo>
                  <a:pt x="480710" y="142291"/>
                </a:lnTo>
                <a:lnTo>
                  <a:pt x="479552" y="176656"/>
                </a:lnTo>
                <a:lnTo>
                  <a:pt x="478393" y="142291"/>
                </a:lnTo>
                <a:lnTo>
                  <a:pt x="475234" y="114236"/>
                </a:lnTo>
                <a:lnTo>
                  <a:pt x="470550" y="95325"/>
                </a:lnTo>
                <a:lnTo>
                  <a:pt x="464820" y="88392"/>
                </a:lnTo>
                <a:lnTo>
                  <a:pt x="14732" y="88392"/>
                </a:lnTo>
                <a:lnTo>
                  <a:pt x="9001" y="81438"/>
                </a:lnTo>
                <a:lnTo>
                  <a:pt x="4317" y="62483"/>
                </a:lnTo>
                <a:lnTo>
                  <a:pt x="1158" y="34385"/>
                </a:lnTo>
                <a:lnTo>
                  <a:pt x="0" y="0"/>
                </a:lnTo>
              </a:path>
            </a:pathLst>
          </a:custGeom>
          <a:ln w="6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8">
            <a:extLst>
              <a:ext uri="{FF2B5EF4-FFF2-40B4-BE49-F238E27FC236}">
                <a16:creationId xmlns:a16="http://schemas.microsoft.com/office/drawing/2014/main" id="{5F40DB0B-4214-E9E6-C0D6-B1915C29F048}"/>
              </a:ext>
            </a:extLst>
          </p:cNvPr>
          <p:cNvSpPr/>
          <p:nvPr/>
        </p:nvSpPr>
        <p:spPr>
          <a:xfrm>
            <a:off x="7788891" y="4397701"/>
            <a:ext cx="903193" cy="157509"/>
          </a:xfrm>
          <a:custGeom>
            <a:avLst/>
            <a:gdLst/>
            <a:ahLst/>
            <a:cxnLst/>
            <a:rect l="l" t="t" r="r" b="b"/>
            <a:pathLst>
              <a:path w="826135" h="139700">
                <a:moveTo>
                  <a:pt x="825538" y="0"/>
                </a:moveTo>
                <a:lnTo>
                  <a:pt x="824623" y="27201"/>
                </a:lnTo>
                <a:lnTo>
                  <a:pt x="822124" y="49402"/>
                </a:lnTo>
                <a:lnTo>
                  <a:pt x="818412" y="64365"/>
                </a:lnTo>
                <a:lnTo>
                  <a:pt x="813854" y="69850"/>
                </a:lnTo>
                <a:lnTo>
                  <a:pt x="424395" y="69850"/>
                </a:lnTo>
                <a:lnTo>
                  <a:pt x="419865" y="75334"/>
                </a:lnTo>
                <a:lnTo>
                  <a:pt x="416163" y="90296"/>
                </a:lnTo>
                <a:lnTo>
                  <a:pt x="413665" y="112498"/>
                </a:lnTo>
                <a:lnTo>
                  <a:pt x="412750" y="139700"/>
                </a:lnTo>
                <a:lnTo>
                  <a:pt x="411835" y="112498"/>
                </a:lnTo>
                <a:lnTo>
                  <a:pt x="409343" y="90297"/>
                </a:lnTo>
                <a:lnTo>
                  <a:pt x="405645" y="75334"/>
                </a:lnTo>
                <a:lnTo>
                  <a:pt x="401116" y="69850"/>
                </a:lnTo>
                <a:lnTo>
                  <a:pt x="11645" y="69850"/>
                </a:lnTo>
                <a:lnTo>
                  <a:pt x="7115" y="64365"/>
                </a:lnTo>
                <a:lnTo>
                  <a:pt x="3413" y="49403"/>
                </a:lnTo>
                <a:lnTo>
                  <a:pt x="915" y="27201"/>
                </a:lnTo>
                <a:lnTo>
                  <a:pt x="0" y="0"/>
                </a:lnTo>
              </a:path>
            </a:pathLst>
          </a:custGeom>
          <a:ln w="6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1" name="object 21">
            <a:extLst>
              <a:ext uri="{FF2B5EF4-FFF2-40B4-BE49-F238E27FC236}">
                <a16:creationId xmlns:a16="http://schemas.microsoft.com/office/drawing/2014/main" id="{B22EC514-ADD1-473E-572C-FE497282DEBC}"/>
              </a:ext>
            </a:extLst>
          </p:cNvPr>
          <p:cNvGrpSpPr/>
          <p:nvPr/>
        </p:nvGrpSpPr>
        <p:grpSpPr>
          <a:xfrm>
            <a:off x="7122561" y="1809750"/>
            <a:ext cx="4800600" cy="3404338"/>
            <a:chOff x="95250" y="2428875"/>
            <a:chExt cx="4391025" cy="3019425"/>
          </a:xfrm>
        </p:grpSpPr>
        <p:pic>
          <p:nvPicPr>
            <p:cNvPr id="102" name="object 22">
              <a:extLst>
                <a:ext uri="{FF2B5EF4-FFF2-40B4-BE49-F238E27FC236}">
                  <a16:creationId xmlns:a16="http://schemas.microsoft.com/office/drawing/2014/main" id="{A81EDE61-4946-F037-DE74-60F99446C1F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250" y="2428875"/>
              <a:ext cx="4391025" cy="3019425"/>
            </a:xfrm>
            <a:prstGeom prst="rect">
              <a:avLst/>
            </a:prstGeom>
          </p:spPr>
        </p:pic>
        <p:pic>
          <p:nvPicPr>
            <p:cNvPr id="103" name="object 23">
              <a:extLst>
                <a:ext uri="{FF2B5EF4-FFF2-40B4-BE49-F238E27FC236}">
                  <a16:creationId xmlns:a16="http://schemas.microsoft.com/office/drawing/2014/main" id="{E317607F-AA68-2A9A-5D86-C3380CACA99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975" y="3074543"/>
              <a:ext cx="170130" cy="1380363"/>
            </a:xfrm>
            <a:prstGeom prst="rect">
              <a:avLst/>
            </a:prstGeom>
          </p:spPr>
        </p:pic>
        <p:sp>
          <p:nvSpPr>
            <p:cNvPr id="104" name="object 24">
              <a:extLst>
                <a:ext uri="{FF2B5EF4-FFF2-40B4-BE49-F238E27FC236}">
                  <a16:creationId xmlns:a16="http://schemas.microsoft.com/office/drawing/2014/main" id="{D2F6877B-1503-F7DD-F431-6B9301E2DA0F}"/>
                </a:ext>
              </a:extLst>
            </p:cNvPr>
            <p:cNvSpPr/>
            <p:nvPr/>
          </p:nvSpPr>
          <p:spPr>
            <a:xfrm>
              <a:off x="2751454" y="2711195"/>
              <a:ext cx="88900" cy="774700"/>
            </a:xfrm>
            <a:custGeom>
              <a:avLst/>
              <a:gdLst/>
              <a:ahLst/>
              <a:cxnLst/>
              <a:rect l="l" t="t" r="r" b="b"/>
              <a:pathLst>
                <a:path w="88900" h="774700">
                  <a:moveTo>
                    <a:pt x="66675" y="0"/>
                  </a:moveTo>
                  <a:lnTo>
                    <a:pt x="22225" y="0"/>
                  </a:lnTo>
                  <a:lnTo>
                    <a:pt x="22225" y="730250"/>
                  </a:lnTo>
                  <a:lnTo>
                    <a:pt x="0" y="730250"/>
                  </a:lnTo>
                  <a:lnTo>
                    <a:pt x="44450" y="774700"/>
                  </a:lnTo>
                  <a:lnTo>
                    <a:pt x="88772" y="730250"/>
                  </a:lnTo>
                  <a:lnTo>
                    <a:pt x="66675" y="730250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25">
              <a:extLst>
                <a:ext uri="{FF2B5EF4-FFF2-40B4-BE49-F238E27FC236}">
                  <a16:creationId xmlns:a16="http://schemas.microsoft.com/office/drawing/2014/main" id="{C75E8AC3-C10B-7778-52B8-E78E50B5FBD5}"/>
                </a:ext>
              </a:extLst>
            </p:cNvPr>
            <p:cNvSpPr/>
            <p:nvPr/>
          </p:nvSpPr>
          <p:spPr>
            <a:xfrm>
              <a:off x="2751454" y="2711195"/>
              <a:ext cx="88900" cy="774700"/>
            </a:xfrm>
            <a:custGeom>
              <a:avLst/>
              <a:gdLst/>
              <a:ahLst/>
              <a:cxnLst/>
              <a:rect l="l" t="t" r="r" b="b"/>
              <a:pathLst>
                <a:path w="88900" h="774700">
                  <a:moveTo>
                    <a:pt x="66675" y="0"/>
                  </a:moveTo>
                  <a:lnTo>
                    <a:pt x="66675" y="730250"/>
                  </a:lnTo>
                  <a:lnTo>
                    <a:pt x="88772" y="730250"/>
                  </a:lnTo>
                  <a:lnTo>
                    <a:pt x="44450" y="774700"/>
                  </a:lnTo>
                  <a:lnTo>
                    <a:pt x="0" y="730250"/>
                  </a:lnTo>
                  <a:lnTo>
                    <a:pt x="22225" y="730250"/>
                  </a:lnTo>
                  <a:lnTo>
                    <a:pt x="22225" y="0"/>
                  </a:lnTo>
                  <a:lnTo>
                    <a:pt x="66675" y="0"/>
                  </a:lnTo>
                  <a:close/>
                </a:path>
              </a:pathLst>
            </a:custGeom>
            <a:ln w="12701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6" name="object 26">
            <a:extLst>
              <a:ext uri="{FF2B5EF4-FFF2-40B4-BE49-F238E27FC236}">
                <a16:creationId xmlns:a16="http://schemas.microsoft.com/office/drawing/2014/main" id="{EA8A3AFE-A6A9-EF7C-7EBE-2F2ADC8D54B4}"/>
              </a:ext>
            </a:extLst>
          </p:cNvPr>
          <p:cNvSpPr txBox="1"/>
          <p:nvPr/>
        </p:nvSpPr>
        <p:spPr>
          <a:xfrm>
            <a:off x="9847178" y="1898885"/>
            <a:ext cx="65327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AF50"/>
                </a:solidFill>
                <a:latin typeface="Calibri"/>
                <a:cs typeface="Calibri"/>
              </a:rPr>
              <a:t>LASER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7" name="object 2">
            <a:extLst>
              <a:ext uri="{FF2B5EF4-FFF2-40B4-BE49-F238E27FC236}">
                <a16:creationId xmlns:a16="http://schemas.microsoft.com/office/drawing/2014/main" id="{5B0E57E4-993D-F659-9B70-7E5CAEBF02FA}"/>
              </a:ext>
            </a:extLst>
          </p:cNvPr>
          <p:cNvSpPr txBox="1"/>
          <p:nvPr/>
        </p:nvSpPr>
        <p:spPr>
          <a:xfrm>
            <a:off x="6944405" y="5630570"/>
            <a:ext cx="5550128" cy="11271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80"/>
              </a:lnSpc>
            </a:pPr>
            <a:r>
              <a:rPr lang="fr-FR" sz="2800" dirty="0">
                <a:latin typeface="Calibri Light"/>
                <a:cs typeface="Calibri Light"/>
              </a:rPr>
              <a:t>No conclusive </a:t>
            </a:r>
            <a:r>
              <a:rPr lang="fr-FR" sz="2800" dirty="0" err="1">
                <a:latin typeface="Calibri Light"/>
                <a:cs typeface="Calibri Light"/>
              </a:rPr>
              <a:t>results</a:t>
            </a:r>
            <a:r>
              <a:rPr lang="fr-FR" sz="2800" dirty="0">
                <a:latin typeface="Calibri Light"/>
                <a:cs typeface="Calibri Light"/>
              </a:rPr>
              <a:t>:</a:t>
            </a:r>
          </a:p>
          <a:p>
            <a:pPr>
              <a:lnSpc>
                <a:spcPts val="4580"/>
              </a:lnSpc>
            </a:pPr>
            <a:r>
              <a:rPr lang="fr-FR" sz="2800" dirty="0">
                <a:latin typeface="Calibri Light"/>
                <a:cs typeface="Calibri Light"/>
              </a:rPr>
              <a:t>Background/thermal </a:t>
            </a:r>
            <a:r>
              <a:rPr lang="fr-FR" sz="2800" dirty="0" err="1">
                <a:latin typeface="Calibri Light"/>
                <a:cs typeface="Calibri Light"/>
              </a:rPr>
              <a:t>effects</a:t>
            </a:r>
            <a:r>
              <a:rPr lang="fr-FR" sz="2800" dirty="0">
                <a:latin typeface="Calibri Light"/>
                <a:cs typeface="Calibri Light"/>
              </a:rPr>
              <a:t> ?</a:t>
            </a:r>
            <a:endParaRPr sz="2800" dirty="0">
              <a:latin typeface="Calibri Light"/>
              <a:cs typeface="Calibr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 animBg="1"/>
      <p:bldP spid="100" grpId="0" animBg="1"/>
      <p:bldP spid="106" grpId="0"/>
      <p:bldP spid="10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597518380" name="Groupe 6"/>
          <p:cNvGrpSpPr/>
          <p:nvPr/>
        </p:nvGrpSpPr>
        <p:grpSpPr bwMode="auto">
          <a:xfrm>
            <a:off x="1542622" y="939985"/>
            <a:ext cx="3719547" cy="3392416"/>
            <a:chOff x="30444" y="2011406"/>
            <a:chExt cx="4164430" cy="3531959"/>
          </a:xfrm>
        </p:grpSpPr>
        <p:grpSp>
          <p:nvGrpSpPr>
            <p:cNvPr id="8" name="Groupe 7"/>
            <p:cNvGrpSpPr/>
            <p:nvPr/>
          </p:nvGrpSpPr>
          <p:grpSpPr bwMode="auto">
            <a:xfrm>
              <a:off x="30444" y="2011406"/>
              <a:ext cx="4164430" cy="3531959"/>
              <a:chOff x="-36512" y="2011406"/>
              <a:chExt cx="4164430" cy="3531959"/>
            </a:xfrm>
          </p:grpSpPr>
          <p:pic>
            <p:nvPicPr>
              <p:cNvPr id="13" name="Espace réservé du contenu 3"/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-36512" y="2011406"/>
                <a:ext cx="4164430" cy="3531959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 bwMode="auto">
              <a:xfrm>
                <a:off x="1547664" y="2840734"/>
                <a:ext cx="515447" cy="336458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defTabSz="685800">
                  <a:defRPr/>
                </a:pPr>
                <a:r>
                  <a:rPr lang="fr-FR" sz="750">
                    <a:solidFill>
                      <a:srgbClr val="4D5156"/>
                    </a:solidFill>
                    <a:latin typeface="Times New Roman"/>
                    <a:cs typeface="Times New Roman"/>
                  </a:rPr>
                  <a:t>Ni–Zn </a:t>
                </a:r>
                <a:endParaRPr/>
              </a:p>
              <a:p>
                <a:pPr defTabSz="685800">
                  <a:defRPr/>
                </a:pPr>
                <a:r>
                  <a:rPr lang="fr-FR" sz="750">
                    <a:solidFill>
                      <a:srgbClr val="4D5156"/>
                    </a:solidFill>
                    <a:latin typeface="Times New Roman"/>
                    <a:cs typeface="Times New Roman"/>
                  </a:rPr>
                  <a:t>ferrite</a:t>
                </a:r>
                <a:endParaRPr lang="fr-FR" sz="750">
                  <a:solidFill>
                    <a:prstClr val="black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5" name="ZoneTexte 14"/>
              <p:cNvSpPr txBox="1"/>
              <p:nvPr/>
            </p:nvSpPr>
            <p:spPr bwMode="auto">
              <a:xfrm>
                <a:off x="2576824" y="3740816"/>
                <a:ext cx="934871" cy="2162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75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Eu</a:t>
                </a:r>
                <a:r>
                  <a:rPr lang="en-US" sz="750" baseline="-2500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0.5</a:t>
                </a:r>
                <a:r>
                  <a:rPr lang="en-US" sz="75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Ba</a:t>
                </a:r>
                <a:r>
                  <a:rPr lang="en-US" sz="750" baseline="-2500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0.5</a:t>
                </a:r>
                <a:r>
                  <a:rPr lang="en-US" sz="75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TiO</a:t>
                </a:r>
                <a:r>
                  <a:rPr lang="en-US" sz="750" baseline="-2500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3</a:t>
                </a:r>
                <a:endParaRPr lang="fr-FR" sz="750" baseline="-25000">
                  <a:solidFill>
                    <a:prstClr val="black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6" name="ZoneTexte 15"/>
              <p:cNvSpPr txBox="1"/>
              <p:nvPr/>
            </p:nvSpPr>
            <p:spPr bwMode="auto">
              <a:xfrm>
                <a:off x="3347863" y="3462028"/>
                <a:ext cx="438275" cy="216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75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GGG</a:t>
                </a:r>
                <a:endParaRPr lang="fr-FR" sz="750" baseline="-25000">
                  <a:solidFill>
                    <a:prstClr val="black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7" name="ZoneTexte 16"/>
              <p:cNvSpPr txBox="1"/>
              <p:nvPr/>
            </p:nvSpPr>
            <p:spPr bwMode="auto">
              <a:xfrm>
                <a:off x="2563621" y="3407711"/>
                <a:ext cx="450837" cy="216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75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GdIG</a:t>
                </a:r>
                <a:endParaRPr lang="fr-FR" sz="750" baseline="-25000">
                  <a:solidFill>
                    <a:prstClr val="black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8" name="Rectangle : coins arrondis 17"/>
              <p:cNvSpPr/>
              <p:nvPr/>
            </p:nvSpPr>
            <p:spPr bwMode="auto">
              <a:xfrm>
                <a:off x="2627784" y="3801546"/>
                <a:ext cx="792087" cy="140817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Rectangle : coins arrondis 18"/>
              <p:cNvSpPr/>
              <p:nvPr/>
            </p:nvSpPr>
            <p:spPr bwMode="auto">
              <a:xfrm>
                <a:off x="3567479" y="4919696"/>
                <a:ext cx="243973" cy="12284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Rectangle : coins arrondis 19"/>
              <p:cNvSpPr/>
              <p:nvPr/>
            </p:nvSpPr>
            <p:spPr bwMode="auto">
              <a:xfrm>
                <a:off x="2868345" y="4393916"/>
                <a:ext cx="141556" cy="12284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Rectangle : coins arrondis 20"/>
              <p:cNvSpPr/>
              <p:nvPr/>
            </p:nvSpPr>
            <p:spPr bwMode="auto">
              <a:xfrm>
                <a:off x="2279065" y="3951956"/>
                <a:ext cx="141556" cy="12284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 bwMode="auto">
            <a:xfrm rot="2588261">
              <a:off x="1779399" y="3203375"/>
              <a:ext cx="73314" cy="74936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 rot="2588261">
              <a:off x="3058823" y="3495264"/>
              <a:ext cx="73314" cy="74936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 rot="2588261">
              <a:off x="3341678" y="3723164"/>
              <a:ext cx="73314" cy="74936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 rot="2588261">
              <a:off x="3491296" y="3649424"/>
              <a:ext cx="73314" cy="74936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4683002" name="Titre 1 2"/>
          <p:cNvSpPr txBox="1"/>
          <p:nvPr/>
        </p:nvSpPr>
        <p:spPr bwMode="auto">
          <a:xfrm>
            <a:off x="2054498" y="506381"/>
            <a:ext cx="3334044" cy="57911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fr-FR" sz="1350">
                <a:solidFill>
                  <a:prstClr val="black"/>
                </a:solidFill>
                <a:latin typeface="Times New Roman"/>
                <a:cs typeface="Times New Roman"/>
              </a:rPr>
              <a:t>Some EDM history</a:t>
            </a:r>
            <a:endParaRPr/>
          </a:p>
        </p:txBody>
      </p:sp>
      <p:graphicFrame>
        <p:nvGraphicFramePr>
          <p:cNvPr id="1459988389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493599"/>
              </p:ext>
            </p:extLst>
          </p:nvPr>
        </p:nvGraphicFramePr>
        <p:xfrm>
          <a:off x="6464098" y="1372360"/>
          <a:ext cx="4544390" cy="169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2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09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9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876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latin typeface="Times New Roman"/>
                          <a:cs typeface="Times New Roman"/>
                        </a:rPr>
                        <a:t>Particle</a:t>
                      </a:r>
                      <a:endParaRPr lang="en-US" sz="1200" b="0"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lang="nl-NL" sz="1200" b="0" baseline="-2500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lang="nl-NL" sz="1200" b="0">
                          <a:latin typeface="Times New Roman"/>
                          <a:cs typeface="Times New Roman"/>
                        </a:rPr>
                        <a:t>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nl-NL" sz="1200" b="0">
                          <a:latin typeface="Times New Roman"/>
                          <a:cs typeface="Times New Roman"/>
                        </a:rPr>
                        <a:t>time  integrated</a:t>
                      </a:r>
                      <a:endParaRPr lang="en-US" sz="1200" b="0"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 dirty="0">
                          <a:latin typeface="Times New Roman"/>
                          <a:cs typeface="Times New Roman"/>
                        </a:rPr>
                        <a:t>Time </a:t>
                      </a:r>
                      <a:r>
                        <a:rPr lang="nl-NL" sz="1200" b="0" dirty="0">
                          <a:latin typeface="Symbol" panose="05050102010706020507" pitchFamily="18" charset="2"/>
                          <a:cs typeface="Times New Roman"/>
                        </a:rPr>
                        <a:t>t</a:t>
                      </a:r>
                      <a:r>
                        <a:rPr lang="nl-NL" sz="1200" b="0" dirty="0">
                          <a:latin typeface="Times New Roman"/>
                          <a:cs typeface="Times New Roman"/>
                        </a:rPr>
                        <a:t> [s]</a:t>
                      </a:r>
                      <a:endParaRPr lang="en-US" sz="1200" b="0" dirty="0"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 dirty="0" err="1">
                          <a:latin typeface="Times New Roman"/>
                          <a:cs typeface="Times New Roman"/>
                        </a:rPr>
                        <a:t>Polarization</a:t>
                      </a:r>
                      <a:endParaRPr dirty="0"/>
                    </a:p>
                    <a:p>
                      <a:pPr algn="ctr">
                        <a:defRPr/>
                      </a:pPr>
                      <a:r>
                        <a:rPr lang="fr-FR" sz="1200" b="0" dirty="0">
                          <a:latin typeface="Symbol" panose="05050102010706020507" pitchFamily="18" charset="2"/>
                          <a:cs typeface="Times New Roman"/>
                        </a:rPr>
                        <a:t>e</a:t>
                      </a:r>
                      <a:endParaRPr lang="en-US" sz="1200" b="0" dirty="0">
                        <a:latin typeface="Symbol" panose="05050102010706020507" pitchFamily="18" charset="2"/>
                        <a:cs typeface="Times New Roman"/>
                      </a:endParaRPr>
                    </a:p>
                  </a:txBody>
                  <a:tcPr marL="68580" marR="68580" marT="34290" marB="34290"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latin typeface="Times New Roman"/>
                          <a:cs typeface="Times New Roman"/>
                        </a:rPr>
                        <a:t>Eff. Field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nl-NL" sz="1200" b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lang="nl-NL" sz="1200" b="0" baseline="-25000">
                          <a:latin typeface="Times New Roman"/>
                          <a:cs typeface="Times New Roman"/>
                        </a:rPr>
                        <a:t>eff</a:t>
                      </a:r>
                      <a:r>
                        <a:rPr lang="nl-NL" sz="1200" b="0">
                          <a:latin typeface="Times New Roman"/>
                          <a:cs typeface="Times New Roman"/>
                        </a:rPr>
                        <a:t> (V/cm)</a:t>
                      </a:r>
                      <a:endParaRPr lang="en-US" sz="1200" b="0"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latin typeface="Times New Roman"/>
                          <a:cs typeface="Times New Roman"/>
                        </a:rPr>
                        <a:t>EDM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nl-NL" sz="1200" b="0">
                          <a:latin typeface="Times New Roman"/>
                          <a:cs typeface="Times New Roman"/>
                        </a:rPr>
                        <a:t>e.cm</a:t>
                      </a:r>
                      <a:endParaRPr/>
                    </a:p>
                  </a:txBody>
                  <a:tcPr marL="68580" marR="68580" marT="34290" marB="34290">
                    <a:lnB w="12700" algn="ctr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93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Cs</a:t>
                      </a:r>
                      <a:endParaRPr/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nl-NL" sz="1200" b="0" baseline="300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14</a:t>
                      </a:r>
                      <a:endParaRPr lang="en-US" sz="1200" b="0" baseline="30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nl-NL" sz="12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0.015</a:t>
                      </a:r>
                      <a:endParaRPr lang="en-US" sz="1200" b="0" baseline="30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nl-NL" sz="12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0.7</a:t>
                      </a:r>
                      <a:endParaRPr lang="en-US" sz="1200" b="0" baseline="30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defRPr/>
                      </a:pPr>
                      <a:endParaRPr lang="en-US" sz="1200" b="0" baseline="30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nl-NL" sz="12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5 10</a:t>
                      </a:r>
                      <a:r>
                        <a:rPr lang="nl-NL" sz="1200" b="0" baseline="300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endParaRPr lang="en-US" sz="1200" b="0" baseline="30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1 10</a:t>
                      </a:r>
                      <a:r>
                        <a:rPr lang="en-US" sz="1200" b="0" baseline="300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-26</a:t>
                      </a:r>
                      <a:endParaRPr/>
                    </a:p>
                    <a:p>
                      <a:pPr algn="ctr">
                        <a:defRPr/>
                      </a:pPr>
                      <a:endParaRPr lang="en-US" sz="1200" b="0" baseline="30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0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ThO</a:t>
                      </a:r>
                      <a:endParaRPr lang="en-US" sz="1200" b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nl-NL" sz="1200" b="0" baseline="300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13</a:t>
                      </a:r>
                      <a:endParaRPr lang="en-US" sz="1200" b="0" baseline="30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0.002</a:t>
                      </a:r>
                      <a:endParaRPr lang="en-US" sz="1200" b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0.1</a:t>
                      </a:r>
                      <a:endParaRPr lang="en-US" sz="1200" b="0" baseline="30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nl-NL" sz="1200" b="0" baseline="300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11</a:t>
                      </a:r>
                      <a:endParaRPr lang="en-US" sz="1200" b="0" baseline="30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nl-NL" sz="1200" b="0" baseline="300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-29</a:t>
                      </a:r>
                      <a:endParaRPr lang="en-US" sz="1200" b="0" baseline="30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22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HgF</a:t>
                      </a:r>
                      <a:r>
                        <a:rPr lang="en-US" sz="1200" b="0" baseline="300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+</a:t>
                      </a:r>
                      <a:endParaRPr/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nl-NL" sz="12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nl-NL" sz="1200" b="0" baseline="300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endParaRPr lang="en-US" sz="1200" b="0" baseline="30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defRPr/>
                      </a:pPr>
                      <a:endParaRPr lang="en-US" sz="1200" b="0" baseline="30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3</a:t>
                      </a:r>
                      <a:endParaRPr/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0.8</a:t>
                      </a:r>
                      <a:endParaRPr/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nl-NL" sz="12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2 10</a:t>
                      </a:r>
                      <a:r>
                        <a:rPr lang="nl-NL" sz="1200" b="0" baseline="300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endParaRPr lang="en-US" sz="1200" b="0" baseline="30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defRPr/>
                      </a:pPr>
                      <a:endParaRPr lang="en-US" sz="1200" b="0" baseline="300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4 10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-30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endParaRPr dirty="0"/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78949306" name="Table 4"/>
          <p:cNvGraphicFramePr>
            <a:graphicFrameLocks noGrp="1"/>
          </p:cNvGraphicFramePr>
          <p:nvPr/>
        </p:nvGraphicFramePr>
        <p:xfrm>
          <a:off x="6396581" y="4677012"/>
          <a:ext cx="4756035" cy="1587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8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8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87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38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2430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Atoms (Cs) in matrix</a:t>
                      </a:r>
                      <a:endParaRPr/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nl-NL" sz="1200" b="0" baseline="3000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16</a:t>
                      </a:r>
                      <a:endParaRPr/>
                    </a:p>
                    <a:p>
                      <a:pPr algn="ctr">
                        <a:defRPr/>
                      </a:pPr>
                      <a:endParaRPr lang="en-US" sz="1200" b="0" baseline="300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0.01</a:t>
                      </a:r>
                      <a:endParaRPr/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0.1</a:t>
                      </a:r>
                      <a:endParaRPr/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nl-NL" sz="1200" b="0" baseline="3000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6</a:t>
                      </a:r>
                      <a:endParaRPr/>
                    </a:p>
                    <a:p>
                      <a:pPr algn="ctr">
                        <a:defRPr/>
                      </a:pPr>
                      <a:endParaRPr lang="en-US" sz="1200" b="0" baseline="300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6 10</a:t>
                      </a:r>
                      <a:r>
                        <a:rPr lang="en-US" sz="1200" b="0" baseline="3000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-27</a:t>
                      </a:r>
                      <a:endParaRPr/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430"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fr-FR" sz="1100" b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nl-NL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nl-NL" sz="1200" b="0" baseline="3000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endParaRPr lang="en-US" sz="1200" b="0" baseline="300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defRPr/>
                      </a:pPr>
                      <a:endParaRPr lang="en-US" sz="1200" b="0" baseline="300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nl-NL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lang="en-US" sz="1200" b="0" baseline="300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defRPr/>
                      </a:pPr>
                      <a:endParaRPr lang="en-US" sz="1200" b="0" baseline="300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nl-NL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lang="en-US" sz="1200" b="0" baseline="300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defRPr/>
                      </a:pPr>
                      <a:endParaRPr lang="en-US" sz="1200" b="0" baseline="300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nl-NL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nl-NL" sz="1200" b="0" baseline="3000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9</a:t>
                      </a:r>
                      <a:endParaRPr lang="en-US" sz="1200" b="0" baseline="300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defRPr/>
                      </a:pPr>
                      <a:endParaRPr lang="en-US" sz="1200" b="0" baseline="300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6 10</a:t>
                      </a:r>
                      <a:r>
                        <a:rPr lang="en-US" sz="1200" b="0" baseline="3000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-35</a:t>
                      </a:r>
                      <a:endParaRPr/>
                    </a:p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200" b="0" baseline="300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546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Molecule in matrix</a:t>
                      </a:r>
                      <a:endParaRPr lang="en-US" sz="1200" b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nl-NL" sz="1200" b="0" baseline="3000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18</a:t>
                      </a:r>
                      <a:endParaRPr lang="en-US" sz="1200" b="0" baseline="300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0.1</a:t>
                      </a:r>
                      <a:endParaRPr lang="en-US" sz="1200" b="0" baseline="300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0.1</a:t>
                      </a:r>
                      <a:endParaRPr lang="en-US" sz="1200" b="0" baseline="300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nl-NL" sz="1200" b="0" baseline="3000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endParaRPr lang="en-US" sz="1200" b="0" baseline="300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 6 10</a:t>
                      </a:r>
                      <a:r>
                        <a:rPr lang="en-US" sz="1200" b="0" baseline="3000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-33</a:t>
                      </a:r>
                      <a:endParaRPr/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897"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100" b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nl-NL" sz="1200" b="0" baseline="3000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21</a:t>
                      </a:r>
                      <a:endParaRPr lang="en-US" sz="1200" b="0" baseline="300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lang="en-US" sz="1200" b="0" baseline="300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lang="en-US" sz="1200" b="0" baseline="300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nl-NL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lang="nl-NL" sz="1200" b="0" baseline="3000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11</a:t>
                      </a:r>
                      <a:endParaRPr lang="en-US" sz="1200" b="0" baseline="3000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b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 10</a:t>
                      </a:r>
                      <a:r>
                        <a:rPr lang="en-US" sz="1200" b="0" baseline="3000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-37</a:t>
                      </a:r>
                      <a:endParaRPr/>
                    </a:p>
                  </a:txBody>
                  <a:tcPr marL="68580" marR="68580" marT="34290" marB="3429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60894667" name="Titre 1"/>
          <p:cNvSpPr txBox="1"/>
          <p:nvPr/>
        </p:nvSpPr>
        <p:spPr bwMode="auto">
          <a:xfrm>
            <a:off x="1542621" y="21455"/>
            <a:ext cx="6443589" cy="57873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fr-FR" sz="3200">
                <a:solidFill>
                  <a:prstClr val="black"/>
                </a:solidFill>
                <a:latin typeface="Calibri Light"/>
              </a:rPr>
              <a:t>EDM status and </a:t>
            </a:r>
            <a:r>
              <a:rPr lang="fr-FR" sz="3200" b="1">
                <a:solidFill>
                  <a:schemeClr val="tx1"/>
                </a:solidFill>
                <a:latin typeface="Calibri Light"/>
              </a:rPr>
              <a:t>project (for electron)</a:t>
            </a:r>
            <a:endParaRPr/>
          </a:p>
        </p:txBody>
      </p:sp>
      <p:sp>
        <p:nvSpPr>
          <p:cNvPr id="395817701" name="ZoneTexte 2"/>
          <p:cNvSpPr txBox="1"/>
          <p:nvPr/>
        </p:nvSpPr>
        <p:spPr bwMode="auto">
          <a:xfrm>
            <a:off x="3420426" y="1425294"/>
            <a:ext cx="16863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750">
                <a:solidFill>
                  <a:srgbClr val="222222"/>
                </a:solidFill>
              </a:rPr>
              <a:t>Kirch, K., &amp; Schmidt-Wellenburg, P.  </a:t>
            </a:r>
            <a:endParaRPr/>
          </a:p>
          <a:p>
            <a:pPr defTabSz="685800">
              <a:defRPr/>
            </a:pPr>
            <a:r>
              <a:rPr lang="en-US" sz="750">
                <a:solidFill>
                  <a:srgbClr val="222222"/>
                </a:solidFill>
              </a:rPr>
              <a:t>Search for electric dipole moments.</a:t>
            </a:r>
            <a:endParaRPr lang="fr-FR" sz="7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92594084" name="Image 25"/>
          <p:cNvPicPr>
            <a:picLocks noChangeAspect="1"/>
          </p:cNvPicPr>
          <p:nvPr/>
        </p:nvPicPr>
        <p:blipFill>
          <a:blip r:embed="rId4"/>
          <a:srcRect l="78130" t="9407"/>
          <a:stretch/>
        </p:blipFill>
        <p:spPr bwMode="auto">
          <a:xfrm>
            <a:off x="8362528" y="3203579"/>
            <a:ext cx="944163" cy="1418135"/>
          </a:xfrm>
          <a:prstGeom prst="rect">
            <a:avLst/>
          </a:prstGeom>
        </p:spPr>
      </p:pic>
      <p:sp>
        <p:nvSpPr>
          <p:cNvPr id="252345229" name="ZoneTexte 3"/>
          <p:cNvSpPr txBox="1"/>
          <p:nvPr/>
        </p:nvSpPr>
        <p:spPr bwMode="auto">
          <a:xfrm>
            <a:off x="6281337" y="3448114"/>
            <a:ext cx="892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FR" sz="1600" b="1">
                <a:solidFill>
                  <a:srgbClr val="FF0000"/>
                </a:solidFill>
                <a:latin typeface="Calibri"/>
              </a:rPr>
              <a:t>Ideal</a:t>
            </a:r>
            <a:endParaRPr/>
          </a:p>
          <a:p>
            <a:pPr defTabSz="685800">
              <a:defRPr/>
            </a:pPr>
            <a:endParaRPr lang="fr-FR" sz="1600" b="1">
              <a:solidFill>
                <a:srgbClr val="FF0000"/>
              </a:solidFill>
              <a:latin typeface="Calibri"/>
            </a:endParaRPr>
          </a:p>
          <a:p>
            <a:pPr defTabSz="685800">
              <a:defRPr/>
            </a:pPr>
            <a:r>
              <a:rPr lang="fr-FR" sz="1600" b="1">
                <a:solidFill>
                  <a:srgbClr val="FF0000"/>
                </a:solidFill>
                <a:latin typeface="Calibri"/>
              </a:rPr>
              <a:t>N big</a:t>
            </a:r>
            <a:endParaRPr/>
          </a:p>
          <a:p>
            <a:pPr defTabSz="685800">
              <a:defRPr/>
            </a:pPr>
            <a:r>
              <a:rPr lang="fr-FR" sz="1600" b="1">
                <a:solidFill>
                  <a:srgbClr val="FF0000"/>
                </a:solidFill>
                <a:latin typeface="Symbol"/>
              </a:rPr>
              <a:t>t</a:t>
            </a:r>
            <a:r>
              <a:rPr lang="fr-FR" sz="1600" b="1">
                <a:solidFill>
                  <a:srgbClr val="FF0000"/>
                </a:solidFill>
                <a:latin typeface="Calibri"/>
              </a:rPr>
              <a:t> long </a:t>
            </a:r>
            <a:endParaRPr/>
          </a:p>
        </p:txBody>
      </p:sp>
      <p:sp>
        <p:nvSpPr>
          <p:cNvPr id="128846434" name="ZoneTexte 29"/>
          <p:cNvSpPr txBox="1"/>
          <p:nvPr/>
        </p:nvSpPr>
        <p:spPr bwMode="auto">
          <a:xfrm>
            <a:off x="4870555" y="3768715"/>
            <a:ext cx="438346" cy="2154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>
                <a:latin typeface="Times New Roman"/>
                <a:cs typeface="Times New Roman"/>
              </a:rPr>
              <a:t>HgF</a:t>
            </a:r>
            <a:r>
              <a:rPr lang="en-US" sz="800" baseline="30000">
                <a:latin typeface="Times New Roman"/>
                <a:cs typeface="Times New Roman"/>
              </a:rPr>
              <a:t>+</a:t>
            </a:r>
            <a:endParaRPr/>
          </a:p>
        </p:txBody>
      </p:sp>
      <p:sp>
        <p:nvSpPr>
          <p:cNvPr id="589172610" name="Rectangle : coins arrondis 30"/>
          <p:cNvSpPr/>
          <p:nvPr/>
        </p:nvSpPr>
        <p:spPr bwMode="auto">
          <a:xfrm>
            <a:off x="4979154" y="3823656"/>
            <a:ext cx="224044" cy="117987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91435312" name="Rectangle 4"/>
          <p:cNvSpPr/>
          <p:nvPr/>
        </p:nvSpPr>
        <p:spPr bwMode="auto">
          <a:xfrm>
            <a:off x="1754789" y="4338712"/>
            <a:ext cx="4423417" cy="2326686"/>
          </a:xfrm>
          <a:prstGeom prst="rect">
            <a:avLst/>
          </a:prstGeom>
          <a:gradFill>
            <a:gsLst>
              <a:gs pos="0">
                <a:srgbClr val="00B050"/>
              </a:gs>
              <a:gs pos="96000">
                <a:schemeClr val="bg1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3414097" name="ZoneTexte 32"/>
          <p:cNvSpPr txBox="1"/>
          <p:nvPr/>
        </p:nvSpPr>
        <p:spPr bwMode="auto">
          <a:xfrm>
            <a:off x="1914676" y="4463903"/>
            <a:ext cx="450438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fr-FR" sz="1200">
                <a:solidFill>
                  <a:prstClr val="black"/>
                </a:solidFill>
                <a:latin typeface="Calibri"/>
              </a:rPr>
              <a:t>Supersymmetry (SUSY), </a:t>
            </a:r>
            <a:endParaRPr/>
          </a:p>
          <a:p>
            <a:pPr defTabSz="685800">
              <a:defRPr/>
            </a:pPr>
            <a:r>
              <a:rPr lang="fr-FR" sz="1200">
                <a:solidFill>
                  <a:prstClr val="black"/>
                </a:solidFill>
                <a:latin typeface="Calibri"/>
              </a:rPr>
              <a:t>Multi-Higgs, </a:t>
            </a:r>
            <a:endParaRPr/>
          </a:p>
          <a:p>
            <a:pPr defTabSz="685800">
              <a:defRPr/>
            </a:pPr>
            <a:r>
              <a:rPr lang="fr-FR" sz="1200">
                <a:solidFill>
                  <a:prstClr val="black"/>
                </a:solidFill>
                <a:latin typeface="Calibri"/>
              </a:rPr>
              <a:t>Symmetrical Left-Right </a:t>
            </a:r>
            <a:endParaRPr/>
          </a:p>
          <a:p>
            <a:pPr defTabSz="685800">
              <a:defRPr/>
            </a:pPr>
            <a:r>
              <a:rPr lang="fr-FR" sz="1200">
                <a:solidFill>
                  <a:prstClr val="black"/>
                </a:solidFill>
                <a:latin typeface="Calibri"/>
              </a:rPr>
              <a:t>Leptoquarks, </a:t>
            </a:r>
            <a:endParaRPr/>
          </a:p>
          <a:p>
            <a:pPr defTabSz="685800">
              <a:defRPr/>
            </a:pPr>
            <a:r>
              <a:rPr lang="fr-FR" sz="1200">
                <a:solidFill>
                  <a:prstClr val="black"/>
                </a:solidFill>
                <a:latin typeface="Calibri"/>
              </a:rPr>
              <a:t>Additional dimensions, </a:t>
            </a:r>
            <a:endParaRPr/>
          </a:p>
          <a:p>
            <a:pPr defTabSz="685800">
              <a:defRPr/>
            </a:pPr>
            <a:r>
              <a:rPr lang="fr-FR" sz="1200">
                <a:solidFill>
                  <a:prstClr val="black"/>
                </a:solidFill>
                <a:latin typeface="Calibri"/>
              </a:rPr>
              <a:t>Technicolor  and Composite Models, </a:t>
            </a:r>
            <a:endParaRPr/>
          </a:p>
          <a:p>
            <a:pPr defTabSz="685800">
              <a:defRPr/>
            </a:pPr>
            <a:r>
              <a:rPr lang="fr-FR" sz="1200">
                <a:solidFill>
                  <a:prstClr val="black"/>
                </a:solidFill>
                <a:latin typeface="Calibri"/>
              </a:rPr>
              <a:t>Axion Models, </a:t>
            </a:r>
            <a:endParaRPr/>
          </a:p>
          <a:p>
            <a:pPr defTabSz="685800">
              <a:defRPr/>
            </a:pPr>
            <a:r>
              <a:rPr lang="fr-FR" sz="1200">
                <a:solidFill>
                  <a:prstClr val="black"/>
                </a:solidFill>
                <a:latin typeface="Calibri"/>
              </a:rPr>
              <a:t>Neutrino Mass Models,</a:t>
            </a:r>
            <a:endParaRPr/>
          </a:p>
          <a:p>
            <a:pPr defTabSz="685800">
              <a:defRPr/>
            </a:pPr>
            <a:r>
              <a:rPr lang="fr-FR" sz="1200">
                <a:solidFill>
                  <a:prstClr val="black"/>
                </a:solidFill>
                <a:latin typeface="Calibri"/>
              </a:rPr>
              <a:t>Grand Unification Theories (GUT), </a:t>
            </a:r>
            <a:endParaRPr/>
          </a:p>
          <a:p>
            <a:pPr defTabSz="685800">
              <a:defRPr/>
            </a:pPr>
            <a:r>
              <a:rPr lang="fr-FR" sz="1200">
                <a:solidFill>
                  <a:prstClr val="black"/>
                </a:solidFill>
                <a:latin typeface="Calibri"/>
              </a:rPr>
              <a:t>CP-Violant QED Sector Extensions, </a:t>
            </a:r>
            <a:endParaRPr/>
          </a:p>
          <a:p>
            <a:pPr defTabSz="685800">
              <a:defRPr/>
            </a:pPr>
            <a:r>
              <a:rPr lang="fr-FR" sz="1200">
                <a:solidFill>
                  <a:prstClr val="black"/>
                </a:solidFill>
                <a:latin typeface="Calibri"/>
              </a:rPr>
              <a:t>Mirror Matter Models</a:t>
            </a:r>
            <a:endParaRPr/>
          </a:p>
        </p:txBody>
      </p:sp>
      <p:sp>
        <p:nvSpPr>
          <p:cNvPr id="128805439" name="ZoneTexte 21"/>
          <p:cNvSpPr txBox="1"/>
          <p:nvPr/>
        </p:nvSpPr>
        <p:spPr bwMode="auto">
          <a:xfrm>
            <a:off x="2944203" y="6559390"/>
            <a:ext cx="3337135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FR" sz="1400" b="1">
                <a:solidFill>
                  <a:srgbClr val="FF0000"/>
                </a:solidFill>
                <a:latin typeface="Calibri"/>
              </a:rPr>
              <a:t>Standard Model  electron EDM ~10</a:t>
            </a:r>
            <a:r>
              <a:rPr lang="fr-FR" sz="1400" b="1" baseline="30000">
                <a:solidFill>
                  <a:srgbClr val="FF0000"/>
                </a:solidFill>
                <a:latin typeface="Calibri"/>
              </a:rPr>
              <a:t>-38</a:t>
            </a:r>
            <a:r>
              <a:rPr lang="fr-FR" sz="1400" b="1">
                <a:solidFill>
                  <a:srgbClr val="FF0000"/>
                </a:solidFill>
                <a:latin typeface="Calibri"/>
              </a:rPr>
              <a:t> e.cm</a:t>
            </a:r>
            <a:endParaRPr/>
          </a:p>
        </p:txBody>
      </p:sp>
      <p:sp>
        <p:nvSpPr>
          <p:cNvPr id="197249278" name="ZoneTexte 5"/>
          <p:cNvSpPr txBox="1"/>
          <p:nvPr/>
        </p:nvSpPr>
        <p:spPr bwMode="auto">
          <a:xfrm>
            <a:off x="3925484" y="4341848"/>
            <a:ext cx="25659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FR" sz="1400" b="1">
                <a:solidFill>
                  <a:prstClr val="black"/>
                </a:solidFill>
                <a:latin typeface="Calibri"/>
              </a:rPr>
              <a:t>Beyond Standard Models </a:t>
            </a:r>
            <a:endParaRPr/>
          </a:p>
          <a:p>
            <a:pPr defTabSz="685800">
              <a:defRPr/>
            </a:pPr>
            <a:endParaRPr lang="fr-FR" sz="1400" b="1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5581BA-DB6F-80AD-7218-B6CAF0CBF006}"/>
              </a:ext>
            </a:extLst>
          </p:cNvPr>
          <p:cNvGrpSpPr/>
          <p:nvPr/>
        </p:nvGrpSpPr>
        <p:grpSpPr bwMode="auto">
          <a:xfrm>
            <a:off x="9516737" y="3494738"/>
            <a:ext cx="2111474" cy="835816"/>
            <a:chOff x="0" y="0"/>
            <a:chExt cx="2111474" cy="83581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A8674F-73D6-04DA-9CC9-775E029D6C32}"/>
                </a:ext>
              </a:extLst>
            </p:cNvPr>
            <p:cNvSpPr/>
            <p:nvPr/>
          </p:nvSpPr>
          <p:spPr bwMode="auto">
            <a:xfrm>
              <a:off x="0" y="0"/>
              <a:ext cx="2111474" cy="8358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D5FB5FC-BE8D-2F05-3288-2C763223A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55375" y="28445"/>
              <a:ext cx="2009773" cy="781048"/>
            </a:xfrm>
            <a:prstGeom prst="rect">
              <a:avLst/>
            </a:prstGeom>
          </p:spPr>
        </p:pic>
      </p:grpSp>
      <p:sp>
        <p:nvSpPr>
          <p:cNvPr id="5" name="ZoneTexte 21">
            <a:extLst>
              <a:ext uri="{FF2B5EF4-FFF2-40B4-BE49-F238E27FC236}">
                <a16:creationId xmlns:a16="http://schemas.microsoft.com/office/drawing/2014/main" id="{9CFC6580-86C1-17CE-4426-D31FF1C3FF3E}"/>
              </a:ext>
            </a:extLst>
          </p:cNvPr>
          <p:cNvSpPr txBox="1"/>
          <p:nvPr/>
        </p:nvSpPr>
        <p:spPr bwMode="auto">
          <a:xfrm>
            <a:off x="3080846" y="5609532"/>
            <a:ext cx="4456110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>
                <a:solidFill>
                  <a:srgbClr val="FF0000"/>
                </a:solidFill>
                <a:latin typeface="Calibri"/>
              </a:rPr>
              <a:t>Standard Model :  </a:t>
            </a:r>
            <a:r>
              <a:rPr lang="fr-FR" sz="1400" b="1" dirty="0" err="1">
                <a:solidFill>
                  <a:srgbClr val="FF0000"/>
                </a:solidFill>
                <a:latin typeface="Calibri"/>
              </a:rPr>
              <a:t>atomic</a:t>
            </a:r>
            <a:r>
              <a:rPr lang="fr-FR" sz="1400" b="1" dirty="0">
                <a:solidFill>
                  <a:srgbClr val="FF0000"/>
                </a:solidFill>
                <a:latin typeface="Calibri"/>
              </a:rPr>
              <a:t> EDM ~10</a:t>
            </a:r>
            <a:r>
              <a:rPr lang="fr-FR" sz="1400" b="1" baseline="30000" dirty="0">
                <a:solidFill>
                  <a:srgbClr val="FF0000"/>
                </a:solidFill>
                <a:latin typeface="Calibri"/>
              </a:rPr>
              <a:t>-35</a:t>
            </a:r>
            <a:r>
              <a:rPr lang="fr-FR" sz="1400" b="1" dirty="0">
                <a:solidFill>
                  <a:srgbClr val="FF0000"/>
                </a:solidFill>
                <a:latin typeface="Calibri"/>
              </a:rPr>
              <a:t> e.cm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949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345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259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3452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99970" y="152457"/>
            <a:ext cx="8033384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80"/>
              </a:lnSpc>
            </a:pPr>
            <a:r>
              <a:rPr lang="fr-FR" sz="3950" dirty="0">
                <a:solidFill>
                  <a:srgbClr val="2E5496"/>
                </a:solidFill>
                <a:latin typeface="Calibri Light"/>
                <a:cs typeface="Calibri Light"/>
              </a:rPr>
              <a:t>Test by Fluorescence </a:t>
            </a:r>
            <a:endParaRPr sz="3950" dirty="0">
              <a:latin typeface="Calibri Light"/>
              <a:cs typeface="Calibri Ligh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49472" y="1082946"/>
            <a:ext cx="285369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35"/>
              </a:lnSpc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Two</a:t>
            </a:r>
            <a:r>
              <a:rPr sz="2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principal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trapping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sites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0655A93-1953-EDC7-D88D-98C0D4ABC151}"/>
              </a:ext>
            </a:extLst>
          </p:cNvPr>
          <p:cNvSpPr txBox="1"/>
          <p:nvPr/>
        </p:nvSpPr>
        <p:spPr>
          <a:xfrm>
            <a:off x="1044556" y="1246826"/>
            <a:ext cx="3716654" cy="2015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75">
              <a:lnSpc>
                <a:spcPts val="1639"/>
              </a:lnSpc>
            </a:pPr>
            <a:r>
              <a:rPr sz="1400" spc="-10" dirty="0">
                <a:latin typeface="Calibri"/>
                <a:cs typeface="Calibri"/>
              </a:rPr>
              <a:t>Example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CsAr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valence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electron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eigen-</a:t>
            </a:r>
            <a:r>
              <a:rPr sz="1400" dirty="0">
                <a:latin typeface="Calibri"/>
                <a:cs typeface="Calibri"/>
              </a:rPr>
              <a:t>energy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curves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tabLst>
                <a:tab pos="403860" algn="l"/>
              </a:tabLst>
            </a:pPr>
            <a:r>
              <a:rPr sz="1800" spc="-37" baseline="-37037" dirty="0">
                <a:latin typeface="Calibri"/>
                <a:cs typeface="Calibri"/>
              </a:rPr>
              <a:t>6s</a:t>
            </a:r>
            <a:r>
              <a:rPr sz="1800" baseline="-37037" dirty="0">
                <a:latin typeface="Calibri"/>
                <a:cs typeface="Calibri"/>
              </a:rPr>
              <a:t>	</a:t>
            </a:r>
            <a:r>
              <a:rPr sz="1200" spc="-25" dirty="0">
                <a:latin typeface="Calibri"/>
                <a:cs typeface="Calibri"/>
              </a:rPr>
              <a:t>6p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90"/>
              </a:spcBef>
            </a:pPr>
            <a:endParaRPr sz="1200">
              <a:latin typeface="Calibri"/>
              <a:cs typeface="Calibri"/>
            </a:endParaRPr>
          </a:p>
          <a:p>
            <a:pPr marL="1203325">
              <a:lnSpc>
                <a:spcPts val="1435"/>
              </a:lnSpc>
              <a:spcBef>
                <a:spcPts val="5"/>
              </a:spcBef>
            </a:pPr>
            <a:r>
              <a:rPr sz="1200" dirty="0">
                <a:latin typeface="Calibri"/>
                <a:cs typeface="Calibri"/>
              </a:rPr>
              <a:t>---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Stokes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Shifted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Fluorescence</a:t>
            </a:r>
            <a:endParaRPr sz="1200">
              <a:latin typeface="Calibri"/>
              <a:cs typeface="Calibri"/>
            </a:endParaRPr>
          </a:p>
          <a:p>
            <a:pPr marL="1203325">
              <a:lnSpc>
                <a:spcPts val="1435"/>
              </a:lnSpc>
            </a:pPr>
            <a:r>
              <a:rPr sz="1200" dirty="0">
                <a:latin typeface="Calibri"/>
                <a:cs typeface="Calibri"/>
              </a:rPr>
              <a:t>~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few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nanoseconds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18288075-5ACE-C82C-0D82-E7ABC8C9CDA8}"/>
              </a:ext>
            </a:extLst>
          </p:cNvPr>
          <p:cNvGrpSpPr/>
          <p:nvPr/>
        </p:nvGrpSpPr>
        <p:grpSpPr>
          <a:xfrm>
            <a:off x="605390" y="1330289"/>
            <a:ext cx="4211320" cy="2590800"/>
            <a:chOff x="6915150" y="1665350"/>
            <a:chExt cx="4211320" cy="2590800"/>
          </a:xfrm>
        </p:grpSpPr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FC2630A5-08A3-195A-14FE-6E37192BAD3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15150" y="1725718"/>
              <a:ext cx="4211135" cy="2530263"/>
            </a:xfrm>
            <a:prstGeom prst="rect">
              <a:avLst/>
            </a:prstGeom>
          </p:spPr>
        </p:pic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D8277EED-6E0F-434F-6944-FB1B084C668F}"/>
                </a:ext>
              </a:extLst>
            </p:cNvPr>
            <p:cNvSpPr/>
            <p:nvPr/>
          </p:nvSpPr>
          <p:spPr>
            <a:xfrm>
              <a:off x="8710676" y="1947925"/>
              <a:ext cx="2257425" cy="238125"/>
            </a:xfrm>
            <a:custGeom>
              <a:avLst/>
              <a:gdLst/>
              <a:ahLst/>
              <a:cxnLst/>
              <a:rect l="l" t="t" r="r" b="b"/>
              <a:pathLst>
                <a:path w="2257425" h="238125">
                  <a:moveTo>
                    <a:pt x="0" y="238125"/>
                  </a:moveTo>
                  <a:lnTo>
                    <a:pt x="2257425" y="238125"/>
                  </a:lnTo>
                  <a:lnTo>
                    <a:pt x="2257425" y="0"/>
                  </a:lnTo>
                  <a:lnTo>
                    <a:pt x="0" y="0"/>
                  </a:lnTo>
                  <a:lnTo>
                    <a:pt x="0" y="238125"/>
                  </a:lnTo>
                  <a:close/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701C9CBD-C2EF-DD11-DE1A-164311A0DE4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70419" y="2500756"/>
              <a:ext cx="599821" cy="1156969"/>
            </a:xfrm>
            <a:prstGeom prst="rect">
              <a:avLst/>
            </a:prstGeom>
          </p:spPr>
        </p:pic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B1B4CB25-1816-5892-AB55-F6BE5B141BAA}"/>
                </a:ext>
              </a:extLst>
            </p:cNvPr>
            <p:cNvSpPr/>
            <p:nvPr/>
          </p:nvSpPr>
          <p:spPr>
            <a:xfrm>
              <a:off x="7472426" y="2519425"/>
              <a:ext cx="180975" cy="1143000"/>
            </a:xfrm>
            <a:custGeom>
              <a:avLst/>
              <a:gdLst/>
              <a:ahLst/>
              <a:cxnLst/>
              <a:rect l="l" t="t" r="r" b="b"/>
              <a:pathLst>
                <a:path w="180975" h="1143000">
                  <a:moveTo>
                    <a:pt x="180975" y="1143000"/>
                  </a:moveTo>
                  <a:lnTo>
                    <a:pt x="145716" y="1141799"/>
                  </a:lnTo>
                  <a:lnTo>
                    <a:pt x="116935" y="1138539"/>
                  </a:lnTo>
                  <a:lnTo>
                    <a:pt x="97535" y="1133730"/>
                  </a:lnTo>
                  <a:lnTo>
                    <a:pt x="90424" y="1127887"/>
                  </a:lnTo>
                  <a:lnTo>
                    <a:pt x="90424" y="586486"/>
                  </a:lnTo>
                  <a:lnTo>
                    <a:pt x="83313" y="580661"/>
                  </a:lnTo>
                  <a:lnTo>
                    <a:pt x="63928" y="575897"/>
                  </a:lnTo>
                  <a:lnTo>
                    <a:pt x="35184" y="572680"/>
                  </a:lnTo>
                  <a:lnTo>
                    <a:pt x="0" y="571500"/>
                  </a:lnTo>
                  <a:lnTo>
                    <a:pt x="35184" y="570299"/>
                  </a:lnTo>
                  <a:lnTo>
                    <a:pt x="63928" y="567039"/>
                  </a:lnTo>
                  <a:lnTo>
                    <a:pt x="83313" y="562230"/>
                  </a:lnTo>
                  <a:lnTo>
                    <a:pt x="90424" y="556387"/>
                  </a:lnTo>
                  <a:lnTo>
                    <a:pt x="90424" y="14986"/>
                  </a:lnTo>
                  <a:lnTo>
                    <a:pt x="97534" y="9161"/>
                  </a:lnTo>
                  <a:lnTo>
                    <a:pt x="116919" y="4397"/>
                  </a:lnTo>
                  <a:lnTo>
                    <a:pt x="145663" y="1180"/>
                  </a:lnTo>
                  <a:lnTo>
                    <a:pt x="180848" y="0"/>
                  </a:lnTo>
                </a:path>
              </a:pathLst>
            </a:custGeom>
            <a:ln w="634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9B3F59CA-F8E0-DACC-5E5C-37CEEE62A8E6}"/>
                </a:ext>
              </a:extLst>
            </p:cNvPr>
            <p:cNvSpPr/>
            <p:nvPr/>
          </p:nvSpPr>
          <p:spPr>
            <a:xfrm>
              <a:off x="7342123" y="2828416"/>
              <a:ext cx="93980" cy="544195"/>
            </a:xfrm>
            <a:custGeom>
              <a:avLst/>
              <a:gdLst/>
              <a:ahLst/>
              <a:cxnLst/>
              <a:rect l="l" t="t" r="r" b="b"/>
              <a:pathLst>
                <a:path w="93979" h="544195">
                  <a:moveTo>
                    <a:pt x="58547" y="486029"/>
                  </a:moveTo>
                  <a:lnTo>
                    <a:pt x="50546" y="486029"/>
                  </a:lnTo>
                  <a:lnTo>
                    <a:pt x="46735" y="486537"/>
                  </a:lnTo>
                  <a:lnTo>
                    <a:pt x="25019" y="518287"/>
                  </a:lnTo>
                  <a:lnTo>
                    <a:pt x="25733" y="522097"/>
                  </a:lnTo>
                  <a:lnTo>
                    <a:pt x="25780" y="522350"/>
                  </a:lnTo>
                  <a:lnTo>
                    <a:pt x="41124" y="540385"/>
                  </a:lnTo>
                  <a:lnTo>
                    <a:pt x="41286" y="540385"/>
                  </a:lnTo>
                  <a:lnTo>
                    <a:pt x="49529" y="543052"/>
                  </a:lnTo>
                  <a:lnTo>
                    <a:pt x="54355" y="543813"/>
                  </a:lnTo>
                  <a:lnTo>
                    <a:pt x="65404" y="543813"/>
                  </a:lnTo>
                  <a:lnTo>
                    <a:pt x="89046" y="531876"/>
                  </a:lnTo>
                  <a:lnTo>
                    <a:pt x="51604" y="531876"/>
                  </a:lnTo>
                  <a:lnTo>
                    <a:pt x="49191" y="531495"/>
                  </a:lnTo>
                  <a:lnTo>
                    <a:pt x="48731" y="531495"/>
                  </a:lnTo>
                  <a:lnTo>
                    <a:pt x="45974" y="530479"/>
                  </a:lnTo>
                  <a:lnTo>
                    <a:pt x="44068" y="529844"/>
                  </a:lnTo>
                  <a:lnTo>
                    <a:pt x="43927" y="529844"/>
                  </a:lnTo>
                  <a:lnTo>
                    <a:pt x="41528" y="528574"/>
                  </a:lnTo>
                  <a:lnTo>
                    <a:pt x="38100" y="525653"/>
                  </a:lnTo>
                  <a:lnTo>
                    <a:pt x="36575" y="523875"/>
                  </a:lnTo>
                  <a:lnTo>
                    <a:pt x="34544" y="519557"/>
                  </a:lnTo>
                  <a:lnTo>
                    <a:pt x="34009" y="517525"/>
                  </a:lnTo>
                  <a:lnTo>
                    <a:pt x="34016" y="508381"/>
                  </a:lnTo>
                  <a:lnTo>
                    <a:pt x="35633" y="504571"/>
                  </a:lnTo>
                  <a:lnTo>
                    <a:pt x="36310" y="503936"/>
                  </a:lnTo>
                  <a:lnTo>
                    <a:pt x="42389" y="498983"/>
                  </a:lnTo>
                  <a:lnTo>
                    <a:pt x="42117" y="498983"/>
                  </a:lnTo>
                  <a:lnTo>
                    <a:pt x="46816" y="497586"/>
                  </a:lnTo>
                  <a:lnTo>
                    <a:pt x="61849" y="497586"/>
                  </a:lnTo>
                  <a:lnTo>
                    <a:pt x="61849" y="489712"/>
                  </a:lnTo>
                  <a:lnTo>
                    <a:pt x="61991" y="489712"/>
                  </a:lnTo>
                  <a:lnTo>
                    <a:pt x="61468" y="488315"/>
                  </a:lnTo>
                  <a:lnTo>
                    <a:pt x="60578" y="487425"/>
                  </a:lnTo>
                  <a:lnTo>
                    <a:pt x="59817" y="486537"/>
                  </a:lnTo>
                  <a:lnTo>
                    <a:pt x="58547" y="486029"/>
                  </a:lnTo>
                  <a:close/>
                </a:path>
                <a:path w="93979" h="544195">
                  <a:moveTo>
                    <a:pt x="61849" y="497586"/>
                  </a:moveTo>
                  <a:lnTo>
                    <a:pt x="53340" y="497586"/>
                  </a:lnTo>
                  <a:lnTo>
                    <a:pt x="53340" y="531876"/>
                  </a:lnTo>
                  <a:lnTo>
                    <a:pt x="61849" y="531876"/>
                  </a:lnTo>
                  <a:lnTo>
                    <a:pt x="61849" y="497586"/>
                  </a:lnTo>
                  <a:close/>
                </a:path>
                <a:path w="93979" h="544195">
                  <a:moveTo>
                    <a:pt x="88646" y="489712"/>
                  </a:moveTo>
                  <a:lnTo>
                    <a:pt x="80136" y="489712"/>
                  </a:lnTo>
                  <a:lnTo>
                    <a:pt x="79629" y="490220"/>
                  </a:lnTo>
                  <a:lnTo>
                    <a:pt x="79882" y="490220"/>
                  </a:lnTo>
                  <a:lnTo>
                    <a:pt x="79882" y="491109"/>
                  </a:lnTo>
                  <a:lnTo>
                    <a:pt x="80200" y="492125"/>
                  </a:lnTo>
                  <a:lnTo>
                    <a:pt x="80645" y="493013"/>
                  </a:lnTo>
                  <a:lnTo>
                    <a:pt x="81025" y="494157"/>
                  </a:lnTo>
                  <a:lnTo>
                    <a:pt x="81660" y="495554"/>
                  </a:lnTo>
                  <a:lnTo>
                    <a:pt x="82169" y="497205"/>
                  </a:lnTo>
                  <a:lnTo>
                    <a:pt x="82803" y="498983"/>
                  </a:lnTo>
                  <a:lnTo>
                    <a:pt x="83439" y="501015"/>
                  </a:lnTo>
                  <a:lnTo>
                    <a:pt x="83820" y="503300"/>
                  </a:lnTo>
                  <a:lnTo>
                    <a:pt x="84327" y="505713"/>
                  </a:lnTo>
                  <a:lnTo>
                    <a:pt x="84581" y="508381"/>
                  </a:lnTo>
                  <a:lnTo>
                    <a:pt x="84581" y="515112"/>
                  </a:lnTo>
                  <a:lnTo>
                    <a:pt x="84256" y="517144"/>
                  </a:lnTo>
                  <a:lnTo>
                    <a:pt x="84195" y="517525"/>
                  </a:lnTo>
                  <a:lnTo>
                    <a:pt x="84074" y="518287"/>
                  </a:lnTo>
                  <a:lnTo>
                    <a:pt x="83057" y="520954"/>
                  </a:lnTo>
                  <a:lnTo>
                    <a:pt x="81915" y="523494"/>
                  </a:lnTo>
                  <a:lnTo>
                    <a:pt x="80391" y="525653"/>
                  </a:lnTo>
                  <a:lnTo>
                    <a:pt x="78358" y="527304"/>
                  </a:lnTo>
                  <a:lnTo>
                    <a:pt x="76453" y="528955"/>
                  </a:lnTo>
                  <a:lnTo>
                    <a:pt x="74041" y="530098"/>
                  </a:lnTo>
                  <a:lnTo>
                    <a:pt x="71247" y="530860"/>
                  </a:lnTo>
                  <a:lnTo>
                    <a:pt x="68452" y="531495"/>
                  </a:lnTo>
                  <a:lnTo>
                    <a:pt x="65277" y="531876"/>
                  </a:lnTo>
                  <a:lnTo>
                    <a:pt x="89046" y="531876"/>
                  </a:lnTo>
                  <a:lnTo>
                    <a:pt x="93887" y="508381"/>
                  </a:lnTo>
                  <a:lnTo>
                    <a:pt x="93725" y="506603"/>
                  </a:lnTo>
                  <a:lnTo>
                    <a:pt x="90043" y="492125"/>
                  </a:lnTo>
                  <a:lnTo>
                    <a:pt x="89636" y="491109"/>
                  </a:lnTo>
                  <a:lnTo>
                    <a:pt x="89534" y="490855"/>
                  </a:lnTo>
                  <a:lnTo>
                    <a:pt x="89111" y="490220"/>
                  </a:lnTo>
                  <a:lnTo>
                    <a:pt x="88646" y="489712"/>
                  </a:lnTo>
                  <a:close/>
                </a:path>
                <a:path w="93979" h="544195">
                  <a:moveTo>
                    <a:pt x="80772" y="488950"/>
                  </a:moveTo>
                  <a:lnTo>
                    <a:pt x="61849" y="488950"/>
                  </a:lnTo>
                  <a:lnTo>
                    <a:pt x="61849" y="489712"/>
                  </a:lnTo>
                  <a:lnTo>
                    <a:pt x="80010" y="489712"/>
                  </a:lnTo>
                  <a:lnTo>
                    <a:pt x="80772" y="488950"/>
                  </a:lnTo>
                  <a:close/>
                </a:path>
                <a:path w="93979" h="544195">
                  <a:moveTo>
                    <a:pt x="78402" y="460502"/>
                  </a:moveTo>
                  <a:lnTo>
                    <a:pt x="58927" y="460502"/>
                  </a:lnTo>
                  <a:lnTo>
                    <a:pt x="89746" y="480187"/>
                  </a:lnTo>
                  <a:lnTo>
                    <a:pt x="90593" y="480695"/>
                  </a:lnTo>
                  <a:lnTo>
                    <a:pt x="91821" y="480695"/>
                  </a:lnTo>
                  <a:lnTo>
                    <a:pt x="92328" y="480187"/>
                  </a:lnTo>
                  <a:lnTo>
                    <a:pt x="92582" y="479806"/>
                  </a:lnTo>
                  <a:lnTo>
                    <a:pt x="92709" y="479171"/>
                  </a:lnTo>
                  <a:lnTo>
                    <a:pt x="92836" y="478282"/>
                  </a:lnTo>
                  <a:lnTo>
                    <a:pt x="92891" y="477900"/>
                  </a:lnTo>
                  <a:lnTo>
                    <a:pt x="91440" y="468249"/>
                  </a:lnTo>
                  <a:lnTo>
                    <a:pt x="91269" y="468249"/>
                  </a:lnTo>
                  <a:lnTo>
                    <a:pt x="78402" y="460502"/>
                  </a:lnTo>
                  <a:close/>
                </a:path>
                <a:path w="93979" h="544195">
                  <a:moveTo>
                    <a:pt x="28448" y="425831"/>
                  </a:moveTo>
                  <a:lnTo>
                    <a:pt x="26797" y="425831"/>
                  </a:lnTo>
                  <a:lnTo>
                    <a:pt x="26479" y="426338"/>
                  </a:lnTo>
                  <a:lnTo>
                    <a:pt x="26289" y="426720"/>
                  </a:lnTo>
                  <a:lnTo>
                    <a:pt x="26161" y="427355"/>
                  </a:lnTo>
                  <a:lnTo>
                    <a:pt x="26161" y="435737"/>
                  </a:lnTo>
                  <a:lnTo>
                    <a:pt x="26458" y="436245"/>
                  </a:lnTo>
                  <a:lnTo>
                    <a:pt x="26543" y="436499"/>
                  </a:lnTo>
                  <a:lnTo>
                    <a:pt x="27050" y="437134"/>
                  </a:lnTo>
                  <a:lnTo>
                    <a:pt x="27685" y="437642"/>
                  </a:lnTo>
                  <a:lnTo>
                    <a:pt x="51053" y="452247"/>
                  </a:lnTo>
                  <a:lnTo>
                    <a:pt x="27685" y="466471"/>
                  </a:lnTo>
                  <a:lnTo>
                    <a:pt x="27431" y="466725"/>
                  </a:lnTo>
                  <a:lnTo>
                    <a:pt x="27177" y="466852"/>
                  </a:lnTo>
                  <a:lnTo>
                    <a:pt x="26670" y="467360"/>
                  </a:lnTo>
                  <a:lnTo>
                    <a:pt x="26543" y="467741"/>
                  </a:lnTo>
                  <a:lnTo>
                    <a:pt x="26257" y="468249"/>
                  </a:lnTo>
                  <a:lnTo>
                    <a:pt x="26161" y="477900"/>
                  </a:lnTo>
                  <a:lnTo>
                    <a:pt x="26314" y="478282"/>
                  </a:lnTo>
                  <a:lnTo>
                    <a:pt x="26416" y="478536"/>
                  </a:lnTo>
                  <a:lnTo>
                    <a:pt x="26797" y="479171"/>
                  </a:lnTo>
                  <a:lnTo>
                    <a:pt x="26924" y="479425"/>
                  </a:lnTo>
                  <a:lnTo>
                    <a:pt x="27304" y="479552"/>
                  </a:lnTo>
                  <a:lnTo>
                    <a:pt x="28194" y="479552"/>
                  </a:lnTo>
                  <a:lnTo>
                    <a:pt x="28828" y="479425"/>
                  </a:lnTo>
                  <a:lnTo>
                    <a:pt x="58927" y="460502"/>
                  </a:lnTo>
                  <a:lnTo>
                    <a:pt x="78402" y="460502"/>
                  </a:lnTo>
                  <a:lnTo>
                    <a:pt x="66167" y="453136"/>
                  </a:lnTo>
                  <a:lnTo>
                    <a:pt x="79972" y="444754"/>
                  </a:lnTo>
                  <a:lnTo>
                    <a:pt x="58547" y="444754"/>
                  </a:lnTo>
                  <a:lnTo>
                    <a:pt x="29464" y="426338"/>
                  </a:lnTo>
                  <a:lnTo>
                    <a:pt x="28448" y="425831"/>
                  </a:lnTo>
                  <a:close/>
                </a:path>
                <a:path w="93979" h="544195">
                  <a:moveTo>
                    <a:pt x="91821" y="424942"/>
                  </a:moveTo>
                  <a:lnTo>
                    <a:pt x="90170" y="424942"/>
                  </a:lnTo>
                  <a:lnTo>
                    <a:pt x="89332" y="425450"/>
                  </a:lnTo>
                  <a:lnTo>
                    <a:pt x="58547" y="444754"/>
                  </a:lnTo>
                  <a:lnTo>
                    <a:pt x="79972" y="444754"/>
                  </a:lnTo>
                  <a:lnTo>
                    <a:pt x="91058" y="438023"/>
                  </a:lnTo>
                  <a:lnTo>
                    <a:pt x="91313" y="438023"/>
                  </a:lnTo>
                  <a:lnTo>
                    <a:pt x="92201" y="437134"/>
                  </a:lnTo>
                  <a:lnTo>
                    <a:pt x="92455" y="436753"/>
                  </a:lnTo>
                  <a:lnTo>
                    <a:pt x="92582" y="436245"/>
                  </a:lnTo>
                  <a:lnTo>
                    <a:pt x="92709" y="435737"/>
                  </a:lnTo>
                  <a:lnTo>
                    <a:pt x="92964" y="434340"/>
                  </a:lnTo>
                  <a:lnTo>
                    <a:pt x="92964" y="428371"/>
                  </a:lnTo>
                  <a:lnTo>
                    <a:pt x="92811" y="427355"/>
                  </a:lnTo>
                  <a:lnTo>
                    <a:pt x="92716" y="426720"/>
                  </a:lnTo>
                  <a:lnTo>
                    <a:pt x="92659" y="426338"/>
                  </a:lnTo>
                  <a:lnTo>
                    <a:pt x="92582" y="425831"/>
                  </a:lnTo>
                  <a:lnTo>
                    <a:pt x="92328" y="425450"/>
                  </a:lnTo>
                  <a:lnTo>
                    <a:pt x="91821" y="424942"/>
                  </a:lnTo>
                  <a:close/>
                </a:path>
                <a:path w="93979" h="544195">
                  <a:moveTo>
                    <a:pt x="33020" y="361950"/>
                  </a:moveTo>
                  <a:lnTo>
                    <a:pt x="32893" y="361950"/>
                  </a:lnTo>
                  <a:lnTo>
                    <a:pt x="32130" y="362458"/>
                  </a:lnTo>
                  <a:lnTo>
                    <a:pt x="26945" y="370586"/>
                  </a:lnTo>
                  <a:lnTo>
                    <a:pt x="26416" y="371856"/>
                  </a:lnTo>
                  <a:lnTo>
                    <a:pt x="25019" y="385445"/>
                  </a:lnTo>
                  <a:lnTo>
                    <a:pt x="25531" y="388620"/>
                  </a:lnTo>
                  <a:lnTo>
                    <a:pt x="25653" y="389382"/>
                  </a:lnTo>
                  <a:lnTo>
                    <a:pt x="54101" y="410591"/>
                  </a:lnTo>
                  <a:lnTo>
                    <a:pt x="65658" y="410591"/>
                  </a:lnTo>
                  <a:lnTo>
                    <a:pt x="89794" y="398653"/>
                  </a:lnTo>
                  <a:lnTo>
                    <a:pt x="51561" y="398653"/>
                  </a:lnTo>
                  <a:lnTo>
                    <a:pt x="45339" y="397129"/>
                  </a:lnTo>
                  <a:lnTo>
                    <a:pt x="41148" y="394208"/>
                  </a:lnTo>
                  <a:lnTo>
                    <a:pt x="36829" y="391287"/>
                  </a:lnTo>
                  <a:lnTo>
                    <a:pt x="34798" y="387223"/>
                  </a:lnTo>
                  <a:lnTo>
                    <a:pt x="38480" y="369443"/>
                  </a:lnTo>
                  <a:lnTo>
                    <a:pt x="39370" y="368046"/>
                  </a:lnTo>
                  <a:lnTo>
                    <a:pt x="40258" y="366903"/>
                  </a:lnTo>
                  <a:lnTo>
                    <a:pt x="40912" y="366141"/>
                  </a:lnTo>
                  <a:lnTo>
                    <a:pt x="41782" y="364998"/>
                  </a:lnTo>
                  <a:lnTo>
                    <a:pt x="42037" y="364490"/>
                  </a:lnTo>
                  <a:lnTo>
                    <a:pt x="42164" y="362966"/>
                  </a:lnTo>
                  <a:lnTo>
                    <a:pt x="41782" y="362458"/>
                  </a:lnTo>
                  <a:lnTo>
                    <a:pt x="32003" y="362458"/>
                  </a:lnTo>
                  <a:lnTo>
                    <a:pt x="33020" y="361950"/>
                  </a:lnTo>
                  <a:close/>
                </a:path>
                <a:path w="93979" h="544195">
                  <a:moveTo>
                    <a:pt x="76835" y="361950"/>
                  </a:moveTo>
                  <a:lnTo>
                    <a:pt x="76453" y="361950"/>
                  </a:lnTo>
                  <a:lnTo>
                    <a:pt x="76073" y="362458"/>
                  </a:lnTo>
                  <a:lnTo>
                    <a:pt x="76073" y="363600"/>
                  </a:lnTo>
                  <a:lnTo>
                    <a:pt x="76453" y="364363"/>
                  </a:lnTo>
                  <a:lnTo>
                    <a:pt x="77216" y="365379"/>
                  </a:lnTo>
                  <a:lnTo>
                    <a:pt x="78104" y="366395"/>
                  </a:lnTo>
                  <a:lnTo>
                    <a:pt x="78994" y="367538"/>
                  </a:lnTo>
                  <a:lnTo>
                    <a:pt x="80009" y="369062"/>
                  </a:lnTo>
                  <a:lnTo>
                    <a:pt x="81089" y="370586"/>
                  </a:lnTo>
                  <a:lnTo>
                    <a:pt x="81962" y="372363"/>
                  </a:lnTo>
                  <a:lnTo>
                    <a:pt x="82676" y="374269"/>
                  </a:lnTo>
                  <a:lnTo>
                    <a:pt x="83566" y="376174"/>
                  </a:lnTo>
                  <a:lnTo>
                    <a:pt x="83906" y="378333"/>
                  </a:lnTo>
                  <a:lnTo>
                    <a:pt x="83947" y="384048"/>
                  </a:lnTo>
                  <a:lnTo>
                    <a:pt x="83439" y="386461"/>
                  </a:lnTo>
                  <a:lnTo>
                    <a:pt x="82423" y="388620"/>
                  </a:lnTo>
                  <a:lnTo>
                    <a:pt x="81533" y="390779"/>
                  </a:lnTo>
                  <a:lnTo>
                    <a:pt x="80009" y="392684"/>
                  </a:lnTo>
                  <a:lnTo>
                    <a:pt x="77681" y="394208"/>
                  </a:lnTo>
                  <a:lnTo>
                    <a:pt x="75819" y="395605"/>
                  </a:lnTo>
                  <a:lnTo>
                    <a:pt x="73278" y="396748"/>
                  </a:lnTo>
                  <a:lnTo>
                    <a:pt x="67182" y="398272"/>
                  </a:lnTo>
                  <a:lnTo>
                    <a:pt x="63626" y="398653"/>
                  </a:lnTo>
                  <a:lnTo>
                    <a:pt x="89794" y="398653"/>
                  </a:lnTo>
                  <a:lnTo>
                    <a:pt x="93979" y="387223"/>
                  </a:lnTo>
                  <a:lnTo>
                    <a:pt x="93979" y="380492"/>
                  </a:lnTo>
                  <a:lnTo>
                    <a:pt x="93845" y="379349"/>
                  </a:lnTo>
                  <a:lnTo>
                    <a:pt x="93725" y="378333"/>
                  </a:lnTo>
                  <a:lnTo>
                    <a:pt x="93011" y="374523"/>
                  </a:lnTo>
                  <a:lnTo>
                    <a:pt x="92964" y="374269"/>
                  </a:lnTo>
                  <a:lnTo>
                    <a:pt x="87756" y="363600"/>
                  </a:lnTo>
                  <a:lnTo>
                    <a:pt x="87249" y="362966"/>
                  </a:lnTo>
                  <a:lnTo>
                    <a:pt x="86741" y="362458"/>
                  </a:lnTo>
                  <a:lnTo>
                    <a:pt x="75819" y="362458"/>
                  </a:lnTo>
                  <a:lnTo>
                    <a:pt x="76835" y="361950"/>
                  </a:lnTo>
                  <a:close/>
                </a:path>
                <a:path w="93979" h="544195">
                  <a:moveTo>
                    <a:pt x="40766" y="361950"/>
                  </a:moveTo>
                  <a:lnTo>
                    <a:pt x="33020" y="361950"/>
                  </a:lnTo>
                  <a:lnTo>
                    <a:pt x="32003" y="362458"/>
                  </a:lnTo>
                  <a:lnTo>
                    <a:pt x="41782" y="362458"/>
                  </a:lnTo>
                  <a:lnTo>
                    <a:pt x="40766" y="361950"/>
                  </a:lnTo>
                  <a:close/>
                </a:path>
                <a:path w="93979" h="544195">
                  <a:moveTo>
                    <a:pt x="76453" y="361950"/>
                  </a:moveTo>
                  <a:lnTo>
                    <a:pt x="40766" y="361950"/>
                  </a:lnTo>
                  <a:lnTo>
                    <a:pt x="41782" y="362458"/>
                  </a:lnTo>
                  <a:lnTo>
                    <a:pt x="76200" y="362458"/>
                  </a:lnTo>
                  <a:lnTo>
                    <a:pt x="76453" y="361950"/>
                  </a:lnTo>
                  <a:close/>
                </a:path>
                <a:path w="93979" h="544195">
                  <a:moveTo>
                    <a:pt x="86232" y="361950"/>
                  </a:moveTo>
                  <a:lnTo>
                    <a:pt x="76835" y="361950"/>
                  </a:lnTo>
                  <a:lnTo>
                    <a:pt x="75819" y="362458"/>
                  </a:lnTo>
                  <a:lnTo>
                    <a:pt x="86741" y="362458"/>
                  </a:lnTo>
                  <a:lnTo>
                    <a:pt x="86232" y="361950"/>
                  </a:lnTo>
                  <a:close/>
                </a:path>
                <a:path w="93979" h="544195">
                  <a:moveTo>
                    <a:pt x="84073" y="361188"/>
                  </a:moveTo>
                  <a:lnTo>
                    <a:pt x="78740" y="361188"/>
                  </a:lnTo>
                  <a:lnTo>
                    <a:pt x="75692" y="361950"/>
                  </a:lnTo>
                  <a:lnTo>
                    <a:pt x="86360" y="361950"/>
                  </a:lnTo>
                  <a:lnTo>
                    <a:pt x="84073" y="361188"/>
                  </a:lnTo>
                  <a:close/>
                </a:path>
                <a:path w="93979" h="544195">
                  <a:moveTo>
                    <a:pt x="91821" y="337820"/>
                  </a:moveTo>
                  <a:lnTo>
                    <a:pt x="27177" y="337820"/>
                  </a:lnTo>
                  <a:lnTo>
                    <a:pt x="26670" y="338328"/>
                  </a:lnTo>
                  <a:lnTo>
                    <a:pt x="26543" y="338836"/>
                  </a:lnTo>
                  <a:lnTo>
                    <a:pt x="26289" y="339217"/>
                  </a:lnTo>
                  <a:lnTo>
                    <a:pt x="26161" y="339725"/>
                  </a:lnTo>
                  <a:lnTo>
                    <a:pt x="26161" y="346963"/>
                  </a:lnTo>
                  <a:lnTo>
                    <a:pt x="26289" y="347472"/>
                  </a:lnTo>
                  <a:lnTo>
                    <a:pt x="26543" y="347980"/>
                  </a:lnTo>
                  <a:lnTo>
                    <a:pt x="26670" y="348361"/>
                  </a:lnTo>
                  <a:lnTo>
                    <a:pt x="26924" y="348742"/>
                  </a:lnTo>
                  <a:lnTo>
                    <a:pt x="92075" y="348742"/>
                  </a:lnTo>
                  <a:lnTo>
                    <a:pt x="92328" y="348361"/>
                  </a:lnTo>
                  <a:lnTo>
                    <a:pt x="92455" y="347980"/>
                  </a:lnTo>
                  <a:lnTo>
                    <a:pt x="92709" y="347472"/>
                  </a:lnTo>
                  <a:lnTo>
                    <a:pt x="92836" y="346963"/>
                  </a:lnTo>
                  <a:lnTo>
                    <a:pt x="92964" y="346202"/>
                  </a:lnTo>
                  <a:lnTo>
                    <a:pt x="92964" y="340487"/>
                  </a:lnTo>
                  <a:lnTo>
                    <a:pt x="92836" y="339725"/>
                  </a:lnTo>
                  <a:lnTo>
                    <a:pt x="92709" y="339217"/>
                  </a:lnTo>
                  <a:lnTo>
                    <a:pt x="92455" y="338836"/>
                  </a:lnTo>
                  <a:lnTo>
                    <a:pt x="92328" y="338328"/>
                  </a:lnTo>
                  <a:lnTo>
                    <a:pt x="91821" y="337820"/>
                  </a:lnTo>
                  <a:close/>
                </a:path>
                <a:path w="93979" h="544195">
                  <a:moveTo>
                    <a:pt x="9525" y="336296"/>
                  </a:moveTo>
                  <a:lnTo>
                    <a:pt x="4191" y="336296"/>
                  </a:lnTo>
                  <a:lnTo>
                    <a:pt x="2412" y="336804"/>
                  </a:lnTo>
                  <a:lnTo>
                    <a:pt x="1524" y="337820"/>
                  </a:lnTo>
                  <a:lnTo>
                    <a:pt x="474" y="338836"/>
                  </a:lnTo>
                  <a:lnTo>
                    <a:pt x="0" y="340613"/>
                  </a:lnTo>
                  <a:lnTo>
                    <a:pt x="33" y="346202"/>
                  </a:lnTo>
                  <a:lnTo>
                    <a:pt x="507" y="347980"/>
                  </a:lnTo>
                  <a:lnTo>
                    <a:pt x="2540" y="350012"/>
                  </a:lnTo>
                  <a:lnTo>
                    <a:pt x="4318" y="350520"/>
                  </a:lnTo>
                  <a:lnTo>
                    <a:pt x="9651" y="350520"/>
                  </a:lnTo>
                  <a:lnTo>
                    <a:pt x="11429" y="350012"/>
                  </a:lnTo>
                  <a:lnTo>
                    <a:pt x="12446" y="348996"/>
                  </a:lnTo>
                  <a:lnTo>
                    <a:pt x="13334" y="347980"/>
                  </a:lnTo>
                  <a:lnTo>
                    <a:pt x="13843" y="346202"/>
                  </a:lnTo>
                  <a:lnTo>
                    <a:pt x="13809" y="340613"/>
                  </a:lnTo>
                  <a:lnTo>
                    <a:pt x="13334" y="338836"/>
                  </a:lnTo>
                  <a:lnTo>
                    <a:pt x="12446" y="337820"/>
                  </a:lnTo>
                  <a:lnTo>
                    <a:pt x="11429" y="336804"/>
                  </a:lnTo>
                  <a:lnTo>
                    <a:pt x="9525" y="336296"/>
                  </a:lnTo>
                  <a:close/>
                </a:path>
                <a:path w="93979" h="544195">
                  <a:moveTo>
                    <a:pt x="28828" y="328675"/>
                  </a:moveTo>
                  <a:lnTo>
                    <a:pt x="26161" y="328675"/>
                  </a:lnTo>
                  <a:lnTo>
                    <a:pt x="32766" y="328930"/>
                  </a:lnTo>
                  <a:lnTo>
                    <a:pt x="30098" y="328930"/>
                  </a:lnTo>
                  <a:lnTo>
                    <a:pt x="28828" y="328675"/>
                  </a:lnTo>
                  <a:close/>
                </a:path>
                <a:path w="93979" h="544195">
                  <a:moveTo>
                    <a:pt x="35814" y="317754"/>
                  </a:moveTo>
                  <a:lnTo>
                    <a:pt x="26289" y="317754"/>
                  </a:lnTo>
                  <a:lnTo>
                    <a:pt x="26416" y="327279"/>
                  </a:lnTo>
                  <a:lnTo>
                    <a:pt x="26543" y="327533"/>
                  </a:lnTo>
                  <a:lnTo>
                    <a:pt x="26670" y="327787"/>
                  </a:lnTo>
                  <a:lnTo>
                    <a:pt x="26924" y="328041"/>
                  </a:lnTo>
                  <a:lnTo>
                    <a:pt x="26289" y="328041"/>
                  </a:lnTo>
                  <a:lnTo>
                    <a:pt x="28828" y="328675"/>
                  </a:lnTo>
                  <a:lnTo>
                    <a:pt x="30098" y="328930"/>
                  </a:lnTo>
                  <a:lnTo>
                    <a:pt x="32766" y="328930"/>
                  </a:lnTo>
                  <a:lnTo>
                    <a:pt x="34035" y="328675"/>
                  </a:lnTo>
                  <a:lnTo>
                    <a:pt x="35094" y="328041"/>
                  </a:lnTo>
                  <a:lnTo>
                    <a:pt x="35432" y="327787"/>
                  </a:lnTo>
                  <a:lnTo>
                    <a:pt x="35814" y="327279"/>
                  </a:lnTo>
                  <a:lnTo>
                    <a:pt x="35814" y="317754"/>
                  </a:lnTo>
                  <a:close/>
                </a:path>
                <a:path w="93979" h="544195">
                  <a:moveTo>
                    <a:pt x="90127" y="288163"/>
                  </a:moveTo>
                  <a:lnTo>
                    <a:pt x="83058" y="288163"/>
                  </a:lnTo>
                  <a:lnTo>
                    <a:pt x="82042" y="288671"/>
                  </a:lnTo>
                  <a:lnTo>
                    <a:pt x="82296" y="288671"/>
                  </a:lnTo>
                  <a:lnTo>
                    <a:pt x="82296" y="290703"/>
                  </a:lnTo>
                  <a:lnTo>
                    <a:pt x="82803" y="291719"/>
                  </a:lnTo>
                  <a:lnTo>
                    <a:pt x="83057" y="292354"/>
                  </a:lnTo>
                  <a:lnTo>
                    <a:pt x="83235" y="293243"/>
                  </a:lnTo>
                  <a:lnTo>
                    <a:pt x="83439" y="293750"/>
                  </a:lnTo>
                  <a:lnTo>
                    <a:pt x="83693" y="294640"/>
                  </a:lnTo>
                  <a:lnTo>
                    <a:pt x="83820" y="295529"/>
                  </a:lnTo>
                  <a:lnTo>
                    <a:pt x="83947" y="300863"/>
                  </a:lnTo>
                  <a:lnTo>
                    <a:pt x="82930" y="303149"/>
                  </a:lnTo>
                  <a:lnTo>
                    <a:pt x="80645" y="304419"/>
                  </a:lnTo>
                  <a:lnTo>
                    <a:pt x="78485" y="305688"/>
                  </a:lnTo>
                  <a:lnTo>
                    <a:pt x="75183" y="306324"/>
                  </a:lnTo>
                  <a:lnTo>
                    <a:pt x="10668" y="306324"/>
                  </a:lnTo>
                  <a:lnTo>
                    <a:pt x="10287" y="306705"/>
                  </a:lnTo>
                  <a:lnTo>
                    <a:pt x="10159" y="306705"/>
                  </a:lnTo>
                  <a:lnTo>
                    <a:pt x="9651" y="307467"/>
                  </a:lnTo>
                  <a:lnTo>
                    <a:pt x="9715" y="316738"/>
                  </a:lnTo>
                  <a:lnTo>
                    <a:pt x="9905" y="317119"/>
                  </a:lnTo>
                  <a:lnTo>
                    <a:pt x="10286" y="317500"/>
                  </a:lnTo>
                  <a:lnTo>
                    <a:pt x="10414" y="317500"/>
                  </a:lnTo>
                  <a:lnTo>
                    <a:pt x="10668" y="317754"/>
                  </a:lnTo>
                  <a:lnTo>
                    <a:pt x="76200" y="317754"/>
                  </a:lnTo>
                  <a:lnTo>
                    <a:pt x="79375" y="317500"/>
                  </a:lnTo>
                  <a:lnTo>
                    <a:pt x="82042" y="316738"/>
                  </a:lnTo>
                  <a:lnTo>
                    <a:pt x="84708" y="316103"/>
                  </a:lnTo>
                  <a:lnTo>
                    <a:pt x="93783" y="303149"/>
                  </a:lnTo>
                  <a:lnTo>
                    <a:pt x="93725" y="297307"/>
                  </a:lnTo>
                  <a:lnTo>
                    <a:pt x="93599" y="296291"/>
                  </a:lnTo>
                  <a:lnTo>
                    <a:pt x="93472" y="295148"/>
                  </a:lnTo>
                  <a:lnTo>
                    <a:pt x="93345" y="294132"/>
                  </a:lnTo>
                  <a:lnTo>
                    <a:pt x="93091" y="293243"/>
                  </a:lnTo>
                  <a:lnTo>
                    <a:pt x="92868" y="292354"/>
                  </a:lnTo>
                  <a:lnTo>
                    <a:pt x="92328" y="290703"/>
                  </a:lnTo>
                  <a:lnTo>
                    <a:pt x="91948" y="289941"/>
                  </a:lnTo>
                  <a:lnTo>
                    <a:pt x="91643" y="289433"/>
                  </a:lnTo>
                  <a:lnTo>
                    <a:pt x="90995" y="288925"/>
                  </a:lnTo>
                  <a:lnTo>
                    <a:pt x="90804" y="288671"/>
                  </a:lnTo>
                  <a:lnTo>
                    <a:pt x="90127" y="288163"/>
                  </a:lnTo>
                  <a:close/>
                </a:path>
                <a:path w="93979" h="544195">
                  <a:moveTo>
                    <a:pt x="34194" y="288163"/>
                  </a:moveTo>
                  <a:lnTo>
                    <a:pt x="28321" y="288163"/>
                  </a:lnTo>
                  <a:lnTo>
                    <a:pt x="26289" y="288671"/>
                  </a:lnTo>
                  <a:lnTo>
                    <a:pt x="26924" y="288671"/>
                  </a:lnTo>
                  <a:lnTo>
                    <a:pt x="26670" y="288925"/>
                  </a:lnTo>
                  <a:lnTo>
                    <a:pt x="26416" y="289433"/>
                  </a:lnTo>
                  <a:lnTo>
                    <a:pt x="26289" y="306324"/>
                  </a:lnTo>
                  <a:lnTo>
                    <a:pt x="35814" y="306324"/>
                  </a:lnTo>
                  <a:lnTo>
                    <a:pt x="35814" y="289433"/>
                  </a:lnTo>
                  <a:lnTo>
                    <a:pt x="35432" y="288925"/>
                  </a:lnTo>
                  <a:lnTo>
                    <a:pt x="34925" y="288671"/>
                  </a:lnTo>
                  <a:lnTo>
                    <a:pt x="34194" y="288163"/>
                  </a:lnTo>
                  <a:close/>
                </a:path>
                <a:path w="93979" h="544195">
                  <a:moveTo>
                    <a:pt x="82296" y="288925"/>
                  </a:moveTo>
                  <a:lnTo>
                    <a:pt x="35432" y="288925"/>
                  </a:lnTo>
                  <a:lnTo>
                    <a:pt x="35814" y="289433"/>
                  </a:lnTo>
                  <a:lnTo>
                    <a:pt x="82296" y="289433"/>
                  </a:lnTo>
                  <a:lnTo>
                    <a:pt x="82296" y="288925"/>
                  </a:lnTo>
                  <a:close/>
                </a:path>
                <a:path w="93979" h="544195">
                  <a:moveTo>
                    <a:pt x="62229" y="236982"/>
                  </a:moveTo>
                  <a:lnTo>
                    <a:pt x="53975" y="236982"/>
                  </a:lnTo>
                  <a:lnTo>
                    <a:pt x="54062" y="251587"/>
                  </a:lnTo>
                  <a:lnTo>
                    <a:pt x="54290" y="254254"/>
                  </a:lnTo>
                  <a:lnTo>
                    <a:pt x="54385" y="255143"/>
                  </a:lnTo>
                  <a:lnTo>
                    <a:pt x="55703" y="260858"/>
                  </a:lnTo>
                  <a:lnTo>
                    <a:pt x="55818" y="261366"/>
                  </a:lnTo>
                  <a:lnTo>
                    <a:pt x="55875" y="261620"/>
                  </a:lnTo>
                  <a:lnTo>
                    <a:pt x="55990" y="262128"/>
                  </a:lnTo>
                  <a:lnTo>
                    <a:pt x="56047" y="262382"/>
                  </a:lnTo>
                  <a:lnTo>
                    <a:pt x="56133" y="262763"/>
                  </a:lnTo>
                  <a:lnTo>
                    <a:pt x="57403" y="266065"/>
                  </a:lnTo>
                  <a:lnTo>
                    <a:pt x="59181" y="268732"/>
                  </a:lnTo>
                  <a:lnTo>
                    <a:pt x="60832" y="271525"/>
                  </a:lnTo>
                  <a:lnTo>
                    <a:pt x="63396" y="273938"/>
                  </a:lnTo>
                  <a:lnTo>
                    <a:pt x="63719" y="273938"/>
                  </a:lnTo>
                  <a:lnTo>
                    <a:pt x="65658" y="274955"/>
                  </a:lnTo>
                  <a:lnTo>
                    <a:pt x="68410" y="276606"/>
                  </a:lnTo>
                  <a:lnTo>
                    <a:pt x="68808" y="276606"/>
                  </a:lnTo>
                  <a:lnTo>
                    <a:pt x="71247" y="277113"/>
                  </a:lnTo>
                  <a:lnTo>
                    <a:pt x="77850" y="277113"/>
                  </a:lnTo>
                  <a:lnTo>
                    <a:pt x="80518" y="276606"/>
                  </a:lnTo>
                  <a:lnTo>
                    <a:pt x="85344" y="274574"/>
                  </a:lnTo>
                  <a:lnTo>
                    <a:pt x="87249" y="273050"/>
                  </a:lnTo>
                  <a:lnTo>
                    <a:pt x="89135" y="270891"/>
                  </a:lnTo>
                  <a:lnTo>
                    <a:pt x="90550" y="269367"/>
                  </a:lnTo>
                  <a:lnTo>
                    <a:pt x="91821" y="267081"/>
                  </a:lnTo>
                  <a:lnTo>
                    <a:pt x="92413" y="265303"/>
                  </a:lnTo>
                  <a:lnTo>
                    <a:pt x="72390" y="265303"/>
                  </a:lnTo>
                  <a:lnTo>
                    <a:pt x="70739" y="265049"/>
                  </a:lnTo>
                  <a:lnTo>
                    <a:pt x="63119" y="255143"/>
                  </a:lnTo>
                  <a:lnTo>
                    <a:pt x="62483" y="252730"/>
                  </a:lnTo>
                  <a:lnTo>
                    <a:pt x="62375" y="251587"/>
                  </a:lnTo>
                  <a:lnTo>
                    <a:pt x="62278" y="250571"/>
                  </a:lnTo>
                  <a:lnTo>
                    <a:pt x="62229" y="236982"/>
                  </a:lnTo>
                  <a:close/>
                </a:path>
                <a:path w="93979" h="544195">
                  <a:moveTo>
                    <a:pt x="38226" y="273938"/>
                  </a:moveTo>
                  <a:lnTo>
                    <a:pt x="33908" y="273938"/>
                  </a:lnTo>
                  <a:lnTo>
                    <a:pt x="34290" y="274066"/>
                  </a:lnTo>
                  <a:lnTo>
                    <a:pt x="37719" y="274066"/>
                  </a:lnTo>
                  <a:lnTo>
                    <a:pt x="38226" y="273938"/>
                  </a:lnTo>
                  <a:close/>
                </a:path>
                <a:path w="93979" h="544195">
                  <a:moveTo>
                    <a:pt x="40195" y="273050"/>
                  </a:moveTo>
                  <a:lnTo>
                    <a:pt x="31834" y="273050"/>
                  </a:lnTo>
                  <a:lnTo>
                    <a:pt x="33316" y="273938"/>
                  </a:lnTo>
                  <a:lnTo>
                    <a:pt x="38862" y="273938"/>
                  </a:lnTo>
                  <a:lnTo>
                    <a:pt x="40195" y="273050"/>
                  </a:lnTo>
                  <a:close/>
                </a:path>
                <a:path w="93979" h="544195">
                  <a:moveTo>
                    <a:pt x="91567" y="225552"/>
                  </a:moveTo>
                  <a:lnTo>
                    <a:pt x="44703" y="225552"/>
                  </a:lnTo>
                  <a:lnTo>
                    <a:pt x="41275" y="226060"/>
                  </a:lnTo>
                  <a:lnTo>
                    <a:pt x="25146" y="255143"/>
                  </a:lnTo>
                  <a:lnTo>
                    <a:pt x="25653" y="257556"/>
                  </a:lnTo>
                  <a:lnTo>
                    <a:pt x="25854" y="258825"/>
                  </a:lnTo>
                  <a:lnTo>
                    <a:pt x="30352" y="270891"/>
                  </a:lnTo>
                  <a:lnTo>
                    <a:pt x="30987" y="272034"/>
                  </a:lnTo>
                  <a:lnTo>
                    <a:pt x="32003" y="273050"/>
                  </a:lnTo>
                  <a:lnTo>
                    <a:pt x="40385" y="273050"/>
                  </a:lnTo>
                  <a:lnTo>
                    <a:pt x="40640" y="272542"/>
                  </a:lnTo>
                  <a:lnTo>
                    <a:pt x="40658" y="270891"/>
                  </a:lnTo>
                  <a:lnTo>
                    <a:pt x="40512" y="270383"/>
                  </a:lnTo>
                  <a:lnTo>
                    <a:pt x="39835" y="269367"/>
                  </a:lnTo>
                  <a:lnTo>
                    <a:pt x="38353" y="266700"/>
                  </a:lnTo>
                  <a:lnTo>
                    <a:pt x="37755" y="265303"/>
                  </a:lnTo>
                  <a:lnTo>
                    <a:pt x="37646" y="265049"/>
                  </a:lnTo>
                  <a:lnTo>
                    <a:pt x="36702" y="263271"/>
                  </a:lnTo>
                  <a:lnTo>
                    <a:pt x="36042" y="261620"/>
                  </a:lnTo>
                  <a:lnTo>
                    <a:pt x="35941" y="261366"/>
                  </a:lnTo>
                  <a:lnTo>
                    <a:pt x="34671" y="256794"/>
                  </a:lnTo>
                  <a:lnTo>
                    <a:pt x="34290" y="254254"/>
                  </a:lnTo>
                  <a:lnTo>
                    <a:pt x="34417" y="248031"/>
                  </a:lnTo>
                  <a:lnTo>
                    <a:pt x="34671" y="246507"/>
                  </a:lnTo>
                  <a:lnTo>
                    <a:pt x="35305" y="244729"/>
                  </a:lnTo>
                  <a:lnTo>
                    <a:pt x="35814" y="242950"/>
                  </a:lnTo>
                  <a:lnTo>
                    <a:pt x="42672" y="237871"/>
                  </a:lnTo>
                  <a:lnTo>
                    <a:pt x="44576" y="237236"/>
                  </a:lnTo>
                  <a:lnTo>
                    <a:pt x="46735" y="236982"/>
                  </a:lnTo>
                  <a:lnTo>
                    <a:pt x="86302" y="236982"/>
                  </a:lnTo>
                  <a:lnTo>
                    <a:pt x="84708" y="235458"/>
                  </a:lnTo>
                  <a:lnTo>
                    <a:pt x="91821" y="235458"/>
                  </a:lnTo>
                  <a:lnTo>
                    <a:pt x="92201" y="235077"/>
                  </a:lnTo>
                  <a:lnTo>
                    <a:pt x="92455" y="234696"/>
                  </a:lnTo>
                  <a:lnTo>
                    <a:pt x="92709" y="234187"/>
                  </a:lnTo>
                  <a:lnTo>
                    <a:pt x="92836" y="233425"/>
                  </a:lnTo>
                  <a:lnTo>
                    <a:pt x="92862" y="227837"/>
                  </a:lnTo>
                  <a:lnTo>
                    <a:pt x="92709" y="227075"/>
                  </a:lnTo>
                  <a:lnTo>
                    <a:pt x="92455" y="226568"/>
                  </a:lnTo>
                  <a:lnTo>
                    <a:pt x="91948" y="225806"/>
                  </a:lnTo>
                  <a:lnTo>
                    <a:pt x="91567" y="225552"/>
                  </a:lnTo>
                  <a:close/>
                </a:path>
                <a:path w="93979" h="544195">
                  <a:moveTo>
                    <a:pt x="86302" y="236982"/>
                  </a:moveTo>
                  <a:lnTo>
                    <a:pt x="75565" y="236982"/>
                  </a:lnTo>
                  <a:lnTo>
                    <a:pt x="78740" y="239903"/>
                  </a:lnTo>
                  <a:lnTo>
                    <a:pt x="81152" y="242570"/>
                  </a:lnTo>
                  <a:lnTo>
                    <a:pt x="82676" y="245110"/>
                  </a:lnTo>
                  <a:lnTo>
                    <a:pt x="84200" y="247777"/>
                  </a:lnTo>
                  <a:lnTo>
                    <a:pt x="84824" y="250062"/>
                  </a:lnTo>
                  <a:lnTo>
                    <a:pt x="84874" y="257556"/>
                  </a:lnTo>
                  <a:lnTo>
                    <a:pt x="84035" y="259969"/>
                  </a:lnTo>
                  <a:lnTo>
                    <a:pt x="83947" y="260223"/>
                  </a:lnTo>
                  <a:lnTo>
                    <a:pt x="80017" y="264413"/>
                  </a:lnTo>
                  <a:lnTo>
                    <a:pt x="79819" y="264413"/>
                  </a:lnTo>
                  <a:lnTo>
                    <a:pt x="77597" y="265303"/>
                  </a:lnTo>
                  <a:lnTo>
                    <a:pt x="92413" y="265303"/>
                  </a:lnTo>
                  <a:lnTo>
                    <a:pt x="92709" y="264413"/>
                  </a:lnTo>
                  <a:lnTo>
                    <a:pt x="93472" y="261620"/>
                  </a:lnTo>
                  <a:lnTo>
                    <a:pt x="93516" y="261366"/>
                  </a:lnTo>
                  <a:lnTo>
                    <a:pt x="93604" y="260858"/>
                  </a:lnTo>
                  <a:lnTo>
                    <a:pt x="93714" y="260223"/>
                  </a:lnTo>
                  <a:lnTo>
                    <a:pt x="93759" y="259969"/>
                  </a:lnTo>
                  <a:lnTo>
                    <a:pt x="93869" y="259334"/>
                  </a:lnTo>
                  <a:lnTo>
                    <a:pt x="93979" y="251587"/>
                  </a:lnTo>
                  <a:lnTo>
                    <a:pt x="93091" y="248031"/>
                  </a:lnTo>
                  <a:lnTo>
                    <a:pt x="91567" y="244729"/>
                  </a:lnTo>
                  <a:lnTo>
                    <a:pt x="89977" y="241427"/>
                  </a:lnTo>
                  <a:lnTo>
                    <a:pt x="89916" y="241300"/>
                  </a:lnTo>
                  <a:lnTo>
                    <a:pt x="87725" y="238379"/>
                  </a:lnTo>
                  <a:lnTo>
                    <a:pt x="87231" y="237871"/>
                  </a:lnTo>
                  <a:lnTo>
                    <a:pt x="86302" y="236982"/>
                  </a:lnTo>
                  <a:close/>
                </a:path>
                <a:path w="93979" h="544195">
                  <a:moveTo>
                    <a:pt x="28828" y="214375"/>
                  </a:moveTo>
                  <a:lnTo>
                    <a:pt x="26161" y="214375"/>
                  </a:lnTo>
                  <a:lnTo>
                    <a:pt x="32766" y="214630"/>
                  </a:lnTo>
                  <a:lnTo>
                    <a:pt x="30098" y="214630"/>
                  </a:lnTo>
                  <a:lnTo>
                    <a:pt x="28828" y="214375"/>
                  </a:lnTo>
                  <a:close/>
                </a:path>
                <a:path w="93979" h="544195">
                  <a:moveTo>
                    <a:pt x="35814" y="203454"/>
                  </a:moveTo>
                  <a:lnTo>
                    <a:pt x="26289" y="203454"/>
                  </a:lnTo>
                  <a:lnTo>
                    <a:pt x="26416" y="212979"/>
                  </a:lnTo>
                  <a:lnTo>
                    <a:pt x="26543" y="213233"/>
                  </a:lnTo>
                  <a:lnTo>
                    <a:pt x="26670" y="213487"/>
                  </a:lnTo>
                  <a:lnTo>
                    <a:pt x="26924" y="213741"/>
                  </a:lnTo>
                  <a:lnTo>
                    <a:pt x="26289" y="213741"/>
                  </a:lnTo>
                  <a:lnTo>
                    <a:pt x="28828" y="214375"/>
                  </a:lnTo>
                  <a:lnTo>
                    <a:pt x="30098" y="214630"/>
                  </a:lnTo>
                  <a:lnTo>
                    <a:pt x="32766" y="214630"/>
                  </a:lnTo>
                  <a:lnTo>
                    <a:pt x="34035" y="214375"/>
                  </a:lnTo>
                  <a:lnTo>
                    <a:pt x="35094" y="213741"/>
                  </a:lnTo>
                  <a:lnTo>
                    <a:pt x="35432" y="213487"/>
                  </a:lnTo>
                  <a:lnTo>
                    <a:pt x="35814" y="212979"/>
                  </a:lnTo>
                  <a:lnTo>
                    <a:pt x="35814" y="203454"/>
                  </a:lnTo>
                  <a:close/>
                </a:path>
                <a:path w="93979" h="544195">
                  <a:moveTo>
                    <a:pt x="90127" y="173862"/>
                  </a:moveTo>
                  <a:lnTo>
                    <a:pt x="83058" y="173862"/>
                  </a:lnTo>
                  <a:lnTo>
                    <a:pt x="82042" y="174371"/>
                  </a:lnTo>
                  <a:lnTo>
                    <a:pt x="82296" y="174371"/>
                  </a:lnTo>
                  <a:lnTo>
                    <a:pt x="82296" y="176403"/>
                  </a:lnTo>
                  <a:lnTo>
                    <a:pt x="82803" y="177419"/>
                  </a:lnTo>
                  <a:lnTo>
                    <a:pt x="83057" y="178054"/>
                  </a:lnTo>
                  <a:lnTo>
                    <a:pt x="83235" y="178943"/>
                  </a:lnTo>
                  <a:lnTo>
                    <a:pt x="83439" y="179450"/>
                  </a:lnTo>
                  <a:lnTo>
                    <a:pt x="83693" y="180340"/>
                  </a:lnTo>
                  <a:lnTo>
                    <a:pt x="83820" y="181229"/>
                  </a:lnTo>
                  <a:lnTo>
                    <a:pt x="83947" y="186562"/>
                  </a:lnTo>
                  <a:lnTo>
                    <a:pt x="82930" y="188849"/>
                  </a:lnTo>
                  <a:lnTo>
                    <a:pt x="80645" y="190119"/>
                  </a:lnTo>
                  <a:lnTo>
                    <a:pt x="78485" y="191388"/>
                  </a:lnTo>
                  <a:lnTo>
                    <a:pt x="75183" y="192024"/>
                  </a:lnTo>
                  <a:lnTo>
                    <a:pt x="10668" y="192024"/>
                  </a:lnTo>
                  <a:lnTo>
                    <a:pt x="10287" y="192405"/>
                  </a:lnTo>
                  <a:lnTo>
                    <a:pt x="10159" y="192405"/>
                  </a:lnTo>
                  <a:lnTo>
                    <a:pt x="9651" y="193167"/>
                  </a:lnTo>
                  <a:lnTo>
                    <a:pt x="9715" y="202437"/>
                  </a:lnTo>
                  <a:lnTo>
                    <a:pt x="9905" y="202819"/>
                  </a:lnTo>
                  <a:lnTo>
                    <a:pt x="10286" y="203200"/>
                  </a:lnTo>
                  <a:lnTo>
                    <a:pt x="10414" y="203200"/>
                  </a:lnTo>
                  <a:lnTo>
                    <a:pt x="10668" y="203454"/>
                  </a:lnTo>
                  <a:lnTo>
                    <a:pt x="76200" y="203454"/>
                  </a:lnTo>
                  <a:lnTo>
                    <a:pt x="79375" y="203200"/>
                  </a:lnTo>
                  <a:lnTo>
                    <a:pt x="82042" y="202437"/>
                  </a:lnTo>
                  <a:lnTo>
                    <a:pt x="84708" y="201803"/>
                  </a:lnTo>
                  <a:lnTo>
                    <a:pt x="93783" y="188849"/>
                  </a:lnTo>
                  <a:lnTo>
                    <a:pt x="93725" y="183007"/>
                  </a:lnTo>
                  <a:lnTo>
                    <a:pt x="93599" y="181991"/>
                  </a:lnTo>
                  <a:lnTo>
                    <a:pt x="93472" y="180848"/>
                  </a:lnTo>
                  <a:lnTo>
                    <a:pt x="93345" y="179832"/>
                  </a:lnTo>
                  <a:lnTo>
                    <a:pt x="93091" y="178943"/>
                  </a:lnTo>
                  <a:lnTo>
                    <a:pt x="92868" y="178054"/>
                  </a:lnTo>
                  <a:lnTo>
                    <a:pt x="92328" y="176403"/>
                  </a:lnTo>
                  <a:lnTo>
                    <a:pt x="91948" y="175641"/>
                  </a:lnTo>
                  <a:lnTo>
                    <a:pt x="91643" y="175133"/>
                  </a:lnTo>
                  <a:lnTo>
                    <a:pt x="90995" y="174625"/>
                  </a:lnTo>
                  <a:lnTo>
                    <a:pt x="90804" y="174371"/>
                  </a:lnTo>
                  <a:lnTo>
                    <a:pt x="90127" y="173862"/>
                  </a:lnTo>
                  <a:close/>
                </a:path>
                <a:path w="93979" h="544195">
                  <a:moveTo>
                    <a:pt x="34194" y="173862"/>
                  </a:moveTo>
                  <a:lnTo>
                    <a:pt x="28321" y="173862"/>
                  </a:lnTo>
                  <a:lnTo>
                    <a:pt x="26289" y="174371"/>
                  </a:lnTo>
                  <a:lnTo>
                    <a:pt x="26924" y="174371"/>
                  </a:lnTo>
                  <a:lnTo>
                    <a:pt x="26670" y="174625"/>
                  </a:lnTo>
                  <a:lnTo>
                    <a:pt x="26416" y="175133"/>
                  </a:lnTo>
                  <a:lnTo>
                    <a:pt x="26289" y="192024"/>
                  </a:lnTo>
                  <a:lnTo>
                    <a:pt x="35814" y="192024"/>
                  </a:lnTo>
                  <a:lnTo>
                    <a:pt x="35814" y="175133"/>
                  </a:lnTo>
                  <a:lnTo>
                    <a:pt x="35432" y="174625"/>
                  </a:lnTo>
                  <a:lnTo>
                    <a:pt x="34925" y="174371"/>
                  </a:lnTo>
                  <a:lnTo>
                    <a:pt x="34194" y="173862"/>
                  </a:lnTo>
                  <a:close/>
                </a:path>
                <a:path w="93979" h="544195">
                  <a:moveTo>
                    <a:pt x="82296" y="174625"/>
                  </a:moveTo>
                  <a:lnTo>
                    <a:pt x="35432" y="174625"/>
                  </a:lnTo>
                  <a:lnTo>
                    <a:pt x="35814" y="175133"/>
                  </a:lnTo>
                  <a:lnTo>
                    <a:pt x="82296" y="175133"/>
                  </a:lnTo>
                  <a:lnTo>
                    <a:pt x="82296" y="174625"/>
                  </a:lnTo>
                  <a:close/>
                </a:path>
                <a:path w="93979" h="544195">
                  <a:moveTo>
                    <a:pt x="91821" y="147320"/>
                  </a:moveTo>
                  <a:lnTo>
                    <a:pt x="27177" y="147320"/>
                  </a:lnTo>
                  <a:lnTo>
                    <a:pt x="26670" y="147828"/>
                  </a:lnTo>
                  <a:lnTo>
                    <a:pt x="26543" y="148336"/>
                  </a:lnTo>
                  <a:lnTo>
                    <a:pt x="26289" y="148717"/>
                  </a:lnTo>
                  <a:lnTo>
                    <a:pt x="26161" y="149225"/>
                  </a:lnTo>
                  <a:lnTo>
                    <a:pt x="26161" y="156463"/>
                  </a:lnTo>
                  <a:lnTo>
                    <a:pt x="26289" y="156972"/>
                  </a:lnTo>
                  <a:lnTo>
                    <a:pt x="26543" y="157480"/>
                  </a:lnTo>
                  <a:lnTo>
                    <a:pt x="26670" y="157861"/>
                  </a:lnTo>
                  <a:lnTo>
                    <a:pt x="26924" y="158242"/>
                  </a:lnTo>
                  <a:lnTo>
                    <a:pt x="92075" y="158242"/>
                  </a:lnTo>
                  <a:lnTo>
                    <a:pt x="92328" y="157861"/>
                  </a:lnTo>
                  <a:lnTo>
                    <a:pt x="92455" y="157480"/>
                  </a:lnTo>
                  <a:lnTo>
                    <a:pt x="92709" y="156972"/>
                  </a:lnTo>
                  <a:lnTo>
                    <a:pt x="92836" y="156463"/>
                  </a:lnTo>
                  <a:lnTo>
                    <a:pt x="92964" y="155702"/>
                  </a:lnTo>
                  <a:lnTo>
                    <a:pt x="92964" y="149987"/>
                  </a:lnTo>
                  <a:lnTo>
                    <a:pt x="92836" y="149225"/>
                  </a:lnTo>
                  <a:lnTo>
                    <a:pt x="92709" y="148717"/>
                  </a:lnTo>
                  <a:lnTo>
                    <a:pt x="92455" y="148336"/>
                  </a:lnTo>
                  <a:lnTo>
                    <a:pt x="92328" y="147828"/>
                  </a:lnTo>
                  <a:lnTo>
                    <a:pt x="91821" y="147320"/>
                  </a:lnTo>
                  <a:close/>
                </a:path>
                <a:path w="93979" h="544195">
                  <a:moveTo>
                    <a:pt x="9525" y="145796"/>
                  </a:moveTo>
                  <a:lnTo>
                    <a:pt x="4191" y="145796"/>
                  </a:lnTo>
                  <a:lnTo>
                    <a:pt x="2412" y="146304"/>
                  </a:lnTo>
                  <a:lnTo>
                    <a:pt x="1524" y="147320"/>
                  </a:lnTo>
                  <a:lnTo>
                    <a:pt x="474" y="148336"/>
                  </a:lnTo>
                  <a:lnTo>
                    <a:pt x="0" y="150113"/>
                  </a:lnTo>
                  <a:lnTo>
                    <a:pt x="33" y="155702"/>
                  </a:lnTo>
                  <a:lnTo>
                    <a:pt x="507" y="157480"/>
                  </a:lnTo>
                  <a:lnTo>
                    <a:pt x="2540" y="159512"/>
                  </a:lnTo>
                  <a:lnTo>
                    <a:pt x="4318" y="160020"/>
                  </a:lnTo>
                  <a:lnTo>
                    <a:pt x="9651" y="160020"/>
                  </a:lnTo>
                  <a:lnTo>
                    <a:pt x="11429" y="159512"/>
                  </a:lnTo>
                  <a:lnTo>
                    <a:pt x="12446" y="158496"/>
                  </a:lnTo>
                  <a:lnTo>
                    <a:pt x="13334" y="157480"/>
                  </a:lnTo>
                  <a:lnTo>
                    <a:pt x="13843" y="155702"/>
                  </a:lnTo>
                  <a:lnTo>
                    <a:pt x="13809" y="150113"/>
                  </a:lnTo>
                  <a:lnTo>
                    <a:pt x="13334" y="148336"/>
                  </a:lnTo>
                  <a:lnTo>
                    <a:pt x="12446" y="147320"/>
                  </a:lnTo>
                  <a:lnTo>
                    <a:pt x="11429" y="146304"/>
                  </a:lnTo>
                  <a:lnTo>
                    <a:pt x="9525" y="145796"/>
                  </a:lnTo>
                  <a:close/>
                </a:path>
                <a:path w="93979" h="544195">
                  <a:moveTo>
                    <a:pt x="63880" y="71628"/>
                  </a:moveTo>
                  <a:lnTo>
                    <a:pt x="53594" y="71628"/>
                  </a:lnTo>
                  <a:lnTo>
                    <a:pt x="48768" y="72262"/>
                  </a:lnTo>
                  <a:lnTo>
                    <a:pt x="25019" y="107696"/>
                  </a:lnTo>
                  <a:lnTo>
                    <a:pt x="25657" y="111633"/>
                  </a:lnTo>
                  <a:lnTo>
                    <a:pt x="25780" y="112395"/>
                  </a:lnTo>
                  <a:lnTo>
                    <a:pt x="27447" y="116205"/>
                  </a:lnTo>
                  <a:lnTo>
                    <a:pt x="28996" y="119887"/>
                  </a:lnTo>
                  <a:lnTo>
                    <a:pt x="54991" y="134366"/>
                  </a:lnTo>
                  <a:lnTo>
                    <a:pt x="65404" y="134366"/>
                  </a:lnTo>
                  <a:lnTo>
                    <a:pt x="89164" y="122428"/>
                  </a:lnTo>
                  <a:lnTo>
                    <a:pt x="55752" y="122428"/>
                  </a:lnTo>
                  <a:lnTo>
                    <a:pt x="53551" y="122174"/>
                  </a:lnTo>
                  <a:lnTo>
                    <a:pt x="52958" y="122174"/>
                  </a:lnTo>
                  <a:lnTo>
                    <a:pt x="46354" y="120523"/>
                  </a:lnTo>
                  <a:lnTo>
                    <a:pt x="43687" y="119380"/>
                  </a:lnTo>
                  <a:lnTo>
                    <a:pt x="41528" y="117729"/>
                  </a:lnTo>
                  <a:lnTo>
                    <a:pt x="39370" y="116205"/>
                  </a:lnTo>
                  <a:lnTo>
                    <a:pt x="37592" y="114173"/>
                  </a:lnTo>
                  <a:lnTo>
                    <a:pt x="36449" y="111633"/>
                  </a:lnTo>
                  <a:lnTo>
                    <a:pt x="35178" y="109220"/>
                  </a:lnTo>
                  <a:lnTo>
                    <a:pt x="34654" y="106807"/>
                  </a:lnTo>
                  <a:lnTo>
                    <a:pt x="34544" y="99187"/>
                  </a:lnTo>
                  <a:lnTo>
                    <a:pt x="35305" y="96012"/>
                  </a:lnTo>
                  <a:lnTo>
                    <a:pt x="36509" y="93725"/>
                  </a:lnTo>
                  <a:lnTo>
                    <a:pt x="37846" y="91059"/>
                  </a:lnTo>
                  <a:lnTo>
                    <a:pt x="52349" y="83947"/>
                  </a:lnTo>
                  <a:lnTo>
                    <a:pt x="51371" y="83947"/>
                  </a:lnTo>
                  <a:lnTo>
                    <a:pt x="56133" y="83566"/>
                  </a:lnTo>
                  <a:lnTo>
                    <a:pt x="87957" y="83566"/>
                  </a:lnTo>
                  <a:lnTo>
                    <a:pt x="87122" y="82423"/>
                  </a:lnTo>
                  <a:lnTo>
                    <a:pt x="84074" y="79629"/>
                  </a:lnTo>
                  <a:lnTo>
                    <a:pt x="80899" y="76962"/>
                  </a:lnTo>
                  <a:lnTo>
                    <a:pt x="77216" y="75057"/>
                  </a:lnTo>
                  <a:lnTo>
                    <a:pt x="68579" y="72262"/>
                  </a:lnTo>
                  <a:lnTo>
                    <a:pt x="63880" y="71628"/>
                  </a:lnTo>
                  <a:close/>
                </a:path>
                <a:path w="93979" h="544195">
                  <a:moveTo>
                    <a:pt x="87957" y="83566"/>
                  </a:moveTo>
                  <a:lnTo>
                    <a:pt x="63246" y="83566"/>
                  </a:lnTo>
                  <a:lnTo>
                    <a:pt x="66548" y="83947"/>
                  </a:lnTo>
                  <a:lnTo>
                    <a:pt x="69596" y="84709"/>
                  </a:lnTo>
                  <a:lnTo>
                    <a:pt x="72517" y="85471"/>
                  </a:lnTo>
                  <a:lnTo>
                    <a:pt x="75183" y="86613"/>
                  </a:lnTo>
                  <a:lnTo>
                    <a:pt x="77343" y="88265"/>
                  </a:lnTo>
                  <a:lnTo>
                    <a:pt x="79501" y="89788"/>
                  </a:lnTo>
                  <a:lnTo>
                    <a:pt x="81279" y="91821"/>
                  </a:lnTo>
                  <a:lnTo>
                    <a:pt x="82423" y="94361"/>
                  </a:lnTo>
                  <a:lnTo>
                    <a:pt x="83693" y="96774"/>
                  </a:lnTo>
                  <a:lnTo>
                    <a:pt x="84112" y="99187"/>
                  </a:lnTo>
                  <a:lnTo>
                    <a:pt x="84200" y="106807"/>
                  </a:lnTo>
                  <a:lnTo>
                    <a:pt x="83566" y="109982"/>
                  </a:lnTo>
                  <a:lnTo>
                    <a:pt x="82296" y="112395"/>
                  </a:lnTo>
                  <a:lnTo>
                    <a:pt x="80899" y="114935"/>
                  </a:lnTo>
                  <a:lnTo>
                    <a:pt x="79121" y="116840"/>
                  </a:lnTo>
                  <a:lnTo>
                    <a:pt x="76834" y="118363"/>
                  </a:lnTo>
                  <a:lnTo>
                    <a:pt x="74675" y="119887"/>
                  </a:lnTo>
                  <a:lnTo>
                    <a:pt x="71675" y="121031"/>
                  </a:lnTo>
                  <a:lnTo>
                    <a:pt x="71399" y="121031"/>
                  </a:lnTo>
                  <a:lnTo>
                    <a:pt x="65912" y="122174"/>
                  </a:lnTo>
                  <a:lnTo>
                    <a:pt x="62737" y="122428"/>
                  </a:lnTo>
                  <a:lnTo>
                    <a:pt x="89164" y="122428"/>
                  </a:lnTo>
                  <a:lnTo>
                    <a:pt x="93979" y="98425"/>
                  </a:lnTo>
                  <a:lnTo>
                    <a:pt x="93211" y="94361"/>
                  </a:lnTo>
                  <a:lnTo>
                    <a:pt x="93091" y="93725"/>
                  </a:lnTo>
                  <a:lnTo>
                    <a:pt x="91312" y="89788"/>
                  </a:lnTo>
                  <a:lnTo>
                    <a:pt x="89534" y="85725"/>
                  </a:lnTo>
                  <a:lnTo>
                    <a:pt x="87957" y="83566"/>
                  </a:lnTo>
                  <a:close/>
                </a:path>
                <a:path w="93979" h="544195">
                  <a:moveTo>
                    <a:pt x="91821" y="0"/>
                  </a:moveTo>
                  <a:lnTo>
                    <a:pt x="45593" y="0"/>
                  </a:lnTo>
                  <a:lnTo>
                    <a:pt x="44323" y="127"/>
                  </a:lnTo>
                  <a:lnTo>
                    <a:pt x="27050" y="11684"/>
                  </a:lnTo>
                  <a:lnTo>
                    <a:pt x="26162" y="13462"/>
                  </a:lnTo>
                  <a:lnTo>
                    <a:pt x="25631" y="14605"/>
                  </a:lnTo>
                  <a:lnTo>
                    <a:pt x="25019" y="18034"/>
                  </a:lnTo>
                  <a:lnTo>
                    <a:pt x="25019" y="25781"/>
                  </a:lnTo>
                  <a:lnTo>
                    <a:pt x="36739" y="43687"/>
                  </a:lnTo>
                  <a:lnTo>
                    <a:pt x="27050" y="43687"/>
                  </a:lnTo>
                  <a:lnTo>
                    <a:pt x="26670" y="44069"/>
                  </a:lnTo>
                  <a:lnTo>
                    <a:pt x="26416" y="44450"/>
                  </a:lnTo>
                  <a:lnTo>
                    <a:pt x="26289" y="44831"/>
                  </a:lnTo>
                  <a:lnTo>
                    <a:pt x="26257" y="52197"/>
                  </a:lnTo>
                  <a:lnTo>
                    <a:pt x="26416" y="52832"/>
                  </a:lnTo>
                  <a:lnTo>
                    <a:pt x="26670" y="53212"/>
                  </a:lnTo>
                  <a:lnTo>
                    <a:pt x="26924" y="53467"/>
                  </a:lnTo>
                  <a:lnTo>
                    <a:pt x="92075" y="53467"/>
                  </a:lnTo>
                  <a:lnTo>
                    <a:pt x="92244" y="53212"/>
                  </a:lnTo>
                  <a:lnTo>
                    <a:pt x="92709" y="52197"/>
                  </a:lnTo>
                  <a:lnTo>
                    <a:pt x="92741" y="44069"/>
                  </a:lnTo>
                  <a:lnTo>
                    <a:pt x="92540" y="43687"/>
                  </a:lnTo>
                  <a:lnTo>
                    <a:pt x="92328" y="43053"/>
                  </a:lnTo>
                  <a:lnTo>
                    <a:pt x="91821" y="42545"/>
                  </a:lnTo>
                  <a:lnTo>
                    <a:pt x="47304" y="42545"/>
                  </a:lnTo>
                  <a:lnTo>
                    <a:pt x="43052" y="39116"/>
                  </a:lnTo>
                  <a:lnTo>
                    <a:pt x="40004" y="36068"/>
                  </a:lnTo>
                  <a:lnTo>
                    <a:pt x="37973" y="33274"/>
                  </a:lnTo>
                  <a:lnTo>
                    <a:pt x="35941" y="30353"/>
                  </a:lnTo>
                  <a:lnTo>
                    <a:pt x="34925" y="27432"/>
                  </a:lnTo>
                  <a:lnTo>
                    <a:pt x="34925" y="22352"/>
                  </a:lnTo>
                  <a:lnTo>
                    <a:pt x="39877" y="14605"/>
                  </a:lnTo>
                  <a:lnTo>
                    <a:pt x="41401" y="13462"/>
                  </a:lnTo>
                  <a:lnTo>
                    <a:pt x="43306" y="12700"/>
                  </a:lnTo>
                  <a:lnTo>
                    <a:pt x="45466" y="12065"/>
                  </a:lnTo>
                  <a:lnTo>
                    <a:pt x="47085" y="11684"/>
                  </a:lnTo>
                  <a:lnTo>
                    <a:pt x="46164" y="11684"/>
                  </a:lnTo>
                  <a:lnTo>
                    <a:pt x="50546" y="11303"/>
                  </a:lnTo>
                  <a:lnTo>
                    <a:pt x="91312" y="11303"/>
                  </a:lnTo>
                  <a:lnTo>
                    <a:pt x="91821" y="11049"/>
                  </a:lnTo>
                  <a:lnTo>
                    <a:pt x="92328" y="10541"/>
                  </a:lnTo>
                  <a:lnTo>
                    <a:pt x="92455" y="10033"/>
                  </a:lnTo>
                  <a:lnTo>
                    <a:pt x="92709" y="9652"/>
                  </a:lnTo>
                  <a:lnTo>
                    <a:pt x="92836" y="9144"/>
                  </a:lnTo>
                  <a:lnTo>
                    <a:pt x="92900" y="8762"/>
                  </a:lnTo>
                  <a:lnTo>
                    <a:pt x="92964" y="2667"/>
                  </a:lnTo>
                  <a:lnTo>
                    <a:pt x="92836" y="1905"/>
                  </a:lnTo>
                  <a:lnTo>
                    <a:pt x="92709" y="1397"/>
                  </a:lnTo>
                  <a:lnTo>
                    <a:pt x="92455" y="888"/>
                  </a:lnTo>
                  <a:lnTo>
                    <a:pt x="92328" y="508"/>
                  </a:lnTo>
                  <a:lnTo>
                    <a:pt x="91948" y="127"/>
                  </a:lnTo>
                  <a:lnTo>
                    <a:pt x="9182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44A32AAD-5E2C-8244-33FA-12457B700A11}"/>
                </a:ext>
              </a:extLst>
            </p:cNvPr>
            <p:cNvSpPr/>
            <p:nvPr/>
          </p:nvSpPr>
          <p:spPr>
            <a:xfrm>
              <a:off x="7586726" y="1671700"/>
              <a:ext cx="3257550" cy="190500"/>
            </a:xfrm>
            <a:custGeom>
              <a:avLst/>
              <a:gdLst/>
              <a:ahLst/>
              <a:cxnLst/>
              <a:rect l="l" t="t" r="r" b="b"/>
              <a:pathLst>
                <a:path w="3257550" h="190500">
                  <a:moveTo>
                    <a:pt x="0" y="190500"/>
                  </a:moveTo>
                  <a:lnTo>
                    <a:pt x="3257550" y="190500"/>
                  </a:lnTo>
                  <a:lnTo>
                    <a:pt x="3257550" y="0"/>
                  </a:lnTo>
                  <a:lnTo>
                    <a:pt x="0" y="0"/>
                  </a:lnTo>
                  <a:lnTo>
                    <a:pt x="0" y="190500"/>
                  </a:lnTo>
                  <a:close/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28">
            <a:extLst>
              <a:ext uri="{FF2B5EF4-FFF2-40B4-BE49-F238E27FC236}">
                <a16:creationId xmlns:a16="http://schemas.microsoft.com/office/drawing/2014/main" id="{46DC0100-B961-1A09-3041-68DB7DE80957}"/>
              </a:ext>
            </a:extLst>
          </p:cNvPr>
          <p:cNvSpPr txBox="1"/>
          <p:nvPr/>
        </p:nvSpPr>
        <p:spPr>
          <a:xfrm>
            <a:off x="626091" y="747885"/>
            <a:ext cx="3916679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35"/>
              </a:lnSpc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State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mixing</a:t>
            </a:r>
            <a:r>
              <a:rPr sz="2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principal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emission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7" name="object 30">
            <a:extLst>
              <a:ext uri="{FF2B5EF4-FFF2-40B4-BE49-F238E27FC236}">
                <a16:creationId xmlns:a16="http://schemas.microsoft.com/office/drawing/2014/main" id="{9C14C4C4-54BF-C83D-0035-603D2F5F421F}"/>
              </a:ext>
            </a:extLst>
          </p:cNvPr>
          <p:cNvSpPr txBox="1"/>
          <p:nvPr/>
        </p:nvSpPr>
        <p:spPr>
          <a:xfrm>
            <a:off x="4429593" y="5138188"/>
            <a:ext cx="1090295" cy="442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295"/>
              </a:lnSpc>
            </a:pPr>
            <a:r>
              <a:rPr sz="1100" dirty="0">
                <a:latin typeface="Calibri"/>
                <a:cs typeface="Calibri"/>
              </a:rPr>
              <a:t>Single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fluorescence</a:t>
            </a:r>
            <a:endParaRPr sz="1100">
              <a:latin typeface="Calibri"/>
              <a:cs typeface="Calibri"/>
            </a:endParaRPr>
          </a:p>
          <a:p>
            <a:pPr marR="20320" algn="ctr">
              <a:lnSpc>
                <a:spcPct val="100000"/>
              </a:lnSpc>
              <a:spcBef>
                <a:spcPts val="785"/>
              </a:spcBef>
            </a:pPr>
            <a:r>
              <a:rPr sz="1100" dirty="0">
                <a:latin typeface="Calibri"/>
                <a:cs typeface="Calibri"/>
              </a:rPr>
              <a:t>emission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peak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31">
            <a:extLst>
              <a:ext uri="{FF2B5EF4-FFF2-40B4-BE49-F238E27FC236}">
                <a16:creationId xmlns:a16="http://schemas.microsoft.com/office/drawing/2014/main" id="{3AB04B6F-9F15-0B0B-1A2F-E70AD16546C1}"/>
              </a:ext>
            </a:extLst>
          </p:cNvPr>
          <p:cNvSpPr txBox="1"/>
          <p:nvPr/>
        </p:nvSpPr>
        <p:spPr>
          <a:xfrm>
            <a:off x="778979" y="4020076"/>
            <a:ext cx="2366645" cy="367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75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Matrix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interactions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should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cause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rapid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ts val="1435"/>
              </a:lnSpc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mixing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p-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states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8" name="object 32">
            <a:extLst>
              <a:ext uri="{FF2B5EF4-FFF2-40B4-BE49-F238E27FC236}">
                <a16:creationId xmlns:a16="http://schemas.microsoft.com/office/drawing/2014/main" id="{4837C788-B056-8CE0-99C8-B3DB8E73718E}"/>
              </a:ext>
            </a:extLst>
          </p:cNvPr>
          <p:cNvGrpSpPr/>
          <p:nvPr/>
        </p:nvGrpSpPr>
        <p:grpSpPr>
          <a:xfrm>
            <a:off x="520534" y="4456012"/>
            <a:ext cx="3810000" cy="1962150"/>
            <a:chOff x="5829300" y="4791073"/>
            <a:chExt cx="3810000" cy="1962150"/>
          </a:xfrm>
        </p:grpSpPr>
        <p:pic>
          <p:nvPicPr>
            <p:cNvPr id="30" name="object 33">
              <a:extLst>
                <a:ext uri="{FF2B5EF4-FFF2-40B4-BE49-F238E27FC236}">
                  <a16:creationId xmlns:a16="http://schemas.microsoft.com/office/drawing/2014/main" id="{7CDF5335-F528-DBC2-4B4B-8A2CCCCB6C2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29300" y="4791073"/>
              <a:ext cx="3810000" cy="1962150"/>
            </a:xfrm>
            <a:prstGeom prst="rect">
              <a:avLst/>
            </a:prstGeom>
          </p:spPr>
        </p:pic>
        <p:pic>
          <p:nvPicPr>
            <p:cNvPr id="31" name="object 34">
              <a:extLst>
                <a:ext uri="{FF2B5EF4-FFF2-40B4-BE49-F238E27FC236}">
                  <a16:creationId xmlns:a16="http://schemas.microsoft.com/office/drawing/2014/main" id="{194F7A32-BA63-2683-916B-5550EA6A312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42380" y="5330698"/>
              <a:ext cx="160020" cy="1126680"/>
            </a:xfrm>
            <a:prstGeom prst="rect">
              <a:avLst/>
            </a:prstGeom>
          </p:spPr>
        </p:pic>
        <p:sp>
          <p:nvSpPr>
            <p:cNvPr id="32" name="object 35">
              <a:extLst>
                <a:ext uri="{FF2B5EF4-FFF2-40B4-BE49-F238E27FC236}">
                  <a16:creationId xmlns:a16="http://schemas.microsoft.com/office/drawing/2014/main" id="{89558EF8-CCC3-064D-E617-36BB48B1500B}"/>
                </a:ext>
              </a:extLst>
            </p:cNvPr>
            <p:cNvSpPr/>
            <p:nvPr/>
          </p:nvSpPr>
          <p:spPr>
            <a:xfrm>
              <a:off x="8034401" y="4957826"/>
              <a:ext cx="1352550" cy="142875"/>
            </a:xfrm>
            <a:custGeom>
              <a:avLst/>
              <a:gdLst/>
              <a:ahLst/>
              <a:cxnLst/>
              <a:rect l="l" t="t" r="r" b="b"/>
              <a:pathLst>
                <a:path w="1352550" h="142875">
                  <a:moveTo>
                    <a:pt x="0" y="142875"/>
                  </a:moveTo>
                  <a:lnTo>
                    <a:pt x="1352550" y="142875"/>
                  </a:lnTo>
                  <a:lnTo>
                    <a:pt x="1352550" y="0"/>
                  </a:lnTo>
                  <a:lnTo>
                    <a:pt x="0" y="0"/>
                  </a:lnTo>
                  <a:lnTo>
                    <a:pt x="0" y="142875"/>
                  </a:lnTo>
                  <a:close/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8">
            <a:extLst>
              <a:ext uri="{FF2B5EF4-FFF2-40B4-BE49-F238E27FC236}">
                <a16:creationId xmlns:a16="http://schemas.microsoft.com/office/drawing/2014/main" id="{02CA7B24-E7A9-2AD9-783A-F42CA4000263}"/>
              </a:ext>
            </a:extLst>
          </p:cNvPr>
          <p:cNvGrpSpPr/>
          <p:nvPr/>
        </p:nvGrpSpPr>
        <p:grpSpPr>
          <a:xfrm>
            <a:off x="605390" y="1331814"/>
            <a:ext cx="4219575" cy="2647950"/>
            <a:chOff x="6915150" y="1666875"/>
            <a:chExt cx="4219575" cy="2647950"/>
          </a:xfrm>
        </p:grpSpPr>
        <p:pic>
          <p:nvPicPr>
            <p:cNvPr id="34" name="object 39">
              <a:extLst>
                <a:ext uri="{FF2B5EF4-FFF2-40B4-BE49-F238E27FC236}">
                  <a16:creationId xmlns:a16="http://schemas.microsoft.com/office/drawing/2014/main" id="{5245CCEB-A648-C28A-5FF5-ABEDE5FD403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15150" y="1666875"/>
              <a:ext cx="4219575" cy="2647950"/>
            </a:xfrm>
            <a:prstGeom prst="rect">
              <a:avLst/>
            </a:prstGeom>
          </p:spPr>
        </p:pic>
        <p:sp>
          <p:nvSpPr>
            <p:cNvPr id="35" name="object 40">
              <a:extLst>
                <a:ext uri="{FF2B5EF4-FFF2-40B4-BE49-F238E27FC236}">
                  <a16:creationId xmlns:a16="http://schemas.microsoft.com/office/drawing/2014/main" id="{FAC736BE-CE64-D98A-2C8D-D4A1235116B6}"/>
                </a:ext>
              </a:extLst>
            </p:cNvPr>
            <p:cNvSpPr/>
            <p:nvPr/>
          </p:nvSpPr>
          <p:spPr>
            <a:xfrm>
              <a:off x="8710676" y="1947925"/>
              <a:ext cx="2257425" cy="238125"/>
            </a:xfrm>
            <a:custGeom>
              <a:avLst/>
              <a:gdLst/>
              <a:ahLst/>
              <a:cxnLst/>
              <a:rect l="l" t="t" r="r" b="b"/>
              <a:pathLst>
                <a:path w="2257425" h="238125">
                  <a:moveTo>
                    <a:pt x="2257425" y="0"/>
                  </a:moveTo>
                  <a:lnTo>
                    <a:pt x="0" y="0"/>
                  </a:lnTo>
                  <a:lnTo>
                    <a:pt x="0" y="238125"/>
                  </a:lnTo>
                  <a:lnTo>
                    <a:pt x="2257425" y="238125"/>
                  </a:lnTo>
                  <a:lnTo>
                    <a:pt x="2257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41">
              <a:extLst>
                <a:ext uri="{FF2B5EF4-FFF2-40B4-BE49-F238E27FC236}">
                  <a16:creationId xmlns:a16="http://schemas.microsoft.com/office/drawing/2014/main" id="{27BBA149-8312-F567-2CD3-5B58A9D59244}"/>
                </a:ext>
              </a:extLst>
            </p:cNvPr>
            <p:cNvSpPr/>
            <p:nvPr/>
          </p:nvSpPr>
          <p:spPr>
            <a:xfrm>
              <a:off x="8710676" y="1947925"/>
              <a:ext cx="2257425" cy="238125"/>
            </a:xfrm>
            <a:custGeom>
              <a:avLst/>
              <a:gdLst/>
              <a:ahLst/>
              <a:cxnLst/>
              <a:rect l="l" t="t" r="r" b="b"/>
              <a:pathLst>
                <a:path w="2257425" h="238125">
                  <a:moveTo>
                    <a:pt x="0" y="238125"/>
                  </a:moveTo>
                  <a:lnTo>
                    <a:pt x="2257425" y="238125"/>
                  </a:lnTo>
                  <a:lnTo>
                    <a:pt x="2257425" y="0"/>
                  </a:lnTo>
                  <a:lnTo>
                    <a:pt x="0" y="0"/>
                  </a:lnTo>
                  <a:lnTo>
                    <a:pt x="0" y="238125"/>
                  </a:lnTo>
                  <a:close/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57">
            <a:extLst>
              <a:ext uri="{FF2B5EF4-FFF2-40B4-BE49-F238E27FC236}">
                <a16:creationId xmlns:a16="http://schemas.microsoft.com/office/drawing/2014/main" id="{811D95E0-28CB-7313-30D5-1CCD47056DFE}"/>
              </a:ext>
            </a:extLst>
          </p:cNvPr>
          <p:cNvSpPr txBox="1"/>
          <p:nvPr/>
        </p:nvSpPr>
        <p:spPr>
          <a:xfrm>
            <a:off x="2405615" y="3998814"/>
            <a:ext cx="829944" cy="196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10" dirty="0">
                <a:latin typeface="Calibri"/>
                <a:cs typeface="Calibri"/>
              </a:rPr>
              <a:t>Cs-</a:t>
            </a:r>
            <a:r>
              <a:rPr sz="1100" dirty="0">
                <a:latin typeface="Calibri"/>
                <a:cs typeface="Calibri"/>
              </a:rPr>
              <a:t>Ar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distance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8" name="object 58">
            <a:extLst>
              <a:ext uri="{FF2B5EF4-FFF2-40B4-BE49-F238E27FC236}">
                <a16:creationId xmlns:a16="http://schemas.microsoft.com/office/drawing/2014/main" id="{9238FC80-8FA9-D9B3-EDA5-EBA7B5D4CD0C}"/>
              </a:ext>
            </a:extLst>
          </p:cNvPr>
          <p:cNvSpPr txBox="1"/>
          <p:nvPr/>
        </p:nvSpPr>
        <p:spPr>
          <a:xfrm>
            <a:off x="1031856" y="1760375"/>
            <a:ext cx="1606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Calibri"/>
                <a:cs typeface="Calibri"/>
              </a:rPr>
              <a:t>6s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9" name="object 59">
            <a:extLst>
              <a:ext uri="{FF2B5EF4-FFF2-40B4-BE49-F238E27FC236}">
                <a16:creationId xmlns:a16="http://schemas.microsoft.com/office/drawing/2014/main" id="{83BFC3FB-2398-4033-0C8A-D65F7E12666C}"/>
              </a:ext>
            </a:extLst>
          </p:cNvPr>
          <p:cNvSpPr txBox="1"/>
          <p:nvPr/>
        </p:nvSpPr>
        <p:spPr>
          <a:xfrm>
            <a:off x="1436223" y="166068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Calibri"/>
                <a:cs typeface="Calibri"/>
              </a:rPr>
              <a:t>6p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0" name="object 60">
            <a:extLst>
              <a:ext uri="{FF2B5EF4-FFF2-40B4-BE49-F238E27FC236}">
                <a16:creationId xmlns:a16="http://schemas.microsoft.com/office/drawing/2014/main" id="{946BD47B-778D-4F8A-4DAA-09B50F052E4D}"/>
              </a:ext>
            </a:extLst>
          </p:cNvPr>
          <p:cNvGrpSpPr/>
          <p:nvPr/>
        </p:nvGrpSpPr>
        <p:grpSpPr>
          <a:xfrm>
            <a:off x="1032363" y="1330289"/>
            <a:ext cx="3509010" cy="2000250"/>
            <a:chOff x="7342123" y="1665350"/>
            <a:chExt cx="3509010" cy="2000250"/>
          </a:xfrm>
        </p:grpSpPr>
        <p:pic>
          <p:nvPicPr>
            <p:cNvPr id="41" name="object 61">
              <a:extLst>
                <a:ext uri="{FF2B5EF4-FFF2-40B4-BE49-F238E27FC236}">
                  <a16:creationId xmlns:a16="http://schemas.microsoft.com/office/drawing/2014/main" id="{017C2260-4C69-4255-6321-424D7B0ED2A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70418" y="2500756"/>
              <a:ext cx="599821" cy="1156969"/>
            </a:xfrm>
            <a:prstGeom prst="rect">
              <a:avLst/>
            </a:prstGeom>
          </p:spPr>
        </p:pic>
        <p:sp>
          <p:nvSpPr>
            <p:cNvPr id="47" name="object 62">
              <a:extLst>
                <a:ext uri="{FF2B5EF4-FFF2-40B4-BE49-F238E27FC236}">
                  <a16:creationId xmlns:a16="http://schemas.microsoft.com/office/drawing/2014/main" id="{55211857-387E-F3A2-56E5-C5E303171E4E}"/>
                </a:ext>
              </a:extLst>
            </p:cNvPr>
            <p:cNvSpPr/>
            <p:nvPr/>
          </p:nvSpPr>
          <p:spPr>
            <a:xfrm>
              <a:off x="7472425" y="2519425"/>
              <a:ext cx="180975" cy="1143000"/>
            </a:xfrm>
            <a:custGeom>
              <a:avLst/>
              <a:gdLst/>
              <a:ahLst/>
              <a:cxnLst/>
              <a:rect l="l" t="t" r="r" b="b"/>
              <a:pathLst>
                <a:path w="180975" h="1143000">
                  <a:moveTo>
                    <a:pt x="180975" y="1143000"/>
                  </a:moveTo>
                  <a:lnTo>
                    <a:pt x="145716" y="1141799"/>
                  </a:lnTo>
                  <a:lnTo>
                    <a:pt x="116935" y="1138539"/>
                  </a:lnTo>
                  <a:lnTo>
                    <a:pt x="97535" y="1133730"/>
                  </a:lnTo>
                  <a:lnTo>
                    <a:pt x="90424" y="1127887"/>
                  </a:lnTo>
                  <a:lnTo>
                    <a:pt x="90424" y="586486"/>
                  </a:lnTo>
                  <a:lnTo>
                    <a:pt x="83313" y="580661"/>
                  </a:lnTo>
                  <a:lnTo>
                    <a:pt x="63928" y="575897"/>
                  </a:lnTo>
                  <a:lnTo>
                    <a:pt x="35184" y="572680"/>
                  </a:lnTo>
                  <a:lnTo>
                    <a:pt x="0" y="571500"/>
                  </a:lnTo>
                  <a:lnTo>
                    <a:pt x="35184" y="570299"/>
                  </a:lnTo>
                  <a:lnTo>
                    <a:pt x="63928" y="567039"/>
                  </a:lnTo>
                  <a:lnTo>
                    <a:pt x="83313" y="562230"/>
                  </a:lnTo>
                  <a:lnTo>
                    <a:pt x="90424" y="556387"/>
                  </a:lnTo>
                  <a:lnTo>
                    <a:pt x="90424" y="14986"/>
                  </a:lnTo>
                  <a:lnTo>
                    <a:pt x="97534" y="9161"/>
                  </a:lnTo>
                  <a:lnTo>
                    <a:pt x="116919" y="4397"/>
                  </a:lnTo>
                  <a:lnTo>
                    <a:pt x="145663" y="1180"/>
                  </a:lnTo>
                  <a:lnTo>
                    <a:pt x="180848" y="0"/>
                  </a:lnTo>
                </a:path>
              </a:pathLst>
            </a:custGeom>
            <a:ln w="634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63">
              <a:extLst>
                <a:ext uri="{FF2B5EF4-FFF2-40B4-BE49-F238E27FC236}">
                  <a16:creationId xmlns:a16="http://schemas.microsoft.com/office/drawing/2014/main" id="{8949D89A-3CF2-228A-9ACA-8BEB75A9AA61}"/>
                </a:ext>
              </a:extLst>
            </p:cNvPr>
            <p:cNvSpPr/>
            <p:nvPr/>
          </p:nvSpPr>
          <p:spPr>
            <a:xfrm>
              <a:off x="7342123" y="2828416"/>
              <a:ext cx="93980" cy="544195"/>
            </a:xfrm>
            <a:custGeom>
              <a:avLst/>
              <a:gdLst/>
              <a:ahLst/>
              <a:cxnLst/>
              <a:rect l="l" t="t" r="r" b="b"/>
              <a:pathLst>
                <a:path w="93979" h="544195">
                  <a:moveTo>
                    <a:pt x="58547" y="486029"/>
                  </a:moveTo>
                  <a:lnTo>
                    <a:pt x="50546" y="486029"/>
                  </a:lnTo>
                  <a:lnTo>
                    <a:pt x="46735" y="486537"/>
                  </a:lnTo>
                  <a:lnTo>
                    <a:pt x="25019" y="518287"/>
                  </a:lnTo>
                  <a:lnTo>
                    <a:pt x="25733" y="522097"/>
                  </a:lnTo>
                  <a:lnTo>
                    <a:pt x="25780" y="522350"/>
                  </a:lnTo>
                  <a:lnTo>
                    <a:pt x="41124" y="540385"/>
                  </a:lnTo>
                  <a:lnTo>
                    <a:pt x="41286" y="540385"/>
                  </a:lnTo>
                  <a:lnTo>
                    <a:pt x="49529" y="543052"/>
                  </a:lnTo>
                  <a:lnTo>
                    <a:pt x="54355" y="543813"/>
                  </a:lnTo>
                  <a:lnTo>
                    <a:pt x="65404" y="543813"/>
                  </a:lnTo>
                  <a:lnTo>
                    <a:pt x="89046" y="531876"/>
                  </a:lnTo>
                  <a:lnTo>
                    <a:pt x="51604" y="531876"/>
                  </a:lnTo>
                  <a:lnTo>
                    <a:pt x="49191" y="531495"/>
                  </a:lnTo>
                  <a:lnTo>
                    <a:pt x="48731" y="531495"/>
                  </a:lnTo>
                  <a:lnTo>
                    <a:pt x="45974" y="530479"/>
                  </a:lnTo>
                  <a:lnTo>
                    <a:pt x="44068" y="529844"/>
                  </a:lnTo>
                  <a:lnTo>
                    <a:pt x="43927" y="529844"/>
                  </a:lnTo>
                  <a:lnTo>
                    <a:pt x="41528" y="528574"/>
                  </a:lnTo>
                  <a:lnTo>
                    <a:pt x="38100" y="525653"/>
                  </a:lnTo>
                  <a:lnTo>
                    <a:pt x="36575" y="523875"/>
                  </a:lnTo>
                  <a:lnTo>
                    <a:pt x="34544" y="519557"/>
                  </a:lnTo>
                  <a:lnTo>
                    <a:pt x="34009" y="517525"/>
                  </a:lnTo>
                  <a:lnTo>
                    <a:pt x="34016" y="508381"/>
                  </a:lnTo>
                  <a:lnTo>
                    <a:pt x="35633" y="504571"/>
                  </a:lnTo>
                  <a:lnTo>
                    <a:pt x="36310" y="503936"/>
                  </a:lnTo>
                  <a:lnTo>
                    <a:pt x="42389" y="498983"/>
                  </a:lnTo>
                  <a:lnTo>
                    <a:pt x="42117" y="498983"/>
                  </a:lnTo>
                  <a:lnTo>
                    <a:pt x="46816" y="497586"/>
                  </a:lnTo>
                  <a:lnTo>
                    <a:pt x="61849" y="497586"/>
                  </a:lnTo>
                  <a:lnTo>
                    <a:pt x="61849" y="489712"/>
                  </a:lnTo>
                  <a:lnTo>
                    <a:pt x="61991" y="489712"/>
                  </a:lnTo>
                  <a:lnTo>
                    <a:pt x="61468" y="488315"/>
                  </a:lnTo>
                  <a:lnTo>
                    <a:pt x="60578" y="487425"/>
                  </a:lnTo>
                  <a:lnTo>
                    <a:pt x="59817" y="486537"/>
                  </a:lnTo>
                  <a:lnTo>
                    <a:pt x="58547" y="486029"/>
                  </a:lnTo>
                  <a:close/>
                </a:path>
                <a:path w="93979" h="544195">
                  <a:moveTo>
                    <a:pt x="61849" y="497586"/>
                  </a:moveTo>
                  <a:lnTo>
                    <a:pt x="53340" y="497586"/>
                  </a:lnTo>
                  <a:lnTo>
                    <a:pt x="53340" y="531876"/>
                  </a:lnTo>
                  <a:lnTo>
                    <a:pt x="61849" y="531876"/>
                  </a:lnTo>
                  <a:lnTo>
                    <a:pt x="61849" y="497586"/>
                  </a:lnTo>
                  <a:close/>
                </a:path>
                <a:path w="93979" h="544195">
                  <a:moveTo>
                    <a:pt x="88646" y="489712"/>
                  </a:moveTo>
                  <a:lnTo>
                    <a:pt x="80136" y="489712"/>
                  </a:lnTo>
                  <a:lnTo>
                    <a:pt x="79629" y="490220"/>
                  </a:lnTo>
                  <a:lnTo>
                    <a:pt x="79882" y="490220"/>
                  </a:lnTo>
                  <a:lnTo>
                    <a:pt x="79882" y="491109"/>
                  </a:lnTo>
                  <a:lnTo>
                    <a:pt x="80200" y="492125"/>
                  </a:lnTo>
                  <a:lnTo>
                    <a:pt x="80645" y="493013"/>
                  </a:lnTo>
                  <a:lnTo>
                    <a:pt x="81025" y="494157"/>
                  </a:lnTo>
                  <a:lnTo>
                    <a:pt x="81660" y="495554"/>
                  </a:lnTo>
                  <a:lnTo>
                    <a:pt x="82169" y="497205"/>
                  </a:lnTo>
                  <a:lnTo>
                    <a:pt x="82803" y="498983"/>
                  </a:lnTo>
                  <a:lnTo>
                    <a:pt x="83439" y="501015"/>
                  </a:lnTo>
                  <a:lnTo>
                    <a:pt x="83820" y="503300"/>
                  </a:lnTo>
                  <a:lnTo>
                    <a:pt x="84327" y="505713"/>
                  </a:lnTo>
                  <a:lnTo>
                    <a:pt x="84581" y="508381"/>
                  </a:lnTo>
                  <a:lnTo>
                    <a:pt x="84581" y="515112"/>
                  </a:lnTo>
                  <a:lnTo>
                    <a:pt x="84256" y="517144"/>
                  </a:lnTo>
                  <a:lnTo>
                    <a:pt x="84195" y="517525"/>
                  </a:lnTo>
                  <a:lnTo>
                    <a:pt x="84074" y="518287"/>
                  </a:lnTo>
                  <a:lnTo>
                    <a:pt x="83057" y="520954"/>
                  </a:lnTo>
                  <a:lnTo>
                    <a:pt x="81915" y="523494"/>
                  </a:lnTo>
                  <a:lnTo>
                    <a:pt x="80391" y="525653"/>
                  </a:lnTo>
                  <a:lnTo>
                    <a:pt x="78358" y="527304"/>
                  </a:lnTo>
                  <a:lnTo>
                    <a:pt x="76453" y="528955"/>
                  </a:lnTo>
                  <a:lnTo>
                    <a:pt x="74041" y="530098"/>
                  </a:lnTo>
                  <a:lnTo>
                    <a:pt x="71247" y="530860"/>
                  </a:lnTo>
                  <a:lnTo>
                    <a:pt x="68452" y="531495"/>
                  </a:lnTo>
                  <a:lnTo>
                    <a:pt x="65277" y="531876"/>
                  </a:lnTo>
                  <a:lnTo>
                    <a:pt x="89046" y="531876"/>
                  </a:lnTo>
                  <a:lnTo>
                    <a:pt x="93887" y="508381"/>
                  </a:lnTo>
                  <a:lnTo>
                    <a:pt x="93725" y="506603"/>
                  </a:lnTo>
                  <a:lnTo>
                    <a:pt x="90043" y="492125"/>
                  </a:lnTo>
                  <a:lnTo>
                    <a:pt x="89636" y="491109"/>
                  </a:lnTo>
                  <a:lnTo>
                    <a:pt x="89534" y="490855"/>
                  </a:lnTo>
                  <a:lnTo>
                    <a:pt x="89111" y="490220"/>
                  </a:lnTo>
                  <a:lnTo>
                    <a:pt x="88646" y="489712"/>
                  </a:lnTo>
                  <a:close/>
                </a:path>
                <a:path w="93979" h="544195">
                  <a:moveTo>
                    <a:pt x="80772" y="488950"/>
                  </a:moveTo>
                  <a:lnTo>
                    <a:pt x="61849" y="488950"/>
                  </a:lnTo>
                  <a:lnTo>
                    <a:pt x="61849" y="489712"/>
                  </a:lnTo>
                  <a:lnTo>
                    <a:pt x="80010" y="489712"/>
                  </a:lnTo>
                  <a:lnTo>
                    <a:pt x="80772" y="488950"/>
                  </a:lnTo>
                  <a:close/>
                </a:path>
                <a:path w="93979" h="544195">
                  <a:moveTo>
                    <a:pt x="78402" y="460502"/>
                  </a:moveTo>
                  <a:lnTo>
                    <a:pt x="58927" y="460502"/>
                  </a:lnTo>
                  <a:lnTo>
                    <a:pt x="89746" y="480187"/>
                  </a:lnTo>
                  <a:lnTo>
                    <a:pt x="90593" y="480695"/>
                  </a:lnTo>
                  <a:lnTo>
                    <a:pt x="91821" y="480695"/>
                  </a:lnTo>
                  <a:lnTo>
                    <a:pt x="92328" y="480187"/>
                  </a:lnTo>
                  <a:lnTo>
                    <a:pt x="92582" y="479806"/>
                  </a:lnTo>
                  <a:lnTo>
                    <a:pt x="92709" y="479171"/>
                  </a:lnTo>
                  <a:lnTo>
                    <a:pt x="92836" y="478282"/>
                  </a:lnTo>
                  <a:lnTo>
                    <a:pt x="92891" y="477900"/>
                  </a:lnTo>
                  <a:lnTo>
                    <a:pt x="91440" y="468249"/>
                  </a:lnTo>
                  <a:lnTo>
                    <a:pt x="91269" y="468249"/>
                  </a:lnTo>
                  <a:lnTo>
                    <a:pt x="78402" y="460502"/>
                  </a:lnTo>
                  <a:close/>
                </a:path>
                <a:path w="93979" h="544195">
                  <a:moveTo>
                    <a:pt x="28448" y="425831"/>
                  </a:moveTo>
                  <a:lnTo>
                    <a:pt x="26797" y="425831"/>
                  </a:lnTo>
                  <a:lnTo>
                    <a:pt x="26479" y="426338"/>
                  </a:lnTo>
                  <a:lnTo>
                    <a:pt x="26289" y="426720"/>
                  </a:lnTo>
                  <a:lnTo>
                    <a:pt x="26161" y="427355"/>
                  </a:lnTo>
                  <a:lnTo>
                    <a:pt x="26161" y="435737"/>
                  </a:lnTo>
                  <a:lnTo>
                    <a:pt x="26458" y="436245"/>
                  </a:lnTo>
                  <a:lnTo>
                    <a:pt x="26543" y="436499"/>
                  </a:lnTo>
                  <a:lnTo>
                    <a:pt x="27050" y="437134"/>
                  </a:lnTo>
                  <a:lnTo>
                    <a:pt x="27685" y="437642"/>
                  </a:lnTo>
                  <a:lnTo>
                    <a:pt x="51053" y="452247"/>
                  </a:lnTo>
                  <a:lnTo>
                    <a:pt x="27685" y="466471"/>
                  </a:lnTo>
                  <a:lnTo>
                    <a:pt x="27431" y="466725"/>
                  </a:lnTo>
                  <a:lnTo>
                    <a:pt x="27177" y="466852"/>
                  </a:lnTo>
                  <a:lnTo>
                    <a:pt x="26670" y="467360"/>
                  </a:lnTo>
                  <a:lnTo>
                    <a:pt x="26543" y="467741"/>
                  </a:lnTo>
                  <a:lnTo>
                    <a:pt x="26257" y="468249"/>
                  </a:lnTo>
                  <a:lnTo>
                    <a:pt x="26161" y="477900"/>
                  </a:lnTo>
                  <a:lnTo>
                    <a:pt x="26314" y="478282"/>
                  </a:lnTo>
                  <a:lnTo>
                    <a:pt x="26416" y="478536"/>
                  </a:lnTo>
                  <a:lnTo>
                    <a:pt x="26797" y="479171"/>
                  </a:lnTo>
                  <a:lnTo>
                    <a:pt x="26924" y="479425"/>
                  </a:lnTo>
                  <a:lnTo>
                    <a:pt x="27304" y="479552"/>
                  </a:lnTo>
                  <a:lnTo>
                    <a:pt x="28194" y="479552"/>
                  </a:lnTo>
                  <a:lnTo>
                    <a:pt x="28828" y="479425"/>
                  </a:lnTo>
                  <a:lnTo>
                    <a:pt x="58927" y="460502"/>
                  </a:lnTo>
                  <a:lnTo>
                    <a:pt x="78402" y="460502"/>
                  </a:lnTo>
                  <a:lnTo>
                    <a:pt x="66167" y="453136"/>
                  </a:lnTo>
                  <a:lnTo>
                    <a:pt x="79972" y="444754"/>
                  </a:lnTo>
                  <a:lnTo>
                    <a:pt x="58547" y="444754"/>
                  </a:lnTo>
                  <a:lnTo>
                    <a:pt x="29464" y="426338"/>
                  </a:lnTo>
                  <a:lnTo>
                    <a:pt x="28448" y="425831"/>
                  </a:lnTo>
                  <a:close/>
                </a:path>
                <a:path w="93979" h="544195">
                  <a:moveTo>
                    <a:pt x="91821" y="424942"/>
                  </a:moveTo>
                  <a:lnTo>
                    <a:pt x="90170" y="424942"/>
                  </a:lnTo>
                  <a:lnTo>
                    <a:pt x="89332" y="425450"/>
                  </a:lnTo>
                  <a:lnTo>
                    <a:pt x="58547" y="444754"/>
                  </a:lnTo>
                  <a:lnTo>
                    <a:pt x="79972" y="444754"/>
                  </a:lnTo>
                  <a:lnTo>
                    <a:pt x="91058" y="438023"/>
                  </a:lnTo>
                  <a:lnTo>
                    <a:pt x="91313" y="438023"/>
                  </a:lnTo>
                  <a:lnTo>
                    <a:pt x="92201" y="437134"/>
                  </a:lnTo>
                  <a:lnTo>
                    <a:pt x="92455" y="436753"/>
                  </a:lnTo>
                  <a:lnTo>
                    <a:pt x="92582" y="436245"/>
                  </a:lnTo>
                  <a:lnTo>
                    <a:pt x="92709" y="435737"/>
                  </a:lnTo>
                  <a:lnTo>
                    <a:pt x="92964" y="434340"/>
                  </a:lnTo>
                  <a:lnTo>
                    <a:pt x="92964" y="428371"/>
                  </a:lnTo>
                  <a:lnTo>
                    <a:pt x="92811" y="427355"/>
                  </a:lnTo>
                  <a:lnTo>
                    <a:pt x="92716" y="426720"/>
                  </a:lnTo>
                  <a:lnTo>
                    <a:pt x="92659" y="426338"/>
                  </a:lnTo>
                  <a:lnTo>
                    <a:pt x="92582" y="425831"/>
                  </a:lnTo>
                  <a:lnTo>
                    <a:pt x="92328" y="425450"/>
                  </a:lnTo>
                  <a:lnTo>
                    <a:pt x="91821" y="424942"/>
                  </a:lnTo>
                  <a:close/>
                </a:path>
                <a:path w="93979" h="544195">
                  <a:moveTo>
                    <a:pt x="33020" y="361950"/>
                  </a:moveTo>
                  <a:lnTo>
                    <a:pt x="32893" y="361950"/>
                  </a:lnTo>
                  <a:lnTo>
                    <a:pt x="32130" y="362458"/>
                  </a:lnTo>
                  <a:lnTo>
                    <a:pt x="26945" y="370586"/>
                  </a:lnTo>
                  <a:lnTo>
                    <a:pt x="26416" y="371856"/>
                  </a:lnTo>
                  <a:lnTo>
                    <a:pt x="25019" y="385445"/>
                  </a:lnTo>
                  <a:lnTo>
                    <a:pt x="25531" y="388620"/>
                  </a:lnTo>
                  <a:lnTo>
                    <a:pt x="25653" y="389382"/>
                  </a:lnTo>
                  <a:lnTo>
                    <a:pt x="54101" y="410591"/>
                  </a:lnTo>
                  <a:lnTo>
                    <a:pt x="65658" y="410591"/>
                  </a:lnTo>
                  <a:lnTo>
                    <a:pt x="89794" y="398653"/>
                  </a:lnTo>
                  <a:lnTo>
                    <a:pt x="51561" y="398653"/>
                  </a:lnTo>
                  <a:lnTo>
                    <a:pt x="45339" y="397129"/>
                  </a:lnTo>
                  <a:lnTo>
                    <a:pt x="41148" y="394208"/>
                  </a:lnTo>
                  <a:lnTo>
                    <a:pt x="36829" y="391287"/>
                  </a:lnTo>
                  <a:lnTo>
                    <a:pt x="34798" y="387223"/>
                  </a:lnTo>
                  <a:lnTo>
                    <a:pt x="38480" y="369443"/>
                  </a:lnTo>
                  <a:lnTo>
                    <a:pt x="39370" y="368046"/>
                  </a:lnTo>
                  <a:lnTo>
                    <a:pt x="40258" y="366903"/>
                  </a:lnTo>
                  <a:lnTo>
                    <a:pt x="40912" y="366141"/>
                  </a:lnTo>
                  <a:lnTo>
                    <a:pt x="41782" y="364998"/>
                  </a:lnTo>
                  <a:lnTo>
                    <a:pt x="42037" y="364490"/>
                  </a:lnTo>
                  <a:lnTo>
                    <a:pt x="42164" y="362966"/>
                  </a:lnTo>
                  <a:lnTo>
                    <a:pt x="41782" y="362458"/>
                  </a:lnTo>
                  <a:lnTo>
                    <a:pt x="32003" y="362458"/>
                  </a:lnTo>
                  <a:lnTo>
                    <a:pt x="33020" y="361950"/>
                  </a:lnTo>
                  <a:close/>
                </a:path>
                <a:path w="93979" h="544195">
                  <a:moveTo>
                    <a:pt x="76835" y="361950"/>
                  </a:moveTo>
                  <a:lnTo>
                    <a:pt x="76453" y="361950"/>
                  </a:lnTo>
                  <a:lnTo>
                    <a:pt x="76073" y="362458"/>
                  </a:lnTo>
                  <a:lnTo>
                    <a:pt x="76073" y="363600"/>
                  </a:lnTo>
                  <a:lnTo>
                    <a:pt x="76453" y="364363"/>
                  </a:lnTo>
                  <a:lnTo>
                    <a:pt x="77216" y="365379"/>
                  </a:lnTo>
                  <a:lnTo>
                    <a:pt x="78104" y="366395"/>
                  </a:lnTo>
                  <a:lnTo>
                    <a:pt x="78994" y="367538"/>
                  </a:lnTo>
                  <a:lnTo>
                    <a:pt x="80009" y="369062"/>
                  </a:lnTo>
                  <a:lnTo>
                    <a:pt x="81089" y="370586"/>
                  </a:lnTo>
                  <a:lnTo>
                    <a:pt x="81962" y="372363"/>
                  </a:lnTo>
                  <a:lnTo>
                    <a:pt x="82676" y="374269"/>
                  </a:lnTo>
                  <a:lnTo>
                    <a:pt x="83566" y="376174"/>
                  </a:lnTo>
                  <a:lnTo>
                    <a:pt x="83906" y="378333"/>
                  </a:lnTo>
                  <a:lnTo>
                    <a:pt x="83947" y="384048"/>
                  </a:lnTo>
                  <a:lnTo>
                    <a:pt x="83439" y="386461"/>
                  </a:lnTo>
                  <a:lnTo>
                    <a:pt x="82423" y="388620"/>
                  </a:lnTo>
                  <a:lnTo>
                    <a:pt x="81533" y="390779"/>
                  </a:lnTo>
                  <a:lnTo>
                    <a:pt x="80009" y="392684"/>
                  </a:lnTo>
                  <a:lnTo>
                    <a:pt x="77681" y="394208"/>
                  </a:lnTo>
                  <a:lnTo>
                    <a:pt x="75819" y="395605"/>
                  </a:lnTo>
                  <a:lnTo>
                    <a:pt x="73278" y="396748"/>
                  </a:lnTo>
                  <a:lnTo>
                    <a:pt x="67182" y="398272"/>
                  </a:lnTo>
                  <a:lnTo>
                    <a:pt x="63626" y="398653"/>
                  </a:lnTo>
                  <a:lnTo>
                    <a:pt x="89794" y="398653"/>
                  </a:lnTo>
                  <a:lnTo>
                    <a:pt x="93979" y="387223"/>
                  </a:lnTo>
                  <a:lnTo>
                    <a:pt x="93979" y="380492"/>
                  </a:lnTo>
                  <a:lnTo>
                    <a:pt x="93845" y="379349"/>
                  </a:lnTo>
                  <a:lnTo>
                    <a:pt x="93725" y="378333"/>
                  </a:lnTo>
                  <a:lnTo>
                    <a:pt x="93011" y="374523"/>
                  </a:lnTo>
                  <a:lnTo>
                    <a:pt x="92964" y="374269"/>
                  </a:lnTo>
                  <a:lnTo>
                    <a:pt x="87756" y="363600"/>
                  </a:lnTo>
                  <a:lnTo>
                    <a:pt x="87249" y="362966"/>
                  </a:lnTo>
                  <a:lnTo>
                    <a:pt x="86741" y="362458"/>
                  </a:lnTo>
                  <a:lnTo>
                    <a:pt x="75819" y="362458"/>
                  </a:lnTo>
                  <a:lnTo>
                    <a:pt x="76835" y="361950"/>
                  </a:lnTo>
                  <a:close/>
                </a:path>
                <a:path w="93979" h="544195">
                  <a:moveTo>
                    <a:pt x="40766" y="361950"/>
                  </a:moveTo>
                  <a:lnTo>
                    <a:pt x="33020" y="361950"/>
                  </a:lnTo>
                  <a:lnTo>
                    <a:pt x="32003" y="362458"/>
                  </a:lnTo>
                  <a:lnTo>
                    <a:pt x="41782" y="362458"/>
                  </a:lnTo>
                  <a:lnTo>
                    <a:pt x="40766" y="361950"/>
                  </a:lnTo>
                  <a:close/>
                </a:path>
                <a:path w="93979" h="544195">
                  <a:moveTo>
                    <a:pt x="76453" y="361950"/>
                  </a:moveTo>
                  <a:lnTo>
                    <a:pt x="40766" y="361950"/>
                  </a:lnTo>
                  <a:lnTo>
                    <a:pt x="41782" y="362458"/>
                  </a:lnTo>
                  <a:lnTo>
                    <a:pt x="76200" y="362458"/>
                  </a:lnTo>
                  <a:lnTo>
                    <a:pt x="76453" y="361950"/>
                  </a:lnTo>
                  <a:close/>
                </a:path>
                <a:path w="93979" h="544195">
                  <a:moveTo>
                    <a:pt x="86232" y="361950"/>
                  </a:moveTo>
                  <a:lnTo>
                    <a:pt x="76835" y="361950"/>
                  </a:lnTo>
                  <a:lnTo>
                    <a:pt x="75819" y="362458"/>
                  </a:lnTo>
                  <a:lnTo>
                    <a:pt x="86741" y="362458"/>
                  </a:lnTo>
                  <a:lnTo>
                    <a:pt x="86232" y="361950"/>
                  </a:lnTo>
                  <a:close/>
                </a:path>
                <a:path w="93979" h="544195">
                  <a:moveTo>
                    <a:pt x="84073" y="361188"/>
                  </a:moveTo>
                  <a:lnTo>
                    <a:pt x="78740" y="361188"/>
                  </a:lnTo>
                  <a:lnTo>
                    <a:pt x="75692" y="361950"/>
                  </a:lnTo>
                  <a:lnTo>
                    <a:pt x="86360" y="361950"/>
                  </a:lnTo>
                  <a:lnTo>
                    <a:pt x="84073" y="361188"/>
                  </a:lnTo>
                  <a:close/>
                </a:path>
                <a:path w="93979" h="544195">
                  <a:moveTo>
                    <a:pt x="91821" y="337820"/>
                  </a:moveTo>
                  <a:lnTo>
                    <a:pt x="27177" y="337820"/>
                  </a:lnTo>
                  <a:lnTo>
                    <a:pt x="26670" y="338328"/>
                  </a:lnTo>
                  <a:lnTo>
                    <a:pt x="26543" y="338836"/>
                  </a:lnTo>
                  <a:lnTo>
                    <a:pt x="26289" y="339217"/>
                  </a:lnTo>
                  <a:lnTo>
                    <a:pt x="26161" y="339725"/>
                  </a:lnTo>
                  <a:lnTo>
                    <a:pt x="26161" y="346963"/>
                  </a:lnTo>
                  <a:lnTo>
                    <a:pt x="26289" y="347472"/>
                  </a:lnTo>
                  <a:lnTo>
                    <a:pt x="26543" y="347980"/>
                  </a:lnTo>
                  <a:lnTo>
                    <a:pt x="26670" y="348361"/>
                  </a:lnTo>
                  <a:lnTo>
                    <a:pt x="26924" y="348742"/>
                  </a:lnTo>
                  <a:lnTo>
                    <a:pt x="92075" y="348742"/>
                  </a:lnTo>
                  <a:lnTo>
                    <a:pt x="92328" y="348361"/>
                  </a:lnTo>
                  <a:lnTo>
                    <a:pt x="92455" y="347980"/>
                  </a:lnTo>
                  <a:lnTo>
                    <a:pt x="92709" y="347472"/>
                  </a:lnTo>
                  <a:lnTo>
                    <a:pt x="92836" y="346963"/>
                  </a:lnTo>
                  <a:lnTo>
                    <a:pt x="92964" y="346202"/>
                  </a:lnTo>
                  <a:lnTo>
                    <a:pt x="92964" y="340487"/>
                  </a:lnTo>
                  <a:lnTo>
                    <a:pt x="92836" y="339725"/>
                  </a:lnTo>
                  <a:lnTo>
                    <a:pt x="92709" y="339217"/>
                  </a:lnTo>
                  <a:lnTo>
                    <a:pt x="92455" y="338836"/>
                  </a:lnTo>
                  <a:lnTo>
                    <a:pt x="92328" y="338328"/>
                  </a:lnTo>
                  <a:lnTo>
                    <a:pt x="91821" y="337820"/>
                  </a:lnTo>
                  <a:close/>
                </a:path>
                <a:path w="93979" h="544195">
                  <a:moveTo>
                    <a:pt x="9525" y="336296"/>
                  </a:moveTo>
                  <a:lnTo>
                    <a:pt x="4191" y="336296"/>
                  </a:lnTo>
                  <a:lnTo>
                    <a:pt x="2412" y="336804"/>
                  </a:lnTo>
                  <a:lnTo>
                    <a:pt x="1524" y="337820"/>
                  </a:lnTo>
                  <a:lnTo>
                    <a:pt x="474" y="338836"/>
                  </a:lnTo>
                  <a:lnTo>
                    <a:pt x="0" y="340613"/>
                  </a:lnTo>
                  <a:lnTo>
                    <a:pt x="33" y="346202"/>
                  </a:lnTo>
                  <a:lnTo>
                    <a:pt x="507" y="347980"/>
                  </a:lnTo>
                  <a:lnTo>
                    <a:pt x="2540" y="350012"/>
                  </a:lnTo>
                  <a:lnTo>
                    <a:pt x="4318" y="350520"/>
                  </a:lnTo>
                  <a:lnTo>
                    <a:pt x="9651" y="350520"/>
                  </a:lnTo>
                  <a:lnTo>
                    <a:pt x="11429" y="350012"/>
                  </a:lnTo>
                  <a:lnTo>
                    <a:pt x="12446" y="348996"/>
                  </a:lnTo>
                  <a:lnTo>
                    <a:pt x="13334" y="347980"/>
                  </a:lnTo>
                  <a:lnTo>
                    <a:pt x="13843" y="346202"/>
                  </a:lnTo>
                  <a:lnTo>
                    <a:pt x="13809" y="340613"/>
                  </a:lnTo>
                  <a:lnTo>
                    <a:pt x="13334" y="338836"/>
                  </a:lnTo>
                  <a:lnTo>
                    <a:pt x="12446" y="337820"/>
                  </a:lnTo>
                  <a:lnTo>
                    <a:pt x="11429" y="336804"/>
                  </a:lnTo>
                  <a:lnTo>
                    <a:pt x="9525" y="336296"/>
                  </a:lnTo>
                  <a:close/>
                </a:path>
                <a:path w="93979" h="544195">
                  <a:moveTo>
                    <a:pt x="28828" y="328675"/>
                  </a:moveTo>
                  <a:lnTo>
                    <a:pt x="26161" y="328675"/>
                  </a:lnTo>
                  <a:lnTo>
                    <a:pt x="32766" y="328930"/>
                  </a:lnTo>
                  <a:lnTo>
                    <a:pt x="30098" y="328930"/>
                  </a:lnTo>
                  <a:lnTo>
                    <a:pt x="28828" y="328675"/>
                  </a:lnTo>
                  <a:close/>
                </a:path>
                <a:path w="93979" h="544195">
                  <a:moveTo>
                    <a:pt x="35814" y="317754"/>
                  </a:moveTo>
                  <a:lnTo>
                    <a:pt x="26289" y="317754"/>
                  </a:lnTo>
                  <a:lnTo>
                    <a:pt x="26416" y="327279"/>
                  </a:lnTo>
                  <a:lnTo>
                    <a:pt x="26543" y="327533"/>
                  </a:lnTo>
                  <a:lnTo>
                    <a:pt x="26670" y="327787"/>
                  </a:lnTo>
                  <a:lnTo>
                    <a:pt x="26924" y="328041"/>
                  </a:lnTo>
                  <a:lnTo>
                    <a:pt x="26289" y="328041"/>
                  </a:lnTo>
                  <a:lnTo>
                    <a:pt x="28828" y="328675"/>
                  </a:lnTo>
                  <a:lnTo>
                    <a:pt x="30098" y="328930"/>
                  </a:lnTo>
                  <a:lnTo>
                    <a:pt x="32766" y="328930"/>
                  </a:lnTo>
                  <a:lnTo>
                    <a:pt x="34035" y="328675"/>
                  </a:lnTo>
                  <a:lnTo>
                    <a:pt x="35094" y="328041"/>
                  </a:lnTo>
                  <a:lnTo>
                    <a:pt x="35432" y="327787"/>
                  </a:lnTo>
                  <a:lnTo>
                    <a:pt x="35814" y="327279"/>
                  </a:lnTo>
                  <a:lnTo>
                    <a:pt x="35814" y="317754"/>
                  </a:lnTo>
                  <a:close/>
                </a:path>
                <a:path w="93979" h="544195">
                  <a:moveTo>
                    <a:pt x="90127" y="288163"/>
                  </a:moveTo>
                  <a:lnTo>
                    <a:pt x="83058" y="288163"/>
                  </a:lnTo>
                  <a:lnTo>
                    <a:pt x="82042" y="288671"/>
                  </a:lnTo>
                  <a:lnTo>
                    <a:pt x="82296" y="288671"/>
                  </a:lnTo>
                  <a:lnTo>
                    <a:pt x="82296" y="290703"/>
                  </a:lnTo>
                  <a:lnTo>
                    <a:pt x="82803" y="291719"/>
                  </a:lnTo>
                  <a:lnTo>
                    <a:pt x="83057" y="292354"/>
                  </a:lnTo>
                  <a:lnTo>
                    <a:pt x="83235" y="293243"/>
                  </a:lnTo>
                  <a:lnTo>
                    <a:pt x="83439" y="293750"/>
                  </a:lnTo>
                  <a:lnTo>
                    <a:pt x="83693" y="294640"/>
                  </a:lnTo>
                  <a:lnTo>
                    <a:pt x="83820" y="295529"/>
                  </a:lnTo>
                  <a:lnTo>
                    <a:pt x="83947" y="300863"/>
                  </a:lnTo>
                  <a:lnTo>
                    <a:pt x="82930" y="303149"/>
                  </a:lnTo>
                  <a:lnTo>
                    <a:pt x="80645" y="304419"/>
                  </a:lnTo>
                  <a:lnTo>
                    <a:pt x="78485" y="305688"/>
                  </a:lnTo>
                  <a:lnTo>
                    <a:pt x="75183" y="306324"/>
                  </a:lnTo>
                  <a:lnTo>
                    <a:pt x="10668" y="306324"/>
                  </a:lnTo>
                  <a:lnTo>
                    <a:pt x="10287" y="306705"/>
                  </a:lnTo>
                  <a:lnTo>
                    <a:pt x="10159" y="306705"/>
                  </a:lnTo>
                  <a:lnTo>
                    <a:pt x="9651" y="307467"/>
                  </a:lnTo>
                  <a:lnTo>
                    <a:pt x="9715" y="316738"/>
                  </a:lnTo>
                  <a:lnTo>
                    <a:pt x="9905" y="317119"/>
                  </a:lnTo>
                  <a:lnTo>
                    <a:pt x="10286" y="317500"/>
                  </a:lnTo>
                  <a:lnTo>
                    <a:pt x="10414" y="317500"/>
                  </a:lnTo>
                  <a:lnTo>
                    <a:pt x="10668" y="317754"/>
                  </a:lnTo>
                  <a:lnTo>
                    <a:pt x="76200" y="317754"/>
                  </a:lnTo>
                  <a:lnTo>
                    <a:pt x="79375" y="317500"/>
                  </a:lnTo>
                  <a:lnTo>
                    <a:pt x="82042" y="316738"/>
                  </a:lnTo>
                  <a:lnTo>
                    <a:pt x="84708" y="316103"/>
                  </a:lnTo>
                  <a:lnTo>
                    <a:pt x="93783" y="303149"/>
                  </a:lnTo>
                  <a:lnTo>
                    <a:pt x="93725" y="297307"/>
                  </a:lnTo>
                  <a:lnTo>
                    <a:pt x="93599" y="296291"/>
                  </a:lnTo>
                  <a:lnTo>
                    <a:pt x="93472" y="295148"/>
                  </a:lnTo>
                  <a:lnTo>
                    <a:pt x="93345" y="294132"/>
                  </a:lnTo>
                  <a:lnTo>
                    <a:pt x="93091" y="293243"/>
                  </a:lnTo>
                  <a:lnTo>
                    <a:pt x="92868" y="292354"/>
                  </a:lnTo>
                  <a:lnTo>
                    <a:pt x="92328" y="290703"/>
                  </a:lnTo>
                  <a:lnTo>
                    <a:pt x="91948" y="289941"/>
                  </a:lnTo>
                  <a:lnTo>
                    <a:pt x="91643" y="289433"/>
                  </a:lnTo>
                  <a:lnTo>
                    <a:pt x="90995" y="288925"/>
                  </a:lnTo>
                  <a:lnTo>
                    <a:pt x="90804" y="288671"/>
                  </a:lnTo>
                  <a:lnTo>
                    <a:pt x="90127" y="288163"/>
                  </a:lnTo>
                  <a:close/>
                </a:path>
                <a:path w="93979" h="544195">
                  <a:moveTo>
                    <a:pt x="34194" y="288163"/>
                  </a:moveTo>
                  <a:lnTo>
                    <a:pt x="28321" y="288163"/>
                  </a:lnTo>
                  <a:lnTo>
                    <a:pt x="26289" y="288671"/>
                  </a:lnTo>
                  <a:lnTo>
                    <a:pt x="26924" y="288671"/>
                  </a:lnTo>
                  <a:lnTo>
                    <a:pt x="26670" y="288925"/>
                  </a:lnTo>
                  <a:lnTo>
                    <a:pt x="26416" y="289433"/>
                  </a:lnTo>
                  <a:lnTo>
                    <a:pt x="26289" y="306324"/>
                  </a:lnTo>
                  <a:lnTo>
                    <a:pt x="35814" y="306324"/>
                  </a:lnTo>
                  <a:lnTo>
                    <a:pt x="35814" y="289433"/>
                  </a:lnTo>
                  <a:lnTo>
                    <a:pt x="35432" y="288925"/>
                  </a:lnTo>
                  <a:lnTo>
                    <a:pt x="34925" y="288671"/>
                  </a:lnTo>
                  <a:lnTo>
                    <a:pt x="34194" y="288163"/>
                  </a:lnTo>
                  <a:close/>
                </a:path>
                <a:path w="93979" h="544195">
                  <a:moveTo>
                    <a:pt x="82296" y="288925"/>
                  </a:moveTo>
                  <a:lnTo>
                    <a:pt x="35432" y="288925"/>
                  </a:lnTo>
                  <a:lnTo>
                    <a:pt x="35814" y="289433"/>
                  </a:lnTo>
                  <a:lnTo>
                    <a:pt x="82296" y="289433"/>
                  </a:lnTo>
                  <a:lnTo>
                    <a:pt x="82296" y="288925"/>
                  </a:lnTo>
                  <a:close/>
                </a:path>
                <a:path w="93979" h="544195">
                  <a:moveTo>
                    <a:pt x="62229" y="236982"/>
                  </a:moveTo>
                  <a:lnTo>
                    <a:pt x="53975" y="236982"/>
                  </a:lnTo>
                  <a:lnTo>
                    <a:pt x="54062" y="251587"/>
                  </a:lnTo>
                  <a:lnTo>
                    <a:pt x="54290" y="254254"/>
                  </a:lnTo>
                  <a:lnTo>
                    <a:pt x="54385" y="255143"/>
                  </a:lnTo>
                  <a:lnTo>
                    <a:pt x="55703" y="260858"/>
                  </a:lnTo>
                  <a:lnTo>
                    <a:pt x="55818" y="261366"/>
                  </a:lnTo>
                  <a:lnTo>
                    <a:pt x="55875" y="261620"/>
                  </a:lnTo>
                  <a:lnTo>
                    <a:pt x="55990" y="262128"/>
                  </a:lnTo>
                  <a:lnTo>
                    <a:pt x="56047" y="262382"/>
                  </a:lnTo>
                  <a:lnTo>
                    <a:pt x="56133" y="262763"/>
                  </a:lnTo>
                  <a:lnTo>
                    <a:pt x="57403" y="266065"/>
                  </a:lnTo>
                  <a:lnTo>
                    <a:pt x="59181" y="268732"/>
                  </a:lnTo>
                  <a:lnTo>
                    <a:pt x="60832" y="271525"/>
                  </a:lnTo>
                  <a:lnTo>
                    <a:pt x="63396" y="273938"/>
                  </a:lnTo>
                  <a:lnTo>
                    <a:pt x="63719" y="273938"/>
                  </a:lnTo>
                  <a:lnTo>
                    <a:pt x="65658" y="274955"/>
                  </a:lnTo>
                  <a:lnTo>
                    <a:pt x="68410" y="276606"/>
                  </a:lnTo>
                  <a:lnTo>
                    <a:pt x="68808" y="276606"/>
                  </a:lnTo>
                  <a:lnTo>
                    <a:pt x="71247" y="277113"/>
                  </a:lnTo>
                  <a:lnTo>
                    <a:pt x="77850" y="277113"/>
                  </a:lnTo>
                  <a:lnTo>
                    <a:pt x="80518" y="276606"/>
                  </a:lnTo>
                  <a:lnTo>
                    <a:pt x="85344" y="274574"/>
                  </a:lnTo>
                  <a:lnTo>
                    <a:pt x="87249" y="273050"/>
                  </a:lnTo>
                  <a:lnTo>
                    <a:pt x="89135" y="270891"/>
                  </a:lnTo>
                  <a:lnTo>
                    <a:pt x="90550" y="269367"/>
                  </a:lnTo>
                  <a:lnTo>
                    <a:pt x="91821" y="267081"/>
                  </a:lnTo>
                  <a:lnTo>
                    <a:pt x="92413" y="265303"/>
                  </a:lnTo>
                  <a:lnTo>
                    <a:pt x="72390" y="265303"/>
                  </a:lnTo>
                  <a:lnTo>
                    <a:pt x="70739" y="265049"/>
                  </a:lnTo>
                  <a:lnTo>
                    <a:pt x="63119" y="255143"/>
                  </a:lnTo>
                  <a:lnTo>
                    <a:pt x="62483" y="252730"/>
                  </a:lnTo>
                  <a:lnTo>
                    <a:pt x="62375" y="251587"/>
                  </a:lnTo>
                  <a:lnTo>
                    <a:pt x="62278" y="250571"/>
                  </a:lnTo>
                  <a:lnTo>
                    <a:pt x="62229" y="236982"/>
                  </a:lnTo>
                  <a:close/>
                </a:path>
                <a:path w="93979" h="544195">
                  <a:moveTo>
                    <a:pt x="38226" y="273938"/>
                  </a:moveTo>
                  <a:lnTo>
                    <a:pt x="33908" y="273938"/>
                  </a:lnTo>
                  <a:lnTo>
                    <a:pt x="34290" y="274066"/>
                  </a:lnTo>
                  <a:lnTo>
                    <a:pt x="37719" y="274066"/>
                  </a:lnTo>
                  <a:lnTo>
                    <a:pt x="38226" y="273938"/>
                  </a:lnTo>
                  <a:close/>
                </a:path>
                <a:path w="93979" h="544195">
                  <a:moveTo>
                    <a:pt x="40195" y="273050"/>
                  </a:moveTo>
                  <a:lnTo>
                    <a:pt x="31834" y="273050"/>
                  </a:lnTo>
                  <a:lnTo>
                    <a:pt x="33316" y="273938"/>
                  </a:lnTo>
                  <a:lnTo>
                    <a:pt x="38862" y="273938"/>
                  </a:lnTo>
                  <a:lnTo>
                    <a:pt x="40195" y="273050"/>
                  </a:lnTo>
                  <a:close/>
                </a:path>
                <a:path w="93979" h="544195">
                  <a:moveTo>
                    <a:pt x="91567" y="225552"/>
                  </a:moveTo>
                  <a:lnTo>
                    <a:pt x="44703" y="225552"/>
                  </a:lnTo>
                  <a:lnTo>
                    <a:pt x="41275" y="226060"/>
                  </a:lnTo>
                  <a:lnTo>
                    <a:pt x="25146" y="255143"/>
                  </a:lnTo>
                  <a:lnTo>
                    <a:pt x="25653" y="257556"/>
                  </a:lnTo>
                  <a:lnTo>
                    <a:pt x="25854" y="258825"/>
                  </a:lnTo>
                  <a:lnTo>
                    <a:pt x="30352" y="270891"/>
                  </a:lnTo>
                  <a:lnTo>
                    <a:pt x="30987" y="272034"/>
                  </a:lnTo>
                  <a:lnTo>
                    <a:pt x="32003" y="273050"/>
                  </a:lnTo>
                  <a:lnTo>
                    <a:pt x="40385" y="273050"/>
                  </a:lnTo>
                  <a:lnTo>
                    <a:pt x="40640" y="272542"/>
                  </a:lnTo>
                  <a:lnTo>
                    <a:pt x="40658" y="270891"/>
                  </a:lnTo>
                  <a:lnTo>
                    <a:pt x="40512" y="270383"/>
                  </a:lnTo>
                  <a:lnTo>
                    <a:pt x="39835" y="269367"/>
                  </a:lnTo>
                  <a:lnTo>
                    <a:pt x="38353" y="266700"/>
                  </a:lnTo>
                  <a:lnTo>
                    <a:pt x="37755" y="265303"/>
                  </a:lnTo>
                  <a:lnTo>
                    <a:pt x="37646" y="265049"/>
                  </a:lnTo>
                  <a:lnTo>
                    <a:pt x="36702" y="263271"/>
                  </a:lnTo>
                  <a:lnTo>
                    <a:pt x="36042" y="261620"/>
                  </a:lnTo>
                  <a:lnTo>
                    <a:pt x="35941" y="261366"/>
                  </a:lnTo>
                  <a:lnTo>
                    <a:pt x="34671" y="256794"/>
                  </a:lnTo>
                  <a:lnTo>
                    <a:pt x="34290" y="254254"/>
                  </a:lnTo>
                  <a:lnTo>
                    <a:pt x="34417" y="248031"/>
                  </a:lnTo>
                  <a:lnTo>
                    <a:pt x="34671" y="246507"/>
                  </a:lnTo>
                  <a:lnTo>
                    <a:pt x="35305" y="244729"/>
                  </a:lnTo>
                  <a:lnTo>
                    <a:pt x="35814" y="242950"/>
                  </a:lnTo>
                  <a:lnTo>
                    <a:pt x="42672" y="237871"/>
                  </a:lnTo>
                  <a:lnTo>
                    <a:pt x="44576" y="237236"/>
                  </a:lnTo>
                  <a:lnTo>
                    <a:pt x="46735" y="236982"/>
                  </a:lnTo>
                  <a:lnTo>
                    <a:pt x="86302" y="236982"/>
                  </a:lnTo>
                  <a:lnTo>
                    <a:pt x="84708" y="235458"/>
                  </a:lnTo>
                  <a:lnTo>
                    <a:pt x="91821" y="235458"/>
                  </a:lnTo>
                  <a:lnTo>
                    <a:pt x="92201" y="235077"/>
                  </a:lnTo>
                  <a:lnTo>
                    <a:pt x="92455" y="234696"/>
                  </a:lnTo>
                  <a:lnTo>
                    <a:pt x="92709" y="234187"/>
                  </a:lnTo>
                  <a:lnTo>
                    <a:pt x="92836" y="233425"/>
                  </a:lnTo>
                  <a:lnTo>
                    <a:pt x="92862" y="227837"/>
                  </a:lnTo>
                  <a:lnTo>
                    <a:pt x="92709" y="227075"/>
                  </a:lnTo>
                  <a:lnTo>
                    <a:pt x="92455" y="226568"/>
                  </a:lnTo>
                  <a:lnTo>
                    <a:pt x="91948" y="225806"/>
                  </a:lnTo>
                  <a:lnTo>
                    <a:pt x="91567" y="225552"/>
                  </a:lnTo>
                  <a:close/>
                </a:path>
                <a:path w="93979" h="544195">
                  <a:moveTo>
                    <a:pt x="86302" y="236982"/>
                  </a:moveTo>
                  <a:lnTo>
                    <a:pt x="75565" y="236982"/>
                  </a:lnTo>
                  <a:lnTo>
                    <a:pt x="78740" y="239903"/>
                  </a:lnTo>
                  <a:lnTo>
                    <a:pt x="81152" y="242570"/>
                  </a:lnTo>
                  <a:lnTo>
                    <a:pt x="82676" y="245110"/>
                  </a:lnTo>
                  <a:lnTo>
                    <a:pt x="84200" y="247777"/>
                  </a:lnTo>
                  <a:lnTo>
                    <a:pt x="84824" y="250062"/>
                  </a:lnTo>
                  <a:lnTo>
                    <a:pt x="84874" y="257556"/>
                  </a:lnTo>
                  <a:lnTo>
                    <a:pt x="84035" y="259969"/>
                  </a:lnTo>
                  <a:lnTo>
                    <a:pt x="83947" y="260223"/>
                  </a:lnTo>
                  <a:lnTo>
                    <a:pt x="80017" y="264413"/>
                  </a:lnTo>
                  <a:lnTo>
                    <a:pt x="79819" y="264413"/>
                  </a:lnTo>
                  <a:lnTo>
                    <a:pt x="77597" y="265303"/>
                  </a:lnTo>
                  <a:lnTo>
                    <a:pt x="92413" y="265303"/>
                  </a:lnTo>
                  <a:lnTo>
                    <a:pt x="92709" y="264413"/>
                  </a:lnTo>
                  <a:lnTo>
                    <a:pt x="93472" y="261620"/>
                  </a:lnTo>
                  <a:lnTo>
                    <a:pt x="93516" y="261366"/>
                  </a:lnTo>
                  <a:lnTo>
                    <a:pt x="93604" y="260858"/>
                  </a:lnTo>
                  <a:lnTo>
                    <a:pt x="93714" y="260223"/>
                  </a:lnTo>
                  <a:lnTo>
                    <a:pt x="93759" y="259969"/>
                  </a:lnTo>
                  <a:lnTo>
                    <a:pt x="93869" y="259334"/>
                  </a:lnTo>
                  <a:lnTo>
                    <a:pt x="93979" y="251587"/>
                  </a:lnTo>
                  <a:lnTo>
                    <a:pt x="93091" y="248031"/>
                  </a:lnTo>
                  <a:lnTo>
                    <a:pt x="91567" y="244729"/>
                  </a:lnTo>
                  <a:lnTo>
                    <a:pt x="89977" y="241427"/>
                  </a:lnTo>
                  <a:lnTo>
                    <a:pt x="89916" y="241300"/>
                  </a:lnTo>
                  <a:lnTo>
                    <a:pt x="87725" y="238379"/>
                  </a:lnTo>
                  <a:lnTo>
                    <a:pt x="87231" y="237871"/>
                  </a:lnTo>
                  <a:lnTo>
                    <a:pt x="86302" y="236982"/>
                  </a:lnTo>
                  <a:close/>
                </a:path>
                <a:path w="93979" h="544195">
                  <a:moveTo>
                    <a:pt x="28828" y="214375"/>
                  </a:moveTo>
                  <a:lnTo>
                    <a:pt x="26161" y="214375"/>
                  </a:lnTo>
                  <a:lnTo>
                    <a:pt x="32766" y="214630"/>
                  </a:lnTo>
                  <a:lnTo>
                    <a:pt x="30098" y="214630"/>
                  </a:lnTo>
                  <a:lnTo>
                    <a:pt x="28828" y="214375"/>
                  </a:lnTo>
                  <a:close/>
                </a:path>
                <a:path w="93979" h="544195">
                  <a:moveTo>
                    <a:pt x="35814" y="203454"/>
                  </a:moveTo>
                  <a:lnTo>
                    <a:pt x="26289" y="203454"/>
                  </a:lnTo>
                  <a:lnTo>
                    <a:pt x="26416" y="212979"/>
                  </a:lnTo>
                  <a:lnTo>
                    <a:pt x="26543" y="213233"/>
                  </a:lnTo>
                  <a:lnTo>
                    <a:pt x="26670" y="213487"/>
                  </a:lnTo>
                  <a:lnTo>
                    <a:pt x="26924" y="213741"/>
                  </a:lnTo>
                  <a:lnTo>
                    <a:pt x="26289" y="213741"/>
                  </a:lnTo>
                  <a:lnTo>
                    <a:pt x="28828" y="214375"/>
                  </a:lnTo>
                  <a:lnTo>
                    <a:pt x="30098" y="214630"/>
                  </a:lnTo>
                  <a:lnTo>
                    <a:pt x="32766" y="214630"/>
                  </a:lnTo>
                  <a:lnTo>
                    <a:pt x="34035" y="214375"/>
                  </a:lnTo>
                  <a:lnTo>
                    <a:pt x="35094" y="213741"/>
                  </a:lnTo>
                  <a:lnTo>
                    <a:pt x="35432" y="213487"/>
                  </a:lnTo>
                  <a:lnTo>
                    <a:pt x="35814" y="212979"/>
                  </a:lnTo>
                  <a:lnTo>
                    <a:pt x="35814" y="203454"/>
                  </a:lnTo>
                  <a:close/>
                </a:path>
                <a:path w="93979" h="544195">
                  <a:moveTo>
                    <a:pt x="90127" y="173862"/>
                  </a:moveTo>
                  <a:lnTo>
                    <a:pt x="83058" y="173862"/>
                  </a:lnTo>
                  <a:lnTo>
                    <a:pt x="82042" y="174371"/>
                  </a:lnTo>
                  <a:lnTo>
                    <a:pt x="82296" y="174371"/>
                  </a:lnTo>
                  <a:lnTo>
                    <a:pt x="82296" y="176403"/>
                  </a:lnTo>
                  <a:lnTo>
                    <a:pt x="82803" y="177419"/>
                  </a:lnTo>
                  <a:lnTo>
                    <a:pt x="83057" y="178054"/>
                  </a:lnTo>
                  <a:lnTo>
                    <a:pt x="83235" y="178943"/>
                  </a:lnTo>
                  <a:lnTo>
                    <a:pt x="83439" y="179450"/>
                  </a:lnTo>
                  <a:lnTo>
                    <a:pt x="83693" y="180340"/>
                  </a:lnTo>
                  <a:lnTo>
                    <a:pt x="83820" y="181229"/>
                  </a:lnTo>
                  <a:lnTo>
                    <a:pt x="83947" y="186562"/>
                  </a:lnTo>
                  <a:lnTo>
                    <a:pt x="82930" y="188849"/>
                  </a:lnTo>
                  <a:lnTo>
                    <a:pt x="80645" y="190119"/>
                  </a:lnTo>
                  <a:lnTo>
                    <a:pt x="78485" y="191388"/>
                  </a:lnTo>
                  <a:lnTo>
                    <a:pt x="75183" y="192024"/>
                  </a:lnTo>
                  <a:lnTo>
                    <a:pt x="10668" y="192024"/>
                  </a:lnTo>
                  <a:lnTo>
                    <a:pt x="10287" y="192405"/>
                  </a:lnTo>
                  <a:lnTo>
                    <a:pt x="10159" y="192405"/>
                  </a:lnTo>
                  <a:lnTo>
                    <a:pt x="9651" y="193167"/>
                  </a:lnTo>
                  <a:lnTo>
                    <a:pt x="9715" y="202437"/>
                  </a:lnTo>
                  <a:lnTo>
                    <a:pt x="9905" y="202819"/>
                  </a:lnTo>
                  <a:lnTo>
                    <a:pt x="10286" y="203200"/>
                  </a:lnTo>
                  <a:lnTo>
                    <a:pt x="10414" y="203200"/>
                  </a:lnTo>
                  <a:lnTo>
                    <a:pt x="10668" y="203454"/>
                  </a:lnTo>
                  <a:lnTo>
                    <a:pt x="76200" y="203454"/>
                  </a:lnTo>
                  <a:lnTo>
                    <a:pt x="79375" y="203200"/>
                  </a:lnTo>
                  <a:lnTo>
                    <a:pt x="82042" y="202437"/>
                  </a:lnTo>
                  <a:lnTo>
                    <a:pt x="84708" y="201803"/>
                  </a:lnTo>
                  <a:lnTo>
                    <a:pt x="93783" y="188849"/>
                  </a:lnTo>
                  <a:lnTo>
                    <a:pt x="93725" y="183007"/>
                  </a:lnTo>
                  <a:lnTo>
                    <a:pt x="93599" y="181991"/>
                  </a:lnTo>
                  <a:lnTo>
                    <a:pt x="93472" y="180848"/>
                  </a:lnTo>
                  <a:lnTo>
                    <a:pt x="93345" y="179832"/>
                  </a:lnTo>
                  <a:lnTo>
                    <a:pt x="93091" y="178943"/>
                  </a:lnTo>
                  <a:lnTo>
                    <a:pt x="92868" y="178054"/>
                  </a:lnTo>
                  <a:lnTo>
                    <a:pt x="92328" y="176403"/>
                  </a:lnTo>
                  <a:lnTo>
                    <a:pt x="91948" y="175641"/>
                  </a:lnTo>
                  <a:lnTo>
                    <a:pt x="91643" y="175133"/>
                  </a:lnTo>
                  <a:lnTo>
                    <a:pt x="90995" y="174625"/>
                  </a:lnTo>
                  <a:lnTo>
                    <a:pt x="90804" y="174371"/>
                  </a:lnTo>
                  <a:lnTo>
                    <a:pt x="90127" y="173862"/>
                  </a:lnTo>
                  <a:close/>
                </a:path>
                <a:path w="93979" h="544195">
                  <a:moveTo>
                    <a:pt x="34194" y="173862"/>
                  </a:moveTo>
                  <a:lnTo>
                    <a:pt x="28321" y="173862"/>
                  </a:lnTo>
                  <a:lnTo>
                    <a:pt x="26289" y="174371"/>
                  </a:lnTo>
                  <a:lnTo>
                    <a:pt x="26924" y="174371"/>
                  </a:lnTo>
                  <a:lnTo>
                    <a:pt x="26670" y="174625"/>
                  </a:lnTo>
                  <a:lnTo>
                    <a:pt x="26416" y="175133"/>
                  </a:lnTo>
                  <a:lnTo>
                    <a:pt x="26289" y="192024"/>
                  </a:lnTo>
                  <a:lnTo>
                    <a:pt x="35814" y="192024"/>
                  </a:lnTo>
                  <a:lnTo>
                    <a:pt x="35814" y="175133"/>
                  </a:lnTo>
                  <a:lnTo>
                    <a:pt x="35432" y="174625"/>
                  </a:lnTo>
                  <a:lnTo>
                    <a:pt x="34925" y="174371"/>
                  </a:lnTo>
                  <a:lnTo>
                    <a:pt x="34194" y="173862"/>
                  </a:lnTo>
                  <a:close/>
                </a:path>
                <a:path w="93979" h="544195">
                  <a:moveTo>
                    <a:pt x="82296" y="174625"/>
                  </a:moveTo>
                  <a:lnTo>
                    <a:pt x="35432" y="174625"/>
                  </a:lnTo>
                  <a:lnTo>
                    <a:pt x="35814" y="175133"/>
                  </a:lnTo>
                  <a:lnTo>
                    <a:pt x="82296" y="175133"/>
                  </a:lnTo>
                  <a:lnTo>
                    <a:pt x="82296" y="174625"/>
                  </a:lnTo>
                  <a:close/>
                </a:path>
                <a:path w="93979" h="544195">
                  <a:moveTo>
                    <a:pt x="91821" y="147320"/>
                  </a:moveTo>
                  <a:lnTo>
                    <a:pt x="27177" y="147320"/>
                  </a:lnTo>
                  <a:lnTo>
                    <a:pt x="26670" y="147828"/>
                  </a:lnTo>
                  <a:lnTo>
                    <a:pt x="26543" y="148336"/>
                  </a:lnTo>
                  <a:lnTo>
                    <a:pt x="26289" y="148717"/>
                  </a:lnTo>
                  <a:lnTo>
                    <a:pt x="26161" y="149225"/>
                  </a:lnTo>
                  <a:lnTo>
                    <a:pt x="26161" y="156463"/>
                  </a:lnTo>
                  <a:lnTo>
                    <a:pt x="26289" y="156972"/>
                  </a:lnTo>
                  <a:lnTo>
                    <a:pt x="26543" y="157480"/>
                  </a:lnTo>
                  <a:lnTo>
                    <a:pt x="26670" y="157861"/>
                  </a:lnTo>
                  <a:lnTo>
                    <a:pt x="26924" y="158242"/>
                  </a:lnTo>
                  <a:lnTo>
                    <a:pt x="92075" y="158242"/>
                  </a:lnTo>
                  <a:lnTo>
                    <a:pt x="92328" y="157861"/>
                  </a:lnTo>
                  <a:lnTo>
                    <a:pt x="92455" y="157480"/>
                  </a:lnTo>
                  <a:lnTo>
                    <a:pt x="92709" y="156972"/>
                  </a:lnTo>
                  <a:lnTo>
                    <a:pt x="92836" y="156463"/>
                  </a:lnTo>
                  <a:lnTo>
                    <a:pt x="92964" y="155702"/>
                  </a:lnTo>
                  <a:lnTo>
                    <a:pt x="92964" y="149987"/>
                  </a:lnTo>
                  <a:lnTo>
                    <a:pt x="92836" y="149225"/>
                  </a:lnTo>
                  <a:lnTo>
                    <a:pt x="92709" y="148717"/>
                  </a:lnTo>
                  <a:lnTo>
                    <a:pt x="92455" y="148336"/>
                  </a:lnTo>
                  <a:lnTo>
                    <a:pt x="92328" y="147828"/>
                  </a:lnTo>
                  <a:lnTo>
                    <a:pt x="91821" y="147320"/>
                  </a:lnTo>
                  <a:close/>
                </a:path>
                <a:path w="93979" h="544195">
                  <a:moveTo>
                    <a:pt x="9525" y="145796"/>
                  </a:moveTo>
                  <a:lnTo>
                    <a:pt x="4191" y="145796"/>
                  </a:lnTo>
                  <a:lnTo>
                    <a:pt x="2412" y="146304"/>
                  </a:lnTo>
                  <a:lnTo>
                    <a:pt x="1524" y="147320"/>
                  </a:lnTo>
                  <a:lnTo>
                    <a:pt x="474" y="148336"/>
                  </a:lnTo>
                  <a:lnTo>
                    <a:pt x="0" y="150113"/>
                  </a:lnTo>
                  <a:lnTo>
                    <a:pt x="33" y="155702"/>
                  </a:lnTo>
                  <a:lnTo>
                    <a:pt x="507" y="157480"/>
                  </a:lnTo>
                  <a:lnTo>
                    <a:pt x="2540" y="159512"/>
                  </a:lnTo>
                  <a:lnTo>
                    <a:pt x="4318" y="160020"/>
                  </a:lnTo>
                  <a:lnTo>
                    <a:pt x="9651" y="160020"/>
                  </a:lnTo>
                  <a:lnTo>
                    <a:pt x="11429" y="159512"/>
                  </a:lnTo>
                  <a:lnTo>
                    <a:pt x="12446" y="158496"/>
                  </a:lnTo>
                  <a:lnTo>
                    <a:pt x="13334" y="157480"/>
                  </a:lnTo>
                  <a:lnTo>
                    <a:pt x="13843" y="155702"/>
                  </a:lnTo>
                  <a:lnTo>
                    <a:pt x="13809" y="150113"/>
                  </a:lnTo>
                  <a:lnTo>
                    <a:pt x="13334" y="148336"/>
                  </a:lnTo>
                  <a:lnTo>
                    <a:pt x="12446" y="147320"/>
                  </a:lnTo>
                  <a:lnTo>
                    <a:pt x="11429" y="146304"/>
                  </a:lnTo>
                  <a:lnTo>
                    <a:pt x="9525" y="145796"/>
                  </a:lnTo>
                  <a:close/>
                </a:path>
                <a:path w="93979" h="544195">
                  <a:moveTo>
                    <a:pt x="63880" y="71628"/>
                  </a:moveTo>
                  <a:lnTo>
                    <a:pt x="53594" y="71628"/>
                  </a:lnTo>
                  <a:lnTo>
                    <a:pt x="48768" y="72262"/>
                  </a:lnTo>
                  <a:lnTo>
                    <a:pt x="25019" y="107696"/>
                  </a:lnTo>
                  <a:lnTo>
                    <a:pt x="25657" y="111633"/>
                  </a:lnTo>
                  <a:lnTo>
                    <a:pt x="25780" y="112395"/>
                  </a:lnTo>
                  <a:lnTo>
                    <a:pt x="27447" y="116205"/>
                  </a:lnTo>
                  <a:lnTo>
                    <a:pt x="28996" y="119887"/>
                  </a:lnTo>
                  <a:lnTo>
                    <a:pt x="54991" y="134366"/>
                  </a:lnTo>
                  <a:lnTo>
                    <a:pt x="65404" y="134366"/>
                  </a:lnTo>
                  <a:lnTo>
                    <a:pt x="89164" y="122428"/>
                  </a:lnTo>
                  <a:lnTo>
                    <a:pt x="55752" y="122428"/>
                  </a:lnTo>
                  <a:lnTo>
                    <a:pt x="53551" y="122174"/>
                  </a:lnTo>
                  <a:lnTo>
                    <a:pt x="52958" y="122174"/>
                  </a:lnTo>
                  <a:lnTo>
                    <a:pt x="46354" y="120523"/>
                  </a:lnTo>
                  <a:lnTo>
                    <a:pt x="43687" y="119380"/>
                  </a:lnTo>
                  <a:lnTo>
                    <a:pt x="41528" y="117729"/>
                  </a:lnTo>
                  <a:lnTo>
                    <a:pt x="39370" y="116205"/>
                  </a:lnTo>
                  <a:lnTo>
                    <a:pt x="37592" y="114173"/>
                  </a:lnTo>
                  <a:lnTo>
                    <a:pt x="36449" y="111633"/>
                  </a:lnTo>
                  <a:lnTo>
                    <a:pt x="35178" y="109220"/>
                  </a:lnTo>
                  <a:lnTo>
                    <a:pt x="34654" y="106807"/>
                  </a:lnTo>
                  <a:lnTo>
                    <a:pt x="34544" y="99187"/>
                  </a:lnTo>
                  <a:lnTo>
                    <a:pt x="35305" y="96012"/>
                  </a:lnTo>
                  <a:lnTo>
                    <a:pt x="36509" y="93725"/>
                  </a:lnTo>
                  <a:lnTo>
                    <a:pt x="37846" y="91059"/>
                  </a:lnTo>
                  <a:lnTo>
                    <a:pt x="52349" y="83947"/>
                  </a:lnTo>
                  <a:lnTo>
                    <a:pt x="51371" y="83947"/>
                  </a:lnTo>
                  <a:lnTo>
                    <a:pt x="56133" y="83566"/>
                  </a:lnTo>
                  <a:lnTo>
                    <a:pt x="87957" y="83566"/>
                  </a:lnTo>
                  <a:lnTo>
                    <a:pt x="87122" y="82423"/>
                  </a:lnTo>
                  <a:lnTo>
                    <a:pt x="84074" y="79629"/>
                  </a:lnTo>
                  <a:lnTo>
                    <a:pt x="80899" y="76962"/>
                  </a:lnTo>
                  <a:lnTo>
                    <a:pt x="77216" y="75057"/>
                  </a:lnTo>
                  <a:lnTo>
                    <a:pt x="68579" y="72262"/>
                  </a:lnTo>
                  <a:lnTo>
                    <a:pt x="63880" y="71628"/>
                  </a:lnTo>
                  <a:close/>
                </a:path>
                <a:path w="93979" h="544195">
                  <a:moveTo>
                    <a:pt x="87957" y="83566"/>
                  </a:moveTo>
                  <a:lnTo>
                    <a:pt x="63246" y="83566"/>
                  </a:lnTo>
                  <a:lnTo>
                    <a:pt x="66548" y="83947"/>
                  </a:lnTo>
                  <a:lnTo>
                    <a:pt x="69596" y="84709"/>
                  </a:lnTo>
                  <a:lnTo>
                    <a:pt x="72517" y="85471"/>
                  </a:lnTo>
                  <a:lnTo>
                    <a:pt x="75183" y="86613"/>
                  </a:lnTo>
                  <a:lnTo>
                    <a:pt x="77343" y="88265"/>
                  </a:lnTo>
                  <a:lnTo>
                    <a:pt x="79501" y="89788"/>
                  </a:lnTo>
                  <a:lnTo>
                    <a:pt x="81279" y="91821"/>
                  </a:lnTo>
                  <a:lnTo>
                    <a:pt x="82423" y="94361"/>
                  </a:lnTo>
                  <a:lnTo>
                    <a:pt x="83693" y="96774"/>
                  </a:lnTo>
                  <a:lnTo>
                    <a:pt x="84112" y="99187"/>
                  </a:lnTo>
                  <a:lnTo>
                    <a:pt x="84200" y="106807"/>
                  </a:lnTo>
                  <a:lnTo>
                    <a:pt x="83566" y="109982"/>
                  </a:lnTo>
                  <a:lnTo>
                    <a:pt x="82296" y="112395"/>
                  </a:lnTo>
                  <a:lnTo>
                    <a:pt x="80899" y="114935"/>
                  </a:lnTo>
                  <a:lnTo>
                    <a:pt x="79121" y="116840"/>
                  </a:lnTo>
                  <a:lnTo>
                    <a:pt x="76834" y="118363"/>
                  </a:lnTo>
                  <a:lnTo>
                    <a:pt x="74675" y="119887"/>
                  </a:lnTo>
                  <a:lnTo>
                    <a:pt x="71675" y="121031"/>
                  </a:lnTo>
                  <a:lnTo>
                    <a:pt x="71399" y="121031"/>
                  </a:lnTo>
                  <a:lnTo>
                    <a:pt x="65912" y="122174"/>
                  </a:lnTo>
                  <a:lnTo>
                    <a:pt x="62737" y="122428"/>
                  </a:lnTo>
                  <a:lnTo>
                    <a:pt x="89164" y="122428"/>
                  </a:lnTo>
                  <a:lnTo>
                    <a:pt x="93979" y="98425"/>
                  </a:lnTo>
                  <a:lnTo>
                    <a:pt x="93211" y="94361"/>
                  </a:lnTo>
                  <a:lnTo>
                    <a:pt x="93091" y="93725"/>
                  </a:lnTo>
                  <a:lnTo>
                    <a:pt x="91312" y="89788"/>
                  </a:lnTo>
                  <a:lnTo>
                    <a:pt x="89534" y="85725"/>
                  </a:lnTo>
                  <a:lnTo>
                    <a:pt x="87957" y="83566"/>
                  </a:lnTo>
                  <a:close/>
                </a:path>
                <a:path w="93979" h="544195">
                  <a:moveTo>
                    <a:pt x="91821" y="0"/>
                  </a:moveTo>
                  <a:lnTo>
                    <a:pt x="45593" y="0"/>
                  </a:lnTo>
                  <a:lnTo>
                    <a:pt x="44323" y="127"/>
                  </a:lnTo>
                  <a:lnTo>
                    <a:pt x="27050" y="11684"/>
                  </a:lnTo>
                  <a:lnTo>
                    <a:pt x="26162" y="13462"/>
                  </a:lnTo>
                  <a:lnTo>
                    <a:pt x="25631" y="14605"/>
                  </a:lnTo>
                  <a:lnTo>
                    <a:pt x="25019" y="18034"/>
                  </a:lnTo>
                  <a:lnTo>
                    <a:pt x="25019" y="25781"/>
                  </a:lnTo>
                  <a:lnTo>
                    <a:pt x="36739" y="43687"/>
                  </a:lnTo>
                  <a:lnTo>
                    <a:pt x="27050" y="43687"/>
                  </a:lnTo>
                  <a:lnTo>
                    <a:pt x="26670" y="44069"/>
                  </a:lnTo>
                  <a:lnTo>
                    <a:pt x="26416" y="44450"/>
                  </a:lnTo>
                  <a:lnTo>
                    <a:pt x="26289" y="44831"/>
                  </a:lnTo>
                  <a:lnTo>
                    <a:pt x="26257" y="52197"/>
                  </a:lnTo>
                  <a:lnTo>
                    <a:pt x="26416" y="52832"/>
                  </a:lnTo>
                  <a:lnTo>
                    <a:pt x="26670" y="53212"/>
                  </a:lnTo>
                  <a:lnTo>
                    <a:pt x="26924" y="53467"/>
                  </a:lnTo>
                  <a:lnTo>
                    <a:pt x="92075" y="53467"/>
                  </a:lnTo>
                  <a:lnTo>
                    <a:pt x="92244" y="53212"/>
                  </a:lnTo>
                  <a:lnTo>
                    <a:pt x="92709" y="52197"/>
                  </a:lnTo>
                  <a:lnTo>
                    <a:pt x="92741" y="44069"/>
                  </a:lnTo>
                  <a:lnTo>
                    <a:pt x="92540" y="43687"/>
                  </a:lnTo>
                  <a:lnTo>
                    <a:pt x="92328" y="43053"/>
                  </a:lnTo>
                  <a:lnTo>
                    <a:pt x="91821" y="42545"/>
                  </a:lnTo>
                  <a:lnTo>
                    <a:pt x="47304" y="42545"/>
                  </a:lnTo>
                  <a:lnTo>
                    <a:pt x="43052" y="39116"/>
                  </a:lnTo>
                  <a:lnTo>
                    <a:pt x="40004" y="36068"/>
                  </a:lnTo>
                  <a:lnTo>
                    <a:pt x="37973" y="33274"/>
                  </a:lnTo>
                  <a:lnTo>
                    <a:pt x="35941" y="30353"/>
                  </a:lnTo>
                  <a:lnTo>
                    <a:pt x="34925" y="27432"/>
                  </a:lnTo>
                  <a:lnTo>
                    <a:pt x="34925" y="22352"/>
                  </a:lnTo>
                  <a:lnTo>
                    <a:pt x="39877" y="14605"/>
                  </a:lnTo>
                  <a:lnTo>
                    <a:pt x="41401" y="13462"/>
                  </a:lnTo>
                  <a:lnTo>
                    <a:pt x="43306" y="12700"/>
                  </a:lnTo>
                  <a:lnTo>
                    <a:pt x="45466" y="12065"/>
                  </a:lnTo>
                  <a:lnTo>
                    <a:pt x="47085" y="11684"/>
                  </a:lnTo>
                  <a:lnTo>
                    <a:pt x="46164" y="11684"/>
                  </a:lnTo>
                  <a:lnTo>
                    <a:pt x="50546" y="11303"/>
                  </a:lnTo>
                  <a:lnTo>
                    <a:pt x="91312" y="11303"/>
                  </a:lnTo>
                  <a:lnTo>
                    <a:pt x="91821" y="11049"/>
                  </a:lnTo>
                  <a:lnTo>
                    <a:pt x="92328" y="10541"/>
                  </a:lnTo>
                  <a:lnTo>
                    <a:pt x="92455" y="10033"/>
                  </a:lnTo>
                  <a:lnTo>
                    <a:pt x="92709" y="9652"/>
                  </a:lnTo>
                  <a:lnTo>
                    <a:pt x="92836" y="9144"/>
                  </a:lnTo>
                  <a:lnTo>
                    <a:pt x="92900" y="8762"/>
                  </a:lnTo>
                  <a:lnTo>
                    <a:pt x="92964" y="2667"/>
                  </a:lnTo>
                  <a:lnTo>
                    <a:pt x="92836" y="1905"/>
                  </a:lnTo>
                  <a:lnTo>
                    <a:pt x="92709" y="1397"/>
                  </a:lnTo>
                  <a:lnTo>
                    <a:pt x="92455" y="888"/>
                  </a:lnTo>
                  <a:lnTo>
                    <a:pt x="92328" y="508"/>
                  </a:lnTo>
                  <a:lnTo>
                    <a:pt x="91948" y="127"/>
                  </a:lnTo>
                  <a:lnTo>
                    <a:pt x="9182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64">
              <a:extLst>
                <a:ext uri="{FF2B5EF4-FFF2-40B4-BE49-F238E27FC236}">
                  <a16:creationId xmlns:a16="http://schemas.microsoft.com/office/drawing/2014/main" id="{A485B6A9-4EA0-6EE9-6E22-470EDC80FAF4}"/>
                </a:ext>
              </a:extLst>
            </p:cNvPr>
            <p:cNvSpPr/>
            <p:nvPr/>
          </p:nvSpPr>
          <p:spPr>
            <a:xfrm>
              <a:off x="7586725" y="1671700"/>
              <a:ext cx="3257550" cy="190500"/>
            </a:xfrm>
            <a:custGeom>
              <a:avLst/>
              <a:gdLst/>
              <a:ahLst/>
              <a:cxnLst/>
              <a:rect l="l" t="t" r="r" b="b"/>
              <a:pathLst>
                <a:path w="3257550" h="190500">
                  <a:moveTo>
                    <a:pt x="3257550" y="0"/>
                  </a:moveTo>
                  <a:lnTo>
                    <a:pt x="0" y="0"/>
                  </a:lnTo>
                  <a:lnTo>
                    <a:pt x="0" y="190500"/>
                  </a:lnTo>
                  <a:lnTo>
                    <a:pt x="3257550" y="190500"/>
                  </a:lnTo>
                  <a:lnTo>
                    <a:pt x="32575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65">
              <a:extLst>
                <a:ext uri="{FF2B5EF4-FFF2-40B4-BE49-F238E27FC236}">
                  <a16:creationId xmlns:a16="http://schemas.microsoft.com/office/drawing/2014/main" id="{55F9FDDD-93A9-9325-A32A-4E4E04CA5E58}"/>
                </a:ext>
              </a:extLst>
            </p:cNvPr>
            <p:cNvSpPr/>
            <p:nvPr/>
          </p:nvSpPr>
          <p:spPr>
            <a:xfrm>
              <a:off x="7586725" y="1671700"/>
              <a:ext cx="3257550" cy="190500"/>
            </a:xfrm>
            <a:custGeom>
              <a:avLst/>
              <a:gdLst/>
              <a:ahLst/>
              <a:cxnLst/>
              <a:rect l="l" t="t" r="r" b="b"/>
              <a:pathLst>
                <a:path w="3257550" h="190500">
                  <a:moveTo>
                    <a:pt x="0" y="190500"/>
                  </a:moveTo>
                  <a:lnTo>
                    <a:pt x="3257550" y="190500"/>
                  </a:lnTo>
                  <a:lnTo>
                    <a:pt x="3257550" y="0"/>
                  </a:lnTo>
                  <a:lnTo>
                    <a:pt x="0" y="0"/>
                  </a:lnTo>
                  <a:lnTo>
                    <a:pt x="0" y="190500"/>
                  </a:lnTo>
                  <a:close/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66">
            <a:extLst>
              <a:ext uri="{FF2B5EF4-FFF2-40B4-BE49-F238E27FC236}">
                <a16:creationId xmlns:a16="http://schemas.microsoft.com/office/drawing/2014/main" id="{658B4448-7C3C-CC25-3E9C-5A5626AEC34A}"/>
              </a:ext>
            </a:extLst>
          </p:cNvPr>
          <p:cNvSpPr txBox="1"/>
          <p:nvPr/>
        </p:nvSpPr>
        <p:spPr>
          <a:xfrm>
            <a:off x="1035031" y="1225451"/>
            <a:ext cx="3738879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10" dirty="0">
                <a:latin typeface="Calibri"/>
                <a:cs typeface="Calibri"/>
              </a:rPr>
              <a:t>Example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CsAr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valence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electron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eigen-</a:t>
            </a:r>
            <a:r>
              <a:rPr sz="1400" dirty="0">
                <a:latin typeface="Calibri"/>
                <a:cs typeface="Calibri"/>
              </a:rPr>
              <a:t>energy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curves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9" name="object 67">
            <a:extLst>
              <a:ext uri="{FF2B5EF4-FFF2-40B4-BE49-F238E27FC236}">
                <a16:creationId xmlns:a16="http://schemas.microsoft.com/office/drawing/2014/main" id="{F4D52F04-6FAD-7E3F-07EB-272EEF7237E2}"/>
              </a:ext>
            </a:extLst>
          </p:cNvPr>
          <p:cNvSpPr txBox="1"/>
          <p:nvPr/>
        </p:nvSpPr>
        <p:spPr>
          <a:xfrm>
            <a:off x="2235181" y="2874292"/>
            <a:ext cx="1920239" cy="389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---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Stokes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Shifted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Fluorescence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1435"/>
              </a:lnSpc>
            </a:pPr>
            <a:r>
              <a:rPr sz="1200" dirty="0">
                <a:latin typeface="Calibri"/>
                <a:cs typeface="Calibri"/>
              </a:rPr>
              <a:t>~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few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nanoseconds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60" name="object 73">
            <a:extLst>
              <a:ext uri="{FF2B5EF4-FFF2-40B4-BE49-F238E27FC236}">
                <a16:creationId xmlns:a16="http://schemas.microsoft.com/office/drawing/2014/main" id="{177141EF-6E55-DE80-8446-0F039A710C6C}"/>
              </a:ext>
            </a:extLst>
          </p:cNvPr>
          <p:cNvGrpSpPr/>
          <p:nvPr/>
        </p:nvGrpSpPr>
        <p:grpSpPr>
          <a:xfrm>
            <a:off x="4319485" y="4502051"/>
            <a:ext cx="1203325" cy="1889125"/>
            <a:chOff x="9628251" y="4837112"/>
            <a:chExt cx="1203325" cy="1889125"/>
          </a:xfrm>
        </p:grpSpPr>
        <p:sp>
          <p:nvSpPr>
            <p:cNvPr id="61" name="object 74">
              <a:extLst>
                <a:ext uri="{FF2B5EF4-FFF2-40B4-BE49-F238E27FC236}">
                  <a16:creationId xmlns:a16="http://schemas.microsoft.com/office/drawing/2014/main" id="{A0857E60-5F54-F663-D78E-FD3D5E5BE37B}"/>
                </a:ext>
              </a:extLst>
            </p:cNvPr>
            <p:cNvSpPr/>
            <p:nvPr/>
          </p:nvSpPr>
          <p:spPr>
            <a:xfrm>
              <a:off x="9634601" y="4843462"/>
              <a:ext cx="1190625" cy="1876425"/>
            </a:xfrm>
            <a:custGeom>
              <a:avLst/>
              <a:gdLst/>
              <a:ahLst/>
              <a:cxnLst/>
              <a:rect l="l" t="t" r="r" b="b"/>
              <a:pathLst>
                <a:path w="1190625" h="1876425">
                  <a:moveTo>
                    <a:pt x="1190625" y="0"/>
                  </a:moveTo>
                  <a:lnTo>
                    <a:pt x="0" y="0"/>
                  </a:lnTo>
                  <a:lnTo>
                    <a:pt x="0" y="1876425"/>
                  </a:lnTo>
                  <a:lnTo>
                    <a:pt x="1190625" y="1876425"/>
                  </a:lnTo>
                  <a:lnTo>
                    <a:pt x="11906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75">
              <a:extLst>
                <a:ext uri="{FF2B5EF4-FFF2-40B4-BE49-F238E27FC236}">
                  <a16:creationId xmlns:a16="http://schemas.microsoft.com/office/drawing/2014/main" id="{9B53DB55-6BE5-A51D-7E4C-4F119421A86D}"/>
                </a:ext>
              </a:extLst>
            </p:cNvPr>
            <p:cNvSpPr/>
            <p:nvPr/>
          </p:nvSpPr>
          <p:spPr>
            <a:xfrm>
              <a:off x="9634601" y="4843462"/>
              <a:ext cx="1190625" cy="1876425"/>
            </a:xfrm>
            <a:custGeom>
              <a:avLst/>
              <a:gdLst/>
              <a:ahLst/>
              <a:cxnLst/>
              <a:rect l="l" t="t" r="r" b="b"/>
              <a:pathLst>
                <a:path w="1190625" h="1876425">
                  <a:moveTo>
                    <a:pt x="0" y="1876425"/>
                  </a:moveTo>
                  <a:lnTo>
                    <a:pt x="1190625" y="1876425"/>
                  </a:lnTo>
                  <a:lnTo>
                    <a:pt x="1190625" y="0"/>
                  </a:lnTo>
                  <a:lnTo>
                    <a:pt x="0" y="0"/>
                  </a:lnTo>
                  <a:lnTo>
                    <a:pt x="0" y="1876425"/>
                  </a:lnTo>
                  <a:close/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76">
              <a:extLst>
                <a:ext uri="{FF2B5EF4-FFF2-40B4-BE49-F238E27FC236}">
                  <a16:creationId xmlns:a16="http://schemas.microsoft.com/office/drawing/2014/main" id="{3542C9F4-89DC-57AB-1CCB-55A4461AAA41}"/>
                </a:ext>
              </a:extLst>
            </p:cNvPr>
            <p:cNvSpPr/>
            <p:nvPr/>
          </p:nvSpPr>
          <p:spPr>
            <a:xfrm>
              <a:off x="9806051" y="5614987"/>
              <a:ext cx="981075" cy="163830"/>
            </a:xfrm>
            <a:custGeom>
              <a:avLst/>
              <a:gdLst/>
              <a:ahLst/>
              <a:cxnLst/>
              <a:rect l="l" t="t" r="r" b="b"/>
              <a:pathLst>
                <a:path w="981075" h="163829">
                  <a:moveTo>
                    <a:pt x="903604" y="0"/>
                  </a:moveTo>
                  <a:lnTo>
                    <a:pt x="903604" y="40487"/>
                  </a:lnTo>
                  <a:lnTo>
                    <a:pt x="181609" y="40487"/>
                  </a:lnTo>
                  <a:lnTo>
                    <a:pt x="181609" y="121450"/>
                  </a:lnTo>
                  <a:lnTo>
                    <a:pt x="903604" y="121450"/>
                  </a:lnTo>
                  <a:lnTo>
                    <a:pt x="903604" y="163423"/>
                  </a:lnTo>
                  <a:lnTo>
                    <a:pt x="981075" y="80962"/>
                  </a:lnTo>
                  <a:lnTo>
                    <a:pt x="903604" y="0"/>
                  </a:lnTo>
                  <a:close/>
                </a:path>
                <a:path w="981075" h="163829">
                  <a:moveTo>
                    <a:pt x="45339" y="40487"/>
                  </a:moveTo>
                  <a:lnTo>
                    <a:pt x="0" y="40487"/>
                  </a:lnTo>
                  <a:lnTo>
                    <a:pt x="0" y="121450"/>
                  </a:lnTo>
                  <a:lnTo>
                    <a:pt x="45339" y="121450"/>
                  </a:lnTo>
                  <a:lnTo>
                    <a:pt x="45339" y="40487"/>
                  </a:lnTo>
                  <a:close/>
                </a:path>
                <a:path w="981075" h="163829">
                  <a:moveTo>
                    <a:pt x="136144" y="40487"/>
                  </a:moveTo>
                  <a:lnTo>
                    <a:pt x="90804" y="40487"/>
                  </a:lnTo>
                  <a:lnTo>
                    <a:pt x="90804" y="121450"/>
                  </a:lnTo>
                  <a:lnTo>
                    <a:pt x="136144" y="121450"/>
                  </a:lnTo>
                  <a:lnTo>
                    <a:pt x="136144" y="40487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77">
              <a:extLst>
                <a:ext uri="{FF2B5EF4-FFF2-40B4-BE49-F238E27FC236}">
                  <a16:creationId xmlns:a16="http://schemas.microsoft.com/office/drawing/2014/main" id="{255E6B09-C53B-74D8-A467-B47183E048EB}"/>
                </a:ext>
              </a:extLst>
            </p:cNvPr>
            <p:cNvSpPr/>
            <p:nvPr/>
          </p:nvSpPr>
          <p:spPr>
            <a:xfrm>
              <a:off x="9806051" y="5614987"/>
              <a:ext cx="981075" cy="163830"/>
            </a:xfrm>
            <a:custGeom>
              <a:avLst/>
              <a:gdLst/>
              <a:ahLst/>
              <a:cxnLst/>
              <a:rect l="l" t="t" r="r" b="b"/>
              <a:pathLst>
                <a:path w="981075" h="163829">
                  <a:moveTo>
                    <a:pt x="903604" y="0"/>
                  </a:moveTo>
                  <a:lnTo>
                    <a:pt x="981075" y="80962"/>
                  </a:lnTo>
                  <a:lnTo>
                    <a:pt x="903604" y="163423"/>
                  </a:lnTo>
                  <a:lnTo>
                    <a:pt x="903604" y="121450"/>
                  </a:lnTo>
                  <a:lnTo>
                    <a:pt x="181609" y="121450"/>
                  </a:lnTo>
                  <a:lnTo>
                    <a:pt x="181609" y="40487"/>
                  </a:lnTo>
                  <a:lnTo>
                    <a:pt x="903604" y="40487"/>
                  </a:lnTo>
                  <a:lnTo>
                    <a:pt x="903604" y="0"/>
                  </a:lnTo>
                </a:path>
                <a:path w="981075" h="163829">
                  <a:moveTo>
                    <a:pt x="0" y="40487"/>
                  </a:moveTo>
                  <a:lnTo>
                    <a:pt x="0" y="121450"/>
                  </a:lnTo>
                  <a:lnTo>
                    <a:pt x="45339" y="121450"/>
                  </a:lnTo>
                  <a:lnTo>
                    <a:pt x="45339" y="40487"/>
                  </a:lnTo>
                  <a:lnTo>
                    <a:pt x="0" y="40487"/>
                  </a:lnTo>
                </a:path>
                <a:path w="981075" h="163829">
                  <a:moveTo>
                    <a:pt x="90804" y="40487"/>
                  </a:moveTo>
                  <a:lnTo>
                    <a:pt x="90804" y="121450"/>
                  </a:lnTo>
                  <a:lnTo>
                    <a:pt x="136144" y="121450"/>
                  </a:lnTo>
                  <a:lnTo>
                    <a:pt x="136144" y="40487"/>
                  </a:lnTo>
                  <a:lnTo>
                    <a:pt x="90804" y="40487"/>
                  </a:lnTo>
                  <a:close/>
                </a:path>
              </a:pathLst>
            </a:custGeom>
            <a:ln w="12701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79">
            <a:extLst>
              <a:ext uri="{FF2B5EF4-FFF2-40B4-BE49-F238E27FC236}">
                <a16:creationId xmlns:a16="http://schemas.microsoft.com/office/drawing/2014/main" id="{6F81C318-5934-3F10-E372-C25073006EC3}"/>
              </a:ext>
            </a:extLst>
          </p:cNvPr>
          <p:cNvSpPr txBox="1"/>
          <p:nvPr/>
        </p:nvSpPr>
        <p:spPr>
          <a:xfrm>
            <a:off x="4416893" y="5118636"/>
            <a:ext cx="1115695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dirty="0">
                <a:latin typeface="Calibri"/>
                <a:cs typeface="Calibri"/>
              </a:rPr>
              <a:t>Single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fluorescence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6" name="object 80">
            <a:extLst>
              <a:ext uri="{FF2B5EF4-FFF2-40B4-BE49-F238E27FC236}">
                <a16:creationId xmlns:a16="http://schemas.microsoft.com/office/drawing/2014/main" id="{0B302E00-5136-8E5A-5A41-CD8211F9A56D}"/>
              </a:ext>
            </a:extLst>
          </p:cNvPr>
          <p:cNvSpPr txBox="1"/>
          <p:nvPr/>
        </p:nvSpPr>
        <p:spPr>
          <a:xfrm>
            <a:off x="4543893" y="5386289"/>
            <a:ext cx="833119" cy="196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dirty="0">
                <a:latin typeface="Calibri"/>
                <a:cs typeface="Calibri"/>
              </a:rPr>
              <a:t>emission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peak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7" name="object 81">
            <a:extLst>
              <a:ext uri="{FF2B5EF4-FFF2-40B4-BE49-F238E27FC236}">
                <a16:creationId xmlns:a16="http://schemas.microsoft.com/office/drawing/2014/main" id="{DA1B18E2-B758-A086-18B1-A0390CAD49FC}"/>
              </a:ext>
            </a:extLst>
          </p:cNvPr>
          <p:cNvSpPr txBox="1"/>
          <p:nvPr/>
        </p:nvSpPr>
        <p:spPr>
          <a:xfrm>
            <a:off x="587209" y="3970239"/>
            <a:ext cx="2743200" cy="457200"/>
          </a:xfrm>
          <a:prstGeom prst="rect">
            <a:avLst/>
          </a:prstGeom>
          <a:solidFill>
            <a:srgbClr val="EC7C30"/>
          </a:solidFill>
        </p:spPr>
        <p:txBody>
          <a:bodyPr vert="horz" wrap="square" lIns="0" tIns="42545" rIns="0" bIns="0" rtlCol="0">
            <a:spAutoFit/>
          </a:bodyPr>
          <a:lstStyle/>
          <a:p>
            <a:pPr marL="6350" algn="ctr">
              <a:lnSpc>
                <a:spcPts val="1430"/>
              </a:lnSpc>
              <a:spcBef>
                <a:spcPts val="335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Matrix</a:t>
            </a:r>
            <a:r>
              <a:rPr sz="1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interactions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should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cause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rapid</a:t>
            </a:r>
            <a:endParaRPr sz="1200">
              <a:latin typeface="Calibri"/>
              <a:cs typeface="Calibri"/>
            </a:endParaRPr>
          </a:p>
          <a:p>
            <a:pPr marL="3175" algn="ctr">
              <a:lnSpc>
                <a:spcPts val="1435"/>
              </a:lnSpc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mixing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p-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states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69" name="object 82">
            <a:extLst>
              <a:ext uri="{FF2B5EF4-FFF2-40B4-BE49-F238E27FC236}">
                <a16:creationId xmlns:a16="http://schemas.microsoft.com/office/drawing/2014/main" id="{8B37B568-9887-59CD-F4FB-87BA23B29917}"/>
              </a:ext>
            </a:extLst>
          </p:cNvPr>
          <p:cNvGrpSpPr/>
          <p:nvPr/>
        </p:nvGrpSpPr>
        <p:grpSpPr>
          <a:xfrm>
            <a:off x="520534" y="4456012"/>
            <a:ext cx="3810000" cy="1962150"/>
            <a:chOff x="5829300" y="4791073"/>
            <a:chExt cx="3810000" cy="1962150"/>
          </a:xfrm>
        </p:grpSpPr>
        <p:pic>
          <p:nvPicPr>
            <p:cNvPr id="71" name="object 83">
              <a:extLst>
                <a:ext uri="{FF2B5EF4-FFF2-40B4-BE49-F238E27FC236}">
                  <a16:creationId xmlns:a16="http://schemas.microsoft.com/office/drawing/2014/main" id="{740DA0BE-F2DD-BF0E-F47A-EEA73C62F13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29300" y="4791073"/>
              <a:ext cx="3810000" cy="1962150"/>
            </a:xfrm>
            <a:prstGeom prst="rect">
              <a:avLst/>
            </a:prstGeom>
          </p:spPr>
        </p:pic>
        <p:pic>
          <p:nvPicPr>
            <p:cNvPr id="72" name="object 84">
              <a:extLst>
                <a:ext uri="{FF2B5EF4-FFF2-40B4-BE49-F238E27FC236}">
                  <a16:creationId xmlns:a16="http://schemas.microsoft.com/office/drawing/2014/main" id="{DDE96F3A-2CD1-CDB9-294D-075937D85BD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42380" y="5330698"/>
              <a:ext cx="160020" cy="1126680"/>
            </a:xfrm>
            <a:prstGeom prst="rect">
              <a:avLst/>
            </a:prstGeom>
          </p:spPr>
        </p:pic>
      </p:grpSp>
      <p:sp>
        <p:nvSpPr>
          <p:cNvPr id="73" name="object 85">
            <a:extLst>
              <a:ext uri="{FF2B5EF4-FFF2-40B4-BE49-F238E27FC236}">
                <a16:creationId xmlns:a16="http://schemas.microsoft.com/office/drawing/2014/main" id="{906651C1-2390-4A2A-0BBD-7FC4FDDEC11C}"/>
              </a:ext>
            </a:extLst>
          </p:cNvPr>
          <p:cNvSpPr txBox="1"/>
          <p:nvPr/>
        </p:nvSpPr>
        <p:spPr>
          <a:xfrm>
            <a:off x="2294089" y="6340058"/>
            <a:ext cx="6064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Time</a:t>
            </a:r>
            <a:r>
              <a:rPr sz="1200" spc="-20" dirty="0">
                <a:latin typeface="Calibri"/>
                <a:cs typeface="Calibri"/>
              </a:rPr>
              <a:t> (</a:t>
            </a:r>
            <a:r>
              <a:rPr lang="fr-FR" sz="1200" spc="-20" dirty="0">
                <a:latin typeface="Calibri"/>
                <a:cs typeface="Calibri"/>
              </a:rPr>
              <a:t>p</a:t>
            </a:r>
            <a:r>
              <a:rPr sz="1200" spc="-20" dirty="0">
                <a:latin typeface="Calibri"/>
                <a:cs typeface="Calibri"/>
              </a:rPr>
              <a:t>s)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74" name="object 86">
            <a:extLst>
              <a:ext uri="{FF2B5EF4-FFF2-40B4-BE49-F238E27FC236}">
                <a16:creationId xmlns:a16="http://schemas.microsoft.com/office/drawing/2014/main" id="{44CA9092-0810-27B4-2830-74962663B86D}"/>
              </a:ext>
            </a:extLst>
          </p:cNvPr>
          <p:cNvGrpSpPr/>
          <p:nvPr/>
        </p:nvGrpSpPr>
        <p:grpSpPr>
          <a:xfrm>
            <a:off x="2719284" y="4616414"/>
            <a:ext cx="1365250" cy="155575"/>
            <a:chOff x="8028050" y="4951475"/>
            <a:chExt cx="1365250" cy="155575"/>
          </a:xfrm>
        </p:grpSpPr>
        <p:sp>
          <p:nvSpPr>
            <p:cNvPr id="75" name="object 87">
              <a:extLst>
                <a:ext uri="{FF2B5EF4-FFF2-40B4-BE49-F238E27FC236}">
                  <a16:creationId xmlns:a16="http://schemas.microsoft.com/office/drawing/2014/main" id="{8E0A6295-87A3-7701-42DB-8F74AAFA690E}"/>
                </a:ext>
              </a:extLst>
            </p:cNvPr>
            <p:cNvSpPr/>
            <p:nvPr/>
          </p:nvSpPr>
          <p:spPr>
            <a:xfrm>
              <a:off x="8034400" y="4957825"/>
              <a:ext cx="1352550" cy="142875"/>
            </a:xfrm>
            <a:custGeom>
              <a:avLst/>
              <a:gdLst/>
              <a:ahLst/>
              <a:cxnLst/>
              <a:rect l="l" t="t" r="r" b="b"/>
              <a:pathLst>
                <a:path w="1352550" h="142875">
                  <a:moveTo>
                    <a:pt x="1352550" y="0"/>
                  </a:moveTo>
                  <a:lnTo>
                    <a:pt x="0" y="0"/>
                  </a:lnTo>
                  <a:lnTo>
                    <a:pt x="0" y="142875"/>
                  </a:lnTo>
                  <a:lnTo>
                    <a:pt x="1352550" y="142875"/>
                  </a:lnTo>
                  <a:lnTo>
                    <a:pt x="13525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88">
              <a:extLst>
                <a:ext uri="{FF2B5EF4-FFF2-40B4-BE49-F238E27FC236}">
                  <a16:creationId xmlns:a16="http://schemas.microsoft.com/office/drawing/2014/main" id="{4D71ADD5-3D41-5EF7-10FB-BEFADF7B9964}"/>
                </a:ext>
              </a:extLst>
            </p:cNvPr>
            <p:cNvSpPr/>
            <p:nvPr/>
          </p:nvSpPr>
          <p:spPr>
            <a:xfrm>
              <a:off x="8034400" y="4957825"/>
              <a:ext cx="1352550" cy="142875"/>
            </a:xfrm>
            <a:custGeom>
              <a:avLst/>
              <a:gdLst/>
              <a:ahLst/>
              <a:cxnLst/>
              <a:rect l="l" t="t" r="r" b="b"/>
              <a:pathLst>
                <a:path w="1352550" h="142875">
                  <a:moveTo>
                    <a:pt x="0" y="142875"/>
                  </a:moveTo>
                  <a:lnTo>
                    <a:pt x="1352550" y="142875"/>
                  </a:lnTo>
                  <a:lnTo>
                    <a:pt x="1352550" y="0"/>
                  </a:lnTo>
                  <a:lnTo>
                    <a:pt x="0" y="0"/>
                  </a:lnTo>
                  <a:lnTo>
                    <a:pt x="0" y="142875"/>
                  </a:lnTo>
                  <a:close/>
                </a:path>
              </a:pathLst>
            </a:custGeom>
            <a:ln w="127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ZoneTexte 76">
            <a:extLst>
              <a:ext uri="{FF2B5EF4-FFF2-40B4-BE49-F238E27FC236}">
                <a16:creationId xmlns:a16="http://schemas.microsoft.com/office/drawing/2014/main" id="{F2037A6F-F6B8-2C51-B9AA-283A4CFD2681}"/>
              </a:ext>
            </a:extLst>
          </p:cNvPr>
          <p:cNvSpPr txBox="1"/>
          <p:nvPr/>
        </p:nvSpPr>
        <p:spPr>
          <a:xfrm>
            <a:off x="547481" y="6559345"/>
            <a:ext cx="997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B. Gervais </a:t>
            </a:r>
            <a:r>
              <a:rPr lang="fr-FR" dirty="0" err="1"/>
              <a:t>calculation</a:t>
            </a:r>
            <a:r>
              <a:rPr lang="fr-FR" dirty="0"/>
              <a:t>  + non </a:t>
            </a:r>
            <a:r>
              <a:rPr lang="fr-FR" dirty="0" err="1"/>
              <a:t>adiabatic</a:t>
            </a:r>
            <a:r>
              <a:rPr lang="fr-FR" dirty="0"/>
              <a:t> </a:t>
            </a:r>
            <a:r>
              <a:rPr lang="fr-FR" dirty="0" err="1"/>
              <a:t>coupling</a:t>
            </a:r>
            <a:r>
              <a:rPr lang="fr-FR" dirty="0"/>
              <a:t> cf. Hg in Ar </a:t>
            </a:r>
            <a:r>
              <a:rPr lang="en-US" sz="1800" b="0" i="1" u="none" strike="noStrike" baseline="0" dirty="0">
                <a:latin typeface="Times New Roman" panose="02020603050405020304" pitchFamily="18" charset="0"/>
              </a:rPr>
              <a:t>J. Phys. Chem. A </a:t>
            </a:r>
            <a:r>
              <a:rPr lang="en-US" sz="1800" b="1" i="0" u="none" strike="noStrike" baseline="0" dirty="0">
                <a:latin typeface="Times New Roman" panose="02020603050405020304" pitchFamily="18" charset="0"/>
              </a:rPr>
              <a:t>2003, </a:t>
            </a:r>
            <a:r>
              <a:rPr lang="en-US" sz="1800" b="0" i="1" u="none" strike="noStrike" baseline="0" dirty="0">
                <a:latin typeface="Times New Roman" panose="02020603050405020304" pitchFamily="18" charset="0"/>
              </a:rPr>
              <a:t>107, 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8225</a:t>
            </a:r>
            <a:r>
              <a:rPr lang="en-US" sz="1800" b="0" i="0" u="none" strike="noStrike" baseline="0" dirty="0">
                <a:latin typeface="ChemBats2"/>
              </a:rPr>
              <a:t>-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8231</a:t>
            </a:r>
            <a:endParaRPr lang="fr-FR" dirty="0"/>
          </a:p>
        </p:txBody>
      </p:sp>
      <p:pic>
        <p:nvPicPr>
          <p:cNvPr id="494210663" name="Picture 2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5686894" y="908720"/>
            <a:ext cx="6199004" cy="4180208"/>
          </a:xfrm>
          <a:prstGeom prst="rect">
            <a:avLst/>
          </a:prstGeom>
          <a:noFill/>
        </p:spPr>
      </p:pic>
      <p:sp>
        <p:nvSpPr>
          <p:cNvPr id="1103664013" name="Titre 1"/>
          <p:cNvSpPr txBox="1"/>
          <p:nvPr/>
        </p:nvSpPr>
        <p:spPr bwMode="auto">
          <a:xfrm>
            <a:off x="7626170" y="5335673"/>
            <a:ext cx="50364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800" dirty="0" err="1"/>
              <a:t>Unexpected</a:t>
            </a:r>
            <a:r>
              <a:rPr lang="fr-FR" sz="2800" dirty="0"/>
              <a:t> </a:t>
            </a:r>
          </a:p>
          <a:p>
            <a:pPr>
              <a:defRPr/>
            </a:pPr>
            <a:r>
              <a:rPr lang="fr-FR" sz="2800" dirty="0"/>
              <a:t>(non) relaxation p3/2 </a:t>
            </a:r>
            <a:r>
              <a:rPr lang="fr-FR" sz="2800" dirty="0">
                <a:sym typeface="Wingdings" panose="05000000000000000000" pitchFamily="2" charset="2"/>
              </a:rPr>
              <a:t></a:t>
            </a:r>
            <a:r>
              <a:rPr lang="fr-FR" sz="2800" dirty="0"/>
              <a:t>p1/2 </a:t>
            </a:r>
            <a:endParaRPr sz="2800" dirty="0"/>
          </a:p>
        </p:txBody>
      </p:sp>
      <p:pic>
        <p:nvPicPr>
          <p:cNvPr id="88" name="Image 87">
            <a:extLst>
              <a:ext uri="{FF2B5EF4-FFF2-40B4-BE49-F238E27FC236}">
                <a16:creationId xmlns:a16="http://schemas.microsoft.com/office/drawing/2014/main" id="{CDF6AF4C-B71A-41E7-5536-85BCE1712A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5504" y="4539659"/>
            <a:ext cx="1295581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9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2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66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36640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1829649" name="Titre 1"/>
          <p:cNvSpPr>
            <a:spLocks noGrp="1"/>
          </p:cNvSpPr>
          <p:nvPr>
            <p:ph type="title"/>
          </p:nvPr>
        </p:nvSpPr>
        <p:spPr bwMode="auto">
          <a:xfrm>
            <a:off x="2152649" y="-111123"/>
            <a:ext cx="7886700" cy="1325562"/>
          </a:xfrm>
        </p:spPr>
        <p:txBody>
          <a:bodyPr/>
          <a:lstStyle/>
          <a:p>
            <a:pPr>
              <a:defRPr/>
            </a:pPr>
            <a:r>
              <a:rPr lang="fr-FR" dirty="0"/>
              <a:t>Tests </a:t>
            </a:r>
            <a:r>
              <a:rPr dirty="0"/>
              <a:t>with polarized light</a:t>
            </a:r>
          </a:p>
        </p:txBody>
      </p:sp>
      <p:pic>
        <p:nvPicPr>
          <p:cNvPr id="823624094" name="Image 208777794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689924" y="1417674"/>
            <a:ext cx="5666583" cy="5222357"/>
          </a:xfrm>
          <a:prstGeom prst="rect">
            <a:avLst/>
          </a:prstGeom>
        </p:spPr>
      </p:pic>
      <p:pic>
        <p:nvPicPr>
          <p:cNvPr id="1214797984" name="Image 187421857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6199969">
            <a:off x="-732051" y="2745745"/>
            <a:ext cx="4251029" cy="2566217"/>
          </a:xfrm>
          <a:prstGeom prst="rect">
            <a:avLst/>
          </a:prstGeom>
        </p:spPr>
      </p:pic>
      <p:sp>
        <p:nvSpPr>
          <p:cNvPr id="502054469" name="ZoneTexte 324864512"/>
          <p:cNvSpPr txBox="1"/>
          <p:nvPr/>
        </p:nvSpPr>
        <p:spPr bwMode="auto">
          <a:xfrm>
            <a:off x="8687589" y="1499725"/>
            <a:ext cx="2703520" cy="301236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dirty="0"/>
              <a:t>The </a:t>
            </a:r>
            <a:r>
              <a:rPr dirty="0" err="1"/>
              <a:t>redest</a:t>
            </a:r>
            <a:r>
              <a:rPr dirty="0"/>
              <a:t> line might be 6s—&gt;6p1/2</a:t>
            </a:r>
          </a:p>
          <a:p>
            <a:pPr>
              <a:defRPr/>
            </a:pPr>
            <a:r>
              <a:rPr dirty="0"/>
              <a:t>excitation in a very</a:t>
            </a: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S</a:t>
            </a:r>
            <a:r>
              <a:rPr dirty="0" err="1"/>
              <a:t>ymmmetric</a:t>
            </a:r>
            <a:r>
              <a:rPr dirty="0"/>
              <a:t> </a:t>
            </a:r>
            <a:r>
              <a:rPr dirty="0" err="1"/>
              <a:t>environnement</a:t>
            </a:r>
            <a:endParaRPr dirty="0"/>
          </a:p>
          <a:p>
            <a:pPr>
              <a:defRPr/>
            </a:pPr>
            <a:r>
              <a:rPr dirty="0"/>
              <a:t>like Oh 6</a:t>
            </a:r>
            <a:r>
              <a:rPr lang="fr-FR" dirty="0"/>
              <a:t>  (</a:t>
            </a:r>
            <a:r>
              <a:rPr lang="fr-FR" dirty="0" err="1"/>
              <a:t>keep</a:t>
            </a:r>
            <a:r>
              <a:rPr lang="fr-FR" dirty="0"/>
              <a:t> « </a:t>
            </a:r>
            <a:r>
              <a:rPr lang="fr-FR" dirty="0" err="1"/>
              <a:t>spherical</a:t>
            </a:r>
            <a:r>
              <a:rPr lang="fr-FR" dirty="0"/>
              <a:t> </a:t>
            </a:r>
            <a:r>
              <a:rPr lang="fr-FR" dirty="0" err="1"/>
              <a:t>symetry</a:t>
            </a:r>
            <a:r>
              <a:rPr lang="fr-FR" dirty="0"/>
              <a:t>)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Non </a:t>
            </a:r>
            <a:r>
              <a:rPr lang="fr-FR" dirty="0" err="1"/>
              <a:t>symmetrical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keep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crystal</a:t>
            </a:r>
            <a:r>
              <a:rPr lang="fr-FR" dirty="0">
                <a:sym typeface="Wingdings" panose="05000000000000000000" pitchFamily="2" charset="2"/>
              </a:rPr>
              <a:t> axis</a:t>
            </a:r>
            <a:endParaRPr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3E415A5-2BC2-0B4A-5341-FF81C7D0D9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4490" t="50841" r="21185"/>
          <a:stretch/>
        </p:blipFill>
        <p:spPr bwMode="auto">
          <a:xfrm>
            <a:off x="9283319" y="4797374"/>
            <a:ext cx="1512060" cy="1705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7146" y="1331199"/>
            <a:ext cx="4548724" cy="538293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677160" y="3314128"/>
            <a:ext cx="3714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libri"/>
                <a:cs typeface="Calibri"/>
              </a:rPr>
              <a:t>14K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05354" y="5163502"/>
            <a:ext cx="4305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3.2K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96360" y="5163502"/>
            <a:ext cx="43116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3.2K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96360" y="3316668"/>
            <a:ext cx="43116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3.2K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99460" y="1448752"/>
            <a:ext cx="10064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7065" algn="l"/>
              </a:tabLst>
            </a:pPr>
            <a:r>
              <a:rPr sz="1800" spc="-25" dirty="0">
                <a:latin typeface="Calibri"/>
                <a:cs typeface="Calibri"/>
              </a:rPr>
              <a:t>8K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10K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AE898A6-D364-292A-951A-98EB4C8062D1}"/>
              </a:ext>
            </a:extLst>
          </p:cNvPr>
          <p:cNvSpPr txBox="1"/>
          <p:nvPr/>
        </p:nvSpPr>
        <p:spPr>
          <a:xfrm>
            <a:off x="2022573" y="454113"/>
            <a:ext cx="8146854" cy="391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1150">
              <a:lnSpc>
                <a:spcPts val="1705"/>
              </a:lnSpc>
              <a:spcBef>
                <a:spcPts val="280"/>
              </a:spcBef>
            </a:pPr>
            <a:r>
              <a:rPr lang="en-US" sz="4000" dirty="0">
                <a:latin typeface="Calibri"/>
                <a:cs typeface="Calibri"/>
              </a:rPr>
              <a:t>Cs</a:t>
            </a:r>
            <a:r>
              <a:rPr lang="en-US" sz="4000" spc="15" dirty="0">
                <a:latin typeface="Calibri"/>
                <a:cs typeface="Calibri"/>
              </a:rPr>
              <a:t> </a:t>
            </a:r>
            <a:r>
              <a:rPr lang="en-US" sz="4000" dirty="0">
                <a:latin typeface="Calibri"/>
                <a:cs typeface="Calibri"/>
              </a:rPr>
              <a:t>in</a:t>
            </a:r>
            <a:r>
              <a:rPr lang="en-US" sz="4000" spc="-30" dirty="0">
                <a:latin typeface="Calibri"/>
                <a:cs typeface="Calibri"/>
              </a:rPr>
              <a:t> </a:t>
            </a:r>
            <a:r>
              <a:rPr lang="en-US" sz="4000" spc="-20" dirty="0">
                <a:latin typeface="Calibri"/>
                <a:cs typeface="Calibri"/>
              </a:rPr>
              <a:t>Various</a:t>
            </a:r>
            <a:r>
              <a:rPr lang="en-US" sz="4000" spc="-50" dirty="0">
                <a:latin typeface="Calibri"/>
                <a:cs typeface="Calibri"/>
              </a:rPr>
              <a:t> </a:t>
            </a:r>
            <a:r>
              <a:rPr lang="en-US" sz="4000" dirty="0">
                <a:latin typeface="Calibri"/>
                <a:cs typeface="Calibri"/>
              </a:rPr>
              <a:t>Inert</a:t>
            </a:r>
            <a:r>
              <a:rPr lang="en-US" sz="4000" spc="-20" dirty="0">
                <a:latin typeface="Calibri"/>
                <a:cs typeface="Calibri"/>
              </a:rPr>
              <a:t> </a:t>
            </a:r>
            <a:r>
              <a:rPr lang="en-US" sz="4000" dirty="0">
                <a:latin typeface="Calibri"/>
                <a:cs typeface="Calibri"/>
              </a:rPr>
              <a:t>Gas</a:t>
            </a:r>
            <a:r>
              <a:rPr lang="en-US" sz="4000" spc="15" dirty="0">
                <a:latin typeface="Calibri"/>
                <a:cs typeface="Calibri"/>
              </a:rPr>
              <a:t> </a:t>
            </a:r>
            <a:r>
              <a:rPr lang="en-US" sz="4000" spc="-10" dirty="0">
                <a:latin typeface="Calibri"/>
                <a:cs typeface="Calibri"/>
              </a:rPr>
              <a:t>Matrices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2092BE-FF84-EFDC-7F47-5C67A44F2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925" y="1080120"/>
            <a:ext cx="4687429" cy="57778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08860" y="57207"/>
            <a:ext cx="8209915" cy="1149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80"/>
              </a:lnSpc>
            </a:pPr>
            <a:r>
              <a:rPr lang="fr-FR" sz="3950" spc="-25" dirty="0" err="1">
                <a:solidFill>
                  <a:srgbClr val="2F5599"/>
                </a:solidFill>
                <a:latin typeface="Calibri Light"/>
                <a:cs typeface="Calibri Light"/>
              </a:rPr>
              <a:t>Towards</a:t>
            </a:r>
            <a:r>
              <a:rPr lang="fr-FR" sz="3950" spc="-25" dirty="0">
                <a:solidFill>
                  <a:srgbClr val="2F5599"/>
                </a:solidFill>
                <a:latin typeface="Calibri Light"/>
                <a:cs typeface="Calibri Light"/>
              </a:rPr>
              <a:t> spin manipulations</a:t>
            </a:r>
            <a:endParaRPr sz="3950" dirty="0">
              <a:latin typeface="Calibri Light"/>
              <a:cs typeface="Calibri Light"/>
            </a:endParaRPr>
          </a:p>
          <a:p>
            <a:pPr marL="80645">
              <a:lnSpc>
                <a:spcPct val="100000"/>
              </a:lnSpc>
              <a:spcBef>
                <a:spcPts val="1925"/>
              </a:spcBef>
              <a:tabLst>
                <a:tab pos="5074285" algn="l"/>
              </a:tabLst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Optical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Pumping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	Electron</a:t>
            </a:r>
            <a:r>
              <a:rPr sz="2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Spin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Resonance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(ESR)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0345" y="1943836"/>
            <a:ext cx="11836315" cy="4680520"/>
            <a:chOff x="856354" y="1352550"/>
            <a:chExt cx="10411721" cy="3162412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354" y="1390197"/>
              <a:ext cx="4315720" cy="31247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9400" y="1352550"/>
              <a:ext cx="4638675" cy="3152775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1309365" y="1088740"/>
            <a:ext cx="9591675" cy="400050"/>
          </a:xfrm>
          <a:custGeom>
            <a:avLst/>
            <a:gdLst/>
            <a:ahLst/>
            <a:cxnLst/>
            <a:rect l="l" t="t" r="r" b="b"/>
            <a:pathLst>
              <a:path w="9591675" h="400050">
                <a:moveTo>
                  <a:pt x="3886200" y="0"/>
                </a:moveTo>
                <a:lnTo>
                  <a:pt x="0" y="0"/>
                </a:lnTo>
                <a:lnTo>
                  <a:pt x="0" y="400050"/>
                </a:lnTo>
                <a:lnTo>
                  <a:pt x="3886200" y="400050"/>
                </a:lnTo>
                <a:lnTo>
                  <a:pt x="3886200" y="0"/>
                </a:lnTo>
                <a:close/>
              </a:path>
              <a:path w="9591675" h="400050">
                <a:moveTo>
                  <a:pt x="9591675" y="0"/>
                </a:moveTo>
                <a:lnTo>
                  <a:pt x="5705475" y="0"/>
                </a:lnTo>
                <a:lnTo>
                  <a:pt x="5705475" y="400050"/>
                </a:lnTo>
                <a:lnTo>
                  <a:pt x="9591675" y="400050"/>
                </a:lnTo>
                <a:lnTo>
                  <a:pt x="9591675" y="0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391023" y="1108489"/>
            <a:ext cx="815467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5006340" algn="l"/>
              </a:tabLst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Optical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Pumping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	Electron</a:t>
            </a:r>
            <a:r>
              <a:rPr sz="2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Spin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Resonance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(ESR)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3" name="Image 12" descr="Une image contenant texte, ligne, Police, capture d’écran">
            <a:extLst>
              <a:ext uri="{FF2B5EF4-FFF2-40B4-BE49-F238E27FC236}">
                <a16:creationId xmlns:a16="http://schemas.microsoft.com/office/drawing/2014/main" id="{AF150705-4275-E909-BCB9-339ED38E19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1" y="3248980"/>
            <a:ext cx="5940660" cy="297033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E74A758-76F3-BBA0-532A-380D2E8BB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6230" y="6399330"/>
            <a:ext cx="3735415" cy="31196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4AF168E-10C2-7BAE-D408-40B6824E1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4447" y="3984072"/>
            <a:ext cx="3007553" cy="1796250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134BD769-99A4-1B09-D0AB-5029040EB812}"/>
              </a:ext>
            </a:extLst>
          </p:cNvPr>
          <p:cNvSpPr/>
          <p:nvPr/>
        </p:nvSpPr>
        <p:spPr>
          <a:xfrm>
            <a:off x="7085434" y="4334095"/>
            <a:ext cx="630746" cy="400050"/>
          </a:xfrm>
          <a:prstGeom prst="ellipse">
            <a:avLst/>
          </a:prstGeom>
          <a:solidFill>
            <a:schemeClr val="bg1">
              <a:alpha val="3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rganigramme : Stockage à accès direct 21">
            <a:extLst>
              <a:ext uri="{FF2B5EF4-FFF2-40B4-BE49-F238E27FC236}">
                <a16:creationId xmlns:a16="http://schemas.microsoft.com/office/drawing/2014/main" id="{F66DA921-B24F-5DCC-8C18-213D1F9B1729}"/>
              </a:ext>
            </a:extLst>
          </p:cNvPr>
          <p:cNvSpPr/>
          <p:nvPr/>
        </p:nvSpPr>
        <p:spPr>
          <a:xfrm>
            <a:off x="7626170" y="4461618"/>
            <a:ext cx="1281975" cy="182517"/>
          </a:xfrm>
          <a:prstGeom prst="flowChartMagneticDru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4275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Cesium</a:t>
            </a:r>
            <a:r>
              <a:rPr lang="fr-FR" dirty="0"/>
              <a:t> in matrix (</a:t>
            </a:r>
            <a:r>
              <a:rPr lang="fr-FR" dirty="0" err="1"/>
              <a:t>anapole</a:t>
            </a:r>
            <a:r>
              <a:rPr lang="fr-FR" dirty="0"/>
              <a:t> moment) 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874" y="905356"/>
            <a:ext cx="890660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Nuclear Anapole Moment (NAM) of Cs </a:t>
            </a:r>
          </a:p>
          <a:p>
            <a:endParaRPr lang="en-US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73" y="1421376"/>
            <a:ext cx="5213839" cy="24526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18" y="4044607"/>
            <a:ext cx="8906608" cy="281339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ABBE1B9-BC45-67AB-58A0-5CA2AF4F3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365" y="3533054"/>
            <a:ext cx="1913283" cy="39258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E3819AB-A5F3-23A2-28A0-4BB168789729}"/>
              </a:ext>
            </a:extLst>
          </p:cNvPr>
          <p:cNvSpPr txBox="1"/>
          <p:nvPr/>
        </p:nvSpPr>
        <p:spPr>
          <a:xfrm>
            <a:off x="6140482" y="3138063"/>
            <a:ext cx="4509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200" b="0" i="0" dirty="0">
                <a:effectLst/>
                <a:latin typeface="Helvetica Neue"/>
              </a:rPr>
              <a:t>BSM-PM: NSF-ANR QISE:       QUIC </a:t>
            </a:r>
          </a:p>
          <a:p>
            <a:pPr algn="l"/>
            <a:r>
              <a:rPr lang="fr-FR" sz="1200" b="0" i="0" dirty="0">
                <a:effectLst/>
                <a:latin typeface="Helvetica Neue"/>
              </a:rPr>
              <a:t>Quantum </a:t>
            </a:r>
            <a:r>
              <a:rPr lang="fr-FR" sz="1200" b="0" i="0" dirty="0" err="1">
                <a:effectLst/>
                <a:latin typeface="Helvetica Neue"/>
              </a:rPr>
              <a:t>Sensing</a:t>
            </a:r>
            <a:r>
              <a:rPr lang="fr-FR" sz="1200" b="0" i="0" dirty="0">
                <a:effectLst/>
                <a:latin typeface="Helvetica Neue"/>
              </a:rPr>
              <a:t> </a:t>
            </a:r>
            <a:r>
              <a:rPr lang="fr-FR" sz="1200" b="0" i="0" dirty="0" err="1">
                <a:effectLst/>
                <a:latin typeface="Helvetica Neue"/>
              </a:rPr>
              <a:t>with</a:t>
            </a:r>
            <a:r>
              <a:rPr lang="fr-FR" sz="1200" b="0" i="0" dirty="0">
                <a:effectLst/>
                <a:latin typeface="Helvetica Neue"/>
              </a:rPr>
              <a:t> </a:t>
            </a:r>
            <a:r>
              <a:rPr lang="fr-FR" sz="1200" b="0" i="0" dirty="0" err="1">
                <a:effectLst/>
                <a:latin typeface="Helvetica Neue"/>
              </a:rPr>
              <a:t>Cryocrystals</a:t>
            </a:r>
            <a:r>
              <a:rPr lang="fr-FR" sz="1200" b="0" i="0" dirty="0">
                <a:effectLst/>
                <a:latin typeface="Helvetica Neue"/>
              </a:rPr>
              <a:t> for Fundamental </a:t>
            </a:r>
            <a:r>
              <a:rPr lang="fr-FR" sz="1200" b="0" i="0" dirty="0" err="1">
                <a:effectLst/>
                <a:latin typeface="Helvetica Neue"/>
              </a:rPr>
              <a:t>Physics</a:t>
            </a:r>
            <a:endParaRPr lang="fr-FR" sz="1200" b="0" i="0" dirty="0">
              <a:effectLst/>
              <a:latin typeface="Helvetica Neue"/>
            </a:endParaRPr>
          </a:p>
          <a:p>
            <a:r>
              <a:rPr lang="fr-FR" sz="1200" b="0" i="0" dirty="0">
                <a:effectLst/>
                <a:latin typeface="Helvetica Neue"/>
              </a:rPr>
              <a:t>Jonathan D Weinstein + Andrei </a:t>
            </a:r>
            <a:r>
              <a:rPr lang="fr-FR" sz="1200" b="0" i="0" dirty="0" err="1">
                <a:effectLst/>
                <a:latin typeface="Helvetica Neue"/>
              </a:rPr>
              <a:t>Derevianko</a:t>
            </a:r>
            <a:r>
              <a:rPr lang="fr-FR" sz="1200" b="0" i="0" dirty="0">
                <a:effectLst/>
                <a:latin typeface="Helvetica Neue"/>
              </a:rPr>
              <a:t>, </a:t>
            </a:r>
          </a:p>
          <a:p>
            <a:pPr algn="l"/>
            <a:endParaRPr lang="fr-FR" sz="1200" b="0" i="0" dirty="0">
              <a:effectLst/>
              <a:latin typeface="Helvetica Neue"/>
            </a:endParaRPr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F2454DD0-7872-126B-D630-C5CBDE628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050995" y="1616819"/>
            <a:ext cx="4598883" cy="14227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FF027CD-57AA-AFA8-DD04-204390ED654D}"/>
              </a:ext>
            </a:extLst>
          </p:cNvPr>
          <p:cNvSpPr txBox="1"/>
          <p:nvPr/>
        </p:nvSpPr>
        <p:spPr>
          <a:xfrm>
            <a:off x="6050995" y="816447"/>
            <a:ext cx="52138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M.A. </a:t>
            </a:r>
            <a:r>
              <a:rPr lang="fr-FR" sz="140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Bouchiat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fr-FR" sz="140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Bouchiat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1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Eur. Phys. J. D 15, 5{18 (2001) </a:t>
            </a:r>
          </a:p>
          <a:p>
            <a:pPr algn="l"/>
            <a:r>
              <a:rPr lang="en-US" sz="1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atomic linear Stark shift violating P but not T arising from the electroweak nuclear anapole moment</a:t>
            </a:r>
          </a:p>
        </p:txBody>
      </p:sp>
    </p:spTree>
    <p:extLst>
      <p:ext uri="{BB962C8B-B14F-4D97-AF65-F5344CB8AC3E}">
        <p14:creationId xmlns:p14="http://schemas.microsoft.com/office/powerpoint/2010/main" val="2107734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0881838" name="Titre 1"/>
          <p:cNvSpPr>
            <a:spLocks noGrp="1"/>
          </p:cNvSpPr>
          <p:nvPr>
            <p:ph type="title"/>
          </p:nvPr>
        </p:nvSpPr>
        <p:spPr bwMode="auto">
          <a:xfrm>
            <a:off x="4732350" y="-30872"/>
            <a:ext cx="2895600" cy="994172"/>
          </a:xfrm>
        </p:spPr>
        <p:txBody>
          <a:bodyPr/>
          <a:lstStyle/>
          <a:p>
            <a:pPr>
              <a:defRPr/>
            </a:pPr>
            <a:r>
              <a:rPr lang="fr-FR"/>
              <a:t>Conclusion</a:t>
            </a:r>
            <a:endParaRPr/>
          </a:p>
        </p:txBody>
      </p:sp>
      <p:sp>
        <p:nvSpPr>
          <p:cNvPr id="1005851011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0" y="964689"/>
            <a:ext cx="9143999" cy="128774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/>
              <a:t>Cs in Ar </a:t>
            </a:r>
            <a:r>
              <a:rPr lang="fr-FR" dirty="0" err="1"/>
              <a:t>seems</a:t>
            </a:r>
            <a:r>
              <a:rPr lang="fr-FR" dirty="0"/>
              <a:t> </a:t>
            </a:r>
            <a:r>
              <a:rPr lang="fr-FR" dirty="0" err="1"/>
              <a:t>promising</a:t>
            </a:r>
            <a:r>
              <a:rPr lang="fr-FR" dirty="0"/>
              <a:t> for EDM </a:t>
            </a:r>
            <a:r>
              <a:rPr lang="fr-FR" dirty="0" err="1"/>
              <a:t>measurment</a:t>
            </a:r>
            <a:r>
              <a:rPr lang="fr-FR" dirty="0"/>
              <a:t> </a:t>
            </a:r>
          </a:p>
          <a:p>
            <a:pPr>
              <a:defRPr/>
            </a:pPr>
            <a:r>
              <a:rPr lang="fr-FR" dirty="0" err="1"/>
              <a:t>Potential</a:t>
            </a:r>
            <a:r>
              <a:rPr lang="fr-FR" dirty="0"/>
              <a:t> for new observables in </a:t>
            </a:r>
            <a:r>
              <a:rPr lang="fr-FR" dirty="0" err="1"/>
              <a:t>such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(</a:t>
            </a:r>
            <a:r>
              <a:rPr lang="fr-FR" dirty="0" err="1">
                <a:sym typeface="Wingdings" panose="05000000000000000000" pitchFamily="2" charset="2"/>
              </a:rPr>
              <a:t>anapole</a:t>
            </a:r>
            <a:r>
              <a:rPr lang="fr-FR" dirty="0">
                <a:sym typeface="Wingdings" panose="05000000000000000000" pitchFamily="2" charset="2"/>
              </a:rPr>
              <a:t>)</a:t>
            </a: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535595765" name="ZoneTexte 7"/>
          <p:cNvSpPr txBox="1"/>
          <p:nvPr/>
        </p:nvSpPr>
        <p:spPr bwMode="auto">
          <a:xfrm>
            <a:off x="566203" y="4461241"/>
            <a:ext cx="47021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fr-FR" sz="1600" dirty="0">
                <a:solidFill>
                  <a:prstClr val="black"/>
                </a:solidFill>
                <a:latin typeface="Calibri"/>
              </a:rPr>
              <a:t>Magnetic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circular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dichroisme</a:t>
            </a:r>
            <a:endParaRPr sz="1600" dirty="0"/>
          </a:p>
          <a:p>
            <a:pPr defTabSz="685800">
              <a:defRPr/>
            </a:pPr>
            <a:r>
              <a:rPr lang="fr-FR" sz="1600" dirty="0">
                <a:solidFill>
                  <a:prstClr val="black"/>
                </a:solidFill>
                <a:latin typeface="Calibri"/>
              </a:rPr>
              <a:t>Optical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pumping</a:t>
            </a:r>
            <a:endParaRPr sz="1600" dirty="0"/>
          </a:p>
          <a:p>
            <a:pPr defTabSz="685800">
              <a:defRPr/>
            </a:pPr>
            <a:r>
              <a:rPr lang="fr-FR" sz="1600" dirty="0">
                <a:solidFill>
                  <a:prstClr val="black"/>
                </a:solidFill>
                <a:latin typeface="Calibri"/>
              </a:rPr>
              <a:t>Electron Spin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Resonance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 Spin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coherence</a:t>
            </a:r>
            <a:endParaRPr sz="1600" dirty="0"/>
          </a:p>
          <a:p>
            <a:pPr defTabSz="685800">
              <a:defRPr/>
            </a:pPr>
            <a:r>
              <a:rPr lang="fr-FR" sz="1600" dirty="0">
                <a:solidFill>
                  <a:prstClr val="black"/>
                </a:solidFill>
                <a:latin typeface="Calibri"/>
              </a:rPr>
              <a:t>Magneto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electric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effects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 E/B </a:t>
            </a:r>
            <a:r>
              <a:rPr lang="fr-FR" sz="1600" dirty="0" err="1">
                <a:solidFill>
                  <a:prstClr val="black"/>
                </a:solidFill>
                <a:latin typeface="Calibri"/>
              </a:rPr>
              <a:t>coupling</a:t>
            </a:r>
            <a:endParaRPr sz="1600" dirty="0"/>
          </a:p>
        </p:txBody>
      </p:sp>
      <p:sp>
        <p:nvSpPr>
          <p:cNvPr id="1238350509" name="ZoneTexte 6"/>
          <p:cNvSpPr txBox="1"/>
          <p:nvPr/>
        </p:nvSpPr>
        <p:spPr bwMode="auto">
          <a:xfrm>
            <a:off x="226223" y="3780793"/>
            <a:ext cx="1488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400" dirty="0">
                <a:solidFill>
                  <a:prstClr val="black"/>
                </a:solidFill>
                <a:latin typeface="Calibri"/>
              </a:rPr>
              <a:t>Next </a:t>
            </a:r>
            <a:r>
              <a:rPr lang="fr-FR" sz="2400" dirty="0" err="1">
                <a:solidFill>
                  <a:prstClr val="black"/>
                </a:solidFill>
                <a:latin typeface="Calibri"/>
              </a:rPr>
              <a:t>steps</a:t>
            </a:r>
            <a:endParaRPr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185541C-60C9-A767-25B8-75772A73823E}"/>
              </a:ext>
            </a:extLst>
          </p:cNvPr>
          <p:cNvGrpSpPr/>
          <p:nvPr/>
        </p:nvGrpSpPr>
        <p:grpSpPr>
          <a:xfrm>
            <a:off x="6591055" y="1328354"/>
            <a:ext cx="5418960" cy="2503033"/>
            <a:chOff x="4261473" y="3688001"/>
            <a:chExt cx="6351355" cy="2503033"/>
          </a:xfrm>
        </p:grpSpPr>
        <p:cxnSp>
          <p:nvCxnSpPr>
            <p:cNvPr id="1911796475" name="Connecteur droit 17"/>
            <p:cNvCxnSpPr/>
            <p:nvPr/>
          </p:nvCxnSpPr>
          <p:spPr bwMode="auto">
            <a:xfrm flipV="1">
              <a:off x="6959974" y="5303926"/>
              <a:ext cx="1296144" cy="11870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9953692" name="Connecteur droit 19"/>
            <p:cNvCxnSpPr/>
            <p:nvPr/>
          </p:nvCxnSpPr>
          <p:spPr bwMode="auto">
            <a:xfrm>
              <a:off x="6940486" y="5507519"/>
              <a:ext cx="1296144" cy="23705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8594193" name="ZoneTexte 20"/>
            <p:cNvSpPr txBox="1"/>
            <p:nvPr/>
          </p:nvSpPr>
          <p:spPr bwMode="auto">
            <a:xfrm>
              <a:off x="8344643" y="5278494"/>
              <a:ext cx="2268185" cy="50783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1350">
                  <a:solidFill>
                    <a:srgbClr val="FFC000"/>
                  </a:solidFill>
                  <a:latin typeface="Calibri"/>
                </a:rPr>
                <a:t>Electron spin resonance (ESR)</a:t>
              </a:r>
              <a:endParaRPr/>
            </a:p>
            <a:p>
              <a:pPr defTabSz="685800">
                <a:defRPr/>
              </a:pPr>
              <a:r>
                <a:rPr lang="fr-FR" sz="1350">
                  <a:solidFill>
                    <a:srgbClr val="FFC000"/>
                  </a:solidFill>
                  <a:latin typeface="Calibri"/>
                </a:rPr>
                <a:t> (hyperfine + Zeeman effect)</a:t>
              </a:r>
              <a:endParaRPr/>
            </a:p>
          </p:txBody>
        </p:sp>
        <p:sp>
          <p:nvSpPr>
            <p:cNvPr id="1189642344" name="Rectangle 21"/>
            <p:cNvSpPr/>
            <p:nvPr/>
          </p:nvSpPr>
          <p:spPr bwMode="auto">
            <a:xfrm>
              <a:off x="7855173" y="3688001"/>
              <a:ext cx="2742802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defRPr/>
              </a:pPr>
              <a:r>
                <a:rPr lang="fr-FR" sz="1350" dirty="0">
                  <a:solidFill>
                    <a:srgbClr val="0070C0"/>
                  </a:solidFill>
                  <a:latin typeface="Calibri"/>
                </a:rPr>
                <a:t>Magnetic </a:t>
              </a:r>
              <a:r>
                <a:rPr lang="fr-FR" sz="1350" dirty="0" err="1">
                  <a:solidFill>
                    <a:srgbClr val="0070C0"/>
                  </a:solidFill>
                  <a:latin typeface="Calibri"/>
                </a:rPr>
                <a:t>circular</a:t>
              </a:r>
              <a:r>
                <a:rPr lang="fr-FR" sz="135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fr-FR" sz="1350" dirty="0" err="1">
                  <a:solidFill>
                    <a:srgbClr val="0070C0"/>
                  </a:solidFill>
                  <a:latin typeface="Calibri"/>
                </a:rPr>
                <a:t>dichroism</a:t>
              </a:r>
              <a:r>
                <a:rPr lang="fr-FR" sz="1350" dirty="0">
                  <a:solidFill>
                    <a:srgbClr val="0070C0"/>
                  </a:solidFill>
                  <a:latin typeface="Calibri"/>
                </a:rPr>
                <a:t> (MCD)</a:t>
              </a:r>
              <a:endParaRPr dirty="0"/>
            </a:p>
            <a:p>
              <a:pPr defTabSz="685800">
                <a:defRPr/>
              </a:pPr>
              <a:r>
                <a:rPr lang="fr-FR" sz="1350" dirty="0" err="1">
                  <a:solidFill>
                    <a:prstClr val="black"/>
                  </a:solidFill>
                  <a:latin typeface="Calibri"/>
                </a:rPr>
                <a:t>g_Lande</a:t>
              </a:r>
              <a:r>
                <a:rPr lang="fr-FR" sz="1350" dirty="0">
                  <a:solidFill>
                    <a:prstClr val="black"/>
                  </a:solidFill>
                  <a:latin typeface="Calibri"/>
                </a:rPr>
                <a:t>, spin-</a:t>
              </a:r>
              <a:r>
                <a:rPr lang="fr-FR" sz="1350" dirty="0" err="1">
                  <a:solidFill>
                    <a:prstClr val="black"/>
                  </a:solidFill>
                  <a:latin typeface="Calibri"/>
                </a:rPr>
                <a:t>orbit</a:t>
              </a:r>
              <a:r>
                <a:rPr lang="fr-FR" sz="1350" dirty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lang="fr-FR" sz="1350" dirty="0" err="1">
                  <a:solidFill>
                    <a:prstClr val="black"/>
                  </a:solidFill>
                  <a:latin typeface="Calibri"/>
                </a:rPr>
                <a:t>lattice</a:t>
              </a:r>
              <a:r>
                <a:rPr lang="fr-FR" sz="1350" dirty="0">
                  <a:solidFill>
                    <a:prstClr val="black"/>
                  </a:solidFill>
                  <a:latin typeface="Calibri"/>
                </a:rPr>
                <a:t> structure</a:t>
              </a:r>
              <a:endParaRPr lang="fr-FR" sz="1350" dirty="0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2129030866" name="Flèche : droite 22"/>
            <p:cNvSpPr/>
            <p:nvPr/>
          </p:nvSpPr>
          <p:spPr bwMode="auto">
            <a:xfrm rot="16199998">
              <a:off x="7257236" y="4597572"/>
              <a:ext cx="919524" cy="48605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>
                <a:alpha val="4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932983312" name="Connecteur droit 24"/>
            <p:cNvCxnSpPr/>
            <p:nvPr/>
          </p:nvCxnSpPr>
          <p:spPr bwMode="auto">
            <a:xfrm flipV="1">
              <a:off x="6986461" y="4148102"/>
              <a:ext cx="1296144" cy="14517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229880" name="Connecteur droit 25"/>
            <p:cNvCxnSpPr/>
            <p:nvPr/>
          </p:nvCxnSpPr>
          <p:spPr bwMode="auto">
            <a:xfrm flipV="1">
              <a:off x="6932454" y="4260306"/>
              <a:ext cx="1296144" cy="6700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873318" name="Connecteur droit 26"/>
            <p:cNvCxnSpPr/>
            <p:nvPr/>
          </p:nvCxnSpPr>
          <p:spPr bwMode="auto">
            <a:xfrm>
              <a:off x="6986461" y="4327314"/>
              <a:ext cx="1296144" cy="658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844771" name="Rectangle 27"/>
            <p:cNvSpPr/>
            <p:nvPr/>
          </p:nvSpPr>
          <p:spPr bwMode="auto">
            <a:xfrm>
              <a:off x="7862896" y="4453427"/>
              <a:ext cx="641522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defRPr/>
              </a:pPr>
              <a:r>
                <a:rPr lang="fr-FR" sz="1350">
                  <a:solidFill>
                    <a:srgbClr val="0070C0"/>
                  </a:solidFill>
                  <a:latin typeface="Symbol"/>
                </a:rPr>
                <a:t>s</a:t>
              </a:r>
              <a:r>
                <a:rPr lang="fr-FR" sz="1350" baseline="30000">
                  <a:solidFill>
                    <a:srgbClr val="0070C0"/>
                  </a:solidFill>
                  <a:latin typeface="Symbol"/>
                </a:rPr>
                <a:t>+ </a:t>
              </a:r>
              <a:r>
                <a:rPr lang="fr-FR" sz="1350">
                  <a:solidFill>
                    <a:srgbClr val="0070C0"/>
                  </a:solidFill>
                  <a:latin typeface="Symbol"/>
                </a:rPr>
                <a:t>/ s</a:t>
              </a:r>
              <a:r>
                <a:rPr lang="fr-FR" sz="1350" baseline="30000">
                  <a:solidFill>
                    <a:srgbClr val="0070C0"/>
                  </a:solidFill>
                  <a:latin typeface="Symbol"/>
                </a:rPr>
                <a:t>-</a:t>
              </a:r>
              <a:endParaRPr/>
            </a:p>
          </p:txBody>
        </p:sp>
        <p:sp>
          <p:nvSpPr>
            <p:cNvPr id="1260353217" name="ZoneTexte 44"/>
            <p:cNvSpPr txBox="1"/>
            <p:nvPr/>
          </p:nvSpPr>
          <p:spPr bwMode="auto">
            <a:xfrm>
              <a:off x="5470904" y="5660513"/>
              <a:ext cx="1198228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fr-FR" sz="1350">
                  <a:solidFill>
                    <a:prstClr val="black"/>
                  </a:solidFill>
                  <a:latin typeface="Calibri"/>
                </a:rPr>
                <a:t>Nuclear coordinates</a:t>
              </a:r>
              <a:endParaRPr/>
            </a:p>
          </p:txBody>
        </p:sp>
        <p:grpSp>
          <p:nvGrpSpPr>
            <p:cNvPr id="1069880543" name="Groupe 3"/>
            <p:cNvGrpSpPr/>
            <p:nvPr/>
          </p:nvGrpSpPr>
          <p:grpSpPr bwMode="auto">
            <a:xfrm>
              <a:off x="4261473" y="3719658"/>
              <a:ext cx="1987131" cy="2281079"/>
              <a:chOff x="3628031" y="2602252"/>
              <a:chExt cx="2748345" cy="2679175"/>
            </a:xfrm>
          </p:grpSpPr>
          <p:grpSp>
            <p:nvGrpSpPr>
              <p:cNvPr id="39" name="Groupe 38"/>
              <p:cNvGrpSpPr/>
              <p:nvPr/>
            </p:nvGrpSpPr>
            <p:grpSpPr bwMode="auto">
              <a:xfrm>
                <a:off x="4584759" y="2727459"/>
                <a:ext cx="1791617" cy="2229472"/>
                <a:chOff x="5713555" y="3081719"/>
                <a:chExt cx="2532978" cy="2874572"/>
              </a:xfrm>
            </p:grpSpPr>
            <p:sp>
              <p:nvSpPr>
                <p:cNvPr id="13" name="Flèche : droite 12"/>
                <p:cNvSpPr/>
                <p:nvPr/>
              </p:nvSpPr>
              <p:spPr bwMode="auto">
                <a:xfrm rot="16199998">
                  <a:off x="5166678" y="4265925"/>
                  <a:ext cx="2031324" cy="792087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fr-FR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" name="Flèche : droite 13"/>
                <p:cNvSpPr/>
                <p:nvPr/>
              </p:nvSpPr>
              <p:spPr bwMode="auto">
                <a:xfrm rot="5400000">
                  <a:off x="6208688" y="4622321"/>
                  <a:ext cx="1512168" cy="792087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fr-FR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" name="Forme libre : forme 11"/>
                <p:cNvSpPr/>
                <p:nvPr/>
              </p:nvSpPr>
              <p:spPr bwMode="auto">
                <a:xfrm>
                  <a:off x="5940214" y="3081719"/>
                  <a:ext cx="2306319" cy="1459407"/>
                </a:xfrm>
                <a:custGeom>
                  <a:avLst/>
                  <a:gdLst>
                    <a:gd name="connsiteX0" fmla="*/ 0 w 1718733"/>
                    <a:gd name="connsiteY0" fmla="*/ 0 h 1459407"/>
                    <a:gd name="connsiteX1" fmla="*/ 533400 w 1718733"/>
                    <a:gd name="connsiteY1" fmla="*/ 1422400 h 1459407"/>
                    <a:gd name="connsiteX2" fmla="*/ 1126066 w 1718733"/>
                    <a:gd name="connsiteY2" fmla="*/ 1032933 h 1459407"/>
                    <a:gd name="connsiteX3" fmla="*/ 1718733 w 1718733"/>
                    <a:gd name="connsiteY3" fmla="*/ 931333 h 1459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8733" h="1459407" extrusionOk="0">
                      <a:moveTo>
                        <a:pt x="0" y="0"/>
                      </a:moveTo>
                      <a:cubicBezTo>
                        <a:pt x="172861" y="625122"/>
                        <a:pt x="345722" y="1250245"/>
                        <a:pt x="533400" y="1422400"/>
                      </a:cubicBezTo>
                      <a:cubicBezTo>
                        <a:pt x="721078" y="1594555"/>
                        <a:pt x="928511" y="1114778"/>
                        <a:pt x="1126066" y="1032933"/>
                      </a:cubicBezTo>
                      <a:cubicBezTo>
                        <a:pt x="1323622" y="951089"/>
                        <a:pt x="1521177" y="941211"/>
                        <a:pt x="1718733" y="931333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fr-FR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5" name="Forme libre : forme 34"/>
                <p:cNvSpPr/>
                <p:nvPr/>
              </p:nvSpPr>
              <p:spPr bwMode="auto">
                <a:xfrm>
                  <a:off x="5713555" y="4033314"/>
                  <a:ext cx="1287221" cy="1922977"/>
                </a:xfrm>
                <a:custGeom>
                  <a:avLst/>
                  <a:gdLst>
                    <a:gd name="connsiteX0" fmla="*/ 0 w 1718733"/>
                    <a:gd name="connsiteY0" fmla="*/ 0 h 1459407"/>
                    <a:gd name="connsiteX1" fmla="*/ 533400 w 1718733"/>
                    <a:gd name="connsiteY1" fmla="*/ 1422400 h 1459407"/>
                    <a:gd name="connsiteX2" fmla="*/ 1126066 w 1718733"/>
                    <a:gd name="connsiteY2" fmla="*/ 1032933 h 1459407"/>
                    <a:gd name="connsiteX3" fmla="*/ 1718733 w 1718733"/>
                    <a:gd name="connsiteY3" fmla="*/ 931333 h 1459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8733" h="1459407" extrusionOk="0">
                      <a:moveTo>
                        <a:pt x="0" y="0"/>
                      </a:moveTo>
                      <a:cubicBezTo>
                        <a:pt x="172861" y="625122"/>
                        <a:pt x="345722" y="1250245"/>
                        <a:pt x="533400" y="1422400"/>
                      </a:cubicBezTo>
                      <a:cubicBezTo>
                        <a:pt x="721078" y="1594555"/>
                        <a:pt x="928511" y="1114778"/>
                        <a:pt x="1126066" y="1032933"/>
                      </a:cubicBezTo>
                      <a:cubicBezTo>
                        <a:pt x="1323622" y="951089"/>
                        <a:pt x="1521177" y="941211"/>
                        <a:pt x="1718733" y="931333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fr-FR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41" name="Connecteur droit avec flèche 40"/>
              <p:cNvCxnSpPr/>
              <p:nvPr/>
            </p:nvCxnSpPr>
            <p:spPr bwMode="auto">
              <a:xfrm>
                <a:off x="4391581" y="5190157"/>
                <a:ext cx="1763686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avec flèche 41"/>
              <p:cNvCxnSpPr/>
              <p:nvPr/>
            </p:nvCxnSpPr>
            <p:spPr bwMode="auto">
              <a:xfrm flipH="1" flipV="1">
                <a:off x="4498539" y="2849537"/>
                <a:ext cx="48060" cy="243189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ZoneTexte 45"/>
              <p:cNvSpPr txBox="1"/>
              <p:nvPr/>
            </p:nvSpPr>
            <p:spPr bwMode="auto">
              <a:xfrm>
                <a:off x="3628031" y="2602252"/>
                <a:ext cx="1288308" cy="3524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>
                  <a:defRPr/>
                </a:pPr>
                <a:r>
                  <a:rPr lang="fr-FR" sz="1350">
                    <a:solidFill>
                      <a:prstClr val="black"/>
                    </a:solidFill>
                    <a:latin typeface="Calibri"/>
                  </a:rPr>
                  <a:t>Energy</a:t>
                </a:r>
                <a:endParaRPr/>
              </a:p>
            </p:txBody>
          </p:sp>
        </p:grpSp>
        <p:cxnSp>
          <p:nvCxnSpPr>
            <p:cNvPr id="736849128" name="Connecteur droit avec flèche 47"/>
            <p:cNvCxnSpPr/>
            <p:nvPr/>
          </p:nvCxnSpPr>
          <p:spPr bwMode="auto">
            <a:xfrm>
              <a:off x="6630142" y="5520866"/>
              <a:ext cx="36435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1931995" name="Connecteur droit avec flèche 51"/>
            <p:cNvCxnSpPr/>
            <p:nvPr/>
          </p:nvCxnSpPr>
          <p:spPr bwMode="auto">
            <a:xfrm>
              <a:off x="6630142" y="5458725"/>
              <a:ext cx="36435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2031125" name="Connecteur droit avec flèche 52"/>
            <p:cNvCxnSpPr/>
            <p:nvPr/>
          </p:nvCxnSpPr>
          <p:spPr bwMode="auto">
            <a:xfrm>
              <a:off x="6568105" y="4257282"/>
              <a:ext cx="36435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574915" name="ZoneTexte 53"/>
            <p:cNvSpPr txBox="1"/>
            <p:nvPr/>
          </p:nvSpPr>
          <p:spPr bwMode="auto">
            <a:xfrm>
              <a:off x="7020884" y="5275340"/>
              <a:ext cx="43954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1350">
                  <a:solidFill>
                    <a:prstClr val="black"/>
                  </a:solidFill>
                  <a:latin typeface="Calibri"/>
                </a:rPr>
                <a:t>F=4</a:t>
              </a:r>
              <a:endParaRPr/>
            </a:p>
          </p:txBody>
        </p:sp>
        <p:sp>
          <p:nvSpPr>
            <p:cNvPr id="258216730" name="ZoneTexte 54"/>
            <p:cNvSpPr txBox="1"/>
            <p:nvPr/>
          </p:nvSpPr>
          <p:spPr bwMode="auto">
            <a:xfrm>
              <a:off x="7015409" y="5447023"/>
              <a:ext cx="43954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1350">
                  <a:solidFill>
                    <a:prstClr val="black"/>
                  </a:solidFill>
                  <a:latin typeface="Calibri"/>
                </a:rPr>
                <a:t>F=3</a:t>
              </a:r>
              <a:endParaRPr/>
            </a:p>
          </p:txBody>
        </p:sp>
        <p:sp>
          <p:nvSpPr>
            <p:cNvPr id="660098200" name="ZoneTexte 55"/>
            <p:cNvSpPr txBox="1"/>
            <p:nvPr/>
          </p:nvSpPr>
          <p:spPr bwMode="auto">
            <a:xfrm>
              <a:off x="6308057" y="5359042"/>
              <a:ext cx="34015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1350">
                  <a:solidFill>
                    <a:prstClr val="black"/>
                  </a:solidFill>
                  <a:latin typeface="Calibri"/>
                </a:rPr>
                <a:t>6s</a:t>
              </a:r>
              <a:endParaRPr/>
            </a:p>
          </p:txBody>
        </p:sp>
        <p:sp>
          <p:nvSpPr>
            <p:cNvPr id="903245507" name="ZoneTexte 56"/>
            <p:cNvSpPr txBox="1"/>
            <p:nvPr/>
          </p:nvSpPr>
          <p:spPr bwMode="auto">
            <a:xfrm>
              <a:off x="6245890" y="4146012"/>
              <a:ext cx="36420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1350">
                  <a:solidFill>
                    <a:prstClr val="black"/>
                  </a:solidFill>
                  <a:latin typeface="Calibri"/>
                </a:rPr>
                <a:t>6p</a:t>
              </a:r>
              <a:endParaRPr/>
            </a:p>
          </p:txBody>
        </p:sp>
        <p:cxnSp>
          <p:nvCxnSpPr>
            <p:cNvPr id="427104665" name="Connecteur droit avec flèche 33"/>
            <p:cNvCxnSpPr/>
            <p:nvPr/>
          </p:nvCxnSpPr>
          <p:spPr bwMode="auto">
            <a:xfrm>
              <a:off x="6568105" y="4335386"/>
              <a:ext cx="36435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6354016" name="Connecteur droit avec flèche 35"/>
            <p:cNvCxnSpPr/>
            <p:nvPr/>
          </p:nvCxnSpPr>
          <p:spPr bwMode="auto">
            <a:xfrm>
              <a:off x="7020885" y="6002563"/>
              <a:ext cx="127519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9610267" name="ZoneTexte 36"/>
            <p:cNvSpPr txBox="1"/>
            <p:nvPr/>
          </p:nvSpPr>
          <p:spPr bwMode="auto">
            <a:xfrm>
              <a:off x="8296113" y="5890952"/>
              <a:ext cx="966231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fr-FR" sz="1350">
                  <a:solidFill>
                    <a:prstClr val="black"/>
                  </a:solidFill>
                  <a:latin typeface="Calibri"/>
                </a:rPr>
                <a:t>B field</a:t>
              </a:r>
              <a:endParaRPr/>
            </a:p>
          </p:txBody>
        </p:sp>
      </p:grpSp>
      <p:pic>
        <p:nvPicPr>
          <p:cNvPr id="1397210565" name="Image 5"/>
          <p:cNvPicPr>
            <a:picLocks noChangeAspect="1"/>
          </p:cNvPicPr>
          <p:nvPr/>
        </p:nvPicPr>
        <p:blipFill>
          <a:blip r:embed="rId3"/>
          <a:srcRect l="35088" r="34210" b="48184"/>
          <a:stretch/>
        </p:blipFill>
        <p:spPr bwMode="auto">
          <a:xfrm>
            <a:off x="7131115" y="86743"/>
            <a:ext cx="1909830" cy="1035990"/>
          </a:xfrm>
          <a:prstGeom prst="rect">
            <a:avLst/>
          </a:prstGeom>
        </p:spPr>
      </p:pic>
      <p:sp>
        <p:nvSpPr>
          <p:cNvPr id="170596026" name="ZoneTexte 9"/>
          <p:cNvSpPr txBox="1"/>
          <p:nvPr/>
        </p:nvSpPr>
        <p:spPr bwMode="auto">
          <a:xfrm>
            <a:off x="226223" y="5597064"/>
            <a:ext cx="459986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endParaRPr baseline="-25000" dirty="0">
              <a:solidFill>
                <a:prstClr val="black"/>
              </a:solidFill>
              <a:latin typeface="Calibri"/>
            </a:endParaRPr>
          </a:p>
          <a:p>
            <a:pPr defTabSz="685800">
              <a:defRPr/>
            </a:pPr>
            <a:endParaRPr lang="fr-FR" sz="135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07ADEBA8-F8AA-2A86-57B9-2E69ED9F482B}"/>
              </a:ext>
            </a:extLst>
          </p:cNvPr>
          <p:cNvSpPr txBox="1">
            <a:spLocks/>
          </p:cNvSpPr>
          <p:nvPr/>
        </p:nvSpPr>
        <p:spPr bwMode="auto">
          <a:xfrm>
            <a:off x="-8149" y="5946938"/>
            <a:ext cx="8211424" cy="56919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685800" rtl="0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>
                <a:sym typeface="Wingdings" panose="05000000000000000000" pitchFamily="2" charset="2"/>
              </a:rPr>
              <a:t>Other system (</a:t>
            </a:r>
            <a:r>
              <a:rPr lang="en-US" dirty="0" err="1">
                <a:sym typeface="Wingdings" panose="05000000000000000000" pitchFamily="2" charset="2"/>
              </a:rPr>
              <a:t>Rb,Cs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SrF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TlF</a:t>
            </a:r>
            <a:r>
              <a:rPr lang="en-US" dirty="0">
                <a:sym typeface="Wingdings" panose="05000000000000000000" pitchFamily="2" charset="2"/>
              </a:rPr>
              <a:t>, polyatomic, radioactive …)</a:t>
            </a:r>
          </a:p>
          <a:p>
            <a:pPr marL="0" indent="0">
              <a:buNone/>
              <a:defRPr/>
            </a:pPr>
            <a:r>
              <a:rPr lang="en-US" dirty="0">
                <a:sym typeface="Wingdings" panose="05000000000000000000" pitchFamily="2" charset="2"/>
              </a:rPr>
              <a:t>In </a:t>
            </a:r>
            <a:r>
              <a:rPr lang="en-US" dirty="0" err="1">
                <a:sym typeface="Wingdings" panose="05000000000000000000" pitchFamily="2" charset="2"/>
              </a:rPr>
              <a:t>Ar</a:t>
            </a:r>
            <a:r>
              <a:rPr lang="en-US" dirty="0">
                <a:sym typeface="Wingdings" panose="05000000000000000000" pitchFamily="2" charset="2"/>
              </a:rPr>
              <a:t>, Ne, pH</a:t>
            </a:r>
            <a:r>
              <a:rPr lang="en-US" baseline="-25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 ?</a:t>
            </a:r>
            <a:endParaRPr lang="en-US" dirty="0"/>
          </a:p>
        </p:txBody>
      </p:sp>
      <p:pic>
        <p:nvPicPr>
          <p:cNvPr id="21" name="object 15">
            <a:extLst>
              <a:ext uri="{FF2B5EF4-FFF2-40B4-BE49-F238E27FC236}">
                <a16:creationId xmlns:a16="http://schemas.microsoft.com/office/drawing/2014/main" id="{0514D219-AA77-E461-AACE-8A804DFA7CE5}"/>
              </a:ext>
            </a:extLst>
          </p:cNvPr>
          <p:cNvPicPr/>
          <p:nvPr/>
        </p:nvPicPr>
        <p:blipFill>
          <a:blip r:embed="rId4" cstate="print"/>
          <a:srcRect t="2818"/>
          <a:stretch/>
        </p:blipFill>
        <p:spPr>
          <a:xfrm>
            <a:off x="6128500" y="4375821"/>
            <a:ext cx="5497297" cy="3672010"/>
          </a:xfrm>
          <a:prstGeom prst="rect">
            <a:avLst/>
          </a:prstGeom>
        </p:spPr>
      </p:pic>
      <p:pic>
        <p:nvPicPr>
          <p:cNvPr id="22" name="object 16">
            <a:extLst>
              <a:ext uri="{FF2B5EF4-FFF2-40B4-BE49-F238E27FC236}">
                <a16:creationId xmlns:a16="http://schemas.microsoft.com/office/drawing/2014/main" id="{71319001-7803-F600-C221-6F2D976F4F6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44783" y="5185480"/>
            <a:ext cx="250825" cy="241300"/>
          </a:xfrm>
          <a:prstGeom prst="rect">
            <a:avLst/>
          </a:prstGeom>
        </p:spPr>
      </p:pic>
      <p:sp>
        <p:nvSpPr>
          <p:cNvPr id="24" name="object 20">
            <a:extLst>
              <a:ext uri="{FF2B5EF4-FFF2-40B4-BE49-F238E27FC236}">
                <a16:creationId xmlns:a16="http://schemas.microsoft.com/office/drawing/2014/main" id="{1A69C4F2-91A3-939A-FB2D-300683A30DB7}"/>
              </a:ext>
            </a:extLst>
          </p:cNvPr>
          <p:cNvSpPr txBox="1"/>
          <p:nvPr/>
        </p:nvSpPr>
        <p:spPr bwMode="auto">
          <a:xfrm>
            <a:off x="7832339" y="4781961"/>
            <a:ext cx="10375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7</a:t>
            </a:r>
            <a:r>
              <a:rPr sz="1200" baseline="24305" dirty="0">
                <a:latin typeface="Calibri"/>
                <a:cs typeface="Calibri"/>
              </a:rPr>
              <a:t>th</a:t>
            </a:r>
            <a:r>
              <a:rPr sz="1200" spc="225" baseline="243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Peak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??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0999C28C-A324-951A-0E61-C364C051518A}"/>
              </a:ext>
            </a:extLst>
          </p:cNvPr>
          <p:cNvSpPr txBox="1"/>
          <p:nvPr/>
        </p:nvSpPr>
        <p:spPr bwMode="auto">
          <a:xfrm>
            <a:off x="8838086" y="5324878"/>
            <a:ext cx="2505009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fr-FR" sz="1800" dirty="0">
                <a:latin typeface="Calibri"/>
                <a:cs typeface="Calibri"/>
              </a:rPr>
              <a:t>Cs</a:t>
            </a:r>
            <a:r>
              <a:rPr lang="fr-FR" sz="1800" baseline="-25000" dirty="0">
                <a:latin typeface="Calibri"/>
                <a:cs typeface="Calibri"/>
              </a:rPr>
              <a:t>2 </a:t>
            </a:r>
            <a:r>
              <a:rPr lang="fr-FR" sz="1800" dirty="0">
                <a:latin typeface="Calibri"/>
                <a:cs typeface="Calibri"/>
              </a:rPr>
              <a:t>?   </a:t>
            </a: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fr-FR" sz="1800" dirty="0">
                <a:latin typeface="Calibri"/>
                <a:cs typeface="Calibri"/>
              </a:rPr>
              <a:t>6s</a:t>
            </a:r>
            <a:r>
              <a:rPr lang="fr-FR" sz="1800" dirty="0">
                <a:latin typeface="Calibri"/>
                <a:cs typeface="Calibri"/>
                <a:sym typeface="Wingdings" panose="05000000000000000000" pitchFamily="2" charset="2"/>
              </a:rPr>
              <a:t>5d transition ?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47B5FC7-1BF6-99A9-0511-92B670367A24}"/>
              </a:ext>
            </a:extLst>
          </p:cNvPr>
          <p:cNvSpPr txBox="1"/>
          <p:nvPr/>
        </p:nvSpPr>
        <p:spPr>
          <a:xfrm>
            <a:off x="87064" y="2045060"/>
            <a:ext cx="69030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In solid state systems, there can be dangerous mixing terms.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Multiple trapping sites are present at the same time</a:t>
            </a:r>
            <a:endParaRPr lang="en-US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Td (4 vacancies) + Oh (6 vacancies), D3h, hcp phase ?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pic>
        <p:nvPicPr>
          <p:cNvPr id="29" name="object 16">
            <a:extLst>
              <a:ext uri="{FF2B5EF4-FFF2-40B4-BE49-F238E27FC236}">
                <a16:creationId xmlns:a16="http://schemas.microsoft.com/office/drawing/2014/main" id="{9AF72EBB-C698-6C47-9BD5-9BCD3886490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034415" y="5593287"/>
            <a:ext cx="761885" cy="53601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862492" name="Titre 1"/>
          <p:cNvSpPr>
            <a:spLocks noGrp="1"/>
          </p:cNvSpPr>
          <p:nvPr>
            <p:ph type="title"/>
          </p:nvPr>
        </p:nvSpPr>
        <p:spPr bwMode="auto">
          <a:xfrm>
            <a:off x="2968887" y="-221878"/>
            <a:ext cx="9401397" cy="941791"/>
          </a:xfrm>
        </p:spPr>
        <p:txBody>
          <a:bodyPr/>
          <a:lstStyle/>
          <a:p>
            <a:pPr>
              <a:defRPr/>
            </a:pPr>
            <a:r>
              <a:t>How to measure —&gt; Ramsey spectroscopy</a:t>
            </a:r>
          </a:p>
        </p:txBody>
      </p:sp>
      <p:pic>
        <p:nvPicPr>
          <p:cNvPr id="1465971121" name="Image 194659438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12142" y="2715125"/>
            <a:ext cx="4874401" cy="3699235"/>
          </a:xfrm>
          <a:prstGeom prst="rect">
            <a:avLst/>
          </a:prstGeom>
        </p:spPr>
      </p:pic>
      <p:pic>
        <p:nvPicPr>
          <p:cNvPr id="1850831516" name="Image 2033993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28728" y="876852"/>
            <a:ext cx="6595594" cy="183827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BF5DB00-D9C4-9B91-14CB-BF036E47E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718102" y="1142999"/>
            <a:ext cx="5231107" cy="5155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5081995" name="Image 305081994"/>
          <p:cNvPicPr>
            <a:picLocks noChangeAspect="1"/>
          </p:cNvPicPr>
          <p:nvPr/>
        </p:nvPicPr>
        <p:blipFill>
          <a:blip r:embed="rId3"/>
          <a:srcRect t="3239" r="52497"/>
          <a:stretch/>
        </p:blipFill>
        <p:spPr bwMode="auto">
          <a:xfrm>
            <a:off x="4574" y="1384271"/>
            <a:ext cx="4186304" cy="3025796"/>
          </a:xfrm>
          <a:prstGeom prst="rect">
            <a:avLst/>
          </a:prstGeom>
        </p:spPr>
      </p:pic>
      <p:pic>
        <p:nvPicPr>
          <p:cNvPr id="1986911148" name="Image 1986911147"/>
          <p:cNvPicPr>
            <a:picLocks noChangeAspect="1"/>
          </p:cNvPicPr>
          <p:nvPr/>
        </p:nvPicPr>
        <p:blipFill>
          <a:blip r:embed="rId4"/>
          <a:srcRect b="43559"/>
          <a:stretch/>
        </p:blipFill>
        <p:spPr bwMode="auto">
          <a:xfrm>
            <a:off x="63891" y="5143500"/>
            <a:ext cx="3945718" cy="1549203"/>
          </a:xfrm>
          <a:prstGeom prst="rect">
            <a:avLst/>
          </a:prstGeom>
        </p:spPr>
      </p:pic>
      <p:pic>
        <p:nvPicPr>
          <p:cNvPr id="2061265957" name="Picture 3"/>
          <p:cNvPicPr>
            <a:picLocks noChangeAspect="1" noChangeArrowheads="1"/>
          </p:cNvPicPr>
          <p:nvPr/>
        </p:nvPicPr>
        <p:blipFill>
          <a:blip r:embed="rId5"/>
          <a:srcRect b="38525"/>
          <a:stretch/>
        </p:blipFill>
        <p:spPr bwMode="auto">
          <a:xfrm>
            <a:off x="63891" y="4534652"/>
            <a:ext cx="3716898" cy="445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20824" name="Image 46720823"/>
          <p:cNvPicPr>
            <a:picLocks noChangeAspect="1"/>
          </p:cNvPicPr>
          <p:nvPr/>
        </p:nvPicPr>
        <p:blipFill>
          <a:blip r:embed="rId6"/>
          <a:srcRect r="1659" b="73550"/>
          <a:stretch/>
        </p:blipFill>
        <p:spPr bwMode="auto">
          <a:xfrm>
            <a:off x="1728543" y="27214"/>
            <a:ext cx="8349847" cy="1128538"/>
          </a:xfrm>
          <a:prstGeom prst="rect">
            <a:avLst/>
          </a:prstGeom>
        </p:spPr>
      </p:pic>
      <p:pic>
        <p:nvPicPr>
          <p:cNvPr id="1440654916" name="Image 1440654915"/>
          <p:cNvPicPr>
            <a:picLocks noChangeAspect="1"/>
          </p:cNvPicPr>
          <p:nvPr/>
        </p:nvPicPr>
        <p:blipFill>
          <a:blip r:embed="rId7"/>
          <a:srcRect l="70117" t="23449"/>
          <a:stretch/>
        </p:blipFill>
        <p:spPr bwMode="auto">
          <a:xfrm>
            <a:off x="8792078" y="1234593"/>
            <a:ext cx="3250178" cy="3126568"/>
          </a:xfrm>
          <a:prstGeom prst="rect">
            <a:avLst/>
          </a:prstGeom>
        </p:spPr>
      </p:pic>
      <p:pic>
        <p:nvPicPr>
          <p:cNvPr id="939038078" name="Image 939038077"/>
          <p:cNvPicPr>
            <a:picLocks noChangeAspect="1"/>
          </p:cNvPicPr>
          <p:nvPr/>
        </p:nvPicPr>
        <p:blipFill>
          <a:blip r:embed="rId7"/>
          <a:srcRect t="48535" r="56487"/>
          <a:stretch/>
        </p:blipFill>
        <p:spPr bwMode="auto">
          <a:xfrm>
            <a:off x="4190878" y="2041071"/>
            <a:ext cx="4466811" cy="1983913"/>
          </a:xfrm>
          <a:prstGeom prst="rect">
            <a:avLst/>
          </a:prstGeom>
        </p:spPr>
      </p:pic>
      <p:pic>
        <p:nvPicPr>
          <p:cNvPr id="400705155" name="Picture 2"/>
          <p:cNvPicPr>
            <a:picLocks noChangeAspect="1" noChangeArrowheads="1"/>
          </p:cNvPicPr>
          <p:nvPr/>
        </p:nvPicPr>
        <p:blipFill>
          <a:blip r:embed="rId8"/>
          <a:srcRect l="13060" t="57940" r="49386" b="33919"/>
          <a:stretch/>
        </p:blipFill>
        <p:spPr bwMode="auto">
          <a:xfrm>
            <a:off x="9831415" y="6267034"/>
            <a:ext cx="2036366" cy="1845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3816987" name="Groupe 1873816986"/>
          <p:cNvGrpSpPr/>
          <p:nvPr/>
        </p:nvGrpSpPr>
        <p:grpSpPr bwMode="auto">
          <a:xfrm>
            <a:off x="8543725" y="4914600"/>
            <a:ext cx="2111474" cy="835816"/>
            <a:chOff x="0" y="0"/>
            <a:chExt cx="2111474" cy="835816"/>
          </a:xfrm>
        </p:grpSpPr>
        <p:sp>
          <p:nvSpPr>
            <p:cNvPr id="12392389" name="Rectangle 12392388"/>
            <p:cNvSpPr/>
            <p:nvPr/>
          </p:nvSpPr>
          <p:spPr bwMode="auto">
            <a:xfrm>
              <a:off x="0" y="0"/>
              <a:ext cx="2111474" cy="8358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40898602" name="Image 540898601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55375" y="28444"/>
              <a:ext cx="2009773" cy="781048"/>
            </a:xfrm>
            <a:prstGeom prst="rect">
              <a:avLst/>
            </a:prstGeom>
          </p:spPr>
        </p:pic>
      </p:grpSp>
      <p:sp>
        <p:nvSpPr>
          <p:cNvPr id="752922715" name="ZoneTexte 752922714"/>
          <p:cNvSpPr txBox="1"/>
          <p:nvPr/>
        </p:nvSpPr>
        <p:spPr bwMode="auto">
          <a:xfrm>
            <a:off x="6986344" y="6170662"/>
            <a:ext cx="2621824" cy="37726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Very small polarization </a:t>
            </a:r>
            <a:r>
              <a:rPr>
                <a:latin typeface="Symbol"/>
                <a:ea typeface="Symbol"/>
                <a:cs typeface="Symbol"/>
              </a:rPr>
              <a:t>e</a:t>
            </a:r>
            <a:r>
              <a:t> = </a:t>
            </a:r>
          </a:p>
        </p:txBody>
      </p:sp>
      <p:pic>
        <p:nvPicPr>
          <p:cNvPr id="1244690192" name="Image 1"/>
          <p:cNvPicPr>
            <a:picLocks noChangeAspect="1"/>
          </p:cNvPicPr>
          <p:nvPr/>
        </p:nvPicPr>
        <p:blipFill>
          <a:blip r:embed="rId10"/>
          <a:srcRect l="32524" t="-217" r="29616" b="54621"/>
          <a:stretch/>
        </p:blipFill>
        <p:spPr bwMode="auto">
          <a:xfrm>
            <a:off x="5516772" y="3977042"/>
            <a:ext cx="867616" cy="866050"/>
          </a:xfrm>
          <a:prstGeom prst="rect">
            <a:avLst/>
          </a:prstGeom>
        </p:spPr>
      </p:pic>
      <p:sp>
        <p:nvSpPr>
          <p:cNvPr id="10659050" name="ZoneTexte 2"/>
          <p:cNvSpPr txBox="1"/>
          <p:nvPr/>
        </p:nvSpPr>
        <p:spPr bwMode="auto">
          <a:xfrm>
            <a:off x="6384389" y="4070278"/>
            <a:ext cx="1104021" cy="640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/>
              <a:t>d</a:t>
            </a:r>
            <a:r>
              <a:rPr lang="fr-FR" baseline="-25000"/>
              <a:t>e</a:t>
            </a:r>
            <a:r>
              <a:rPr lang="fr-FR"/>
              <a:t> aligned </a:t>
            </a:r>
            <a:endParaRPr/>
          </a:p>
          <a:p>
            <a:pPr>
              <a:defRPr/>
            </a:pPr>
            <a:r>
              <a:rPr lang="fr-FR"/>
              <a:t>along 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3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70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81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92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69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65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2922715" grpId="0"/>
      <p:bldP spid="106590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08989265" name="Image 6"/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/>
        </p:blipFill>
        <p:spPr bwMode="auto">
          <a:xfrm>
            <a:off x="3807742" y="5641957"/>
            <a:ext cx="6811844" cy="97234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33170320" name="Tableau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874458"/>
              </p:ext>
            </p:extLst>
          </p:nvPr>
        </p:nvGraphicFramePr>
        <p:xfrm>
          <a:off x="505863" y="1421380"/>
          <a:ext cx="9018271" cy="3836258"/>
        </p:xfrm>
        <a:graphic>
          <a:graphicData uri="http://schemas.openxmlformats.org/drawingml/2006/table">
            <a:tbl>
              <a:tblPr firstRow="1" bandRow="1"/>
              <a:tblGrid>
                <a:gridCol w="496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5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7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0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58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61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year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/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sample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/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eEDM limit in e·cm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>
                          <a:latin typeface="Arial"/>
                        </a:defRPr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method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de-DE" sz="1200" b="0" i="0">
                        <a:latin typeface="Arial"/>
                        <a:ea typeface="Microsoft YaHei"/>
                        <a:cs typeface="Arial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74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/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1961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/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KCr- &amp; NH</a:t>
                      </a:r>
                      <a:r>
                        <a:rPr lang="de-DE" sz="1200" b="0" i="0" baseline="-25000">
                          <a:latin typeface="Arial"/>
                          <a:ea typeface="Microsoft YaHei"/>
                          <a:cs typeface="Arial"/>
                        </a:rPr>
                        <a:t>4</a:t>
                      </a: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-(SO</a:t>
                      </a:r>
                      <a:r>
                        <a:rPr lang="de-DE" sz="1200" b="0" i="0" baseline="-25000">
                          <a:latin typeface="Arial"/>
                          <a:ea typeface="Microsoft YaHei"/>
                          <a:cs typeface="Arial"/>
                        </a:rPr>
                        <a:t>4</a:t>
                      </a: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)</a:t>
                      </a:r>
                      <a:r>
                        <a:rPr lang="de-DE" sz="1200" b="0" i="0" baseline="-25000">
                          <a:latin typeface="Arial"/>
                          <a:ea typeface="Microsoft YaHei"/>
                          <a:cs typeface="Arial"/>
                        </a:rPr>
                        <a:t>2</a:t>
                      </a: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 12H</a:t>
                      </a:r>
                      <a:r>
                        <a:rPr lang="de-DE" sz="1200" b="0" i="0" baseline="-25000">
                          <a:latin typeface="Arial"/>
                          <a:ea typeface="Microsoft YaHei"/>
                          <a:cs typeface="Arial"/>
                        </a:rPr>
                        <a:t>2</a:t>
                      </a: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O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/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d</a:t>
                      </a:r>
                      <a:r>
                        <a:rPr lang="de-DE" sz="1200" b="0" i="0" baseline="-25000">
                          <a:latin typeface="Arial"/>
                          <a:ea typeface="Microsoft YaHei"/>
                          <a:cs typeface="Arial"/>
                        </a:rPr>
                        <a:t>e</a:t>
                      </a: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 &lt; 10</a:t>
                      </a:r>
                      <a:r>
                        <a:rPr lang="de-DE" sz="1200" b="0" i="0" baseline="30000">
                          <a:latin typeface="Arial"/>
                          <a:ea typeface="Microsoft YaHei"/>
                          <a:cs typeface="Arial"/>
                        </a:rPr>
                        <a:t>-13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>
                          <a:latin typeface="Arial"/>
                        </a:defRPr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EPR spectroscopy</a:t>
                      </a:r>
                      <a:endParaRPr/>
                    </a:p>
                  </a:txBody>
                  <a:tcPr marL="68580" marR="68580" marT="34290" marB="34290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>
                          <a:latin typeface="Arial"/>
                        </a:defRPr>
                      </a:pPr>
                      <a:r>
                        <a:rPr lang="de-DE" sz="1200" b="0" i="0">
                          <a:latin typeface="Symbol"/>
                          <a:ea typeface="Microsoft YaHei"/>
                          <a:cs typeface="Arial"/>
                        </a:rPr>
                        <a:t>D </a:t>
                      </a: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Energy = -d.E</a:t>
                      </a:r>
                      <a:r>
                        <a:rPr lang="de-DE" sz="1200" b="0" i="0" baseline="-25000">
                          <a:latin typeface="Arial"/>
                          <a:ea typeface="Microsoft YaHei"/>
                          <a:cs typeface="Arial"/>
                        </a:rPr>
                        <a:t>eff</a:t>
                      </a:r>
                      <a:endParaRPr lang="de-DE" sz="1200" b="0" i="0">
                        <a:latin typeface="Arial"/>
                        <a:ea typeface="Microsoft YaHei"/>
                        <a:cs typeface="Arial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/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1963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/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Al</a:t>
                      </a:r>
                      <a:r>
                        <a:rPr lang="de-DE" sz="1200" b="0" i="0" baseline="-25000">
                          <a:latin typeface="Arial"/>
                          <a:ea typeface="Microsoft YaHei"/>
                          <a:cs typeface="Arial"/>
                        </a:rPr>
                        <a:t>2</a:t>
                      </a: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O</a:t>
                      </a:r>
                      <a:r>
                        <a:rPr lang="de-DE" sz="1200" b="0" i="0" baseline="-25000">
                          <a:latin typeface="Arial"/>
                          <a:ea typeface="Microsoft YaHei"/>
                          <a:cs typeface="Arial"/>
                        </a:rPr>
                        <a:t>3</a:t>
                      </a: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:Cr &amp; MgO:Cr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/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d</a:t>
                      </a:r>
                      <a:r>
                        <a:rPr lang="de-DE" sz="1200" b="0" i="0" baseline="-25000">
                          <a:latin typeface="Arial"/>
                          <a:ea typeface="Microsoft YaHei"/>
                          <a:cs typeface="Arial"/>
                        </a:rPr>
                        <a:t>e</a:t>
                      </a: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 = (1 ± 4.6)x10</a:t>
                      </a:r>
                      <a:r>
                        <a:rPr lang="de-DE" sz="1200" b="0" i="0" baseline="30000">
                          <a:latin typeface="Arial"/>
                          <a:ea typeface="Microsoft YaHei"/>
                          <a:cs typeface="Arial"/>
                        </a:rPr>
                        <a:t>-16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>
                          <a:latin typeface="Arial"/>
                        </a:defRPr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EPR spectroscopy</a:t>
                      </a:r>
                      <a:endParaRPr/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>
                          <a:latin typeface="Arial"/>
                        </a:defRPr>
                      </a:pPr>
                      <a:endParaRPr lang="de-DE" sz="1600" b="0" i="0">
                        <a:latin typeface="Arial"/>
                        <a:ea typeface="Microsoft YaHei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9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/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1979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/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Nickel-Zink-Ferrite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/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d</a:t>
                      </a:r>
                      <a:r>
                        <a:rPr lang="de-DE" sz="1200" b="0" i="0" baseline="-25000">
                          <a:latin typeface="Arial"/>
                          <a:ea typeface="Microsoft YaHei"/>
                          <a:cs typeface="Arial"/>
                        </a:rPr>
                        <a:t>e</a:t>
                      </a: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 = (8.1 ± 11.6)x10</a:t>
                      </a:r>
                      <a:r>
                        <a:rPr lang="de-DE" sz="1200" b="0" i="0" baseline="30000">
                          <a:latin typeface="Arial"/>
                          <a:ea typeface="Microsoft YaHei"/>
                          <a:cs typeface="Arial"/>
                        </a:rPr>
                        <a:t>-23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>
                          <a:latin typeface="Arial"/>
                        </a:defRPr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Magnetometry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>
                          <a:latin typeface="Arial"/>
                        </a:defRPr>
                      </a:pPr>
                      <a:endParaRPr lang="de-DE" sz="1200" b="0" i="0">
                        <a:latin typeface="Arial"/>
                        <a:ea typeface="Microsoft YaHei"/>
                        <a:cs typeface="Arial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9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/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2004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/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GdIG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/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d</a:t>
                      </a:r>
                      <a:r>
                        <a:rPr lang="de-DE" sz="1200" b="0" i="0" baseline="-25000">
                          <a:latin typeface="Arial"/>
                          <a:ea typeface="Microsoft YaHei"/>
                          <a:cs typeface="Arial"/>
                        </a:rPr>
                        <a:t>e</a:t>
                      </a: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 = (2 ± 3)x10</a:t>
                      </a:r>
                      <a:r>
                        <a:rPr lang="de-DE" sz="1200" b="0" i="0" baseline="30000">
                          <a:latin typeface="Arial"/>
                          <a:ea typeface="Microsoft YaHei"/>
                          <a:cs typeface="Arial"/>
                        </a:rPr>
                        <a:t>-24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>
                          <a:latin typeface="Arial"/>
                        </a:defRPr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Voltage measurement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>
                          <a:latin typeface="Arial"/>
                        </a:defRPr>
                      </a:pPr>
                      <a:r>
                        <a:rPr lang="de-DE" sz="1200" b="0" i="0" dirty="0">
                          <a:latin typeface="Arial"/>
                          <a:ea typeface="Microsoft YaHei"/>
                          <a:cs typeface="Arial"/>
                        </a:rPr>
                        <a:t>B </a:t>
                      </a:r>
                      <a:r>
                        <a:rPr lang="de-DE" sz="1200" b="0" i="0" dirty="0" err="1">
                          <a:latin typeface="Arial"/>
                          <a:ea typeface="Microsoft YaHei"/>
                          <a:cs typeface="Arial"/>
                        </a:rPr>
                        <a:t>field</a:t>
                      </a:r>
                      <a:r>
                        <a:rPr lang="de-DE" sz="1200" b="0" i="0" dirty="0">
                          <a:latin typeface="Arial"/>
                          <a:ea typeface="Microsoft YaHei"/>
                          <a:cs typeface="Arial"/>
                        </a:rPr>
                        <a:t>, </a:t>
                      </a:r>
                      <a:r>
                        <a:rPr lang="de-DE" sz="1200" b="0" i="0" dirty="0" err="1">
                          <a:latin typeface="Arial"/>
                          <a:ea typeface="Microsoft YaHei"/>
                          <a:cs typeface="Arial"/>
                        </a:rPr>
                        <a:t>align</a:t>
                      </a:r>
                      <a:r>
                        <a:rPr lang="de-DE" sz="1200" b="0" i="0" dirty="0">
                          <a:latin typeface="Arial"/>
                          <a:ea typeface="Microsoft YaHei"/>
                          <a:cs typeface="Arial"/>
                        </a:rPr>
                        <a:t> </a:t>
                      </a:r>
                      <a:r>
                        <a:rPr lang="de-DE" sz="1200" b="0" i="0" dirty="0" err="1">
                          <a:latin typeface="Arial"/>
                          <a:ea typeface="Microsoft YaHei"/>
                          <a:cs typeface="Arial"/>
                        </a:rPr>
                        <a:t>spin</a:t>
                      </a:r>
                      <a:r>
                        <a:rPr lang="de-DE" sz="1200" b="0" i="0" dirty="0">
                          <a:latin typeface="Arial"/>
                          <a:ea typeface="Microsoft YaHei"/>
                          <a:cs typeface="Arial"/>
                        </a:rPr>
                        <a:t> </a:t>
                      </a:r>
                      <a:r>
                        <a:rPr lang="de-DE" sz="1200" b="0" i="0" dirty="0">
                          <a:latin typeface="Arial"/>
                          <a:ea typeface="Microsoft YaHei"/>
                          <a:cs typeface="Arial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200" b="0" i="0" dirty="0">
                          <a:latin typeface="Arial"/>
                          <a:ea typeface="Microsoft YaHei"/>
                          <a:cs typeface="Arial"/>
                        </a:rPr>
                        <a:t> </a:t>
                      </a:r>
                      <a:r>
                        <a:rPr lang="de-DE" sz="1200" b="0" i="0" dirty="0" err="1">
                          <a:latin typeface="Arial"/>
                          <a:ea typeface="Microsoft YaHei"/>
                          <a:cs typeface="Arial"/>
                        </a:rPr>
                        <a:t>dipole</a:t>
                      </a:r>
                      <a:r>
                        <a:rPr lang="de-DE" sz="2600" b="0" i="0" dirty="0">
                          <a:latin typeface="Arial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200" b="0" i="0" dirty="0">
                          <a:latin typeface="Arial"/>
                          <a:ea typeface="Microsoft YaHei"/>
                          <a:cs typeface="Arial"/>
                        </a:rPr>
                        <a:t> Create +/- </a:t>
                      </a:r>
                      <a:r>
                        <a:rPr lang="de-DE" sz="1200" b="0" i="0" dirty="0" err="1">
                          <a:latin typeface="Arial"/>
                          <a:ea typeface="Microsoft YaHei"/>
                          <a:cs typeface="Arial"/>
                        </a:rPr>
                        <a:t>charges</a:t>
                      </a:r>
                      <a:endParaRPr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/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2011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/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GGG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/>
                      </a:pPr>
                      <a:r>
                        <a:rPr lang="de-DE" sz="1200" b="0" i="0">
                          <a:latin typeface="Liberation Sans"/>
                          <a:ea typeface="Microsoft YaHei"/>
                          <a:cs typeface="Arial"/>
                        </a:rPr>
                        <a:t>d</a:t>
                      </a:r>
                      <a:r>
                        <a:rPr lang="de-DE" sz="1200" b="0" i="0" baseline="-25000">
                          <a:latin typeface="Liberation Sans"/>
                          <a:ea typeface="Microsoft YaHei"/>
                          <a:cs typeface="Arial"/>
                        </a:rPr>
                        <a:t>e</a:t>
                      </a:r>
                      <a:r>
                        <a:rPr lang="de-DE" sz="1200" b="0" i="0">
                          <a:latin typeface="Liberation Sans"/>
                          <a:ea typeface="Microsoft YaHei"/>
                          <a:cs typeface="Arial"/>
                        </a:rPr>
                        <a:t> = (-5.57 ± 7.98</a:t>
                      </a:r>
                      <a:r>
                        <a:rPr lang="de-DE" sz="1200" b="0" i="1" baseline="-25000">
                          <a:latin typeface="Liberation Sans"/>
                          <a:ea typeface="Microsoft YaHei"/>
                          <a:cs typeface="Arial"/>
                        </a:rPr>
                        <a:t>stat</a:t>
                      </a:r>
                      <a:r>
                        <a:rPr lang="de-DE" sz="1200" b="0" i="0">
                          <a:latin typeface="Liberation Sans"/>
                          <a:ea typeface="Microsoft YaHei"/>
                          <a:cs typeface="Arial"/>
                        </a:rPr>
                        <a:t> </a:t>
                      </a:r>
                      <a:r>
                        <a:rPr lang="zh-CN" sz="1200" b="0" i="0">
                          <a:latin typeface="Arial"/>
                          <a:ea typeface="Microsoft YaHei"/>
                          <a:cs typeface="Arial"/>
                        </a:rPr>
                        <a:t>± 0.12</a:t>
                      </a:r>
                      <a:r>
                        <a:rPr lang="de-DE" sz="1200" b="0" i="1" baseline="-25000">
                          <a:latin typeface="Arial"/>
                          <a:ea typeface="Microsoft YaHei"/>
                          <a:cs typeface="Arial"/>
                        </a:rPr>
                        <a:t>syst</a:t>
                      </a: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)x10</a:t>
                      </a:r>
                      <a:r>
                        <a:rPr lang="de-DE" sz="1200" b="0" i="0" baseline="30000">
                          <a:latin typeface="Arial"/>
                          <a:ea typeface="Microsoft YaHei"/>
                          <a:cs typeface="Arial"/>
                        </a:rPr>
                        <a:t>-25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>
                          <a:latin typeface="Arial"/>
                        </a:defRPr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Magnetometry</a:t>
                      </a:r>
                      <a:endParaRPr/>
                    </a:p>
                  </a:txBody>
                  <a:tcPr marL="68580" marR="68580" marT="34290" marB="34290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>
                          <a:latin typeface="Arial"/>
                        </a:defRPr>
                      </a:pPr>
                      <a:r>
                        <a:rPr lang="de-DE" sz="1200" b="0" i="0" dirty="0">
                          <a:latin typeface="Arial"/>
                          <a:ea typeface="Microsoft YaHei"/>
                          <a:cs typeface="Arial"/>
                        </a:rPr>
                        <a:t>E </a:t>
                      </a:r>
                      <a:r>
                        <a:rPr lang="de-DE" sz="1200" b="0" i="0" dirty="0" err="1">
                          <a:latin typeface="Arial"/>
                          <a:ea typeface="Microsoft YaHei"/>
                          <a:cs typeface="Arial"/>
                        </a:rPr>
                        <a:t>field</a:t>
                      </a:r>
                      <a:r>
                        <a:rPr lang="de-DE" sz="1200" b="0" i="0" dirty="0">
                          <a:latin typeface="Arial"/>
                          <a:ea typeface="Microsoft YaHei"/>
                          <a:cs typeface="Arial"/>
                        </a:rPr>
                        <a:t>, </a:t>
                      </a:r>
                      <a:r>
                        <a:rPr lang="de-DE" sz="1200" b="0" i="0" dirty="0" err="1">
                          <a:latin typeface="Arial"/>
                          <a:ea typeface="Microsoft YaHei"/>
                          <a:cs typeface="Arial"/>
                        </a:rPr>
                        <a:t>align</a:t>
                      </a:r>
                      <a:r>
                        <a:rPr lang="de-DE" sz="1200" b="0" i="0" dirty="0">
                          <a:latin typeface="Arial"/>
                          <a:ea typeface="Microsoft YaHei"/>
                          <a:cs typeface="Arial"/>
                        </a:rPr>
                        <a:t> </a:t>
                      </a:r>
                      <a:r>
                        <a:rPr lang="de-DE" sz="1200" b="0" i="0" dirty="0" err="1">
                          <a:latin typeface="Arial"/>
                          <a:ea typeface="Microsoft YaHei"/>
                          <a:cs typeface="Arial"/>
                        </a:rPr>
                        <a:t>dipole</a:t>
                      </a:r>
                      <a:r>
                        <a:rPr lang="de-DE" sz="1200" b="0" i="0" dirty="0">
                          <a:latin typeface="Arial"/>
                          <a:ea typeface="Microsoft YaHei"/>
                          <a:cs typeface="Arial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200" b="0" i="0" dirty="0">
                          <a:latin typeface="Arial"/>
                          <a:ea typeface="Microsoft YaHei"/>
                          <a:cs typeface="Arial"/>
                        </a:rPr>
                        <a:t> Spin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>
                          <a:latin typeface="Arial"/>
                        </a:defRPr>
                      </a:pPr>
                      <a:r>
                        <a:rPr lang="de-DE" sz="1200" b="0" i="0" dirty="0">
                          <a:latin typeface="Arial"/>
                          <a:ea typeface="Microsoft YaHei"/>
                          <a:cs typeface="Arial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200" b="0" i="0" dirty="0">
                          <a:latin typeface="Arial"/>
                          <a:ea typeface="Microsoft YaHei"/>
                          <a:cs typeface="Arial"/>
                        </a:rPr>
                        <a:t> Create B </a:t>
                      </a:r>
                      <a:r>
                        <a:rPr lang="de-DE" sz="1200" b="0" i="0" dirty="0" err="1">
                          <a:latin typeface="Arial"/>
                          <a:ea typeface="Microsoft YaHei"/>
                          <a:cs typeface="Arial"/>
                        </a:rPr>
                        <a:t>field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>
                          <a:latin typeface="Arial"/>
                        </a:defRPr>
                      </a:pPr>
                      <a:endParaRPr lang="de-DE" sz="1200" b="0" i="0" dirty="0">
                        <a:latin typeface="Arial"/>
                        <a:ea typeface="Microsoft YaHei"/>
                        <a:cs typeface="Arial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59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/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2012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/>
                      </a:pP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Eu</a:t>
                      </a:r>
                      <a:r>
                        <a:rPr lang="de-DE" sz="1200" b="0" i="0" baseline="-25000">
                          <a:latin typeface="Arial"/>
                          <a:ea typeface="Microsoft YaHei"/>
                          <a:cs typeface="Arial"/>
                        </a:rPr>
                        <a:t>0.5</a:t>
                      </a: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Ba</a:t>
                      </a:r>
                      <a:r>
                        <a:rPr lang="de-DE" sz="1200" b="0" i="0" baseline="-25000">
                          <a:latin typeface="Arial"/>
                          <a:ea typeface="Microsoft YaHei"/>
                          <a:cs typeface="Arial"/>
                        </a:rPr>
                        <a:t>0.5</a:t>
                      </a: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TiO</a:t>
                      </a:r>
                      <a:r>
                        <a:rPr lang="de-DE" sz="1200" b="0" i="0" baseline="-25000">
                          <a:latin typeface="Arial"/>
                          <a:ea typeface="Microsoft YaHei"/>
                          <a:cs typeface="Arial"/>
                        </a:rPr>
                        <a:t>3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/>
                      </a:pPr>
                      <a:r>
                        <a:rPr lang="de-DE" sz="1200" b="0" i="0">
                          <a:latin typeface="Liberation Sans"/>
                          <a:ea typeface="Microsoft YaHei"/>
                          <a:cs typeface="Arial"/>
                        </a:rPr>
                        <a:t>d</a:t>
                      </a:r>
                      <a:r>
                        <a:rPr lang="de-DE" sz="1200" b="0" i="0" baseline="-25000">
                          <a:latin typeface="Liberation Sans"/>
                          <a:ea typeface="Microsoft YaHei"/>
                          <a:cs typeface="Arial"/>
                        </a:rPr>
                        <a:t>e</a:t>
                      </a:r>
                      <a:r>
                        <a:rPr lang="de-DE" sz="1200" b="0" i="0">
                          <a:latin typeface="Liberation Sans"/>
                          <a:ea typeface="Microsoft YaHei"/>
                          <a:cs typeface="Arial"/>
                        </a:rPr>
                        <a:t> = (-1.07 ± 3.06</a:t>
                      </a:r>
                      <a:r>
                        <a:rPr lang="de-DE" sz="1200" b="0" i="1" baseline="-25000">
                          <a:latin typeface="Liberation Sans"/>
                          <a:ea typeface="Microsoft YaHei"/>
                          <a:cs typeface="Arial"/>
                        </a:rPr>
                        <a:t>stat</a:t>
                      </a:r>
                      <a:r>
                        <a:rPr lang="de-DE" sz="1200" b="0" i="0">
                          <a:latin typeface="Liberation Sans"/>
                          <a:ea typeface="Microsoft YaHei"/>
                          <a:cs typeface="Arial"/>
                        </a:rPr>
                        <a:t> </a:t>
                      </a:r>
                      <a:r>
                        <a:rPr lang="zh-CN" sz="1200" b="0" i="0">
                          <a:latin typeface="Arial"/>
                          <a:ea typeface="Microsoft YaHei"/>
                          <a:cs typeface="Arial"/>
                        </a:rPr>
                        <a:t>± 1.74</a:t>
                      </a:r>
                      <a:r>
                        <a:rPr lang="de-DE" sz="1200" b="0" i="1" baseline="-25000">
                          <a:latin typeface="Arial"/>
                          <a:ea typeface="Microsoft YaHei"/>
                          <a:cs typeface="Arial"/>
                        </a:rPr>
                        <a:t>syst</a:t>
                      </a:r>
                      <a:r>
                        <a:rPr lang="de-DE" sz="1200" b="0" i="0">
                          <a:latin typeface="Arial"/>
                          <a:ea typeface="Microsoft YaHei"/>
                          <a:cs typeface="Arial"/>
                        </a:rPr>
                        <a:t>)x10</a:t>
                      </a:r>
                      <a:r>
                        <a:rPr lang="de-DE" sz="1200" b="0" i="0" baseline="30000">
                          <a:latin typeface="Arial"/>
                          <a:ea typeface="Microsoft YaHei"/>
                          <a:cs typeface="Arial"/>
                        </a:rPr>
                        <a:t>-25</a:t>
                      </a:r>
                      <a:endParaRPr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>
                          <a:latin typeface="Arial"/>
                        </a:defRPr>
                      </a:pPr>
                      <a:r>
                        <a:rPr lang="de-DE" sz="1200" b="0" i="0" dirty="0" err="1">
                          <a:latin typeface="Arial"/>
                          <a:ea typeface="Microsoft YaHei"/>
                          <a:cs typeface="Arial"/>
                        </a:rPr>
                        <a:t>Magnetometry</a:t>
                      </a:r>
                      <a:endParaRPr dirty="0"/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2600">
                          <a:latin typeface="Arial"/>
                        </a:defRPr>
                      </a:pPr>
                      <a:endParaRPr lang="de-DE" sz="1600" b="0" i="0">
                        <a:latin typeface="Arial"/>
                        <a:ea typeface="Microsoft YaHei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24269608" name="ZoneTexte 33"/>
          <p:cNvSpPr txBox="1"/>
          <p:nvPr/>
        </p:nvSpPr>
        <p:spPr bwMode="auto">
          <a:xfrm>
            <a:off x="1010435" y="342309"/>
            <a:ext cx="70350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de-DE" sz="2400">
                <a:solidFill>
                  <a:prstClr val="black"/>
                </a:solidFill>
                <a:ea typeface="Microsoft YaHei"/>
                <a:cs typeface="Arial"/>
              </a:rPr>
              <a:t>History of eEDM in solid state systems</a:t>
            </a:r>
            <a:endParaRPr/>
          </a:p>
        </p:txBody>
      </p:sp>
      <p:sp>
        <p:nvSpPr>
          <p:cNvPr id="866067357" name="ZoneTexte 12"/>
          <p:cNvSpPr txBox="1"/>
          <p:nvPr/>
        </p:nvSpPr>
        <p:spPr bwMode="auto">
          <a:xfrm>
            <a:off x="1554389" y="5840630"/>
            <a:ext cx="2334986" cy="643316"/>
          </a:xfrm>
          <a:prstGeom prst="rect">
            <a:avLst/>
          </a:prstGeom>
          <a:noFill/>
          <a:ln>
            <a:noFill/>
          </a:ln>
        </p:spPr>
        <p:txBody>
          <a:bodyPr vert="horz" wrap="square" lIns="67500" tIns="33750" rIns="67500" bIns="33750" anchorCtr="0" compatLnSpc="0">
            <a:spAutoFit/>
          </a:bodyPr>
          <a:lstStyle/>
          <a:p>
            <a:pPr defTabSz="685800">
              <a:defRPr/>
            </a:pPr>
            <a:r>
              <a:rPr lang="de-DE" sz="1950" b="1">
                <a:solidFill>
                  <a:prstClr val="black"/>
                </a:solidFill>
                <a:ea typeface="Microsoft YaHei"/>
                <a:cs typeface="Arial"/>
              </a:rPr>
              <a:t>Broken symmetry -&gt; magnetoelectric</a:t>
            </a:r>
            <a:endParaRPr/>
          </a:p>
        </p:txBody>
      </p:sp>
      <p:pic>
        <p:nvPicPr>
          <p:cNvPr id="1695214648" name="Image 2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481916" y="4622784"/>
            <a:ext cx="1760386" cy="472247"/>
          </a:xfrm>
          <a:prstGeom prst="rect">
            <a:avLst/>
          </a:prstGeom>
        </p:spPr>
      </p:pic>
      <p:pic>
        <p:nvPicPr>
          <p:cNvPr id="1028497110" name="Image 9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436489" y="2367127"/>
            <a:ext cx="2150508" cy="727417"/>
          </a:xfrm>
          <a:prstGeom prst="rect">
            <a:avLst/>
          </a:prstGeom>
        </p:spPr>
      </p:pic>
      <p:pic>
        <p:nvPicPr>
          <p:cNvPr id="1848758553" name="Image 4"/>
          <p:cNvPicPr>
            <a:picLocks noChangeAspect="1"/>
          </p:cNvPicPr>
          <p:nvPr/>
        </p:nvPicPr>
        <p:blipFill>
          <a:blip r:embed="rId6"/>
          <a:srcRect t="1" r="39826" b="-18710"/>
          <a:stretch/>
        </p:blipFill>
        <p:spPr bwMode="auto">
          <a:xfrm>
            <a:off x="7430741" y="1458983"/>
            <a:ext cx="1862733" cy="330065"/>
          </a:xfrm>
          <a:prstGeom prst="rect">
            <a:avLst/>
          </a:prstGeom>
        </p:spPr>
      </p:pic>
      <p:sp>
        <p:nvSpPr>
          <p:cNvPr id="925674152" name="ZoneTexte 5"/>
          <p:cNvSpPr txBox="1"/>
          <p:nvPr/>
        </p:nvSpPr>
        <p:spPr bwMode="auto">
          <a:xfrm>
            <a:off x="7487946" y="1715844"/>
            <a:ext cx="7569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1500" b="1">
                <a:solidFill>
                  <a:srgbClr val="FF0000"/>
                </a:solidFill>
                <a:latin typeface="Calibri"/>
              </a:rPr>
              <a:t>d</a:t>
            </a:r>
            <a:r>
              <a:rPr lang="fr-FR" sz="1500" b="1" baseline="-25000">
                <a:solidFill>
                  <a:srgbClr val="FF0000"/>
                </a:solidFill>
                <a:latin typeface="Calibri"/>
              </a:rPr>
              <a:t>e</a:t>
            </a:r>
            <a:r>
              <a:rPr lang="fr-FR" sz="1500" b="1">
                <a:solidFill>
                  <a:prstClr val="black"/>
                </a:solidFill>
                <a:latin typeface="Calibri"/>
              </a:rPr>
              <a:t> // </a:t>
            </a:r>
            <a:r>
              <a:rPr lang="fr-FR" sz="1500" b="1">
                <a:solidFill>
                  <a:srgbClr val="CCCC00"/>
                </a:solidFill>
                <a:latin typeface="Calibri"/>
              </a:rPr>
              <a:t>µ </a:t>
            </a:r>
            <a:endParaRPr/>
          </a:p>
        </p:txBody>
      </p:sp>
      <p:pic>
        <p:nvPicPr>
          <p:cNvPr id="1873138871" name="Image 1"/>
          <p:cNvPicPr>
            <a:picLocks noChangeAspect="1"/>
          </p:cNvPicPr>
          <p:nvPr/>
        </p:nvPicPr>
        <p:blipFill>
          <a:blip r:embed="rId7"/>
          <a:srcRect l="32524" t="-217" r="29616" b="54621"/>
          <a:stretch/>
        </p:blipFill>
        <p:spPr bwMode="auto">
          <a:xfrm>
            <a:off x="9882142" y="3820297"/>
            <a:ext cx="867617" cy="866051"/>
          </a:xfrm>
          <a:prstGeom prst="rect">
            <a:avLst/>
          </a:prstGeom>
        </p:spPr>
      </p:pic>
      <p:sp>
        <p:nvSpPr>
          <p:cNvPr id="853187976" name="ZoneTexte 2"/>
          <p:cNvSpPr txBox="1"/>
          <p:nvPr/>
        </p:nvSpPr>
        <p:spPr bwMode="auto">
          <a:xfrm>
            <a:off x="10749759" y="3913533"/>
            <a:ext cx="1269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/>
              <a:t>d</a:t>
            </a:r>
            <a:r>
              <a:rPr lang="fr-FR" baseline="-25000"/>
              <a:t>e</a:t>
            </a:r>
            <a:r>
              <a:rPr lang="fr-FR"/>
              <a:t> aligned </a:t>
            </a:r>
            <a:endParaRPr/>
          </a:p>
          <a:p>
            <a:pPr>
              <a:defRPr/>
            </a:pPr>
            <a:r>
              <a:rPr lang="fr-FR"/>
              <a:t>along 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89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06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0673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57534903" name="Picture 2" descr="ISMO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80365" y="1004224"/>
            <a:ext cx="984219" cy="570848"/>
          </a:xfrm>
          <a:prstGeom prst="rect">
            <a:avLst/>
          </a:prstGeom>
          <a:noFill/>
        </p:spPr>
      </p:pic>
      <p:pic>
        <p:nvPicPr>
          <p:cNvPr id="504169623" name="Picture 4" descr="Centre de recherche sur les Ions, les MAtériaux et la Photonique (UMR 6252)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865376" y="1119361"/>
            <a:ext cx="573395" cy="573395"/>
          </a:xfrm>
          <a:prstGeom prst="rect">
            <a:avLst/>
          </a:prstGeom>
          <a:noFill/>
        </p:spPr>
      </p:pic>
      <p:pic>
        <p:nvPicPr>
          <p:cNvPr id="1723351058" name="Graphique 12"/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8121226" y="102939"/>
            <a:ext cx="2299679" cy="1091977"/>
          </a:xfrm>
          <a:prstGeom prst="rect">
            <a:avLst/>
          </a:prstGeom>
          <a:noFill/>
          <a:ln>
            <a:noFill/>
          </a:ln>
        </p:spPr>
      </p:pic>
      <p:sp>
        <p:nvSpPr>
          <p:cNvPr id="1644830260" name="ZoneTexte 15"/>
          <p:cNvSpPr txBox="1"/>
          <p:nvPr/>
        </p:nvSpPr>
        <p:spPr bwMode="auto">
          <a:xfrm>
            <a:off x="4114542" y="52382"/>
            <a:ext cx="3406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4000"/>
              <a:t>EDM in matrix</a:t>
            </a:r>
            <a:endParaRPr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5079E08-D176-2751-AFA1-9FA5FA22BAE7}"/>
              </a:ext>
            </a:extLst>
          </p:cNvPr>
          <p:cNvGrpSpPr/>
          <p:nvPr/>
        </p:nvGrpSpPr>
        <p:grpSpPr>
          <a:xfrm>
            <a:off x="346241" y="2258870"/>
            <a:ext cx="5835735" cy="4001059"/>
            <a:chOff x="1847377" y="2946400"/>
            <a:chExt cx="4334599" cy="3316750"/>
          </a:xfrm>
        </p:grpSpPr>
        <p:pic>
          <p:nvPicPr>
            <p:cNvPr id="1099656159" name="Picture 2"/>
            <p:cNvPicPr>
              <a:picLocks noChangeAspect="1" noChangeArrowheads="1"/>
            </p:cNvPicPr>
            <p:nvPr/>
          </p:nvPicPr>
          <p:blipFill>
            <a:blip r:embed="rId7"/>
            <a:stretch/>
          </p:blipFill>
          <p:spPr bwMode="auto">
            <a:xfrm>
              <a:off x="1847377" y="2980432"/>
              <a:ext cx="3468461" cy="3282718"/>
            </a:xfrm>
            <a:prstGeom prst="rect">
              <a:avLst/>
            </a:prstGeom>
            <a:noFill/>
          </p:spPr>
        </p:pic>
        <p:sp>
          <p:nvSpPr>
            <p:cNvPr id="668368554" name="ZoneTexte 20"/>
            <p:cNvSpPr txBox="1"/>
            <p:nvPr/>
          </p:nvSpPr>
          <p:spPr bwMode="auto">
            <a:xfrm>
              <a:off x="2842144" y="2946400"/>
              <a:ext cx="3339832" cy="765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dirty="0">
                  <a:solidFill>
                    <a:schemeClr val="bg1"/>
                  </a:solidFill>
                  <a:latin typeface="Times New Roman"/>
                  <a:ea typeface="Times New Roman"/>
                </a:rPr>
                <a:t>Daniel </a:t>
              </a:r>
              <a:r>
                <a:rPr lang="fr-FR" dirty="0" err="1">
                  <a:solidFill>
                    <a:schemeClr val="bg1"/>
                  </a:solidFill>
                  <a:latin typeface="Times New Roman"/>
                  <a:ea typeface="Times New Roman"/>
                </a:rPr>
                <a:t>Comparat</a:t>
              </a:r>
              <a:endParaRPr lang="fr-FR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>
                <a:defRPr/>
              </a:pPr>
              <a:r>
                <a:rPr lang="fr-FR" b="1" dirty="0">
                  <a:solidFill>
                    <a:schemeClr val="bg1"/>
                  </a:solidFill>
                  <a:latin typeface="Times New Roman"/>
                  <a:ea typeface="Times New Roman"/>
                </a:rPr>
                <a:t>	</a:t>
              </a:r>
              <a:r>
                <a:rPr lang="fr-FR" dirty="0">
                  <a:solidFill>
                    <a:schemeClr val="bg1"/>
                  </a:solidFill>
                  <a:latin typeface="Times New Roman"/>
                  <a:ea typeface="Times New Roman"/>
                </a:rPr>
                <a:t> Thomas </a:t>
              </a:r>
              <a:r>
                <a:rPr lang="fr-FR" dirty="0" err="1">
                  <a:solidFill>
                    <a:schemeClr val="bg1"/>
                  </a:solidFill>
                  <a:latin typeface="Times New Roman"/>
                  <a:ea typeface="Times New Roman"/>
                </a:rPr>
                <a:t>Battard</a:t>
              </a:r>
              <a:r>
                <a:rPr lang="fr-FR" dirty="0">
                  <a:solidFill>
                    <a:schemeClr val="bg1"/>
                  </a:solidFill>
                  <a:latin typeface="Times New Roman"/>
                  <a:ea typeface="Times New Roman"/>
                </a:rPr>
                <a:t> (PhD)</a:t>
              </a:r>
              <a:endParaRPr lang="fr-FR" b="1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  <a:p>
              <a:pPr>
                <a:defRPr/>
              </a:pPr>
              <a:r>
                <a:rPr lang="fr-FR" b="1" dirty="0">
                  <a:solidFill>
                    <a:schemeClr val="bg1"/>
                  </a:solidFill>
                  <a:latin typeface="Times New Roman"/>
                  <a:ea typeface="Times New Roman"/>
                </a:rPr>
                <a:t>		</a:t>
              </a:r>
              <a:r>
                <a:rPr lang="fr-FR" dirty="0">
                  <a:solidFill>
                    <a:schemeClr val="bg1"/>
                  </a:solidFill>
                  <a:latin typeface="Times New Roman"/>
                  <a:ea typeface="Times New Roman"/>
                </a:rPr>
                <a:t>Sébastian </a:t>
              </a:r>
              <a:r>
                <a:rPr lang="fr-FR" dirty="0" err="1">
                  <a:solidFill>
                    <a:schemeClr val="bg1"/>
                  </a:solidFill>
                  <a:latin typeface="Times New Roman"/>
                  <a:ea typeface="Times New Roman"/>
                </a:rPr>
                <a:t>Lahs</a:t>
              </a:r>
              <a:r>
                <a:rPr lang="fr-FR" dirty="0">
                  <a:solidFill>
                    <a:schemeClr val="bg1"/>
                  </a:solidFill>
                  <a:latin typeface="Times New Roman"/>
                  <a:ea typeface="Times New Roman"/>
                </a:rPr>
                <a:t> (PhD)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sp>
        <p:nvSpPr>
          <p:cNvPr id="1744088420" name="ZoneTexte 22"/>
          <p:cNvSpPr txBox="1"/>
          <p:nvPr/>
        </p:nvSpPr>
        <p:spPr bwMode="auto">
          <a:xfrm>
            <a:off x="5915980" y="1718810"/>
            <a:ext cx="5523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 err="1">
                <a:latin typeface="Times New Roman"/>
                <a:ea typeface="Times New Roman"/>
              </a:rPr>
              <a:t>Hemanth</a:t>
            </a:r>
            <a:r>
              <a:rPr lang="fr-FR" dirty="0">
                <a:latin typeface="Times New Roman"/>
                <a:ea typeface="Times New Roman"/>
              </a:rPr>
              <a:t> </a:t>
            </a:r>
            <a:r>
              <a:rPr lang="fr-FR" dirty="0" err="1">
                <a:latin typeface="Times New Roman"/>
                <a:ea typeface="Times New Roman"/>
              </a:rPr>
              <a:t>Dinesan</a:t>
            </a:r>
            <a:r>
              <a:rPr lang="fr-FR" dirty="0">
                <a:latin typeface="Times New Roman"/>
                <a:ea typeface="Times New Roman"/>
              </a:rPr>
              <a:t> (Post-Doc)   </a:t>
            </a:r>
            <a:r>
              <a:rPr lang="fr-FR" dirty="0" err="1">
                <a:latin typeface="Times New Roman"/>
                <a:ea typeface="Times New Roman"/>
                <a:cs typeface="Times New Roman"/>
              </a:rPr>
              <a:t>Subham</a:t>
            </a:r>
            <a:r>
              <a:rPr lang="fr-FR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dirty="0" err="1">
                <a:latin typeface="Times New Roman"/>
                <a:ea typeface="Times New Roman"/>
                <a:cs typeface="Times New Roman"/>
              </a:rPr>
              <a:t>Mahapatra</a:t>
            </a:r>
            <a:r>
              <a:rPr lang="fr-FR" dirty="0">
                <a:latin typeface="Times New Roman"/>
                <a:ea typeface="Times New Roman"/>
              </a:rPr>
              <a:t> (M2)</a:t>
            </a:r>
            <a:endParaRPr lang="fr-FR" dirty="0"/>
          </a:p>
          <a:p>
            <a:pPr>
              <a:defRPr/>
            </a:pPr>
            <a:endParaRPr dirty="0"/>
          </a:p>
        </p:txBody>
      </p:sp>
      <p:pic>
        <p:nvPicPr>
          <p:cNvPr id="2040736635" name="Image 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562933" y="5451109"/>
            <a:ext cx="3663846" cy="13280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A8F923B-6B2A-728B-C2D2-FC9DF7F8A2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0923" y="2044900"/>
            <a:ext cx="1189859" cy="25542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A0C42B3-5D78-AD20-ACF5-CB102F19C76E}"/>
              </a:ext>
            </a:extLst>
          </p:cNvPr>
          <p:cNvSpPr txBox="1"/>
          <p:nvPr/>
        </p:nvSpPr>
        <p:spPr>
          <a:xfrm>
            <a:off x="1506240" y="1221393"/>
            <a:ext cx="4087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 err="1">
                <a:latin typeface="Times New Roman"/>
                <a:ea typeface="Times New Roman"/>
              </a:rPr>
              <a:t>Wutharath</a:t>
            </a:r>
            <a:r>
              <a:rPr lang="fr-FR" sz="1800" dirty="0">
                <a:latin typeface="Times New Roman"/>
                <a:ea typeface="Times New Roman"/>
              </a:rPr>
              <a:t> Chin, Claudine Crépin-Gilbert 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AAC5ED1-9B10-C1F8-56D9-2CABFDC33442}"/>
              </a:ext>
            </a:extLst>
          </p:cNvPr>
          <p:cNvSpPr txBox="1"/>
          <p:nvPr/>
        </p:nvSpPr>
        <p:spPr>
          <a:xfrm>
            <a:off x="6426806" y="123084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Times New Roman"/>
                <a:ea typeface="Times New Roman"/>
              </a:rPr>
              <a:t>Benoit Gervais</a:t>
            </a:r>
            <a:br>
              <a:rPr lang="fr-FR" sz="1800" dirty="0">
                <a:latin typeface="Times New Roman"/>
                <a:ea typeface="Times New Roman"/>
              </a:rPr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75394F-81A8-12F8-01D0-7F5C939C0F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7207" y="2125770"/>
            <a:ext cx="1368348" cy="2654302"/>
          </a:xfrm>
          <a:prstGeom prst="rect">
            <a:avLst/>
          </a:prstGeom>
        </p:spPr>
      </p:pic>
      <p:sp>
        <p:nvSpPr>
          <p:cNvPr id="6" name="ZoneTexte 22">
            <a:extLst>
              <a:ext uri="{FF2B5EF4-FFF2-40B4-BE49-F238E27FC236}">
                <a16:creationId xmlns:a16="http://schemas.microsoft.com/office/drawing/2014/main" id="{8D2C7041-585D-1E89-8FA3-31074C68D754}"/>
              </a:ext>
            </a:extLst>
          </p:cNvPr>
          <p:cNvSpPr txBox="1"/>
          <p:nvPr/>
        </p:nvSpPr>
        <p:spPr bwMode="auto">
          <a:xfrm>
            <a:off x="6577207" y="4786730"/>
            <a:ext cx="4898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latin typeface="Times New Roman"/>
                <a:ea typeface="Times New Roman"/>
              </a:rPr>
              <a:t>More are </a:t>
            </a:r>
            <a:r>
              <a:rPr lang="fr-FR" dirty="0" err="1">
                <a:latin typeface="Times New Roman"/>
                <a:ea typeface="Times New Roman"/>
              </a:rPr>
              <a:t>needed</a:t>
            </a:r>
            <a:r>
              <a:rPr lang="fr-FR" dirty="0">
                <a:latin typeface="Times New Roman"/>
                <a:ea typeface="Times New Roman"/>
              </a:rPr>
              <a:t> </a:t>
            </a:r>
            <a:endParaRPr lang="fr-FR" dirty="0"/>
          </a:p>
          <a:p>
            <a:pPr>
              <a:defRPr/>
            </a:pPr>
            <a:endParaRPr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FC42387-FC23-B407-5BC9-0CB99AA67D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6953" y="4599130"/>
            <a:ext cx="756595" cy="681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4266568" name="Titre 1"/>
          <p:cNvSpPr>
            <a:spLocks noGrp="1"/>
          </p:cNvSpPr>
          <p:nvPr>
            <p:ph type="title"/>
          </p:nvPr>
        </p:nvSpPr>
        <p:spPr bwMode="auto">
          <a:xfrm>
            <a:off x="4056567" y="69764"/>
            <a:ext cx="4829743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/>
              <a:t>Using cryogenic matrix: </a:t>
            </a:r>
            <a:br>
              <a:rPr lang="fr-FR"/>
            </a:br>
            <a:r>
              <a:rPr lang="fr-FR"/>
              <a:t>An old idea</a:t>
            </a:r>
            <a:endParaRPr/>
          </a:p>
        </p:txBody>
      </p:sp>
      <p:grpSp>
        <p:nvGrpSpPr>
          <p:cNvPr id="1967180490" name="Groupe 2"/>
          <p:cNvGrpSpPr/>
          <p:nvPr/>
        </p:nvGrpSpPr>
        <p:grpSpPr bwMode="auto">
          <a:xfrm>
            <a:off x="2045550" y="1403776"/>
            <a:ext cx="8422766" cy="5355559"/>
            <a:chOff x="1009774" y="1633225"/>
            <a:chExt cx="7203799" cy="4135999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035848" y="2635240"/>
              <a:ext cx="4212468" cy="5901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3826131" y="2980416"/>
              <a:ext cx="1789121" cy="15243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0" name="Groupe 19"/>
            <p:cNvGrpSpPr/>
            <p:nvPr/>
          </p:nvGrpSpPr>
          <p:grpSpPr bwMode="auto">
            <a:xfrm>
              <a:off x="1012372" y="1633225"/>
              <a:ext cx="4531738" cy="857250"/>
              <a:chOff x="1403648" y="1205265"/>
              <a:chExt cx="7632848" cy="1446979"/>
            </a:xfrm>
          </p:grpSpPr>
          <p:sp>
            <p:nvSpPr>
              <p:cNvPr id="21" name="Rectangle 20"/>
              <p:cNvSpPr/>
              <p:nvPr/>
            </p:nvSpPr>
            <p:spPr bwMode="auto">
              <a:xfrm>
                <a:off x="1403648" y="1205265"/>
                <a:ext cx="7632848" cy="14469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3" name="Image 22"/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1619672" y="1333948"/>
                <a:ext cx="6257925" cy="409575"/>
              </a:xfrm>
              <a:prstGeom prst="rect">
                <a:avLst/>
              </a:prstGeom>
            </p:spPr>
          </p:pic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 bwMode="auto">
              <a:xfrm>
                <a:off x="1475656" y="1770703"/>
                <a:ext cx="6734175" cy="881542"/>
              </a:xfrm>
              <a:prstGeom prst="rect">
                <a:avLst/>
              </a:prstGeom>
            </p:spPr>
          </p:pic>
          <p:pic>
            <p:nvPicPr>
              <p:cNvPr id="25" name="Image 24"/>
              <p:cNvPicPr>
                <a:picLocks noChangeAspect="1"/>
              </p:cNvPicPr>
              <p:nvPr/>
            </p:nvPicPr>
            <p:blipFill>
              <a:blip r:embed="rId7"/>
              <a:stretch/>
            </p:blipFill>
            <p:spPr bwMode="auto">
              <a:xfrm>
                <a:off x="7173788" y="2120641"/>
                <a:ext cx="1790700" cy="266700"/>
              </a:xfrm>
              <a:prstGeom prst="rect">
                <a:avLst/>
              </a:prstGeom>
            </p:spPr>
          </p:pic>
        </p:grp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1009774" y="3459857"/>
              <a:ext cx="4574186" cy="9656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1133777" y="3829389"/>
              <a:ext cx="1223040" cy="1266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6084192" y="1732120"/>
              <a:ext cx="1833427" cy="1324516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11"/>
            <a:srcRect b="30781"/>
            <a:stretch/>
          </p:blipFill>
          <p:spPr bwMode="auto">
            <a:xfrm>
              <a:off x="6215350" y="3298057"/>
              <a:ext cx="1702268" cy="1030007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12"/>
            <a:stretch/>
          </p:blipFill>
          <p:spPr bwMode="auto">
            <a:xfrm>
              <a:off x="1024977" y="4534559"/>
              <a:ext cx="3664167" cy="1234665"/>
            </a:xfrm>
            <a:prstGeom prst="rect">
              <a:avLst/>
            </a:prstGeom>
            <a:ln w="57150">
              <a:solidFill>
                <a:srgbClr val="002060"/>
              </a:solidFill>
            </a:ln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13"/>
            <a:stretch/>
          </p:blipFill>
          <p:spPr bwMode="auto">
            <a:xfrm>
              <a:off x="6215351" y="4542324"/>
              <a:ext cx="1998222" cy="1167113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 bwMode="auto">
            <a:xfrm>
              <a:off x="5304067" y="4878527"/>
              <a:ext cx="378674" cy="39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1350">
                  <a:solidFill>
                    <a:prstClr val="black"/>
                  </a:solidFill>
                  <a:latin typeface="Calibri"/>
                </a:rPr>
                <a:t>BaF</a:t>
              </a:r>
              <a:endParaRPr/>
            </a:p>
            <a:p>
              <a:pPr defTabSz="685800">
                <a:defRPr/>
              </a:pPr>
              <a:r>
                <a:rPr lang="fr-FR" sz="1350">
                  <a:solidFill>
                    <a:prstClr val="black"/>
                  </a:solidFill>
                  <a:latin typeface="Calibri"/>
                </a:rPr>
                <a:t>…</a:t>
              </a:r>
              <a:endParaRPr/>
            </a:p>
          </p:txBody>
        </p:sp>
        <p:sp>
          <p:nvSpPr>
            <p:cNvPr id="5" name="ZoneTexte 4"/>
            <p:cNvSpPr txBox="1"/>
            <p:nvPr/>
          </p:nvSpPr>
          <p:spPr bwMode="auto">
            <a:xfrm>
              <a:off x="4969775" y="1702119"/>
              <a:ext cx="955222" cy="2317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fr-FR" sz="1350">
                  <a:solidFill>
                    <a:prstClr val="black"/>
                  </a:solidFill>
                  <a:latin typeface="Calibri"/>
                </a:rPr>
                <a:t>1987</a:t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0A0430-A6AC-CDFB-7E5C-99DA952F0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50" y="104396"/>
            <a:ext cx="9218240" cy="1325563"/>
          </a:xfrm>
        </p:spPr>
        <p:txBody>
          <a:bodyPr>
            <a:normAutofit/>
          </a:bodyPr>
          <a:lstStyle/>
          <a:p>
            <a:pPr algn="ctr"/>
            <a:r>
              <a:rPr lang="fr-FR" sz="2800" i="0" u="none" strike="noStrike" baseline="0" dirty="0">
                <a:latin typeface="F5"/>
              </a:rPr>
              <a:t>2006 Simone </a:t>
            </a:r>
            <a:r>
              <a:rPr lang="fr-FR" sz="2800" i="0" u="none" strike="noStrike" baseline="0" dirty="0" err="1">
                <a:latin typeface="F5"/>
              </a:rPr>
              <a:t>Ulzega’s</a:t>
            </a:r>
            <a:r>
              <a:rPr lang="fr-FR" sz="2800" i="0" u="none" strike="noStrike" baseline="0" dirty="0">
                <a:latin typeface="F5"/>
              </a:rPr>
              <a:t> PhD </a:t>
            </a:r>
            <a:r>
              <a:rPr lang="fr-FR" sz="2800" i="0" u="none" strike="noStrike" baseline="0" dirty="0" err="1">
                <a:latin typeface="F5"/>
              </a:rPr>
              <a:t>thesis</a:t>
            </a:r>
            <a:r>
              <a:rPr lang="fr-FR" sz="2800" i="0" u="none" strike="noStrike" baseline="0" dirty="0">
                <a:latin typeface="F5"/>
              </a:rPr>
              <a:t>  (Antoine Weis)</a:t>
            </a:r>
            <a:br>
              <a:rPr lang="fr-FR" sz="2800" i="0" u="none" strike="noStrike" baseline="0" dirty="0">
                <a:latin typeface="F5"/>
              </a:rPr>
            </a:br>
            <a:r>
              <a:rPr lang="fr-FR" sz="2800" i="0" u="none" strike="noStrike" baseline="0" dirty="0" err="1">
                <a:latin typeface="F5"/>
              </a:rPr>
              <a:t>Cesium</a:t>
            </a:r>
            <a:r>
              <a:rPr lang="fr-FR" sz="2800" i="0" u="none" strike="noStrike" baseline="0" dirty="0">
                <a:latin typeface="F5"/>
              </a:rPr>
              <a:t> in </a:t>
            </a:r>
            <a:r>
              <a:rPr lang="fr-FR" sz="2800" i="0" u="none" strike="noStrike" baseline="0" dirty="0" err="1">
                <a:latin typeface="F5"/>
              </a:rPr>
              <a:t>solid</a:t>
            </a:r>
            <a:r>
              <a:rPr lang="fr-FR" sz="2800" i="0" u="none" strike="noStrike" baseline="0" dirty="0">
                <a:latin typeface="F5"/>
              </a:rPr>
              <a:t> </a:t>
            </a:r>
            <a:r>
              <a:rPr lang="fr-FR" sz="2800" i="0" u="none" strike="noStrike" baseline="0" dirty="0" err="1">
                <a:latin typeface="F5"/>
              </a:rPr>
              <a:t>Helium</a:t>
            </a:r>
            <a:endParaRPr lang="fr-FR" sz="2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FD44FCE-E207-B595-92A1-C1310DD3D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450" y="1690690"/>
            <a:ext cx="9639603" cy="50629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78DAABE-5BE6-A372-1BE4-9A0E5D4C5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457" y="104396"/>
            <a:ext cx="3559193" cy="384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19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2189970" name="PlaceHolder 1"/>
          <p:cNvSpPr>
            <a:spLocks noGrp="1"/>
          </p:cNvSpPr>
          <p:nvPr>
            <p:ph type="title"/>
          </p:nvPr>
        </p:nvSpPr>
        <p:spPr bwMode="auto">
          <a:xfrm>
            <a:off x="541443" y="-106319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defRPr/>
            </a:pPr>
            <a:r>
              <a:rPr lang="fr-FR" sz="4400" b="0" u="none" strike="noStrike">
                <a:solidFill>
                  <a:schemeClr val="dk1"/>
                </a:solidFill>
                <a:latin typeface="Calibri"/>
                <a:ea typeface="Arial"/>
              </a:rPr>
              <a:t>Several (possible) a</a:t>
            </a:r>
            <a:r>
              <a:rPr lang="en-US" sz="4400" b="0" u="none" strike="noStrike">
                <a:solidFill>
                  <a:schemeClr val="dk1"/>
                </a:solidFill>
                <a:latin typeface="Calibri"/>
                <a:ea typeface="Arial"/>
              </a:rPr>
              <a:t>dvantages</a:t>
            </a:r>
            <a:endParaRPr lang="en-US" sz="4400" b="0" u="none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1627206" name="PlaceHolder 2"/>
          <p:cNvSpPr>
            <a:spLocks noGrp="1"/>
          </p:cNvSpPr>
          <p:nvPr>
            <p:ph/>
          </p:nvPr>
        </p:nvSpPr>
        <p:spPr bwMode="auto">
          <a:xfrm>
            <a:off x="310122" y="676361"/>
            <a:ext cx="11816841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0" indent="0" defTabSz="457200">
              <a:lnSpc>
                <a:spcPct val="100000"/>
              </a:lnSpc>
              <a:buClr>
                <a:srgbClr val="000000"/>
              </a:buClr>
              <a:buFont typeface="Arial"/>
              <a:buNone/>
              <a:defRPr/>
            </a:pPr>
            <a:endParaRPr sz="1600" b="0" u="none" strike="noStrike" dirty="0">
              <a:solidFill>
                <a:schemeClr val="dk1"/>
              </a:solidFill>
              <a:latin typeface="Calibri"/>
            </a:endParaRPr>
          </a:p>
          <a:p>
            <a:pPr>
              <a:defRPr/>
            </a:pPr>
            <a:r>
              <a:rPr sz="16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Huge statistics:</a:t>
            </a:r>
            <a:r>
              <a:rPr sz="16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very high molecule densities in a solid → </a:t>
            </a:r>
            <a:r>
              <a:rPr lang="fr-FR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high </a:t>
            </a:r>
            <a:r>
              <a:rPr lang="fr-FR" sz="1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statistics</a:t>
            </a:r>
            <a:r>
              <a:rPr lang="fr-FR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= high </a:t>
            </a:r>
            <a:r>
              <a:rPr sz="16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sensitivity.</a:t>
            </a:r>
            <a:endParaRPr lang="fr-FR" sz="1600" b="0" i="0" u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endParaRPr sz="1600" dirty="0"/>
          </a:p>
          <a:p>
            <a:pPr>
              <a:defRPr/>
            </a:pPr>
            <a:r>
              <a:rPr sz="16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Long interrogation/accumulation:</a:t>
            </a:r>
            <a:r>
              <a:rPr sz="16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spins are immobilized; coherence can be extended by cryogenic, quiet environment.</a:t>
            </a:r>
            <a:endParaRPr lang="fr-FR" sz="1600" b="0" i="0" u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endParaRPr sz="1600" dirty="0"/>
          </a:p>
          <a:p>
            <a:pPr>
              <a:defRPr/>
            </a:pPr>
            <a:r>
              <a:rPr sz="16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Easy polarization &amp; orientation:</a:t>
            </a:r>
            <a:r>
              <a:rPr sz="16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lattice/site fields + possible external fields align molecules.</a:t>
            </a:r>
            <a:r>
              <a:rPr lang="fr-FR" sz="16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pPr>
              <a:defRPr/>
            </a:pPr>
            <a:endParaRPr sz="1600" dirty="0"/>
          </a:p>
          <a:p>
            <a:pPr>
              <a:defRPr/>
            </a:pPr>
            <a:r>
              <a:rPr sz="16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Low systematics from fields:</a:t>
            </a:r>
            <a:r>
              <a:rPr sz="16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precession can occur with </a:t>
            </a:r>
            <a:r>
              <a:rPr sz="16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no applied E-field</a:t>
            </a:r>
            <a:r>
              <a:rPr sz="16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→ no leakage-current artifacts</a:t>
            </a:r>
            <a:endParaRPr lang="fr-FR" sz="16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endParaRPr sz="1600" dirty="0"/>
          </a:p>
          <a:p>
            <a:pPr>
              <a:defRPr/>
            </a:pPr>
            <a:r>
              <a:rPr sz="16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Suppressed motional effects:</a:t>
            </a:r>
            <a:r>
              <a:rPr sz="16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molecules don’t move → eliminate </a:t>
            </a:r>
            <a:r>
              <a:rPr sz="16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v×E</a:t>
            </a:r>
            <a:r>
              <a:rPr sz="16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motional magnetic fields and geometric phases from trajectories.</a:t>
            </a:r>
            <a:endParaRPr lang="fr-FR" sz="1600" b="0" i="0" u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endParaRPr sz="1600" dirty="0"/>
          </a:p>
          <a:p>
            <a:pPr>
              <a:defRPr/>
            </a:pPr>
            <a:r>
              <a:rPr sz="16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Compact, well-shielded sample:</a:t>
            </a:r>
            <a:r>
              <a:rPr sz="16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small crystal → excellent electric/magnetic </a:t>
            </a:r>
            <a:r>
              <a:rPr lang="fr-FR" sz="16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congtrol</a:t>
            </a:r>
            <a:r>
              <a:rPr lang="fr-FR" sz="16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(+ </a:t>
            </a:r>
            <a:r>
              <a:rPr sz="16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shielding and thermal stability</a:t>
            </a:r>
            <a:r>
              <a:rPr lang="fr-FR" sz="16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</a:p>
          <a:p>
            <a:pPr>
              <a:defRPr/>
            </a:pPr>
            <a:endParaRPr sz="1600" dirty="0"/>
          </a:p>
          <a:p>
            <a:pPr>
              <a:defRPr/>
            </a:pPr>
            <a:r>
              <a:rPr sz="16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State control &amp; readout:</a:t>
            </a:r>
            <a:r>
              <a:rPr sz="16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optical pumping </a:t>
            </a:r>
            <a:r>
              <a:rPr lang="fr-FR" sz="16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sz="16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fluorescence/cycling transitions for high-SNR detection.</a:t>
            </a:r>
            <a:endParaRPr lang="fr-FR" sz="1600" b="0" i="0" u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endParaRPr sz="1600" dirty="0"/>
          </a:p>
          <a:p>
            <a:pPr>
              <a:defRPr/>
            </a:pPr>
            <a:r>
              <a:rPr sz="16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Co-molecule options:</a:t>
            </a:r>
            <a:r>
              <a:rPr sz="16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embed auxiliary species (e.g., diamagnetic references) for co-magnetometry and systematics checks.</a:t>
            </a:r>
            <a:endParaRPr lang="fr-FR" sz="1600" b="0" i="0" u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endParaRPr lang="fr-FR" sz="16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defTabSz="457200">
              <a:lnSpc>
                <a:spcPct val="100000"/>
              </a:lnSpc>
              <a:buClr>
                <a:srgbClr val="000000"/>
              </a:buClr>
              <a:defRPr/>
            </a:pPr>
            <a:r>
              <a:rPr sz="16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Broad </a:t>
            </a:r>
            <a:r>
              <a:rPr lang="fr-FR" sz="1600" b="1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atoms</a:t>
            </a:r>
            <a:r>
              <a:rPr lang="fr-FR" sz="16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(Rb, Cs, </a:t>
            </a:r>
            <a:r>
              <a:rPr lang="fr-FR" sz="1600" b="1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BaF</a:t>
            </a:r>
            <a:r>
              <a:rPr lang="fr-FR" sz="16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Ba, …) + </a:t>
            </a:r>
            <a:r>
              <a:rPr lang="fr-FR" sz="1600" b="1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sample</a:t>
            </a:r>
            <a:r>
              <a:rPr sz="1600" b="1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choices 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(Ne, Ar, K, Xe, p-</a:t>
            </a:r>
            <a:r>
              <a:rPr lang="fr-FR" sz="1600" dirty="0">
                <a:latin typeface="+mn-lt"/>
                <a:ea typeface="+mn-ea"/>
                <a:cs typeface="+mn-cs"/>
              </a:rPr>
              <a:t>H</a:t>
            </a:r>
            <a:r>
              <a:rPr lang="fr-FR" sz="1600" b="0" i="0" u="none" strike="noStrike" cap="none" spc="0" baseline="-25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?) +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easy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change</a:t>
            </a:r>
            <a:endParaRPr lang="en-US" sz="1600" b="0" u="none" strike="noStrike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10440776" name="ZoneTexte 1910440775"/>
          <p:cNvSpPr txBox="1"/>
          <p:nvPr/>
        </p:nvSpPr>
        <p:spPr bwMode="auto">
          <a:xfrm>
            <a:off x="297369" y="5558482"/>
            <a:ext cx="5512078" cy="65594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Problems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 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/>
                </a:solidFill>
                <a:latin typeface="Calibri"/>
                <a:cs typeface="Arial"/>
              </a:rPr>
              <a:t>	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Magneto-electric effects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1841272263" name="Image 6"/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/>
        </p:blipFill>
        <p:spPr bwMode="auto">
          <a:xfrm>
            <a:off x="5053923" y="5653617"/>
            <a:ext cx="6811843" cy="972345"/>
          </a:xfrm>
          <a:prstGeom prst="rect">
            <a:avLst/>
          </a:prstGeom>
          <a:noFill/>
          <a:ln>
            <a:noFill/>
          </a:ln>
        </p:spPr>
      </p:pic>
      <p:sp>
        <p:nvSpPr>
          <p:cNvPr id="160421412" name="ZoneTexte 160421411"/>
          <p:cNvSpPr txBox="1"/>
          <p:nvPr/>
        </p:nvSpPr>
        <p:spPr bwMode="auto">
          <a:xfrm>
            <a:off x="1235460" y="6160361"/>
            <a:ext cx="5564385" cy="93775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cs typeface="Arial"/>
              </a:rPr>
              <a:t>Matrix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cs typeface="Arial"/>
              </a:rPr>
              <a:t>putiry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cs typeface="Arial"/>
              </a:rPr>
              <a:t> : spins + isotopes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MR1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cs typeface="Arial"/>
              </a:rPr>
              <a:t>Polycrystal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86182454" name="ZoneTexte 786182453"/>
          <p:cNvSpPr txBox="1"/>
          <p:nvPr/>
        </p:nvSpPr>
        <p:spPr bwMode="auto">
          <a:xfrm>
            <a:off x="200345" y="5146873"/>
            <a:ext cx="7918402" cy="37414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    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Internal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crystal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field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—&gt;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Enhancement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 +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quadrupole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field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—&gt; New observables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845399D-2C8B-BFE5-F606-E03892B6D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334" y="4927724"/>
            <a:ext cx="3759042" cy="738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Polarizabilities</a:t>
            </a:r>
            <a:r>
              <a:rPr kumimoji="0" lang="fr-FR" altLang="fr-FR" sz="16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 as probes for P, T, PT violation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Sebastian </a:t>
            </a:r>
            <a:r>
              <a:rPr kumimoji="0" lang="fr-FR" altLang="fr-FR" sz="16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Lahs</a:t>
            </a:r>
            <a:r>
              <a:rPr kumimoji="0" lang="fr-FR" altLang="fr-FR" sz="16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 and Daniel </a:t>
            </a:r>
            <a:r>
              <a:rPr kumimoji="0" lang="fr-FR" altLang="fr-FR" sz="16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Comparat</a:t>
            </a:r>
            <a:r>
              <a:rPr kumimoji="0" lang="fr-FR" altLang="fr-FR" sz="16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 2024 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New J. Phys. </a:t>
            </a:r>
            <a:r>
              <a:rPr kumimoji="0" lang="fr-FR" altLang="fr-FR" sz="1600" b="1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26</a:t>
            </a:r>
            <a:r>
              <a:rPr kumimoji="0" lang="fr-FR" altLang="fr-FR" sz="16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125001</a:t>
            </a:r>
            <a:endParaRPr kumimoji="0" lang="fr-FR" altLang="fr-FR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18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44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27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2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0440776" grpId="0"/>
      <p:bldP spid="160421412" grpId="0"/>
      <p:bldP spid="786182454" grpId="0"/>
      <p:bldP spid="13" grpId="0" animBg="1"/>
    </p:bldLst>
  </p:timing>
</p:sld>
</file>

<file path=ppt/theme/theme1.xml><?xml version="1.0" encoding="utf-8"?>
<a:theme xmlns:a="http://schemas.openxmlformats.org/drawingml/2006/main" name="powerpointIG">
  <a:themeElements>
    <a:clrScheme name="powerpointIG 10">
      <a:dk1>
        <a:srgbClr val="660033"/>
      </a:dk1>
      <a:lt1>
        <a:srgbClr val="FFFFFF"/>
      </a:lt1>
      <a:dk2>
        <a:srgbClr val="FF99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56002A"/>
      </a:accent4>
      <a:accent5>
        <a:srgbClr val="AAE2CA"/>
      </a:accent5>
      <a:accent6>
        <a:srgbClr val="2D2DB9"/>
      </a:accent6>
      <a:hlink>
        <a:srgbClr val="C78BB7"/>
      </a:hlink>
      <a:folHlink>
        <a:srgbClr val="B2B2B2"/>
      </a:folHlink>
    </a:clrScheme>
    <a:fontScheme name="powerpointIG">
      <a:majorFont>
        <a:latin typeface="Tahoma"/>
        <a:ea typeface="Arial"/>
        <a:cs typeface="Arial"/>
      </a:majorFont>
      <a:minorFont>
        <a:latin typeface="Tahoma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txDef>
      <a:spPr bwMode="auto">
        <a:prstGeom prst="rect">
          <a:avLst/>
        </a:prstGeom>
        <a:solidFill>
          <a:schemeClr val="tx2"/>
        </a:solidFill>
        <a:ln w="9525">
          <a:noFill/>
          <a:miter lim="800000"/>
          <a:headEnd/>
          <a:tailEnd/>
        </a:ln>
      </a:spPr>
      <a:bodyPr/>
      <a:lstStyle/>
    </a:txDef>
  </a:objectDefaults>
  <a:extraClrSchemeLst>
    <a:extraClrScheme>
      <a:clrScheme name="powerpointI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I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I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I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I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I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I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IG 8">
        <a:dk1>
          <a:srgbClr val="000000"/>
        </a:dk1>
        <a:lt1>
          <a:srgbClr val="FFFFFF"/>
        </a:lt1>
        <a:dk2>
          <a:srgbClr val="660033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IG 9">
        <a:dk1>
          <a:srgbClr val="660033"/>
        </a:dk1>
        <a:lt1>
          <a:srgbClr val="FFFFFF"/>
        </a:lt1>
        <a:dk2>
          <a:srgbClr val="FF99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56002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IG 10">
        <a:dk1>
          <a:srgbClr val="660033"/>
        </a:dk1>
        <a:lt1>
          <a:srgbClr val="FFFFFF"/>
        </a:lt1>
        <a:dk2>
          <a:srgbClr val="FF99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56002A"/>
        </a:accent4>
        <a:accent5>
          <a:srgbClr val="AAE2CA"/>
        </a:accent5>
        <a:accent6>
          <a:srgbClr val="2D2DB9"/>
        </a:accent6>
        <a:hlink>
          <a:srgbClr val="C78BB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</TotalTime>
  <Words>1878</Words>
  <Application>Microsoft Office PowerPoint</Application>
  <PresentationFormat>Grand écran</PresentationFormat>
  <Paragraphs>373</Paragraphs>
  <Slides>25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25</vt:i4>
      </vt:variant>
    </vt:vector>
  </HeadingPairs>
  <TitlesOfParts>
    <vt:vector size="46" baseType="lpstr">
      <vt:lpstr>Microsoft YaHei</vt:lpstr>
      <vt:lpstr>Arial</vt:lpstr>
      <vt:lpstr>Calibri</vt:lpstr>
      <vt:lpstr>Calibri Light</vt:lpstr>
      <vt:lpstr>ChemBats2</vt:lpstr>
      <vt:lpstr>CMR10</vt:lpstr>
      <vt:lpstr>F5</vt:lpstr>
      <vt:lpstr>Helvetica Neue</vt:lpstr>
      <vt:lpstr>Liberation Sans</vt:lpstr>
      <vt:lpstr>Liberation Serif</vt:lpstr>
      <vt:lpstr>Symbol</vt:lpstr>
      <vt:lpstr>Tahoma</vt:lpstr>
      <vt:lpstr>Times New Roman</vt:lpstr>
      <vt:lpstr>URWPalladioL-Roma</vt:lpstr>
      <vt:lpstr>Wingdings</vt:lpstr>
      <vt:lpstr>powerpointIG</vt:lpstr>
      <vt:lpstr>1_Thème Office</vt:lpstr>
      <vt:lpstr>Thème Office</vt:lpstr>
      <vt:lpstr>Default</vt:lpstr>
      <vt:lpstr>Office Theme</vt:lpstr>
      <vt:lpstr>2_Thème Office</vt:lpstr>
      <vt:lpstr>Présentation PowerPoint</vt:lpstr>
      <vt:lpstr>Présentation PowerPoint</vt:lpstr>
      <vt:lpstr>How to measure —&gt; Ramsey spectroscopy</vt:lpstr>
      <vt:lpstr>Présentation PowerPoint</vt:lpstr>
      <vt:lpstr>Présentation PowerPoint</vt:lpstr>
      <vt:lpstr>Présentation PowerPoint</vt:lpstr>
      <vt:lpstr>Using cryogenic matrix:  An old idea</vt:lpstr>
      <vt:lpstr>2006 Simone Ulzega’s PhD thesis  (Antoine Weis) Cesium in solid Helium</vt:lpstr>
      <vt:lpstr>Several (possible) advantages</vt:lpstr>
      <vt:lpstr>EDM in Matrix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Tests with polarized light</vt:lpstr>
      <vt:lpstr>Présentation PowerPoint</vt:lpstr>
      <vt:lpstr>Présentation PowerPoint</vt:lpstr>
      <vt:lpstr>Cesium in matrix (anapole moment) 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Athanasios Laliotis</dc:creator>
  <cp:lastModifiedBy>daniel.comparat daniel.comparat</cp:lastModifiedBy>
  <cp:revision>1198</cp:revision>
  <dcterms:created xsi:type="dcterms:W3CDTF">2010-10-08T09:09:02Z</dcterms:created>
  <dcterms:modified xsi:type="dcterms:W3CDTF">2026-03-03T21:20:26Z</dcterms:modified>
</cp:coreProperties>
</file>