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4" r:id="rId2"/>
  </p:sldMasterIdLst>
  <p:notesMasterIdLst>
    <p:notesMasterId r:id="rId21"/>
  </p:notesMasterIdLst>
  <p:handoutMasterIdLst>
    <p:handoutMasterId r:id="rId22"/>
  </p:handoutMasterIdLst>
  <p:sldIdLst>
    <p:sldId id="634" r:id="rId3"/>
    <p:sldId id="1410" r:id="rId4"/>
    <p:sldId id="1408" r:id="rId5"/>
    <p:sldId id="739" r:id="rId6"/>
    <p:sldId id="1412" r:id="rId7"/>
    <p:sldId id="743" r:id="rId8"/>
    <p:sldId id="1409" r:id="rId9"/>
    <p:sldId id="594" r:id="rId10"/>
    <p:sldId id="274" r:id="rId11"/>
    <p:sldId id="748" r:id="rId12"/>
    <p:sldId id="756" r:id="rId13"/>
    <p:sldId id="753" r:id="rId14"/>
    <p:sldId id="611" r:id="rId15"/>
    <p:sldId id="610" r:id="rId16"/>
    <p:sldId id="262" r:id="rId17"/>
    <p:sldId id="757" r:id="rId18"/>
    <p:sldId id="1407" r:id="rId19"/>
    <p:sldId id="285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700"/>
    <a:srgbClr val="FFCD00"/>
    <a:srgbClr val="3636C4"/>
    <a:srgbClr val="0D5EA6"/>
    <a:srgbClr val="8ED4FF"/>
    <a:srgbClr val="FF8001"/>
    <a:srgbClr val="00DB00"/>
    <a:srgbClr val="3030D3"/>
    <a:srgbClr val="2F4D5D"/>
    <a:srgbClr val="46A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90717" autoAdjust="0"/>
  </p:normalViewPr>
  <p:slideViewPr>
    <p:cSldViewPr snapToGrid="0" snapToObjects="1">
      <p:cViewPr varScale="1">
        <p:scale>
          <a:sx n="53" d="100"/>
          <a:sy n="53" d="100"/>
        </p:scale>
        <p:origin x="10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Rather bold title, I come from the </a:t>
            </a:r>
            <a:r>
              <a:rPr lang="en-GB"/>
              <a:t>heavy element 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402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B788B-6E11-5852-E5A4-E9D56C17D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00F3E28-6561-53BD-DADF-4D9EC34E3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9B748B4-EB55-935A-20F1-D16B0DA34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F219A9-74EB-FD0F-5E22-2F3930F5D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4E32A-327F-AF4B-8E1F-209FBF93D26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53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how do you perform </a:t>
            </a:r>
            <a:r>
              <a:rPr lang="en-GB" dirty="0" err="1"/>
              <a:t>iglis</a:t>
            </a:r>
            <a:r>
              <a:rPr lang="en-GB" dirty="0"/>
              <a:t>?</a:t>
            </a:r>
          </a:p>
          <a:p>
            <a:r>
              <a:rPr lang="en-GB" dirty="0"/>
              <a:t>So a general IGLIS layout looks as follows:</a:t>
            </a:r>
          </a:p>
          <a:p>
            <a:r>
              <a:rPr lang="en-GB" dirty="0"/>
              <a:t>-we have a gas cell filled with high-purity argon gas.</a:t>
            </a:r>
          </a:p>
          <a:p>
            <a:r>
              <a:rPr lang="en-GB" dirty="0"/>
              <a:t>-our atoms of interest are stopped and thermalized coming from an accelerator or another production method</a:t>
            </a:r>
          </a:p>
          <a:p>
            <a:r>
              <a:rPr lang="en-GB" dirty="0"/>
              <a:t>-the argon flow carries the atoms through a convergent-divergent nozzle</a:t>
            </a:r>
          </a:p>
          <a:p>
            <a:r>
              <a:rPr lang="en-GB" dirty="0"/>
              <a:t>-the adiabatic expansion created a cold, low density uniform gas jet </a:t>
            </a:r>
          </a:p>
          <a:p>
            <a:endParaRPr lang="en-GB" dirty="0"/>
          </a:p>
          <a:p>
            <a:r>
              <a:rPr lang="en-GB" dirty="0"/>
              <a:t>Laser spec is done with two or more lasers, </a:t>
            </a:r>
            <a:r>
              <a:rPr lang="en-GB" dirty="0" err="1"/>
              <a:t>photoions</a:t>
            </a:r>
            <a:r>
              <a:rPr lang="en-GB" dirty="0"/>
              <a:t> are separated from the flow via </a:t>
            </a:r>
            <a:r>
              <a:rPr lang="en-GB" dirty="0" err="1"/>
              <a:t>rfq</a:t>
            </a:r>
            <a:r>
              <a:rPr lang="en-GB" dirty="0"/>
              <a:t> and possibly mass separated and counted</a:t>
            </a:r>
          </a:p>
          <a:p>
            <a:endParaRPr lang="en-GB" dirty="0"/>
          </a:p>
          <a:p>
            <a:r>
              <a:rPr lang="en-GB" dirty="0"/>
              <a:t>Work horse are these two de Laval nozzles, one for low P0 and one for high P0</a:t>
            </a:r>
          </a:p>
          <a:p>
            <a:r>
              <a:rPr lang="en-GB" dirty="0"/>
              <a:t>So why different nozzles?</a:t>
            </a:r>
          </a:p>
          <a:p>
            <a:r>
              <a:rPr lang="en-GB" dirty="0"/>
              <a:t>They need to provide spectral resolution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44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18095-CF1B-ECA8-7777-12BFDD4A6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9C67C-1348-86EF-D267-32CBB5CEF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FE9EF4-DDA4-9266-832E-86CDDD87D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890C2-EA9E-DCD5-770E-F0EFE96E8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4E32A-327F-AF4B-8E1F-209FBF93D26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773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E9205-2E1F-4B4E-B384-33B959040D70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32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0B19F-AA27-4899-9BC9-ADF4A5986A1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58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A16EF-BF9D-4610-898F-90BE2B490974}" type="datetime1">
              <a:rPr lang="nl-BE" smtClean="0"/>
              <a:t>5/03/2026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6F77-5218-4AEB-BFD5-80D8ECB900A6}" type="datetime1">
              <a:rPr lang="nl-BE" smtClean="0"/>
              <a:t>5/03/2026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FCC9-05C0-4DB9-8B8A-D454F37620AB}" type="datetime1">
              <a:rPr lang="nl-BE" smtClean="0"/>
              <a:t>5/03/2026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763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7932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456F-3266-4D63-9E92-426B146111AB}" type="datetime1">
              <a:rPr lang="nl-BE" smtClean="0"/>
              <a:t>5/03/2026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81121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1098-F0EA-3BFB-CECF-D3F480EA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8C679-1BDE-B9D2-8C2B-A8C891CC7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B4DA5-E477-369C-FC4A-12892632C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EFFD-D957-4EEA-B461-72CF41F65BA9}" type="datetime1">
              <a:rPr lang="nl-BE" smtClean="0"/>
              <a:t>5/03/2026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D539C-EEE8-E9B1-8E3E-7C96B586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8D652-E9D6-694A-C655-C7901E788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1DC8-7760-40B7-B13A-40EF43AC071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17730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D768-3CB2-4DAA-97CD-4DE821403AFC}" type="datetime1">
              <a:rPr lang="nl-BE" smtClean="0"/>
              <a:t>5/03/2026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31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5814-0501-4C50-B52D-7DF53491C19C}" type="datetime1">
              <a:rPr lang="nl-BE" smtClean="0"/>
              <a:t>5/03/2026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DCFA-6897-40A0-A274-EF93238EFC3B}" type="datetime1">
              <a:rPr lang="nl-BE" smtClean="0"/>
              <a:t>5/03/2026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C6F0-8F10-4C36-AF43-EF89BA69ECAA}" type="datetime1">
              <a:rPr lang="nl-BE" smtClean="0"/>
              <a:t>5/03/2026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17A4-2406-445C-943C-AA9FFD0D6E3C}" type="datetime1">
              <a:rPr lang="nl-BE" smtClean="0"/>
              <a:t>5/03/2026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5DA3-2950-4028-AB04-F28DE4AC8E7C}" type="datetime1">
              <a:rPr lang="nl-BE" smtClean="0"/>
              <a:t>5/03/2026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046B-73E1-422D-8B99-31574EE952F7}" type="datetime1">
              <a:rPr lang="nl-BE" smtClean="0"/>
              <a:t>5/03/2026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6233-29DC-417C-B50C-BD3CF5E80D82}" type="datetime1">
              <a:rPr lang="nl-BE" smtClean="0"/>
              <a:t>5/03/2026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0AF7-BA8D-491B-B789-2D75A2E942DF}" type="datetime1">
              <a:rPr lang="nl-BE" smtClean="0"/>
              <a:t>5/03/2026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8AB6002C-8CAD-4ECA-BF3F-CF4D345ADD7C}" type="datetime1">
              <a:rPr lang="nl-BE" smtClean="0"/>
              <a:t>5/03/2026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Institute for Nuclear and Radiation Physics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3505C0B1-DEC3-424A-9559-13D2079AC501}" type="datetime1">
              <a:rPr lang="nl-BE" smtClean="0"/>
              <a:t>5/03/2026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Institute for Nuclear and Radiation Physics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2" r:id="rId6"/>
    <p:sldLayoutId id="2147483703" r:id="rId7"/>
    <p:sldLayoutId id="2147483704" r:id="rId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image" Target="../media/image6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NUL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576001" y="3843333"/>
            <a:ext cx="8333999" cy="165599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A. Claessens</a:t>
            </a:r>
            <a:r>
              <a:rPr lang="en-US" sz="20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R. Ferrer, Harshithbabu, W. Saelens, L. M. Arndt, R. de Groote, Ch.E. </a:t>
            </a:r>
            <a:r>
              <a:rPr lang="en-US" sz="2000" kern="100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Düllmann</a:t>
            </a:r>
            <a:r>
              <a:rPr lang="en-US" sz="20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G. Neyens, A. Raggio, D. Renisch, J. Stricker,  P. Van Duppen and P. Van den Bergh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86428" y="1428771"/>
            <a:ext cx="10976663" cy="23868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Efficient Laser Spectroscopy of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Actinide Molecules at Low Temperature  </a:t>
            </a:r>
            <a:br>
              <a:rPr lang="nl-NL" sz="2800" dirty="0"/>
            </a:br>
            <a:br>
              <a:rPr lang="nl-NL" sz="2800" dirty="0"/>
            </a:br>
            <a:r>
              <a:rPr lang="nl-NL" sz="2200" dirty="0"/>
              <a:t>-Les </a:t>
            </a:r>
            <a:r>
              <a:rPr lang="nl-NL" sz="2200" dirty="0" err="1"/>
              <a:t>Houches</a:t>
            </a:r>
            <a:r>
              <a:rPr lang="nl-NL" sz="2200" dirty="0"/>
              <a:t> 2026-</a:t>
            </a:r>
          </a:p>
        </p:txBody>
      </p:sp>
      <p:pic>
        <p:nvPicPr>
          <p:cNvPr id="3" name="Afbeelding 2" descr="Afbeelding met tekst, Lettertype, ontwerp, typografie&#10;&#10;Automatisch gegenereerde beschrijving">
            <a:extLst>
              <a:ext uri="{FF2B5EF4-FFF2-40B4-BE49-F238E27FC236}">
                <a16:creationId xmlns:a16="http://schemas.microsoft.com/office/drawing/2014/main" id="{15B52D6F-1F36-8AC9-0516-83B7D6B51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224" y="101086"/>
            <a:ext cx="2913776" cy="917943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8B7365A5-0EF6-BEF6-E7ED-DFC8756FF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1082" t="19827" r="5801" b="30168"/>
          <a:stretch/>
        </p:blipFill>
        <p:spPr bwMode="auto">
          <a:xfrm>
            <a:off x="0" y="6282596"/>
            <a:ext cx="2877015" cy="57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Grafik 21">
            <a:extLst>
              <a:ext uri="{FF2B5EF4-FFF2-40B4-BE49-F238E27FC236}">
                <a16:creationId xmlns:a16="http://schemas.microsoft.com/office/drawing/2014/main" id="{74790FDD-73A4-5D08-9C7E-CBF1AD2D0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033" y="6250418"/>
            <a:ext cx="1853388" cy="62146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448BA64-1561-D2BD-205E-1F3C0D1CD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918" t="9991" r="3150" b="10001"/>
          <a:stretch/>
        </p:blipFill>
        <p:spPr bwMode="auto">
          <a:xfrm>
            <a:off x="4753817" y="6250418"/>
            <a:ext cx="2961965" cy="60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7145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B273980-776C-1944-5B7C-466C093BA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F0C444-2AB2-B479-EDBD-718143D1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70DD0E7-44C9-3072-DC42-544135F9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Broadband </a:t>
            </a:r>
            <a:r>
              <a:rPr lang="en-GB" baseline="30000" dirty="0"/>
              <a:t>232</a:t>
            </a:r>
            <a:r>
              <a:rPr lang="en-GB" dirty="0"/>
              <a:t>ThO: vibrational</a:t>
            </a:r>
          </a:p>
        </p:txBody>
      </p:sp>
      <p:pic>
        <p:nvPicPr>
          <p:cNvPr id="7" name="Afbeelding 6" descr="Afbeelding met tekst, lijn, diagram, Lettertype&#10;&#10;Door AI gegenereerde inhoud is mogelijk onjuist.">
            <a:extLst>
              <a:ext uri="{FF2B5EF4-FFF2-40B4-BE49-F238E27FC236}">
                <a16:creationId xmlns:a16="http://schemas.microsoft.com/office/drawing/2014/main" id="{64205032-EE26-2A48-0DE2-B66CD55F3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751" y="2803269"/>
            <a:ext cx="6216239" cy="326958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0AC7F1-C97E-EF03-49D7-F51458F4F670}"/>
              </a:ext>
            </a:extLst>
          </p:cNvPr>
          <p:cNvSpPr txBox="1"/>
          <p:nvPr/>
        </p:nvSpPr>
        <p:spPr>
          <a:xfrm>
            <a:off x="1165200" y="652753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dirty="0">
                <a:solidFill>
                  <a:schemeClr val="bg1"/>
                </a:solidFill>
              </a:rPr>
              <a:t>A. Claessens, R. Ferrer, et al. </a:t>
            </a:r>
            <a:r>
              <a:rPr lang="nl-BE" sz="1200" i="1" dirty="0">
                <a:solidFill>
                  <a:schemeClr val="bg1"/>
                </a:solidFill>
              </a:rPr>
              <a:t>In </a:t>
            </a:r>
            <a:r>
              <a:rPr lang="nl-BE" sz="1200" i="1" dirty="0" err="1">
                <a:solidFill>
                  <a:schemeClr val="bg1"/>
                </a:solidFill>
              </a:rPr>
              <a:t>preparation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6934BB1-AB2A-4A6C-D815-B1BDA4DEEE4A}"/>
              </a:ext>
            </a:extLst>
          </p:cNvPr>
          <p:cNvSpPr txBox="1"/>
          <p:nvPr/>
        </p:nvSpPr>
        <p:spPr>
          <a:xfrm>
            <a:off x="1165200" y="6262124"/>
            <a:ext cx="67832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dirty="0">
                <a:solidFill>
                  <a:schemeClr val="bg1"/>
                </a:solidFill>
              </a:rPr>
              <a:t>R. F. Garcia Ruiz et al. Nature, 581, 396-400 (2020)</a:t>
            </a:r>
          </a:p>
        </p:txBody>
      </p:sp>
      <p:pic>
        <p:nvPicPr>
          <p:cNvPr id="6" name="Afbeelding 5" descr="Afbeelding met tekst, lijn, Lettertype, schermopname&#10;&#10;Door AI gegenereerde inhoud is mogelijk onjuist.">
            <a:extLst>
              <a:ext uri="{FF2B5EF4-FFF2-40B4-BE49-F238E27FC236}">
                <a16:creationId xmlns:a16="http://schemas.microsoft.com/office/drawing/2014/main" id="{00FE1092-97EA-C3B9-D5C8-FD90058D1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0" y="3049105"/>
            <a:ext cx="3131608" cy="256043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B3F95BE-246D-AD44-56E2-00924E86BF99}"/>
              </a:ext>
            </a:extLst>
          </p:cNvPr>
          <p:cNvSpPr txBox="1"/>
          <p:nvPr/>
        </p:nvSpPr>
        <p:spPr>
          <a:xfrm>
            <a:off x="1589222" y="2071493"/>
            <a:ext cx="300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/>
              <a:t>226</a:t>
            </a:r>
            <a:r>
              <a:rPr lang="en-GB" sz="2400" dirty="0"/>
              <a:t>RaF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98EFA3D-AAFA-42D5-7230-29F109775528}"/>
              </a:ext>
            </a:extLst>
          </p:cNvPr>
          <p:cNvSpPr txBox="1"/>
          <p:nvPr/>
        </p:nvSpPr>
        <p:spPr>
          <a:xfrm>
            <a:off x="1165200" y="2433937"/>
            <a:ext cx="426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Effective </a:t>
            </a:r>
            <a:r>
              <a:rPr lang="en-GB" dirty="0" err="1"/>
              <a:t>T</a:t>
            </a:r>
            <a:r>
              <a:rPr lang="en-GB" baseline="-25000" dirty="0" err="1"/>
              <a:t>vibration</a:t>
            </a:r>
            <a:r>
              <a:rPr lang="en-GB" baseline="-25000" dirty="0"/>
              <a:t> </a:t>
            </a:r>
            <a:r>
              <a:rPr lang="en-GB" dirty="0"/>
              <a:t>&gt;1000K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CEF43AD-C13E-C6E3-AB96-DC3FA345CEE9}"/>
              </a:ext>
            </a:extLst>
          </p:cNvPr>
          <p:cNvSpPr txBox="1"/>
          <p:nvPr/>
        </p:nvSpPr>
        <p:spPr>
          <a:xfrm>
            <a:off x="7948462" y="1928384"/>
            <a:ext cx="300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/>
              <a:t>232</a:t>
            </a:r>
            <a:r>
              <a:rPr lang="en-GB" sz="2400" dirty="0"/>
              <a:t>ThO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071A863-8618-80C3-4B82-391FCEF5AB9C}"/>
              </a:ext>
            </a:extLst>
          </p:cNvPr>
          <p:cNvSpPr txBox="1"/>
          <p:nvPr/>
        </p:nvSpPr>
        <p:spPr>
          <a:xfrm>
            <a:off x="7907710" y="2348492"/>
            <a:ext cx="260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vibration</a:t>
            </a:r>
            <a:r>
              <a:rPr lang="en-GB" dirty="0"/>
              <a:t>&lt;250K</a:t>
            </a:r>
          </a:p>
        </p:txBody>
      </p:sp>
    </p:spTree>
    <p:extLst>
      <p:ext uri="{BB962C8B-B14F-4D97-AF65-F5344CB8AC3E}">
        <p14:creationId xmlns:p14="http://schemas.microsoft.com/office/powerpoint/2010/main" val="149770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238F40-9E10-6A02-4CD8-3E14D22AB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Rotational temperature</a:t>
            </a:r>
          </a:p>
        </p:txBody>
      </p:sp>
      <p:pic>
        <p:nvPicPr>
          <p:cNvPr id="7" name="Tijdelijke aanduiding voor inhoud 6" descr="Afbeelding met tekst, diagram, lijn, Perceel&#10;&#10;Door AI gegenereerde inhoud is mogelijk onjuist.">
            <a:extLst>
              <a:ext uri="{FF2B5EF4-FFF2-40B4-BE49-F238E27FC236}">
                <a16:creationId xmlns:a16="http://schemas.microsoft.com/office/drawing/2014/main" id="{390C311E-BB12-31F1-E371-B6B4BC5AC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659" y="1368000"/>
            <a:ext cx="4777641" cy="4464050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4C3B465-0E41-575E-D0F4-BD245F40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en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B8406C4-B476-6A74-609D-C7AF43D3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1DC8-7760-40B7-B13A-40EF43AC071A}" type="slidenum">
              <a:rPr lang="en-BE" smtClean="0"/>
              <a:t>11</a:t>
            </a:fld>
            <a:endParaRPr lang="en-BE"/>
          </a:p>
        </p:txBody>
      </p:sp>
      <p:pic>
        <p:nvPicPr>
          <p:cNvPr id="9" name="Afbeelding 8" descr="Afbeelding met tekst, lijn, diagram, schermopname&#10;&#10;Door AI gegenereerde inhoud is mogelijk onjuist.">
            <a:extLst>
              <a:ext uri="{FF2B5EF4-FFF2-40B4-BE49-F238E27FC236}">
                <a16:creationId xmlns:a16="http://schemas.microsoft.com/office/drawing/2014/main" id="{682C9547-0109-E2E3-F232-2D805E862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278" y="1368000"/>
            <a:ext cx="4925112" cy="462027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1E6BBC0-E8B3-F9FD-329D-4A6A52C9A43E}"/>
              </a:ext>
            </a:extLst>
          </p:cNvPr>
          <p:cNvSpPr txBox="1"/>
          <p:nvPr/>
        </p:nvSpPr>
        <p:spPr>
          <a:xfrm rot="21118188">
            <a:off x="1101281" y="1453066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preliminary</a:t>
            </a:r>
            <a:endParaRPr lang="en-GB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FC61993-3A1E-19F4-945B-F77900E42C99}"/>
              </a:ext>
            </a:extLst>
          </p:cNvPr>
          <p:cNvSpPr txBox="1"/>
          <p:nvPr/>
        </p:nvSpPr>
        <p:spPr>
          <a:xfrm rot="21118188">
            <a:off x="7342995" y="1453065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preliminary</a:t>
            </a:r>
            <a:endParaRPr lang="en-GB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1BE9085-AC0E-0BB4-08A8-4B24E880D335}"/>
              </a:ext>
            </a:extLst>
          </p:cNvPr>
          <p:cNvSpPr txBox="1"/>
          <p:nvPr/>
        </p:nvSpPr>
        <p:spPr>
          <a:xfrm>
            <a:off x="7916411" y="983981"/>
            <a:ext cx="284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Q-branch U-X 0-0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2CADCFB-6B1F-0E1C-7DE6-4D81AD7F521D}"/>
              </a:ext>
            </a:extLst>
          </p:cNvPr>
          <p:cNvSpPr txBox="1"/>
          <p:nvPr/>
        </p:nvSpPr>
        <p:spPr>
          <a:xfrm>
            <a:off x="1547605" y="1065176"/>
            <a:ext cx="284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Q-branch B’-X 0-0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3F5C699-98CD-0764-E93B-F7AAA6D8F911}"/>
              </a:ext>
            </a:extLst>
          </p:cNvPr>
          <p:cNvSpPr txBox="1"/>
          <p:nvPr/>
        </p:nvSpPr>
        <p:spPr>
          <a:xfrm>
            <a:off x="1288869" y="2400838"/>
            <a:ext cx="239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7.39(18)K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E5A9130-F04C-D4CA-5B85-126B874A9896}"/>
              </a:ext>
            </a:extLst>
          </p:cNvPr>
          <p:cNvSpPr txBox="1"/>
          <p:nvPr/>
        </p:nvSpPr>
        <p:spPr>
          <a:xfrm>
            <a:off x="7049589" y="2335334"/>
            <a:ext cx="239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6.85(16)K</a:t>
            </a:r>
          </a:p>
        </p:txBody>
      </p:sp>
    </p:spTree>
    <p:extLst>
      <p:ext uri="{BB962C8B-B14F-4D97-AF65-F5344CB8AC3E}">
        <p14:creationId xmlns:p14="http://schemas.microsoft.com/office/powerpoint/2010/main" val="810948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8">
            <a:extLst>
              <a:ext uri="{FF2B5EF4-FFF2-40B4-BE49-F238E27FC236}">
                <a16:creationId xmlns:a16="http://schemas.microsoft.com/office/drawing/2014/main" id="{59066D13-9C9F-3E29-4AD2-708067BC5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126" y="1111364"/>
            <a:ext cx="3354873" cy="2496025"/>
          </a:xfrm>
          <a:prstGeom prst="rect">
            <a:avLst/>
          </a:prstGeom>
        </p:spPr>
      </p:pic>
      <p:pic>
        <p:nvPicPr>
          <p:cNvPr id="25" name="Afbeelding 24" descr="Afbeelding met tekst, schermopname, lijn, schaakstuk&#10;&#10;Door AI gegenereerde inhoud is mogelijk onjuist.">
            <a:extLst>
              <a:ext uri="{FF2B5EF4-FFF2-40B4-BE49-F238E27FC236}">
                <a16:creationId xmlns:a16="http://schemas.microsoft.com/office/drawing/2014/main" id="{A905764B-2ADC-6FA0-50C4-F7192D545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89" y="1428578"/>
            <a:ext cx="4915586" cy="23815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3C9D57-8423-EFD2-338A-B465B286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Rotational &amp; translational temperature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462D125-911D-95C9-6347-BF87171F4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en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F362B12-7CC8-7EFD-6664-D6D6213B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1DC8-7760-40B7-B13A-40EF43AC071A}" type="slidenum">
              <a:rPr lang="en-BE" smtClean="0"/>
              <a:t>12</a:t>
            </a:fld>
            <a:endParaRPr lang="en-BE"/>
          </a:p>
        </p:txBody>
      </p:sp>
      <p:pic>
        <p:nvPicPr>
          <p:cNvPr id="7" name="Afbeelding 6" descr="Afbeelding met tekst, Lettertype, schermopname, nummer&#10;&#10;Door AI gegenereerde inhoud is mogelijk onjuist.">
            <a:extLst>
              <a:ext uri="{FF2B5EF4-FFF2-40B4-BE49-F238E27FC236}">
                <a16:creationId xmlns:a16="http://schemas.microsoft.com/office/drawing/2014/main" id="{78500CD4-F7E5-2670-A6B9-81D12BCC4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109" y="3598805"/>
            <a:ext cx="4694117" cy="233990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7FB9E50-1741-9017-0CC9-1C56E059EA32}"/>
              </a:ext>
            </a:extLst>
          </p:cNvPr>
          <p:cNvSpPr txBox="1"/>
          <p:nvPr/>
        </p:nvSpPr>
        <p:spPr>
          <a:xfrm>
            <a:off x="1547605" y="1065176"/>
            <a:ext cx="284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Q-branch U-X 0-0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C97919E-94EB-E3F9-6831-5BE0726E80D1}"/>
              </a:ext>
            </a:extLst>
          </p:cNvPr>
          <p:cNvSpPr txBox="1"/>
          <p:nvPr/>
        </p:nvSpPr>
        <p:spPr>
          <a:xfrm rot="21118188">
            <a:off x="1101281" y="1453066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preliminary</a:t>
            </a:r>
            <a:endParaRPr lang="en-GB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6984D1F-5475-733F-81D1-0C514511513D}"/>
              </a:ext>
            </a:extLst>
          </p:cNvPr>
          <p:cNvSpPr txBox="1"/>
          <p:nvPr/>
        </p:nvSpPr>
        <p:spPr>
          <a:xfrm>
            <a:off x="1165200" y="638603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dirty="0">
                <a:solidFill>
                  <a:schemeClr val="bg1"/>
                </a:solidFill>
              </a:rPr>
              <a:t>A. Claessens, R. Ferrer, et al. </a:t>
            </a:r>
            <a:r>
              <a:rPr lang="nl-BE" sz="1200" i="1" dirty="0">
                <a:solidFill>
                  <a:schemeClr val="bg1"/>
                </a:solidFill>
              </a:rPr>
              <a:t>In </a:t>
            </a:r>
            <a:r>
              <a:rPr lang="nl-BE" sz="1200" i="1" dirty="0" err="1">
                <a:solidFill>
                  <a:schemeClr val="bg1"/>
                </a:solidFill>
              </a:rPr>
              <a:t>preparation</a:t>
            </a:r>
            <a:endParaRPr lang="en-GB" sz="1200" i="1" dirty="0">
              <a:solidFill>
                <a:schemeClr val="bg1"/>
              </a:solidFill>
            </a:endParaRPr>
          </a:p>
        </p:txBody>
      </p:sp>
      <p:pic>
        <p:nvPicPr>
          <p:cNvPr id="20" name="Afbeelding 19" descr="Afbeelding met tekst, schermopname, lijn, diagram&#10;&#10;Door AI gegenereerde inhoud is mogelijk onjuist.">
            <a:extLst>
              <a:ext uri="{FF2B5EF4-FFF2-40B4-BE49-F238E27FC236}">
                <a16:creationId xmlns:a16="http://schemas.microsoft.com/office/drawing/2014/main" id="{979AB991-A6B1-4767-132F-A2D9AC229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271" y="1471024"/>
            <a:ext cx="3176437" cy="2136365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30D697D3-9484-C8EA-6402-9CF07F9B491D}"/>
              </a:ext>
            </a:extLst>
          </p:cNvPr>
          <p:cNvSpPr txBox="1"/>
          <p:nvPr/>
        </p:nvSpPr>
        <p:spPr>
          <a:xfrm rot="21118188">
            <a:off x="6410624" y="146994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preliminary</a:t>
            </a:r>
            <a:endParaRPr lang="en-GB" dirty="0"/>
          </a:p>
        </p:txBody>
      </p:sp>
      <p:pic>
        <p:nvPicPr>
          <p:cNvPr id="27" name="Afbeelding 26" descr="Afbeelding met tekst, lijn, diagram, schermopname&#10;&#10;Door AI gegenereerde inhoud is mogelijk onjuist.">
            <a:extLst>
              <a:ext uri="{FF2B5EF4-FFF2-40B4-BE49-F238E27FC236}">
                <a16:creationId xmlns:a16="http://schemas.microsoft.com/office/drawing/2014/main" id="{68B88261-BBEB-14F8-95E2-F090C3A05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02" y="3870739"/>
            <a:ext cx="4355698" cy="2376706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CAEDDCEB-EF15-9A8E-709C-18B7582EC0AE}"/>
              </a:ext>
            </a:extLst>
          </p:cNvPr>
          <p:cNvSpPr txBox="1"/>
          <p:nvPr/>
        </p:nvSpPr>
        <p:spPr>
          <a:xfrm>
            <a:off x="9697947" y="1145516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Laser sheet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420847E3-D60B-AB48-365D-AC02A2E843D6}"/>
              </a:ext>
            </a:extLst>
          </p:cNvPr>
          <p:cNvSpPr txBox="1"/>
          <p:nvPr/>
        </p:nvSpPr>
        <p:spPr>
          <a:xfrm rot="21118188">
            <a:off x="3365967" y="3684269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preliminary</a:t>
            </a:r>
            <a:endParaRPr lang="en-GB" dirty="0"/>
          </a:p>
        </p:txBody>
      </p:sp>
      <p:sp>
        <p:nvSpPr>
          <p:cNvPr id="3" name="Tekstvak 29">
            <a:extLst>
              <a:ext uri="{FF2B5EF4-FFF2-40B4-BE49-F238E27FC236}">
                <a16:creationId xmlns:a16="http://schemas.microsoft.com/office/drawing/2014/main" id="{A3FFC7EC-0D1F-EDCF-F066-35B94AC74240}"/>
              </a:ext>
            </a:extLst>
          </p:cNvPr>
          <p:cNvSpPr txBox="1"/>
          <p:nvPr/>
        </p:nvSpPr>
        <p:spPr>
          <a:xfrm>
            <a:off x="4279303" y="5491386"/>
            <a:ext cx="265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~200 MHz</a:t>
            </a:r>
          </a:p>
        </p:txBody>
      </p:sp>
      <p:sp>
        <p:nvSpPr>
          <p:cNvPr id="8" name="Tekstvak 29">
            <a:extLst>
              <a:ext uri="{FF2B5EF4-FFF2-40B4-BE49-F238E27FC236}">
                <a16:creationId xmlns:a16="http://schemas.microsoft.com/office/drawing/2014/main" id="{E6CC7E1B-D421-90F7-CF28-D3C731F3CBC4}"/>
              </a:ext>
            </a:extLst>
          </p:cNvPr>
          <p:cNvSpPr txBox="1"/>
          <p:nvPr/>
        </p:nvSpPr>
        <p:spPr>
          <a:xfrm>
            <a:off x="2449676" y="5459688"/>
            <a:ext cx="184077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T</a:t>
            </a:r>
            <a:r>
              <a:rPr lang="en-GB" baseline="-25000" dirty="0" err="1"/>
              <a:t>trans</a:t>
            </a:r>
            <a:r>
              <a:rPr lang="en-GB" dirty="0"/>
              <a:t>=12.3(15)K</a:t>
            </a:r>
          </a:p>
        </p:txBody>
      </p:sp>
      <p:sp>
        <p:nvSpPr>
          <p:cNvPr id="11" name="Tekstvak 29">
            <a:extLst>
              <a:ext uri="{FF2B5EF4-FFF2-40B4-BE49-F238E27FC236}">
                <a16:creationId xmlns:a16="http://schemas.microsoft.com/office/drawing/2014/main" id="{17769CF3-0D71-70AC-82F1-5AB6400417DD}"/>
              </a:ext>
            </a:extLst>
          </p:cNvPr>
          <p:cNvSpPr txBox="1"/>
          <p:nvPr/>
        </p:nvSpPr>
        <p:spPr>
          <a:xfrm>
            <a:off x="8219091" y="5824702"/>
            <a:ext cx="184077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  <a:r>
              <a:rPr lang="en-GB" baseline="-25000" dirty="0"/>
              <a:t>rot</a:t>
            </a:r>
            <a:r>
              <a:rPr lang="en-GB" dirty="0"/>
              <a:t>=7.2(6) K</a:t>
            </a:r>
          </a:p>
        </p:txBody>
      </p:sp>
    </p:spTree>
    <p:extLst>
      <p:ext uri="{BB962C8B-B14F-4D97-AF65-F5344CB8AC3E}">
        <p14:creationId xmlns:p14="http://schemas.microsoft.com/office/powerpoint/2010/main" val="385400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" grpId="0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49A5E-3C5F-7512-ACF5-B7558402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230,232</a:t>
            </a:r>
            <a:r>
              <a:rPr lang="en-US" dirty="0"/>
              <a:t>ThO: B’-X 0-0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16316C-1664-A725-0C71-80B0349E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Institute for Nuclear and Radiation Physics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6D0B9-6C80-7E9E-1C5C-BF5DA8CB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1DC8-7760-40B7-B13A-40EF43AC071A}" type="slidenum">
              <a:rPr lang="en-BE" smtClean="0"/>
              <a:t>13</a:t>
            </a:fld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87743D-9C40-D732-C662-B9411B494D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7"/>
          <a:stretch>
            <a:fillRect/>
          </a:stretch>
        </p:blipFill>
        <p:spPr>
          <a:xfrm>
            <a:off x="470263" y="1013829"/>
            <a:ext cx="8738049" cy="5151171"/>
          </a:xfrm>
          <a:prstGeom prst="rect">
            <a:avLst/>
          </a:prstGeom>
        </p:spPr>
      </p:pic>
      <p:pic>
        <p:nvPicPr>
          <p:cNvPr id="6" name="Picture 2" descr="Machine generated alternative text:&#10;Thaw ">
            <a:extLst>
              <a:ext uri="{FF2B5EF4-FFF2-40B4-BE49-F238E27FC236}">
                <a16:creationId xmlns:a16="http://schemas.microsoft.com/office/drawing/2014/main" id="{76607F8E-16BE-F385-DF67-D7B25CEB4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15846" r="40772" b="15497"/>
          <a:stretch>
            <a:fillRect/>
          </a:stretch>
        </p:blipFill>
        <p:spPr bwMode="auto">
          <a:xfrm>
            <a:off x="9588500" y="1498354"/>
            <a:ext cx="2192599" cy="2825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F9E604-86FE-E7AB-731A-665244243121}"/>
              </a:ext>
            </a:extLst>
          </p:cNvPr>
          <p:cNvSpPr txBox="1"/>
          <p:nvPr/>
        </p:nvSpPr>
        <p:spPr>
          <a:xfrm>
            <a:off x="1165200" y="6496101"/>
            <a:ext cx="372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Stricker et al., Phys. Rev. A 112, 012821 (2025) </a:t>
            </a:r>
            <a:endParaRPr lang="LID4096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kstvak 9">
            <a:extLst>
              <a:ext uri="{FF2B5EF4-FFF2-40B4-BE49-F238E27FC236}">
                <a16:creationId xmlns:a16="http://schemas.microsoft.com/office/drawing/2014/main" id="{99CD4955-1A76-9B54-D6A9-738BA85D2D56}"/>
              </a:ext>
            </a:extLst>
          </p:cNvPr>
          <p:cNvSpPr txBox="1"/>
          <p:nvPr/>
        </p:nvSpPr>
        <p:spPr>
          <a:xfrm>
            <a:off x="1165200" y="623214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Claessens, R. Ferrer, et al. </a:t>
            </a:r>
            <a:r>
              <a:rPr lang="nl-BE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nl-BE" sz="14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endParaRPr lang="en-GB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E73D796-1AF9-AEB9-3C5B-B55672E5FE44}"/>
              </a:ext>
            </a:extLst>
          </p:cNvPr>
          <p:cNvSpPr txBox="1">
            <a:spLocks/>
          </p:cNvSpPr>
          <p:nvPr/>
        </p:nvSpPr>
        <p:spPr>
          <a:xfrm>
            <a:off x="9008140" y="4454046"/>
            <a:ext cx="4037319" cy="1223076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nl-BE" sz="1400" b="1" dirty="0">
                <a:latin typeface="Calibri" panose="020F0502020204030204" pitchFamily="34" charset="0"/>
                <a:cs typeface="Calibri" panose="020F0502020204030204" pitchFamily="34" charset="0"/>
              </a:rPr>
              <a:t>Th-232</a:t>
            </a:r>
            <a:r>
              <a:rPr lang="nl-BE" sz="1400" dirty="0">
                <a:latin typeface="Calibri" panose="020F0502020204030204" pitchFamily="34" charset="0"/>
                <a:cs typeface="Calibri" panose="020F0502020204030204" pitchFamily="34" charset="0"/>
              </a:rPr>
              <a:t>: ~ 2 mg 1.7 Bq, (2.0  ± 0.4) µm</a:t>
            </a:r>
          </a:p>
          <a:p>
            <a:pPr fontAlgn="ctr"/>
            <a:r>
              <a:rPr lang="nl-BE" sz="1400" b="1" dirty="0">
                <a:latin typeface="Calibri" panose="020F0502020204030204" pitchFamily="34" charset="0"/>
                <a:cs typeface="Calibri" panose="020F0502020204030204" pitchFamily="34" charset="0"/>
              </a:rPr>
              <a:t>Th-230 mix Th-232</a:t>
            </a:r>
            <a:r>
              <a:rPr lang="nl-BE" sz="1400" dirty="0">
                <a:latin typeface="Calibri" panose="020F0502020204030204" pitchFamily="34" charset="0"/>
                <a:cs typeface="Calibri" panose="020F0502020204030204" pitchFamily="34" charset="0"/>
              </a:rPr>
              <a:t>: 1.95 mg, 20 </a:t>
            </a:r>
            <a:r>
              <a:rPr lang="nl-B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kBq</a:t>
            </a:r>
            <a:endParaRPr lang="nl-B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ctr"/>
            <a:r>
              <a:rPr lang="nl-BE" sz="1400" b="1" dirty="0">
                <a:latin typeface="Calibri" panose="020F0502020204030204" pitchFamily="34" charset="0"/>
                <a:cs typeface="Calibri" panose="020F0502020204030204" pitchFamily="34" charset="0"/>
              </a:rPr>
              <a:t>Th-230 mix Th-232</a:t>
            </a:r>
            <a:r>
              <a:rPr lang="nl-BE" sz="1400" dirty="0">
                <a:latin typeface="Calibri" panose="020F0502020204030204" pitchFamily="34" charset="0"/>
                <a:cs typeface="Calibri" panose="020F0502020204030204" pitchFamily="34" charset="0"/>
              </a:rPr>
              <a:t>: 1.32 mg, 19 </a:t>
            </a:r>
            <a:r>
              <a:rPr lang="nl-B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kBq</a:t>
            </a:r>
            <a:endParaRPr lang="nl-B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ctr">
              <a:buNone/>
            </a:pPr>
            <a:r>
              <a:rPr lang="nl-BE" sz="1400" dirty="0">
                <a:latin typeface="Calibri" panose="020F0502020204030204" pitchFamily="34" charset="0"/>
                <a:cs typeface="Calibri" panose="020F0502020204030204" pitchFamily="34" charset="0"/>
              </a:rPr>
              <a:t>        (26 µg  or 7 X 10</a:t>
            </a:r>
            <a:r>
              <a:rPr lang="nl-BE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nl-BE" sz="1400" dirty="0">
                <a:latin typeface="Calibri" panose="020F0502020204030204" pitchFamily="34" charset="0"/>
                <a:cs typeface="Calibri" panose="020F0502020204030204" pitchFamily="34" charset="0"/>
              </a:rPr>
              <a:t>of 230Th per target)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BF4365-285F-2CEA-B6DE-78EE40324420}"/>
                  </a:ext>
                </a:extLst>
              </p:cNvPr>
              <p:cNvSpPr txBox="1"/>
              <p:nvPr/>
            </p:nvSpPr>
            <p:spPr>
              <a:xfrm>
                <a:off x="6886657" y="3374235"/>
                <a:ext cx="676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BE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BF4365-285F-2CEA-B6DE-78EE40324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657" y="3374235"/>
                <a:ext cx="676894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2BB9D0-9A25-B1FD-259E-BE6C9A83B4B3}"/>
                  </a:ext>
                </a:extLst>
              </p:cNvPr>
              <p:cNvSpPr txBox="1"/>
              <p:nvPr/>
            </p:nvSpPr>
            <p:spPr>
              <a:xfrm>
                <a:off x="6524824" y="2599965"/>
                <a:ext cx="14005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 </m:t>
                      </m:r>
                    </m:oMath>
                  </m:oMathPara>
                </a14:m>
                <a:endParaRPr lang="en-BE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2BB9D0-9A25-B1FD-259E-BE6C9A83B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824" y="2599965"/>
                <a:ext cx="1400560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4CBE464-9351-A302-6F23-23C50D944FC3}"/>
              </a:ext>
            </a:extLst>
          </p:cNvPr>
          <p:cNvSpPr txBox="1"/>
          <p:nvPr/>
        </p:nvSpPr>
        <p:spPr>
          <a:xfrm>
            <a:off x="9134809" y="520847"/>
            <a:ext cx="3910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Triflate-based </a:t>
            </a:r>
            <a:r>
              <a:rPr lang="en-US" dirty="0" err="1"/>
              <a:t>ThO</a:t>
            </a:r>
            <a:r>
              <a:rPr lang="en-US" dirty="0"/>
              <a:t> sources</a:t>
            </a:r>
          </a:p>
          <a:p>
            <a:r>
              <a:rPr lang="en-US" dirty="0"/>
              <a:t>Prepared at Mainz</a:t>
            </a:r>
          </a:p>
          <a:p>
            <a:r>
              <a:rPr lang="en-US" dirty="0"/>
              <a:t>By group of Ch. E. </a:t>
            </a:r>
            <a:r>
              <a:rPr lang="en-US" dirty="0" err="1"/>
              <a:t>D</a:t>
            </a:r>
            <a:r>
              <a:rPr lang="en-US" kern="100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ü</a:t>
            </a:r>
            <a:r>
              <a:rPr lang="en-US" dirty="0" err="1"/>
              <a:t>llmann</a:t>
            </a:r>
            <a:endParaRPr lang="en-BE" dirty="0"/>
          </a:p>
        </p:txBody>
      </p:sp>
      <p:sp>
        <p:nvSpPr>
          <p:cNvPr id="3" name="Tekstvak 8">
            <a:extLst>
              <a:ext uri="{FF2B5EF4-FFF2-40B4-BE49-F238E27FC236}">
                <a16:creationId xmlns:a16="http://schemas.microsoft.com/office/drawing/2014/main" id="{A95AE62E-54CC-B07D-D983-90808772E8B0}"/>
              </a:ext>
            </a:extLst>
          </p:cNvPr>
          <p:cNvSpPr txBox="1"/>
          <p:nvPr/>
        </p:nvSpPr>
        <p:spPr>
          <a:xfrm rot="21118188">
            <a:off x="2466598" y="115014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preliminary</a:t>
            </a:r>
            <a:endParaRPr lang="en-GB" dirty="0"/>
          </a:p>
        </p:txBody>
      </p:sp>
      <p:sp>
        <p:nvSpPr>
          <p:cNvPr id="14" name="Tekstvak 8">
            <a:extLst>
              <a:ext uri="{FF2B5EF4-FFF2-40B4-BE49-F238E27FC236}">
                <a16:creationId xmlns:a16="http://schemas.microsoft.com/office/drawing/2014/main" id="{025F5D6C-C9FE-24B9-B406-093D43CDAA9C}"/>
              </a:ext>
            </a:extLst>
          </p:cNvPr>
          <p:cNvSpPr txBox="1"/>
          <p:nvPr/>
        </p:nvSpPr>
        <p:spPr>
          <a:xfrm rot="21118188">
            <a:off x="1470140" y="2631604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preliminary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680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AFC54-038F-AD97-370F-AD10B89B8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U-X 0-0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4642082-FDAC-DAFD-28D1-DFB41FA4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en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939FFA-BF73-07B6-230B-14E0E92D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1DC8-7760-40B7-B13A-40EF43AC071A}" type="slidenum">
              <a:rPr lang="en-BE" smtClean="0"/>
              <a:t>14</a:t>
            </a:fld>
            <a:endParaRPr lang="en-BE"/>
          </a:p>
        </p:txBody>
      </p:sp>
      <p:pic>
        <p:nvPicPr>
          <p:cNvPr id="7" name="Afbeelding 6" descr="Afbeelding met tekst, diagram, schermopname, lijn&#10;&#10;Door AI gegenereerde inhoud is mogelijk onjuist.">
            <a:extLst>
              <a:ext uri="{FF2B5EF4-FFF2-40B4-BE49-F238E27FC236}">
                <a16:creationId xmlns:a16="http://schemas.microsoft.com/office/drawing/2014/main" id="{49D0DE70-4E55-9A2E-4EB3-24BF5CD6B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0"/>
            <a:ext cx="9072825" cy="353002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F8F818C-87D6-2F35-4EB3-EC65DA6B6FD1}"/>
              </a:ext>
            </a:extLst>
          </p:cNvPr>
          <p:cNvSpPr txBox="1"/>
          <p:nvPr/>
        </p:nvSpPr>
        <p:spPr>
          <a:xfrm>
            <a:off x="7308187" y="3698496"/>
            <a:ext cx="2800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Full study done with fraction of one 20kBq (10</a:t>
            </a:r>
            <a:r>
              <a:rPr lang="en-GB" baseline="30000" dirty="0"/>
              <a:t>17 </a:t>
            </a:r>
            <a:r>
              <a:rPr lang="en-GB" dirty="0"/>
              <a:t>atoms) target!</a:t>
            </a:r>
          </a:p>
        </p:txBody>
      </p:sp>
      <p:pic>
        <p:nvPicPr>
          <p:cNvPr id="11" name="Tijdelijke aanduiding voor inhoud 6" descr="Afbeelding met lijn, diagram, Perceel, tekst&#10;&#10;Door AI gegenereerde inhoud is mogelijk onjuist.">
            <a:extLst>
              <a:ext uri="{FF2B5EF4-FFF2-40B4-BE49-F238E27FC236}">
                <a16:creationId xmlns:a16="http://schemas.microsoft.com/office/drawing/2014/main" id="{31104E7B-C6CF-E9B2-1412-A9A4A6659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299172"/>
            <a:ext cx="5314950" cy="3141676"/>
          </a:xfrm>
          <a:prstGeom prst="rect">
            <a:avLst/>
          </a:prstGeom>
        </p:spPr>
      </p:pic>
      <p:cxnSp>
        <p:nvCxnSpPr>
          <p:cNvPr id="13" name="Verbindingslijn: gebogen 12">
            <a:extLst>
              <a:ext uri="{FF2B5EF4-FFF2-40B4-BE49-F238E27FC236}">
                <a16:creationId xmlns:a16="http://schemas.microsoft.com/office/drawing/2014/main" id="{70925463-2B70-966D-A83F-E91C664D2FB4}"/>
              </a:ext>
            </a:extLst>
          </p:cNvPr>
          <p:cNvCxnSpPr/>
          <p:nvPr/>
        </p:nvCxnSpPr>
        <p:spPr>
          <a:xfrm rot="5400000">
            <a:off x="1919288" y="2490787"/>
            <a:ext cx="752475" cy="533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DE3B48F2-FD39-C208-2154-BCB6F5B26440}"/>
              </a:ext>
            </a:extLst>
          </p:cNvPr>
          <p:cNvSpPr txBox="1"/>
          <p:nvPr/>
        </p:nvSpPr>
        <p:spPr>
          <a:xfrm>
            <a:off x="214313" y="2388155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Temperature scaled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BF5B7-236E-FC49-5668-4DFCB125B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39" y="3299172"/>
            <a:ext cx="2229161" cy="23148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A4897A-757A-6DC0-A8AC-DEA88C351BB5}"/>
              </a:ext>
            </a:extLst>
          </p:cNvPr>
          <p:cNvSpPr txBox="1"/>
          <p:nvPr/>
        </p:nvSpPr>
        <p:spPr>
          <a:xfrm>
            <a:off x="9681471" y="3019689"/>
            <a:ext cx="477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Ablation sources</a:t>
            </a:r>
            <a:endParaRPr lang="en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48CDA-E802-7D94-7E72-BA92FF75423A}"/>
              </a:ext>
            </a:extLst>
          </p:cNvPr>
          <p:cNvSpPr txBox="1"/>
          <p:nvPr/>
        </p:nvSpPr>
        <p:spPr>
          <a:xfrm>
            <a:off x="8270032" y="5417957"/>
            <a:ext cx="129073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</a:rPr>
              <a:t> e </a:t>
            </a:r>
            <a:r>
              <a:rPr lang="en-US" sz="2000" dirty="0">
                <a:latin typeface="Symbol" panose="05050102010706020507" pitchFamily="18" charset="2"/>
              </a:rPr>
              <a:t>&gt; 10</a:t>
            </a:r>
            <a:r>
              <a:rPr lang="en-US" sz="2000" baseline="30000" dirty="0">
                <a:latin typeface="Symbol" panose="05050102010706020507" pitchFamily="18" charset="2"/>
              </a:rPr>
              <a:t>-9</a:t>
            </a:r>
            <a:r>
              <a:rPr lang="en-US" sz="2000" dirty="0">
                <a:latin typeface="Symbol" panose="05050102010706020507" pitchFamily="18" charset="2"/>
              </a:rPr>
              <a:t>  </a:t>
            </a:r>
            <a:endParaRPr lang="LID4096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664F0B-6B49-CA86-51ED-C6F34CB645DF}"/>
              </a:ext>
            </a:extLst>
          </p:cNvPr>
          <p:cNvSpPr txBox="1"/>
          <p:nvPr/>
        </p:nvSpPr>
        <p:spPr>
          <a:xfrm>
            <a:off x="5210242" y="5217902"/>
            <a:ext cx="2952593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Isotopologue</a:t>
            </a:r>
            <a:r>
              <a:rPr lang="en-US" dirty="0"/>
              <a:t> shift:</a:t>
            </a:r>
          </a:p>
          <a:p>
            <a:pPr algn="ctr"/>
            <a:endParaRPr lang="en-US" dirty="0"/>
          </a:p>
          <a:p>
            <a:pPr algn="ctr"/>
            <a:r>
              <a:rPr lang="el-GR" b="1" dirty="0"/>
              <a:t>Δ</a:t>
            </a:r>
            <a:r>
              <a:rPr lang="en-US" dirty="0"/>
              <a:t>v</a:t>
            </a:r>
            <a:r>
              <a:rPr lang="en-US" baseline="-25000" dirty="0"/>
              <a:t>(230-232) </a:t>
            </a:r>
            <a:r>
              <a:rPr lang="en-BE" dirty="0"/>
              <a:t>≈</a:t>
            </a:r>
            <a:r>
              <a:rPr lang="en-US" dirty="0"/>
              <a:t> -19.01(5) GHz</a:t>
            </a:r>
            <a:endParaRPr lang="en-BE" baseline="-25000" dirty="0"/>
          </a:p>
        </p:txBody>
      </p:sp>
      <p:sp>
        <p:nvSpPr>
          <p:cNvPr id="3" name="Tekstvak 8">
            <a:extLst>
              <a:ext uri="{FF2B5EF4-FFF2-40B4-BE49-F238E27FC236}">
                <a16:creationId xmlns:a16="http://schemas.microsoft.com/office/drawing/2014/main" id="{75FE97CA-87A0-8139-731B-7A5A38084D7E}"/>
              </a:ext>
            </a:extLst>
          </p:cNvPr>
          <p:cNvSpPr txBox="1"/>
          <p:nvPr/>
        </p:nvSpPr>
        <p:spPr>
          <a:xfrm rot="21118188">
            <a:off x="4515813" y="162616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preliminary</a:t>
            </a:r>
            <a:endParaRPr lang="en-GB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62862E9-9B89-84CD-8975-0A2BA668DB73}"/>
              </a:ext>
            </a:extLst>
          </p:cNvPr>
          <p:cNvSpPr txBox="1"/>
          <p:nvPr/>
        </p:nvSpPr>
        <p:spPr>
          <a:xfrm rot="21118188">
            <a:off x="6814153" y="447090"/>
            <a:ext cx="1698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preliminary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48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8" grpId="0"/>
      <p:bldP spid="12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8D2B9-7BC4-DDCC-12B6-E847DA716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33369F-2AC6-CA01-C0F0-D45309CE4362}"/>
              </a:ext>
            </a:extLst>
          </p:cNvPr>
          <p:cNvSpPr txBox="1"/>
          <p:nvPr/>
        </p:nvSpPr>
        <p:spPr>
          <a:xfrm>
            <a:off x="965902" y="6240384"/>
            <a:ext cx="6258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W.J. Childs, Phys. Reports 211, No.3 (1992) 113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Allegrini, M. et al.,  </a:t>
            </a:r>
            <a:r>
              <a:rPr lang="en-US" sz="1200" i="1" dirty="0">
                <a:solidFill>
                  <a:schemeClr val="bg1"/>
                </a:solidFill>
              </a:rPr>
              <a:t>Journal of Physical and Chemical Reference Data</a:t>
            </a:r>
            <a:r>
              <a:rPr lang="en-US" sz="1200" dirty="0">
                <a:solidFill>
                  <a:schemeClr val="bg1"/>
                </a:solidFill>
              </a:rPr>
              <a:t> 51, no. 4 (2022)</a:t>
            </a:r>
            <a:endParaRPr lang="en-BE" sz="12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89A8A7-4853-7BBD-3C18-BE019C55E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39" y="1213490"/>
            <a:ext cx="2636322" cy="32595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097660F-4DE4-8082-8D9F-C81620662D8D}"/>
              </a:ext>
            </a:extLst>
          </p:cNvPr>
          <p:cNvSpPr txBox="1"/>
          <p:nvPr/>
        </p:nvSpPr>
        <p:spPr>
          <a:xfrm>
            <a:off x="900000" y="4530453"/>
            <a:ext cx="1147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 I</a:t>
            </a:r>
            <a:endParaRPr lang="LID4096" sz="2400" dirty="0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6C96404-1C82-1A9C-2C48-3B29C53F751F}"/>
              </a:ext>
            </a:extLst>
          </p:cNvPr>
          <p:cNvSpPr/>
          <p:nvPr/>
        </p:nvSpPr>
        <p:spPr>
          <a:xfrm>
            <a:off x="2993097" y="3064043"/>
            <a:ext cx="545431" cy="133679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D3606A-07E4-DEF6-0E29-895AFFDE1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916" y="2827045"/>
            <a:ext cx="5052736" cy="335424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FF6C92F-0A52-5393-BDDF-B58AE7EB783F}"/>
              </a:ext>
            </a:extLst>
          </p:cNvPr>
          <p:cNvSpPr/>
          <p:nvPr/>
        </p:nvSpPr>
        <p:spPr>
          <a:xfrm>
            <a:off x="6877050" y="4053421"/>
            <a:ext cx="1719274" cy="615654"/>
          </a:xfrm>
          <a:prstGeom prst="ellipse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A2D62-AF63-C792-425B-12176098E0B7}"/>
              </a:ext>
            </a:extLst>
          </p:cNvPr>
          <p:cNvSpPr txBox="1"/>
          <p:nvPr/>
        </p:nvSpPr>
        <p:spPr>
          <a:xfrm>
            <a:off x="7242347" y="3732439"/>
            <a:ext cx="141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excitation</a:t>
            </a:r>
            <a:endParaRPr lang="LID4096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1F3293-8C74-A4F1-AA6E-6389015E4FFB}"/>
              </a:ext>
            </a:extLst>
          </p:cNvPr>
          <p:cNvGrpSpPr/>
          <p:nvPr/>
        </p:nvGrpSpPr>
        <p:grpSpPr>
          <a:xfrm>
            <a:off x="6038534" y="751650"/>
            <a:ext cx="6153466" cy="5229334"/>
            <a:chOff x="6038534" y="751650"/>
            <a:chExt cx="6153466" cy="52293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19BCBB-55BF-8430-8B13-96815B7DFBCB}"/>
                </a:ext>
              </a:extLst>
            </p:cNvPr>
            <p:cNvGrpSpPr/>
            <p:nvPr/>
          </p:nvGrpSpPr>
          <p:grpSpPr>
            <a:xfrm>
              <a:off x="6038534" y="751650"/>
              <a:ext cx="6153466" cy="5229334"/>
              <a:chOff x="6038534" y="751650"/>
              <a:chExt cx="6153466" cy="522933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EFE75CC-B79C-0C82-BB97-53BC3AED39AF}"/>
                  </a:ext>
                </a:extLst>
              </p:cNvPr>
              <p:cNvGrpSpPr/>
              <p:nvPr/>
            </p:nvGrpSpPr>
            <p:grpSpPr>
              <a:xfrm>
                <a:off x="6038534" y="751650"/>
                <a:ext cx="6153466" cy="2594489"/>
                <a:chOff x="6038534" y="751650"/>
                <a:chExt cx="6153466" cy="2594489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AC4C6635-F332-F675-C116-C713FA3A92AE}"/>
                    </a:ext>
                  </a:extLst>
                </p:cNvPr>
                <p:cNvGrpSpPr/>
                <p:nvPr/>
              </p:nvGrpSpPr>
              <p:grpSpPr>
                <a:xfrm>
                  <a:off x="6038534" y="760764"/>
                  <a:ext cx="6153466" cy="2585375"/>
                  <a:chOff x="6038534" y="760764"/>
                  <a:chExt cx="6153466" cy="2585375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6B4E975F-4B57-C172-8525-F6590E8E27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038534" y="760764"/>
                    <a:ext cx="6153466" cy="2585375"/>
                  </a:xfrm>
                  <a:prstGeom prst="rect">
                    <a:avLst/>
                  </a:prstGeom>
                </p:spPr>
              </p:pic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35209BB0-801A-F0A7-1B6F-67471F239CE1}"/>
                      </a:ext>
                    </a:extLst>
                  </p:cNvPr>
                  <p:cNvSpPr/>
                  <p:nvPr/>
                </p:nvSpPr>
                <p:spPr>
                  <a:xfrm>
                    <a:off x="10201275" y="809625"/>
                    <a:ext cx="909638" cy="2714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ID4096" dirty="0"/>
                  </a:p>
                </p:txBody>
              </p:sp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D02F1D9-CFEC-9DCC-B312-424A95C4DF1E}"/>
                    </a:ext>
                  </a:extLst>
                </p:cNvPr>
                <p:cNvSpPr txBox="1"/>
                <p:nvPr/>
              </p:nvSpPr>
              <p:spPr>
                <a:xfrm>
                  <a:off x="10739438" y="760764"/>
                  <a:ext cx="49564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0" b="1" dirty="0">
                      <a:solidFill>
                        <a:schemeClr val="tx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Pump</a:t>
                  </a:r>
                </a:p>
                <a:p>
                  <a:pPr algn="l"/>
                  <a:r>
                    <a:rPr lang="en-US" sz="1000" b="1" dirty="0">
                      <a:solidFill>
                        <a:schemeClr val="tx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</a:t>
                  </a:r>
                  <a:r>
                    <a:rPr lang="en-US" sz="800" b="1" dirty="0">
                      <a:solidFill>
                        <a:schemeClr val="tx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CW</a:t>
                  </a:r>
                  <a:endParaRPr lang="LID4096" sz="1000" b="1" dirty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E1C89B3-DCB8-AE20-8997-B36233427C3A}"/>
                    </a:ext>
                  </a:extLst>
                </p:cNvPr>
                <p:cNvSpPr txBox="1"/>
                <p:nvPr/>
              </p:nvSpPr>
              <p:spPr>
                <a:xfrm>
                  <a:off x="10296711" y="751650"/>
                  <a:ext cx="55335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0" b="1" dirty="0">
                      <a:solidFill>
                        <a:schemeClr val="tx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Probe</a:t>
                  </a:r>
                  <a:r>
                    <a:rPr lang="en-US" sz="1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</a:t>
                  </a:r>
                  <a:endParaRPr lang="LID4096" sz="1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6F335F8-0627-7F7F-CF60-CC9A81830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15267" y="4106903"/>
                <a:ext cx="2771608" cy="1874081"/>
              </a:xfrm>
              <a:prstGeom prst="rect">
                <a:avLst/>
              </a:prstGeom>
            </p:spPr>
          </p:pic>
          <p:sp>
            <p:nvSpPr>
              <p:cNvPr id="19" name="Arrow: Down 18">
                <a:extLst>
                  <a:ext uri="{FF2B5EF4-FFF2-40B4-BE49-F238E27FC236}">
                    <a16:creationId xmlns:a16="http://schemas.microsoft.com/office/drawing/2014/main" id="{CE7D8714-2D96-B252-9CA0-8BFF87E0CA5A}"/>
                  </a:ext>
                </a:extLst>
              </p:cNvPr>
              <p:cNvSpPr/>
              <p:nvPr/>
            </p:nvSpPr>
            <p:spPr>
              <a:xfrm rot="20065683">
                <a:off x="9710763" y="3035794"/>
                <a:ext cx="283293" cy="686163"/>
              </a:xfrm>
              <a:prstGeom prst="downArrow">
                <a:avLst/>
              </a:prstGeom>
              <a:solidFill>
                <a:schemeClr val="bg2">
                  <a:lumMod val="1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6" name="Arrow: Up 15">
              <a:extLst>
                <a:ext uri="{FF2B5EF4-FFF2-40B4-BE49-F238E27FC236}">
                  <a16:creationId xmlns:a16="http://schemas.microsoft.com/office/drawing/2014/main" id="{8D1EA766-CA7C-0FDF-9F32-63D3F0A52B8F}"/>
                </a:ext>
              </a:extLst>
            </p:cNvPr>
            <p:cNvSpPr/>
            <p:nvPr/>
          </p:nvSpPr>
          <p:spPr>
            <a:xfrm>
              <a:off x="9433329" y="4234614"/>
              <a:ext cx="286438" cy="591289"/>
            </a:xfrm>
            <a:prstGeom prst="upArrow">
              <a:avLst/>
            </a:prstGeom>
            <a:solidFill>
              <a:srgbClr val="C000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Arrow: Up 17">
              <a:extLst>
                <a:ext uri="{FF2B5EF4-FFF2-40B4-BE49-F238E27FC236}">
                  <a16:creationId xmlns:a16="http://schemas.microsoft.com/office/drawing/2014/main" id="{42E6CCBC-1F3F-A4D0-429F-0FA040790962}"/>
                </a:ext>
              </a:extLst>
            </p:cNvPr>
            <p:cNvSpPr/>
            <p:nvPr/>
          </p:nvSpPr>
          <p:spPr>
            <a:xfrm>
              <a:off x="11001054" y="4268952"/>
              <a:ext cx="286438" cy="591289"/>
            </a:xfrm>
            <a:prstGeom prst="upArrow">
              <a:avLst/>
            </a:prstGeom>
            <a:solidFill>
              <a:srgbClr val="C000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Arrow: Up 19">
              <a:extLst>
                <a:ext uri="{FF2B5EF4-FFF2-40B4-BE49-F238E27FC236}">
                  <a16:creationId xmlns:a16="http://schemas.microsoft.com/office/drawing/2014/main" id="{2D604F42-4DAC-30C7-7438-715CBE83EE15}"/>
                </a:ext>
              </a:extLst>
            </p:cNvPr>
            <p:cNvSpPr/>
            <p:nvPr/>
          </p:nvSpPr>
          <p:spPr>
            <a:xfrm>
              <a:off x="11096648" y="4268952"/>
              <a:ext cx="286438" cy="591289"/>
            </a:xfrm>
            <a:prstGeom prst="upArrow">
              <a:avLst/>
            </a:prstGeom>
            <a:solidFill>
              <a:srgbClr val="0070C0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BBE28A-8858-F8E0-4779-4DE29A47A37C}"/>
                </a:ext>
              </a:extLst>
            </p:cNvPr>
            <p:cNvSpPr txBox="1"/>
            <p:nvPr/>
          </p:nvSpPr>
          <p:spPr>
            <a:xfrm>
              <a:off x="9115267" y="388993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Pump on</a:t>
              </a:r>
              <a:endParaRPr lang="LID4096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DB43AF-FFB0-3C70-3DB6-70C185223509}"/>
                </a:ext>
              </a:extLst>
            </p:cNvPr>
            <p:cNvSpPr txBox="1"/>
            <p:nvPr/>
          </p:nvSpPr>
          <p:spPr>
            <a:xfrm>
              <a:off x="10739438" y="3889930"/>
              <a:ext cx="12189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Probe (RIS) on</a:t>
              </a:r>
              <a:endParaRPr lang="LID4096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Titel 7">
            <a:extLst>
              <a:ext uri="{FF2B5EF4-FFF2-40B4-BE49-F238E27FC236}">
                <a16:creationId xmlns:a16="http://schemas.microsoft.com/office/drawing/2014/main" id="{6D5BD7F2-E177-EE65-A679-1C56C3BFA9AF}"/>
              </a:ext>
            </a:extLst>
          </p:cNvPr>
          <p:cNvSpPr txBox="1">
            <a:spLocks/>
          </p:cNvSpPr>
          <p:nvPr/>
        </p:nvSpPr>
        <p:spPr>
          <a:xfrm>
            <a:off x="1338912" y="0"/>
            <a:ext cx="8077199" cy="15517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NL" sz="3600" dirty="0">
                <a:latin typeface="Calibri" panose="020F0502020204030204" pitchFamily="34" charset="0"/>
                <a:cs typeface="Calibri" panose="020F0502020204030204" pitchFamily="34" charset="0"/>
              </a:rPr>
              <a:t>Laser Radiofrequency Double-</a:t>
            </a:r>
            <a:r>
              <a:rPr lang="nl-NL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Resonance</a:t>
            </a:r>
            <a:r>
              <a:rPr lang="nl-NL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nl-NL" sz="3600" dirty="0">
                <a:latin typeface="Calibri" panose="020F0502020204030204" pitchFamily="34" charset="0"/>
                <a:cs typeface="Calibri" panose="020F0502020204030204" pitchFamily="34" charset="0"/>
              </a:rPr>
              <a:t>            spectroscopy at KU Leuven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3EA8B1C4-B726-05A8-107B-2A3773B0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3600" y="6210000"/>
            <a:ext cx="4993200" cy="648000"/>
          </a:xfrm>
        </p:spPr>
        <p:txBody>
          <a:bodyPr/>
          <a:lstStyle/>
          <a:p>
            <a:r>
              <a:rPr lang="en-US" dirty="0"/>
              <a:t>Institute for Nuclear and Radiation Physics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4744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AFBA9-0BC9-AF01-C42B-78C1257F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916C97-0E37-E627-C7B1-1E68291E5E6B}"/>
              </a:ext>
            </a:extLst>
          </p:cNvPr>
          <p:cNvSpPr txBox="1"/>
          <p:nvPr/>
        </p:nvSpPr>
        <p:spPr>
          <a:xfrm>
            <a:off x="2371010" y="-10193"/>
            <a:ext cx="7473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Ground-State Hyperfine Splitting in Na</a:t>
            </a:r>
            <a:endParaRPr lang="LID4096" sz="3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48D315-2690-89AD-4F9C-64BCCBD26AEA}"/>
              </a:ext>
            </a:extLst>
          </p:cNvPr>
          <p:cNvGrpSpPr/>
          <p:nvPr/>
        </p:nvGrpSpPr>
        <p:grpSpPr>
          <a:xfrm>
            <a:off x="248002" y="719792"/>
            <a:ext cx="7878220" cy="4239385"/>
            <a:chOff x="248002" y="871826"/>
            <a:chExt cx="8204877" cy="43916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D44FDC-497A-A9D1-5239-603DBD6B1ACB}"/>
                </a:ext>
              </a:extLst>
            </p:cNvPr>
            <p:cNvGrpSpPr/>
            <p:nvPr/>
          </p:nvGrpSpPr>
          <p:grpSpPr>
            <a:xfrm>
              <a:off x="248002" y="871826"/>
              <a:ext cx="8204877" cy="4391659"/>
              <a:chOff x="1361831" y="838067"/>
              <a:chExt cx="9468337" cy="518186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ACDA3AC-EF7E-8C60-2718-47536BB9F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61831" y="838067"/>
                <a:ext cx="9468337" cy="518186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E87F0B-995B-44C8-1DC8-E0DE1D796E36}"/>
                  </a:ext>
                </a:extLst>
              </p:cNvPr>
              <p:cNvSpPr txBox="1"/>
              <p:nvPr/>
            </p:nvSpPr>
            <p:spPr>
              <a:xfrm>
                <a:off x="5528352" y="2767264"/>
                <a:ext cx="1685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FWHM ~ 20 kHz</a:t>
                </a:r>
                <a:endParaRPr lang="LID4096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1DD6503-193C-F33F-9181-D46FBA0E48FA}"/>
                </a:ext>
              </a:extLst>
            </p:cNvPr>
            <p:cNvCxnSpPr/>
            <p:nvPr/>
          </p:nvCxnSpPr>
          <p:spPr>
            <a:xfrm>
              <a:off x="4213125" y="3729789"/>
              <a:ext cx="3689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1016CF1-36F4-D607-4C54-EC0F46A3C2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2409" y="3729789"/>
              <a:ext cx="2955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DA744DC-33A2-B076-FE28-3E314DCD76C3}"/>
              </a:ext>
            </a:extLst>
          </p:cNvPr>
          <p:cNvSpPr txBox="1"/>
          <p:nvPr/>
        </p:nvSpPr>
        <p:spPr>
          <a:xfrm>
            <a:off x="8319315" y="732297"/>
            <a:ext cx="381777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exp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with ~1 kHz accuracy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~ 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 in spectral resolution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with resp. to optical transitions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Hyperfine anomalies 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Moments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Molecular spectroscopy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Rabi oscillations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coherent control</a:t>
            </a:r>
            <a:endParaRPr lang="LID409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D98891-EFB2-7F39-4890-0C3049D18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780" y="4133665"/>
            <a:ext cx="3260218" cy="22596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BF4957-7F82-0459-C58E-089BA1AFE816}"/>
              </a:ext>
            </a:extLst>
          </p:cNvPr>
          <p:cNvSpPr txBox="1"/>
          <p:nvPr/>
        </p:nvSpPr>
        <p:spPr>
          <a:xfrm>
            <a:off x="1380129" y="5986067"/>
            <a:ext cx="7114640" cy="369332"/>
          </a:xfrm>
          <a:prstGeom prst="rect">
            <a:avLst/>
          </a:prstGeom>
          <a:solidFill>
            <a:srgbClr val="FE7A0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Rel. efficiency RF to RIS signal </a:t>
            </a: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gives good prospects for application on RIBs</a:t>
            </a:r>
            <a:endParaRPr lang="LID409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C46C-9C2B-B567-E859-8C07C887C34A}"/>
              </a:ext>
            </a:extLst>
          </p:cNvPr>
          <p:cNvSpPr txBox="1"/>
          <p:nvPr/>
        </p:nvSpPr>
        <p:spPr>
          <a:xfrm>
            <a:off x="1063939" y="6422083"/>
            <a:ext cx="1969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Raggio, R de Groote et al. </a:t>
            </a:r>
            <a:endParaRPr lang="LID4096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059904-69A9-7B56-9005-E6BF98B88659}"/>
              </a:ext>
            </a:extLst>
          </p:cNvPr>
          <p:cNvGrpSpPr/>
          <p:nvPr/>
        </p:nvGrpSpPr>
        <p:grpSpPr>
          <a:xfrm>
            <a:off x="576000" y="5080096"/>
            <a:ext cx="7282956" cy="923330"/>
            <a:chOff x="576000" y="5080096"/>
            <a:chExt cx="7282956" cy="92333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56506B-3D70-B773-A68C-DC5505C70265}"/>
                </a:ext>
              </a:extLst>
            </p:cNvPr>
            <p:cNvSpPr txBox="1"/>
            <p:nvPr/>
          </p:nvSpPr>
          <p:spPr>
            <a:xfrm>
              <a:off x="576000" y="5080096"/>
              <a:ext cx="72829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Multiple peaks due to Zeeman splitting of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g.s.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hyperfine levels 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Central peak is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00 transition between Zeeman sublevels, independent </a:t>
              </a:r>
            </a:p>
            <a:p>
              <a:pPr algn="l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     of magnetic field (field compensation coils foreseen)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834CF22-39FD-DDB2-69F3-43F7D5445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7408" y="5119577"/>
              <a:ext cx="787937" cy="304669"/>
            </a:xfrm>
            <a:prstGeom prst="rect">
              <a:avLst/>
            </a:prstGeom>
          </p:spPr>
        </p:pic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CD76E8C-1EF8-D2A0-5459-6F79CBF9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3600" y="6210000"/>
            <a:ext cx="4993200" cy="648000"/>
          </a:xfrm>
        </p:spPr>
        <p:txBody>
          <a:bodyPr/>
          <a:lstStyle/>
          <a:p>
            <a:r>
              <a:rPr lang="en-US" dirty="0"/>
              <a:t>Institute for Nuclear and Radiation Physics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87407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567041-EEE8-8BEC-F279-3C722C6F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B023B0-3A37-4972-B30B-86FA6F194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FDFBA4-6584-A9ED-B473-222503DCDAF8}"/>
              </a:ext>
            </a:extLst>
          </p:cNvPr>
          <p:cNvSpPr txBox="1"/>
          <p:nvPr/>
        </p:nvSpPr>
        <p:spPr>
          <a:xfrm>
            <a:off x="3183865" y="209550"/>
            <a:ext cx="5346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 and Outlook</a:t>
            </a:r>
            <a:endParaRPr lang="LID4096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BF7F3-579C-541A-9FE3-D193BADFC46C}"/>
              </a:ext>
            </a:extLst>
          </p:cNvPr>
          <p:cNvSpPr txBox="1"/>
          <p:nvPr/>
        </p:nvSpPr>
        <p:spPr>
          <a:xfrm>
            <a:off x="576001" y="899587"/>
            <a:ext cx="1138739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IGLIS offers good efficiency and spectral resolution for the study of fusion evaporation products with low production rates (</a:t>
            </a:r>
            <a:r>
              <a:rPr lang="en-US" sz="2000" dirty="0" err="1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barn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towards ~100s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nbarn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Nozzle development led to well-collimated and cold jets for experiments with only-flow and electrical gas cells at heavy-ion accelerator facilities such as S3-LEB (GANIL) and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JetRIS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(GSI), and at offline setups such as KU Leuven, Harvard, FRIB, etc..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Prospects for high efficiency molecular spectroscopy with relatively simple spectra and good resolution:</a:t>
            </a:r>
          </a:p>
          <a:p>
            <a:pPr marL="704850" indent="-342900">
              <a:buFont typeface="Wingdings" panose="05000000000000000000" pitchFamily="2" charset="2"/>
              <a:buChar char="q"/>
            </a:pP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0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vib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of 250 K,  T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rot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~7 K,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0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trans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~12K (consistent with atoms) in 60 mm-long full jet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Proof of principle with first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isotopologue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shift of Th molecules: upcoming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campaign to study hyperfine structure in 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229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ThO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Possible increase in spectral resolution (~ kHz) by RF-IGLIS (</a:t>
            </a:r>
            <a:r>
              <a:rPr lang="en-US" sz="2000" dirty="0">
                <a:latin typeface="Symbol" panose="05050102010706020507" pitchFamily="18" charset="2"/>
                <a:cs typeface="Calibri" panose="020F0502020204030204" pitchFamily="34" charset="0"/>
              </a:rPr>
              <a:t>L, W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doublets, moments,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hyperfine anomalies,…..) </a:t>
            </a:r>
            <a:r>
              <a:rPr lang="en-GB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Molecular formation and state preparation superheavy molecules </a:t>
            </a:r>
            <a:r>
              <a:rPr lang="en-GB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254,253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NoX (X=F, O, …)</a:t>
            </a:r>
            <a:endParaRPr lang="LID4096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11">
            <a:extLst>
              <a:ext uri="{FF2B5EF4-FFF2-40B4-BE49-F238E27FC236}">
                <a16:creationId xmlns:a16="http://schemas.microsoft.com/office/drawing/2014/main" id="{4DD0EE7C-2897-09A1-8C11-1CD7DF6E7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426">
            <a:off x="10175797" y="3630923"/>
            <a:ext cx="1702007" cy="2294010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31E3A4-242F-2208-92DB-B42F4F9BD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638" y="3488242"/>
            <a:ext cx="2100323" cy="6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33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1B74ED-4F44-88E9-5129-0F16E2BB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6F13C-A1CE-B417-1DAA-4752613A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1905"/>
          <a:stretch>
            <a:fillRect/>
          </a:stretch>
        </p:blipFill>
        <p:spPr>
          <a:xfrm>
            <a:off x="387180" y="1404895"/>
            <a:ext cx="11417640" cy="2090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FADFC-4C4D-CFCF-E864-B080D77982F9}"/>
              </a:ext>
            </a:extLst>
          </p:cNvPr>
          <p:cNvSpPr txBox="1"/>
          <p:nvPr/>
        </p:nvSpPr>
        <p:spPr>
          <a:xfrm>
            <a:off x="2088004" y="284411"/>
            <a:ext cx="8015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Georgia" panose="02040502050405020303" pitchFamily="18" charset="0"/>
              </a:rPr>
              <a:t>JetRIS collaboration</a:t>
            </a:r>
          </a:p>
        </p:txBody>
      </p:sp>
      <p:pic>
        <p:nvPicPr>
          <p:cNvPr id="7" name="Picture 6" descr="A black and purple background&#10;&#10;Description automatically generated">
            <a:extLst>
              <a:ext uri="{FF2B5EF4-FFF2-40B4-BE49-F238E27FC236}">
                <a16:creationId xmlns:a16="http://schemas.microsoft.com/office/drawing/2014/main" id="{12F773D1-19ED-2984-32EF-70D5CF352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00" y="3946125"/>
            <a:ext cx="3429007" cy="731521"/>
          </a:xfrm>
          <a:prstGeom prst="rect">
            <a:avLst/>
          </a:prstGeom>
        </p:spPr>
      </p:pic>
      <p:pic>
        <p:nvPicPr>
          <p:cNvPr id="8" name="Grafik 21">
            <a:extLst>
              <a:ext uri="{FF2B5EF4-FFF2-40B4-BE49-F238E27FC236}">
                <a16:creationId xmlns:a16="http://schemas.microsoft.com/office/drawing/2014/main" id="{F1126502-FAB5-55F3-B0A4-8CF048683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21" t="16524" r="63387" b="23171"/>
          <a:stretch/>
        </p:blipFill>
        <p:spPr>
          <a:xfrm>
            <a:off x="5613542" y="3872839"/>
            <a:ext cx="1526878" cy="1119033"/>
          </a:xfrm>
          <a:prstGeom prst="rect">
            <a:avLst/>
          </a:prstGeom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id="{C972E071-A210-37A1-0DE1-1A084C04ED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11" y="3819473"/>
            <a:ext cx="2702569" cy="111903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716908B-A191-422C-FA11-767FA8720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75342" t="19827" r="5801" b="30168"/>
          <a:stretch/>
        </p:blipFill>
        <p:spPr bwMode="auto">
          <a:xfrm>
            <a:off x="9580065" y="5102368"/>
            <a:ext cx="1138660" cy="100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9B62FF-18B3-7605-88A3-163AFDB8A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208" y="5020533"/>
            <a:ext cx="3256920" cy="1085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5353E8-6952-A127-D0B9-3BFD5A40B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417" y="5020533"/>
            <a:ext cx="2945311" cy="10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16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0">
            <a:extLst>
              <a:ext uri="{FF2B5EF4-FFF2-40B4-BE49-F238E27FC236}">
                <a16:creationId xmlns:a16="http://schemas.microsoft.com/office/drawing/2014/main" id="{4DA0454A-BE00-E09A-D263-18066806E279}"/>
              </a:ext>
            </a:extLst>
          </p:cNvPr>
          <p:cNvSpPr/>
          <p:nvPr/>
        </p:nvSpPr>
        <p:spPr>
          <a:xfrm>
            <a:off x="186349" y="1135557"/>
            <a:ext cx="3868293" cy="4998542"/>
          </a:xfrm>
          <a:prstGeom prst="roundRect">
            <a:avLst>
              <a:gd name="adj" fmla="val 6850"/>
            </a:avLst>
          </a:prstGeom>
          <a:solidFill>
            <a:schemeClr val="bg1"/>
          </a:solidFill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619E48-37C8-1566-D8F0-2856A9854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01" y="1787972"/>
            <a:ext cx="3511730" cy="243852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3D41B0-0F8E-EDB4-6356-C41EC0CBD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BF9DFB-AE2D-2F5E-F666-51A5C5E5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2</a:t>
            </a:fld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EE2B9-0B5F-AEB3-2495-256D29BDF8BD}"/>
              </a:ext>
            </a:extLst>
          </p:cNvPr>
          <p:cNvSpPr txBox="1"/>
          <p:nvPr/>
        </p:nvSpPr>
        <p:spPr>
          <a:xfrm>
            <a:off x="2227965" y="-40550"/>
            <a:ext cx="7396705" cy="71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3"/>
            <a:r>
              <a:rPr lang="en-US" sz="4074" dirty="0">
                <a:solidFill>
                  <a:srgbClr val="52BDEC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Radioactive molecules: challenges</a:t>
            </a:r>
          </a:p>
        </p:txBody>
      </p:sp>
      <p:sp>
        <p:nvSpPr>
          <p:cNvPr id="8" name="Rechthoek: afgeschuinde bovenhoeken 46">
            <a:extLst>
              <a:ext uri="{FF2B5EF4-FFF2-40B4-BE49-F238E27FC236}">
                <a16:creationId xmlns:a16="http://schemas.microsoft.com/office/drawing/2014/main" id="{DD30F403-5CDB-E15E-E5B7-1A82937BC0E7}"/>
              </a:ext>
            </a:extLst>
          </p:cNvPr>
          <p:cNvSpPr/>
          <p:nvPr/>
        </p:nvSpPr>
        <p:spPr>
          <a:xfrm rot="10800000">
            <a:off x="412701" y="1150665"/>
            <a:ext cx="2173846" cy="454852"/>
          </a:xfrm>
          <a:prstGeom prst="snip2SameRect">
            <a:avLst>
              <a:gd name="adj1" fmla="val 0"/>
              <a:gd name="adj2" fmla="val 0"/>
            </a:avLst>
          </a:prstGeom>
          <a:solidFill>
            <a:srgbClr val="1D8DB0"/>
          </a:solidFill>
          <a:ln>
            <a:solidFill>
              <a:srgbClr val="1D8D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867" dirty="0"/>
          </a:p>
        </p:txBody>
      </p:sp>
      <p:sp>
        <p:nvSpPr>
          <p:cNvPr id="9" name="Tekstvak 253">
            <a:extLst>
              <a:ext uri="{FF2B5EF4-FFF2-40B4-BE49-F238E27FC236}">
                <a16:creationId xmlns:a16="http://schemas.microsoft.com/office/drawing/2014/main" id="{A797EAF1-85BC-7ECB-1C84-AED974C795E0}"/>
              </a:ext>
            </a:extLst>
          </p:cNvPr>
          <p:cNvSpPr txBox="1"/>
          <p:nvPr/>
        </p:nvSpPr>
        <p:spPr>
          <a:xfrm>
            <a:off x="470005" y="1132616"/>
            <a:ext cx="217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12" name="Rectangle: Rounded Corners 20">
            <a:extLst>
              <a:ext uri="{FF2B5EF4-FFF2-40B4-BE49-F238E27FC236}">
                <a16:creationId xmlns:a16="http://schemas.microsoft.com/office/drawing/2014/main" id="{88EFAD43-46FA-9140-5459-6D49648EC0DD}"/>
              </a:ext>
            </a:extLst>
          </p:cNvPr>
          <p:cNvSpPr/>
          <p:nvPr/>
        </p:nvSpPr>
        <p:spPr>
          <a:xfrm>
            <a:off x="4042609" y="1135557"/>
            <a:ext cx="3868293" cy="4998542"/>
          </a:xfrm>
          <a:prstGeom prst="roundRect">
            <a:avLst>
              <a:gd name="adj" fmla="val 8343"/>
            </a:avLst>
          </a:prstGeom>
          <a:solidFill>
            <a:schemeClr val="bg1"/>
          </a:solidFill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Rectangle: Rounded Corners 20">
            <a:extLst>
              <a:ext uri="{FF2B5EF4-FFF2-40B4-BE49-F238E27FC236}">
                <a16:creationId xmlns:a16="http://schemas.microsoft.com/office/drawing/2014/main" id="{8C71E5EA-A5F1-860A-FB43-680DF096ED9A}"/>
              </a:ext>
            </a:extLst>
          </p:cNvPr>
          <p:cNvSpPr/>
          <p:nvPr/>
        </p:nvSpPr>
        <p:spPr>
          <a:xfrm>
            <a:off x="7922482" y="1135557"/>
            <a:ext cx="3868293" cy="4998542"/>
          </a:xfrm>
          <a:prstGeom prst="roundRect">
            <a:avLst>
              <a:gd name="adj" fmla="val 8840"/>
            </a:avLst>
          </a:prstGeom>
          <a:solidFill>
            <a:schemeClr val="bg1"/>
          </a:solidFill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279EC35D-DB29-A82A-8118-BEC86390233E}"/>
              </a:ext>
            </a:extLst>
          </p:cNvPr>
          <p:cNvSpPr txBox="1"/>
          <p:nvPr/>
        </p:nvSpPr>
        <p:spPr>
          <a:xfrm>
            <a:off x="706790" y="2834545"/>
            <a:ext cx="18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</a:t>
            </a:r>
            <a:r>
              <a:rPr lang="nl-BE" baseline="-25000" dirty="0"/>
              <a:t>rot</a:t>
            </a:r>
            <a:r>
              <a:rPr lang="nl-BE" dirty="0"/>
              <a:t> = 300K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1BE9D5F-5F72-348B-E1E4-2B1D1EBEECAA}"/>
              </a:ext>
            </a:extLst>
          </p:cNvPr>
          <p:cNvSpPr txBox="1"/>
          <p:nvPr/>
        </p:nvSpPr>
        <p:spPr>
          <a:xfrm>
            <a:off x="412701" y="1636968"/>
            <a:ext cx="599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Simulated spectra (</a:t>
            </a:r>
            <a:r>
              <a:rPr lang="en-GB" dirty="0" err="1"/>
              <a:t>Pgopher</a:t>
            </a:r>
            <a:r>
              <a:rPr lang="en-GB" dirty="0"/>
              <a:t>) </a:t>
            </a:r>
            <a:r>
              <a:rPr lang="en-GB" dirty="0" err="1"/>
              <a:t>ThO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B51378-1967-88F1-40C0-07AB9F70254F}"/>
              </a:ext>
            </a:extLst>
          </p:cNvPr>
          <p:cNvSpPr txBox="1"/>
          <p:nvPr/>
        </p:nvSpPr>
        <p:spPr>
          <a:xfrm>
            <a:off x="576000" y="4845495"/>
            <a:ext cx="300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On-line conditions are hot!</a:t>
            </a:r>
            <a:endParaRPr lang="en-BE" dirty="0"/>
          </a:p>
        </p:txBody>
      </p:sp>
      <p:pic>
        <p:nvPicPr>
          <p:cNvPr id="18" name="Afbeelding 8">
            <a:extLst>
              <a:ext uri="{FF2B5EF4-FFF2-40B4-BE49-F238E27FC236}">
                <a16:creationId xmlns:a16="http://schemas.microsoft.com/office/drawing/2014/main" id="{0B759050-1144-804E-4EDC-6E2E695F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039" y="1856625"/>
            <a:ext cx="3698118" cy="2852660"/>
          </a:xfrm>
          <a:prstGeom prst="rect">
            <a:avLst/>
          </a:prstGeom>
        </p:spPr>
      </p:pic>
      <p:sp>
        <p:nvSpPr>
          <p:cNvPr id="19" name="Tekstvak 6">
            <a:extLst>
              <a:ext uri="{FF2B5EF4-FFF2-40B4-BE49-F238E27FC236}">
                <a16:creationId xmlns:a16="http://schemas.microsoft.com/office/drawing/2014/main" id="{80213581-C215-46F5-457F-F807187637CE}"/>
              </a:ext>
            </a:extLst>
          </p:cNvPr>
          <p:cNvSpPr txBox="1"/>
          <p:nvPr/>
        </p:nvSpPr>
        <p:spPr>
          <a:xfrm>
            <a:off x="1165200" y="6298505"/>
            <a:ext cx="67832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dirty="0">
                <a:solidFill>
                  <a:schemeClr val="bg1"/>
                </a:solidFill>
              </a:rPr>
              <a:t>V. </a:t>
            </a:r>
            <a:r>
              <a:rPr lang="nl-BE" sz="1200" dirty="0" err="1">
                <a:solidFill>
                  <a:schemeClr val="bg1"/>
                </a:solidFill>
              </a:rPr>
              <a:t>Aquilanti</a:t>
            </a:r>
            <a:r>
              <a:rPr lang="nl-BE" sz="1200" dirty="0">
                <a:solidFill>
                  <a:schemeClr val="bg1"/>
                </a:solidFill>
              </a:rPr>
              <a:t> et al. </a:t>
            </a:r>
            <a:r>
              <a:rPr lang="nl-BE" sz="1200" dirty="0" err="1">
                <a:solidFill>
                  <a:schemeClr val="bg1"/>
                </a:solidFill>
              </a:rPr>
              <a:t>Phys</a:t>
            </a:r>
            <a:r>
              <a:rPr lang="nl-BE" sz="1200" dirty="0">
                <a:solidFill>
                  <a:schemeClr val="bg1"/>
                </a:solidFill>
              </a:rPr>
              <a:t>. </a:t>
            </a:r>
            <a:r>
              <a:rPr lang="nl-BE" sz="1200" dirty="0" err="1">
                <a:solidFill>
                  <a:schemeClr val="bg1"/>
                </a:solidFill>
              </a:rPr>
              <a:t>Chem</a:t>
            </a:r>
            <a:r>
              <a:rPr lang="nl-BE" sz="1200" dirty="0">
                <a:solidFill>
                  <a:schemeClr val="bg1"/>
                </a:solidFill>
              </a:rPr>
              <a:t>. </a:t>
            </a:r>
            <a:r>
              <a:rPr lang="nl-BE" sz="1200" dirty="0" err="1">
                <a:solidFill>
                  <a:schemeClr val="bg1"/>
                </a:solidFill>
              </a:rPr>
              <a:t>Chem</a:t>
            </a:r>
            <a:r>
              <a:rPr lang="nl-BE" sz="1200" dirty="0">
                <a:solidFill>
                  <a:schemeClr val="bg1"/>
                </a:solidFill>
              </a:rPr>
              <a:t>. </a:t>
            </a:r>
            <a:r>
              <a:rPr lang="nl-BE" sz="1200" dirty="0" err="1">
                <a:solidFill>
                  <a:schemeClr val="bg1"/>
                </a:solidFill>
              </a:rPr>
              <a:t>Phys</a:t>
            </a:r>
            <a:r>
              <a:rPr lang="nl-BE" sz="1200" dirty="0">
                <a:solidFill>
                  <a:schemeClr val="bg1"/>
                </a:solidFill>
              </a:rPr>
              <a:t>., 2005, 7 , 291–300.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0" name="Rechthoek: afgeschuinde bovenhoeken 46">
            <a:extLst>
              <a:ext uri="{FF2B5EF4-FFF2-40B4-BE49-F238E27FC236}">
                <a16:creationId xmlns:a16="http://schemas.microsoft.com/office/drawing/2014/main" id="{95FF28FE-7DFF-946A-ED4C-AB4FFA70E778}"/>
              </a:ext>
            </a:extLst>
          </p:cNvPr>
          <p:cNvSpPr/>
          <p:nvPr/>
        </p:nvSpPr>
        <p:spPr>
          <a:xfrm rot="10800000">
            <a:off x="4309174" y="1168714"/>
            <a:ext cx="2173846" cy="454852"/>
          </a:xfrm>
          <a:prstGeom prst="snip2SameRect">
            <a:avLst>
              <a:gd name="adj1" fmla="val 0"/>
              <a:gd name="adj2" fmla="val 0"/>
            </a:avLst>
          </a:prstGeom>
          <a:solidFill>
            <a:srgbClr val="1D8DB0"/>
          </a:solidFill>
          <a:ln>
            <a:solidFill>
              <a:srgbClr val="1D8D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867" dirty="0"/>
          </a:p>
        </p:txBody>
      </p:sp>
      <p:sp>
        <p:nvSpPr>
          <p:cNvPr id="21" name="Tekstvak 253">
            <a:extLst>
              <a:ext uri="{FF2B5EF4-FFF2-40B4-BE49-F238E27FC236}">
                <a16:creationId xmlns:a16="http://schemas.microsoft.com/office/drawing/2014/main" id="{EA01FC79-5528-7B01-8134-BC57F1EBFF32}"/>
              </a:ext>
            </a:extLst>
          </p:cNvPr>
          <p:cNvSpPr txBox="1"/>
          <p:nvPr/>
        </p:nvSpPr>
        <p:spPr>
          <a:xfrm>
            <a:off x="4366479" y="1150665"/>
            <a:ext cx="172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Efficiency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2E8733-476F-827C-F7C4-8681E75CCF77}"/>
              </a:ext>
            </a:extLst>
          </p:cNvPr>
          <p:cNvSpPr txBox="1"/>
          <p:nvPr/>
        </p:nvSpPr>
        <p:spPr>
          <a:xfrm>
            <a:off x="5022376" y="4864046"/>
            <a:ext cx="300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Efficiency?  ~10</a:t>
            </a:r>
            <a:r>
              <a:rPr lang="en-US" baseline="30000" dirty="0"/>
              <a:t>-8</a:t>
            </a:r>
            <a:r>
              <a:rPr lang="en-US" dirty="0"/>
              <a:t>?</a:t>
            </a:r>
            <a:endParaRPr lang="en-BE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B83FF7-DA7C-9A3E-D558-F7E2398C70FC}"/>
              </a:ext>
            </a:extLst>
          </p:cNvPr>
          <p:cNvSpPr/>
          <p:nvPr/>
        </p:nvSpPr>
        <p:spPr>
          <a:xfrm>
            <a:off x="1058779" y="5379233"/>
            <a:ext cx="1761423" cy="56632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3"/>
            <a:endParaRPr lang="LID4096" sz="1799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1A7B9-F99B-F4D3-AD45-82C16E638C72}"/>
              </a:ext>
            </a:extLst>
          </p:cNvPr>
          <p:cNvSpPr txBox="1"/>
          <p:nvPr/>
        </p:nvSpPr>
        <p:spPr>
          <a:xfrm>
            <a:off x="1169575" y="5457467"/>
            <a:ext cx="192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Talk: M. Au</a:t>
            </a:r>
            <a:endParaRPr lang="en-BE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5D261E6-3C19-E58D-7C41-006BF789F227}"/>
              </a:ext>
            </a:extLst>
          </p:cNvPr>
          <p:cNvSpPr/>
          <p:nvPr/>
        </p:nvSpPr>
        <p:spPr>
          <a:xfrm>
            <a:off x="4816277" y="5365355"/>
            <a:ext cx="2545881" cy="56632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3"/>
            <a:endParaRPr lang="LID4096" sz="1799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8FF5FD-10D4-98B6-37CF-0B5E5D464B23}"/>
              </a:ext>
            </a:extLst>
          </p:cNvPr>
          <p:cNvSpPr txBox="1"/>
          <p:nvPr/>
        </p:nvSpPr>
        <p:spPr>
          <a:xfrm>
            <a:off x="4927072" y="5443589"/>
            <a:ext cx="2698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Talk: R. F. Garcia Ruiz</a:t>
            </a:r>
            <a:endParaRPr lang="en-BE" dirty="0"/>
          </a:p>
        </p:txBody>
      </p:sp>
      <p:sp>
        <p:nvSpPr>
          <p:cNvPr id="25" name="Rechthoek: afgeschuinde bovenhoeken 46">
            <a:extLst>
              <a:ext uri="{FF2B5EF4-FFF2-40B4-BE49-F238E27FC236}">
                <a16:creationId xmlns:a16="http://schemas.microsoft.com/office/drawing/2014/main" id="{C7072955-517A-E874-DF9B-BB75F66B21C7}"/>
              </a:ext>
            </a:extLst>
          </p:cNvPr>
          <p:cNvSpPr/>
          <p:nvPr/>
        </p:nvSpPr>
        <p:spPr>
          <a:xfrm rot="10800000">
            <a:off x="8212120" y="1157478"/>
            <a:ext cx="2173846" cy="454852"/>
          </a:xfrm>
          <a:prstGeom prst="snip2SameRect">
            <a:avLst>
              <a:gd name="adj1" fmla="val 0"/>
              <a:gd name="adj2" fmla="val 0"/>
            </a:avLst>
          </a:prstGeom>
          <a:solidFill>
            <a:srgbClr val="1D8DB0"/>
          </a:solidFill>
          <a:ln>
            <a:solidFill>
              <a:srgbClr val="1D8D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867" dirty="0"/>
          </a:p>
        </p:txBody>
      </p:sp>
      <p:sp>
        <p:nvSpPr>
          <p:cNvPr id="26" name="Tekstvak 253">
            <a:extLst>
              <a:ext uri="{FF2B5EF4-FFF2-40B4-BE49-F238E27FC236}">
                <a16:creationId xmlns:a16="http://schemas.microsoft.com/office/drawing/2014/main" id="{41925747-C54B-2CAD-F878-2C704D717733}"/>
              </a:ext>
            </a:extLst>
          </p:cNvPr>
          <p:cNvSpPr txBox="1"/>
          <p:nvPr/>
        </p:nvSpPr>
        <p:spPr>
          <a:xfrm>
            <a:off x="8269425" y="1139429"/>
            <a:ext cx="172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Resolution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025DE6A-1229-9C9A-E398-786201F65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495" y="2573811"/>
            <a:ext cx="3818700" cy="14245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1B57801-4085-A1C9-E65F-1AE191667A57}"/>
              </a:ext>
            </a:extLst>
          </p:cNvPr>
          <p:cNvSpPr txBox="1"/>
          <p:nvPr/>
        </p:nvSpPr>
        <p:spPr>
          <a:xfrm>
            <a:off x="1115237" y="6530245"/>
            <a:ext cx="6097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S. </a:t>
            </a:r>
            <a:r>
              <a:rPr lang="en-GB" sz="1200" dirty="0" err="1">
                <a:solidFill>
                  <a:schemeClr val="bg1"/>
                </a:solidFill>
              </a:rPr>
              <a:t>Udrescu</a:t>
            </a:r>
            <a:r>
              <a:rPr lang="en-GB" sz="1200" dirty="0">
                <a:solidFill>
                  <a:schemeClr val="bg1"/>
                </a:solidFill>
              </a:rPr>
              <a:t> et al., Nature Physics 20,202-207 (2024)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6E5559-2E72-7B4B-2EE5-6844BAED5103}"/>
              </a:ext>
            </a:extLst>
          </p:cNvPr>
          <p:cNvSpPr txBox="1"/>
          <p:nvPr/>
        </p:nvSpPr>
        <p:spPr>
          <a:xfrm>
            <a:off x="8702421" y="2036972"/>
            <a:ext cx="300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226</a:t>
            </a:r>
            <a:r>
              <a:rPr lang="en-US" dirty="0"/>
              <a:t>RaF @CRIS ISOLDE</a:t>
            </a:r>
            <a:endParaRPr lang="en-B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A23532-4177-4E23-74E7-0264C3498157}"/>
              </a:ext>
            </a:extLst>
          </p:cNvPr>
          <p:cNvSpPr txBox="1"/>
          <p:nvPr/>
        </p:nvSpPr>
        <p:spPr>
          <a:xfrm>
            <a:off x="8212120" y="4226064"/>
            <a:ext cx="381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Spectral resolution: ~200MHz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75961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  <p:bldP spid="19" grpId="0"/>
      <p:bldP spid="20" grpId="0" animBg="1"/>
      <p:bldP spid="21" grpId="0"/>
      <p:bldP spid="22" grpId="0"/>
      <p:bldP spid="4" grpId="0" animBg="1"/>
      <p:bldP spid="11" grpId="0"/>
      <p:bldP spid="23" grpId="0" animBg="1"/>
      <p:bldP spid="24" grpId="0"/>
      <p:bldP spid="25" grpId="0" animBg="1"/>
      <p:bldP spid="26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DF582-5AA1-F9CE-36FA-2F995E2A6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>
            <a:extLst>
              <a:ext uri="{FF2B5EF4-FFF2-40B4-BE49-F238E27FC236}">
                <a16:creationId xmlns:a16="http://schemas.microsoft.com/office/drawing/2014/main" id="{EA76BA97-A37A-6D00-E786-1A4BFC0C97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08011" y="491477"/>
            <a:ext cx="7280380" cy="40952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1ECD4A-F9C3-20F2-B3D2-924F55FD9F05}"/>
              </a:ext>
            </a:extLst>
          </p:cNvPr>
          <p:cNvSpPr/>
          <p:nvPr/>
        </p:nvSpPr>
        <p:spPr>
          <a:xfrm>
            <a:off x="9540106" y="234255"/>
            <a:ext cx="784814" cy="972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745AF08D-ECDB-2661-88AB-CA8110E4A8BF}"/>
              </a:ext>
            </a:extLst>
          </p:cNvPr>
          <p:cNvSpPr/>
          <p:nvPr/>
        </p:nvSpPr>
        <p:spPr>
          <a:xfrm>
            <a:off x="9516416" y="249670"/>
            <a:ext cx="872564" cy="972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8260C98-360B-39A9-918D-974A0D58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3"/>
            <a:fld id="{0A297500-7527-634B-90F4-69D0994C32B4}" type="slidenum">
              <a:rPr lang="nl-NL">
                <a:solidFill>
                  <a:srgbClr val="FFFFFF"/>
                </a:solidFill>
                <a:cs typeface="Arial" charset="0"/>
              </a:rPr>
              <a:pPr defTabSz="914373"/>
              <a:t>3</a:t>
            </a:fld>
            <a:endParaRPr lang="nl-N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11769F-C760-C340-9FB0-B5FF08AB750E}"/>
              </a:ext>
            </a:extLst>
          </p:cNvPr>
          <p:cNvSpPr txBox="1"/>
          <p:nvPr/>
        </p:nvSpPr>
        <p:spPr>
          <a:xfrm>
            <a:off x="2227965" y="-40550"/>
            <a:ext cx="7100726" cy="71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3"/>
            <a:r>
              <a:rPr lang="en-US" sz="4074" dirty="0">
                <a:solidFill>
                  <a:srgbClr val="52BDEC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 Spectroscopy </a:t>
            </a:r>
            <a:r>
              <a:rPr lang="pl-PL" sz="4074" dirty="0">
                <a:solidFill>
                  <a:srgbClr val="52BDEC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Actinides </a:t>
            </a:r>
            <a:endParaRPr lang="en-US" sz="4074" dirty="0">
              <a:solidFill>
                <a:srgbClr val="52BDEC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8FE4CF-B174-D412-6F19-72035ED9901F}"/>
              </a:ext>
            </a:extLst>
          </p:cNvPr>
          <p:cNvGrpSpPr/>
          <p:nvPr/>
        </p:nvGrpSpPr>
        <p:grpSpPr>
          <a:xfrm>
            <a:off x="101985" y="647432"/>
            <a:ext cx="5212237" cy="2993731"/>
            <a:chOff x="96947" y="724858"/>
            <a:chExt cx="6351086" cy="2993828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298857DE-3061-5D07-EAD3-435DD72EEB8E}"/>
                </a:ext>
              </a:extLst>
            </p:cNvPr>
            <p:cNvSpPr/>
            <p:nvPr/>
          </p:nvSpPr>
          <p:spPr>
            <a:xfrm>
              <a:off x="96947" y="728937"/>
              <a:ext cx="6334996" cy="1701742"/>
            </a:xfrm>
            <a:prstGeom prst="roundRect">
              <a:avLst/>
            </a:prstGeom>
            <a:solidFill>
              <a:schemeClr val="tx2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3"/>
              <a:endParaRPr lang="en-US" sz="1799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9F5A0D-FD1C-51F6-429E-D023074FF0F8}"/>
                </a:ext>
              </a:extLst>
            </p:cNvPr>
            <p:cNvGrpSpPr/>
            <p:nvPr/>
          </p:nvGrpSpPr>
          <p:grpSpPr>
            <a:xfrm>
              <a:off x="535471" y="2665773"/>
              <a:ext cx="4351013" cy="1052913"/>
              <a:chOff x="552454" y="2521103"/>
              <a:chExt cx="4351013" cy="1052913"/>
            </a:xfrm>
          </p:grpSpPr>
          <p:sp>
            <p:nvSpPr>
              <p:cNvPr id="32" name="Down Arrow 31">
                <a:extLst>
                  <a:ext uri="{FF2B5EF4-FFF2-40B4-BE49-F238E27FC236}">
                    <a16:creationId xmlns:a16="http://schemas.microsoft.com/office/drawing/2014/main" id="{E7A234E7-EE50-6A5D-C5A3-B153639C3269}"/>
                  </a:ext>
                </a:extLst>
              </p:cNvPr>
              <p:cNvSpPr/>
              <p:nvPr/>
            </p:nvSpPr>
            <p:spPr>
              <a:xfrm>
                <a:off x="2507950" y="2521103"/>
                <a:ext cx="1131524" cy="55245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3"/>
                <a:endParaRPr lang="en-US" sz="1799" dirty="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360162C-CEED-9D4D-4B2D-6FA8C5EC21CE}"/>
                  </a:ext>
                </a:extLst>
              </p:cNvPr>
              <p:cNvSpPr txBox="1"/>
              <p:nvPr/>
            </p:nvSpPr>
            <p:spPr>
              <a:xfrm>
                <a:off x="552454" y="3204800"/>
                <a:ext cx="4351013" cy="369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3"/>
                <a:r>
                  <a:rPr lang="en-US" sz="1799" dirty="0">
                    <a:solidFill>
                      <a:srgbClr val="2F4D5D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1584" dirty="0">
                    <a:solidFill>
                      <a:srgbClr val="2F4D5D"/>
                    </a:solidFill>
                    <a:latin typeface="Arial" panose="020B0604020202020204"/>
                    <a:cs typeface="Calibri" panose="020F0502020204030204" pitchFamily="34" charset="0"/>
                  </a:rPr>
                  <a:t>In-Gas Cell methods (e.g. RADRIS, LISOL)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6EFF1E-1DF2-EAA8-CBA6-BDEB362C71DC}"/>
                </a:ext>
              </a:extLst>
            </p:cNvPr>
            <p:cNvSpPr txBox="1"/>
            <p:nvPr/>
          </p:nvSpPr>
          <p:spPr>
            <a:xfrm>
              <a:off x="212296" y="724858"/>
              <a:ext cx="6235737" cy="1555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3"/>
              <a:r>
                <a:rPr lang="en-US" sz="1584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  <a:t>Challenges:</a:t>
              </a:r>
            </a:p>
            <a:p>
              <a:pPr marL="342889" indent="-342889" defTabSz="914373">
                <a:buFont typeface="Arial" panose="020B0604020202020204" pitchFamily="34" charset="0"/>
                <a:buChar char="•"/>
              </a:pPr>
              <a:r>
                <a:rPr lang="en-US" sz="1584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  <a:t>Laser spectroscopy on products of fusion evaporation  reactions at ~ MeV energy </a:t>
              </a:r>
              <a:br>
                <a:rPr lang="en-US" sz="1584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</a:br>
              <a:r>
                <a:rPr lang="en-US" sz="1584" dirty="0">
                  <a:solidFill>
                    <a:srgbClr val="2F4D5D"/>
                  </a:solidFill>
                  <a:cs typeface="Calibri" panose="020F0502020204030204" pitchFamily="34" charset="0"/>
                </a:rPr>
                <a:t>(excluding long-lived actinides)</a:t>
              </a:r>
              <a:endParaRPr lang="en-US" sz="1584" dirty="0">
                <a:solidFill>
                  <a:srgbClr val="2F4D5D"/>
                </a:solidFill>
                <a:latin typeface="Arial" panose="020B0604020202020204"/>
                <a:cs typeface="Calibri" panose="020F0502020204030204" pitchFamily="34" charset="0"/>
              </a:endParaRPr>
            </a:p>
            <a:p>
              <a:pPr marL="342889" indent="-342889" defTabSz="914373">
                <a:buFont typeface="Arial" panose="020B0604020202020204" pitchFamily="34" charset="0"/>
                <a:buChar char="•"/>
              </a:pPr>
              <a:r>
                <a:rPr lang="en-US" sz="1584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  <a:t>Low cross sections/Thin targets: </a:t>
              </a:r>
              <a:br>
                <a:rPr lang="en-US" sz="1584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</a:br>
              <a:r>
                <a:rPr lang="en-US" sz="1584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  <a:t>Low production rates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080FE-3227-ECDC-0DCD-3A35829B7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416" y="1988353"/>
            <a:ext cx="2626520" cy="274269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3C140BB-EEA0-7A8D-8359-56906B33577A}"/>
              </a:ext>
            </a:extLst>
          </p:cNvPr>
          <p:cNvSpPr txBox="1"/>
          <p:nvPr/>
        </p:nvSpPr>
        <p:spPr>
          <a:xfrm>
            <a:off x="976530" y="6580849"/>
            <a:ext cx="9647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3"/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Laatiaoui et al., Nature 538, 495 (2016)             S. Raeder et al., Phys. Rev. Lett., 120, 232503 (2018)                 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1B99BC5-8B6F-9C9F-B12A-1ECB3AD04A60}"/>
              </a:ext>
            </a:extLst>
          </p:cNvPr>
          <p:cNvSpPr/>
          <p:nvPr/>
        </p:nvSpPr>
        <p:spPr>
          <a:xfrm>
            <a:off x="8879217" y="3139088"/>
            <a:ext cx="186239" cy="186258"/>
          </a:xfrm>
          <a:prstGeom prst="rect">
            <a:avLst/>
          </a:prstGeom>
          <a:solidFill>
            <a:srgbClr val="FFCD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3"/>
            <a:endParaRPr lang="LID4096" sz="1799" dirty="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31288A4-8C3C-6D45-DCC9-CF5C39240CBE}"/>
              </a:ext>
            </a:extLst>
          </p:cNvPr>
          <p:cNvGrpSpPr/>
          <p:nvPr/>
        </p:nvGrpSpPr>
        <p:grpSpPr>
          <a:xfrm>
            <a:off x="-274682" y="3868699"/>
            <a:ext cx="6060235" cy="1417598"/>
            <a:chOff x="-242504" y="4007107"/>
            <a:chExt cx="6060434" cy="14176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783C872-0B45-D9ED-3A12-9B8F36CB129F}"/>
                </a:ext>
              </a:extLst>
            </p:cNvPr>
            <p:cNvGrpSpPr/>
            <p:nvPr/>
          </p:nvGrpSpPr>
          <p:grpSpPr>
            <a:xfrm>
              <a:off x="220698" y="4007107"/>
              <a:ext cx="5107019" cy="1404742"/>
              <a:chOff x="556428" y="3800792"/>
              <a:chExt cx="4501636" cy="1404742"/>
            </a:xfrm>
          </p:grpSpPr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5C2A9914-9A55-F6EA-FBC2-501F2C20CA5A}"/>
                  </a:ext>
                </a:extLst>
              </p:cNvPr>
              <p:cNvSpPr/>
              <p:nvPr/>
            </p:nvSpPr>
            <p:spPr>
              <a:xfrm>
                <a:off x="556428" y="4559203"/>
                <a:ext cx="4501636" cy="646331"/>
              </a:xfrm>
              <a:prstGeom prst="roundRect">
                <a:avLst/>
              </a:prstGeom>
              <a:solidFill>
                <a:schemeClr val="tx2">
                  <a:alpha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3"/>
                <a:endParaRPr lang="en-US" sz="1799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40" name="Down Arrow 39">
                <a:extLst>
                  <a:ext uri="{FF2B5EF4-FFF2-40B4-BE49-F238E27FC236}">
                    <a16:creationId xmlns:a16="http://schemas.microsoft.com/office/drawing/2014/main" id="{98184257-92B1-28D7-5818-2C4871FA6AAA}"/>
                  </a:ext>
                </a:extLst>
              </p:cNvPr>
              <p:cNvSpPr/>
              <p:nvPr/>
            </p:nvSpPr>
            <p:spPr>
              <a:xfrm>
                <a:off x="2211491" y="3800792"/>
                <a:ext cx="857250" cy="55245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3"/>
                <a:endParaRPr lang="en-US" sz="1799" dirty="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BA587D8-AFDA-E599-58DE-41FE4C21C66F}"/>
                </a:ext>
              </a:extLst>
            </p:cNvPr>
            <p:cNvSpPr txBox="1"/>
            <p:nvPr/>
          </p:nvSpPr>
          <p:spPr>
            <a:xfrm>
              <a:off x="-242504" y="4811743"/>
              <a:ext cx="6060434" cy="613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3"/>
              <a:r>
                <a:rPr lang="en-US" sz="1584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  <a:t>Spectral resolution (3-4 GHz) gives access to </a:t>
              </a:r>
              <a:r>
                <a:rPr lang="en-US" sz="1584" b="1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  <a:t>Isotope </a:t>
              </a:r>
            </a:p>
            <a:p>
              <a:pPr algn="ctr" defTabSz="914373"/>
              <a:r>
                <a:rPr lang="en-US" sz="1584" b="1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  <a:t>shift</a:t>
              </a:r>
              <a:r>
                <a:rPr lang="en-US" sz="1584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  <a:t> (d&lt;r</a:t>
              </a:r>
              <a:r>
                <a:rPr lang="en-US" sz="1584" baseline="30000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  <a:t>2</a:t>
              </a:r>
              <a:r>
                <a:rPr lang="en-US" sz="1584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  <a:t>&gt;), </a:t>
              </a:r>
              <a:r>
                <a:rPr lang="en-US" sz="1584" b="1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  <a:t>partial hyperfine splitting</a:t>
              </a:r>
              <a:r>
                <a:rPr lang="en-US" sz="1584" dirty="0">
                  <a:solidFill>
                    <a:srgbClr val="2F4D5D"/>
                  </a:solidFill>
                  <a:latin typeface="Arial" panose="020B0604020202020204"/>
                  <a:cs typeface="Calibri" panose="020F0502020204030204" pitchFamily="34" charset="0"/>
                </a:rPr>
                <a:t> </a:t>
              </a:r>
              <a:r>
                <a:rPr lang="en-US" sz="1799" dirty="0">
                  <a:solidFill>
                    <a:srgbClr val="2F4D5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1799" dirty="0">
                  <a:solidFill>
                    <a:srgbClr val="2F4D5D"/>
                  </a:solidFill>
                  <a:latin typeface="Symbol" panose="05050102010706020507" pitchFamily="18" charset="2"/>
                  <a:cs typeface="Calibri" panose="020F0502020204030204" pitchFamily="34" charset="0"/>
                </a:rPr>
                <a:t>m</a:t>
              </a:r>
              <a:r>
                <a:rPr lang="en-US" sz="1799" dirty="0">
                  <a:solidFill>
                    <a:srgbClr val="2F4D5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BFD7E38-B0A9-4AE0-2485-CE2C9135CD65}"/>
              </a:ext>
            </a:extLst>
          </p:cNvPr>
          <p:cNvSpPr txBox="1"/>
          <p:nvPr/>
        </p:nvSpPr>
        <p:spPr>
          <a:xfrm>
            <a:off x="8832188" y="3106715"/>
            <a:ext cx="2984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3"/>
            <a:r>
              <a:rPr lang="en-US" sz="399" b="1" dirty="0">
                <a:solidFill>
                  <a:srgbClr val="030405"/>
                </a:solidFill>
                <a:latin typeface="Arial" panose="020B0604020202020204"/>
                <a:cs typeface="Arial" charset="0"/>
              </a:rPr>
              <a:t>230</a:t>
            </a:r>
          </a:p>
          <a:p>
            <a:pPr defTabSz="914373"/>
            <a:r>
              <a:rPr lang="en-US" sz="701" b="1" dirty="0">
                <a:solidFill>
                  <a:srgbClr val="030405"/>
                </a:solidFill>
                <a:latin typeface="Arial" panose="020B0604020202020204"/>
                <a:cs typeface="Arial" charset="0"/>
              </a:rPr>
              <a:t>Ac</a:t>
            </a:r>
            <a:endParaRPr lang="LID4096" sz="701" b="1" dirty="0">
              <a:solidFill>
                <a:srgbClr val="030405"/>
              </a:solidFill>
              <a:latin typeface="Arial" panose="020B0604020202020204"/>
              <a:cs typeface="Arial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BE50428-BCC9-7842-3FBC-FDFBB63EAAFB}"/>
              </a:ext>
            </a:extLst>
          </p:cNvPr>
          <p:cNvGrpSpPr/>
          <p:nvPr/>
        </p:nvGrpSpPr>
        <p:grpSpPr>
          <a:xfrm>
            <a:off x="4123051" y="1982829"/>
            <a:ext cx="5367278" cy="4557408"/>
            <a:chOff x="3737768" y="3206458"/>
            <a:chExt cx="5367452" cy="455755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B7A40B-C0A6-CA5A-AC03-A2738C8E7D5A}"/>
                </a:ext>
              </a:extLst>
            </p:cNvPr>
            <p:cNvSpPr/>
            <p:nvPr/>
          </p:nvSpPr>
          <p:spPr>
            <a:xfrm>
              <a:off x="3737768" y="7487008"/>
              <a:ext cx="3419190" cy="2770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3"/>
              <a:r>
                <a:rPr lang="en-US" sz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Granados et al., Phys. Rec. C, 96, 054331 (2017)   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896DB9-CEAD-9315-6968-8475ABE4C2EB}"/>
                </a:ext>
              </a:extLst>
            </p:cNvPr>
            <p:cNvGrpSpPr/>
            <p:nvPr/>
          </p:nvGrpSpPr>
          <p:grpSpPr>
            <a:xfrm>
              <a:off x="5801374" y="3206458"/>
              <a:ext cx="3303846" cy="2980745"/>
              <a:chOff x="5261779" y="3128164"/>
              <a:chExt cx="3303846" cy="298074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C2933815-02BD-788A-C870-CAB37B48C834}"/>
                  </a:ext>
                </a:extLst>
              </p:cNvPr>
              <p:cNvGrpSpPr/>
              <p:nvPr/>
            </p:nvGrpSpPr>
            <p:grpSpPr>
              <a:xfrm>
                <a:off x="5261779" y="3128164"/>
                <a:ext cx="3303846" cy="2980745"/>
                <a:chOff x="3733769" y="5379640"/>
                <a:chExt cx="3303846" cy="2980745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C44D726E-C9A9-6C4B-3D0B-454BBA43B229}"/>
                    </a:ext>
                  </a:extLst>
                </p:cNvPr>
                <p:cNvSpPr/>
                <p:nvPr/>
              </p:nvSpPr>
              <p:spPr>
                <a:xfrm>
                  <a:off x="3733769" y="5435014"/>
                  <a:ext cx="3286136" cy="29253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3"/>
                  <a:endParaRPr lang="en-US" sz="1799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0090C7F-5F9A-5651-FD0E-45D3607845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77251" y="5379640"/>
                  <a:ext cx="3260364" cy="2980744"/>
                </a:xfrm>
                <a:prstGeom prst="rect">
                  <a:avLst/>
                </a:prstGeom>
              </p:spPr>
            </p:pic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E8204E-9B64-C643-30E1-1614DE8141E3}"/>
                  </a:ext>
                </a:extLst>
              </p:cNvPr>
              <p:cNvSpPr txBox="1"/>
              <p:nvPr/>
            </p:nvSpPr>
            <p:spPr>
              <a:xfrm>
                <a:off x="5589049" y="3252635"/>
                <a:ext cx="537345" cy="2770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defTabSz="914373"/>
                <a:r>
                  <a:rPr lang="en-US" sz="1200" baseline="30000" dirty="0">
                    <a:solidFill>
                      <a:srgbClr val="2F4D5D"/>
                    </a:solidFill>
                    <a:latin typeface="Arial" panose="020B0604020202020204"/>
                    <a:cs typeface="Arial" charset="0"/>
                  </a:rPr>
                  <a:t>215</a:t>
                </a:r>
                <a:r>
                  <a:rPr lang="en-US" sz="1200" dirty="0">
                    <a:solidFill>
                      <a:srgbClr val="2F4D5D"/>
                    </a:solidFill>
                    <a:latin typeface="Arial" panose="020B0604020202020204"/>
                    <a:cs typeface="Arial" charset="0"/>
                  </a:rPr>
                  <a:t>Ac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37F89FA-6270-4BEE-AC54-040ED7549A41}"/>
                  </a:ext>
                </a:extLst>
              </p:cNvPr>
              <p:cNvSpPr txBox="1"/>
              <p:nvPr/>
            </p:nvSpPr>
            <p:spPr>
              <a:xfrm>
                <a:off x="7165110" y="3243771"/>
                <a:ext cx="537345" cy="2770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defTabSz="914373"/>
                <a:r>
                  <a:rPr lang="en-US" sz="1200" baseline="30000" dirty="0">
                    <a:solidFill>
                      <a:srgbClr val="2F4D5D"/>
                    </a:solidFill>
                    <a:latin typeface="Arial" panose="020B0604020202020204"/>
                    <a:cs typeface="Arial" charset="0"/>
                  </a:rPr>
                  <a:t>214</a:t>
                </a:r>
                <a:r>
                  <a:rPr lang="en-US" sz="1200" dirty="0">
                    <a:solidFill>
                      <a:srgbClr val="2F4D5D"/>
                    </a:solidFill>
                    <a:latin typeface="Arial" panose="020B0604020202020204"/>
                    <a:cs typeface="Arial" charset="0"/>
                  </a:rPr>
                  <a:t>Ac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ED7B9A1-547E-9825-7057-9BEBBED6FE9A}"/>
                  </a:ext>
                </a:extLst>
              </p:cNvPr>
              <p:cNvSpPr txBox="1"/>
              <p:nvPr/>
            </p:nvSpPr>
            <p:spPr>
              <a:xfrm>
                <a:off x="5631112" y="4678692"/>
                <a:ext cx="537345" cy="2770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defTabSz="914373"/>
                <a:r>
                  <a:rPr lang="en-US" sz="1200" baseline="30000" dirty="0">
                    <a:solidFill>
                      <a:srgbClr val="2F4D5D"/>
                    </a:solidFill>
                    <a:latin typeface="Arial" panose="020B0604020202020204"/>
                    <a:cs typeface="Arial" charset="0"/>
                  </a:rPr>
                  <a:t>213</a:t>
                </a:r>
                <a:r>
                  <a:rPr lang="en-US" sz="1200" dirty="0">
                    <a:solidFill>
                      <a:srgbClr val="2F4D5D"/>
                    </a:solidFill>
                    <a:latin typeface="Arial" panose="020B0604020202020204"/>
                    <a:cs typeface="Arial" charset="0"/>
                  </a:rPr>
                  <a:t>Ac</a:t>
                </a: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7C175E9-2126-BAFD-D2B0-F5BBB76D99EF}"/>
                  </a:ext>
                </a:extLst>
              </p:cNvPr>
              <p:cNvGrpSpPr/>
              <p:nvPr/>
            </p:nvGrpSpPr>
            <p:grpSpPr>
              <a:xfrm>
                <a:off x="7081957" y="4653347"/>
                <a:ext cx="537345" cy="277008"/>
                <a:chOff x="4742396" y="802437"/>
                <a:chExt cx="537345" cy="277008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494850A-1EBA-0E7A-7DE1-A6C62FF52538}"/>
                    </a:ext>
                  </a:extLst>
                </p:cNvPr>
                <p:cNvSpPr/>
                <p:nvPr/>
              </p:nvSpPr>
              <p:spPr>
                <a:xfrm>
                  <a:off x="4797425" y="862013"/>
                  <a:ext cx="403225" cy="1511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3"/>
                  <a:endParaRPr lang="en-US" sz="1799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C41F228-E47A-D7A5-2B97-0715C377F1DC}"/>
                    </a:ext>
                  </a:extLst>
                </p:cNvPr>
                <p:cNvSpPr txBox="1"/>
                <p:nvPr/>
              </p:nvSpPr>
              <p:spPr>
                <a:xfrm>
                  <a:off x="4742396" y="802437"/>
                  <a:ext cx="537345" cy="277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3"/>
                  <a:r>
                    <a:rPr lang="en-US" sz="1200" baseline="30000" dirty="0">
                      <a:solidFill>
                        <a:srgbClr val="2F4D5D"/>
                      </a:solidFill>
                      <a:latin typeface="Arial" panose="020B0604020202020204"/>
                      <a:cs typeface="Arial" charset="0"/>
                    </a:rPr>
                    <a:t>212</a:t>
                  </a:r>
                  <a:r>
                    <a:rPr lang="en-US" sz="1200" dirty="0">
                      <a:solidFill>
                        <a:srgbClr val="2F4D5D"/>
                      </a:solidFill>
                      <a:latin typeface="Arial" panose="020B0604020202020204"/>
                      <a:cs typeface="Arial" charset="0"/>
                    </a:rPr>
                    <a:t>Ac</a:t>
                  </a:r>
                </a:p>
              </p:txBody>
            </p:sp>
          </p:grp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3D1E9A1-0786-836F-F507-E98ADB57FF26}"/>
              </a:ext>
            </a:extLst>
          </p:cNvPr>
          <p:cNvGrpSpPr/>
          <p:nvPr/>
        </p:nvGrpSpPr>
        <p:grpSpPr>
          <a:xfrm>
            <a:off x="-103336" y="1655690"/>
            <a:ext cx="12205246" cy="4869124"/>
            <a:chOff x="81048" y="1662980"/>
            <a:chExt cx="12205246" cy="48691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1148DD0-C61D-F0A9-0A56-874070A9F402}"/>
                </a:ext>
              </a:extLst>
            </p:cNvPr>
            <p:cNvGrpSpPr/>
            <p:nvPr/>
          </p:nvGrpSpPr>
          <p:grpSpPr>
            <a:xfrm>
              <a:off x="529094" y="1662980"/>
              <a:ext cx="11581858" cy="4869124"/>
              <a:chOff x="529094" y="1662980"/>
              <a:chExt cx="11581858" cy="4869124"/>
            </a:xfrm>
          </p:grpSpPr>
          <p:sp>
            <p:nvSpPr>
              <p:cNvPr id="160" name="Rectangle: Rounded Corners 159">
                <a:extLst>
                  <a:ext uri="{FF2B5EF4-FFF2-40B4-BE49-F238E27FC236}">
                    <a16:creationId xmlns:a16="http://schemas.microsoft.com/office/drawing/2014/main" id="{B8A20259-E803-C79E-1AEE-58CE0A8AA959}"/>
                  </a:ext>
                </a:extLst>
              </p:cNvPr>
              <p:cNvSpPr/>
              <p:nvPr/>
            </p:nvSpPr>
            <p:spPr>
              <a:xfrm>
                <a:off x="529094" y="5566984"/>
                <a:ext cx="11581858" cy="563819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  <a:alpha val="5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3"/>
                <a:endParaRPr lang="LID4096" sz="1799" dirty="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6E272A66-7755-ED03-FAE6-722FE8520F6E}"/>
                  </a:ext>
                </a:extLst>
              </p:cNvPr>
              <p:cNvGrpSpPr/>
              <p:nvPr/>
            </p:nvGrpSpPr>
            <p:grpSpPr>
              <a:xfrm>
                <a:off x="6297290" y="1662980"/>
                <a:ext cx="5368275" cy="4869124"/>
                <a:chOff x="6138348" y="438693"/>
                <a:chExt cx="5368275" cy="4869124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4A7918B9-9C73-70B8-3A7A-2555FCA8A265}"/>
                    </a:ext>
                  </a:extLst>
                </p:cNvPr>
                <p:cNvSpPr/>
                <p:nvPr/>
              </p:nvSpPr>
              <p:spPr>
                <a:xfrm>
                  <a:off x="7530526" y="5030818"/>
                  <a:ext cx="306282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517401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r-FR" sz="120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R. Ferrer. et al., Nature </a:t>
                  </a:r>
                  <a:r>
                    <a:rPr lang="fr-FR" sz="1200" dirty="0" err="1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Comm</a:t>
                  </a:r>
                  <a:r>
                    <a:rPr lang="fr-FR" sz="120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. 8 14520 (2017)</a:t>
                  </a:r>
                </a:p>
              </p:txBody>
            </p:sp>
            <p:pic>
              <p:nvPicPr>
                <p:cNvPr id="155" name="Picture 154">
                  <a:extLst>
                    <a:ext uri="{FF2B5EF4-FFF2-40B4-BE49-F238E27FC236}">
                      <a16:creationId xmlns:a16="http://schemas.microsoft.com/office/drawing/2014/main" id="{43DCC34F-43C0-1B93-DDEB-CF2C304FFD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38348" y="438693"/>
                  <a:ext cx="5368275" cy="2980647"/>
                </a:xfrm>
                <a:prstGeom prst="rect">
                  <a:avLst/>
                </a:prstGeom>
              </p:spPr>
            </p:pic>
          </p:grpSp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3DADA5C2-E314-70DB-9BF1-B59431A1CEA7}"/>
                </a:ext>
              </a:extLst>
            </p:cNvPr>
            <p:cNvSpPr txBox="1"/>
            <p:nvPr/>
          </p:nvSpPr>
          <p:spPr>
            <a:xfrm>
              <a:off x="81048" y="5676156"/>
              <a:ext cx="12205246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3"/>
              <a:r>
                <a:rPr lang="en-US" sz="1584" dirty="0">
                  <a:solidFill>
                    <a:srgbClr val="2F4D5D"/>
                  </a:solidFill>
                  <a:latin typeface="Arial" panose="020B0604020202020204"/>
                  <a:ea typeface="Verdan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Reduction of collisional and Doppler broadening effects in low </a:t>
              </a:r>
              <a:r>
                <a:rPr lang="en-US" sz="1584" dirty="0">
                  <a:solidFill>
                    <a:srgbClr val="2F4D5D"/>
                  </a:solidFill>
                  <a:latin typeface="Symbol" panose="05050102010706020507" pitchFamily="18" charset="2"/>
                  <a:ea typeface="Verdan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r</a:t>
              </a:r>
              <a:r>
                <a:rPr lang="en-US" sz="1584" dirty="0">
                  <a:solidFill>
                    <a:srgbClr val="2F4D5D"/>
                  </a:solidFill>
                  <a:latin typeface="Arial" panose="020B0604020202020204"/>
                  <a:ea typeface="Verdan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and T gas jet provides complete hyperfine structure: </a:t>
              </a:r>
              <a:r>
                <a:rPr lang="en-US" sz="1799" b="1" dirty="0">
                  <a:solidFill>
                    <a:srgbClr val="2F4D5D"/>
                  </a:solidFill>
                  <a:latin typeface="Symbol" panose="05050102010706020507" pitchFamily="18" charset="2"/>
                  <a:ea typeface="Verdan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m, </a:t>
              </a:r>
              <a:r>
                <a:rPr lang="en-US" sz="1799" b="1" dirty="0">
                  <a:solidFill>
                    <a:srgbClr val="2F4D5D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Q, I</a:t>
              </a:r>
              <a:endParaRPr lang="en-US" sz="2000" b="1" dirty="0">
                <a:solidFill>
                  <a:srgbClr val="2F4D5D"/>
                </a:solidFill>
                <a:latin typeface="Symbol" panose="05050102010706020507" pitchFamily="18" charset="2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A98BA88-B722-54A8-B8F4-0F0F2353E2ED}"/>
              </a:ext>
            </a:extLst>
          </p:cNvPr>
          <p:cNvSpPr/>
          <p:nvPr/>
        </p:nvSpPr>
        <p:spPr>
          <a:xfrm>
            <a:off x="4963160" y="3106715"/>
            <a:ext cx="982190" cy="23240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4E8EA1-F696-DEDF-0284-800F421965DC}"/>
              </a:ext>
            </a:extLst>
          </p:cNvPr>
          <p:cNvSpPr/>
          <p:nvPr/>
        </p:nvSpPr>
        <p:spPr>
          <a:xfrm>
            <a:off x="10388980" y="1404855"/>
            <a:ext cx="620710" cy="23240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E961C-254D-78BA-F314-60E475A23132}"/>
              </a:ext>
            </a:extLst>
          </p:cNvPr>
          <p:cNvSpPr txBox="1"/>
          <p:nvPr/>
        </p:nvSpPr>
        <p:spPr>
          <a:xfrm>
            <a:off x="4773940" y="2480518"/>
            <a:ext cx="1322060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LISOL</a:t>
            </a:r>
            <a:endParaRPr lang="en-BE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65DF4-9287-6620-AB17-A8FBA4C3130D}"/>
              </a:ext>
            </a:extLst>
          </p:cNvPr>
          <p:cNvSpPr txBox="1"/>
          <p:nvPr/>
        </p:nvSpPr>
        <p:spPr>
          <a:xfrm>
            <a:off x="10288452" y="766455"/>
            <a:ext cx="872564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GSI</a:t>
            </a:r>
            <a:endParaRPr lang="en-BE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B33E64-76E9-66EB-41DE-FA7C1AA9CFF5}"/>
                  </a:ext>
                </a:extLst>
              </p:cNvPr>
              <p:cNvSpPr txBox="1"/>
              <p:nvPr/>
            </p:nvSpPr>
            <p:spPr>
              <a:xfrm>
                <a:off x="7393417" y="5003714"/>
                <a:ext cx="29315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~ 1 </m:t>
                    </m:r>
                  </m:oMath>
                </a14:m>
                <a:r>
                  <a:rPr lang="en-US" dirty="0"/>
                  <a:t>mbarn</a:t>
                </a:r>
                <a:endParaRPr lang="en-B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B33E64-76E9-66EB-41DE-FA7C1AA9C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417" y="5003714"/>
                <a:ext cx="2931503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0D5A83-B940-1504-54F6-D49AE7AB21A2}"/>
                  </a:ext>
                </a:extLst>
              </p:cNvPr>
              <p:cNvSpPr txBox="1"/>
              <p:nvPr/>
            </p:nvSpPr>
            <p:spPr>
              <a:xfrm>
                <a:off x="10183380" y="5011426"/>
                <a:ext cx="29315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~ 2 −0.1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barn</a:t>
                </a:r>
                <a:endParaRPr lang="en-B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0D5A83-B940-1504-54F6-D49AE7AB2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3380" y="5011426"/>
                <a:ext cx="2931503" cy="369332"/>
              </a:xfrm>
              <a:prstGeom prst="rect">
                <a:avLst/>
              </a:prstGeom>
              <a:blipFill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7FB4A910-24CB-F9B1-3B34-A75C39CA2269}"/>
              </a:ext>
            </a:extLst>
          </p:cNvPr>
          <p:cNvSpPr/>
          <p:nvPr/>
        </p:nvSpPr>
        <p:spPr>
          <a:xfrm>
            <a:off x="976530" y="6179548"/>
            <a:ext cx="3125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7401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Adjusted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M.Block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M. </a:t>
            </a:r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Laatiaoui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Raeder,</a:t>
            </a:r>
            <a:b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Prog. Part. </a:t>
            </a:r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116 (2021) 103834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3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20">
            <a:extLst>
              <a:ext uri="{FF2B5EF4-FFF2-40B4-BE49-F238E27FC236}">
                <a16:creationId xmlns:a16="http://schemas.microsoft.com/office/drawing/2014/main" id="{4941E4F3-AE47-08C6-3178-AE9ECBC050FA}"/>
              </a:ext>
            </a:extLst>
          </p:cNvPr>
          <p:cNvSpPr/>
          <p:nvPr/>
        </p:nvSpPr>
        <p:spPr>
          <a:xfrm>
            <a:off x="7994471" y="1136133"/>
            <a:ext cx="4083232" cy="2410120"/>
          </a:xfrm>
          <a:prstGeom prst="roundRect">
            <a:avLst>
              <a:gd name="adj" fmla="val 13817"/>
            </a:avLst>
          </a:prstGeom>
          <a:solidFill>
            <a:schemeClr val="bg1"/>
          </a:solidFill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Rechthoek: afgeschuinde bovenhoeken 46">
            <a:extLst>
              <a:ext uri="{FF2B5EF4-FFF2-40B4-BE49-F238E27FC236}">
                <a16:creationId xmlns:a16="http://schemas.microsoft.com/office/drawing/2014/main" id="{E722462C-1D0E-0687-28CD-F6DA2BD3F83C}"/>
              </a:ext>
            </a:extLst>
          </p:cNvPr>
          <p:cNvSpPr/>
          <p:nvPr/>
        </p:nvSpPr>
        <p:spPr>
          <a:xfrm rot="10800000">
            <a:off x="8197000" y="1146242"/>
            <a:ext cx="2947253" cy="454852"/>
          </a:xfrm>
          <a:prstGeom prst="snip2SameRect">
            <a:avLst>
              <a:gd name="adj1" fmla="val 0"/>
              <a:gd name="adj2" fmla="val 0"/>
            </a:avLst>
          </a:prstGeom>
          <a:solidFill>
            <a:srgbClr val="1D8DB0"/>
          </a:solidFill>
          <a:ln>
            <a:solidFill>
              <a:srgbClr val="1D8D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867" dirty="0"/>
          </a:p>
        </p:txBody>
      </p:sp>
      <p:sp>
        <p:nvSpPr>
          <p:cNvPr id="18" name="Tekstvak 253">
            <a:extLst>
              <a:ext uri="{FF2B5EF4-FFF2-40B4-BE49-F238E27FC236}">
                <a16:creationId xmlns:a16="http://schemas.microsoft.com/office/drawing/2014/main" id="{2227164D-3811-9CD7-55F5-F56071DEE874}"/>
              </a:ext>
            </a:extLst>
          </p:cNvPr>
          <p:cNvSpPr txBox="1"/>
          <p:nvPr/>
        </p:nvSpPr>
        <p:spPr>
          <a:xfrm>
            <a:off x="8197002" y="1096540"/>
            <a:ext cx="3468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Hypersonic nozzles</a:t>
            </a:r>
          </a:p>
        </p:txBody>
      </p: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C0114C4C-2150-C74B-DA93-809CC9CD1743}"/>
              </a:ext>
            </a:extLst>
          </p:cNvPr>
          <p:cNvSpPr/>
          <p:nvPr/>
        </p:nvSpPr>
        <p:spPr>
          <a:xfrm>
            <a:off x="7994468" y="3657812"/>
            <a:ext cx="4083232" cy="2467800"/>
          </a:xfrm>
          <a:prstGeom prst="roundRect">
            <a:avLst>
              <a:gd name="adj" fmla="val 13817"/>
            </a:avLst>
          </a:prstGeom>
          <a:solidFill>
            <a:schemeClr val="bg1"/>
          </a:solidFill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Rechthoek: afgeschuinde bovenhoeken 46">
            <a:extLst>
              <a:ext uri="{FF2B5EF4-FFF2-40B4-BE49-F238E27FC236}">
                <a16:creationId xmlns:a16="http://schemas.microsoft.com/office/drawing/2014/main" id="{C7A14B8A-0A49-5B68-66F8-2315C4672EC4}"/>
              </a:ext>
            </a:extLst>
          </p:cNvPr>
          <p:cNvSpPr/>
          <p:nvPr/>
        </p:nvSpPr>
        <p:spPr>
          <a:xfrm rot="10800000">
            <a:off x="8196998" y="3686070"/>
            <a:ext cx="1520337" cy="454852"/>
          </a:xfrm>
          <a:prstGeom prst="snip2SameRect">
            <a:avLst>
              <a:gd name="adj1" fmla="val 0"/>
              <a:gd name="adj2" fmla="val 0"/>
            </a:avLst>
          </a:prstGeom>
          <a:solidFill>
            <a:srgbClr val="1D8DB0"/>
          </a:solidFill>
          <a:ln>
            <a:solidFill>
              <a:srgbClr val="1D8D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867" dirty="0"/>
          </a:p>
        </p:txBody>
      </p:sp>
      <p:sp>
        <p:nvSpPr>
          <p:cNvPr id="11" name="Tekstvak 253">
            <a:extLst>
              <a:ext uri="{FF2B5EF4-FFF2-40B4-BE49-F238E27FC236}">
                <a16:creationId xmlns:a16="http://schemas.microsoft.com/office/drawing/2014/main" id="{0790D45F-73BD-F0DC-EE12-33F118E1F5BF}"/>
              </a:ext>
            </a:extLst>
          </p:cNvPr>
          <p:cNvSpPr txBox="1"/>
          <p:nvPr/>
        </p:nvSpPr>
        <p:spPr>
          <a:xfrm>
            <a:off x="8197000" y="3603357"/>
            <a:ext cx="1520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In-gas-jet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A236293-082F-BAFB-667D-56942793A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Institute for Nuclear and Radiation Physics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6CFB663-BF8C-8A73-6159-01FA731D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295A332-377D-8AA7-D95E-4C10EC929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In-gas laser ionization &amp; spectroscopy (IGLIS)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762D7979-872B-C5DB-F1E1-163E08593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203" y="1469332"/>
            <a:ext cx="7468265" cy="4464050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1B28480-6023-68B5-B64C-72EBB0468DD4}"/>
              </a:ext>
            </a:extLst>
          </p:cNvPr>
          <p:cNvCxnSpPr/>
          <p:nvPr/>
        </p:nvCxnSpPr>
        <p:spPr>
          <a:xfrm>
            <a:off x="5432399" y="3897297"/>
            <a:ext cx="0" cy="172226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5C029F0-8B65-F671-190A-6C97A3179C78}"/>
              </a:ext>
            </a:extLst>
          </p:cNvPr>
          <p:cNvCxnSpPr/>
          <p:nvPr/>
        </p:nvCxnSpPr>
        <p:spPr>
          <a:xfrm>
            <a:off x="5432399" y="2061099"/>
            <a:ext cx="0" cy="172226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1DE96E22-E636-0A58-4850-F23D4BAF8E25}"/>
              </a:ext>
            </a:extLst>
          </p:cNvPr>
          <p:cNvSpPr txBox="1"/>
          <p:nvPr/>
        </p:nvSpPr>
        <p:spPr>
          <a:xfrm>
            <a:off x="926067" y="6393079"/>
            <a:ext cx="6325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R. Ferrer, et al.,</a:t>
            </a:r>
            <a:r>
              <a:rPr lang="en-GB" sz="1200" dirty="0">
                <a:solidFill>
                  <a:schemeClr val="bg1"/>
                </a:solidFill>
              </a:rPr>
              <a:t> Phys. Rev. Research 3, 043041 (2021)</a:t>
            </a:r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7" name="Afbeelding 6" descr="Afbeelding met metaal, koper, Huishoudelijke ijzerwaren, brons&#10;&#10;Automatisch gegenereerde beschrijving">
            <a:extLst>
              <a:ext uri="{FF2B5EF4-FFF2-40B4-BE49-F238E27FC236}">
                <a16:creationId xmlns:a16="http://schemas.microsoft.com/office/drawing/2014/main" id="{319CB615-E55E-BACB-9D85-F7644F01F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200" y="1684102"/>
            <a:ext cx="3178028" cy="1816638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B55F3EE1-4197-C450-26A6-7037548B2F12}"/>
              </a:ext>
            </a:extLst>
          </p:cNvPr>
          <p:cNvSpPr txBox="1"/>
          <p:nvPr/>
        </p:nvSpPr>
        <p:spPr>
          <a:xfrm>
            <a:off x="10745403" y="1542326"/>
            <a:ext cx="99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High-P</a:t>
            </a:r>
            <a:r>
              <a:rPr lang="en-GB" baseline="-25000" dirty="0"/>
              <a:t>0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E6E72A2-79A0-948A-3A7D-88D80637C270}"/>
              </a:ext>
            </a:extLst>
          </p:cNvPr>
          <p:cNvSpPr txBox="1"/>
          <p:nvPr/>
        </p:nvSpPr>
        <p:spPr>
          <a:xfrm>
            <a:off x="9567692" y="1874030"/>
            <a:ext cx="99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Low-P</a:t>
            </a:r>
            <a:r>
              <a:rPr lang="en-GB" baseline="-25000" dirty="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056A3C-3F41-01C0-4934-3E57D2C7825A}"/>
              </a:ext>
            </a:extLst>
          </p:cNvPr>
          <p:cNvSpPr txBox="1"/>
          <p:nvPr/>
        </p:nvSpPr>
        <p:spPr>
          <a:xfrm>
            <a:off x="9321883" y="3205473"/>
            <a:ext cx="236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40-100 mbar</a:t>
            </a:r>
            <a:endParaRPr lang="en-B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0D41CC-5732-EDB2-BEF1-48EB706E791A}"/>
              </a:ext>
            </a:extLst>
          </p:cNvPr>
          <p:cNvSpPr txBox="1"/>
          <p:nvPr/>
        </p:nvSpPr>
        <p:spPr>
          <a:xfrm>
            <a:off x="10483973" y="3015522"/>
            <a:ext cx="236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125-500 mbar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6044BD-3FD6-7E84-927E-3CF636455B39}"/>
              </a:ext>
            </a:extLst>
          </p:cNvPr>
          <p:cNvSpPr txBox="1"/>
          <p:nvPr/>
        </p:nvSpPr>
        <p:spPr>
          <a:xfrm>
            <a:off x="3602060" y="1121607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Laser sheet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23" name="Tekstvak 14">
            <a:extLst>
              <a:ext uri="{FF2B5EF4-FFF2-40B4-BE49-F238E27FC236}">
                <a16:creationId xmlns:a16="http://schemas.microsoft.com/office/drawing/2014/main" id="{4DD3E1FA-628B-5741-3B41-D5BF7315141B}"/>
              </a:ext>
            </a:extLst>
          </p:cNvPr>
          <p:cNvSpPr txBox="1"/>
          <p:nvPr/>
        </p:nvSpPr>
        <p:spPr>
          <a:xfrm>
            <a:off x="8197002" y="4148742"/>
            <a:ext cx="60946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Mach 8 or higher (550m/s)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Spectral resolution (~200MHz)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Doppler ( jet temp. ~15K)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Collisional ( jet pressure)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Efficiency (~ 0.1%)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Homogeneous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Collimated (61.5mm)</a:t>
            </a:r>
          </a:p>
        </p:txBody>
      </p:sp>
    </p:spTree>
    <p:extLst>
      <p:ext uri="{BB962C8B-B14F-4D97-AF65-F5344CB8AC3E}">
        <p14:creationId xmlns:p14="http://schemas.microsoft.com/office/powerpoint/2010/main" val="30059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3" grpId="0" animBg="1"/>
      <p:bldP spid="6" grpId="0" animBg="1"/>
      <p:bldP spid="11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02BBD-2A06-E8B9-FEFD-600FC35D4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>
            <a:extLst>
              <a:ext uri="{FF2B5EF4-FFF2-40B4-BE49-F238E27FC236}">
                <a16:creationId xmlns:a16="http://schemas.microsoft.com/office/drawing/2014/main" id="{B6CB8A4A-4D15-763E-A84D-8F80FE649882}"/>
              </a:ext>
            </a:extLst>
          </p:cNvPr>
          <p:cNvSpPr/>
          <p:nvPr/>
        </p:nvSpPr>
        <p:spPr>
          <a:xfrm>
            <a:off x="-83389" y="8473656"/>
            <a:ext cx="7505559" cy="324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4FC6C5D-2132-208E-DDCF-F42A7584C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Institute for Nuclear and Radiation Physics</a:t>
            </a: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AEA6B07-3312-3640-E2C4-1BA20410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F12AC068-68FD-931D-43B1-F4FC7DED6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1" y="4829"/>
            <a:ext cx="11041062" cy="115252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Design &amp; characterisation of Hypersonic Nozzles</a:t>
            </a:r>
            <a:br>
              <a:rPr lang="en-GB" dirty="0"/>
            </a:br>
            <a:endParaRPr lang="en-GB" dirty="0"/>
          </a:p>
        </p:txBody>
      </p:sp>
      <p:sp>
        <p:nvSpPr>
          <p:cNvPr id="19" name="TextBox 35">
            <a:extLst>
              <a:ext uri="{FF2B5EF4-FFF2-40B4-BE49-F238E27FC236}">
                <a16:creationId xmlns:a16="http://schemas.microsoft.com/office/drawing/2014/main" id="{D14069FD-40A6-11B1-93B6-3EDC6A52127E}"/>
              </a:ext>
            </a:extLst>
          </p:cNvPr>
          <p:cNvSpPr txBox="1"/>
          <p:nvPr/>
        </p:nvSpPr>
        <p:spPr>
          <a:xfrm>
            <a:off x="9102474" y="5383179"/>
            <a:ext cx="8146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~37 mm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327645-8F47-BF39-0A71-422091F8F12D}"/>
              </a:ext>
            </a:extLst>
          </p:cNvPr>
          <p:cNvGrpSpPr/>
          <p:nvPr/>
        </p:nvGrpSpPr>
        <p:grpSpPr>
          <a:xfrm>
            <a:off x="7388122" y="634166"/>
            <a:ext cx="4728810" cy="5428765"/>
            <a:chOff x="51672" y="799802"/>
            <a:chExt cx="4728810" cy="5428765"/>
          </a:xfrm>
        </p:grpSpPr>
        <p:sp>
          <p:nvSpPr>
            <p:cNvPr id="34" name="Rechthoek: afgeronde hoeken 33">
              <a:extLst>
                <a:ext uri="{FF2B5EF4-FFF2-40B4-BE49-F238E27FC236}">
                  <a16:creationId xmlns:a16="http://schemas.microsoft.com/office/drawing/2014/main" id="{6586481A-29A9-5DBB-172E-FF0A5E51C84D}"/>
                </a:ext>
              </a:extLst>
            </p:cNvPr>
            <p:cNvSpPr/>
            <p:nvPr/>
          </p:nvSpPr>
          <p:spPr>
            <a:xfrm>
              <a:off x="51672" y="799802"/>
              <a:ext cx="4728810" cy="5428765"/>
            </a:xfrm>
            <a:prstGeom prst="roundRect">
              <a:avLst>
                <a:gd name="adj" fmla="val 897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92E6B51-90F9-B300-35EB-A8158A600503}"/>
                </a:ext>
              </a:extLst>
            </p:cNvPr>
            <p:cNvGrpSpPr/>
            <p:nvPr/>
          </p:nvGrpSpPr>
          <p:grpSpPr>
            <a:xfrm>
              <a:off x="408239" y="923464"/>
              <a:ext cx="4145890" cy="5246071"/>
              <a:chOff x="408239" y="923464"/>
              <a:chExt cx="4145890" cy="5246071"/>
            </a:xfrm>
          </p:grpSpPr>
          <p:sp>
            <p:nvSpPr>
              <p:cNvPr id="73" name="Tekstvak 26">
                <a:extLst>
                  <a:ext uri="{FF2B5EF4-FFF2-40B4-BE49-F238E27FC236}">
                    <a16:creationId xmlns:a16="http://schemas.microsoft.com/office/drawing/2014/main" id="{33145EEA-F8BE-3EE2-1693-3A841A9BA122}"/>
                  </a:ext>
                </a:extLst>
              </p:cNvPr>
              <p:cNvSpPr txBox="1"/>
              <p:nvPr/>
            </p:nvSpPr>
            <p:spPr>
              <a:xfrm>
                <a:off x="408239" y="923464"/>
                <a:ext cx="41458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4D5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High stag. pressure nozzle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4D5D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Designed by VKI 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390A8373-06FB-DC7C-F30B-3FFDC269F594}"/>
                  </a:ext>
                </a:extLst>
              </p:cNvPr>
              <p:cNvGrpSpPr/>
              <p:nvPr/>
            </p:nvGrpSpPr>
            <p:grpSpPr>
              <a:xfrm>
                <a:off x="553101" y="1559677"/>
                <a:ext cx="3644885" cy="4609858"/>
                <a:chOff x="553101" y="1559677"/>
                <a:chExt cx="3644885" cy="4609858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9285D6A2-C79B-2171-2E30-5B19D8A7F1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101" y="2218336"/>
                  <a:ext cx="3644885" cy="2411166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AC1D7EC9-4E1D-564B-47E6-7C1A8973B8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1446850" y="4850027"/>
                  <a:ext cx="1927005" cy="1319508"/>
                </a:xfrm>
                <a:prstGeom prst="rect">
                  <a:avLst/>
                </a:prstGeom>
              </p:spPr>
            </p:pic>
            <p:sp>
              <p:nvSpPr>
                <p:cNvPr id="77" name="Tekstvak 34">
                  <a:extLst>
                    <a:ext uri="{FF2B5EF4-FFF2-40B4-BE49-F238E27FC236}">
                      <a16:creationId xmlns:a16="http://schemas.microsoft.com/office/drawing/2014/main" id="{C19380BB-486E-E3E4-46C9-4A25C60AF0BB}"/>
                    </a:ext>
                  </a:extLst>
                </p:cNvPr>
                <p:cNvSpPr txBox="1"/>
                <p:nvPr/>
              </p:nvSpPr>
              <p:spPr>
                <a:xfrm>
                  <a:off x="689400" y="1559677"/>
                  <a:ext cx="35085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F4D5D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Mach 8.5, P</a:t>
                  </a:r>
                  <a:r>
                    <a:rPr kumimoji="0" lang="en-GB" sz="18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2F4D5D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0</a:t>
                  </a: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F4D5D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= 200-500 mbar</a:t>
                  </a:r>
                </a:p>
              </p:txBody>
            </p: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304F6E3-B2CD-65CB-5806-468E8E644384}"/>
                </a:ext>
              </a:extLst>
            </p:cNvPr>
            <p:cNvGrpSpPr/>
            <p:nvPr/>
          </p:nvGrpSpPr>
          <p:grpSpPr>
            <a:xfrm>
              <a:off x="325526" y="1889945"/>
              <a:ext cx="4216282" cy="2968715"/>
              <a:chOff x="325526" y="1889945"/>
              <a:chExt cx="4216282" cy="2968715"/>
            </a:xfrm>
          </p:grpSpPr>
          <p:sp>
            <p:nvSpPr>
              <p:cNvPr id="81" name="TextBox 10">
                <a:extLst>
                  <a:ext uri="{FF2B5EF4-FFF2-40B4-BE49-F238E27FC236}">
                    <a16:creationId xmlns:a16="http://schemas.microsoft.com/office/drawing/2014/main" id="{CA136623-62B7-C55F-573C-2ACACFE70B96}"/>
                  </a:ext>
                </a:extLst>
              </p:cNvPr>
              <p:cNvSpPr txBox="1"/>
              <p:nvPr/>
            </p:nvSpPr>
            <p:spPr>
              <a:xfrm>
                <a:off x="325526" y="1889945"/>
                <a:ext cx="42162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4D5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Computational Fluid Dynamics (CFD) simulations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TextBox 10">
                <a:extLst>
                  <a:ext uri="{FF2B5EF4-FFF2-40B4-BE49-F238E27FC236}">
                    <a16:creationId xmlns:a16="http://schemas.microsoft.com/office/drawing/2014/main" id="{7D1EEC2E-DBFB-3452-D212-BADC92D0A87A}"/>
                  </a:ext>
                </a:extLst>
              </p:cNvPr>
              <p:cNvSpPr txBox="1"/>
              <p:nvPr/>
            </p:nvSpPr>
            <p:spPr>
              <a:xfrm>
                <a:off x="1259328" y="4520106"/>
                <a:ext cx="22434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4D5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CNC precision machining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BEAC32-97FD-8A81-4060-B1BCE903597E}"/>
              </a:ext>
            </a:extLst>
          </p:cNvPr>
          <p:cNvGrpSpPr/>
          <p:nvPr/>
        </p:nvGrpSpPr>
        <p:grpSpPr>
          <a:xfrm>
            <a:off x="-21574" y="3617451"/>
            <a:ext cx="5217690" cy="3045359"/>
            <a:chOff x="12888051" y="818342"/>
            <a:chExt cx="6069653" cy="353206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5E22201-8BB5-D7DA-F07B-15F51783BE7D}"/>
                </a:ext>
              </a:extLst>
            </p:cNvPr>
            <p:cNvGrpSpPr/>
            <p:nvPr/>
          </p:nvGrpSpPr>
          <p:grpSpPr>
            <a:xfrm>
              <a:off x="12888051" y="818342"/>
              <a:ext cx="6069653" cy="3532061"/>
              <a:chOff x="5584796" y="770767"/>
              <a:chExt cx="6069653" cy="353206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02D8ADE-B9F6-2A63-7BD6-E86568E2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11084" y="770767"/>
                <a:ext cx="3694946" cy="165273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74F93C7-97A0-3761-5503-13EFA2CE7C2D}"/>
                  </a:ext>
                </a:extLst>
              </p:cNvPr>
              <p:cNvGrpSpPr/>
              <p:nvPr/>
            </p:nvGrpSpPr>
            <p:grpSpPr>
              <a:xfrm>
                <a:off x="5584796" y="2459848"/>
                <a:ext cx="6069653" cy="1842980"/>
                <a:chOff x="587195" y="3731098"/>
                <a:chExt cx="7257898" cy="219543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9E02FFAF-0D75-1730-F00B-AC4B5ADD5006}"/>
                    </a:ext>
                  </a:extLst>
                </p:cNvPr>
                <p:cNvGrpSpPr/>
                <p:nvPr/>
              </p:nvGrpSpPr>
              <p:grpSpPr>
                <a:xfrm>
                  <a:off x="587195" y="4067258"/>
                  <a:ext cx="7257898" cy="1859275"/>
                  <a:chOff x="587195" y="3911990"/>
                  <a:chExt cx="7257898" cy="1859275"/>
                </a:xfrm>
              </p:grpSpPr>
              <p:pic>
                <p:nvPicPr>
                  <p:cNvPr id="23" name="Picture 2">
                    <a:extLst>
                      <a:ext uri="{FF2B5EF4-FFF2-40B4-BE49-F238E27FC236}">
                        <a16:creationId xmlns:a16="http://schemas.microsoft.com/office/drawing/2014/main" id="{35B2968C-D26E-F2C7-9072-F44DEC79E0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015" b="66862"/>
                  <a:stretch/>
                </p:blipFill>
                <p:spPr bwMode="auto">
                  <a:xfrm>
                    <a:off x="1312910" y="3911990"/>
                    <a:ext cx="6532183" cy="18592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B5DB1FF5-7D63-30C3-32CE-88043264314A}"/>
                      </a:ext>
                    </a:extLst>
                  </p:cNvPr>
                  <p:cNvGrpSpPr/>
                  <p:nvPr/>
                </p:nvGrpSpPr>
                <p:grpSpPr>
                  <a:xfrm>
                    <a:off x="587195" y="4188933"/>
                    <a:ext cx="755610" cy="726885"/>
                    <a:chOff x="587195" y="4188933"/>
                    <a:chExt cx="755610" cy="726885"/>
                  </a:xfrm>
                </p:grpSpPr>
                <p:sp>
                  <p:nvSpPr>
                    <p:cNvPr id="25" name="Right Arrow 3">
                      <a:extLst>
                        <a:ext uri="{FF2B5EF4-FFF2-40B4-BE49-F238E27FC236}">
                          <a16:creationId xmlns:a16="http://schemas.microsoft.com/office/drawing/2014/main" id="{96EE0B2D-9CF7-2451-2D58-BD57ED89BC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" y="4188933"/>
                      <a:ext cx="639385" cy="726885"/>
                    </a:xfrm>
                    <a:prstGeom prst="rightArrow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5C25CE43-395C-4C59-3563-33B5AA7B40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195" y="4359336"/>
                      <a:ext cx="755610" cy="3666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F4D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Laser</a:t>
                      </a:r>
                    </a:p>
                  </p:txBody>
                </p:sp>
              </p:grpSp>
            </p:grp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B57FAA2B-D3E6-FDE0-79B0-90C858A54F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5001" t="25965" r="48061" b="24114"/>
                <a:stretch/>
              </p:blipFill>
              <p:spPr>
                <a:xfrm>
                  <a:off x="1312629" y="3731098"/>
                  <a:ext cx="6488569" cy="1849374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84F991C-B83A-58C8-A4F1-4CC8D471A1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87710" y="3642135"/>
              <a:ext cx="5141884" cy="32996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D3B66DD-58B6-B6D9-58B9-19B56532F715}"/>
                </a:ext>
              </a:extLst>
            </p:cNvPr>
            <p:cNvSpPr txBox="1"/>
            <p:nvPr/>
          </p:nvSpPr>
          <p:spPr>
            <a:xfrm>
              <a:off x="15758399" y="3651884"/>
              <a:ext cx="966313" cy="35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 mm</a:t>
              </a:r>
              <a:endParaRPr kumimoji="0" lang="LID4096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FEE1547-8B28-1767-EEA6-AB2048314C0A}"/>
              </a:ext>
            </a:extLst>
          </p:cNvPr>
          <p:cNvGrpSpPr/>
          <p:nvPr/>
        </p:nvGrpSpPr>
        <p:grpSpPr>
          <a:xfrm>
            <a:off x="200765" y="1254490"/>
            <a:ext cx="3235313" cy="2002608"/>
            <a:chOff x="2921922" y="1093077"/>
            <a:chExt cx="3640494" cy="215285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4B9DE72-7D7B-3A36-BCB6-0AA38BE9624F}"/>
                </a:ext>
              </a:extLst>
            </p:cNvPr>
            <p:cNvGrpSpPr/>
            <p:nvPr/>
          </p:nvGrpSpPr>
          <p:grpSpPr>
            <a:xfrm>
              <a:off x="2921922" y="1503317"/>
              <a:ext cx="3640494" cy="1742613"/>
              <a:chOff x="2921922" y="1503317"/>
              <a:chExt cx="3640494" cy="174261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672F84F-6F0D-3699-BEEA-02CA61CDF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21922" y="1503317"/>
                <a:ext cx="3145536" cy="140817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36A9C5-BAFF-95B9-6903-7C13E1BBACB9}"/>
                  </a:ext>
                </a:extLst>
              </p:cNvPr>
              <p:cNvSpPr txBox="1"/>
              <p:nvPr/>
            </p:nvSpPr>
            <p:spPr>
              <a:xfrm rot="19992501">
                <a:off x="4906139" y="2992006"/>
                <a:ext cx="1656277" cy="2539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4D5D">
                        <a:lumMod val="50000"/>
                      </a:srgbClr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Motorized platforms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4ABE095-3F8C-310C-CBC1-7605842E8288}"/>
                  </a:ext>
                </a:extLst>
              </p:cNvPr>
              <p:cNvCxnSpPr/>
              <p:nvPr/>
            </p:nvCxnSpPr>
            <p:spPr>
              <a:xfrm flipV="1">
                <a:off x="5675463" y="2591461"/>
                <a:ext cx="275112" cy="431646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1A6EF35-AC20-9A7A-03D4-DC73B2C42D22}"/>
                  </a:ext>
                </a:extLst>
              </p:cNvPr>
              <p:cNvCxnSpPr/>
              <p:nvPr/>
            </p:nvCxnSpPr>
            <p:spPr>
              <a:xfrm flipH="1" flipV="1">
                <a:off x="5324354" y="2801303"/>
                <a:ext cx="352697" cy="223726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5D4024-DD88-D30C-086E-3972C9CD22E5}"/>
                </a:ext>
              </a:extLst>
            </p:cNvPr>
            <p:cNvSpPr txBox="1"/>
            <p:nvPr/>
          </p:nvSpPr>
          <p:spPr>
            <a:xfrm>
              <a:off x="3127281" y="1093077"/>
              <a:ext cx="2820222" cy="400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Transverse &amp; longitudinal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78910E-87E3-1F29-4786-7E17D8C43A80}"/>
                </a:ext>
              </a:extLst>
            </p:cNvPr>
            <p:cNvSpPr txBox="1"/>
            <p:nvPr/>
          </p:nvSpPr>
          <p:spPr>
            <a:xfrm>
              <a:off x="5023690" y="2721233"/>
              <a:ext cx="312916" cy="277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>
                      <a:lumMod val="50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75A5E9-777D-DC1B-6766-B9C7600E7F2C}"/>
                </a:ext>
              </a:extLst>
            </p:cNvPr>
            <p:cNvSpPr txBox="1"/>
            <p:nvPr/>
          </p:nvSpPr>
          <p:spPr>
            <a:xfrm>
              <a:off x="5969485" y="2114293"/>
              <a:ext cx="304610" cy="277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>
                      <a:lumMod val="50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V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C030CD-4AAC-F4E8-09F6-CDE4361B9FE8}"/>
              </a:ext>
            </a:extLst>
          </p:cNvPr>
          <p:cNvGrpSpPr/>
          <p:nvPr/>
        </p:nvGrpSpPr>
        <p:grpSpPr>
          <a:xfrm>
            <a:off x="3736561" y="1260728"/>
            <a:ext cx="2832187" cy="1554899"/>
            <a:chOff x="7597668" y="1093600"/>
            <a:chExt cx="3176016" cy="162763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AA9A260-FAFD-3418-87F3-28F8D95CA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97668" y="1462409"/>
              <a:ext cx="3176016" cy="125882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E5E197-0D1E-9D1D-DF29-39E852F46F80}"/>
                </a:ext>
              </a:extLst>
            </p:cNvPr>
            <p:cNvSpPr txBox="1"/>
            <p:nvPr/>
          </p:nvSpPr>
          <p:spPr>
            <a:xfrm>
              <a:off x="7729575" y="1093600"/>
              <a:ext cx="824292" cy="400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Radial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75F898B-0121-7A69-DF34-E65AC3D5F8C3}"/>
              </a:ext>
            </a:extLst>
          </p:cNvPr>
          <p:cNvGrpSpPr/>
          <p:nvPr/>
        </p:nvGrpSpPr>
        <p:grpSpPr>
          <a:xfrm>
            <a:off x="5166235" y="2947936"/>
            <a:ext cx="1973584" cy="2353488"/>
            <a:chOff x="8542113" y="3346593"/>
            <a:chExt cx="2213178" cy="246357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D9072A-368A-B979-7DB2-6A2E98690B47}"/>
                </a:ext>
              </a:extLst>
            </p:cNvPr>
            <p:cNvGrpSpPr/>
            <p:nvPr/>
          </p:nvGrpSpPr>
          <p:grpSpPr>
            <a:xfrm>
              <a:off x="8542113" y="3346593"/>
              <a:ext cx="2213178" cy="2463578"/>
              <a:chOff x="9186334" y="3619991"/>
              <a:chExt cx="2213178" cy="24635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6EDC259-6FA2-E10C-D49F-FCF54595AE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r="92969"/>
              <a:stretch/>
            </p:blipFill>
            <p:spPr>
              <a:xfrm>
                <a:off x="9288913" y="3619991"/>
                <a:ext cx="289136" cy="246357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7C2C33F-3F2D-A38D-0924-00CD792BFA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4538" b="13428"/>
              <a:stretch/>
            </p:blipFill>
            <p:spPr>
              <a:xfrm>
                <a:off x="9530099" y="3620332"/>
                <a:ext cx="1869413" cy="2132768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F9E4134-19EB-5CC5-6BBF-F3811F086696}"/>
                  </a:ext>
                </a:extLst>
              </p:cNvPr>
              <p:cNvSpPr/>
              <p:nvPr/>
            </p:nvSpPr>
            <p:spPr>
              <a:xfrm>
                <a:off x="9186334" y="3723221"/>
                <a:ext cx="122766" cy="490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5D7B39E-84E2-083D-2AA2-99AE651D9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6785" t="86609" r="11158"/>
            <a:stretch/>
          </p:blipFill>
          <p:spPr>
            <a:xfrm>
              <a:off x="8991638" y="5551838"/>
              <a:ext cx="1763647" cy="227776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9F3F945-7059-90BB-53A7-6BFCDDCBC050}"/>
              </a:ext>
            </a:extLst>
          </p:cNvPr>
          <p:cNvSpPr txBox="1"/>
          <p:nvPr/>
        </p:nvSpPr>
        <p:spPr>
          <a:xfrm>
            <a:off x="90484" y="704485"/>
            <a:ext cx="6023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2BDE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Spectroscopy-based flow mapping techniques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2BDE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EEC8246-F8E2-2010-F907-FB451186C27F}"/>
              </a:ext>
            </a:extLst>
          </p:cNvPr>
          <p:cNvGrpSpPr/>
          <p:nvPr/>
        </p:nvGrpSpPr>
        <p:grpSpPr>
          <a:xfrm>
            <a:off x="3681732" y="3248592"/>
            <a:ext cx="1416112" cy="912207"/>
            <a:chOff x="4897191" y="3186031"/>
            <a:chExt cx="1416112" cy="912207"/>
          </a:xfrm>
        </p:grpSpPr>
        <p:sp>
          <p:nvSpPr>
            <p:cNvPr id="43" name="Rounded Rectangle 38">
              <a:extLst>
                <a:ext uri="{FF2B5EF4-FFF2-40B4-BE49-F238E27FC236}">
                  <a16:creationId xmlns:a16="http://schemas.microsoft.com/office/drawing/2014/main" id="{0723868E-AAFA-2D4A-42BB-872311B8ED71}"/>
                </a:ext>
              </a:extLst>
            </p:cNvPr>
            <p:cNvSpPr/>
            <p:nvPr/>
          </p:nvSpPr>
          <p:spPr>
            <a:xfrm>
              <a:off x="4897191" y="3186031"/>
              <a:ext cx="1416112" cy="91220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1CB3FE-5EAD-6770-1756-60B771E8DD0B}"/>
                </a:ext>
              </a:extLst>
            </p:cNvPr>
            <p:cNvSpPr txBox="1"/>
            <p:nvPr/>
          </p:nvSpPr>
          <p:spPr>
            <a:xfrm>
              <a:off x="4959051" y="3227951"/>
              <a:ext cx="132119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Symbol" panose="05050102010706020507" pitchFamily="18" charset="2"/>
                  <a:ea typeface="Verdana" panose="020B0604030504040204" pitchFamily="34" charset="0"/>
                  <a:cs typeface="+mn-cs"/>
                  <a:sym typeface="Wingdings" panose="05000000000000000000" pitchFamily="2" charset="2"/>
                </a:rPr>
                <a:t>Dn</a:t>
              </a:r>
              <a:r>
                <a:rPr kumimoji="0" lang="en-US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Wingdings" panose="05000000000000000000" pitchFamily="2" charset="2"/>
                </a:rPr>
                <a:t>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Wingdings" panose="05000000000000000000" pitchFamily="2" charset="2"/>
                </a:rPr>
                <a:t> 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Wingdings" panose="05000000000000000000" pitchFamily="2" charset="2"/>
                </a:rPr>
                <a:t>v</a:t>
              </a:r>
              <a:r>
                <a:rPr kumimoji="0" lang="en-US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Wingdings" panose="05000000000000000000" pitchFamily="2" charset="2"/>
                </a:rPr>
                <a:t>jet</a:t>
              </a:r>
              <a:endPara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FWHM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Wingdings" panose="05000000000000000000" pitchFamily="2" charset="2"/>
                </a:rPr>
                <a:t>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Wingdings" panose="05000000000000000000" pitchFamily="2" charset="2"/>
                </a:rPr>
                <a:t>T</a:t>
              </a:r>
              <a:r>
                <a:rPr kumimoji="0" lang="en-US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Wingdings" panose="05000000000000000000" pitchFamily="2" charset="2"/>
                </a:rPr>
                <a:t>jet</a:t>
              </a:r>
              <a:endPara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Wingdings" panose="05000000000000000000" pitchFamily="2" charset="2"/>
                </a:rPr>
                <a:t>Amp. 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Symbol" panose="05050102010706020507" pitchFamily="18" charset="2"/>
                  <a:ea typeface="Verdana" panose="020B0604030504040204" pitchFamily="34" charset="0"/>
                  <a:cs typeface="+mn-cs"/>
                  <a:sym typeface="Wingdings" panose="05000000000000000000" pitchFamily="2" charset="2"/>
                </a:rPr>
                <a:t>r</a:t>
              </a:r>
              <a:r>
                <a:rPr kumimoji="0" lang="en-US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  <a:sym typeface="Wingdings" panose="05000000000000000000" pitchFamily="2" charset="2"/>
                </a:rPr>
                <a:t>jet</a:t>
              </a:r>
              <a:endPara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9BA3062-85AE-CA8B-4058-6EBE1F24A587}"/>
              </a:ext>
            </a:extLst>
          </p:cNvPr>
          <p:cNvGrpSpPr/>
          <p:nvPr/>
        </p:nvGrpSpPr>
        <p:grpSpPr>
          <a:xfrm>
            <a:off x="5240283" y="3046377"/>
            <a:ext cx="2204004" cy="2375313"/>
            <a:chOff x="5196116" y="8535729"/>
            <a:chExt cx="2204004" cy="2375313"/>
          </a:xfrm>
        </p:grpSpPr>
        <p:sp>
          <p:nvSpPr>
            <p:cNvPr id="62" name="Rounded Rectangle 47">
              <a:extLst>
                <a:ext uri="{FF2B5EF4-FFF2-40B4-BE49-F238E27FC236}">
                  <a16:creationId xmlns:a16="http://schemas.microsoft.com/office/drawing/2014/main" id="{1ECD8337-8DBA-DA49-4298-BFED42459C6A}"/>
                </a:ext>
              </a:extLst>
            </p:cNvPr>
            <p:cNvSpPr/>
            <p:nvPr/>
          </p:nvSpPr>
          <p:spPr>
            <a:xfrm>
              <a:off x="5196116" y="9741558"/>
              <a:ext cx="2112122" cy="1169484"/>
            </a:xfrm>
            <a:prstGeom prst="roundRect">
              <a:avLst/>
            </a:prstGeom>
            <a:solidFill>
              <a:schemeClr val="accent3">
                <a:lumMod val="75000"/>
                <a:alpha val="2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Tekstvak 38">
              <a:extLst>
                <a:ext uri="{FF2B5EF4-FFF2-40B4-BE49-F238E27FC236}">
                  <a16:creationId xmlns:a16="http://schemas.microsoft.com/office/drawing/2014/main" id="{160C4664-ED31-DB97-2B2D-01EA33CC1FD4}"/>
                </a:ext>
              </a:extLst>
            </p:cNvPr>
            <p:cNvSpPr txBox="1"/>
            <p:nvPr/>
          </p:nvSpPr>
          <p:spPr>
            <a:xfrm>
              <a:off x="5287998" y="9893637"/>
              <a:ext cx="21121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 = 7.52(43)*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&lt; 200MHz for Th</a:t>
              </a:r>
              <a:r>
                <a:rPr kumimoji="0" lang="en-GB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1+</a:t>
              </a:r>
            </a:p>
          </p:txBody>
        </p:sp>
        <p:sp>
          <p:nvSpPr>
            <p:cNvPr id="64" name="Rounded Rectangle 47">
              <a:extLst>
                <a:ext uri="{FF2B5EF4-FFF2-40B4-BE49-F238E27FC236}">
                  <a16:creationId xmlns:a16="http://schemas.microsoft.com/office/drawing/2014/main" id="{C997D496-527F-7822-3143-9F45E207076D}"/>
                </a:ext>
              </a:extLst>
            </p:cNvPr>
            <p:cNvSpPr/>
            <p:nvPr/>
          </p:nvSpPr>
          <p:spPr>
            <a:xfrm>
              <a:off x="5198498" y="8535729"/>
              <a:ext cx="2112122" cy="1169484"/>
            </a:xfrm>
            <a:prstGeom prst="roundRect">
              <a:avLst/>
            </a:prstGeom>
            <a:solidFill>
              <a:schemeClr val="accent3">
                <a:lumMod val="75000"/>
                <a:alpha val="2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5" name="Tekstvak 7">
              <a:extLst>
                <a:ext uri="{FF2B5EF4-FFF2-40B4-BE49-F238E27FC236}">
                  <a16:creationId xmlns:a16="http://schemas.microsoft.com/office/drawing/2014/main" id="{B4A2939F-8EAF-29E5-FC8D-F8308DC22D07}"/>
                </a:ext>
              </a:extLst>
            </p:cNvPr>
            <p:cNvSpPr txBox="1"/>
            <p:nvPr/>
          </p:nvSpPr>
          <p:spPr>
            <a:xfrm>
              <a:off x="5287998" y="8672506"/>
              <a:ext cx="21121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 = 8.72(35)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~ 200MHz for No</a:t>
              </a:r>
              <a:endPara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12" name="Tijdelijke aanduiding voor inhoud 9">
            <a:extLst>
              <a:ext uri="{FF2B5EF4-FFF2-40B4-BE49-F238E27FC236}">
                <a16:creationId xmlns:a16="http://schemas.microsoft.com/office/drawing/2014/main" id="{5087DBE2-64DC-2BF8-7B56-78C607C0D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/>
          <a:srcRect t="-88" b="-3135"/>
          <a:stretch>
            <a:fillRect/>
          </a:stretch>
        </p:blipFill>
        <p:spPr>
          <a:xfrm>
            <a:off x="-61272" y="1138335"/>
            <a:ext cx="5301555" cy="5216130"/>
          </a:xfr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CA4C1C3-7507-3334-6E4D-4EB590517B30}"/>
              </a:ext>
            </a:extLst>
          </p:cNvPr>
          <p:cNvGrpSpPr/>
          <p:nvPr/>
        </p:nvGrpSpPr>
        <p:grpSpPr>
          <a:xfrm>
            <a:off x="7385740" y="634166"/>
            <a:ext cx="4728810" cy="5475867"/>
            <a:chOff x="7392995" y="621466"/>
            <a:chExt cx="4728810" cy="5475867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20DFCFB-93EF-FF1D-8B2E-467DC457F0FA}"/>
                </a:ext>
              </a:extLst>
            </p:cNvPr>
            <p:cNvGrpSpPr/>
            <p:nvPr/>
          </p:nvGrpSpPr>
          <p:grpSpPr>
            <a:xfrm>
              <a:off x="7392995" y="621466"/>
              <a:ext cx="4728810" cy="5475867"/>
              <a:chOff x="-16538" y="772358"/>
              <a:chExt cx="4728810" cy="5428765"/>
            </a:xfrm>
          </p:grpSpPr>
          <p:sp>
            <p:nvSpPr>
              <p:cNvPr id="101" name="Rechthoek: afgeronde hoeken 33">
                <a:extLst>
                  <a:ext uri="{FF2B5EF4-FFF2-40B4-BE49-F238E27FC236}">
                    <a16:creationId xmlns:a16="http://schemas.microsoft.com/office/drawing/2014/main" id="{7659B562-F5E5-63F0-8A70-47E745A2D097}"/>
                  </a:ext>
                </a:extLst>
              </p:cNvPr>
              <p:cNvSpPr/>
              <p:nvPr/>
            </p:nvSpPr>
            <p:spPr>
              <a:xfrm>
                <a:off x="-16538" y="772358"/>
                <a:ext cx="4728810" cy="5428765"/>
              </a:xfrm>
              <a:prstGeom prst="roundRect">
                <a:avLst>
                  <a:gd name="adj" fmla="val 8970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F070301-783B-4890-56D3-157E0DDA92A2}"/>
                  </a:ext>
                </a:extLst>
              </p:cNvPr>
              <p:cNvGrpSpPr/>
              <p:nvPr/>
            </p:nvGrpSpPr>
            <p:grpSpPr>
              <a:xfrm>
                <a:off x="429801" y="926514"/>
                <a:ext cx="4145890" cy="5233235"/>
                <a:chOff x="429801" y="926514"/>
                <a:chExt cx="4145890" cy="5233235"/>
              </a:xfrm>
            </p:grpSpPr>
            <p:pic>
              <p:nvPicPr>
                <p:cNvPr id="103" name="Afbeelding 4" descr="Afbeelding met uitrusting&#10;&#10;Automatisch gegenereerde beschrijving">
                  <a:extLst>
                    <a:ext uri="{FF2B5EF4-FFF2-40B4-BE49-F238E27FC236}">
                      <a16:creationId xmlns:a16="http://schemas.microsoft.com/office/drawing/2014/main" id="{79066BEC-5387-23F2-EC7B-566B70B6B2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24254" t="27763" r="24935" b="33722"/>
                <a:stretch/>
              </p:blipFill>
              <p:spPr>
                <a:xfrm>
                  <a:off x="1332550" y="4821483"/>
                  <a:ext cx="2064609" cy="1338266"/>
                </a:xfrm>
                <a:prstGeom prst="rect">
                  <a:avLst/>
                </a:prstGeom>
              </p:spPr>
            </p:pic>
            <p:pic>
              <p:nvPicPr>
                <p:cNvPr id="104" name="Afbeelding 20">
                  <a:extLst>
                    <a:ext uri="{FF2B5EF4-FFF2-40B4-BE49-F238E27FC236}">
                      <a16:creationId xmlns:a16="http://schemas.microsoft.com/office/drawing/2014/main" id="{5AF6EC41-783D-5086-5355-CC7F7A5A33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3102" y="2228499"/>
                  <a:ext cx="3679726" cy="2352661"/>
                </a:xfrm>
                <a:prstGeom prst="rect">
                  <a:avLst/>
                </a:prstGeom>
              </p:spPr>
            </p:pic>
            <p:sp>
              <p:nvSpPr>
                <p:cNvPr id="105" name="Tekstvak 34">
                  <a:extLst>
                    <a:ext uri="{FF2B5EF4-FFF2-40B4-BE49-F238E27FC236}">
                      <a16:creationId xmlns:a16="http://schemas.microsoft.com/office/drawing/2014/main" id="{20A67644-36A8-596C-DF2C-36B1D4FF1A78}"/>
                    </a:ext>
                  </a:extLst>
                </p:cNvPr>
                <p:cNvSpPr txBox="1"/>
                <p:nvPr/>
              </p:nvSpPr>
              <p:spPr>
                <a:xfrm>
                  <a:off x="693056" y="1557516"/>
                  <a:ext cx="34338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F4D5D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Mach 8.5, P</a:t>
                  </a:r>
                  <a:r>
                    <a:rPr kumimoji="0" lang="en-GB" sz="18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2F4D5D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0</a:t>
                  </a: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F4D5D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= 40-100 mbar</a:t>
                  </a:r>
                </a:p>
              </p:txBody>
            </p:sp>
            <p:sp>
              <p:nvSpPr>
                <p:cNvPr id="106" name="Tekstvak 26">
                  <a:extLst>
                    <a:ext uri="{FF2B5EF4-FFF2-40B4-BE49-F238E27FC236}">
                      <a16:creationId xmlns:a16="http://schemas.microsoft.com/office/drawing/2014/main" id="{6174B025-C86C-4F8F-0AE5-942252D6EE3D}"/>
                    </a:ext>
                  </a:extLst>
                </p:cNvPr>
                <p:cNvSpPr txBox="1"/>
                <p:nvPr/>
              </p:nvSpPr>
              <p:spPr>
                <a:xfrm>
                  <a:off x="429801" y="926514"/>
                  <a:ext cx="414589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F4D5D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Low stag. pressure nozzle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F4D5D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Designed by VKI </a:t>
                  </a:r>
                </a:p>
              </p:txBody>
            </p:sp>
          </p:grpSp>
        </p:grpSp>
        <p:sp>
          <p:nvSpPr>
            <p:cNvPr id="113" name="TextBox 10">
              <a:extLst>
                <a:ext uri="{FF2B5EF4-FFF2-40B4-BE49-F238E27FC236}">
                  <a16:creationId xmlns:a16="http://schemas.microsoft.com/office/drawing/2014/main" id="{2EE98732-AC7F-D83F-B0D0-9A8147C328A5}"/>
                </a:ext>
              </a:extLst>
            </p:cNvPr>
            <p:cNvSpPr txBox="1"/>
            <p:nvPr/>
          </p:nvSpPr>
          <p:spPr>
            <a:xfrm>
              <a:off x="7814376" y="1733834"/>
              <a:ext cx="42162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Computational Fluid Dynamics (CFD) simulations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4" name="TextBox 10">
              <a:extLst>
                <a:ext uri="{FF2B5EF4-FFF2-40B4-BE49-F238E27FC236}">
                  <a16:creationId xmlns:a16="http://schemas.microsoft.com/office/drawing/2014/main" id="{7E5B1BFD-96F1-C5DB-03C3-7D978D7AB071}"/>
                </a:ext>
              </a:extLst>
            </p:cNvPr>
            <p:cNvSpPr txBox="1"/>
            <p:nvPr/>
          </p:nvSpPr>
          <p:spPr>
            <a:xfrm>
              <a:off x="8669000" y="4425762"/>
              <a:ext cx="22519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CNC precision machining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CF7066E-AB6A-8E36-AD23-BB6D518A1FF1}"/>
              </a:ext>
            </a:extLst>
          </p:cNvPr>
          <p:cNvSpPr txBox="1"/>
          <p:nvPr/>
        </p:nvSpPr>
        <p:spPr>
          <a:xfrm>
            <a:off x="747139" y="6607949"/>
            <a:ext cx="6324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Claessens. PhD Thesis, KU Leuven (2024)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Tekstvak 1">
            <a:extLst>
              <a:ext uri="{FF2B5EF4-FFF2-40B4-BE49-F238E27FC236}">
                <a16:creationId xmlns:a16="http://schemas.microsoft.com/office/drawing/2014/main" id="{813E0C26-1AB8-0538-A41E-EA1072F74295}"/>
              </a:ext>
            </a:extLst>
          </p:cNvPr>
          <p:cNvSpPr txBox="1"/>
          <p:nvPr/>
        </p:nvSpPr>
        <p:spPr>
          <a:xfrm>
            <a:off x="747139" y="6384486"/>
            <a:ext cx="3798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R. Ferrer, et al.,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Phys. Rev. Research 3, 043041 (2021)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3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95"/>
    </mc:Choice>
    <mc:Fallback xmlns="">
      <p:transition spd="slow" advTm="63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842707C-1FA6-5549-5A32-798A2994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E18C73D-8DD6-2665-54DE-0DA43A8A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grpSp>
        <p:nvGrpSpPr>
          <p:cNvPr id="30" name="Group 6">
            <a:extLst>
              <a:ext uri="{FF2B5EF4-FFF2-40B4-BE49-F238E27FC236}">
                <a16:creationId xmlns:a16="http://schemas.microsoft.com/office/drawing/2014/main" id="{58B1933D-1987-0769-7676-30AC2E6E8C66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742001"/>
            <a:ext cx="12725275" cy="5467999"/>
            <a:chOff x="896951" y="25772239"/>
            <a:chExt cx="14833469" cy="6258251"/>
          </a:xfrm>
        </p:grpSpPr>
        <p:pic>
          <p:nvPicPr>
            <p:cNvPr id="31" name="Picture 20">
              <a:extLst>
                <a:ext uri="{FF2B5EF4-FFF2-40B4-BE49-F238E27FC236}">
                  <a16:creationId xmlns:a16="http://schemas.microsoft.com/office/drawing/2014/main" id="{E2DFCE1A-4E1E-9461-ABA4-5695B0A6A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141" b="19763"/>
            <a:stretch/>
          </p:blipFill>
          <p:spPr>
            <a:xfrm>
              <a:off x="896951" y="25772239"/>
              <a:ext cx="14203424" cy="6258251"/>
            </a:xfrm>
            <a:prstGeom prst="rect">
              <a:avLst/>
            </a:prstGeom>
          </p:spPr>
        </p:pic>
        <p:sp>
          <p:nvSpPr>
            <p:cNvPr id="32" name="TextBox 21">
              <a:extLst>
                <a:ext uri="{FF2B5EF4-FFF2-40B4-BE49-F238E27FC236}">
                  <a16:creationId xmlns:a16="http://schemas.microsoft.com/office/drawing/2014/main" id="{68BA10A5-62A1-60D6-0017-3FEDE052A943}"/>
                </a:ext>
              </a:extLst>
            </p:cNvPr>
            <p:cNvSpPr txBox="1"/>
            <p:nvPr/>
          </p:nvSpPr>
          <p:spPr>
            <a:xfrm>
              <a:off x="4818078" y="28359782"/>
              <a:ext cx="11480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Pulsed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Dye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Amplifier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TextBox 22">
              <a:extLst>
                <a:ext uri="{FF2B5EF4-FFF2-40B4-BE49-F238E27FC236}">
                  <a16:creationId xmlns:a16="http://schemas.microsoft.com/office/drawing/2014/main" id="{AF7AF260-3434-0E57-7814-49E84FA94514}"/>
                </a:ext>
              </a:extLst>
            </p:cNvPr>
            <p:cNvSpPr txBox="1"/>
            <p:nvPr/>
          </p:nvSpPr>
          <p:spPr>
            <a:xfrm rot="1618089">
              <a:off x="9724319" y="28302183"/>
              <a:ext cx="13292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Dye laser 3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TextBox 23">
              <a:extLst>
                <a:ext uri="{FF2B5EF4-FFF2-40B4-BE49-F238E27FC236}">
                  <a16:creationId xmlns:a16="http://schemas.microsoft.com/office/drawing/2014/main" id="{55B43D5A-5F99-0A45-F5D9-9DE8EBC3B7A6}"/>
                </a:ext>
              </a:extLst>
            </p:cNvPr>
            <p:cNvSpPr txBox="1"/>
            <p:nvPr/>
          </p:nvSpPr>
          <p:spPr>
            <a:xfrm rot="1618089">
              <a:off x="13715317" y="28314731"/>
              <a:ext cx="2015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Dye laser 2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TextBox 24">
              <a:extLst>
                <a:ext uri="{FF2B5EF4-FFF2-40B4-BE49-F238E27FC236}">
                  <a16:creationId xmlns:a16="http://schemas.microsoft.com/office/drawing/2014/main" id="{3E2A8EBA-C697-AEB4-093D-245CCCF67B3B}"/>
                </a:ext>
              </a:extLst>
            </p:cNvPr>
            <p:cNvSpPr txBox="1"/>
            <p:nvPr/>
          </p:nvSpPr>
          <p:spPr>
            <a:xfrm>
              <a:off x="10031724" y="27365431"/>
              <a:ext cx="13292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Dye laser 1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TextBox 25">
              <a:extLst>
                <a:ext uri="{FF2B5EF4-FFF2-40B4-BE49-F238E27FC236}">
                  <a16:creationId xmlns:a16="http://schemas.microsoft.com/office/drawing/2014/main" id="{90ACC7F6-C82C-6769-7E0C-2A4AC1A679DA}"/>
                </a:ext>
              </a:extLst>
            </p:cNvPr>
            <p:cNvSpPr txBox="1"/>
            <p:nvPr/>
          </p:nvSpPr>
          <p:spPr>
            <a:xfrm rot="1170940">
              <a:off x="12304456" y="27744569"/>
              <a:ext cx="9797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Pump 1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TextBox 26">
              <a:extLst>
                <a:ext uri="{FF2B5EF4-FFF2-40B4-BE49-F238E27FC236}">
                  <a16:creationId xmlns:a16="http://schemas.microsoft.com/office/drawing/2014/main" id="{292524E1-B00F-4BB8-E0FC-1EEBBDBC4168}"/>
                </a:ext>
              </a:extLst>
            </p:cNvPr>
            <p:cNvSpPr txBox="1"/>
            <p:nvPr/>
          </p:nvSpPr>
          <p:spPr>
            <a:xfrm rot="1170940">
              <a:off x="11909346" y="28401508"/>
              <a:ext cx="9797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Pump 2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27">
              <a:extLst>
                <a:ext uri="{FF2B5EF4-FFF2-40B4-BE49-F238E27FC236}">
                  <a16:creationId xmlns:a16="http://schemas.microsoft.com/office/drawing/2014/main" id="{17243B3B-3D73-0F5A-EAF0-2EFF71F3E285}"/>
                </a:ext>
              </a:extLst>
            </p:cNvPr>
            <p:cNvSpPr txBox="1"/>
            <p:nvPr/>
          </p:nvSpPr>
          <p:spPr>
            <a:xfrm rot="2630625">
              <a:off x="8102543" y="28900267"/>
              <a:ext cx="9797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Pump 3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DAAFFBA6-B095-D85F-D3B1-993CE675F520}"/>
                </a:ext>
              </a:extLst>
            </p:cNvPr>
            <p:cNvSpPr txBox="1"/>
            <p:nvPr/>
          </p:nvSpPr>
          <p:spPr>
            <a:xfrm>
              <a:off x="2759962" y="28160843"/>
              <a:ext cx="11560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CW seed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laser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TextBox 29">
              <a:extLst>
                <a:ext uri="{FF2B5EF4-FFF2-40B4-BE49-F238E27FC236}">
                  <a16:creationId xmlns:a16="http://schemas.microsoft.com/office/drawing/2014/main" id="{46D8C81A-39EE-AAC7-2ADA-7B9BE3B293AC}"/>
                </a:ext>
              </a:extLst>
            </p:cNvPr>
            <p:cNvSpPr txBox="1"/>
            <p:nvPr/>
          </p:nvSpPr>
          <p:spPr>
            <a:xfrm>
              <a:off x="3211290" y="27531781"/>
              <a:ext cx="1247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SLM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pump</a:t>
              </a:r>
              <a:endPara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TextBox 30">
              <a:extLst>
                <a:ext uri="{FF2B5EF4-FFF2-40B4-BE49-F238E27FC236}">
                  <a16:creationId xmlns:a16="http://schemas.microsoft.com/office/drawing/2014/main" id="{8967F061-6326-22B4-C123-E6E7FD5220A2}"/>
                </a:ext>
              </a:extLst>
            </p:cNvPr>
            <p:cNvSpPr txBox="1"/>
            <p:nvPr/>
          </p:nvSpPr>
          <p:spPr>
            <a:xfrm>
              <a:off x="7710345" y="26917826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ABU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TextBox 31">
              <a:extLst>
                <a:ext uri="{FF2B5EF4-FFF2-40B4-BE49-F238E27FC236}">
                  <a16:creationId xmlns:a16="http://schemas.microsoft.com/office/drawing/2014/main" id="{0BFDF2CE-6B36-5912-D2F4-6CF61CD5A5B5}"/>
                </a:ext>
              </a:extLst>
            </p:cNvPr>
            <p:cNvSpPr txBox="1"/>
            <p:nvPr/>
          </p:nvSpPr>
          <p:spPr>
            <a:xfrm>
              <a:off x="8408084" y="26772980"/>
              <a:ext cx="13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Wavemeter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TextBox 32">
              <a:extLst>
                <a:ext uri="{FF2B5EF4-FFF2-40B4-BE49-F238E27FC236}">
                  <a16:creationId xmlns:a16="http://schemas.microsoft.com/office/drawing/2014/main" id="{4F5B8B93-FFC7-CFA9-D9EE-EB2F56AD16ED}"/>
                </a:ext>
              </a:extLst>
            </p:cNvPr>
            <p:cNvSpPr txBox="1"/>
            <p:nvPr/>
          </p:nvSpPr>
          <p:spPr>
            <a:xfrm>
              <a:off x="8874388" y="27563034"/>
              <a:ext cx="8451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He-Ne</a:t>
              </a:r>
              <a:endPara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44" name="TextBox 7">
            <a:extLst>
              <a:ext uri="{FF2B5EF4-FFF2-40B4-BE49-F238E27FC236}">
                <a16:creationId xmlns:a16="http://schemas.microsoft.com/office/drawing/2014/main" id="{548F3AD8-D067-B5B5-4554-4809F97F5935}"/>
              </a:ext>
            </a:extLst>
          </p:cNvPr>
          <p:cNvSpPr txBox="1"/>
          <p:nvPr/>
        </p:nvSpPr>
        <p:spPr>
          <a:xfrm>
            <a:off x="455945" y="31231"/>
            <a:ext cx="914853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BDE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Nd:YAG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2BDE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pumped dye laser system @ KU Leuven </a:t>
            </a:r>
          </a:p>
        </p:txBody>
      </p:sp>
    </p:spTree>
    <p:extLst>
      <p:ext uri="{BB962C8B-B14F-4D97-AF65-F5344CB8AC3E}">
        <p14:creationId xmlns:p14="http://schemas.microsoft.com/office/powerpoint/2010/main" val="581327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516A85-7FCE-9816-3A8B-D9148B331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688" y="-299115"/>
            <a:ext cx="9015378" cy="1152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Validation IGLIS performance with </a:t>
            </a:r>
            <a:r>
              <a:rPr lang="en-US" sz="4000" dirty="0" err="1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barn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RIBs</a:t>
            </a:r>
            <a:endParaRPr lang="LID4096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1CDEFB1B-23E1-47B4-9082-815B99D5A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2852" y="4370638"/>
            <a:ext cx="3277062" cy="17862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735DEE-00E1-4F2C-8158-E6EA00D33A77}"/>
              </a:ext>
            </a:extLst>
          </p:cNvPr>
          <p:cNvSpPr txBox="1"/>
          <p:nvPr/>
        </p:nvSpPr>
        <p:spPr>
          <a:xfrm>
            <a:off x="6337121" y="3945799"/>
            <a:ext cx="2725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latin typeface="Calibri" panose="020F0502020204030204" pitchFamily="34" charset="0"/>
                <a:cs typeface="Calibri" panose="020F0502020204030204" pitchFamily="34" charset="0"/>
              </a:rPr>
              <a:t>In-gas-jet </a:t>
            </a:r>
            <a:r>
              <a:rPr lang="nl-BE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229</a:t>
            </a:r>
            <a:r>
              <a:rPr lang="nl-BE" sz="1600" dirty="0">
                <a:latin typeface="Calibri" panose="020F0502020204030204" pitchFamily="34" charset="0"/>
                <a:cs typeface="Calibri" panose="020F0502020204030204" pitchFamily="34" charset="0"/>
              </a:rPr>
              <a:t>Th spectrum</a:t>
            </a:r>
          </a:p>
        </p:txBody>
      </p:sp>
      <p:pic>
        <p:nvPicPr>
          <p:cNvPr id="13" name="Afbeelding 25">
            <a:extLst>
              <a:ext uri="{FF2B5EF4-FFF2-40B4-BE49-F238E27FC236}">
                <a16:creationId xmlns:a16="http://schemas.microsoft.com/office/drawing/2014/main" id="{F9083420-E80F-0CC8-6DAB-85610C0B9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402" y="1594220"/>
            <a:ext cx="4746150" cy="2265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6EA428-5E03-C909-072E-AE1A110EF7C6}"/>
              </a:ext>
            </a:extLst>
          </p:cNvPr>
          <p:cNvSpPr txBox="1"/>
          <p:nvPr/>
        </p:nvSpPr>
        <p:spPr>
          <a:xfrm>
            <a:off x="7542535" y="591657"/>
            <a:ext cx="3233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IGLIS@ KU Leuven</a:t>
            </a:r>
            <a:endParaRPr lang="LID4096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8B573C-874C-6076-DA00-8565CC386DC4}"/>
              </a:ext>
            </a:extLst>
          </p:cNvPr>
          <p:cNvSpPr txBox="1"/>
          <p:nvPr/>
        </p:nvSpPr>
        <p:spPr>
          <a:xfrm>
            <a:off x="6348724" y="1062107"/>
            <a:ext cx="588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latin typeface="Calibri" panose="020F0502020204030204" pitchFamily="34" charset="0"/>
                <a:cs typeface="Calibri" panose="020F0502020204030204" pitchFamily="34" charset="0"/>
              </a:rPr>
              <a:t>Mass spectrum </a:t>
            </a:r>
            <a:r>
              <a:rPr lang="nl-BE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233</a:t>
            </a:r>
            <a:r>
              <a:rPr lang="nl-BE" sz="1600" dirty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nl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recoil</a:t>
            </a:r>
            <a:r>
              <a:rPr lang="nl-BE" sz="1600" dirty="0">
                <a:latin typeface="Calibri" panose="020F0502020204030204" pitchFamily="34" charset="0"/>
                <a:cs typeface="Calibri" panose="020F0502020204030204" pitchFamily="34" charset="0"/>
              </a:rPr>
              <a:t> sources </a:t>
            </a:r>
            <a:r>
              <a:rPr lang="nl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nl-BE" sz="1600" dirty="0">
                <a:latin typeface="Calibri" panose="020F0502020204030204" pitchFamily="34" charset="0"/>
                <a:cs typeface="Calibri" panose="020F0502020204030204" pitchFamily="34" charset="0"/>
              </a:rPr>
              <a:t> C. D</a:t>
            </a:r>
            <a:r>
              <a:rPr lang="de-DE" sz="1200" dirty="0"/>
              <a:t>ü</a:t>
            </a:r>
            <a:r>
              <a:rPr lang="nl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llmann</a:t>
            </a:r>
            <a:r>
              <a:rPr lang="nl-BE" sz="1600" dirty="0">
                <a:latin typeface="Calibri" panose="020F0502020204030204" pitchFamily="34" charset="0"/>
                <a:cs typeface="Calibri" panose="020F0502020204030204" pitchFamily="34" charset="0"/>
              </a:rPr>
              <a:t> et al.             				          (Mainz)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FD81AB-1910-FCA0-8B62-E66073727E25}"/>
              </a:ext>
            </a:extLst>
          </p:cNvPr>
          <p:cNvSpPr txBox="1"/>
          <p:nvPr/>
        </p:nvSpPr>
        <p:spPr>
          <a:xfrm>
            <a:off x="9884921" y="4560448"/>
            <a:ext cx="2347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   High efficiency/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spectral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(FWHM=240 MHz 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5A12CA-32B3-C996-60C5-31A625729CF3}"/>
              </a:ext>
            </a:extLst>
          </p:cNvPr>
          <p:cNvSpPr txBox="1"/>
          <p:nvPr/>
        </p:nvSpPr>
        <p:spPr>
          <a:xfrm>
            <a:off x="6981801" y="6271446"/>
            <a:ext cx="4228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lphaUcPeriod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Claessens, F.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Ivandikov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Phys. Rev. A. 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112, 052810 (2025)</a:t>
            </a:r>
          </a:p>
          <a:p>
            <a:b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LID4096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8B634F-35F3-1CE6-6DAD-C701497A8FC4}"/>
              </a:ext>
            </a:extLst>
          </p:cNvPr>
          <p:cNvSpPr txBox="1"/>
          <p:nvPr/>
        </p:nvSpPr>
        <p:spPr>
          <a:xfrm>
            <a:off x="1242598" y="6243204"/>
            <a:ext cx="4705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J. Lantis, A. Claessens, D. Münzberg et al., et al., Phys. Rev. Res., 2024.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AF5E8F-1550-25FD-BF95-E5FCA636E0EC}"/>
                  </a:ext>
                </a:extLst>
              </p:cNvPr>
              <p:cNvSpPr txBox="1"/>
              <p:nvPr/>
            </p:nvSpPr>
            <p:spPr>
              <a:xfrm>
                <a:off x="692502" y="4661628"/>
                <a:ext cx="4535099" cy="13150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JetRIS results unambiguously assign two-q</a:t>
                </a:r>
                <a:r>
                  <a:rPr lang="en-US" dirty="0">
                    <a:latin typeface="Symbol" panose="05050102010706020507" pitchFamily="18" charset="2"/>
                    <a:cs typeface="Calibri" panose="020F0502020204030204" pitchFamily="34" charset="0"/>
                  </a:rPr>
                  <a:t>n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baseline="30000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734</m:t>
                        </m:r>
                      </m:e>
                    </m:d>
                    <m:r>
                      <m:rPr>
                        <m:nor/>
                      </m:rPr>
                      <a:rPr lang="en-US" baseline="-25000" dirty="0">
                        <a:latin typeface="Symbol" panose="05050102010706020507" pitchFamily="18" charset="2"/>
                        <a:cs typeface="Calibri" panose="020F0502020204030204" pitchFamily="34" charset="0"/>
                      </a:rPr>
                      <m:t>n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baseline="300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624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baseline="-25000" dirty="0">
                    <a:latin typeface="Symbol" panose="05050102010706020507" pitchFamily="18" charset="2"/>
                    <a:cs typeface="Calibri" panose="020F0502020204030204" pitchFamily="34" charset="0"/>
                  </a:rPr>
                  <a:t>n</a:t>
                </a:r>
                <a:r>
                  <a:rPr lang="en-US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configuration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 years long-standing debate resolved!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AF5E8F-1550-25FD-BF95-E5FCA636E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02" y="4661628"/>
                <a:ext cx="4535099" cy="1315040"/>
              </a:xfrm>
              <a:prstGeom prst="rect">
                <a:avLst/>
              </a:prstGeom>
              <a:blipFill>
                <a:blip r:embed="rId5"/>
                <a:stretch>
                  <a:fillRect l="-941" t="-3721" r="-672" b="-697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1F49B75-72D5-4A36-A426-6A981AF34ACE}"/>
              </a:ext>
            </a:extLst>
          </p:cNvPr>
          <p:cNvSpPr txBox="1"/>
          <p:nvPr/>
        </p:nvSpPr>
        <p:spPr>
          <a:xfrm>
            <a:off x="1239875" y="6542628"/>
            <a:ext cx="2700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F.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Ivandikov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PhD Thesis, KU Leuven 2025</a:t>
            </a:r>
            <a:endParaRPr lang="LID4096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284C53-85A3-5CEE-62F4-A8522D1F8FB8}"/>
              </a:ext>
            </a:extLst>
          </p:cNvPr>
          <p:cNvGrpSpPr/>
          <p:nvPr/>
        </p:nvGrpSpPr>
        <p:grpSpPr>
          <a:xfrm>
            <a:off x="1654081" y="627352"/>
            <a:ext cx="2817534" cy="584775"/>
            <a:chOff x="1156381" y="1055727"/>
            <a:chExt cx="2817534" cy="5847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C9A4E37-8B36-C790-EF74-D90F5F575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381" y="1137448"/>
              <a:ext cx="1619770" cy="4524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F4CA8A-0ABB-F6F1-D6B0-9C45B178A2CE}"/>
                </a:ext>
              </a:extLst>
            </p:cNvPr>
            <p:cNvSpPr txBox="1"/>
            <p:nvPr/>
          </p:nvSpPr>
          <p:spPr>
            <a:xfrm>
              <a:off x="2776151" y="1055727"/>
              <a:ext cx="11977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@ GSI</a:t>
              </a:r>
              <a:endParaRPr lang="LID4096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5F461F6E-7999-F31F-8993-43F54FAA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1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C15D4F-2801-7313-B318-5865954E18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24" y="1293847"/>
            <a:ext cx="5486402" cy="3266601"/>
          </a:xfrm>
          <a:prstGeom prst="rect">
            <a:avLst/>
          </a:prstGeom>
        </p:spPr>
      </p:pic>
      <p:sp>
        <p:nvSpPr>
          <p:cNvPr id="14" name="Tekstvak 17">
            <a:extLst>
              <a:ext uri="{FF2B5EF4-FFF2-40B4-BE49-F238E27FC236}">
                <a16:creationId xmlns:a16="http://schemas.microsoft.com/office/drawing/2014/main" id="{1F8B0A52-724F-1EE6-94BA-2D117D767C3C}"/>
              </a:ext>
            </a:extLst>
          </p:cNvPr>
          <p:cNvSpPr txBox="1"/>
          <p:nvPr/>
        </p:nvSpPr>
        <p:spPr>
          <a:xfrm rot="21118188">
            <a:off x="2376689" y="3132604"/>
            <a:ext cx="2461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preliminary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C9E7F-FB2C-ED43-E8EB-6B8E2725C541}"/>
              </a:ext>
            </a:extLst>
          </p:cNvPr>
          <p:cNvSpPr txBox="1"/>
          <p:nvPr/>
        </p:nvSpPr>
        <p:spPr>
          <a:xfrm>
            <a:off x="4135675" y="1354495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     254m,g</a:t>
            </a:r>
            <a:r>
              <a:rPr lang="en-US" dirty="0"/>
              <a:t>No </a:t>
            </a:r>
          </a:p>
          <a:p>
            <a:r>
              <a:rPr lang="en-US" dirty="0"/>
              <a:t>(T</a:t>
            </a:r>
            <a:r>
              <a:rPr lang="en-US" baseline="-25000" dirty="0"/>
              <a:t>1/2</a:t>
            </a:r>
            <a:r>
              <a:rPr lang="en-US" dirty="0"/>
              <a:t>=265 </a:t>
            </a:r>
            <a:r>
              <a:rPr lang="en-US" dirty="0" err="1"/>
              <a:t>ms</a:t>
            </a:r>
            <a:r>
              <a:rPr lang="en-US" dirty="0"/>
              <a:t>)</a:t>
            </a:r>
            <a:endParaRPr lang="LID4096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C2D8845-B57E-8F24-1AC5-ECC5EF4EED13}"/>
              </a:ext>
            </a:extLst>
          </p:cNvPr>
          <p:cNvSpPr/>
          <p:nvPr/>
        </p:nvSpPr>
        <p:spPr>
          <a:xfrm>
            <a:off x="6165714" y="627352"/>
            <a:ext cx="5851830" cy="5529567"/>
          </a:xfrm>
          <a:prstGeom prst="round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D218268-832C-DD2A-C961-41446C75AE5C}"/>
              </a:ext>
            </a:extLst>
          </p:cNvPr>
          <p:cNvSpPr/>
          <p:nvPr/>
        </p:nvSpPr>
        <p:spPr>
          <a:xfrm>
            <a:off x="63196" y="636877"/>
            <a:ext cx="5851830" cy="5529567"/>
          </a:xfrm>
          <a:prstGeom prst="round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891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8" grpId="0"/>
      <p:bldP spid="20" grpId="0"/>
      <p:bldP spid="21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C57B75-A521-D81F-982D-2705DEC7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3E0A180-59CF-6131-7BF9-86CD70BD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F3BE169-0D57-E8F5-F4C6-89FB79632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Hypersonic molecular beams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8D05B31-A6B1-C8D5-F962-5334BA101BD5}"/>
              </a:ext>
            </a:extLst>
          </p:cNvPr>
          <p:cNvSpPr txBox="1"/>
          <p:nvPr/>
        </p:nvSpPr>
        <p:spPr>
          <a:xfrm>
            <a:off x="1165200" y="6298505"/>
            <a:ext cx="67832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dirty="0">
                <a:solidFill>
                  <a:schemeClr val="bg1"/>
                </a:solidFill>
              </a:rPr>
              <a:t>V. </a:t>
            </a:r>
            <a:r>
              <a:rPr lang="nl-BE" sz="1200" dirty="0" err="1">
                <a:solidFill>
                  <a:schemeClr val="bg1"/>
                </a:solidFill>
              </a:rPr>
              <a:t>Aquilanti</a:t>
            </a:r>
            <a:r>
              <a:rPr lang="nl-BE" sz="1200" dirty="0">
                <a:solidFill>
                  <a:schemeClr val="bg1"/>
                </a:solidFill>
              </a:rPr>
              <a:t> et al. </a:t>
            </a:r>
            <a:r>
              <a:rPr lang="nl-BE" sz="1200" dirty="0" err="1">
                <a:solidFill>
                  <a:schemeClr val="bg1"/>
                </a:solidFill>
              </a:rPr>
              <a:t>Phys</a:t>
            </a:r>
            <a:r>
              <a:rPr lang="nl-BE" sz="1200" dirty="0">
                <a:solidFill>
                  <a:schemeClr val="bg1"/>
                </a:solidFill>
              </a:rPr>
              <a:t>. </a:t>
            </a:r>
            <a:r>
              <a:rPr lang="nl-BE" sz="1200" dirty="0" err="1">
                <a:solidFill>
                  <a:schemeClr val="bg1"/>
                </a:solidFill>
              </a:rPr>
              <a:t>Chem</a:t>
            </a:r>
            <a:r>
              <a:rPr lang="nl-BE" sz="1200" dirty="0">
                <a:solidFill>
                  <a:schemeClr val="bg1"/>
                </a:solidFill>
              </a:rPr>
              <a:t>. </a:t>
            </a:r>
            <a:r>
              <a:rPr lang="nl-BE" sz="1200" dirty="0" err="1">
                <a:solidFill>
                  <a:schemeClr val="bg1"/>
                </a:solidFill>
              </a:rPr>
              <a:t>Chem</a:t>
            </a:r>
            <a:r>
              <a:rPr lang="nl-BE" sz="1200" dirty="0">
                <a:solidFill>
                  <a:schemeClr val="bg1"/>
                </a:solidFill>
              </a:rPr>
              <a:t>. </a:t>
            </a:r>
            <a:r>
              <a:rPr lang="nl-BE" sz="1200" dirty="0" err="1">
                <a:solidFill>
                  <a:schemeClr val="bg1"/>
                </a:solidFill>
              </a:rPr>
              <a:t>Phys</a:t>
            </a:r>
            <a:r>
              <a:rPr lang="nl-BE" sz="1200" dirty="0">
                <a:solidFill>
                  <a:schemeClr val="bg1"/>
                </a:solidFill>
              </a:rPr>
              <a:t>., 2005, 7 , 291–300.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369A1A1-4311-44B7-9917-FEFC77D90781}"/>
              </a:ext>
            </a:extLst>
          </p:cNvPr>
          <p:cNvSpPr txBox="1"/>
          <p:nvPr/>
        </p:nvSpPr>
        <p:spPr>
          <a:xfrm>
            <a:off x="6582329" y="3536200"/>
            <a:ext cx="4288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Cooling is different for the different degrees of freedom! </a:t>
            </a:r>
            <a:br>
              <a:rPr lang="en-GB" dirty="0"/>
            </a:br>
            <a:r>
              <a:rPr lang="en-GB" dirty="0"/>
              <a:t>(translation, vibration, rotation)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017E145-18B3-1C5C-8666-31A4C10D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" y="1210804"/>
            <a:ext cx="4501205" cy="3472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F8593C-0343-ACAE-932E-5423E556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329" y="1195623"/>
            <a:ext cx="3853747" cy="17289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FF3A52-77F1-17C0-CF10-4E0C225BCF93}"/>
              </a:ext>
            </a:extLst>
          </p:cNvPr>
          <p:cNvSpPr txBox="1"/>
          <p:nvPr/>
        </p:nvSpPr>
        <p:spPr>
          <a:xfrm>
            <a:off x="3459644" y="4965447"/>
            <a:ext cx="7505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Cooling, efficiency, resolution?</a:t>
            </a:r>
            <a:endParaRPr lang="en-BE" sz="2800" dirty="0"/>
          </a:p>
        </p:txBody>
      </p:sp>
    </p:spTree>
    <p:extLst>
      <p:ext uri="{BB962C8B-B14F-4D97-AF65-F5344CB8AC3E}">
        <p14:creationId xmlns:p14="http://schemas.microsoft.com/office/powerpoint/2010/main" val="166468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A39CFBB9-9AB8-4A87-A3AB-D3BE6A68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9" y="1477540"/>
            <a:ext cx="8849960" cy="46964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A05E99F-E529-4806-B7C5-6DF6F33DDF28}"/>
              </a:ext>
            </a:extLst>
          </p:cNvPr>
          <p:cNvSpPr txBox="1">
            <a:spLocks/>
          </p:cNvSpPr>
          <p:nvPr/>
        </p:nvSpPr>
        <p:spPr>
          <a:xfrm>
            <a:off x="304439" y="194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000" dirty="0">
                <a:solidFill>
                  <a:schemeClr val="tx2"/>
                </a:solidFill>
                <a:latin typeface="Arial" charset="0"/>
              </a:rPr>
              <a:t>IGLIS on </a:t>
            </a:r>
            <a:r>
              <a:rPr lang="nl-BE" sz="4000" dirty="0" err="1">
                <a:solidFill>
                  <a:schemeClr val="tx2"/>
                </a:solidFill>
                <a:latin typeface="Arial" charset="0"/>
              </a:rPr>
              <a:t>ThO</a:t>
            </a:r>
            <a:r>
              <a:rPr lang="nl-BE" sz="4000" dirty="0">
                <a:solidFill>
                  <a:schemeClr val="tx2"/>
                </a:solidFill>
                <a:latin typeface="Arial" charset="0"/>
              </a:rPr>
              <a:t>:  B’-X 0-0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7937EE-235D-4C16-A0BF-4B7B68786B36}"/>
              </a:ext>
            </a:extLst>
          </p:cNvPr>
          <p:cNvSpPr txBox="1"/>
          <p:nvPr/>
        </p:nvSpPr>
        <p:spPr>
          <a:xfrm>
            <a:off x="1746376" y="3862043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P-</a:t>
            </a:r>
            <a:r>
              <a:rPr lang="nl-BE" dirty="0" err="1"/>
              <a:t>Branch</a:t>
            </a:r>
            <a:endParaRPr lang="nl-BE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ED49C2-DA1B-4DE7-85A9-2B963BB7D654}"/>
              </a:ext>
            </a:extLst>
          </p:cNvPr>
          <p:cNvSpPr txBox="1"/>
          <p:nvPr/>
        </p:nvSpPr>
        <p:spPr>
          <a:xfrm>
            <a:off x="3871442" y="2528515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Q-</a:t>
            </a:r>
            <a:r>
              <a:rPr lang="nl-BE" dirty="0" err="1"/>
              <a:t>Branch</a:t>
            </a:r>
            <a:endParaRPr lang="nl-BE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4CC5A7-142A-4D98-A7B7-1EA389308D53}"/>
              </a:ext>
            </a:extLst>
          </p:cNvPr>
          <p:cNvSpPr txBox="1"/>
          <p:nvPr/>
        </p:nvSpPr>
        <p:spPr>
          <a:xfrm>
            <a:off x="6660137" y="2822405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R-</a:t>
            </a:r>
            <a:r>
              <a:rPr lang="nl-BE" dirty="0" err="1"/>
              <a:t>Branch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93D8969-19C7-4BDD-118A-FA8552D49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510" y="4082429"/>
            <a:ext cx="3494348" cy="2093564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9206411-9805-0A21-68AC-6C8C4870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Institute for Nuclear and Radiation Physics</a:t>
            </a:r>
            <a:endParaRPr lang="en-BE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6C65106-589C-C673-D965-9E6FC210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61DC8-7760-40B7-B13A-40EF43AC071A}" type="slidenum">
              <a:rPr lang="en-BE" smtClean="0"/>
              <a:t>9</a:t>
            </a:fld>
            <a:endParaRPr lang="en-BE"/>
          </a:p>
        </p:txBody>
      </p:sp>
      <p:pic>
        <p:nvPicPr>
          <p:cNvPr id="6" name="Afbeelding 5" descr="Afbeelding met tekst, schermopname, lijn, diagram&#10;&#10;Door AI gegenereerde inhoud is mogelijk onjuist.">
            <a:extLst>
              <a:ext uri="{FF2B5EF4-FFF2-40B4-BE49-F238E27FC236}">
                <a16:creationId xmlns:a16="http://schemas.microsoft.com/office/drawing/2014/main" id="{C3859A3C-0084-BE15-FDAF-C8ECCE05D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031" y="23026"/>
            <a:ext cx="3059306" cy="3956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F21FF6-14AE-EB66-BE7C-524F41F2F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33" y="1803023"/>
            <a:ext cx="3010267" cy="1619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2190B2-5A25-10C8-BFAB-1F8683DB7038}"/>
              </a:ext>
            </a:extLst>
          </p:cNvPr>
          <p:cNvSpPr txBox="1"/>
          <p:nvPr/>
        </p:nvSpPr>
        <p:spPr>
          <a:xfrm>
            <a:off x="795933" y="1258784"/>
            <a:ext cx="338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Ablation metallic Th</a:t>
            </a:r>
            <a:endParaRPr lang="en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B00C06-374F-1FFC-7864-36BF5CD79F09}"/>
                  </a:ext>
                </a:extLst>
              </p:cNvPr>
              <p:cNvSpPr txBox="1"/>
              <p:nvPr/>
            </p:nvSpPr>
            <p:spPr>
              <a:xfrm>
                <a:off x="9049751" y="3410550"/>
                <a:ext cx="6768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B00C06-374F-1FFC-7864-36BF5CD79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9751" y="3410550"/>
                <a:ext cx="67689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6A9B41-C2E8-509F-A0F6-5DE1D31EC5AD}"/>
                  </a:ext>
                </a:extLst>
              </p:cNvPr>
              <p:cNvSpPr txBox="1"/>
              <p:nvPr/>
            </p:nvSpPr>
            <p:spPr>
              <a:xfrm>
                <a:off x="9085124" y="1718768"/>
                <a:ext cx="14005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 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6A9B41-C2E8-509F-A0F6-5DE1D31EC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124" y="1718768"/>
                <a:ext cx="140056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73225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|23.4|10.7|8.8|11.4|2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7.6"/>
</p:tagLst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670</TotalTime>
  <Words>1605</Words>
  <Application>Microsoft Office PowerPoint</Application>
  <PresentationFormat>Widescreen</PresentationFormat>
  <Paragraphs>273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 Black</vt:lpstr>
      <vt:lpstr>Calibri</vt:lpstr>
      <vt:lpstr>Cambria Math</vt:lpstr>
      <vt:lpstr>Georgia</vt:lpstr>
      <vt:lpstr>Symbol</vt:lpstr>
      <vt:lpstr>Verdana</vt:lpstr>
      <vt:lpstr>Wingdings</vt:lpstr>
      <vt:lpstr>KU Leuven</vt:lpstr>
      <vt:lpstr>KU Leuven Sedes</vt:lpstr>
      <vt:lpstr>Efficient Laser Spectroscopy of  Actinide Molecules at Low Temperature    -Les Houches 2026-</vt:lpstr>
      <vt:lpstr>PowerPoint Presentation</vt:lpstr>
      <vt:lpstr>PowerPoint Presentation</vt:lpstr>
      <vt:lpstr>In-gas laser ionization &amp; spectroscopy (IGLIS)</vt:lpstr>
      <vt:lpstr>Design &amp; characterisation of Hypersonic Nozzles </vt:lpstr>
      <vt:lpstr>PowerPoint Presentation</vt:lpstr>
      <vt:lpstr>Validation IGLIS performance with mbarn RIBs</vt:lpstr>
      <vt:lpstr>Hypersonic molecular beams</vt:lpstr>
      <vt:lpstr>PowerPoint Presentation</vt:lpstr>
      <vt:lpstr>Broadband 232ThO: vibrational</vt:lpstr>
      <vt:lpstr>Rotational temperature</vt:lpstr>
      <vt:lpstr>Rotational &amp; translational temperature</vt:lpstr>
      <vt:lpstr>230,232ThO: B’-X 0-0</vt:lpstr>
      <vt:lpstr>U-X 0-0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Arno Claessens</cp:lastModifiedBy>
  <cp:revision>101</cp:revision>
  <dcterms:created xsi:type="dcterms:W3CDTF">2017-09-13T11:47:32Z</dcterms:created>
  <dcterms:modified xsi:type="dcterms:W3CDTF">2026-03-05T16:01:01Z</dcterms:modified>
</cp:coreProperties>
</file>