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1" r:id="rId3"/>
  </p:sldMasterIdLst>
  <p:notesMasterIdLst>
    <p:notesMasterId r:id="rId45"/>
  </p:notesMasterIdLst>
  <p:handoutMasterIdLst>
    <p:handoutMasterId r:id="rId46"/>
  </p:handoutMasterIdLst>
  <p:sldIdLst>
    <p:sldId id="258" r:id="rId4"/>
    <p:sldId id="378" r:id="rId5"/>
    <p:sldId id="384" r:id="rId6"/>
    <p:sldId id="376" r:id="rId7"/>
    <p:sldId id="377" r:id="rId8"/>
    <p:sldId id="387" r:id="rId9"/>
    <p:sldId id="366" r:id="rId10"/>
    <p:sldId id="347" r:id="rId11"/>
    <p:sldId id="367" r:id="rId12"/>
    <p:sldId id="379" r:id="rId13"/>
    <p:sldId id="380" r:id="rId14"/>
    <p:sldId id="368" r:id="rId15"/>
    <p:sldId id="354" r:id="rId16"/>
    <p:sldId id="321" r:id="rId17"/>
    <p:sldId id="277" r:id="rId18"/>
    <p:sldId id="324" r:id="rId19"/>
    <p:sldId id="325" r:id="rId20"/>
    <p:sldId id="322" r:id="rId21"/>
    <p:sldId id="323" r:id="rId22"/>
    <p:sldId id="336" r:id="rId23"/>
    <p:sldId id="301" r:id="rId24"/>
    <p:sldId id="338" r:id="rId25"/>
    <p:sldId id="337" r:id="rId26"/>
    <p:sldId id="339" r:id="rId27"/>
    <p:sldId id="381" r:id="rId28"/>
    <p:sldId id="303" r:id="rId29"/>
    <p:sldId id="304" r:id="rId30"/>
    <p:sldId id="386" r:id="rId31"/>
    <p:sldId id="385" r:id="rId32"/>
    <p:sldId id="382" r:id="rId33"/>
    <p:sldId id="374" r:id="rId34"/>
    <p:sldId id="262" r:id="rId35"/>
    <p:sldId id="358" r:id="rId36"/>
    <p:sldId id="331" r:id="rId37"/>
    <p:sldId id="371" r:id="rId38"/>
    <p:sldId id="370" r:id="rId39"/>
    <p:sldId id="372" r:id="rId40"/>
    <p:sldId id="369" r:id="rId41"/>
    <p:sldId id="329" r:id="rId42"/>
    <p:sldId id="318" r:id="rId43"/>
    <p:sldId id="365" r:id="rId44"/>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yer, Aiden" initials="BA" lastIdx="1" clrIdx="0">
    <p:extLst>
      <p:ext uri="{19B8F6BF-5375-455C-9EA6-DF929625EA0E}">
        <p15:presenceInfo xmlns:p15="http://schemas.microsoft.com/office/powerpoint/2012/main" userId="Boyer, Aid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8000"/>
    <a:srgbClr val="1C8E1C"/>
    <a:srgbClr val="18453B"/>
    <a:srgbClr val="1E59AE"/>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83473" autoAdjust="0"/>
  </p:normalViewPr>
  <p:slideViewPr>
    <p:cSldViewPr snapToGrid="0">
      <p:cViewPr varScale="1">
        <p:scale>
          <a:sx n="53" d="100"/>
          <a:sy n="53" d="100"/>
        </p:scale>
        <p:origin x="1292" y="52"/>
      </p:cViewPr>
      <p:guideLst/>
    </p:cSldViewPr>
  </p:slideViewPr>
  <p:notesTextViewPr>
    <p:cViewPr>
      <p:scale>
        <a:sx n="1" d="1"/>
        <a:sy n="1" d="1"/>
      </p:scale>
      <p:origin x="0" y="0"/>
    </p:cViewPr>
  </p:notesTextViewPr>
  <p:sorterViewPr>
    <p:cViewPr>
      <p:scale>
        <a:sx n="180" d="100"/>
        <a:sy n="180" d="100"/>
      </p:scale>
      <p:origin x="0" y="-2188"/>
    </p:cViewPr>
  </p:sorterViewPr>
  <p:notesViewPr>
    <p:cSldViewPr snapToGrid="0">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6385DF-25EB-0E81-EF2C-DC986F8E07BF}"/>
              </a:ext>
            </a:extLst>
          </p:cNvPr>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CB73A28-75F6-FC2E-94DB-5DC326D7F5CB}"/>
              </a:ext>
            </a:extLst>
          </p:cNvPr>
          <p:cNvSpPr>
            <a:spLocks noGrp="1"/>
          </p:cNvSpPr>
          <p:nvPr>
            <p:ph type="dt" sz="quarter" idx="1"/>
          </p:nvPr>
        </p:nvSpPr>
        <p:spPr>
          <a:xfrm>
            <a:off x="5179484" y="2"/>
            <a:ext cx="3962400" cy="344091"/>
          </a:xfrm>
          <a:prstGeom prst="rect">
            <a:avLst/>
          </a:prstGeom>
        </p:spPr>
        <p:txBody>
          <a:bodyPr vert="horz" lIns="91440" tIns="45720" rIns="91440" bIns="45720" rtlCol="0"/>
          <a:lstStyle>
            <a:lvl1pPr algn="r">
              <a:defRPr sz="1200"/>
            </a:lvl1pPr>
          </a:lstStyle>
          <a:p>
            <a:fld id="{74260B99-2872-44BD-8B25-7E6A7FA3A2D5}" type="datetimeFigureOut">
              <a:rPr lang="en-US" smtClean="0"/>
              <a:t>3/5/2026</a:t>
            </a:fld>
            <a:endParaRPr lang="en-US"/>
          </a:p>
        </p:txBody>
      </p:sp>
      <p:sp>
        <p:nvSpPr>
          <p:cNvPr id="4" name="Footer Placeholder 3">
            <a:extLst>
              <a:ext uri="{FF2B5EF4-FFF2-40B4-BE49-F238E27FC236}">
                <a16:creationId xmlns:a16="http://schemas.microsoft.com/office/drawing/2014/main" id="{37B68934-A933-AF32-B862-64314943E130}"/>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BC71C3-5144-E096-F846-39A759F952DD}"/>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D3BA2C1-24BD-497C-8E7E-C791720C0D6B}" type="slidenum">
              <a:rPr lang="en-US" smtClean="0"/>
              <a:t>‹#›</a:t>
            </a:fld>
            <a:endParaRPr lang="en-US"/>
          </a:p>
        </p:txBody>
      </p:sp>
    </p:spTree>
    <p:extLst>
      <p:ext uri="{BB962C8B-B14F-4D97-AF65-F5344CB8AC3E}">
        <p14:creationId xmlns:p14="http://schemas.microsoft.com/office/powerpoint/2010/main" val="776000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B88CB80E-7E11-4961-8523-9B7C3F69F004}" type="datetimeFigureOut">
              <a:rPr lang="en-US" smtClean="0"/>
              <a:t>3/5/2026</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866984F-B5B0-4B95-8D4B-F2AFA2947F02}" type="slidenum">
              <a:rPr lang="en-US" smtClean="0"/>
              <a:t>‹#›</a:t>
            </a:fld>
            <a:endParaRPr lang="en-US"/>
          </a:p>
        </p:txBody>
      </p:sp>
    </p:spTree>
    <p:extLst>
      <p:ext uri="{BB962C8B-B14F-4D97-AF65-F5344CB8AC3E}">
        <p14:creationId xmlns:p14="http://schemas.microsoft.com/office/powerpoint/2010/main" val="402762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6984F-B5B0-4B95-8D4B-F2AFA2947F02}" type="slidenum">
              <a:rPr lang="en-US" smtClean="0"/>
              <a:t>1</a:t>
            </a:fld>
            <a:endParaRPr lang="en-US"/>
          </a:p>
        </p:txBody>
      </p:sp>
    </p:spTree>
    <p:extLst>
      <p:ext uri="{BB962C8B-B14F-4D97-AF65-F5344CB8AC3E}">
        <p14:creationId xmlns:p14="http://schemas.microsoft.com/office/powerpoint/2010/main" val="2911053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C22104-6AEE-BF15-EEC0-85E08F56FC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A140F-AB6D-FDC9-27FE-7E61219392F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1230AC2-8A89-9ADB-ABDB-FDA9BB3C15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E5D943-7389-8AD1-57AE-7F9519E0DF55}"/>
              </a:ext>
            </a:extLst>
          </p:cNvPr>
          <p:cNvSpPr>
            <a:spLocks noGrp="1"/>
          </p:cNvSpPr>
          <p:nvPr>
            <p:ph type="sldNum" sz="quarter" idx="5"/>
          </p:nvPr>
        </p:nvSpPr>
        <p:spPr/>
        <p:txBody>
          <a:bodyPr/>
          <a:lstStyle/>
          <a:p>
            <a:fld id="{F866984F-B5B0-4B95-8D4B-F2AFA2947F02}" type="slidenum">
              <a:rPr lang="en-US" smtClean="0"/>
              <a:t>10</a:t>
            </a:fld>
            <a:endParaRPr lang="en-US"/>
          </a:p>
        </p:txBody>
      </p:sp>
    </p:spTree>
    <p:extLst>
      <p:ext uri="{BB962C8B-B14F-4D97-AF65-F5344CB8AC3E}">
        <p14:creationId xmlns:p14="http://schemas.microsoft.com/office/powerpoint/2010/main" val="539848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A0C02-5914-DCDC-488E-007A2D4F2C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37248-1BDF-4030-610B-6D6CEAAB492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E48089-F031-4B18-ABD0-3DE59DD0C05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C79406-049B-01D2-036E-797EE35F1F92}"/>
              </a:ext>
            </a:extLst>
          </p:cNvPr>
          <p:cNvSpPr>
            <a:spLocks noGrp="1"/>
          </p:cNvSpPr>
          <p:nvPr>
            <p:ph type="sldNum" sz="quarter" idx="5"/>
          </p:nvPr>
        </p:nvSpPr>
        <p:spPr/>
        <p:txBody>
          <a:bodyPr/>
          <a:lstStyle/>
          <a:p>
            <a:fld id="{F866984F-B5B0-4B95-8D4B-F2AFA2947F02}" type="slidenum">
              <a:rPr lang="en-US" smtClean="0"/>
              <a:t>11</a:t>
            </a:fld>
            <a:endParaRPr lang="en-US"/>
          </a:p>
        </p:txBody>
      </p:sp>
    </p:spTree>
    <p:extLst>
      <p:ext uri="{BB962C8B-B14F-4D97-AF65-F5344CB8AC3E}">
        <p14:creationId xmlns:p14="http://schemas.microsoft.com/office/powerpoint/2010/main" val="2614026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61748-9CA1-37ED-0639-258DBD00D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A39854-ABF6-FAEB-75C7-59191B8ECD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1E51264-25C3-778B-001F-B3988096BC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13A78A-2E6B-E74D-C363-A6959FB9816A}"/>
              </a:ext>
            </a:extLst>
          </p:cNvPr>
          <p:cNvSpPr>
            <a:spLocks noGrp="1"/>
          </p:cNvSpPr>
          <p:nvPr>
            <p:ph type="sldNum" sz="quarter" idx="10"/>
          </p:nvPr>
        </p:nvSpPr>
        <p:spPr/>
        <p:txBody>
          <a:bodyPr/>
          <a:lstStyle/>
          <a:p>
            <a:fld id="{F866984F-B5B0-4B95-8D4B-F2AFA2947F02}" type="slidenum">
              <a:rPr lang="en-US" smtClean="0"/>
              <a:t>12</a:t>
            </a:fld>
            <a:endParaRPr lang="en-US"/>
          </a:p>
        </p:txBody>
      </p:sp>
    </p:spTree>
    <p:extLst>
      <p:ext uri="{BB962C8B-B14F-4D97-AF65-F5344CB8AC3E}">
        <p14:creationId xmlns:p14="http://schemas.microsoft.com/office/powerpoint/2010/main" val="2951608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ED612-AD87-4CB0-241A-45CFFC4370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DA2B7A-5A01-8532-93CE-1CCEF1CE5D7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2EA2B42-2835-C007-8E35-601389F905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70D439-F429-B18A-CEB8-6AFBDD2265F8}"/>
              </a:ext>
            </a:extLst>
          </p:cNvPr>
          <p:cNvSpPr>
            <a:spLocks noGrp="1"/>
          </p:cNvSpPr>
          <p:nvPr>
            <p:ph type="sldNum" sz="quarter" idx="10"/>
          </p:nvPr>
        </p:nvSpPr>
        <p:spPr/>
        <p:txBody>
          <a:bodyPr/>
          <a:lstStyle/>
          <a:p>
            <a:fld id="{F866984F-B5B0-4B95-8D4B-F2AFA2947F02}" type="slidenum">
              <a:rPr lang="en-US" smtClean="0"/>
              <a:t>13</a:t>
            </a:fld>
            <a:endParaRPr lang="en-US"/>
          </a:p>
        </p:txBody>
      </p:sp>
    </p:spTree>
    <p:extLst>
      <p:ext uri="{BB962C8B-B14F-4D97-AF65-F5344CB8AC3E}">
        <p14:creationId xmlns:p14="http://schemas.microsoft.com/office/powerpoint/2010/main" val="2579322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14</a:t>
            </a:fld>
            <a:endParaRPr lang="en-US"/>
          </a:p>
        </p:txBody>
      </p:sp>
    </p:spTree>
    <p:extLst>
      <p:ext uri="{BB962C8B-B14F-4D97-AF65-F5344CB8AC3E}">
        <p14:creationId xmlns:p14="http://schemas.microsoft.com/office/powerpoint/2010/main" val="922748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15</a:t>
            </a:fld>
            <a:endParaRPr lang="en-US"/>
          </a:p>
        </p:txBody>
      </p:sp>
    </p:spTree>
    <p:extLst>
      <p:ext uri="{BB962C8B-B14F-4D97-AF65-F5344CB8AC3E}">
        <p14:creationId xmlns:p14="http://schemas.microsoft.com/office/powerpoint/2010/main" val="27572077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6375C-DDE3-C1C5-3B32-388E79E569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D77E6-DB5E-6B91-BD29-8076AECF387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ADF6705-4AE1-BD75-8461-53D93D9B71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A014E1-AC70-BBA3-8F21-90F67EA8518A}"/>
              </a:ext>
            </a:extLst>
          </p:cNvPr>
          <p:cNvSpPr>
            <a:spLocks noGrp="1"/>
          </p:cNvSpPr>
          <p:nvPr>
            <p:ph type="sldNum" sz="quarter" idx="5"/>
          </p:nvPr>
        </p:nvSpPr>
        <p:spPr/>
        <p:txBody>
          <a:bodyPr/>
          <a:lstStyle/>
          <a:p>
            <a:fld id="{F866984F-B5B0-4B95-8D4B-F2AFA2947F02}" type="slidenum">
              <a:rPr lang="en-US" smtClean="0"/>
              <a:t>16</a:t>
            </a:fld>
            <a:endParaRPr lang="en-US"/>
          </a:p>
        </p:txBody>
      </p:sp>
    </p:spTree>
    <p:extLst>
      <p:ext uri="{BB962C8B-B14F-4D97-AF65-F5344CB8AC3E}">
        <p14:creationId xmlns:p14="http://schemas.microsoft.com/office/powerpoint/2010/main" val="387995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2C609-360C-0DAE-374D-429D60B3E6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9BA9E5-75C5-6F31-AE06-FA2FEEDEF97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8007B21-1D47-7B30-138D-5B94BC1CEE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3938F7-E271-6CE9-5955-5E8B0D817DC1}"/>
              </a:ext>
            </a:extLst>
          </p:cNvPr>
          <p:cNvSpPr>
            <a:spLocks noGrp="1"/>
          </p:cNvSpPr>
          <p:nvPr>
            <p:ph type="sldNum" sz="quarter" idx="5"/>
          </p:nvPr>
        </p:nvSpPr>
        <p:spPr/>
        <p:txBody>
          <a:bodyPr/>
          <a:lstStyle/>
          <a:p>
            <a:fld id="{F866984F-B5B0-4B95-8D4B-F2AFA2947F02}" type="slidenum">
              <a:rPr lang="en-US" smtClean="0"/>
              <a:t>17</a:t>
            </a:fld>
            <a:endParaRPr lang="en-US"/>
          </a:p>
        </p:txBody>
      </p:sp>
    </p:spTree>
    <p:extLst>
      <p:ext uri="{BB962C8B-B14F-4D97-AF65-F5344CB8AC3E}">
        <p14:creationId xmlns:p14="http://schemas.microsoft.com/office/powerpoint/2010/main" val="3554962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FC3C-11C2-5AE4-6D5F-F4A9E476AE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50806-C30C-15E8-B35E-D7CC3CAE1E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CBC3861-5EE4-721E-AD64-B9456C4C84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4C122C-4E98-B9E4-F28A-DA7D6D3FBB31}"/>
              </a:ext>
            </a:extLst>
          </p:cNvPr>
          <p:cNvSpPr>
            <a:spLocks noGrp="1"/>
          </p:cNvSpPr>
          <p:nvPr>
            <p:ph type="sldNum" sz="quarter" idx="5"/>
          </p:nvPr>
        </p:nvSpPr>
        <p:spPr/>
        <p:txBody>
          <a:bodyPr/>
          <a:lstStyle/>
          <a:p>
            <a:fld id="{F866984F-B5B0-4B95-8D4B-F2AFA2947F02}" type="slidenum">
              <a:rPr lang="en-US" smtClean="0"/>
              <a:t>18</a:t>
            </a:fld>
            <a:endParaRPr lang="en-US"/>
          </a:p>
        </p:txBody>
      </p:sp>
    </p:spTree>
    <p:extLst>
      <p:ext uri="{BB962C8B-B14F-4D97-AF65-F5344CB8AC3E}">
        <p14:creationId xmlns:p14="http://schemas.microsoft.com/office/powerpoint/2010/main" val="2291720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EC796C-9D84-6C04-8C9F-B0AF06E890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17F1FB-1C1A-0674-0F8A-297174F0D1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D50F17-030C-E38F-ECB5-9995F9B22C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913996-DAD9-C79A-76CD-DF483BF4FF61}"/>
              </a:ext>
            </a:extLst>
          </p:cNvPr>
          <p:cNvSpPr>
            <a:spLocks noGrp="1"/>
          </p:cNvSpPr>
          <p:nvPr>
            <p:ph type="sldNum" sz="quarter" idx="5"/>
          </p:nvPr>
        </p:nvSpPr>
        <p:spPr/>
        <p:txBody>
          <a:bodyPr/>
          <a:lstStyle/>
          <a:p>
            <a:fld id="{F866984F-B5B0-4B95-8D4B-F2AFA2947F02}" type="slidenum">
              <a:rPr lang="en-US" smtClean="0"/>
              <a:t>19</a:t>
            </a:fld>
            <a:endParaRPr lang="en-US"/>
          </a:p>
        </p:txBody>
      </p:sp>
    </p:spTree>
    <p:extLst>
      <p:ext uri="{BB962C8B-B14F-4D97-AF65-F5344CB8AC3E}">
        <p14:creationId xmlns:p14="http://schemas.microsoft.com/office/powerpoint/2010/main" val="1301828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2</a:t>
            </a:fld>
            <a:endParaRPr lang="en-US"/>
          </a:p>
        </p:txBody>
      </p:sp>
    </p:spTree>
    <p:extLst>
      <p:ext uri="{BB962C8B-B14F-4D97-AF65-F5344CB8AC3E}">
        <p14:creationId xmlns:p14="http://schemas.microsoft.com/office/powerpoint/2010/main" val="210440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44F59-312C-9C0D-D45A-150B4B0AD2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24732A-D1E5-F7C3-F828-D9EF0F984E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62E7EBB-D4B5-2D16-CFB9-C95A89E5AAC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3C3E9CD-3BCD-A40B-2A10-A6B046239083}"/>
              </a:ext>
            </a:extLst>
          </p:cNvPr>
          <p:cNvSpPr>
            <a:spLocks noGrp="1"/>
          </p:cNvSpPr>
          <p:nvPr>
            <p:ph type="sldNum" sz="quarter" idx="5"/>
          </p:nvPr>
        </p:nvSpPr>
        <p:spPr/>
        <p:txBody>
          <a:bodyPr/>
          <a:lstStyle/>
          <a:p>
            <a:fld id="{F866984F-B5B0-4B95-8D4B-F2AFA2947F02}" type="slidenum">
              <a:rPr lang="en-US" smtClean="0"/>
              <a:t>20</a:t>
            </a:fld>
            <a:endParaRPr lang="en-US"/>
          </a:p>
        </p:txBody>
      </p:sp>
    </p:spTree>
    <p:extLst>
      <p:ext uri="{BB962C8B-B14F-4D97-AF65-F5344CB8AC3E}">
        <p14:creationId xmlns:p14="http://schemas.microsoft.com/office/powerpoint/2010/main" val="14559149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21</a:t>
            </a:fld>
            <a:endParaRPr lang="en-US"/>
          </a:p>
        </p:txBody>
      </p:sp>
    </p:spTree>
    <p:extLst>
      <p:ext uri="{BB962C8B-B14F-4D97-AF65-F5344CB8AC3E}">
        <p14:creationId xmlns:p14="http://schemas.microsoft.com/office/powerpoint/2010/main" val="3658334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CDA49B-6690-A352-CEB1-01EDA2F6DB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6F2C5C-3CFB-4935-D605-BA618F5C10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1768058-824D-CB8F-6F29-48ACDE0336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382AD0B-EDE2-D4B8-CA91-5E97D08D261F}"/>
              </a:ext>
            </a:extLst>
          </p:cNvPr>
          <p:cNvSpPr>
            <a:spLocks noGrp="1"/>
          </p:cNvSpPr>
          <p:nvPr>
            <p:ph type="sldNum" sz="quarter" idx="5"/>
          </p:nvPr>
        </p:nvSpPr>
        <p:spPr/>
        <p:txBody>
          <a:bodyPr/>
          <a:lstStyle/>
          <a:p>
            <a:fld id="{F866984F-B5B0-4B95-8D4B-F2AFA2947F02}" type="slidenum">
              <a:rPr lang="en-US" smtClean="0"/>
              <a:t>22</a:t>
            </a:fld>
            <a:endParaRPr lang="en-US"/>
          </a:p>
        </p:txBody>
      </p:sp>
    </p:spTree>
    <p:extLst>
      <p:ext uri="{BB962C8B-B14F-4D97-AF65-F5344CB8AC3E}">
        <p14:creationId xmlns:p14="http://schemas.microsoft.com/office/powerpoint/2010/main" val="3819350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EA934-87D3-E187-055C-0616DE8E63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B06776-0180-E7C3-2A5C-169BA24607D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C430C7-8ED7-731A-BDB8-A64F8D2A9D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F73368-73C2-E40A-CCCD-65E05AEAB0CE}"/>
              </a:ext>
            </a:extLst>
          </p:cNvPr>
          <p:cNvSpPr>
            <a:spLocks noGrp="1"/>
          </p:cNvSpPr>
          <p:nvPr>
            <p:ph type="sldNum" sz="quarter" idx="5"/>
          </p:nvPr>
        </p:nvSpPr>
        <p:spPr/>
        <p:txBody>
          <a:bodyPr/>
          <a:lstStyle/>
          <a:p>
            <a:fld id="{F866984F-B5B0-4B95-8D4B-F2AFA2947F02}" type="slidenum">
              <a:rPr lang="en-US" smtClean="0"/>
              <a:t>23</a:t>
            </a:fld>
            <a:endParaRPr lang="en-US"/>
          </a:p>
        </p:txBody>
      </p:sp>
    </p:spTree>
    <p:extLst>
      <p:ext uri="{BB962C8B-B14F-4D97-AF65-F5344CB8AC3E}">
        <p14:creationId xmlns:p14="http://schemas.microsoft.com/office/powerpoint/2010/main" val="67203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EE0AE-7EB2-CE2D-55B7-CDE078FB00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A79F3-109F-88EB-E471-92784FE4D9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BF63176-2DA0-BAC3-13A4-4B78F09D01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2C44DB-0195-9984-BEF5-73E8F39C4801}"/>
              </a:ext>
            </a:extLst>
          </p:cNvPr>
          <p:cNvSpPr>
            <a:spLocks noGrp="1"/>
          </p:cNvSpPr>
          <p:nvPr>
            <p:ph type="sldNum" sz="quarter" idx="5"/>
          </p:nvPr>
        </p:nvSpPr>
        <p:spPr/>
        <p:txBody>
          <a:bodyPr/>
          <a:lstStyle/>
          <a:p>
            <a:fld id="{F866984F-B5B0-4B95-8D4B-F2AFA2947F02}" type="slidenum">
              <a:rPr lang="en-US" smtClean="0"/>
              <a:t>24</a:t>
            </a:fld>
            <a:endParaRPr lang="en-US"/>
          </a:p>
        </p:txBody>
      </p:sp>
    </p:spTree>
    <p:extLst>
      <p:ext uri="{BB962C8B-B14F-4D97-AF65-F5344CB8AC3E}">
        <p14:creationId xmlns:p14="http://schemas.microsoft.com/office/powerpoint/2010/main" val="2632554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5F07D-BFA2-71E0-9C10-22BD346FBD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3DE821-9FCA-F90F-0275-E808777094E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F1B57E8-67A2-808A-7D89-7745524C2A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605AF2-1588-4180-A85F-7F9B55A82EB4}"/>
              </a:ext>
            </a:extLst>
          </p:cNvPr>
          <p:cNvSpPr>
            <a:spLocks noGrp="1"/>
          </p:cNvSpPr>
          <p:nvPr>
            <p:ph type="sldNum" sz="quarter" idx="10"/>
          </p:nvPr>
        </p:nvSpPr>
        <p:spPr/>
        <p:txBody>
          <a:bodyPr/>
          <a:lstStyle/>
          <a:p>
            <a:fld id="{F866984F-B5B0-4B95-8D4B-F2AFA2947F02}" type="slidenum">
              <a:rPr lang="en-US" smtClean="0"/>
              <a:t>25</a:t>
            </a:fld>
            <a:endParaRPr lang="en-US"/>
          </a:p>
        </p:txBody>
      </p:sp>
    </p:spTree>
    <p:extLst>
      <p:ext uri="{BB962C8B-B14F-4D97-AF65-F5344CB8AC3E}">
        <p14:creationId xmlns:p14="http://schemas.microsoft.com/office/powerpoint/2010/main" val="12817876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26</a:t>
            </a:fld>
            <a:endParaRPr lang="en-US"/>
          </a:p>
        </p:txBody>
      </p:sp>
    </p:spTree>
    <p:extLst>
      <p:ext uri="{BB962C8B-B14F-4D97-AF65-F5344CB8AC3E}">
        <p14:creationId xmlns:p14="http://schemas.microsoft.com/office/powerpoint/2010/main" val="27557304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27</a:t>
            </a:fld>
            <a:endParaRPr lang="en-US"/>
          </a:p>
        </p:txBody>
      </p:sp>
    </p:spTree>
    <p:extLst>
      <p:ext uri="{BB962C8B-B14F-4D97-AF65-F5344CB8AC3E}">
        <p14:creationId xmlns:p14="http://schemas.microsoft.com/office/powerpoint/2010/main" val="1476526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3FC4D-E810-232B-D8BE-FD2CFA60D8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CD465-9D82-42FE-36AC-AF8C80E0F7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68D12F-A327-D2F0-5DEA-81B3469991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5D67F9-5B76-8B70-A80B-AD25462800A5}"/>
              </a:ext>
            </a:extLst>
          </p:cNvPr>
          <p:cNvSpPr>
            <a:spLocks noGrp="1"/>
          </p:cNvSpPr>
          <p:nvPr>
            <p:ph type="sldNum" sz="quarter" idx="5"/>
          </p:nvPr>
        </p:nvSpPr>
        <p:spPr/>
        <p:txBody>
          <a:bodyPr/>
          <a:lstStyle/>
          <a:p>
            <a:fld id="{F866984F-B5B0-4B95-8D4B-F2AFA2947F02}" type="slidenum">
              <a:rPr lang="en-US" smtClean="0"/>
              <a:t>28</a:t>
            </a:fld>
            <a:endParaRPr lang="en-US"/>
          </a:p>
        </p:txBody>
      </p:sp>
    </p:spTree>
    <p:extLst>
      <p:ext uri="{BB962C8B-B14F-4D97-AF65-F5344CB8AC3E}">
        <p14:creationId xmlns:p14="http://schemas.microsoft.com/office/powerpoint/2010/main" val="99138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A8716-E391-933D-79B6-AC3CBEA66C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EA55C7-72C4-9BA5-9722-0E8FD091166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6CE6018-0A8A-6AC4-EC92-82273B5160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0C77E8-3C4E-9E4C-F7E7-46829AF1EFD3}"/>
              </a:ext>
            </a:extLst>
          </p:cNvPr>
          <p:cNvSpPr>
            <a:spLocks noGrp="1"/>
          </p:cNvSpPr>
          <p:nvPr>
            <p:ph type="sldNum" sz="quarter" idx="5"/>
          </p:nvPr>
        </p:nvSpPr>
        <p:spPr/>
        <p:txBody>
          <a:bodyPr/>
          <a:lstStyle/>
          <a:p>
            <a:fld id="{F866984F-B5B0-4B95-8D4B-F2AFA2947F02}" type="slidenum">
              <a:rPr lang="en-US" smtClean="0"/>
              <a:t>29</a:t>
            </a:fld>
            <a:endParaRPr lang="en-US"/>
          </a:p>
        </p:txBody>
      </p:sp>
    </p:spTree>
    <p:extLst>
      <p:ext uri="{BB962C8B-B14F-4D97-AF65-F5344CB8AC3E}">
        <p14:creationId xmlns:p14="http://schemas.microsoft.com/office/powerpoint/2010/main" val="8980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1A0CC-1FFC-62D5-8B2C-FC7D6F251F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F5056D-EFA3-FF9F-8C27-5A66C61D336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EEA059A-3E79-E06C-0EEA-E7CBDB2C5D9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B9C5731-61E7-3BFC-242D-18AA2A9CC339}"/>
              </a:ext>
            </a:extLst>
          </p:cNvPr>
          <p:cNvSpPr>
            <a:spLocks noGrp="1"/>
          </p:cNvSpPr>
          <p:nvPr>
            <p:ph type="sldNum" sz="quarter" idx="5"/>
          </p:nvPr>
        </p:nvSpPr>
        <p:spPr/>
        <p:txBody>
          <a:bodyPr/>
          <a:lstStyle/>
          <a:p>
            <a:fld id="{F866984F-B5B0-4B95-8D4B-F2AFA2947F02}" type="slidenum">
              <a:rPr lang="en-US" smtClean="0"/>
              <a:t>3</a:t>
            </a:fld>
            <a:endParaRPr lang="en-US"/>
          </a:p>
        </p:txBody>
      </p:sp>
    </p:spTree>
    <p:extLst>
      <p:ext uri="{BB962C8B-B14F-4D97-AF65-F5344CB8AC3E}">
        <p14:creationId xmlns:p14="http://schemas.microsoft.com/office/powerpoint/2010/main" val="2148743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77A85-D38C-1BEC-3DC6-8CDC54C13C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5A519F-CA7C-CFDD-C35C-F768F98892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CDB937-5319-0F00-005E-7266337EA5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6E0855-7443-305E-420D-0556ACEA43FC}"/>
              </a:ext>
            </a:extLst>
          </p:cNvPr>
          <p:cNvSpPr>
            <a:spLocks noGrp="1"/>
          </p:cNvSpPr>
          <p:nvPr>
            <p:ph type="sldNum" sz="quarter" idx="5"/>
          </p:nvPr>
        </p:nvSpPr>
        <p:spPr/>
        <p:txBody>
          <a:bodyPr/>
          <a:lstStyle/>
          <a:p>
            <a:fld id="{F866984F-B5B0-4B95-8D4B-F2AFA2947F02}" type="slidenum">
              <a:rPr lang="en-US" smtClean="0"/>
              <a:t>30</a:t>
            </a:fld>
            <a:endParaRPr lang="en-US"/>
          </a:p>
        </p:txBody>
      </p:sp>
    </p:spTree>
    <p:extLst>
      <p:ext uri="{BB962C8B-B14F-4D97-AF65-F5344CB8AC3E}">
        <p14:creationId xmlns:p14="http://schemas.microsoft.com/office/powerpoint/2010/main" val="2234699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6984F-B5B0-4B95-8D4B-F2AFA2947F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620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66984F-B5B0-4B95-8D4B-F2AFA2947F02}" type="slidenum">
              <a:rPr lang="en-US" smtClean="0"/>
              <a:t>32</a:t>
            </a:fld>
            <a:endParaRPr lang="en-US"/>
          </a:p>
        </p:txBody>
      </p:sp>
    </p:spTree>
    <p:extLst>
      <p:ext uri="{BB962C8B-B14F-4D97-AF65-F5344CB8AC3E}">
        <p14:creationId xmlns:p14="http://schemas.microsoft.com/office/powerpoint/2010/main" val="2163221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237B4-FCCB-BCD2-F08A-FFF983785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96177D-8372-4543-D0C7-E0DB579093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D6D42F-0749-B01E-2342-B55115E7B5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00E39DB-1402-29CA-B228-40BE32DED7DF}"/>
              </a:ext>
            </a:extLst>
          </p:cNvPr>
          <p:cNvSpPr>
            <a:spLocks noGrp="1"/>
          </p:cNvSpPr>
          <p:nvPr>
            <p:ph type="sldNum" sz="quarter" idx="5"/>
          </p:nvPr>
        </p:nvSpPr>
        <p:spPr/>
        <p:txBody>
          <a:bodyPr/>
          <a:lstStyle/>
          <a:p>
            <a:fld id="{F866984F-B5B0-4B95-8D4B-F2AFA2947F02}" type="slidenum">
              <a:rPr lang="en-US" smtClean="0"/>
              <a:t>33</a:t>
            </a:fld>
            <a:endParaRPr lang="en-US"/>
          </a:p>
        </p:txBody>
      </p:sp>
    </p:spTree>
    <p:extLst>
      <p:ext uri="{BB962C8B-B14F-4D97-AF65-F5344CB8AC3E}">
        <p14:creationId xmlns:p14="http://schemas.microsoft.com/office/powerpoint/2010/main" val="3069440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6BE8C-88B7-C686-7CC1-02E297FA69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52958B-B036-80F7-60E7-E05CE39BCDA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547F92-ED4B-5406-5A4B-5EFD1729A4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679C88C-394C-C51F-4B48-58B9E0B8CEA7}"/>
              </a:ext>
            </a:extLst>
          </p:cNvPr>
          <p:cNvSpPr>
            <a:spLocks noGrp="1"/>
          </p:cNvSpPr>
          <p:nvPr>
            <p:ph type="sldNum" sz="quarter" idx="5"/>
          </p:nvPr>
        </p:nvSpPr>
        <p:spPr/>
        <p:txBody>
          <a:bodyPr/>
          <a:lstStyle/>
          <a:p>
            <a:fld id="{F866984F-B5B0-4B95-8D4B-F2AFA2947F02}" type="slidenum">
              <a:rPr lang="en-US" smtClean="0"/>
              <a:t>34</a:t>
            </a:fld>
            <a:endParaRPr lang="en-US"/>
          </a:p>
        </p:txBody>
      </p:sp>
    </p:spTree>
    <p:extLst>
      <p:ext uri="{BB962C8B-B14F-4D97-AF65-F5344CB8AC3E}">
        <p14:creationId xmlns:p14="http://schemas.microsoft.com/office/powerpoint/2010/main" val="2637033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69998-9889-ED8E-8FB3-D838D1540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47152-D298-F3C7-B9B2-D32829D9DCE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21083A-9540-76FC-65B3-24175B407C6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85F43BE9-C1CC-133F-7769-000470C306A3}"/>
              </a:ext>
            </a:extLst>
          </p:cNvPr>
          <p:cNvSpPr>
            <a:spLocks noGrp="1"/>
          </p:cNvSpPr>
          <p:nvPr>
            <p:ph type="sldNum" sz="quarter" idx="5"/>
          </p:nvPr>
        </p:nvSpPr>
        <p:spPr/>
        <p:txBody>
          <a:bodyPr/>
          <a:lstStyle/>
          <a:p>
            <a:fld id="{F866984F-B5B0-4B95-8D4B-F2AFA2947F02}" type="slidenum">
              <a:rPr lang="en-US" smtClean="0"/>
              <a:t>35</a:t>
            </a:fld>
            <a:endParaRPr lang="en-US"/>
          </a:p>
        </p:txBody>
      </p:sp>
    </p:spTree>
    <p:extLst>
      <p:ext uri="{BB962C8B-B14F-4D97-AF65-F5344CB8AC3E}">
        <p14:creationId xmlns:p14="http://schemas.microsoft.com/office/powerpoint/2010/main" val="2487575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2B50A-0A4E-8E25-502A-6F58CA2F0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0F2CD4-E4B9-E0AD-380E-9797306B4C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FE57116-DC63-053C-A9E8-8A7A04F90B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7FAB970-5A93-69A9-244E-3720CDC3F4D3}"/>
              </a:ext>
            </a:extLst>
          </p:cNvPr>
          <p:cNvSpPr>
            <a:spLocks noGrp="1"/>
          </p:cNvSpPr>
          <p:nvPr>
            <p:ph type="sldNum" sz="quarter" idx="5"/>
          </p:nvPr>
        </p:nvSpPr>
        <p:spPr/>
        <p:txBody>
          <a:bodyPr/>
          <a:lstStyle/>
          <a:p>
            <a:fld id="{F866984F-B5B0-4B95-8D4B-F2AFA2947F02}" type="slidenum">
              <a:rPr lang="en-US" smtClean="0"/>
              <a:t>36</a:t>
            </a:fld>
            <a:endParaRPr lang="en-US"/>
          </a:p>
        </p:txBody>
      </p:sp>
    </p:spTree>
    <p:extLst>
      <p:ext uri="{BB962C8B-B14F-4D97-AF65-F5344CB8AC3E}">
        <p14:creationId xmlns:p14="http://schemas.microsoft.com/office/powerpoint/2010/main" val="1013582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0FABF-F61E-1538-D5C3-7AEE0A75D9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3D7975-E826-332A-3BE2-744827CAC9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6CC6162-D76B-5F94-F800-0DD1DA67A7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744908-0234-3767-0EFB-C9DB7A1FE937}"/>
              </a:ext>
            </a:extLst>
          </p:cNvPr>
          <p:cNvSpPr>
            <a:spLocks noGrp="1"/>
          </p:cNvSpPr>
          <p:nvPr>
            <p:ph type="sldNum" sz="quarter" idx="5"/>
          </p:nvPr>
        </p:nvSpPr>
        <p:spPr/>
        <p:txBody>
          <a:bodyPr/>
          <a:lstStyle/>
          <a:p>
            <a:fld id="{F866984F-B5B0-4B95-8D4B-F2AFA2947F02}" type="slidenum">
              <a:rPr lang="en-US" smtClean="0"/>
              <a:t>37</a:t>
            </a:fld>
            <a:endParaRPr lang="en-US"/>
          </a:p>
        </p:txBody>
      </p:sp>
    </p:spTree>
    <p:extLst>
      <p:ext uri="{BB962C8B-B14F-4D97-AF65-F5344CB8AC3E}">
        <p14:creationId xmlns:p14="http://schemas.microsoft.com/office/powerpoint/2010/main" val="1348207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EA592-D3E5-B150-64DC-8082E47A5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4478A4-A108-B63A-B767-29820E3F711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06C83E4-25BC-C691-C1E4-5F1F2E6B40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8511FC-C195-6A95-FD0E-11518F0E2190}"/>
              </a:ext>
            </a:extLst>
          </p:cNvPr>
          <p:cNvSpPr>
            <a:spLocks noGrp="1"/>
          </p:cNvSpPr>
          <p:nvPr>
            <p:ph type="sldNum" sz="quarter" idx="5"/>
          </p:nvPr>
        </p:nvSpPr>
        <p:spPr/>
        <p:txBody>
          <a:bodyPr/>
          <a:lstStyle/>
          <a:p>
            <a:fld id="{F866984F-B5B0-4B95-8D4B-F2AFA2947F02}" type="slidenum">
              <a:rPr lang="en-US" smtClean="0"/>
              <a:t>38</a:t>
            </a:fld>
            <a:endParaRPr lang="en-US"/>
          </a:p>
        </p:txBody>
      </p:sp>
    </p:spTree>
    <p:extLst>
      <p:ext uri="{BB962C8B-B14F-4D97-AF65-F5344CB8AC3E}">
        <p14:creationId xmlns:p14="http://schemas.microsoft.com/office/powerpoint/2010/main" val="408764872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66984F-B5B0-4B95-8D4B-F2AFA2947F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326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4</a:t>
            </a:fld>
            <a:endParaRPr lang="en-US"/>
          </a:p>
        </p:txBody>
      </p:sp>
    </p:spTree>
    <p:extLst>
      <p:ext uri="{BB962C8B-B14F-4D97-AF65-F5344CB8AC3E}">
        <p14:creationId xmlns:p14="http://schemas.microsoft.com/office/powerpoint/2010/main" val="23869071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40</a:t>
            </a:fld>
            <a:endParaRPr lang="en-US"/>
          </a:p>
        </p:txBody>
      </p:sp>
    </p:spTree>
    <p:extLst>
      <p:ext uri="{BB962C8B-B14F-4D97-AF65-F5344CB8AC3E}">
        <p14:creationId xmlns:p14="http://schemas.microsoft.com/office/powerpoint/2010/main" val="21200827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D07D9-B07A-BAC8-9522-61B817CF2A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BFD2D-056C-0B8E-44C2-8B9B7633515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F0BB4C-8711-A18D-DB36-9BDE112A29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8E7B31-1773-5A15-93A5-120ABF998857}"/>
              </a:ext>
            </a:extLst>
          </p:cNvPr>
          <p:cNvSpPr>
            <a:spLocks noGrp="1"/>
          </p:cNvSpPr>
          <p:nvPr>
            <p:ph type="sldNum" sz="quarter" idx="10"/>
          </p:nvPr>
        </p:nvSpPr>
        <p:spPr/>
        <p:txBody>
          <a:bodyPr/>
          <a:lstStyle/>
          <a:p>
            <a:fld id="{F866984F-B5B0-4B95-8D4B-F2AFA2947F02}" type="slidenum">
              <a:rPr lang="en-US" smtClean="0"/>
              <a:t>41</a:t>
            </a:fld>
            <a:endParaRPr lang="en-US"/>
          </a:p>
        </p:txBody>
      </p:sp>
    </p:spTree>
    <p:extLst>
      <p:ext uri="{BB962C8B-B14F-4D97-AF65-F5344CB8AC3E}">
        <p14:creationId xmlns:p14="http://schemas.microsoft.com/office/powerpoint/2010/main" val="2118995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5</a:t>
            </a:fld>
            <a:endParaRPr lang="en-US"/>
          </a:p>
        </p:txBody>
      </p:sp>
    </p:spTree>
    <p:extLst>
      <p:ext uri="{BB962C8B-B14F-4D97-AF65-F5344CB8AC3E}">
        <p14:creationId xmlns:p14="http://schemas.microsoft.com/office/powerpoint/2010/main" val="4242316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6</a:t>
            </a:fld>
            <a:endParaRPr lang="en-US"/>
          </a:p>
        </p:txBody>
      </p:sp>
    </p:spTree>
    <p:extLst>
      <p:ext uri="{BB962C8B-B14F-4D97-AF65-F5344CB8AC3E}">
        <p14:creationId xmlns:p14="http://schemas.microsoft.com/office/powerpoint/2010/main" val="4278971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7</a:t>
            </a:fld>
            <a:endParaRPr lang="en-US"/>
          </a:p>
        </p:txBody>
      </p:sp>
    </p:spTree>
    <p:extLst>
      <p:ext uri="{BB962C8B-B14F-4D97-AF65-F5344CB8AC3E}">
        <p14:creationId xmlns:p14="http://schemas.microsoft.com/office/powerpoint/2010/main" val="715049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6002D-A264-123E-2C5C-261729BE45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BDD1E-E99B-BF16-AE74-FC4012E8BF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1E30C17-7A61-0FDC-0AC1-61048BBDE9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3D281C-454D-634F-509B-46A4740FC07D}"/>
              </a:ext>
            </a:extLst>
          </p:cNvPr>
          <p:cNvSpPr>
            <a:spLocks noGrp="1"/>
          </p:cNvSpPr>
          <p:nvPr>
            <p:ph type="sldNum" sz="quarter" idx="5"/>
          </p:nvPr>
        </p:nvSpPr>
        <p:spPr/>
        <p:txBody>
          <a:bodyPr/>
          <a:lstStyle/>
          <a:p>
            <a:fld id="{F866984F-B5B0-4B95-8D4B-F2AFA2947F02}" type="slidenum">
              <a:rPr lang="en-US" smtClean="0"/>
              <a:t>8</a:t>
            </a:fld>
            <a:endParaRPr lang="en-US"/>
          </a:p>
        </p:txBody>
      </p:sp>
    </p:spTree>
    <p:extLst>
      <p:ext uri="{BB962C8B-B14F-4D97-AF65-F5344CB8AC3E}">
        <p14:creationId xmlns:p14="http://schemas.microsoft.com/office/powerpoint/2010/main" val="346431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66984F-B5B0-4B95-8D4B-F2AFA2947F02}" type="slidenum">
              <a:rPr lang="en-US" smtClean="0"/>
              <a:t>9</a:t>
            </a:fld>
            <a:endParaRPr lang="en-US"/>
          </a:p>
        </p:txBody>
      </p:sp>
    </p:spTree>
    <p:extLst>
      <p:ext uri="{BB962C8B-B14F-4D97-AF65-F5344CB8AC3E}">
        <p14:creationId xmlns:p14="http://schemas.microsoft.com/office/powerpoint/2010/main" val="14293953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8" Type="http://schemas.openxmlformats.org/officeDocument/2006/relationships/hyperlink" Target="https://spinlab.me/" TargetMode="External"/><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spinlab.me/" TargetMode="External"/><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7254" y="28100"/>
            <a:ext cx="12117491" cy="6801799"/>
          </a:xfrm>
          <a:prstGeom prst="rect">
            <a:avLst/>
          </a:prstGeom>
        </p:spPr>
      </p:pic>
      <p:sp>
        <p:nvSpPr>
          <p:cNvPr id="35" name="Text Placeholder 34">
            <a:extLst>
              <a:ext uri="{FF2B5EF4-FFF2-40B4-BE49-F238E27FC236}">
                <a16:creationId xmlns:a16="http://schemas.microsoft.com/office/drawing/2014/main" id="{C73C8566-B08C-6403-2E5E-8FE37A16FC17}"/>
              </a:ext>
            </a:extLst>
          </p:cNvPr>
          <p:cNvSpPr>
            <a:spLocks noGrp="1"/>
          </p:cNvSpPr>
          <p:nvPr>
            <p:ph type="body" sz="quarter" idx="11" hasCustomPrompt="1"/>
          </p:nvPr>
        </p:nvSpPr>
        <p:spPr>
          <a:xfrm>
            <a:off x="114299" y="101600"/>
            <a:ext cx="4060305" cy="914400"/>
          </a:xfrm>
        </p:spPr>
        <p:txBody>
          <a:bodyPr>
            <a:normAutofit/>
          </a:bodyPr>
          <a:lstStyle>
            <a:lvl1pPr marL="0" indent="0">
              <a:buNone/>
              <a:defRPr sz="2000">
                <a:solidFill>
                  <a:srgbClr val="18453B"/>
                </a:solidFill>
              </a:defRPr>
            </a:lvl1pPr>
          </a:lstStyle>
          <a:p>
            <a:pPr lvl="0"/>
            <a:r>
              <a:rPr lang="en-US" dirty="0"/>
              <a:t>Insert time and location here</a:t>
            </a:r>
          </a:p>
        </p:txBody>
      </p:sp>
      <p:sp>
        <p:nvSpPr>
          <p:cNvPr id="37" name="Title 36">
            <a:extLst>
              <a:ext uri="{FF2B5EF4-FFF2-40B4-BE49-F238E27FC236}">
                <a16:creationId xmlns:a16="http://schemas.microsoft.com/office/drawing/2014/main" id="{303D1E2F-E620-6C43-67BC-44AD3431B3FC}"/>
              </a:ext>
            </a:extLst>
          </p:cNvPr>
          <p:cNvSpPr>
            <a:spLocks noGrp="1"/>
          </p:cNvSpPr>
          <p:nvPr>
            <p:ph type="title" hasCustomPrompt="1"/>
          </p:nvPr>
        </p:nvSpPr>
        <p:spPr>
          <a:xfrm>
            <a:off x="1886414" y="1208001"/>
            <a:ext cx="8419173" cy="692797"/>
          </a:xfrm>
        </p:spPr>
        <p:txBody>
          <a:bodyPr/>
          <a:lstStyle>
            <a:lvl1pPr>
              <a:defRPr b="1">
                <a:solidFill>
                  <a:srgbClr val="18453B"/>
                </a:solidFill>
              </a:defRPr>
            </a:lvl1pPr>
          </a:lstStyle>
          <a:p>
            <a:pPr algn="ctr"/>
            <a:r>
              <a:rPr lang="en-US" dirty="0"/>
              <a:t>Sample Talk Title</a:t>
            </a:r>
          </a:p>
        </p:txBody>
      </p:sp>
      <p:sp>
        <p:nvSpPr>
          <p:cNvPr id="39" name="Text Placeholder 38">
            <a:extLst>
              <a:ext uri="{FF2B5EF4-FFF2-40B4-BE49-F238E27FC236}">
                <a16:creationId xmlns:a16="http://schemas.microsoft.com/office/drawing/2014/main" id="{812EE27A-D1FD-8B1B-2E5F-D7E95B192FF0}"/>
              </a:ext>
            </a:extLst>
          </p:cNvPr>
          <p:cNvSpPr>
            <a:spLocks noGrp="1"/>
          </p:cNvSpPr>
          <p:nvPr>
            <p:ph type="body" sz="quarter" idx="12" hasCustomPrompt="1"/>
          </p:nvPr>
        </p:nvSpPr>
        <p:spPr>
          <a:xfrm>
            <a:off x="1886414" y="4838700"/>
            <a:ext cx="8419173" cy="914400"/>
          </a:xfrm>
        </p:spPr>
        <p:txBody>
          <a:bodyPr/>
          <a:lstStyle>
            <a:lvl1pPr marL="0" indent="0" algn="ctr">
              <a:buNone/>
              <a:defRPr>
                <a:solidFill>
                  <a:srgbClr val="18453B"/>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Maggie Tseng*, Other Authors</a:t>
            </a:r>
          </a:p>
          <a:p>
            <a:pPr lvl="0"/>
            <a:r>
              <a:rPr lang="en-US" dirty="0"/>
              <a:t>*tseng@frib.msu.edu</a:t>
            </a:r>
          </a:p>
        </p:txBody>
      </p:sp>
    </p:spTree>
    <p:extLst>
      <p:ext uri="{BB962C8B-B14F-4D97-AF65-F5344CB8AC3E}">
        <p14:creationId xmlns:p14="http://schemas.microsoft.com/office/powerpoint/2010/main" val="3675386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4" name="Picture 3" descr="A green and white rectangle&#10;&#10;Description automatically generated">
            <a:extLst>
              <a:ext uri="{FF2B5EF4-FFF2-40B4-BE49-F238E27FC236}">
                <a16:creationId xmlns:a16="http://schemas.microsoft.com/office/drawing/2014/main" id="{B7761245-4D8E-B596-3653-A6A308B0B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58632" y="3166565"/>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40589"/>
            <a:ext cx="11988800" cy="822375"/>
          </a:xfrm>
        </p:spPr>
        <p:txBody>
          <a:bodyPr/>
          <a:lstStyle>
            <a:lvl1pPr algn="ctr">
              <a:defRPr b="1">
                <a:solidFill>
                  <a:schemeClr val="bg1"/>
                </a:solidFill>
              </a:defRPr>
            </a:lvl1pPr>
          </a:lstStyle>
          <a:p>
            <a:r>
              <a:rPr lang="en-US" dirty="0"/>
              <a:t>Click to edit Master title style</a:t>
            </a:r>
          </a:p>
        </p:txBody>
      </p:sp>
      <p:sp>
        <p:nvSpPr>
          <p:cNvPr id="14" name="Date Placeholder 13">
            <a:extLst>
              <a:ext uri="{FF2B5EF4-FFF2-40B4-BE49-F238E27FC236}">
                <a16:creationId xmlns:a16="http://schemas.microsoft.com/office/drawing/2014/main" id="{F4A768D2-BD8D-7D2D-E225-90E2AFF42218}"/>
              </a:ext>
            </a:extLst>
          </p:cNvPr>
          <p:cNvSpPr>
            <a:spLocks noGrp="1"/>
          </p:cNvSpPr>
          <p:nvPr>
            <p:ph type="dt" sz="half" idx="10"/>
          </p:nvPr>
        </p:nvSpPr>
        <p:spPr>
          <a:xfrm>
            <a:off x="165100" y="6356350"/>
            <a:ext cx="2743200" cy="365125"/>
          </a:xfrm>
        </p:spPr>
        <p:txBody>
          <a:bodyPr/>
          <a:lstStyle>
            <a:lvl1pPr>
              <a:defRPr>
                <a:solidFill>
                  <a:srgbClr val="18453B"/>
                </a:solidFill>
              </a:defRPr>
            </a:lvl1pPr>
          </a:lstStyle>
          <a:p>
            <a:r>
              <a:rPr lang="en-US"/>
              <a:t>March 5, 2026</a:t>
            </a:r>
            <a:endParaRPr lang="en-US" dirty="0"/>
          </a:p>
        </p:txBody>
      </p:sp>
      <p:sp>
        <p:nvSpPr>
          <p:cNvPr id="15" name="Footer Placeholder 14">
            <a:extLst>
              <a:ext uri="{FF2B5EF4-FFF2-40B4-BE49-F238E27FC236}">
                <a16:creationId xmlns:a16="http://schemas.microsoft.com/office/drawing/2014/main" id="{AA5C8174-4C35-5857-6A20-F66A65EAE48F}"/>
              </a:ext>
            </a:extLst>
          </p:cNvPr>
          <p:cNvSpPr>
            <a:spLocks noGrp="1"/>
          </p:cNvSpPr>
          <p:nvPr>
            <p:ph type="ftr" sz="quarter" idx="11"/>
          </p:nvPr>
        </p:nvSpPr>
        <p:spPr>
          <a:xfrm>
            <a:off x="4032250" y="6356350"/>
            <a:ext cx="4114800" cy="365125"/>
          </a:xfrm>
        </p:spPr>
        <p:txBody>
          <a:bodyPr/>
          <a:lstStyle>
            <a:lvl1pPr>
              <a:defRPr>
                <a:solidFill>
                  <a:srgbClr val="18453B"/>
                </a:solidFill>
              </a:defRPr>
            </a:lvl1pPr>
          </a:lstStyle>
          <a:p>
            <a:r>
              <a:rPr lang="en-US"/>
              <a:t>Maggie Tseng - 229Pa Using Complementary Techniques</a:t>
            </a:r>
            <a:endParaRPr lang="en-US" dirty="0"/>
          </a:p>
        </p:txBody>
      </p:sp>
      <p:sp>
        <p:nvSpPr>
          <p:cNvPr id="16" name="Slide Number Placeholder 15">
            <a:extLst>
              <a:ext uri="{FF2B5EF4-FFF2-40B4-BE49-F238E27FC236}">
                <a16:creationId xmlns:a16="http://schemas.microsoft.com/office/drawing/2014/main" id="{A2C18560-86C1-268F-6457-53B61B3F3BD3}"/>
              </a:ext>
            </a:extLst>
          </p:cNvPr>
          <p:cNvSpPr>
            <a:spLocks noGrp="1"/>
          </p:cNvSpPr>
          <p:nvPr>
            <p:ph type="sldNum" sz="quarter" idx="12"/>
          </p:nvPr>
        </p:nvSpPr>
        <p:spPr>
          <a:xfrm>
            <a:off x="9271000" y="6356350"/>
            <a:ext cx="2743200" cy="365125"/>
          </a:xfrm>
        </p:spPr>
        <p:txBody>
          <a:bodyPr/>
          <a:lstStyle>
            <a:lvl1pPr>
              <a:defRPr>
                <a:solidFill>
                  <a:srgbClr val="18453B"/>
                </a:solidFill>
              </a:defRPr>
            </a:lvl1pPr>
          </a:lstStyle>
          <a:p>
            <a:r>
              <a:rPr lang="en-US" dirty="0"/>
              <a:t>Slide </a:t>
            </a:r>
            <a:fld id="{2C7A174C-579F-4F8E-8B4A-0A19B84DACF7}" type="slidenum">
              <a:rPr lang="en-US" smtClean="0"/>
              <a:pPr/>
              <a:t>‹#›</a:t>
            </a:fld>
            <a:endParaRPr lang="en-US" dirty="0"/>
          </a:p>
        </p:txBody>
      </p:sp>
    </p:spTree>
    <p:extLst>
      <p:ext uri="{BB962C8B-B14F-4D97-AF65-F5344CB8AC3E}">
        <p14:creationId xmlns:p14="http://schemas.microsoft.com/office/powerpoint/2010/main" val="206571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And Acknowledgements">
    <p:spTree>
      <p:nvGrpSpPr>
        <p:cNvPr id="1" name=""/>
        <p:cNvGrpSpPr/>
        <p:nvPr/>
      </p:nvGrpSpPr>
      <p:grpSpPr>
        <a:xfrm>
          <a:off x="0" y="0"/>
          <a:ext cx="0" cy="0"/>
          <a:chOff x="0" y="0"/>
          <a:chExt cx="0" cy="0"/>
        </a:xfrm>
      </p:grpSpPr>
      <p:pic>
        <p:nvPicPr>
          <p:cNvPr id="4" name="Picture 3" descr="A green and white rectangle&#10;&#10;Description automatically generated">
            <a:extLst>
              <a:ext uri="{FF2B5EF4-FFF2-40B4-BE49-F238E27FC236}">
                <a16:creationId xmlns:a16="http://schemas.microsoft.com/office/drawing/2014/main" id="{B7761245-4D8E-B596-3653-A6A308B0B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pic>
        <p:nvPicPr>
          <p:cNvPr id="11" name="Picture 10" descr="A group of people standing in a room with a machine&#10;&#10;AI-generated content may be incorrect.">
            <a:extLst>
              <a:ext uri="{FF2B5EF4-FFF2-40B4-BE49-F238E27FC236}">
                <a16:creationId xmlns:a16="http://schemas.microsoft.com/office/drawing/2014/main" id="{1DD0EFD8-C69F-0293-652E-8E78B9F2B6EA}"/>
              </a:ext>
            </a:extLst>
          </p:cNvPr>
          <p:cNvPicPr>
            <a:picLocks noChangeAspect="1"/>
          </p:cNvPicPr>
          <p:nvPr/>
        </p:nvPicPr>
        <p:blipFill>
          <a:blip r:embed="rId3"/>
          <a:srcRect t="32641" b="13075"/>
          <a:stretch/>
        </p:blipFill>
        <p:spPr>
          <a:xfrm>
            <a:off x="266495" y="1080282"/>
            <a:ext cx="6839155" cy="2784442"/>
          </a:xfrm>
          <a:prstGeom prst="rect">
            <a:avLst/>
          </a:prstGeom>
          <a:ln w="12700">
            <a:noFill/>
          </a:ln>
        </p:spPr>
      </p:pic>
      <p:sp>
        <p:nvSpPr>
          <p:cNvPr id="12" name="TextBox 11">
            <a:extLst>
              <a:ext uri="{FF2B5EF4-FFF2-40B4-BE49-F238E27FC236}">
                <a16:creationId xmlns:a16="http://schemas.microsoft.com/office/drawing/2014/main" id="{EFAB201F-F149-B684-149A-249D8AF82382}"/>
              </a:ext>
            </a:extLst>
          </p:cNvPr>
          <p:cNvSpPr txBox="1"/>
          <p:nvPr/>
        </p:nvSpPr>
        <p:spPr>
          <a:xfrm>
            <a:off x="7105650" y="1080282"/>
            <a:ext cx="5086350" cy="2585323"/>
          </a:xfrm>
          <a:prstGeom prst="rect">
            <a:avLst/>
          </a:prstGeom>
          <a:noFill/>
        </p:spPr>
        <p:txBody>
          <a:bodyPr wrap="square" rtlCol="0">
            <a:spAutoFit/>
          </a:bodyPr>
          <a:lstStyle/>
          <a:p>
            <a:pPr algn="ctr"/>
            <a:r>
              <a:rPr lang="en-US" b="1" dirty="0">
                <a:latin typeface="+mj-lt"/>
                <a:ea typeface="Palatino" pitchFamily="2" charset="77"/>
              </a:rPr>
              <a:t>Spinlab @ MSU:</a:t>
            </a:r>
          </a:p>
          <a:p>
            <a:pPr algn="ctr"/>
            <a:r>
              <a:rPr lang="en-US" b="1" dirty="0">
                <a:latin typeface="+mj-lt"/>
                <a:ea typeface="Palatino" pitchFamily="2" charset="77"/>
              </a:rPr>
              <a:t>PI:</a:t>
            </a:r>
            <a:r>
              <a:rPr lang="en-US" dirty="0">
                <a:latin typeface="+mj-lt"/>
                <a:ea typeface="Palatino" pitchFamily="2" charset="77"/>
              </a:rPr>
              <a:t> Jaideep Taggart Singh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mj-lt"/>
                <a:ea typeface="Palatino" pitchFamily="2" charset="77"/>
              </a:rPr>
              <a:t>Graduate Students:</a:t>
            </a:r>
            <a:r>
              <a:rPr lang="en-US" dirty="0">
                <a:latin typeface="+mj-lt"/>
                <a:ea typeface="Palatino" pitchFamily="2" charset="77"/>
              </a:rPr>
              <a:t> </a:t>
            </a:r>
            <a:r>
              <a:rPr lang="en-US" sz="1800" kern="1200" dirty="0" err="1">
                <a:solidFill>
                  <a:schemeClr val="tx1"/>
                </a:solidFill>
                <a:latin typeface="+mn-lt"/>
                <a:ea typeface="Palatino" pitchFamily="2" charset="77"/>
                <a:cs typeface="+mn-cs"/>
              </a:rPr>
              <a:t>Yousuf</a:t>
            </a:r>
            <a:r>
              <a:rPr lang="en-US" sz="1800" kern="1200" dirty="0">
                <a:solidFill>
                  <a:schemeClr val="tx1"/>
                </a:solidFill>
                <a:latin typeface="+mn-lt"/>
                <a:ea typeface="Palatino" pitchFamily="2" charset="77"/>
                <a:cs typeface="+mn-cs"/>
              </a:rPr>
              <a:t> </a:t>
            </a:r>
            <a:r>
              <a:rPr lang="en-US" sz="1800" kern="1200" dirty="0" err="1">
                <a:solidFill>
                  <a:schemeClr val="tx1"/>
                </a:solidFill>
                <a:latin typeface="+mn-lt"/>
                <a:ea typeface="Palatino" pitchFamily="2" charset="77"/>
                <a:cs typeface="+mn-cs"/>
              </a:rPr>
              <a:t>Alishan</a:t>
            </a:r>
            <a:r>
              <a:rPr lang="en-US" sz="1800" kern="1200" dirty="0">
                <a:solidFill>
                  <a:schemeClr val="tx1"/>
                </a:solidFill>
                <a:latin typeface="+mn-lt"/>
                <a:ea typeface="Palatino" pitchFamily="2" charset="77"/>
                <a:cs typeface="+mn-cs"/>
              </a:rPr>
              <a:t>, Aiden Boyer, </a:t>
            </a:r>
            <a:r>
              <a:rPr lang="en-US" dirty="0">
                <a:latin typeface="+mj-lt"/>
                <a:ea typeface="Palatino" pitchFamily="2" charset="77"/>
              </a:rPr>
              <a:t>Karina</a:t>
            </a:r>
            <a:r>
              <a:rPr lang="en-US" baseline="0" dirty="0">
                <a:latin typeface="+mj-lt"/>
                <a:ea typeface="Palatino" pitchFamily="2" charset="77"/>
              </a:rPr>
              <a:t> </a:t>
            </a:r>
            <a:r>
              <a:rPr lang="en-US" baseline="0" dirty="0" err="1">
                <a:latin typeface="+mj-lt"/>
                <a:ea typeface="Palatino" pitchFamily="2" charset="77"/>
              </a:rPr>
              <a:t>Martirosova</a:t>
            </a:r>
            <a:r>
              <a:rPr lang="en-US" baseline="0" dirty="0">
                <a:latin typeface="+mj-lt"/>
                <a:ea typeface="Palatino" pitchFamily="2" charset="77"/>
              </a:rPr>
              <a:t>, </a:t>
            </a:r>
            <a:r>
              <a:rPr lang="en-US" dirty="0">
                <a:latin typeface="+mj-lt"/>
                <a:ea typeface="Palatino" pitchFamily="2" charset="77"/>
              </a:rPr>
              <a:t>Nicholas Nusgart, </a:t>
            </a:r>
            <a:r>
              <a:rPr lang="en-US" sz="1800" kern="1200" dirty="0" err="1">
                <a:solidFill>
                  <a:schemeClr val="tx1"/>
                </a:solidFill>
                <a:latin typeface="+mn-lt"/>
                <a:ea typeface="Palatino" pitchFamily="2" charset="77"/>
                <a:cs typeface="+mn-cs"/>
              </a:rPr>
              <a:t>Prottoy</a:t>
            </a:r>
            <a:r>
              <a:rPr lang="en-US" sz="1800" kern="1200" dirty="0">
                <a:solidFill>
                  <a:schemeClr val="tx1"/>
                </a:solidFill>
                <a:latin typeface="+mn-lt"/>
                <a:ea typeface="Palatino" pitchFamily="2" charset="77"/>
                <a:cs typeface="+mn-cs"/>
              </a:rPr>
              <a:t> Samir,</a:t>
            </a:r>
            <a:r>
              <a:rPr lang="en-US" sz="1800" kern="1200" baseline="0" dirty="0">
                <a:solidFill>
                  <a:schemeClr val="tx1"/>
                </a:solidFill>
                <a:latin typeface="+mn-lt"/>
                <a:ea typeface="Palatino" pitchFamily="2" charset="77"/>
                <a:cs typeface="+mn-cs"/>
              </a:rPr>
              <a:t> </a:t>
            </a:r>
            <a:r>
              <a:rPr lang="en-US" dirty="0">
                <a:latin typeface="+mj-lt"/>
                <a:ea typeface="Palatino" pitchFamily="2" charset="77"/>
              </a:rPr>
              <a:t>Maggie Tseng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mj-lt"/>
                <a:ea typeface="Palatino" pitchFamily="2" charset="77"/>
              </a:rPr>
              <a:t>Undergraduate Students: </a:t>
            </a:r>
            <a:r>
              <a:rPr lang="en-US" dirty="0" err="1">
                <a:latin typeface="+mj-lt"/>
                <a:ea typeface="Palatino" pitchFamily="2" charset="77"/>
              </a:rPr>
              <a:t>Aesen</a:t>
            </a:r>
            <a:r>
              <a:rPr lang="en-US" dirty="0">
                <a:latin typeface="+mj-lt"/>
                <a:ea typeface="Palatino" pitchFamily="2" charset="77"/>
              </a:rPr>
              <a:t> Copeland, Myles Daugherty, Nick Koester, </a:t>
            </a:r>
            <a:r>
              <a:rPr lang="en-US" sz="1800" kern="1200" dirty="0">
                <a:solidFill>
                  <a:schemeClr val="tx1"/>
                </a:solidFill>
                <a:latin typeface="+mn-lt"/>
                <a:ea typeface="Palatino" pitchFamily="2" charset="77"/>
                <a:cs typeface="+mn-cs"/>
              </a:rPr>
              <a:t>Skylar Milne, </a:t>
            </a:r>
            <a:r>
              <a:rPr lang="en-US" dirty="0">
                <a:latin typeface="+mj-lt"/>
                <a:ea typeface="Palatino" pitchFamily="2" charset="77"/>
              </a:rPr>
              <a:t>Griffin </a:t>
            </a:r>
            <a:r>
              <a:rPr lang="en-US" dirty="0" err="1">
                <a:latin typeface="+mj-lt"/>
                <a:ea typeface="Palatino" pitchFamily="2" charset="77"/>
              </a:rPr>
              <a:t>Silbert</a:t>
            </a:r>
            <a:r>
              <a:rPr lang="en-US" dirty="0">
                <a:latin typeface="+mj-lt"/>
                <a:ea typeface="Palatino" pitchFamily="2" charset="77"/>
              </a:rPr>
              <a:t>, Ellie Summerfield</a:t>
            </a:r>
            <a:r>
              <a:rPr lang="en-US" sz="1800" kern="1200" dirty="0">
                <a:solidFill>
                  <a:schemeClr val="tx1"/>
                </a:solidFill>
                <a:latin typeface="+mn-lt"/>
                <a:ea typeface="Palatino" pitchFamily="2" charset="77"/>
                <a:cs typeface="+mn-cs"/>
              </a:rPr>
              <a:t>, Ryan </a:t>
            </a:r>
            <a:r>
              <a:rPr lang="en-US" sz="1800" kern="1200" dirty="0" err="1">
                <a:solidFill>
                  <a:schemeClr val="tx1"/>
                </a:solidFill>
                <a:latin typeface="+mn-lt"/>
                <a:ea typeface="Palatino" pitchFamily="2" charset="77"/>
                <a:cs typeface="+mn-cs"/>
              </a:rPr>
              <a:t>Tanzer</a:t>
            </a:r>
            <a:endParaRPr lang="en-US" sz="1800" kern="1200" dirty="0">
              <a:solidFill>
                <a:schemeClr val="tx1"/>
              </a:solidFill>
              <a:latin typeface="+mn-lt"/>
              <a:ea typeface="Palatino" pitchFamily="2" charset="77"/>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Palatino" pitchFamily="2" charset="77"/>
                <a:cs typeface="+mn-cs"/>
              </a:rPr>
              <a:t>Photo</a:t>
            </a:r>
            <a:r>
              <a:rPr lang="en-US" sz="1800" b="1" kern="1200" baseline="0" dirty="0">
                <a:solidFill>
                  <a:schemeClr val="tx1"/>
                </a:solidFill>
                <a:latin typeface="+mn-lt"/>
                <a:ea typeface="Palatino" pitchFamily="2" charset="77"/>
                <a:cs typeface="+mn-cs"/>
              </a:rPr>
              <a:t> C</a:t>
            </a:r>
            <a:r>
              <a:rPr lang="en-US" sz="1800" b="1" kern="1200" dirty="0">
                <a:solidFill>
                  <a:schemeClr val="tx1"/>
                </a:solidFill>
                <a:latin typeface="+mn-lt"/>
                <a:ea typeface="Palatino" pitchFamily="2" charset="77"/>
                <a:cs typeface="+mn-cs"/>
              </a:rPr>
              <a:t>redit</a:t>
            </a:r>
            <a:r>
              <a:rPr lang="en-US" sz="1800" kern="1200" dirty="0">
                <a:solidFill>
                  <a:schemeClr val="tx1"/>
                </a:solidFill>
                <a:latin typeface="+mn-lt"/>
                <a:ea typeface="Palatino" pitchFamily="2" charset="77"/>
                <a:cs typeface="+mn-cs"/>
              </a:rPr>
              <a:t>: Sydney Grant</a:t>
            </a:r>
            <a:endParaRPr lang="en-US" dirty="0">
              <a:latin typeface="+mj-lt"/>
              <a:ea typeface="Palatino" pitchFamily="2" charset="77"/>
            </a:endParaRPr>
          </a:p>
        </p:txBody>
      </p:sp>
      <p:grpSp>
        <p:nvGrpSpPr>
          <p:cNvPr id="37" name="Group 36"/>
          <p:cNvGrpSpPr/>
          <p:nvPr userDrawn="1"/>
        </p:nvGrpSpPr>
        <p:grpSpPr>
          <a:xfrm>
            <a:off x="62703" y="3957968"/>
            <a:ext cx="3634139" cy="1983729"/>
            <a:chOff x="62703" y="3957968"/>
            <a:chExt cx="3634139" cy="1983729"/>
          </a:xfrm>
        </p:grpSpPr>
        <p:sp>
          <p:nvSpPr>
            <p:cNvPr id="8" name="TextBox 7">
              <a:extLst>
                <a:ext uri="{FF2B5EF4-FFF2-40B4-BE49-F238E27FC236}">
                  <a16:creationId xmlns:a16="http://schemas.microsoft.com/office/drawing/2014/main" id="{A54677B5-D869-2603-3DD1-4AAD4DE978FF}"/>
                </a:ext>
              </a:extLst>
            </p:cNvPr>
            <p:cNvSpPr txBox="1"/>
            <p:nvPr/>
          </p:nvSpPr>
          <p:spPr>
            <a:xfrm>
              <a:off x="62703" y="4618258"/>
              <a:ext cx="3634139" cy="1323439"/>
            </a:xfrm>
            <a:prstGeom prst="rect">
              <a:avLst/>
            </a:prstGeom>
            <a:noFill/>
          </p:spPr>
          <p:txBody>
            <a:bodyPr wrap="square" rtlCol="0">
              <a:spAutoFit/>
            </a:bodyPr>
            <a:lstStyle/>
            <a:p>
              <a:pPr algn="ctr"/>
              <a:r>
                <a:rPr lang="en-US" sz="1600" b="1" dirty="0">
                  <a:solidFill>
                    <a:srgbClr val="00B050"/>
                  </a:solidFill>
                  <a:latin typeface="+mj-lt"/>
                  <a:ea typeface="Palatino" pitchFamily="2" charset="77"/>
                </a:rPr>
                <a:t>DOE Early Career Award 2018</a:t>
              </a:r>
            </a:p>
            <a:p>
              <a:pPr algn="ctr"/>
              <a:r>
                <a:rPr lang="en-US" sz="1600" b="1" dirty="0">
                  <a:solidFill>
                    <a:srgbClr val="00B050"/>
                  </a:solidFill>
                  <a:latin typeface="+mj-lt"/>
                  <a:ea typeface="Palatino" pitchFamily="2" charset="77"/>
                </a:rPr>
                <a:t>DE-SC0019015 (EDM3)</a:t>
              </a:r>
            </a:p>
            <a:p>
              <a:pPr algn="ctr"/>
              <a:r>
                <a:rPr lang="en-US" sz="1600" b="1" dirty="0">
                  <a:solidFill>
                    <a:srgbClr val="00B050"/>
                  </a:solidFill>
                  <a:latin typeface="+mj-lt"/>
                  <a:ea typeface="Palatino" pitchFamily="2" charset="77"/>
                </a:rPr>
                <a:t>DE-SC0019455 (Ra EDM)</a:t>
              </a:r>
            </a:p>
            <a:p>
              <a:pPr algn="ctr"/>
              <a:r>
                <a:rPr lang="en-US" sz="1600" b="1" dirty="0">
                  <a:solidFill>
                    <a:srgbClr val="00B050"/>
                  </a:solidFill>
                  <a:latin typeface="+mj-lt"/>
                  <a:ea typeface="Palatino" pitchFamily="2" charset="77"/>
                </a:rPr>
                <a:t>DE-SC0025679 (Ra EDM+EDM3)</a:t>
              </a:r>
            </a:p>
            <a:p>
              <a:pPr algn="ctr"/>
              <a:r>
                <a:rPr lang="en-US" sz="1600" b="1" dirty="0">
                  <a:solidFill>
                    <a:srgbClr val="00B050"/>
                  </a:solidFill>
                  <a:latin typeface="+mj-lt"/>
                  <a:ea typeface="Palatino" pitchFamily="2" charset="77"/>
                </a:rPr>
                <a:t>DE-SC0022299 (TRAIN-MI)</a:t>
              </a:r>
            </a:p>
          </p:txBody>
        </p:sp>
        <p:pic>
          <p:nvPicPr>
            <p:cNvPr id="14" name="Picture 13" descr="A black background with blue text&#10;&#10;AI-generated content may be incorrect.">
              <a:extLst>
                <a:ext uri="{FF2B5EF4-FFF2-40B4-BE49-F238E27FC236}">
                  <a16:creationId xmlns:a16="http://schemas.microsoft.com/office/drawing/2014/main" id="{2F53B957-4BCF-AEC6-D4D7-FB297CD70325}"/>
                </a:ext>
              </a:extLst>
            </p:cNvPr>
            <p:cNvPicPr>
              <a:picLocks noChangeAspect="1"/>
            </p:cNvPicPr>
            <p:nvPr userDrawn="1"/>
          </p:nvPicPr>
          <p:blipFill>
            <a:blip r:embed="rId4"/>
            <a:stretch>
              <a:fillRect/>
            </a:stretch>
          </p:blipFill>
          <p:spPr>
            <a:xfrm>
              <a:off x="168789" y="3957968"/>
              <a:ext cx="3421967" cy="606983"/>
            </a:xfrm>
            <a:prstGeom prst="rect">
              <a:avLst/>
            </a:prstGeom>
          </p:spPr>
        </p:pic>
      </p:grpSp>
      <p:sp>
        <p:nvSpPr>
          <p:cNvPr id="15" name="TextBox 14">
            <a:extLst>
              <a:ext uri="{FF2B5EF4-FFF2-40B4-BE49-F238E27FC236}">
                <a16:creationId xmlns:a16="http://schemas.microsoft.com/office/drawing/2014/main" id="{C4D6A0E8-207B-CC21-F38C-18835CB0DE1B}"/>
              </a:ext>
            </a:extLst>
          </p:cNvPr>
          <p:cNvSpPr txBox="1"/>
          <p:nvPr userDrawn="1"/>
        </p:nvSpPr>
        <p:spPr>
          <a:xfrm>
            <a:off x="1959323" y="73785"/>
            <a:ext cx="8273355" cy="769441"/>
          </a:xfrm>
          <a:prstGeom prst="rect">
            <a:avLst/>
          </a:prstGeom>
          <a:noFill/>
        </p:spPr>
        <p:txBody>
          <a:bodyPr wrap="none" rtlCol="0">
            <a:spAutoFit/>
          </a:bodyPr>
          <a:lstStyle/>
          <a:p>
            <a:r>
              <a:rPr lang="en-US" sz="4400" b="1" dirty="0">
                <a:solidFill>
                  <a:schemeClr val="bg1"/>
                </a:solidFill>
                <a:latin typeface="+mj-lt"/>
              </a:rPr>
              <a:t>Thank You For Your Attention!</a:t>
            </a:r>
          </a:p>
        </p:txBody>
      </p:sp>
      <p:sp>
        <p:nvSpPr>
          <p:cNvPr id="17" name="Date Placeholder 13">
            <a:extLst>
              <a:ext uri="{FF2B5EF4-FFF2-40B4-BE49-F238E27FC236}">
                <a16:creationId xmlns:a16="http://schemas.microsoft.com/office/drawing/2014/main" id="{2B9D6D74-7BBB-3C27-0924-46684FAC0CC4}"/>
              </a:ext>
            </a:extLst>
          </p:cNvPr>
          <p:cNvSpPr>
            <a:spLocks noGrp="1"/>
          </p:cNvSpPr>
          <p:nvPr userDrawn="1">
            <p:ph type="dt" sz="half" idx="10"/>
          </p:nvPr>
        </p:nvSpPr>
        <p:spPr>
          <a:xfrm>
            <a:off x="165100" y="6356350"/>
            <a:ext cx="2743200" cy="365125"/>
          </a:xfrm>
        </p:spPr>
        <p:txBody>
          <a:bodyPr/>
          <a:lstStyle>
            <a:lvl1pPr>
              <a:defRPr>
                <a:solidFill>
                  <a:srgbClr val="18453B"/>
                </a:solidFill>
              </a:defRPr>
            </a:lvl1pPr>
          </a:lstStyle>
          <a:p>
            <a:r>
              <a:rPr lang="en-US"/>
              <a:t>March 5, 2026</a:t>
            </a:r>
            <a:endParaRPr lang="en-US" dirty="0"/>
          </a:p>
        </p:txBody>
      </p:sp>
      <p:sp>
        <p:nvSpPr>
          <p:cNvPr id="18" name="Footer Placeholder 14">
            <a:extLst>
              <a:ext uri="{FF2B5EF4-FFF2-40B4-BE49-F238E27FC236}">
                <a16:creationId xmlns:a16="http://schemas.microsoft.com/office/drawing/2014/main" id="{7D5A5C00-ACAF-543F-E64A-9C494E57CB46}"/>
              </a:ext>
            </a:extLst>
          </p:cNvPr>
          <p:cNvSpPr>
            <a:spLocks noGrp="1"/>
          </p:cNvSpPr>
          <p:nvPr userDrawn="1">
            <p:ph type="ftr" sz="quarter" idx="11"/>
          </p:nvPr>
        </p:nvSpPr>
        <p:spPr>
          <a:xfrm>
            <a:off x="4032250" y="6356350"/>
            <a:ext cx="4114800" cy="365125"/>
          </a:xfrm>
        </p:spPr>
        <p:txBody>
          <a:bodyPr/>
          <a:lstStyle>
            <a:lvl1pPr>
              <a:defRPr>
                <a:solidFill>
                  <a:srgbClr val="18453B"/>
                </a:solidFill>
              </a:defRPr>
            </a:lvl1pPr>
          </a:lstStyle>
          <a:p>
            <a:r>
              <a:rPr lang="en-US"/>
              <a:t>Maggie Tseng - 229Pa Using Complementary Techniques</a:t>
            </a:r>
            <a:endParaRPr lang="en-US" dirty="0"/>
          </a:p>
        </p:txBody>
      </p:sp>
      <p:sp>
        <p:nvSpPr>
          <p:cNvPr id="19" name="Slide Number Placeholder 15">
            <a:extLst>
              <a:ext uri="{FF2B5EF4-FFF2-40B4-BE49-F238E27FC236}">
                <a16:creationId xmlns:a16="http://schemas.microsoft.com/office/drawing/2014/main" id="{2414F68E-ED39-CFFE-3DE5-144D8D9BC860}"/>
              </a:ext>
            </a:extLst>
          </p:cNvPr>
          <p:cNvSpPr>
            <a:spLocks noGrp="1"/>
          </p:cNvSpPr>
          <p:nvPr userDrawn="1">
            <p:ph type="sldNum" sz="quarter" idx="12"/>
          </p:nvPr>
        </p:nvSpPr>
        <p:spPr>
          <a:xfrm>
            <a:off x="9271000" y="6356350"/>
            <a:ext cx="2743200" cy="365125"/>
          </a:xfrm>
        </p:spPr>
        <p:txBody>
          <a:bodyPr/>
          <a:lstStyle>
            <a:lvl1pPr>
              <a:defRPr>
                <a:solidFill>
                  <a:srgbClr val="18453B"/>
                </a:solidFill>
              </a:defRPr>
            </a:lvl1pPr>
          </a:lstStyle>
          <a:p>
            <a:r>
              <a:rPr lang="en-US" dirty="0"/>
              <a:t>Slide </a:t>
            </a:r>
            <a:fld id="{2C7A174C-579F-4F8E-8B4A-0A19B84DACF7}" type="slidenum">
              <a:rPr lang="en-US" smtClean="0"/>
              <a:pPr/>
              <a:t>‹#›</a:t>
            </a:fld>
            <a:endParaRPr lang="en-US" dirty="0"/>
          </a:p>
        </p:txBody>
      </p:sp>
      <p:grpSp>
        <p:nvGrpSpPr>
          <p:cNvPr id="36" name="Group 35"/>
          <p:cNvGrpSpPr/>
          <p:nvPr userDrawn="1"/>
        </p:nvGrpSpPr>
        <p:grpSpPr>
          <a:xfrm>
            <a:off x="3552847" y="3950797"/>
            <a:ext cx="2397124" cy="1252236"/>
            <a:chOff x="3586259" y="3950797"/>
            <a:chExt cx="2397124" cy="1252236"/>
          </a:xfrm>
        </p:grpSpPr>
        <p:sp>
          <p:nvSpPr>
            <p:cNvPr id="16" name="TextBox 15">
              <a:extLst>
                <a:ext uri="{FF2B5EF4-FFF2-40B4-BE49-F238E27FC236}">
                  <a16:creationId xmlns:a16="http://schemas.microsoft.com/office/drawing/2014/main" id="{A54677B5-D869-2603-3DD1-4AAD4DE978FF}"/>
                </a:ext>
              </a:extLst>
            </p:cNvPr>
            <p:cNvSpPr txBox="1"/>
            <p:nvPr userDrawn="1"/>
          </p:nvSpPr>
          <p:spPr>
            <a:xfrm>
              <a:off x="3586259" y="4618258"/>
              <a:ext cx="2397124" cy="584775"/>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SPG: Center Development</a:t>
              </a:r>
              <a:r>
                <a:rPr lang="en-US" sz="1600" b="1" baseline="0" dirty="0">
                  <a:solidFill>
                    <a:srgbClr val="00B050"/>
                  </a:solidFill>
                  <a:latin typeface="+mn-lt"/>
                  <a:ea typeface="+mn-ea"/>
                </a:rPr>
                <a:t> (NPF)</a:t>
              </a:r>
              <a:endParaRPr lang="en-US" sz="1600" b="1" baseline="0" dirty="0">
                <a:solidFill>
                  <a:srgbClr val="00B050"/>
                </a:solidFill>
                <a:latin typeface="+mj-lt"/>
                <a:ea typeface="Palatino" pitchFamily="2" charset="77"/>
              </a:endParaRPr>
            </a:p>
          </p:txBody>
        </p:sp>
        <p:pic>
          <p:nvPicPr>
            <p:cNvPr id="3" name="Picture 2"/>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854695" y="3950797"/>
              <a:ext cx="1860253" cy="621325"/>
            </a:xfrm>
            <a:prstGeom prst="rect">
              <a:avLst/>
            </a:prstGeom>
          </p:spPr>
        </p:pic>
      </p:grpSp>
      <p:grpSp>
        <p:nvGrpSpPr>
          <p:cNvPr id="35" name="Group 34"/>
          <p:cNvGrpSpPr/>
          <p:nvPr userDrawn="1"/>
        </p:nvGrpSpPr>
        <p:grpSpPr>
          <a:xfrm>
            <a:off x="5805976" y="3859041"/>
            <a:ext cx="2006261" cy="1620991"/>
            <a:chOff x="5828404" y="3859041"/>
            <a:chExt cx="2006261" cy="1620991"/>
          </a:xfrm>
        </p:grpSpPr>
        <p:pic>
          <p:nvPicPr>
            <p:cNvPr id="2" name="Picture 1"/>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430291" y="3859041"/>
              <a:ext cx="802486" cy="804837"/>
            </a:xfrm>
            <a:prstGeom prst="rect">
              <a:avLst/>
            </a:prstGeom>
          </p:spPr>
        </p:pic>
        <p:sp>
          <p:nvSpPr>
            <p:cNvPr id="20" name="TextBox 19">
              <a:extLst>
                <a:ext uri="{FF2B5EF4-FFF2-40B4-BE49-F238E27FC236}">
                  <a16:creationId xmlns:a16="http://schemas.microsoft.com/office/drawing/2014/main" id="{A54677B5-D869-2603-3DD1-4AAD4DE978FF}"/>
                </a:ext>
              </a:extLst>
            </p:cNvPr>
            <p:cNvSpPr txBox="1"/>
            <p:nvPr userDrawn="1"/>
          </p:nvSpPr>
          <p:spPr>
            <a:xfrm>
              <a:off x="5828404" y="4618258"/>
              <a:ext cx="2006261" cy="861774"/>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 1654610 </a:t>
              </a:r>
            </a:p>
            <a:p>
              <a:pPr algn="ctr" defTabSz="914400"/>
              <a:r>
                <a:rPr lang="en-US" sz="1600" b="1" baseline="0" dirty="0">
                  <a:solidFill>
                    <a:srgbClr val="00B050"/>
                  </a:solidFill>
                  <a:latin typeface="+mj-lt"/>
                  <a:ea typeface="Palatino" pitchFamily="2" charset="77"/>
                </a:rPr>
                <a:t>(CAREER-SAM)</a:t>
              </a:r>
            </a:p>
            <a:p>
              <a:pPr algn="ctr" defTabSz="914400"/>
              <a:r>
                <a:rPr lang="en-US" sz="1600" b="1" dirty="0">
                  <a:solidFill>
                    <a:srgbClr val="00B050"/>
                  </a:solidFill>
                </a:rPr>
                <a:t># 2412951 (SAM)</a:t>
              </a:r>
            </a:p>
          </p:txBody>
        </p:sp>
      </p:grpSp>
      <p:grpSp>
        <p:nvGrpSpPr>
          <p:cNvPr id="34" name="Group 33"/>
          <p:cNvGrpSpPr/>
          <p:nvPr userDrawn="1"/>
        </p:nvGrpSpPr>
        <p:grpSpPr>
          <a:xfrm>
            <a:off x="7668242" y="3918962"/>
            <a:ext cx="2268521" cy="1530293"/>
            <a:chOff x="7747753" y="3918962"/>
            <a:chExt cx="2268521" cy="1530293"/>
          </a:xfrm>
        </p:grpSpPr>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00045" y="3918962"/>
              <a:ext cx="1763937" cy="684995"/>
            </a:xfrm>
            <a:prstGeom prst="rect">
              <a:avLst/>
            </a:prstGeom>
          </p:spPr>
        </p:pic>
        <p:sp>
          <p:nvSpPr>
            <p:cNvPr id="21" name="TextBox 20">
              <a:extLst>
                <a:ext uri="{FF2B5EF4-FFF2-40B4-BE49-F238E27FC236}">
                  <a16:creationId xmlns:a16="http://schemas.microsoft.com/office/drawing/2014/main" id="{A54677B5-D869-2603-3DD1-4AAD4DE978FF}"/>
                </a:ext>
              </a:extLst>
            </p:cNvPr>
            <p:cNvSpPr txBox="1"/>
            <p:nvPr userDrawn="1"/>
          </p:nvSpPr>
          <p:spPr>
            <a:xfrm>
              <a:off x="7747753" y="4618258"/>
              <a:ext cx="2268521" cy="830997"/>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2025 Experimental </a:t>
              </a:r>
            </a:p>
            <a:p>
              <a:pPr algn="ctr" defTabSz="914400"/>
              <a:r>
                <a:rPr lang="en-US" sz="1600" b="1" baseline="0" dirty="0">
                  <a:solidFill>
                    <a:srgbClr val="00B050"/>
                  </a:solidFill>
                  <a:latin typeface="+mj-lt"/>
                  <a:ea typeface="Palatino" pitchFamily="2" charset="77"/>
                </a:rPr>
                <a:t>Physics Investigator</a:t>
              </a:r>
            </a:p>
            <a:p>
              <a:pPr algn="ctr" defTabSz="914400"/>
              <a:r>
                <a:rPr lang="en-US" sz="1600" b="1" baseline="0" dirty="0">
                  <a:solidFill>
                    <a:srgbClr val="00B050"/>
                  </a:solidFill>
                  <a:latin typeface="+mj-lt"/>
                  <a:ea typeface="Palatino" pitchFamily="2" charset="77"/>
                </a:rPr>
                <a:t>GBMF13799 (</a:t>
              </a:r>
              <a:r>
                <a:rPr lang="en-US" sz="1600" b="1" baseline="30000" dirty="0">
                  <a:solidFill>
                    <a:srgbClr val="00B050"/>
                  </a:solidFill>
                  <a:latin typeface="+mj-lt"/>
                  <a:ea typeface="Palatino" pitchFamily="2" charset="77"/>
                </a:rPr>
                <a:t>229</a:t>
              </a:r>
              <a:r>
                <a:rPr lang="en-US" sz="1600" b="1" baseline="0" dirty="0">
                  <a:solidFill>
                    <a:srgbClr val="00B050"/>
                  </a:solidFill>
                  <a:latin typeface="+mj-lt"/>
                  <a:ea typeface="Palatino" pitchFamily="2" charset="77"/>
                </a:rPr>
                <a:t>Pa)</a:t>
              </a:r>
            </a:p>
          </p:txBody>
        </p:sp>
      </p:grpSp>
      <p:sp>
        <p:nvSpPr>
          <p:cNvPr id="30" name="TextBox 29"/>
          <p:cNvSpPr txBox="1"/>
          <p:nvPr userDrawn="1"/>
        </p:nvSpPr>
        <p:spPr>
          <a:xfrm>
            <a:off x="10598002" y="5014781"/>
            <a:ext cx="1412566" cy="338554"/>
          </a:xfrm>
          <a:prstGeom prst="rect">
            <a:avLst/>
          </a:prstGeom>
          <a:noFill/>
        </p:spPr>
        <p:txBody>
          <a:bodyPr wrap="none" rtlCol="0">
            <a:spAutoFit/>
          </a:bodyPr>
          <a:lstStyle/>
          <a:p>
            <a:r>
              <a:rPr lang="en-US" sz="1600" b="1" dirty="0">
                <a:solidFill>
                  <a:srgbClr val="00B050"/>
                </a:solidFill>
              </a:rPr>
              <a:t>PCLB (</a:t>
            </a:r>
            <a:r>
              <a:rPr lang="en-US" sz="1600" b="1" baseline="30000" dirty="0">
                <a:solidFill>
                  <a:srgbClr val="00B050"/>
                </a:solidFill>
              </a:rPr>
              <a:t>229</a:t>
            </a:r>
            <a:r>
              <a:rPr lang="en-US" sz="1600" b="1" dirty="0">
                <a:solidFill>
                  <a:srgbClr val="00B050"/>
                </a:solidFill>
              </a:rPr>
              <a:t>Pa)</a:t>
            </a:r>
          </a:p>
        </p:txBody>
      </p:sp>
      <p:sp>
        <p:nvSpPr>
          <p:cNvPr id="31" name="TextBox 30"/>
          <p:cNvSpPr txBox="1"/>
          <p:nvPr userDrawn="1"/>
        </p:nvSpPr>
        <p:spPr>
          <a:xfrm>
            <a:off x="887715" y="5583647"/>
            <a:ext cx="10416570" cy="800219"/>
          </a:xfrm>
          <a:prstGeom prst="rect">
            <a:avLst/>
          </a:prstGeom>
          <a:noFill/>
        </p:spPr>
        <p:txBody>
          <a:bodyPr wrap="none" rtlCol="0">
            <a:spAutoFit/>
          </a:bodyPr>
          <a:lstStyle/>
          <a:p>
            <a:pPr algn="ctr"/>
            <a:r>
              <a:rPr lang="en-US" sz="1600" b="1" dirty="0">
                <a:solidFill>
                  <a:schemeClr val="tx1"/>
                </a:solidFill>
              </a:rPr>
              <a:t>Visit Our Website: </a:t>
            </a:r>
            <a:r>
              <a:rPr lang="en-US" sz="1600" b="1" dirty="0">
                <a:solidFill>
                  <a:schemeClr val="tx1"/>
                </a:solidFill>
                <a:hlinkClick r:id="rId8"/>
              </a:rPr>
              <a:t>https://spinlab.me/</a:t>
            </a:r>
            <a:endParaRPr lang="en-US" sz="1600"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Want to come visit us in person? Contact</a:t>
            </a:r>
            <a:r>
              <a:rPr lang="en-US" sz="1600" b="1" baseline="0" dirty="0">
                <a:solidFill>
                  <a:schemeClr val="tx1"/>
                </a:solidFill>
              </a:rPr>
              <a:t> singhj@frib.msu.edu</a:t>
            </a:r>
            <a:endParaRPr lang="en-US" sz="1600"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Part of this work was performed under the auspices of the U.S. DOE by LLNL  under Contract No. DE-AC52-07NA27344.</a:t>
            </a:r>
          </a:p>
        </p:txBody>
      </p:sp>
      <p:grpSp>
        <p:nvGrpSpPr>
          <p:cNvPr id="33" name="Group 32"/>
          <p:cNvGrpSpPr/>
          <p:nvPr userDrawn="1"/>
        </p:nvGrpSpPr>
        <p:grpSpPr>
          <a:xfrm>
            <a:off x="9792770" y="3837349"/>
            <a:ext cx="2399230" cy="1119463"/>
            <a:chOff x="9792770" y="3837349"/>
            <a:chExt cx="2399230" cy="1119463"/>
          </a:xfrm>
        </p:grpSpPr>
        <p:pic>
          <p:nvPicPr>
            <p:cNvPr id="7" name="Picture 6"/>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9892114" y="3837349"/>
              <a:ext cx="2200543" cy="848221"/>
            </a:xfrm>
            <a:prstGeom prst="rect">
              <a:avLst/>
            </a:prstGeom>
          </p:spPr>
        </p:pic>
        <p:sp>
          <p:nvSpPr>
            <p:cNvPr id="32" name="TextBox 31">
              <a:extLst>
                <a:ext uri="{FF2B5EF4-FFF2-40B4-BE49-F238E27FC236}">
                  <a16:creationId xmlns:a16="http://schemas.microsoft.com/office/drawing/2014/main" id="{A54677B5-D869-2603-3DD1-4AAD4DE978FF}"/>
                </a:ext>
              </a:extLst>
            </p:cNvPr>
            <p:cNvSpPr txBox="1"/>
            <p:nvPr userDrawn="1"/>
          </p:nvSpPr>
          <p:spPr>
            <a:xfrm>
              <a:off x="9792770" y="4618258"/>
              <a:ext cx="2399230" cy="338554"/>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DE-NA0003996 (</a:t>
              </a:r>
              <a:r>
                <a:rPr lang="en-US" sz="1600" b="1" baseline="30000" dirty="0">
                  <a:solidFill>
                    <a:srgbClr val="00B050"/>
                  </a:solidFill>
                  <a:latin typeface="+mj-lt"/>
                  <a:ea typeface="Palatino" pitchFamily="2" charset="77"/>
                </a:rPr>
                <a:t>229</a:t>
              </a:r>
              <a:r>
                <a:rPr lang="en-US" sz="1600" b="1" baseline="0" dirty="0">
                  <a:solidFill>
                    <a:srgbClr val="00B050"/>
                  </a:solidFill>
                  <a:latin typeface="+mj-lt"/>
                  <a:ea typeface="Palatino" pitchFamily="2" charset="77"/>
                </a:rPr>
                <a:t>Pa)</a:t>
              </a:r>
            </a:p>
          </p:txBody>
        </p:sp>
      </p:grpSp>
      <p:grpSp>
        <p:nvGrpSpPr>
          <p:cNvPr id="13" name="Group 12"/>
          <p:cNvGrpSpPr/>
          <p:nvPr userDrawn="1"/>
        </p:nvGrpSpPr>
        <p:grpSpPr>
          <a:xfrm>
            <a:off x="346607" y="1142425"/>
            <a:ext cx="931564" cy="1253378"/>
            <a:chOff x="1576354" y="1495978"/>
            <a:chExt cx="1571625" cy="2114552"/>
          </a:xfrm>
        </p:grpSpPr>
        <p:sp>
          <p:nvSpPr>
            <p:cNvPr id="10" name="Rounded Rectangle 9"/>
            <p:cNvSpPr/>
            <p:nvPr userDrawn="1"/>
          </p:nvSpPr>
          <p:spPr>
            <a:xfrm>
              <a:off x="1576354" y="1495980"/>
              <a:ext cx="1571625" cy="2114550"/>
            </a:xfrm>
            <a:prstGeom prst="roundRect">
              <a:avLst/>
            </a:prstGeom>
            <a:solidFill>
              <a:schemeClr val="bg1"/>
            </a:solidFill>
            <a:ln w="57150">
              <a:solidFill>
                <a:srgbClr val="1845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10">
              <a:extLst>
                <a:ext uri="{28A0092B-C50C-407E-A947-70E740481C1C}">
                  <a14:useLocalDpi xmlns:a14="http://schemas.microsoft.com/office/drawing/2010/main" val="0"/>
                </a:ext>
              </a:extLst>
            </a:blip>
            <a:srcRect l="14063" t="13281" r="13802" b="14063"/>
            <a:stretch/>
          </p:blipFill>
          <p:spPr>
            <a:xfrm>
              <a:off x="1679926" y="2037956"/>
              <a:ext cx="1364481" cy="1374333"/>
            </a:xfrm>
            <a:prstGeom prst="rect">
              <a:avLst/>
            </a:prstGeom>
          </p:spPr>
        </p:pic>
        <p:sp>
          <p:nvSpPr>
            <p:cNvPr id="29" name="Rounded Rectangle 28"/>
            <p:cNvSpPr/>
            <p:nvPr userDrawn="1"/>
          </p:nvSpPr>
          <p:spPr>
            <a:xfrm>
              <a:off x="1576354" y="1495978"/>
              <a:ext cx="1571625" cy="339543"/>
            </a:xfrm>
            <a:prstGeom prst="roundRect">
              <a:avLst/>
            </a:prstGeom>
            <a:solidFill>
              <a:schemeClr val="bg1"/>
            </a:solidFill>
            <a:ln w="57150">
              <a:solidFill>
                <a:srgbClr val="1845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Spinlab.me</a:t>
              </a:r>
            </a:p>
          </p:txBody>
        </p:sp>
      </p:grpSp>
    </p:spTree>
    <p:extLst>
      <p:ext uri="{BB962C8B-B14F-4D97-AF65-F5344CB8AC3E}">
        <p14:creationId xmlns:p14="http://schemas.microsoft.com/office/powerpoint/2010/main" val="3002980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ackup Slid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E9C36B-95A8-F5E9-B0E7-F664A0DC31F9}"/>
              </a:ext>
            </a:extLst>
          </p:cNvPr>
          <p:cNvSpPr txBox="1"/>
          <p:nvPr userDrawn="1"/>
        </p:nvSpPr>
        <p:spPr>
          <a:xfrm>
            <a:off x="4073652" y="3044280"/>
            <a:ext cx="4044697" cy="769441"/>
          </a:xfrm>
          <a:prstGeom prst="rect">
            <a:avLst/>
          </a:prstGeom>
          <a:noFill/>
        </p:spPr>
        <p:txBody>
          <a:bodyPr wrap="none" rtlCol="0">
            <a:spAutoFit/>
          </a:bodyPr>
          <a:lstStyle/>
          <a:p>
            <a:pPr algn="ctr"/>
            <a:r>
              <a:rPr lang="en-US" sz="4400" b="1" dirty="0">
                <a:solidFill>
                  <a:srgbClr val="18453B"/>
                </a:solidFill>
                <a:latin typeface="+mj-lt"/>
              </a:rPr>
              <a:t>Backup Slides</a:t>
            </a:r>
          </a:p>
        </p:txBody>
      </p:sp>
    </p:spTree>
    <p:extLst>
      <p:ext uri="{BB962C8B-B14F-4D97-AF65-F5344CB8AC3E}">
        <p14:creationId xmlns:p14="http://schemas.microsoft.com/office/powerpoint/2010/main" val="2842844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4" name="Picture 3" descr="A green and white rectangle&#10;&#10;Description automatically generated">
            <a:extLst>
              <a:ext uri="{FF2B5EF4-FFF2-40B4-BE49-F238E27FC236}">
                <a16:creationId xmlns:a16="http://schemas.microsoft.com/office/drawing/2014/main" id="{B7761245-4D8E-B596-3653-A6A308B0B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58632" y="3166565"/>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40589"/>
            <a:ext cx="11988800" cy="822375"/>
          </a:xfrm>
        </p:spPr>
        <p:txBody>
          <a:bodyPr/>
          <a:lstStyle>
            <a:lvl1pPr algn="ctr">
              <a:defRPr b="1">
                <a:solidFill>
                  <a:schemeClr val="bg1"/>
                </a:solidFill>
              </a:defRPr>
            </a:lvl1pPr>
          </a:lstStyle>
          <a:p>
            <a:r>
              <a:rPr lang="en-US" dirty="0"/>
              <a:t>Click to edit Master title style</a:t>
            </a:r>
          </a:p>
        </p:txBody>
      </p:sp>
      <p:sp>
        <p:nvSpPr>
          <p:cNvPr id="14" name="Date Placeholder 13">
            <a:extLst>
              <a:ext uri="{FF2B5EF4-FFF2-40B4-BE49-F238E27FC236}">
                <a16:creationId xmlns:a16="http://schemas.microsoft.com/office/drawing/2014/main" id="{F4A768D2-BD8D-7D2D-E225-90E2AFF42218}"/>
              </a:ext>
            </a:extLst>
          </p:cNvPr>
          <p:cNvSpPr>
            <a:spLocks noGrp="1"/>
          </p:cNvSpPr>
          <p:nvPr>
            <p:ph type="dt" sz="half" idx="10"/>
          </p:nvPr>
        </p:nvSpPr>
        <p:spPr>
          <a:xfrm>
            <a:off x="165100" y="6356350"/>
            <a:ext cx="2743200" cy="365125"/>
          </a:xfrm>
        </p:spPr>
        <p:txBody>
          <a:bodyPr/>
          <a:lstStyle>
            <a:lvl1pPr>
              <a:defRPr>
                <a:solidFill>
                  <a:srgbClr val="18453B"/>
                </a:solidFill>
              </a:defRPr>
            </a:lvl1pPr>
          </a:lstStyle>
          <a:p>
            <a:r>
              <a:rPr lang="en-US"/>
              <a:t>March 5, 2026</a:t>
            </a:r>
            <a:endParaRPr lang="en-US" dirty="0"/>
          </a:p>
        </p:txBody>
      </p:sp>
      <p:sp>
        <p:nvSpPr>
          <p:cNvPr id="15" name="Footer Placeholder 14">
            <a:extLst>
              <a:ext uri="{FF2B5EF4-FFF2-40B4-BE49-F238E27FC236}">
                <a16:creationId xmlns:a16="http://schemas.microsoft.com/office/drawing/2014/main" id="{AA5C8174-4C35-5857-6A20-F66A65EAE48F}"/>
              </a:ext>
            </a:extLst>
          </p:cNvPr>
          <p:cNvSpPr>
            <a:spLocks noGrp="1"/>
          </p:cNvSpPr>
          <p:nvPr>
            <p:ph type="ftr" sz="quarter" idx="11"/>
          </p:nvPr>
        </p:nvSpPr>
        <p:spPr>
          <a:xfrm>
            <a:off x="4032250" y="6356350"/>
            <a:ext cx="4114800" cy="365125"/>
          </a:xfrm>
        </p:spPr>
        <p:txBody>
          <a:bodyPr/>
          <a:lstStyle>
            <a:lvl1pPr>
              <a:defRPr>
                <a:solidFill>
                  <a:srgbClr val="18453B"/>
                </a:solidFill>
              </a:defRPr>
            </a:lvl1pPr>
          </a:lstStyle>
          <a:p>
            <a:r>
              <a:rPr lang="en-US" dirty="0"/>
              <a:t>Maggie Tseng - 229Pa Using Complementary Techniques</a:t>
            </a:r>
          </a:p>
        </p:txBody>
      </p:sp>
      <p:sp>
        <p:nvSpPr>
          <p:cNvPr id="16" name="Slide Number Placeholder 15">
            <a:extLst>
              <a:ext uri="{FF2B5EF4-FFF2-40B4-BE49-F238E27FC236}">
                <a16:creationId xmlns:a16="http://schemas.microsoft.com/office/drawing/2014/main" id="{A2C18560-86C1-268F-6457-53B61B3F3BD3}"/>
              </a:ext>
            </a:extLst>
          </p:cNvPr>
          <p:cNvSpPr>
            <a:spLocks noGrp="1"/>
          </p:cNvSpPr>
          <p:nvPr>
            <p:ph type="sldNum" sz="quarter" idx="12"/>
          </p:nvPr>
        </p:nvSpPr>
        <p:spPr>
          <a:xfrm>
            <a:off x="9271000" y="6356350"/>
            <a:ext cx="2743200" cy="365125"/>
          </a:xfrm>
        </p:spPr>
        <p:txBody>
          <a:bodyPr/>
          <a:lstStyle>
            <a:lvl1pPr>
              <a:defRPr>
                <a:solidFill>
                  <a:srgbClr val="18453B"/>
                </a:solidFill>
              </a:defRPr>
            </a:lvl1pPr>
          </a:lstStyle>
          <a:p>
            <a:r>
              <a:rPr lang="en-US" dirty="0"/>
              <a:t>Slide </a:t>
            </a:r>
            <a:fld id="{2C7A174C-579F-4F8E-8B4A-0A19B84DACF7}" type="slidenum">
              <a:rPr lang="en-US" smtClean="0"/>
              <a:pPr/>
              <a:t>‹#›</a:t>
            </a:fld>
            <a:endParaRPr lang="en-US" dirty="0"/>
          </a:p>
        </p:txBody>
      </p:sp>
    </p:spTree>
    <p:extLst>
      <p:ext uri="{BB962C8B-B14F-4D97-AF65-F5344CB8AC3E}">
        <p14:creationId xmlns:p14="http://schemas.microsoft.com/office/powerpoint/2010/main" val="150768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ank You And Acknowledgements">
    <p:spTree>
      <p:nvGrpSpPr>
        <p:cNvPr id="1" name=""/>
        <p:cNvGrpSpPr/>
        <p:nvPr/>
      </p:nvGrpSpPr>
      <p:grpSpPr>
        <a:xfrm>
          <a:off x="0" y="0"/>
          <a:ext cx="0" cy="0"/>
          <a:chOff x="0" y="0"/>
          <a:chExt cx="0" cy="0"/>
        </a:xfrm>
      </p:grpSpPr>
      <p:pic>
        <p:nvPicPr>
          <p:cNvPr id="4" name="Picture 3" descr="A green and white rectangle&#10;&#10;Description automatically generated">
            <a:extLst>
              <a:ext uri="{FF2B5EF4-FFF2-40B4-BE49-F238E27FC236}">
                <a16:creationId xmlns:a16="http://schemas.microsoft.com/office/drawing/2014/main" id="{B7761245-4D8E-B596-3653-A6A308B0B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pic>
        <p:nvPicPr>
          <p:cNvPr id="11" name="Picture 10" descr="A group of people standing in a room with a machine&#10;&#10;AI-generated content may be incorrect.">
            <a:extLst>
              <a:ext uri="{FF2B5EF4-FFF2-40B4-BE49-F238E27FC236}">
                <a16:creationId xmlns:a16="http://schemas.microsoft.com/office/drawing/2014/main" id="{1DD0EFD8-C69F-0293-652E-8E78B9F2B6EA}"/>
              </a:ext>
            </a:extLst>
          </p:cNvPr>
          <p:cNvPicPr>
            <a:picLocks noChangeAspect="1"/>
          </p:cNvPicPr>
          <p:nvPr/>
        </p:nvPicPr>
        <p:blipFill>
          <a:blip r:embed="rId3"/>
          <a:srcRect t="32641" b="13075"/>
          <a:stretch/>
        </p:blipFill>
        <p:spPr>
          <a:xfrm>
            <a:off x="266495" y="1080282"/>
            <a:ext cx="6839155" cy="2784442"/>
          </a:xfrm>
          <a:prstGeom prst="rect">
            <a:avLst/>
          </a:prstGeom>
          <a:ln w="12700">
            <a:noFill/>
          </a:ln>
        </p:spPr>
      </p:pic>
      <p:sp>
        <p:nvSpPr>
          <p:cNvPr id="12" name="TextBox 11">
            <a:extLst>
              <a:ext uri="{FF2B5EF4-FFF2-40B4-BE49-F238E27FC236}">
                <a16:creationId xmlns:a16="http://schemas.microsoft.com/office/drawing/2014/main" id="{EFAB201F-F149-B684-149A-249D8AF82382}"/>
              </a:ext>
            </a:extLst>
          </p:cNvPr>
          <p:cNvSpPr txBox="1"/>
          <p:nvPr/>
        </p:nvSpPr>
        <p:spPr>
          <a:xfrm>
            <a:off x="7105650" y="1080282"/>
            <a:ext cx="5086350" cy="2585323"/>
          </a:xfrm>
          <a:prstGeom prst="rect">
            <a:avLst/>
          </a:prstGeom>
          <a:noFill/>
        </p:spPr>
        <p:txBody>
          <a:bodyPr wrap="square" rtlCol="0">
            <a:spAutoFit/>
          </a:bodyPr>
          <a:lstStyle/>
          <a:p>
            <a:pPr algn="ctr"/>
            <a:r>
              <a:rPr lang="en-US" b="1" dirty="0">
                <a:latin typeface="+mj-lt"/>
                <a:ea typeface="Palatino" pitchFamily="2" charset="77"/>
              </a:rPr>
              <a:t>Spinlab @ MSU:</a:t>
            </a:r>
          </a:p>
          <a:p>
            <a:pPr algn="ctr"/>
            <a:r>
              <a:rPr lang="en-US" b="1" dirty="0">
                <a:latin typeface="+mj-lt"/>
                <a:ea typeface="Palatino" pitchFamily="2" charset="77"/>
              </a:rPr>
              <a:t>PI:</a:t>
            </a:r>
            <a:r>
              <a:rPr lang="en-US" dirty="0">
                <a:latin typeface="+mj-lt"/>
                <a:ea typeface="Palatino" pitchFamily="2" charset="77"/>
              </a:rPr>
              <a:t> Jaideep Taggart Singh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mj-lt"/>
                <a:ea typeface="Palatino" pitchFamily="2" charset="77"/>
              </a:rPr>
              <a:t>Graduate Students:</a:t>
            </a:r>
            <a:r>
              <a:rPr lang="en-US" dirty="0">
                <a:latin typeface="+mj-lt"/>
                <a:ea typeface="Palatino" pitchFamily="2" charset="77"/>
              </a:rPr>
              <a:t> </a:t>
            </a:r>
            <a:r>
              <a:rPr lang="en-US" sz="1800" kern="1200" dirty="0" err="1">
                <a:solidFill>
                  <a:schemeClr val="tx1"/>
                </a:solidFill>
                <a:latin typeface="+mn-lt"/>
                <a:ea typeface="Palatino" pitchFamily="2" charset="77"/>
                <a:cs typeface="+mn-cs"/>
              </a:rPr>
              <a:t>Yousuf</a:t>
            </a:r>
            <a:r>
              <a:rPr lang="en-US" sz="1800" kern="1200" dirty="0">
                <a:solidFill>
                  <a:schemeClr val="tx1"/>
                </a:solidFill>
                <a:latin typeface="+mn-lt"/>
                <a:ea typeface="Palatino" pitchFamily="2" charset="77"/>
                <a:cs typeface="+mn-cs"/>
              </a:rPr>
              <a:t> </a:t>
            </a:r>
            <a:r>
              <a:rPr lang="en-US" sz="1800" kern="1200" dirty="0" err="1">
                <a:solidFill>
                  <a:schemeClr val="tx1"/>
                </a:solidFill>
                <a:latin typeface="+mn-lt"/>
                <a:ea typeface="Palatino" pitchFamily="2" charset="77"/>
                <a:cs typeface="+mn-cs"/>
              </a:rPr>
              <a:t>Alishan</a:t>
            </a:r>
            <a:r>
              <a:rPr lang="en-US" sz="1800" kern="1200" dirty="0">
                <a:solidFill>
                  <a:schemeClr val="tx1"/>
                </a:solidFill>
                <a:latin typeface="+mn-lt"/>
                <a:ea typeface="Palatino" pitchFamily="2" charset="77"/>
                <a:cs typeface="+mn-cs"/>
              </a:rPr>
              <a:t>, Aiden Boyer, </a:t>
            </a:r>
            <a:r>
              <a:rPr lang="en-US" dirty="0">
                <a:latin typeface="+mj-lt"/>
                <a:ea typeface="Palatino" pitchFamily="2" charset="77"/>
              </a:rPr>
              <a:t>Karina</a:t>
            </a:r>
            <a:r>
              <a:rPr lang="en-US" baseline="0" dirty="0">
                <a:latin typeface="+mj-lt"/>
                <a:ea typeface="Palatino" pitchFamily="2" charset="77"/>
              </a:rPr>
              <a:t> </a:t>
            </a:r>
            <a:r>
              <a:rPr lang="en-US" baseline="0" dirty="0" err="1">
                <a:latin typeface="+mj-lt"/>
                <a:ea typeface="Palatino" pitchFamily="2" charset="77"/>
              </a:rPr>
              <a:t>Martirosova</a:t>
            </a:r>
            <a:r>
              <a:rPr lang="en-US" baseline="0" dirty="0">
                <a:latin typeface="+mj-lt"/>
                <a:ea typeface="Palatino" pitchFamily="2" charset="77"/>
              </a:rPr>
              <a:t>, </a:t>
            </a:r>
            <a:r>
              <a:rPr lang="en-US" dirty="0">
                <a:latin typeface="+mj-lt"/>
                <a:ea typeface="Palatino" pitchFamily="2" charset="77"/>
              </a:rPr>
              <a:t>Nicholas Nusgart, </a:t>
            </a:r>
            <a:r>
              <a:rPr lang="en-US" sz="1800" kern="1200" dirty="0" err="1">
                <a:solidFill>
                  <a:schemeClr val="tx1"/>
                </a:solidFill>
                <a:latin typeface="+mn-lt"/>
                <a:ea typeface="Palatino" pitchFamily="2" charset="77"/>
                <a:cs typeface="+mn-cs"/>
              </a:rPr>
              <a:t>Prottoy</a:t>
            </a:r>
            <a:r>
              <a:rPr lang="en-US" sz="1800" kern="1200" dirty="0">
                <a:solidFill>
                  <a:schemeClr val="tx1"/>
                </a:solidFill>
                <a:latin typeface="+mn-lt"/>
                <a:ea typeface="Palatino" pitchFamily="2" charset="77"/>
                <a:cs typeface="+mn-cs"/>
              </a:rPr>
              <a:t> Samir,</a:t>
            </a:r>
            <a:r>
              <a:rPr lang="en-US" sz="1800" kern="1200" baseline="0" dirty="0">
                <a:solidFill>
                  <a:schemeClr val="tx1"/>
                </a:solidFill>
                <a:latin typeface="+mn-lt"/>
                <a:ea typeface="Palatino" pitchFamily="2" charset="77"/>
                <a:cs typeface="+mn-cs"/>
              </a:rPr>
              <a:t> </a:t>
            </a:r>
            <a:r>
              <a:rPr lang="en-US" dirty="0">
                <a:latin typeface="+mj-lt"/>
                <a:ea typeface="Palatino" pitchFamily="2" charset="77"/>
              </a:rPr>
              <a:t>Maggie Tseng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mj-lt"/>
                <a:ea typeface="Palatino" pitchFamily="2" charset="77"/>
              </a:rPr>
              <a:t>Undergraduate Students: </a:t>
            </a:r>
            <a:r>
              <a:rPr lang="en-US" dirty="0" err="1">
                <a:latin typeface="+mj-lt"/>
                <a:ea typeface="Palatino" pitchFamily="2" charset="77"/>
              </a:rPr>
              <a:t>Aesen</a:t>
            </a:r>
            <a:r>
              <a:rPr lang="en-US" dirty="0">
                <a:latin typeface="+mj-lt"/>
                <a:ea typeface="Palatino" pitchFamily="2" charset="77"/>
              </a:rPr>
              <a:t> Copeland, Myles Daugherty, Nick Koester, </a:t>
            </a:r>
            <a:r>
              <a:rPr lang="en-US" sz="1800" kern="1200" dirty="0">
                <a:solidFill>
                  <a:schemeClr val="tx1"/>
                </a:solidFill>
                <a:latin typeface="+mn-lt"/>
                <a:ea typeface="Palatino" pitchFamily="2" charset="77"/>
                <a:cs typeface="+mn-cs"/>
              </a:rPr>
              <a:t>Skylar Milne, </a:t>
            </a:r>
            <a:r>
              <a:rPr lang="en-US" dirty="0">
                <a:latin typeface="+mj-lt"/>
                <a:ea typeface="Palatino" pitchFamily="2" charset="77"/>
              </a:rPr>
              <a:t>Griffin </a:t>
            </a:r>
            <a:r>
              <a:rPr lang="en-US" dirty="0" err="1">
                <a:latin typeface="+mj-lt"/>
                <a:ea typeface="Palatino" pitchFamily="2" charset="77"/>
              </a:rPr>
              <a:t>Silbert</a:t>
            </a:r>
            <a:r>
              <a:rPr lang="en-US" dirty="0">
                <a:latin typeface="+mj-lt"/>
                <a:ea typeface="Palatino" pitchFamily="2" charset="77"/>
              </a:rPr>
              <a:t>, Ellie Summerfield</a:t>
            </a:r>
            <a:r>
              <a:rPr lang="en-US" sz="1800" kern="1200" dirty="0">
                <a:solidFill>
                  <a:schemeClr val="tx1"/>
                </a:solidFill>
                <a:latin typeface="+mn-lt"/>
                <a:ea typeface="Palatino" pitchFamily="2" charset="77"/>
                <a:cs typeface="+mn-cs"/>
              </a:rPr>
              <a:t>, Ryan </a:t>
            </a:r>
            <a:r>
              <a:rPr lang="en-US" sz="1800" kern="1200" dirty="0" err="1">
                <a:solidFill>
                  <a:schemeClr val="tx1"/>
                </a:solidFill>
                <a:latin typeface="+mn-lt"/>
                <a:ea typeface="Palatino" pitchFamily="2" charset="77"/>
                <a:cs typeface="+mn-cs"/>
              </a:rPr>
              <a:t>Tanzer</a:t>
            </a:r>
            <a:endParaRPr lang="en-US" sz="1800" kern="1200" dirty="0">
              <a:solidFill>
                <a:schemeClr val="tx1"/>
              </a:solidFill>
              <a:latin typeface="+mn-lt"/>
              <a:ea typeface="Palatino" pitchFamily="2" charset="77"/>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Palatino" pitchFamily="2" charset="77"/>
                <a:cs typeface="+mn-cs"/>
              </a:rPr>
              <a:t>Photo</a:t>
            </a:r>
            <a:r>
              <a:rPr lang="en-US" sz="1800" b="1" kern="1200" baseline="0" dirty="0">
                <a:solidFill>
                  <a:schemeClr val="tx1"/>
                </a:solidFill>
                <a:latin typeface="+mn-lt"/>
                <a:ea typeface="Palatino" pitchFamily="2" charset="77"/>
                <a:cs typeface="+mn-cs"/>
              </a:rPr>
              <a:t> C</a:t>
            </a:r>
            <a:r>
              <a:rPr lang="en-US" sz="1800" b="1" kern="1200" dirty="0">
                <a:solidFill>
                  <a:schemeClr val="tx1"/>
                </a:solidFill>
                <a:latin typeface="+mn-lt"/>
                <a:ea typeface="Palatino" pitchFamily="2" charset="77"/>
                <a:cs typeface="+mn-cs"/>
              </a:rPr>
              <a:t>redit</a:t>
            </a:r>
            <a:r>
              <a:rPr lang="en-US" sz="1800" kern="1200" dirty="0">
                <a:solidFill>
                  <a:schemeClr val="tx1"/>
                </a:solidFill>
                <a:latin typeface="+mn-lt"/>
                <a:ea typeface="Palatino" pitchFamily="2" charset="77"/>
                <a:cs typeface="+mn-cs"/>
              </a:rPr>
              <a:t>: Sydney Grant</a:t>
            </a:r>
            <a:endParaRPr lang="en-US" dirty="0">
              <a:latin typeface="+mj-lt"/>
              <a:ea typeface="Palatino" pitchFamily="2" charset="77"/>
            </a:endParaRPr>
          </a:p>
        </p:txBody>
      </p:sp>
      <p:grpSp>
        <p:nvGrpSpPr>
          <p:cNvPr id="37" name="Group 36"/>
          <p:cNvGrpSpPr/>
          <p:nvPr userDrawn="1"/>
        </p:nvGrpSpPr>
        <p:grpSpPr>
          <a:xfrm>
            <a:off x="62703" y="3957968"/>
            <a:ext cx="3634139" cy="1737508"/>
            <a:chOff x="62703" y="3957968"/>
            <a:chExt cx="3634139" cy="1737508"/>
          </a:xfrm>
        </p:grpSpPr>
        <p:sp>
          <p:nvSpPr>
            <p:cNvPr id="8" name="TextBox 7">
              <a:extLst>
                <a:ext uri="{FF2B5EF4-FFF2-40B4-BE49-F238E27FC236}">
                  <a16:creationId xmlns:a16="http://schemas.microsoft.com/office/drawing/2014/main" id="{A54677B5-D869-2603-3DD1-4AAD4DE978FF}"/>
                </a:ext>
              </a:extLst>
            </p:cNvPr>
            <p:cNvSpPr txBox="1"/>
            <p:nvPr/>
          </p:nvSpPr>
          <p:spPr>
            <a:xfrm>
              <a:off x="62703" y="4618258"/>
              <a:ext cx="3634139" cy="1077218"/>
            </a:xfrm>
            <a:prstGeom prst="rect">
              <a:avLst/>
            </a:prstGeom>
            <a:noFill/>
          </p:spPr>
          <p:txBody>
            <a:bodyPr wrap="square" rtlCol="0">
              <a:spAutoFit/>
            </a:bodyPr>
            <a:lstStyle/>
            <a:p>
              <a:pPr algn="ctr"/>
              <a:r>
                <a:rPr lang="en-US" sz="1600" b="1" dirty="0">
                  <a:solidFill>
                    <a:srgbClr val="00B050"/>
                  </a:solidFill>
                  <a:latin typeface="+mj-lt"/>
                  <a:ea typeface="Palatino" pitchFamily="2" charset="77"/>
                </a:rPr>
                <a:t>DOE Early Career Award 2018</a:t>
              </a:r>
            </a:p>
            <a:p>
              <a:pPr algn="ctr"/>
              <a:r>
                <a:rPr lang="en-US" sz="1600" b="1" dirty="0">
                  <a:solidFill>
                    <a:srgbClr val="00B050"/>
                  </a:solidFill>
                  <a:latin typeface="+mj-lt"/>
                  <a:ea typeface="Palatino" pitchFamily="2" charset="77"/>
                </a:rPr>
                <a:t>DE-SC0019015 (EDM3)</a:t>
              </a:r>
            </a:p>
            <a:p>
              <a:pPr algn="ctr"/>
              <a:r>
                <a:rPr lang="en-US" sz="1600" b="1" dirty="0">
                  <a:solidFill>
                    <a:srgbClr val="00B050"/>
                  </a:solidFill>
                  <a:latin typeface="+mj-lt"/>
                  <a:ea typeface="Palatino" pitchFamily="2" charset="77"/>
                </a:rPr>
                <a:t>DE-SC0019455 (Ra EDM)</a:t>
              </a:r>
            </a:p>
            <a:p>
              <a:pPr algn="ctr"/>
              <a:r>
                <a:rPr lang="en-US" sz="1600" b="1" dirty="0">
                  <a:solidFill>
                    <a:srgbClr val="00B050"/>
                  </a:solidFill>
                  <a:latin typeface="+mj-lt"/>
                  <a:ea typeface="Palatino" pitchFamily="2" charset="77"/>
                </a:rPr>
                <a:t>DE-SC0025679 (Ra EDM+EDM3)</a:t>
              </a:r>
            </a:p>
          </p:txBody>
        </p:sp>
        <p:pic>
          <p:nvPicPr>
            <p:cNvPr id="14" name="Picture 13" descr="A black background with blue text&#10;&#10;AI-generated content may be incorrect.">
              <a:extLst>
                <a:ext uri="{FF2B5EF4-FFF2-40B4-BE49-F238E27FC236}">
                  <a16:creationId xmlns:a16="http://schemas.microsoft.com/office/drawing/2014/main" id="{2F53B957-4BCF-AEC6-D4D7-FB297CD70325}"/>
                </a:ext>
              </a:extLst>
            </p:cNvPr>
            <p:cNvPicPr>
              <a:picLocks noChangeAspect="1"/>
            </p:cNvPicPr>
            <p:nvPr userDrawn="1"/>
          </p:nvPicPr>
          <p:blipFill>
            <a:blip r:embed="rId4"/>
            <a:stretch>
              <a:fillRect/>
            </a:stretch>
          </p:blipFill>
          <p:spPr>
            <a:xfrm>
              <a:off x="168789" y="3957968"/>
              <a:ext cx="3421967" cy="606983"/>
            </a:xfrm>
            <a:prstGeom prst="rect">
              <a:avLst/>
            </a:prstGeom>
          </p:spPr>
        </p:pic>
      </p:grpSp>
      <p:sp>
        <p:nvSpPr>
          <p:cNvPr id="15" name="TextBox 14">
            <a:extLst>
              <a:ext uri="{FF2B5EF4-FFF2-40B4-BE49-F238E27FC236}">
                <a16:creationId xmlns:a16="http://schemas.microsoft.com/office/drawing/2014/main" id="{C4D6A0E8-207B-CC21-F38C-18835CB0DE1B}"/>
              </a:ext>
            </a:extLst>
          </p:cNvPr>
          <p:cNvSpPr txBox="1"/>
          <p:nvPr userDrawn="1"/>
        </p:nvSpPr>
        <p:spPr>
          <a:xfrm>
            <a:off x="1959323" y="73785"/>
            <a:ext cx="8273355" cy="769441"/>
          </a:xfrm>
          <a:prstGeom prst="rect">
            <a:avLst/>
          </a:prstGeom>
          <a:noFill/>
        </p:spPr>
        <p:txBody>
          <a:bodyPr wrap="none" rtlCol="0">
            <a:spAutoFit/>
          </a:bodyPr>
          <a:lstStyle/>
          <a:p>
            <a:r>
              <a:rPr lang="en-US" sz="4400" b="1" dirty="0">
                <a:solidFill>
                  <a:schemeClr val="bg1"/>
                </a:solidFill>
                <a:latin typeface="+mj-lt"/>
              </a:rPr>
              <a:t>Thank You For Your Attention!</a:t>
            </a:r>
          </a:p>
        </p:txBody>
      </p:sp>
      <p:sp>
        <p:nvSpPr>
          <p:cNvPr id="17" name="Date Placeholder 13">
            <a:extLst>
              <a:ext uri="{FF2B5EF4-FFF2-40B4-BE49-F238E27FC236}">
                <a16:creationId xmlns:a16="http://schemas.microsoft.com/office/drawing/2014/main" id="{2B9D6D74-7BBB-3C27-0924-46684FAC0CC4}"/>
              </a:ext>
            </a:extLst>
          </p:cNvPr>
          <p:cNvSpPr>
            <a:spLocks noGrp="1"/>
          </p:cNvSpPr>
          <p:nvPr userDrawn="1">
            <p:ph type="dt" sz="half" idx="10"/>
          </p:nvPr>
        </p:nvSpPr>
        <p:spPr>
          <a:xfrm>
            <a:off x="165100" y="6356350"/>
            <a:ext cx="2743200" cy="365125"/>
          </a:xfrm>
        </p:spPr>
        <p:txBody>
          <a:bodyPr/>
          <a:lstStyle>
            <a:lvl1pPr>
              <a:defRPr>
                <a:solidFill>
                  <a:srgbClr val="18453B"/>
                </a:solidFill>
              </a:defRPr>
            </a:lvl1pPr>
          </a:lstStyle>
          <a:p>
            <a:r>
              <a:rPr lang="en-US"/>
              <a:t>March 5, 2026</a:t>
            </a:r>
            <a:endParaRPr lang="en-US" dirty="0"/>
          </a:p>
        </p:txBody>
      </p:sp>
      <p:sp>
        <p:nvSpPr>
          <p:cNvPr id="18" name="Footer Placeholder 14">
            <a:extLst>
              <a:ext uri="{FF2B5EF4-FFF2-40B4-BE49-F238E27FC236}">
                <a16:creationId xmlns:a16="http://schemas.microsoft.com/office/drawing/2014/main" id="{7D5A5C00-ACAF-543F-E64A-9C494E57CB46}"/>
              </a:ext>
            </a:extLst>
          </p:cNvPr>
          <p:cNvSpPr>
            <a:spLocks noGrp="1"/>
          </p:cNvSpPr>
          <p:nvPr userDrawn="1">
            <p:ph type="ftr" sz="quarter" idx="11"/>
          </p:nvPr>
        </p:nvSpPr>
        <p:spPr>
          <a:xfrm>
            <a:off x="4032250" y="6356350"/>
            <a:ext cx="4114800" cy="365125"/>
          </a:xfrm>
        </p:spPr>
        <p:txBody>
          <a:bodyPr/>
          <a:lstStyle>
            <a:lvl1pPr>
              <a:defRPr>
                <a:solidFill>
                  <a:srgbClr val="18453B"/>
                </a:solidFill>
              </a:defRPr>
            </a:lvl1pPr>
          </a:lstStyle>
          <a:p>
            <a:r>
              <a:rPr lang="en-US" dirty="0"/>
              <a:t>Maggie Tseng - 229Pa Using Complementary Techniques</a:t>
            </a:r>
          </a:p>
        </p:txBody>
      </p:sp>
      <p:sp>
        <p:nvSpPr>
          <p:cNvPr id="19" name="Slide Number Placeholder 15">
            <a:extLst>
              <a:ext uri="{FF2B5EF4-FFF2-40B4-BE49-F238E27FC236}">
                <a16:creationId xmlns:a16="http://schemas.microsoft.com/office/drawing/2014/main" id="{2414F68E-ED39-CFFE-3DE5-144D8D9BC860}"/>
              </a:ext>
            </a:extLst>
          </p:cNvPr>
          <p:cNvSpPr>
            <a:spLocks noGrp="1"/>
          </p:cNvSpPr>
          <p:nvPr userDrawn="1">
            <p:ph type="sldNum" sz="quarter" idx="12"/>
          </p:nvPr>
        </p:nvSpPr>
        <p:spPr>
          <a:xfrm>
            <a:off x="9271000" y="6356350"/>
            <a:ext cx="2743200" cy="365125"/>
          </a:xfrm>
        </p:spPr>
        <p:txBody>
          <a:bodyPr/>
          <a:lstStyle>
            <a:lvl1pPr>
              <a:defRPr>
                <a:solidFill>
                  <a:srgbClr val="18453B"/>
                </a:solidFill>
              </a:defRPr>
            </a:lvl1pPr>
          </a:lstStyle>
          <a:p>
            <a:r>
              <a:rPr lang="en-US" dirty="0"/>
              <a:t>Slide </a:t>
            </a:r>
            <a:fld id="{2C7A174C-579F-4F8E-8B4A-0A19B84DACF7}" type="slidenum">
              <a:rPr lang="en-US" smtClean="0"/>
              <a:pPr/>
              <a:t>‹#›</a:t>
            </a:fld>
            <a:endParaRPr lang="en-US" dirty="0"/>
          </a:p>
        </p:txBody>
      </p:sp>
      <p:grpSp>
        <p:nvGrpSpPr>
          <p:cNvPr id="36" name="Group 35"/>
          <p:cNvGrpSpPr/>
          <p:nvPr userDrawn="1"/>
        </p:nvGrpSpPr>
        <p:grpSpPr>
          <a:xfrm>
            <a:off x="3552847" y="3950797"/>
            <a:ext cx="2397124" cy="1252236"/>
            <a:chOff x="3586259" y="3950797"/>
            <a:chExt cx="2397124" cy="1252236"/>
          </a:xfrm>
        </p:grpSpPr>
        <p:sp>
          <p:nvSpPr>
            <p:cNvPr id="16" name="TextBox 15">
              <a:extLst>
                <a:ext uri="{FF2B5EF4-FFF2-40B4-BE49-F238E27FC236}">
                  <a16:creationId xmlns:a16="http://schemas.microsoft.com/office/drawing/2014/main" id="{A54677B5-D869-2603-3DD1-4AAD4DE978FF}"/>
                </a:ext>
              </a:extLst>
            </p:cNvPr>
            <p:cNvSpPr txBox="1"/>
            <p:nvPr userDrawn="1"/>
          </p:nvSpPr>
          <p:spPr>
            <a:xfrm>
              <a:off x="3586259" y="4618258"/>
              <a:ext cx="2397124" cy="584775"/>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SPG: Center Development</a:t>
              </a:r>
              <a:r>
                <a:rPr lang="en-US" sz="1600" b="1" baseline="0" dirty="0">
                  <a:solidFill>
                    <a:srgbClr val="00B050"/>
                  </a:solidFill>
                  <a:latin typeface="+mn-lt"/>
                  <a:ea typeface="+mn-ea"/>
                </a:rPr>
                <a:t> (NPF)</a:t>
              </a:r>
              <a:endParaRPr lang="en-US" sz="1600" b="1" baseline="0" dirty="0">
                <a:solidFill>
                  <a:srgbClr val="00B050"/>
                </a:solidFill>
                <a:latin typeface="+mj-lt"/>
                <a:ea typeface="Palatino" pitchFamily="2" charset="77"/>
              </a:endParaRPr>
            </a:p>
          </p:txBody>
        </p:sp>
        <p:pic>
          <p:nvPicPr>
            <p:cNvPr id="3" name="Picture 2"/>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854695" y="3950797"/>
              <a:ext cx="1860253" cy="621325"/>
            </a:xfrm>
            <a:prstGeom prst="rect">
              <a:avLst/>
            </a:prstGeom>
          </p:spPr>
        </p:pic>
      </p:grpSp>
      <p:grpSp>
        <p:nvGrpSpPr>
          <p:cNvPr id="35" name="Group 34"/>
          <p:cNvGrpSpPr/>
          <p:nvPr userDrawn="1"/>
        </p:nvGrpSpPr>
        <p:grpSpPr>
          <a:xfrm>
            <a:off x="5805976" y="3859041"/>
            <a:ext cx="2006261" cy="1620991"/>
            <a:chOff x="5828404" y="3859041"/>
            <a:chExt cx="2006261" cy="1620991"/>
          </a:xfrm>
        </p:grpSpPr>
        <p:pic>
          <p:nvPicPr>
            <p:cNvPr id="2" name="Picture 1"/>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430291" y="3859041"/>
              <a:ext cx="802486" cy="804837"/>
            </a:xfrm>
            <a:prstGeom prst="rect">
              <a:avLst/>
            </a:prstGeom>
          </p:spPr>
        </p:pic>
        <p:sp>
          <p:nvSpPr>
            <p:cNvPr id="20" name="TextBox 19">
              <a:extLst>
                <a:ext uri="{FF2B5EF4-FFF2-40B4-BE49-F238E27FC236}">
                  <a16:creationId xmlns:a16="http://schemas.microsoft.com/office/drawing/2014/main" id="{A54677B5-D869-2603-3DD1-4AAD4DE978FF}"/>
                </a:ext>
              </a:extLst>
            </p:cNvPr>
            <p:cNvSpPr txBox="1"/>
            <p:nvPr userDrawn="1"/>
          </p:nvSpPr>
          <p:spPr>
            <a:xfrm>
              <a:off x="5828404" y="4618258"/>
              <a:ext cx="2006261" cy="861774"/>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 1654610 </a:t>
              </a:r>
            </a:p>
            <a:p>
              <a:pPr algn="ctr" defTabSz="914400"/>
              <a:r>
                <a:rPr lang="en-US" sz="1600" b="1" baseline="0" dirty="0">
                  <a:solidFill>
                    <a:srgbClr val="00B050"/>
                  </a:solidFill>
                  <a:latin typeface="+mj-lt"/>
                  <a:ea typeface="Palatino" pitchFamily="2" charset="77"/>
                </a:rPr>
                <a:t>(CAREER-SAM)</a:t>
              </a:r>
            </a:p>
            <a:p>
              <a:pPr algn="ctr" defTabSz="914400"/>
              <a:r>
                <a:rPr lang="en-US" sz="1600" b="1" dirty="0">
                  <a:solidFill>
                    <a:srgbClr val="00B050"/>
                  </a:solidFill>
                </a:rPr>
                <a:t># 2412951 (SAM)</a:t>
              </a:r>
            </a:p>
          </p:txBody>
        </p:sp>
      </p:grpSp>
      <p:grpSp>
        <p:nvGrpSpPr>
          <p:cNvPr id="34" name="Group 33"/>
          <p:cNvGrpSpPr/>
          <p:nvPr userDrawn="1"/>
        </p:nvGrpSpPr>
        <p:grpSpPr>
          <a:xfrm>
            <a:off x="7668242" y="3918962"/>
            <a:ext cx="2268521" cy="1530293"/>
            <a:chOff x="7747753" y="3918962"/>
            <a:chExt cx="2268521" cy="1530293"/>
          </a:xfrm>
        </p:grpSpPr>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00045" y="3918962"/>
              <a:ext cx="1763937" cy="684995"/>
            </a:xfrm>
            <a:prstGeom prst="rect">
              <a:avLst/>
            </a:prstGeom>
          </p:spPr>
        </p:pic>
        <p:sp>
          <p:nvSpPr>
            <p:cNvPr id="21" name="TextBox 20">
              <a:extLst>
                <a:ext uri="{FF2B5EF4-FFF2-40B4-BE49-F238E27FC236}">
                  <a16:creationId xmlns:a16="http://schemas.microsoft.com/office/drawing/2014/main" id="{A54677B5-D869-2603-3DD1-4AAD4DE978FF}"/>
                </a:ext>
              </a:extLst>
            </p:cNvPr>
            <p:cNvSpPr txBox="1"/>
            <p:nvPr userDrawn="1"/>
          </p:nvSpPr>
          <p:spPr>
            <a:xfrm>
              <a:off x="7747753" y="4618258"/>
              <a:ext cx="2268521" cy="830997"/>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2025 Experimental </a:t>
              </a:r>
            </a:p>
            <a:p>
              <a:pPr algn="ctr" defTabSz="914400"/>
              <a:r>
                <a:rPr lang="en-US" sz="1600" b="1" baseline="0" dirty="0">
                  <a:solidFill>
                    <a:srgbClr val="00B050"/>
                  </a:solidFill>
                  <a:latin typeface="+mj-lt"/>
                  <a:ea typeface="Palatino" pitchFamily="2" charset="77"/>
                </a:rPr>
                <a:t>Physics Investigator</a:t>
              </a:r>
            </a:p>
            <a:p>
              <a:pPr algn="ctr" defTabSz="914400"/>
              <a:r>
                <a:rPr lang="en-US" sz="1600" b="1" baseline="0" dirty="0">
                  <a:solidFill>
                    <a:srgbClr val="00B050"/>
                  </a:solidFill>
                  <a:latin typeface="+mj-lt"/>
                  <a:ea typeface="Palatino" pitchFamily="2" charset="77"/>
                </a:rPr>
                <a:t>GBMF13799 (</a:t>
              </a:r>
              <a:r>
                <a:rPr lang="en-US" sz="1600" b="1" baseline="30000" dirty="0">
                  <a:solidFill>
                    <a:srgbClr val="00B050"/>
                  </a:solidFill>
                  <a:latin typeface="+mj-lt"/>
                  <a:ea typeface="Palatino" pitchFamily="2" charset="77"/>
                </a:rPr>
                <a:t>229</a:t>
              </a:r>
              <a:r>
                <a:rPr lang="en-US" sz="1600" b="1" baseline="0" dirty="0">
                  <a:solidFill>
                    <a:srgbClr val="00B050"/>
                  </a:solidFill>
                  <a:latin typeface="+mj-lt"/>
                  <a:ea typeface="Palatino" pitchFamily="2" charset="77"/>
                </a:rPr>
                <a:t>Pa)</a:t>
              </a:r>
            </a:p>
          </p:txBody>
        </p:sp>
      </p:grpSp>
      <p:sp>
        <p:nvSpPr>
          <p:cNvPr id="30" name="TextBox 29"/>
          <p:cNvSpPr txBox="1"/>
          <p:nvPr userDrawn="1"/>
        </p:nvSpPr>
        <p:spPr>
          <a:xfrm>
            <a:off x="10601634" y="5928115"/>
            <a:ext cx="1412566" cy="338554"/>
          </a:xfrm>
          <a:prstGeom prst="rect">
            <a:avLst/>
          </a:prstGeom>
          <a:noFill/>
        </p:spPr>
        <p:txBody>
          <a:bodyPr wrap="none" rtlCol="0">
            <a:spAutoFit/>
          </a:bodyPr>
          <a:lstStyle/>
          <a:p>
            <a:r>
              <a:rPr lang="en-US" sz="1600" b="1" dirty="0">
                <a:solidFill>
                  <a:srgbClr val="00B050"/>
                </a:solidFill>
              </a:rPr>
              <a:t>PCLB (</a:t>
            </a:r>
            <a:r>
              <a:rPr lang="en-US" sz="1600" b="1" baseline="30000" dirty="0">
                <a:solidFill>
                  <a:srgbClr val="00B050"/>
                </a:solidFill>
              </a:rPr>
              <a:t>229</a:t>
            </a:r>
            <a:r>
              <a:rPr lang="en-US" sz="1600" b="1" dirty="0">
                <a:solidFill>
                  <a:srgbClr val="00B050"/>
                </a:solidFill>
              </a:rPr>
              <a:t>Pa)</a:t>
            </a:r>
          </a:p>
        </p:txBody>
      </p:sp>
      <p:sp>
        <p:nvSpPr>
          <p:cNvPr id="31" name="TextBox 30"/>
          <p:cNvSpPr txBox="1"/>
          <p:nvPr userDrawn="1"/>
        </p:nvSpPr>
        <p:spPr>
          <a:xfrm>
            <a:off x="3962403" y="5897337"/>
            <a:ext cx="4267194" cy="369332"/>
          </a:xfrm>
          <a:prstGeom prst="rect">
            <a:avLst/>
          </a:prstGeom>
          <a:noFill/>
        </p:spPr>
        <p:txBody>
          <a:bodyPr wrap="none" rtlCol="0">
            <a:spAutoFit/>
          </a:bodyPr>
          <a:lstStyle/>
          <a:p>
            <a:r>
              <a:rPr lang="en-US" b="1" dirty="0">
                <a:solidFill>
                  <a:schemeClr val="tx1"/>
                </a:solidFill>
              </a:rPr>
              <a:t>Visit Our Website: https://spinlab.me/</a:t>
            </a:r>
          </a:p>
        </p:txBody>
      </p:sp>
      <p:grpSp>
        <p:nvGrpSpPr>
          <p:cNvPr id="33" name="Group 32"/>
          <p:cNvGrpSpPr/>
          <p:nvPr userDrawn="1"/>
        </p:nvGrpSpPr>
        <p:grpSpPr>
          <a:xfrm>
            <a:off x="9792770" y="3837349"/>
            <a:ext cx="2399230" cy="1119463"/>
            <a:chOff x="9792770" y="3837349"/>
            <a:chExt cx="2399230" cy="1119463"/>
          </a:xfrm>
        </p:grpSpPr>
        <p:pic>
          <p:nvPicPr>
            <p:cNvPr id="7" name="Picture 6"/>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9892114" y="3837349"/>
              <a:ext cx="2200543" cy="848221"/>
            </a:xfrm>
            <a:prstGeom prst="rect">
              <a:avLst/>
            </a:prstGeom>
          </p:spPr>
        </p:pic>
        <p:sp>
          <p:nvSpPr>
            <p:cNvPr id="32" name="TextBox 31">
              <a:extLst>
                <a:ext uri="{FF2B5EF4-FFF2-40B4-BE49-F238E27FC236}">
                  <a16:creationId xmlns:a16="http://schemas.microsoft.com/office/drawing/2014/main" id="{A54677B5-D869-2603-3DD1-4AAD4DE978FF}"/>
                </a:ext>
              </a:extLst>
            </p:cNvPr>
            <p:cNvSpPr txBox="1"/>
            <p:nvPr userDrawn="1"/>
          </p:nvSpPr>
          <p:spPr>
            <a:xfrm>
              <a:off x="9792770" y="4618258"/>
              <a:ext cx="2399230" cy="338554"/>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DE-NA0003996 (</a:t>
              </a:r>
              <a:r>
                <a:rPr lang="en-US" sz="1600" b="1" baseline="30000" dirty="0">
                  <a:solidFill>
                    <a:srgbClr val="00B050"/>
                  </a:solidFill>
                  <a:latin typeface="+mj-lt"/>
                  <a:ea typeface="Palatino" pitchFamily="2" charset="77"/>
                </a:rPr>
                <a:t>229</a:t>
              </a:r>
              <a:r>
                <a:rPr lang="en-US" sz="1600" b="1" baseline="0" dirty="0">
                  <a:solidFill>
                    <a:srgbClr val="00B050"/>
                  </a:solidFill>
                  <a:latin typeface="+mj-lt"/>
                  <a:ea typeface="Palatino" pitchFamily="2" charset="77"/>
                </a:rPr>
                <a:t>Pa)</a:t>
              </a:r>
            </a:p>
          </p:txBody>
        </p:sp>
      </p:grpSp>
    </p:spTree>
    <p:extLst>
      <p:ext uri="{BB962C8B-B14F-4D97-AF65-F5344CB8AC3E}">
        <p14:creationId xmlns:p14="http://schemas.microsoft.com/office/powerpoint/2010/main" val="1581219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up Slid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E9C36B-95A8-F5E9-B0E7-F664A0DC31F9}"/>
              </a:ext>
            </a:extLst>
          </p:cNvPr>
          <p:cNvSpPr txBox="1"/>
          <p:nvPr userDrawn="1"/>
        </p:nvSpPr>
        <p:spPr>
          <a:xfrm>
            <a:off x="4073652" y="3044280"/>
            <a:ext cx="4044697" cy="769441"/>
          </a:xfrm>
          <a:prstGeom prst="rect">
            <a:avLst/>
          </a:prstGeom>
          <a:noFill/>
        </p:spPr>
        <p:txBody>
          <a:bodyPr wrap="none" rtlCol="0">
            <a:spAutoFit/>
          </a:bodyPr>
          <a:lstStyle/>
          <a:p>
            <a:pPr algn="ctr"/>
            <a:r>
              <a:rPr lang="en-US" sz="4400" b="1" dirty="0">
                <a:solidFill>
                  <a:srgbClr val="18453B"/>
                </a:solidFill>
                <a:latin typeface="+mj-lt"/>
              </a:rPr>
              <a:t>Backup Slides</a:t>
            </a:r>
          </a:p>
        </p:txBody>
      </p:sp>
    </p:spTree>
    <p:extLst>
      <p:ext uri="{BB962C8B-B14F-4D97-AF65-F5344CB8AC3E}">
        <p14:creationId xmlns:p14="http://schemas.microsoft.com/office/powerpoint/2010/main" val="92913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7254" y="28100"/>
            <a:ext cx="12117491" cy="6801799"/>
          </a:xfrm>
          <a:prstGeom prst="rect">
            <a:avLst/>
          </a:prstGeom>
        </p:spPr>
      </p:pic>
      <p:sp>
        <p:nvSpPr>
          <p:cNvPr id="35" name="Text Placeholder 34">
            <a:extLst>
              <a:ext uri="{FF2B5EF4-FFF2-40B4-BE49-F238E27FC236}">
                <a16:creationId xmlns:a16="http://schemas.microsoft.com/office/drawing/2014/main" id="{C73C8566-B08C-6403-2E5E-8FE37A16FC17}"/>
              </a:ext>
            </a:extLst>
          </p:cNvPr>
          <p:cNvSpPr>
            <a:spLocks noGrp="1"/>
          </p:cNvSpPr>
          <p:nvPr>
            <p:ph type="body" sz="quarter" idx="11" hasCustomPrompt="1"/>
          </p:nvPr>
        </p:nvSpPr>
        <p:spPr>
          <a:xfrm>
            <a:off x="114299" y="101600"/>
            <a:ext cx="4060305" cy="914400"/>
          </a:xfrm>
        </p:spPr>
        <p:txBody>
          <a:bodyPr>
            <a:normAutofit/>
          </a:bodyPr>
          <a:lstStyle>
            <a:lvl1pPr marL="0" indent="0">
              <a:buNone/>
              <a:defRPr sz="2000">
                <a:solidFill>
                  <a:srgbClr val="18453B"/>
                </a:solidFill>
              </a:defRPr>
            </a:lvl1pPr>
          </a:lstStyle>
          <a:p>
            <a:pPr lvl="0"/>
            <a:r>
              <a:rPr lang="en-US" dirty="0"/>
              <a:t>Insert time and location here</a:t>
            </a:r>
          </a:p>
        </p:txBody>
      </p:sp>
      <p:sp>
        <p:nvSpPr>
          <p:cNvPr id="37" name="Title 36">
            <a:extLst>
              <a:ext uri="{FF2B5EF4-FFF2-40B4-BE49-F238E27FC236}">
                <a16:creationId xmlns:a16="http://schemas.microsoft.com/office/drawing/2014/main" id="{303D1E2F-E620-6C43-67BC-44AD3431B3FC}"/>
              </a:ext>
            </a:extLst>
          </p:cNvPr>
          <p:cNvSpPr>
            <a:spLocks noGrp="1"/>
          </p:cNvSpPr>
          <p:nvPr>
            <p:ph type="title" hasCustomPrompt="1"/>
          </p:nvPr>
        </p:nvSpPr>
        <p:spPr>
          <a:xfrm>
            <a:off x="1886414" y="1208001"/>
            <a:ext cx="8419173" cy="692797"/>
          </a:xfrm>
        </p:spPr>
        <p:txBody>
          <a:bodyPr/>
          <a:lstStyle>
            <a:lvl1pPr>
              <a:defRPr b="1">
                <a:solidFill>
                  <a:srgbClr val="18453B"/>
                </a:solidFill>
              </a:defRPr>
            </a:lvl1pPr>
          </a:lstStyle>
          <a:p>
            <a:pPr algn="ctr"/>
            <a:r>
              <a:rPr lang="en-US" dirty="0"/>
              <a:t>Sample Talk Title</a:t>
            </a:r>
          </a:p>
        </p:txBody>
      </p:sp>
      <p:sp>
        <p:nvSpPr>
          <p:cNvPr id="39" name="Text Placeholder 38">
            <a:extLst>
              <a:ext uri="{FF2B5EF4-FFF2-40B4-BE49-F238E27FC236}">
                <a16:creationId xmlns:a16="http://schemas.microsoft.com/office/drawing/2014/main" id="{812EE27A-D1FD-8B1B-2E5F-D7E95B192FF0}"/>
              </a:ext>
            </a:extLst>
          </p:cNvPr>
          <p:cNvSpPr>
            <a:spLocks noGrp="1"/>
          </p:cNvSpPr>
          <p:nvPr>
            <p:ph type="body" sz="quarter" idx="12" hasCustomPrompt="1"/>
          </p:nvPr>
        </p:nvSpPr>
        <p:spPr>
          <a:xfrm>
            <a:off x="1886414" y="4838700"/>
            <a:ext cx="8419173" cy="914400"/>
          </a:xfrm>
        </p:spPr>
        <p:txBody>
          <a:bodyPr/>
          <a:lstStyle>
            <a:lvl1pPr marL="0" indent="0" algn="ctr">
              <a:buNone/>
              <a:defRPr>
                <a:solidFill>
                  <a:srgbClr val="18453B"/>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Aiden Boyer*, Other Authors</a:t>
            </a:r>
          </a:p>
          <a:p>
            <a:pPr lvl="0"/>
            <a:r>
              <a:rPr lang="en-US" dirty="0"/>
              <a:t>*boyera@frib.msu.edu</a:t>
            </a:r>
          </a:p>
        </p:txBody>
      </p:sp>
    </p:spTree>
    <p:extLst>
      <p:ext uri="{BB962C8B-B14F-4D97-AF65-F5344CB8AC3E}">
        <p14:creationId xmlns:p14="http://schemas.microsoft.com/office/powerpoint/2010/main" val="3971375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4" name="Picture 3" descr="A green and white rectangle&#10;&#10;Description automatically generated">
            <a:extLst>
              <a:ext uri="{FF2B5EF4-FFF2-40B4-BE49-F238E27FC236}">
                <a16:creationId xmlns:a16="http://schemas.microsoft.com/office/drawing/2014/main" id="{B7761245-4D8E-B596-3653-A6A308B0B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5458632" y="3166565"/>
            <a:ext cx="12192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101600" y="1067100"/>
            <a:ext cx="11987896" cy="4937460"/>
          </a:xfrm>
        </p:spPr>
        <p:txBody>
          <a:bodyPr/>
          <a:lstStyle>
            <a:lvl1pPr marL="228600" indent="-228600">
              <a:buFont typeface="Wingdings" panose="05000000000000000000" pitchFamily="2" charset="2"/>
              <a:buChar char="§"/>
              <a:defRPr/>
            </a:lvl1pPr>
            <a:lvl2pPr marL="685800" indent="-228600">
              <a:buFont typeface="Wingdings" panose="05000000000000000000" pitchFamily="2" charset="2"/>
              <a:buChar char="§"/>
              <a:defRPr/>
            </a:lvl2pPr>
            <a:lvl3pPr marL="1143000" indent="-228600">
              <a:buFont typeface="Wingdings" panose="05000000000000000000" pitchFamily="2" charset="2"/>
              <a:buChar char="§"/>
              <a:defRPr sz="18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8"/>
          <p:cNvSpPr>
            <a:spLocks noGrp="1"/>
          </p:cNvSpPr>
          <p:nvPr>
            <p:ph type="title"/>
          </p:nvPr>
        </p:nvSpPr>
        <p:spPr>
          <a:xfrm>
            <a:off x="101600" y="40589"/>
            <a:ext cx="11988800" cy="822375"/>
          </a:xfrm>
        </p:spPr>
        <p:txBody>
          <a:bodyPr/>
          <a:lstStyle>
            <a:lvl1pPr algn="ctr">
              <a:defRPr b="1">
                <a:solidFill>
                  <a:schemeClr val="bg1"/>
                </a:solidFill>
              </a:defRPr>
            </a:lvl1pPr>
          </a:lstStyle>
          <a:p>
            <a:r>
              <a:rPr lang="en-US" dirty="0"/>
              <a:t>Click to edit Master title style</a:t>
            </a:r>
          </a:p>
        </p:txBody>
      </p:sp>
      <p:sp>
        <p:nvSpPr>
          <p:cNvPr id="14" name="Date Placeholder 13">
            <a:extLst>
              <a:ext uri="{FF2B5EF4-FFF2-40B4-BE49-F238E27FC236}">
                <a16:creationId xmlns:a16="http://schemas.microsoft.com/office/drawing/2014/main" id="{F4A768D2-BD8D-7D2D-E225-90E2AFF42218}"/>
              </a:ext>
            </a:extLst>
          </p:cNvPr>
          <p:cNvSpPr>
            <a:spLocks noGrp="1"/>
          </p:cNvSpPr>
          <p:nvPr>
            <p:ph type="dt" sz="half" idx="10"/>
          </p:nvPr>
        </p:nvSpPr>
        <p:spPr>
          <a:xfrm>
            <a:off x="165100" y="6356350"/>
            <a:ext cx="2743200" cy="365125"/>
          </a:xfrm>
        </p:spPr>
        <p:txBody>
          <a:bodyPr/>
          <a:lstStyle>
            <a:lvl1pPr>
              <a:defRPr>
                <a:solidFill>
                  <a:srgbClr val="18453B"/>
                </a:solidFill>
              </a:defRPr>
            </a:lvl1pPr>
          </a:lstStyle>
          <a:p>
            <a:r>
              <a:rPr lang="en-US"/>
              <a:t>March 5, 2026</a:t>
            </a:r>
            <a:endParaRPr lang="en-US" dirty="0"/>
          </a:p>
        </p:txBody>
      </p:sp>
      <p:sp>
        <p:nvSpPr>
          <p:cNvPr id="15" name="Footer Placeholder 14">
            <a:extLst>
              <a:ext uri="{FF2B5EF4-FFF2-40B4-BE49-F238E27FC236}">
                <a16:creationId xmlns:a16="http://schemas.microsoft.com/office/drawing/2014/main" id="{AA5C8174-4C35-5857-6A20-F66A65EAE48F}"/>
              </a:ext>
            </a:extLst>
          </p:cNvPr>
          <p:cNvSpPr>
            <a:spLocks noGrp="1"/>
          </p:cNvSpPr>
          <p:nvPr>
            <p:ph type="ftr" sz="quarter" idx="11"/>
          </p:nvPr>
        </p:nvSpPr>
        <p:spPr>
          <a:xfrm>
            <a:off x="4032250" y="6356350"/>
            <a:ext cx="4114800" cy="365125"/>
          </a:xfrm>
        </p:spPr>
        <p:txBody>
          <a:bodyPr/>
          <a:lstStyle>
            <a:lvl1pPr>
              <a:defRPr>
                <a:solidFill>
                  <a:srgbClr val="18453B"/>
                </a:solidFill>
              </a:defRPr>
            </a:lvl1pPr>
          </a:lstStyle>
          <a:p>
            <a:r>
              <a:rPr lang="en-US"/>
              <a:t>Maggie Tseng - 229Pa Using Complementary Techniques</a:t>
            </a:r>
            <a:endParaRPr lang="en-US" dirty="0"/>
          </a:p>
        </p:txBody>
      </p:sp>
      <p:sp>
        <p:nvSpPr>
          <p:cNvPr id="16" name="Slide Number Placeholder 15">
            <a:extLst>
              <a:ext uri="{FF2B5EF4-FFF2-40B4-BE49-F238E27FC236}">
                <a16:creationId xmlns:a16="http://schemas.microsoft.com/office/drawing/2014/main" id="{A2C18560-86C1-268F-6457-53B61B3F3BD3}"/>
              </a:ext>
            </a:extLst>
          </p:cNvPr>
          <p:cNvSpPr>
            <a:spLocks noGrp="1"/>
          </p:cNvSpPr>
          <p:nvPr>
            <p:ph type="sldNum" sz="quarter" idx="12"/>
          </p:nvPr>
        </p:nvSpPr>
        <p:spPr>
          <a:xfrm>
            <a:off x="9271000" y="6356350"/>
            <a:ext cx="2743200" cy="365125"/>
          </a:xfrm>
        </p:spPr>
        <p:txBody>
          <a:bodyPr/>
          <a:lstStyle>
            <a:lvl1pPr>
              <a:defRPr>
                <a:solidFill>
                  <a:srgbClr val="18453B"/>
                </a:solidFill>
              </a:defRPr>
            </a:lvl1pPr>
          </a:lstStyle>
          <a:p>
            <a:r>
              <a:rPr lang="en-US" dirty="0"/>
              <a:t>Slide </a:t>
            </a:r>
            <a:fld id="{2C7A174C-579F-4F8E-8B4A-0A19B84DACF7}" type="slidenum">
              <a:rPr lang="en-US" smtClean="0"/>
              <a:pPr/>
              <a:t>‹#›</a:t>
            </a:fld>
            <a:endParaRPr lang="en-US" dirty="0"/>
          </a:p>
        </p:txBody>
      </p:sp>
    </p:spTree>
    <p:extLst>
      <p:ext uri="{BB962C8B-B14F-4D97-AF65-F5344CB8AC3E}">
        <p14:creationId xmlns:p14="http://schemas.microsoft.com/office/powerpoint/2010/main" val="1335242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ank You And Acknowledgements">
    <p:spTree>
      <p:nvGrpSpPr>
        <p:cNvPr id="1" name=""/>
        <p:cNvGrpSpPr/>
        <p:nvPr/>
      </p:nvGrpSpPr>
      <p:grpSpPr>
        <a:xfrm>
          <a:off x="0" y="0"/>
          <a:ext cx="0" cy="0"/>
          <a:chOff x="0" y="0"/>
          <a:chExt cx="0" cy="0"/>
        </a:xfrm>
      </p:grpSpPr>
      <p:pic>
        <p:nvPicPr>
          <p:cNvPr id="4" name="Picture 3" descr="A green and white rectangle&#10;&#10;Description automatically generated">
            <a:extLst>
              <a:ext uri="{FF2B5EF4-FFF2-40B4-BE49-F238E27FC236}">
                <a16:creationId xmlns:a16="http://schemas.microsoft.com/office/drawing/2014/main" id="{B7761245-4D8E-B596-3653-A6A308B0B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 Box 5"/>
          <p:cNvSpPr txBox="1">
            <a:spLocks noChangeArrowheads="1"/>
          </p:cNvSpPr>
          <p:nvPr/>
        </p:nvSpPr>
        <p:spPr bwMode="auto">
          <a:xfrm>
            <a:off x="893039" y="1320109"/>
            <a:ext cx="10486572" cy="3415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7040" eaLnBrk="0" hangingPunct="0">
              <a:lnSpc>
                <a:spcPct val="90000"/>
              </a:lnSpc>
              <a:defRPr/>
            </a:pPr>
            <a:endParaRPr lang="en-US" dirty="0">
              <a:latin typeface="Helvetica" pitchFamily="-107" charset="0"/>
              <a:ea typeface="ヒラギノ角ゴ Pro W3" pitchFamily="-107" charset="-128"/>
              <a:cs typeface="Arial" charset="0"/>
            </a:endParaRPr>
          </a:p>
        </p:txBody>
      </p:sp>
      <p:pic>
        <p:nvPicPr>
          <p:cNvPr id="11" name="Picture 10" descr="A group of people standing in a room with a machine&#10;&#10;AI-generated content may be incorrect.">
            <a:extLst>
              <a:ext uri="{FF2B5EF4-FFF2-40B4-BE49-F238E27FC236}">
                <a16:creationId xmlns:a16="http://schemas.microsoft.com/office/drawing/2014/main" id="{1DD0EFD8-C69F-0293-652E-8E78B9F2B6EA}"/>
              </a:ext>
            </a:extLst>
          </p:cNvPr>
          <p:cNvPicPr>
            <a:picLocks noChangeAspect="1"/>
          </p:cNvPicPr>
          <p:nvPr/>
        </p:nvPicPr>
        <p:blipFill>
          <a:blip r:embed="rId3"/>
          <a:srcRect t="32641" b="13075"/>
          <a:stretch/>
        </p:blipFill>
        <p:spPr>
          <a:xfrm>
            <a:off x="266495" y="1080282"/>
            <a:ext cx="6839155" cy="2784442"/>
          </a:xfrm>
          <a:prstGeom prst="rect">
            <a:avLst/>
          </a:prstGeom>
          <a:ln w="12700">
            <a:noFill/>
          </a:ln>
        </p:spPr>
      </p:pic>
      <p:sp>
        <p:nvSpPr>
          <p:cNvPr id="12" name="TextBox 11">
            <a:extLst>
              <a:ext uri="{FF2B5EF4-FFF2-40B4-BE49-F238E27FC236}">
                <a16:creationId xmlns:a16="http://schemas.microsoft.com/office/drawing/2014/main" id="{EFAB201F-F149-B684-149A-249D8AF82382}"/>
              </a:ext>
            </a:extLst>
          </p:cNvPr>
          <p:cNvSpPr txBox="1"/>
          <p:nvPr/>
        </p:nvSpPr>
        <p:spPr>
          <a:xfrm>
            <a:off x="7105650" y="1080282"/>
            <a:ext cx="5086350" cy="2585323"/>
          </a:xfrm>
          <a:prstGeom prst="rect">
            <a:avLst/>
          </a:prstGeom>
          <a:noFill/>
        </p:spPr>
        <p:txBody>
          <a:bodyPr wrap="square" rtlCol="0">
            <a:spAutoFit/>
          </a:bodyPr>
          <a:lstStyle/>
          <a:p>
            <a:pPr algn="ctr"/>
            <a:r>
              <a:rPr lang="en-US" b="1" dirty="0">
                <a:latin typeface="+mj-lt"/>
                <a:ea typeface="Palatino" pitchFamily="2" charset="77"/>
              </a:rPr>
              <a:t>Spinlab @ MSU:</a:t>
            </a:r>
          </a:p>
          <a:p>
            <a:pPr algn="ctr"/>
            <a:r>
              <a:rPr lang="en-US" b="1" dirty="0">
                <a:latin typeface="+mj-lt"/>
                <a:ea typeface="Palatino" pitchFamily="2" charset="77"/>
              </a:rPr>
              <a:t>PI:</a:t>
            </a:r>
            <a:r>
              <a:rPr lang="en-US" dirty="0">
                <a:latin typeface="+mj-lt"/>
                <a:ea typeface="Palatino" pitchFamily="2" charset="77"/>
              </a:rPr>
              <a:t> Jaideep Taggart Singh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mj-lt"/>
                <a:ea typeface="Palatino" pitchFamily="2" charset="77"/>
              </a:rPr>
              <a:t>Graduate Students:</a:t>
            </a:r>
            <a:r>
              <a:rPr lang="en-US" dirty="0">
                <a:latin typeface="+mj-lt"/>
                <a:ea typeface="Palatino" pitchFamily="2" charset="77"/>
              </a:rPr>
              <a:t> </a:t>
            </a:r>
            <a:r>
              <a:rPr lang="en-US" sz="1800" kern="1200" dirty="0" err="1">
                <a:solidFill>
                  <a:schemeClr val="tx1"/>
                </a:solidFill>
                <a:latin typeface="+mn-lt"/>
                <a:ea typeface="Palatino" pitchFamily="2" charset="77"/>
                <a:cs typeface="+mn-cs"/>
              </a:rPr>
              <a:t>Yousuf</a:t>
            </a:r>
            <a:r>
              <a:rPr lang="en-US" sz="1800" kern="1200" dirty="0">
                <a:solidFill>
                  <a:schemeClr val="tx1"/>
                </a:solidFill>
                <a:latin typeface="+mn-lt"/>
                <a:ea typeface="Palatino" pitchFamily="2" charset="77"/>
                <a:cs typeface="+mn-cs"/>
              </a:rPr>
              <a:t> </a:t>
            </a:r>
            <a:r>
              <a:rPr lang="en-US" sz="1800" kern="1200" dirty="0" err="1">
                <a:solidFill>
                  <a:schemeClr val="tx1"/>
                </a:solidFill>
                <a:latin typeface="+mn-lt"/>
                <a:ea typeface="Palatino" pitchFamily="2" charset="77"/>
                <a:cs typeface="+mn-cs"/>
              </a:rPr>
              <a:t>Alishan</a:t>
            </a:r>
            <a:r>
              <a:rPr lang="en-US" sz="1800" kern="1200" dirty="0">
                <a:solidFill>
                  <a:schemeClr val="tx1"/>
                </a:solidFill>
                <a:latin typeface="+mn-lt"/>
                <a:ea typeface="Palatino" pitchFamily="2" charset="77"/>
                <a:cs typeface="+mn-cs"/>
              </a:rPr>
              <a:t>, Aiden Boyer, </a:t>
            </a:r>
            <a:r>
              <a:rPr lang="en-US" dirty="0">
                <a:latin typeface="+mj-lt"/>
                <a:ea typeface="Palatino" pitchFamily="2" charset="77"/>
              </a:rPr>
              <a:t>Karina</a:t>
            </a:r>
            <a:r>
              <a:rPr lang="en-US" baseline="0" dirty="0">
                <a:latin typeface="+mj-lt"/>
                <a:ea typeface="Palatino" pitchFamily="2" charset="77"/>
              </a:rPr>
              <a:t> </a:t>
            </a:r>
            <a:r>
              <a:rPr lang="en-US" baseline="0" dirty="0" err="1">
                <a:latin typeface="+mj-lt"/>
                <a:ea typeface="Palatino" pitchFamily="2" charset="77"/>
              </a:rPr>
              <a:t>Martirosova</a:t>
            </a:r>
            <a:r>
              <a:rPr lang="en-US" baseline="0" dirty="0">
                <a:latin typeface="+mj-lt"/>
                <a:ea typeface="Palatino" pitchFamily="2" charset="77"/>
              </a:rPr>
              <a:t>, </a:t>
            </a:r>
            <a:r>
              <a:rPr lang="en-US" dirty="0">
                <a:latin typeface="+mj-lt"/>
                <a:ea typeface="Palatino" pitchFamily="2" charset="77"/>
              </a:rPr>
              <a:t>Nicholas Nusgart, </a:t>
            </a:r>
            <a:r>
              <a:rPr lang="en-US" sz="1800" kern="1200" dirty="0" err="1">
                <a:solidFill>
                  <a:schemeClr val="tx1"/>
                </a:solidFill>
                <a:latin typeface="+mn-lt"/>
                <a:ea typeface="Palatino" pitchFamily="2" charset="77"/>
                <a:cs typeface="+mn-cs"/>
              </a:rPr>
              <a:t>Prottoy</a:t>
            </a:r>
            <a:r>
              <a:rPr lang="en-US" sz="1800" kern="1200" dirty="0">
                <a:solidFill>
                  <a:schemeClr val="tx1"/>
                </a:solidFill>
                <a:latin typeface="+mn-lt"/>
                <a:ea typeface="Palatino" pitchFamily="2" charset="77"/>
                <a:cs typeface="+mn-cs"/>
              </a:rPr>
              <a:t> Samir,</a:t>
            </a:r>
            <a:r>
              <a:rPr lang="en-US" sz="1800" kern="1200" baseline="0" dirty="0">
                <a:solidFill>
                  <a:schemeClr val="tx1"/>
                </a:solidFill>
                <a:latin typeface="+mn-lt"/>
                <a:ea typeface="Palatino" pitchFamily="2" charset="77"/>
                <a:cs typeface="+mn-cs"/>
              </a:rPr>
              <a:t> </a:t>
            </a:r>
            <a:r>
              <a:rPr lang="en-US" dirty="0">
                <a:latin typeface="+mj-lt"/>
                <a:ea typeface="Palatino" pitchFamily="2" charset="77"/>
              </a:rPr>
              <a:t>Maggie Tseng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latin typeface="+mj-lt"/>
                <a:ea typeface="Palatino" pitchFamily="2" charset="77"/>
              </a:rPr>
              <a:t>Undergraduate Students: </a:t>
            </a:r>
            <a:r>
              <a:rPr lang="en-US" dirty="0" err="1">
                <a:latin typeface="+mj-lt"/>
                <a:ea typeface="Palatino" pitchFamily="2" charset="77"/>
              </a:rPr>
              <a:t>Aesen</a:t>
            </a:r>
            <a:r>
              <a:rPr lang="en-US" dirty="0">
                <a:latin typeface="+mj-lt"/>
                <a:ea typeface="Palatino" pitchFamily="2" charset="77"/>
              </a:rPr>
              <a:t> Copeland, Myles Daugherty, Nick Koester, </a:t>
            </a:r>
            <a:r>
              <a:rPr lang="en-US" sz="1800" kern="1200" dirty="0">
                <a:solidFill>
                  <a:schemeClr val="tx1"/>
                </a:solidFill>
                <a:latin typeface="+mn-lt"/>
                <a:ea typeface="Palatino" pitchFamily="2" charset="77"/>
                <a:cs typeface="+mn-cs"/>
              </a:rPr>
              <a:t>Skylar Milne, </a:t>
            </a:r>
            <a:r>
              <a:rPr lang="en-US" dirty="0">
                <a:latin typeface="+mj-lt"/>
                <a:ea typeface="Palatino" pitchFamily="2" charset="77"/>
              </a:rPr>
              <a:t>Griffin </a:t>
            </a:r>
            <a:r>
              <a:rPr lang="en-US" dirty="0" err="1">
                <a:latin typeface="+mj-lt"/>
                <a:ea typeface="Palatino" pitchFamily="2" charset="77"/>
              </a:rPr>
              <a:t>Silbert</a:t>
            </a:r>
            <a:r>
              <a:rPr lang="en-US" dirty="0">
                <a:latin typeface="+mj-lt"/>
                <a:ea typeface="Palatino" pitchFamily="2" charset="77"/>
              </a:rPr>
              <a:t>, Ellie Summerfield</a:t>
            </a:r>
            <a:r>
              <a:rPr lang="en-US" sz="1800" kern="1200" dirty="0">
                <a:solidFill>
                  <a:schemeClr val="tx1"/>
                </a:solidFill>
                <a:latin typeface="+mn-lt"/>
                <a:ea typeface="Palatino" pitchFamily="2" charset="77"/>
                <a:cs typeface="+mn-cs"/>
              </a:rPr>
              <a:t>, Ryan </a:t>
            </a:r>
            <a:r>
              <a:rPr lang="en-US" sz="1800" kern="1200" dirty="0" err="1">
                <a:solidFill>
                  <a:schemeClr val="tx1"/>
                </a:solidFill>
                <a:latin typeface="+mn-lt"/>
                <a:ea typeface="Palatino" pitchFamily="2" charset="77"/>
                <a:cs typeface="+mn-cs"/>
              </a:rPr>
              <a:t>Tanzer</a:t>
            </a:r>
            <a:endParaRPr lang="en-US" sz="1800" kern="1200" dirty="0">
              <a:solidFill>
                <a:schemeClr val="tx1"/>
              </a:solidFill>
              <a:latin typeface="+mn-lt"/>
              <a:ea typeface="Palatino" pitchFamily="2" charset="77"/>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Palatino" pitchFamily="2" charset="77"/>
                <a:cs typeface="+mn-cs"/>
              </a:rPr>
              <a:t>Photo</a:t>
            </a:r>
            <a:r>
              <a:rPr lang="en-US" sz="1800" b="1" kern="1200" baseline="0" dirty="0">
                <a:solidFill>
                  <a:schemeClr val="tx1"/>
                </a:solidFill>
                <a:latin typeface="+mn-lt"/>
                <a:ea typeface="Palatino" pitchFamily="2" charset="77"/>
                <a:cs typeface="+mn-cs"/>
              </a:rPr>
              <a:t> C</a:t>
            </a:r>
            <a:r>
              <a:rPr lang="en-US" sz="1800" b="1" kern="1200" dirty="0">
                <a:solidFill>
                  <a:schemeClr val="tx1"/>
                </a:solidFill>
                <a:latin typeface="+mn-lt"/>
                <a:ea typeface="Palatino" pitchFamily="2" charset="77"/>
                <a:cs typeface="+mn-cs"/>
              </a:rPr>
              <a:t>redit</a:t>
            </a:r>
            <a:r>
              <a:rPr lang="en-US" sz="1800" kern="1200" dirty="0">
                <a:solidFill>
                  <a:schemeClr val="tx1"/>
                </a:solidFill>
                <a:latin typeface="+mn-lt"/>
                <a:ea typeface="Palatino" pitchFamily="2" charset="77"/>
                <a:cs typeface="+mn-cs"/>
              </a:rPr>
              <a:t>: Sydney Grant</a:t>
            </a:r>
            <a:endParaRPr lang="en-US" dirty="0">
              <a:latin typeface="+mj-lt"/>
              <a:ea typeface="Palatino" pitchFamily="2" charset="77"/>
            </a:endParaRPr>
          </a:p>
        </p:txBody>
      </p:sp>
      <p:grpSp>
        <p:nvGrpSpPr>
          <p:cNvPr id="37" name="Group 36"/>
          <p:cNvGrpSpPr/>
          <p:nvPr userDrawn="1"/>
        </p:nvGrpSpPr>
        <p:grpSpPr>
          <a:xfrm>
            <a:off x="62703" y="3957968"/>
            <a:ext cx="3634139" cy="1983729"/>
            <a:chOff x="62703" y="3957968"/>
            <a:chExt cx="3634139" cy="1983729"/>
          </a:xfrm>
        </p:grpSpPr>
        <p:sp>
          <p:nvSpPr>
            <p:cNvPr id="8" name="TextBox 7">
              <a:extLst>
                <a:ext uri="{FF2B5EF4-FFF2-40B4-BE49-F238E27FC236}">
                  <a16:creationId xmlns:a16="http://schemas.microsoft.com/office/drawing/2014/main" id="{A54677B5-D869-2603-3DD1-4AAD4DE978FF}"/>
                </a:ext>
              </a:extLst>
            </p:cNvPr>
            <p:cNvSpPr txBox="1"/>
            <p:nvPr/>
          </p:nvSpPr>
          <p:spPr>
            <a:xfrm>
              <a:off x="62703" y="4618258"/>
              <a:ext cx="3634139" cy="1323439"/>
            </a:xfrm>
            <a:prstGeom prst="rect">
              <a:avLst/>
            </a:prstGeom>
            <a:noFill/>
          </p:spPr>
          <p:txBody>
            <a:bodyPr wrap="square" rtlCol="0">
              <a:spAutoFit/>
            </a:bodyPr>
            <a:lstStyle/>
            <a:p>
              <a:pPr algn="ctr"/>
              <a:r>
                <a:rPr lang="en-US" sz="1600" b="1" dirty="0">
                  <a:solidFill>
                    <a:srgbClr val="00B050"/>
                  </a:solidFill>
                  <a:latin typeface="+mj-lt"/>
                  <a:ea typeface="Palatino" pitchFamily="2" charset="77"/>
                </a:rPr>
                <a:t>DOE Early Career Award 2018</a:t>
              </a:r>
            </a:p>
            <a:p>
              <a:pPr algn="ctr"/>
              <a:r>
                <a:rPr lang="en-US" sz="1600" b="1" dirty="0">
                  <a:solidFill>
                    <a:srgbClr val="00B050"/>
                  </a:solidFill>
                  <a:latin typeface="+mj-lt"/>
                  <a:ea typeface="Palatino" pitchFamily="2" charset="77"/>
                </a:rPr>
                <a:t>DE-SC0019015 (EDM3)</a:t>
              </a:r>
            </a:p>
            <a:p>
              <a:pPr algn="ctr"/>
              <a:r>
                <a:rPr lang="en-US" sz="1600" b="1" dirty="0">
                  <a:solidFill>
                    <a:srgbClr val="00B050"/>
                  </a:solidFill>
                  <a:latin typeface="+mj-lt"/>
                  <a:ea typeface="Palatino" pitchFamily="2" charset="77"/>
                </a:rPr>
                <a:t>DE-SC0019455 (Ra EDM)</a:t>
              </a:r>
            </a:p>
            <a:p>
              <a:pPr algn="ctr"/>
              <a:r>
                <a:rPr lang="en-US" sz="1600" b="1" dirty="0">
                  <a:solidFill>
                    <a:srgbClr val="00B050"/>
                  </a:solidFill>
                  <a:latin typeface="+mj-lt"/>
                  <a:ea typeface="Palatino" pitchFamily="2" charset="77"/>
                </a:rPr>
                <a:t>DE-SC0025679 (Ra EDM+EDM3)</a:t>
              </a:r>
            </a:p>
            <a:p>
              <a:pPr algn="ctr"/>
              <a:r>
                <a:rPr lang="en-US" sz="1600" b="1" dirty="0">
                  <a:solidFill>
                    <a:srgbClr val="00B050"/>
                  </a:solidFill>
                  <a:latin typeface="+mj-lt"/>
                  <a:ea typeface="Palatino" pitchFamily="2" charset="77"/>
                </a:rPr>
                <a:t>DE-SC0022299 (TRAIN-MI)</a:t>
              </a:r>
            </a:p>
          </p:txBody>
        </p:sp>
        <p:pic>
          <p:nvPicPr>
            <p:cNvPr id="14" name="Picture 13" descr="A black background with blue text&#10;&#10;AI-generated content may be incorrect.">
              <a:extLst>
                <a:ext uri="{FF2B5EF4-FFF2-40B4-BE49-F238E27FC236}">
                  <a16:creationId xmlns:a16="http://schemas.microsoft.com/office/drawing/2014/main" id="{2F53B957-4BCF-AEC6-D4D7-FB297CD70325}"/>
                </a:ext>
              </a:extLst>
            </p:cNvPr>
            <p:cNvPicPr>
              <a:picLocks noChangeAspect="1"/>
            </p:cNvPicPr>
            <p:nvPr userDrawn="1"/>
          </p:nvPicPr>
          <p:blipFill>
            <a:blip r:embed="rId4"/>
            <a:stretch>
              <a:fillRect/>
            </a:stretch>
          </p:blipFill>
          <p:spPr>
            <a:xfrm>
              <a:off x="168789" y="3957968"/>
              <a:ext cx="3421967" cy="606983"/>
            </a:xfrm>
            <a:prstGeom prst="rect">
              <a:avLst/>
            </a:prstGeom>
          </p:spPr>
        </p:pic>
      </p:grpSp>
      <p:sp>
        <p:nvSpPr>
          <p:cNvPr id="15" name="TextBox 14">
            <a:extLst>
              <a:ext uri="{FF2B5EF4-FFF2-40B4-BE49-F238E27FC236}">
                <a16:creationId xmlns:a16="http://schemas.microsoft.com/office/drawing/2014/main" id="{C4D6A0E8-207B-CC21-F38C-18835CB0DE1B}"/>
              </a:ext>
            </a:extLst>
          </p:cNvPr>
          <p:cNvSpPr txBox="1"/>
          <p:nvPr userDrawn="1"/>
        </p:nvSpPr>
        <p:spPr>
          <a:xfrm>
            <a:off x="1959323" y="73785"/>
            <a:ext cx="8273355" cy="769441"/>
          </a:xfrm>
          <a:prstGeom prst="rect">
            <a:avLst/>
          </a:prstGeom>
          <a:noFill/>
        </p:spPr>
        <p:txBody>
          <a:bodyPr wrap="none" rtlCol="0">
            <a:spAutoFit/>
          </a:bodyPr>
          <a:lstStyle/>
          <a:p>
            <a:r>
              <a:rPr lang="en-US" sz="4400" b="1" dirty="0">
                <a:solidFill>
                  <a:schemeClr val="bg1"/>
                </a:solidFill>
                <a:latin typeface="+mj-lt"/>
              </a:rPr>
              <a:t>Thank You For Your Attention!</a:t>
            </a:r>
          </a:p>
        </p:txBody>
      </p:sp>
      <p:sp>
        <p:nvSpPr>
          <p:cNvPr id="17" name="Date Placeholder 13">
            <a:extLst>
              <a:ext uri="{FF2B5EF4-FFF2-40B4-BE49-F238E27FC236}">
                <a16:creationId xmlns:a16="http://schemas.microsoft.com/office/drawing/2014/main" id="{2B9D6D74-7BBB-3C27-0924-46684FAC0CC4}"/>
              </a:ext>
            </a:extLst>
          </p:cNvPr>
          <p:cNvSpPr>
            <a:spLocks noGrp="1"/>
          </p:cNvSpPr>
          <p:nvPr userDrawn="1">
            <p:ph type="dt" sz="half" idx="10"/>
          </p:nvPr>
        </p:nvSpPr>
        <p:spPr>
          <a:xfrm>
            <a:off x="165100" y="6356350"/>
            <a:ext cx="2743200" cy="365125"/>
          </a:xfrm>
        </p:spPr>
        <p:txBody>
          <a:bodyPr/>
          <a:lstStyle>
            <a:lvl1pPr>
              <a:defRPr>
                <a:solidFill>
                  <a:srgbClr val="18453B"/>
                </a:solidFill>
              </a:defRPr>
            </a:lvl1pPr>
          </a:lstStyle>
          <a:p>
            <a:r>
              <a:rPr lang="en-US"/>
              <a:t>March 5, 2026</a:t>
            </a:r>
            <a:endParaRPr lang="en-US" dirty="0"/>
          </a:p>
        </p:txBody>
      </p:sp>
      <p:sp>
        <p:nvSpPr>
          <p:cNvPr id="18" name="Footer Placeholder 14">
            <a:extLst>
              <a:ext uri="{FF2B5EF4-FFF2-40B4-BE49-F238E27FC236}">
                <a16:creationId xmlns:a16="http://schemas.microsoft.com/office/drawing/2014/main" id="{7D5A5C00-ACAF-543F-E64A-9C494E57CB46}"/>
              </a:ext>
            </a:extLst>
          </p:cNvPr>
          <p:cNvSpPr>
            <a:spLocks noGrp="1"/>
          </p:cNvSpPr>
          <p:nvPr userDrawn="1">
            <p:ph type="ftr" sz="quarter" idx="11"/>
          </p:nvPr>
        </p:nvSpPr>
        <p:spPr>
          <a:xfrm>
            <a:off x="4032250" y="6356350"/>
            <a:ext cx="4114800" cy="365125"/>
          </a:xfrm>
        </p:spPr>
        <p:txBody>
          <a:bodyPr/>
          <a:lstStyle>
            <a:lvl1pPr>
              <a:defRPr>
                <a:solidFill>
                  <a:srgbClr val="18453B"/>
                </a:solidFill>
              </a:defRPr>
            </a:lvl1pPr>
          </a:lstStyle>
          <a:p>
            <a:r>
              <a:rPr lang="en-US"/>
              <a:t>Maggie Tseng - 229Pa Using Complementary Techniques</a:t>
            </a:r>
            <a:endParaRPr lang="en-US" dirty="0"/>
          </a:p>
        </p:txBody>
      </p:sp>
      <p:sp>
        <p:nvSpPr>
          <p:cNvPr id="19" name="Slide Number Placeholder 15">
            <a:extLst>
              <a:ext uri="{FF2B5EF4-FFF2-40B4-BE49-F238E27FC236}">
                <a16:creationId xmlns:a16="http://schemas.microsoft.com/office/drawing/2014/main" id="{2414F68E-ED39-CFFE-3DE5-144D8D9BC860}"/>
              </a:ext>
            </a:extLst>
          </p:cNvPr>
          <p:cNvSpPr>
            <a:spLocks noGrp="1"/>
          </p:cNvSpPr>
          <p:nvPr userDrawn="1">
            <p:ph type="sldNum" sz="quarter" idx="12"/>
          </p:nvPr>
        </p:nvSpPr>
        <p:spPr>
          <a:xfrm>
            <a:off x="9271000" y="6356350"/>
            <a:ext cx="2743200" cy="365125"/>
          </a:xfrm>
        </p:spPr>
        <p:txBody>
          <a:bodyPr/>
          <a:lstStyle>
            <a:lvl1pPr>
              <a:defRPr>
                <a:solidFill>
                  <a:srgbClr val="18453B"/>
                </a:solidFill>
              </a:defRPr>
            </a:lvl1pPr>
          </a:lstStyle>
          <a:p>
            <a:r>
              <a:rPr lang="en-US" dirty="0"/>
              <a:t>Slide </a:t>
            </a:r>
            <a:fld id="{2C7A174C-579F-4F8E-8B4A-0A19B84DACF7}" type="slidenum">
              <a:rPr lang="en-US" smtClean="0"/>
              <a:pPr/>
              <a:t>‹#›</a:t>
            </a:fld>
            <a:endParaRPr lang="en-US" dirty="0"/>
          </a:p>
        </p:txBody>
      </p:sp>
      <p:grpSp>
        <p:nvGrpSpPr>
          <p:cNvPr id="36" name="Group 35"/>
          <p:cNvGrpSpPr/>
          <p:nvPr userDrawn="1"/>
        </p:nvGrpSpPr>
        <p:grpSpPr>
          <a:xfrm>
            <a:off x="3552847" y="3950797"/>
            <a:ext cx="2397124" cy="1252236"/>
            <a:chOff x="3586259" y="3950797"/>
            <a:chExt cx="2397124" cy="1252236"/>
          </a:xfrm>
        </p:grpSpPr>
        <p:sp>
          <p:nvSpPr>
            <p:cNvPr id="16" name="TextBox 15">
              <a:extLst>
                <a:ext uri="{FF2B5EF4-FFF2-40B4-BE49-F238E27FC236}">
                  <a16:creationId xmlns:a16="http://schemas.microsoft.com/office/drawing/2014/main" id="{A54677B5-D869-2603-3DD1-4AAD4DE978FF}"/>
                </a:ext>
              </a:extLst>
            </p:cNvPr>
            <p:cNvSpPr txBox="1"/>
            <p:nvPr userDrawn="1"/>
          </p:nvSpPr>
          <p:spPr>
            <a:xfrm>
              <a:off x="3586259" y="4618258"/>
              <a:ext cx="2397124" cy="584775"/>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SPG: Center Development</a:t>
              </a:r>
              <a:r>
                <a:rPr lang="en-US" sz="1600" b="1" baseline="0" dirty="0">
                  <a:solidFill>
                    <a:srgbClr val="00B050"/>
                  </a:solidFill>
                  <a:latin typeface="+mn-lt"/>
                  <a:ea typeface="+mn-ea"/>
                </a:rPr>
                <a:t> (NPF)</a:t>
              </a:r>
              <a:endParaRPr lang="en-US" sz="1600" b="1" baseline="0" dirty="0">
                <a:solidFill>
                  <a:srgbClr val="00B050"/>
                </a:solidFill>
                <a:latin typeface="+mj-lt"/>
                <a:ea typeface="Palatino" pitchFamily="2" charset="77"/>
              </a:endParaRPr>
            </a:p>
          </p:txBody>
        </p:sp>
        <p:pic>
          <p:nvPicPr>
            <p:cNvPr id="3" name="Picture 2"/>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3854695" y="3950797"/>
              <a:ext cx="1860253" cy="621325"/>
            </a:xfrm>
            <a:prstGeom prst="rect">
              <a:avLst/>
            </a:prstGeom>
          </p:spPr>
        </p:pic>
      </p:grpSp>
      <p:grpSp>
        <p:nvGrpSpPr>
          <p:cNvPr id="35" name="Group 34"/>
          <p:cNvGrpSpPr/>
          <p:nvPr userDrawn="1"/>
        </p:nvGrpSpPr>
        <p:grpSpPr>
          <a:xfrm>
            <a:off x="5805976" y="3859041"/>
            <a:ext cx="2006261" cy="1620991"/>
            <a:chOff x="5828404" y="3859041"/>
            <a:chExt cx="2006261" cy="1620991"/>
          </a:xfrm>
        </p:grpSpPr>
        <p:pic>
          <p:nvPicPr>
            <p:cNvPr id="2" name="Picture 1"/>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6430291" y="3859041"/>
              <a:ext cx="802486" cy="804837"/>
            </a:xfrm>
            <a:prstGeom prst="rect">
              <a:avLst/>
            </a:prstGeom>
          </p:spPr>
        </p:pic>
        <p:sp>
          <p:nvSpPr>
            <p:cNvPr id="20" name="TextBox 19">
              <a:extLst>
                <a:ext uri="{FF2B5EF4-FFF2-40B4-BE49-F238E27FC236}">
                  <a16:creationId xmlns:a16="http://schemas.microsoft.com/office/drawing/2014/main" id="{A54677B5-D869-2603-3DD1-4AAD4DE978FF}"/>
                </a:ext>
              </a:extLst>
            </p:cNvPr>
            <p:cNvSpPr txBox="1"/>
            <p:nvPr userDrawn="1"/>
          </p:nvSpPr>
          <p:spPr>
            <a:xfrm>
              <a:off x="5828404" y="4618258"/>
              <a:ext cx="2006261" cy="861774"/>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 1654610 </a:t>
              </a:r>
            </a:p>
            <a:p>
              <a:pPr algn="ctr" defTabSz="914400"/>
              <a:r>
                <a:rPr lang="en-US" sz="1600" b="1" baseline="0" dirty="0">
                  <a:solidFill>
                    <a:srgbClr val="00B050"/>
                  </a:solidFill>
                  <a:latin typeface="+mj-lt"/>
                  <a:ea typeface="Palatino" pitchFamily="2" charset="77"/>
                </a:rPr>
                <a:t>(CAREER-SAM)</a:t>
              </a:r>
            </a:p>
            <a:p>
              <a:pPr algn="ctr" defTabSz="914400"/>
              <a:r>
                <a:rPr lang="en-US" sz="1600" b="1" dirty="0">
                  <a:solidFill>
                    <a:srgbClr val="00B050"/>
                  </a:solidFill>
                </a:rPr>
                <a:t># 2412951 (SAM)</a:t>
              </a:r>
            </a:p>
          </p:txBody>
        </p:sp>
      </p:grpSp>
      <p:grpSp>
        <p:nvGrpSpPr>
          <p:cNvPr id="34" name="Group 33"/>
          <p:cNvGrpSpPr/>
          <p:nvPr userDrawn="1"/>
        </p:nvGrpSpPr>
        <p:grpSpPr>
          <a:xfrm>
            <a:off x="7668242" y="3918962"/>
            <a:ext cx="2268521" cy="1530293"/>
            <a:chOff x="7747753" y="3918962"/>
            <a:chExt cx="2268521" cy="1530293"/>
          </a:xfrm>
        </p:grpSpPr>
        <p:pic>
          <p:nvPicPr>
            <p:cNvPr id="5" name="Picture 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000045" y="3918962"/>
              <a:ext cx="1763937" cy="684995"/>
            </a:xfrm>
            <a:prstGeom prst="rect">
              <a:avLst/>
            </a:prstGeom>
          </p:spPr>
        </p:pic>
        <p:sp>
          <p:nvSpPr>
            <p:cNvPr id="21" name="TextBox 20">
              <a:extLst>
                <a:ext uri="{FF2B5EF4-FFF2-40B4-BE49-F238E27FC236}">
                  <a16:creationId xmlns:a16="http://schemas.microsoft.com/office/drawing/2014/main" id="{A54677B5-D869-2603-3DD1-4AAD4DE978FF}"/>
                </a:ext>
              </a:extLst>
            </p:cNvPr>
            <p:cNvSpPr txBox="1"/>
            <p:nvPr userDrawn="1"/>
          </p:nvSpPr>
          <p:spPr>
            <a:xfrm>
              <a:off x="7747753" y="4618258"/>
              <a:ext cx="2268521" cy="830997"/>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2025 Experimental </a:t>
              </a:r>
            </a:p>
            <a:p>
              <a:pPr algn="ctr" defTabSz="914400"/>
              <a:r>
                <a:rPr lang="en-US" sz="1600" b="1" baseline="0" dirty="0">
                  <a:solidFill>
                    <a:srgbClr val="00B050"/>
                  </a:solidFill>
                  <a:latin typeface="+mj-lt"/>
                  <a:ea typeface="Palatino" pitchFamily="2" charset="77"/>
                </a:rPr>
                <a:t>Physics Investigator</a:t>
              </a:r>
            </a:p>
            <a:p>
              <a:pPr algn="ctr" defTabSz="914400"/>
              <a:r>
                <a:rPr lang="en-US" sz="1600" b="1" baseline="0" dirty="0">
                  <a:solidFill>
                    <a:srgbClr val="00B050"/>
                  </a:solidFill>
                  <a:latin typeface="+mj-lt"/>
                  <a:ea typeface="Palatino" pitchFamily="2" charset="77"/>
                </a:rPr>
                <a:t>GBMF13799 (</a:t>
              </a:r>
              <a:r>
                <a:rPr lang="en-US" sz="1600" b="1" baseline="30000" dirty="0">
                  <a:solidFill>
                    <a:srgbClr val="00B050"/>
                  </a:solidFill>
                  <a:latin typeface="+mj-lt"/>
                  <a:ea typeface="Palatino" pitchFamily="2" charset="77"/>
                </a:rPr>
                <a:t>229</a:t>
              </a:r>
              <a:r>
                <a:rPr lang="en-US" sz="1600" b="1" baseline="0" dirty="0">
                  <a:solidFill>
                    <a:srgbClr val="00B050"/>
                  </a:solidFill>
                  <a:latin typeface="+mj-lt"/>
                  <a:ea typeface="Palatino" pitchFamily="2" charset="77"/>
                </a:rPr>
                <a:t>Pa)</a:t>
              </a:r>
            </a:p>
          </p:txBody>
        </p:sp>
      </p:grpSp>
      <p:sp>
        <p:nvSpPr>
          <p:cNvPr id="30" name="TextBox 29"/>
          <p:cNvSpPr txBox="1"/>
          <p:nvPr userDrawn="1"/>
        </p:nvSpPr>
        <p:spPr>
          <a:xfrm>
            <a:off x="10598002" y="5014781"/>
            <a:ext cx="1412566" cy="338554"/>
          </a:xfrm>
          <a:prstGeom prst="rect">
            <a:avLst/>
          </a:prstGeom>
          <a:noFill/>
        </p:spPr>
        <p:txBody>
          <a:bodyPr wrap="none" rtlCol="0">
            <a:spAutoFit/>
          </a:bodyPr>
          <a:lstStyle/>
          <a:p>
            <a:r>
              <a:rPr lang="en-US" sz="1600" b="1" dirty="0">
                <a:solidFill>
                  <a:srgbClr val="00B050"/>
                </a:solidFill>
              </a:rPr>
              <a:t>PCLB (</a:t>
            </a:r>
            <a:r>
              <a:rPr lang="en-US" sz="1600" b="1" baseline="30000" dirty="0">
                <a:solidFill>
                  <a:srgbClr val="00B050"/>
                </a:solidFill>
              </a:rPr>
              <a:t>229</a:t>
            </a:r>
            <a:r>
              <a:rPr lang="en-US" sz="1600" b="1" dirty="0">
                <a:solidFill>
                  <a:srgbClr val="00B050"/>
                </a:solidFill>
              </a:rPr>
              <a:t>Pa)</a:t>
            </a:r>
          </a:p>
        </p:txBody>
      </p:sp>
      <p:sp>
        <p:nvSpPr>
          <p:cNvPr id="31" name="TextBox 30"/>
          <p:cNvSpPr txBox="1"/>
          <p:nvPr userDrawn="1"/>
        </p:nvSpPr>
        <p:spPr>
          <a:xfrm>
            <a:off x="887715" y="5583647"/>
            <a:ext cx="10416570" cy="800219"/>
          </a:xfrm>
          <a:prstGeom prst="rect">
            <a:avLst/>
          </a:prstGeom>
          <a:noFill/>
        </p:spPr>
        <p:txBody>
          <a:bodyPr wrap="none" rtlCol="0">
            <a:spAutoFit/>
          </a:bodyPr>
          <a:lstStyle/>
          <a:p>
            <a:pPr algn="ctr"/>
            <a:r>
              <a:rPr lang="en-US" sz="1600" b="1" dirty="0">
                <a:solidFill>
                  <a:schemeClr val="tx1"/>
                </a:solidFill>
              </a:rPr>
              <a:t>Visit Our Website: </a:t>
            </a:r>
            <a:r>
              <a:rPr lang="en-US" sz="1600" b="1" dirty="0">
                <a:solidFill>
                  <a:schemeClr val="tx1"/>
                </a:solidFill>
                <a:hlinkClick r:id="rId8"/>
              </a:rPr>
              <a:t>https://spinlab.me/</a:t>
            </a:r>
            <a:endParaRPr lang="en-US" sz="1600"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Want to come visit us in person? Contact</a:t>
            </a:r>
            <a:r>
              <a:rPr lang="en-US" sz="1600" b="1" baseline="0" dirty="0">
                <a:solidFill>
                  <a:schemeClr val="tx1"/>
                </a:solidFill>
              </a:rPr>
              <a:t> singhj@frib.msu.edu</a:t>
            </a:r>
            <a:endParaRPr lang="en-US" sz="1600" b="1"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rPr>
              <a:t>Part of this work was performed under the auspices of the U.S. DOE by LLNL  under Contract No. DE-AC52-07NA27344.</a:t>
            </a:r>
          </a:p>
        </p:txBody>
      </p:sp>
      <p:grpSp>
        <p:nvGrpSpPr>
          <p:cNvPr id="33" name="Group 32"/>
          <p:cNvGrpSpPr/>
          <p:nvPr userDrawn="1"/>
        </p:nvGrpSpPr>
        <p:grpSpPr>
          <a:xfrm>
            <a:off x="9792770" y="3837349"/>
            <a:ext cx="2399230" cy="1119463"/>
            <a:chOff x="9792770" y="3837349"/>
            <a:chExt cx="2399230" cy="1119463"/>
          </a:xfrm>
        </p:grpSpPr>
        <p:pic>
          <p:nvPicPr>
            <p:cNvPr id="7" name="Picture 6"/>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9892114" y="3837349"/>
              <a:ext cx="2200543" cy="848221"/>
            </a:xfrm>
            <a:prstGeom prst="rect">
              <a:avLst/>
            </a:prstGeom>
          </p:spPr>
        </p:pic>
        <p:sp>
          <p:nvSpPr>
            <p:cNvPr id="32" name="TextBox 31">
              <a:extLst>
                <a:ext uri="{FF2B5EF4-FFF2-40B4-BE49-F238E27FC236}">
                  <a16:creationId xmlns:a16="http://schemas.microsoft.com/office/drawing/2014/main" id="{A54677B5-D869-2603-3DD1-4AAD4DE978FF}"/>
                </a:ext>
              </a:extLst>
            </p:cNvPr>
            <p:cNvSpPr txBox="1"/>
            <p:nvPr userDrawn="1"/>
          </p:nvSpPr>
          <p:spPr>
            <a:xfrm>
              <a:off x="9792770" y="4618258"/>
              <a:ext cx="2399230" cy="338554"/>
            </a:xfrm>
            <a:prstGeom prst="rect">
              <a:avLst/>
            </a:prstGeom>
            <a:noFill/>
          </p:spPr>
          <p:txBody>
            <a:bodyPr wrap="square" rtlCol="0">
              <a:spAutoFit/>
            </a:bodyPr>
            <a:lstStyle/>
            <a:p>
              <a:pPr algn="ctr" defTabSz="914400"/>
              <a:r>
                <a:rPr lang="en-US" sz="1600" b="1" baseline="0" dirty="0">
                  <a:solidFill>
                    <a:srgbClr val="00B050"/>
                  </a:solidFill>
                  <a:latin typeface="+mj-lt"/>
                  <a:ea typeface="Palatino" pitchFamily="2" charset="77"/>
                </a:rPr>
                <a:t>DE-NA0003996 (</a:t>
              </a:r>
              <a:r>
                <a:rPr lang="en-US" sz="1600" b="1" baseline="30000" dirty="0">
                  <a:solidFill>
                    <a:srgbClr val="00B050"/>
                  </a:solidFill>
                  <a:latin typeface="+mj-lt"/>
                  <a:ea typeface="Palatino" pitchFamily="2" charset="77"/>
                </a:rPr>
                <a:t>229</a:t>
              </a:r>
              <a:r>
                <a:rPr lang="en-US" sz="1600" b="1" baseline="0" dirty="0">
                  <a:solidFill>
                    <a:srgbClr val="00B050"/>
                  </a:solidFill>
                  <a:latin typeface="+mj-lt"/>
                  <a:ea typeface="Palatino" pitchFamily="2" charset="77"/>
                </a:rPr>
                <a:t>Pa)</a:t>
              </a:r>
            </a:p>
          </p:txBody>
        </p:sp>
      </p:grpSp>
      <p:grpSp>
        <p:nvGrpSpPr>
          <p:cNvPr id="13" name="Group 12"/>
          <p:cNvGrpSpPr/>
          <p:nvPr userDrawn="1"/>
        </p:nvGrpSpPr>
        <p:grpSpPr>
          <a:xfrm>
            <a:off x="346607" y="1142425"/>
            <a:ext cx="931564" cy="1253378"/>
            <a:chOff x="1576354" y="1495978"/>
            <a:chExt cx="1571625" cy="2114552"/>
          </a:xfrm>
        </p:grpSpPr>
        <p:sp>
          <p:nvSpPr>
            <p:cNvPr id="10" name="Rounded Rectangle 9"/>
            <p:cNvSpPr/>
            <p:nvPr userDrawn="1"/>
          </p:nvSpPr>
          <p:spPr>
            <a:xfrm>
              <a:off x="1576354" y="1495980"/>
              <a:ext cx="1571625" cy="2114550"/>
            </a:xfrm>
            <a:prstGeom prst="roundRect">
              <a:avLst/>
            </a:prstGeom>
            <a:solidFill>
              <a:schemeClr val="bg1"/>
            </a:solidFill>
            <a:ln w="57150">
              <a:solidFill>
                <a:srgbClr val="1845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rotWithShape="1">
            <a:blip r:embed="rId10">
              <a:extLst>
                <a:ext uri="{28A0092B-C50C-407E-A947-70E740481C1C}">
                  <a14:useLocalDpi xmlns:a14="http://schemas.microsoft.com/office/drawing/2010/main" val="0"/>
                </a:ext>
              </a:extLst>
            </a:blip>
            <a:srcRect l="14063" t="13281" r="13802" b="14063"/>
            <a:stretch/>
          </p:blipFill>
          <p:spPr>
            <a:xfrm>
              <a:off x="1679926" y="2037956"/>
              <a:ext cx="1364481" cy="1374333"/>
            </a:xfrm>
            <a:prstGeom prst="rect">
              <a:avLst/>
            </a:prstGeom>
          </p:spPr>
        </p:pic>
        <p:sp>
          <p:nvSpPr>
            <p:cNvPr id="29" name="Rounded Rectangle 28"/>
            <p:cNvSpPr/>
            <p:nvPr userDrawn="1"/>
          </p:nvSpPr>
          <p:spPr>
            <a:xfrm>
              <a:off x="1576354" y="1495978"/>
              <a:ext cx="1571625" cy="339543"/>
            </a:xfrm>
            <a:prstGeom prst="roundRect">
              <a:avLst/>
            </a:prstGeom>
            <a:solidFill>
              <a:schemeClr val="bg1"/>
            </a:solidFill>
            <a:ln w="57150">
              <a:solidFill>
                <a:srgbClr val="1845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latin typeface="Arial" panose="020B0604020202020204" pitchFamily="34" charset="0"/>
                  <a:cs typeface="Arial" panose="020B0604020202020204" pitchFamily="34" charset="0"/>
                </a:rPr>
                <a:t>Spinlab.me</a:t>
              </a:r>
            </a:p>
          </p:txBody>
        </p:sp>
      </p:grpSp>
    </p:spTree>
    <p:extLst>
      <p:ext uri="{BB962C8B-B14F-4D97-AF65-F5344CB8AC3E}">
        <p14:creationId xmlns:p14="http://schemas.microsoft.com/office/powerpoint/2010/main" val="862273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up Slides">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E9C36B-95A8-F5E9-B0E7-F664A0DC31F9}"/>
              </a:ext>
            </a:extLst>
          </p:cNvPr>
          <p:cNvSpPr txBox="1"/>
          <p:nvPr userDrawn="1"/>
        </p:nvSpPr>
        <p:spPr>
          <a:xfrm>
            <a:off x="4073652" y="3044280"/>
            <a:ext cx="4044697" cy="769441"/>
          </a:xfrm>
          <a:prstGeom prst="rect">
            <a:avLst/>
          </a:prstGeom>
          <a:noFill/>
        </p:spPr>
        <p:txBody>
          <a:bodyPr wrap="none" rtlCol="0">
            <a:spAutoFit/>
          </a:bodyPr>
          <a:lstStyle/>
          <a:p>
            <a:pPr algn="ctr"/>
            <a:r>
              <a:rPr lang="en-US" sz="4400" b="1" dirty="0">
                <a:solidFill>
                  <a:srgbClr val="18453B"/>
                </a:solidFill>
                <a:latin typeface="+mj-lt"/>
              </a:rPr>
              <a:t>Backup Slides</a:t>
            </a:r>
          </a:p>
        </p:txBody>
      </p:sp>
    </p:spTree>
    <p:extLst>
      <p:ext uri="{BB962C8B-B14F-4D97-AF65-F5344CB8AC3E}">
        <p14:creationId xmlns:p14="http://schemas.microsoft.com/office/powerpoint/2010/main" val="292354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7254" y="28100"/>
            <a:ext cx="12117491" cy="6801799"/>
          </a:xfrm>
          <a:prstGeom prst="rect">
            <a:avLst/>
          </a:prstGeom>
        </p:spPr>
      </p:pic>
      <p:sp>
        <p:nvSpPr>
          <p:cNvPr id="35" name="Text Placeholder 34">
            <a:extLst>
              <a:ext uri="{FF2B5EF4-FFF2-40B4-BE49-F238E27FC236}">
                <a16:creationId xmlns:a16="http://schemas.microsoft.com/office/drawing/2014/main" id="{C73C8566-B08C-6403-2E5E-8FE37A16FC17}"/>
              </a:ext>
            </a:extLst>
          </p:cNvPr>
          <p:cNvSpPr>
            <a:spLocks noGrp="1"/>
          </p:cNvSpPr>
          <p:nvPr>
            <p:ph type="body" sz="quarter" idx="11" hasCustomPrompt="1"/>
          </p:nvPr>
        </p:nvSpPr>
        <p:spPr>
          <a:xfrm>
            <a:off x="114299" y="101600"/>
            <a:ext cx="4060305" cy="914400"/>
          </a:xfrm>
        </p:spPr>
        <p:txBody>
          <a:bodyPr>
            <a:normAutofit/>
          </a:bodyPr>
          <a:lstStyle>
            <a:lvl1pPr marL="0" indent="0">
              <a:buNone/>
              <a:defRPr sz="2000">
                <a:solidFill>
                  <a:srgbClr val="18453B"/>
                </a:solidFill>
              </a:defRPr>
            </a:lvl1pPr>
          </a:lstStyle>
          <a:p>
            <a:pPr lvl="0"/>
            <a:r>
              <a:rPr lang="en-US" dirty="0"/>
              <a:t>Insert time and location here</a:t>
            </a:r>
          </a:p>
        </p:txBody>
      </p:sp>
      <p:sp>
        <p:nvSpPr>
          <p:cNvPr id="37" name="Title 36">
            <a:extLst>
              <a:ext uri="{FF2B5EF4-FFF2-40B4-BE49-F238E27FC236}">
                <a16:creationId xmlns:a16="http://schemas.microsoft.com/office/drawing/2014/main" id="{303D1E2F-E620-6C43-67BC-44AD3431B3FC}"/>
              </a:ext>
            </a:extLst>
          </p:cNvPr>
          <p:cNvSpPr>
            <a:spLocks noGrp="1"/>
          </p:cNvSpPr>
          <p:nvPr>
            <p:ph type="title" hasCustomPrompt="1"/>
          </p:nvPr>
        </p:nvSpPr>
        <p:spPr>
          <a:xfrm>
            <a:off x="1886414" y="1208001"/>
            <a:ext cx="8419173" cy="692797"/>
          </a:xfrm>
        </p:spPr>
        <p:txBody>
          <a:bodyPr/>
          <a:lstStyle>
            <a:lvl1pPr>
              <a:defRPr b="1">
                <a:solidFill>
                  <a:srgbClr val="18453B"/>
                </a:solidFill>
              </a:defRPr>
            </a:lvl1pPr>
          </a:lstStyle>
          <a:p>
            <a:pPr algn="ctr"/>
            <a:r>
              <a:rPr lang="en-US" dirty="0"/>
              <a:t>Sample Talk Title</a:t>
            </a:r>
          </a:p>
        </p:txBody>
      </p:sp>
      <p:sp>
        <p:nvSpPr>
          <p:cNvPr id="39" name="Text Placeholder 38">
            <a:extLst>
              <a:ext uri="{FF2B5EF4-FFF2-40B4-BE49-F238E27FC236}">
                <a16:creationId xmlns:a16="http://schemas.microsoft.com/office/drawing/2014/main" id="{812EE27A-D1FD-8B1B-2E5F-D7E95B192FF0}"/>
              </a:ext>
            </a:extLst>
          </p:cNvPr>
          <p:cNvSpPr>
            <a:spLocks noGrp="1"/>
          </p:cNvSpPr>
          <p:nvPr>
            <p:ph type="body" sz="quarter" idx="12" hasCustomPrompt="1"/>
          </p:nvPr>
        </p:nvSpPr>
        <p:spPr>
          <a:xfrm>
            <a:off x="1886414" y="4838700"/>
            <a:ext cx="8419173" cy="914400"/>
          </a:xfrm>
        </p:spPr>
        <p:txBody>
          <a:bodyPr/>
          <a:lstStyle>
            <a:lvl1pPr marL="0" indent="0" algn="ctr">
              <a:buNone/>
              <a:defRPr>
                <a:solidFill>
                  <a:srgbClr val="18453B"/>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Aiden Boyer*, Other Authors</a:t>
            </a:r>
          </a:p>
          <a:p>
            <a:pPr lvl="0"/>
            <a:r>
              <a:rPr lang="en-US" dirty="0"/>
              <a:t>*boyera@frib.msu.edu</a:t>
            </a:r>
          </a:p>
        </p:txBody>
      </p:sp>
    </p:spTree>
    <p:extLst>
      <p:ext uri="{BB962C8B-B14F-4D97-AF65-F5344CB8AC3E}">
        <p14:creationId xmlns:p14="http://schemas.microsoft.com/office/powerpoint/2010/main" val="1915308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E1D302-697D-D624-D9EA-AB6DB59AC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E1381E-F6CF-9024-0682-65BD26DE35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726A5-94A1-C9F3-EA9F-8B65D18A42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March 5, 2026</a:t>
            </a:r>
          </a:p>
        </p:txBody>
      </p:sp>
      <p:sp>
        <p:nvSpPr>
          <p:cNvPr id="5" name="Footer Placeholder 4">
            <a:extLst>
              <a:ext uri="{FF2B5EF4-FFF2-40B4-BE49-F238E27FC236}">
                <a16:creationId xmlns:a16="http://schemas.microsoft.com/office/drawing/2014/main" id="{C1390E7C-259D-E704-4984-3CE29C151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Maggie Tseng - 229Pa Using Complementary Techniques</a:t>
            </a:r>
          </a:p>
        </p:txBody>
      </p:sp>
      <p:sp>
        <p:nvSpPr>
          <p:cNvPr id="6" name="Slide Number Placeholder 5">
            <a:extLst>
              <a:ext uri="{FF2B5EF4-FFF2-40B4-BE49-F238E27FC236}">
                <a16:creationId xmlns:a16="http://schemas.microsoft.com/office/drawing/2014/main" id="{3506FA8D-8F2E-CB6E-4236-F006F13401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A174C-579F-4F8E-8B4A-0A19B84DACF7}" type="slidenum">
              <a:rPr lang="en-US" smtClean="0"/>
              <a:t>‹#›</a:t>
            </a:fld>
            <a:endParaRPr lang="en-US"/>
          </a:p>
        </p:txBody>
      </p:sp>
      <p:pic>
        <p:nvPicPr>
          <p:cNvPr id="12" name="Picture 11" descr="A white rectangular frame with green border&#10;&#10;Description automatically generated">
            <a:extLst>
              <a:ext uri="{FF2B5EF4-FFF2-40B4-BE49-F238E27FC236}">
                <a16:creationId xmlns:a16="http://schemas.microsoft.com/office/drawing/2014/main" id="{D6FD1C14-70BB-99FC-B089-98B549D11EB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32394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E1D302-697D-D624-D9EA-AB6DB59AC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E1381E-F6CF-9024-0682-65BD26DE35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726A5-94A1-C9F3-EA9F-8B65D18A42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March 5, 2026</a:t>
            </a:r>
          </a:p>
        </p:txBody>
      </p:sp>
      <p:sp>
        <p:nvSpPr>
          <p:cNvPr id="5" name="Footer Placeholder 4">
            <a:extLst>
              <a:ext uri="{FF2B5EF4-FFF2-40B4-BE49-F238E27FC236}">
                <a16:creationId xmlns:a16="http://schemas.microsoft.com/office/drawing/2014/main" id="{C1390E7C-259D-E704-4984-3CE29C151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Maggie Tseng - 229Pa Using Complementary Techniques</a:t>
            </a:r>
          </a:p>
        </p:txBody>
      </p:sp>
      <p:sp>
        <p:nvSpPr>
          <p:cNvPr id="6" name="Slide Number Placeholder 5">
            <a:extLst>
              <a:ext uri="{FF2B5EF4-FFF2-40B4-BE49-F238E27FC236}">
                <a16:creationId xmlns:a16="http://schemas.microsoft.com/office/drawing/2014/main" id="{3506FA8D-8F2E-CB6E-4236-F006F13401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A174C-579F-4F8E-8B4A-0A19B84DACF7}" type="slidenum">
              <a:rPr lang="en-US" smtClean="0"/>
              <a:t>‹#›</a:t>
            </a:fld>
            <a:endParaRPr lang="en-US"/>
          </a:p>
        </p:txBody>
      </p:sp>
      <p:pic>
        <p:nvPicPr>
          <p:cNvPr id="12" name="Picture 11" descr="A white rectangular frame with green border&#10;&#10;Description automatically generated">
            <a:extLst>
              <a:ext uri="{FF2B5EF4-FFF2-40B4-BE49-F238E27FC236}">
                <a16:creationId xmlns:a16="http://schemas.microsoft.com/office/drawing/2014/main" id="{D6FD1C14-70BB-99FC-B089-98B549D11EB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758128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E1D302-697D-D624-D9EA-AB6DB59AC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E1381E-F6CF-9024-0682-65BD26DE35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E726A5-94A1-C9F3-EA9F-8B65D18A42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March 5, 2026</a:t>
            </a:r>
          </a:p>
        </p:txBody>
      </p:sp>
      <p:sp>
        <p:nvSpPr>
          <p:cNvPr id="5" name="Footer Placeholder 4">
            <a:extLst>
              <a:ext uri="{FF2B5EF4-FFF2-40B4-BE49-F238E27FC236}">
                <a16:creationId xmlns:a16="http://schemas.microsoft.com/office/drawing/2014/main" id="{C1390E7C-259D-E704-4984-3CE29C151C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Maggie Tseng - 229Pa Using Complementary Techniques</a:t>
            </a:r>
          </a:p>
        </p:txBody>
      </p:sp>
      <p:sp>
        <p:nvSpPr>
          <p:cNvPr id="6" name="Slide Number Placeholder 5">
            <a:extLst>
              <a:ext uri="{FF2B5EF4-FFF2-40B4-BE49-F238E27FC236}">
                <a16:creationId xmlns:a16="http://schemas.microsoft.com/office/drawing/2014/main" id="{3506FA8D-8F2E-CB6E-4236-F006F13401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7A174C-579F-4F8E-8B4A-0A19B84DACF7}" type="slidenum">
              <a:rPr lang="en-US" smtClean="0"/>
              <a:t>‹#›</a:t>
            </a:fld>
            <a:endParaRPr lang="en-US"/>
          </a:p>
        </p:txBody>
      </p:sp>
      <p:pic>
        <p:nvPicPr>
          <p:cNvPr id="12" name="Picture 11" descr="A white rectangular frame with green border&#10;&#10;Description automatically generated">
            <a:extLst>
              <a:ext uri="{FF2B5EF4-FFF2-40B4-BE49-F238E27FC236}">
                <a16:creationId xmlns:a16="http://schemas.microsoft.com/office/drawing/2014/main" id="{D6FD1C14-70BB-99FC-B089-98B549D11EB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956597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tif"/></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3.tif"/></Relationships>
</file>

<file path=ppt/slides/_rels/slide2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43.tif"/><Relationship Id="rId10" Type="http://schemas.openxmlformats.org/officeDocument/2006/relationships/image" Target="../media/image56.jpg"/><Relationship Id="rId4" Type="http://schemas.openxmlformats.org/officeDocument/2006/relationships/image" Target="../media/image51.emf"/><Relationship Id="rId9"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tif"/></Relationships>
</file>

<file path=ppt/slides/_rels/slide2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emf"/><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68.emf"/><Relationship Id="rId4"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73.png"/><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emf"/><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7.png"/><Relationship Id="rId7" Type="http://schemas.openxmlformats.org/officeDocument/2006/relationships/image" Target="../media/image15.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4.emf"/><Relationship Id="rId10" Type="http://schemas.openxmlformats.org/officeDocument/2006/relationships/image" Target="../media/image15.png"/><Relationship Id="rId4" Type="http://schemas.openxmlformats.org/officeDocument/2006/relationships/image" Target="../media/image13.emf"/><Relationship Id="rId9" Type="http://schemas.openxmlformats.org/officeDocument/2006/relationships/image" Target="../media/image85.jp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emf"/><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1.jpg"/><Relationship Id="rId4" Type="http://schemas.openxmlformats.org/officeDocument/2006/relationships/image" Target="../media/image14.emf"/><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C1F1ED-A76A-942C-9D63-6CCAD4C7AC05}"/>
              </a:ext>
            </a:extLst>
          </p:cNvPr>
          <p:cNvSpPr>
            <a:spLocks noGrp="1"/>
          </p:cNvSpPr>
          <p:nvPr>
            <p:ph type="body" sz="quarter" idx="11"/>
          </p:nvPr>
        </p:nvSpPr>
        <p:spPr>
          <a:xfrm>
            <a:off x="114299" y="118852"/>
            <a:ext cx="4233414" cy="914400"/>
          </a:xfrm>
        </p:spPr>
        <p:txBody>
          <a:bodyPr>
            <a:normAutofit fontScale="85000" lnSpcReduction="20000"/>
          </a:bodyPr>
          <a:lstStyle/>
          <a:p>
            <a:r>
              <a:rPr lang="en-US" dirty="0"/>
              <a:t>March 5, 2026</a:t>
            </a:r>
          </a:p>
          <a:p>
            <a:r>
              <a:rPr lang="en-US" dirty="0"/>
              <a:t>EDMs2026: WE-Heraeus Workshop</a:t>
            </a:r>
          </a:p>
          <a:p>
            <a:r>
              <a:rPr lang="fr-FR" dirty="0"/>
              <a:t>École de Physique des Houches</a:t>
            </a:r>
            <a:endParaRPr lang="en-US" dirty="0"/>
          </a:p>
        </p:txBody>
      </p:sp>
      <p:sp>
        <p:nvSpPr>
          <p:cNvPr id="3" name="Title 2">
            <a:extLst>
              <a:ext uri="{FF2B5EF4-FFF2-40B4-BE49-F238E27FC236}">
                <a16:creationId xmlns:a16="http://schemas.microsoft.com/office/drawing/2014/main" id="{008C9A49-397D-4600-993A-4AF2B77F3AC3}"/>
              </a:ext>
            </a:extLst>
          </p:cNvPr>
          <p:cNvSpPr>
            <a:spLocks noGrp="1"/>
          </p:cNvSpPr>
          <p:nvPr>
            <p:ph type="title"/>
          </p:nvPr>
        </p:nvSpPr>
        <p:spPr>
          <a:xfrm>
            <a:off x="230038" y="1208001"/>
            <a:ext cx="11731924" cy="692797"/>
          </a:xfrm>
        </p:spPr>
        <p:txBody>
          <a:bodyPr>
            <a:noAutofit/>
          </a:bodyPr>
          <a:lstStyle/>
          <a:p>
            <a:pPr algn="ctr"/>
            <a:r>
              <a:rPr lang="en-US" sz="3200" dirty="0"/>
              <a:t>Plans to Search for a Low-Lying Nuclear State of </a:t>
            </a:r>
            <a:r>
              <a:rPr lang="en-US" sz="3200" baseline="30000" dirty="0"/>
              <a:t>229</a:t>
            </a:r>
            <a:r>
              <a:rPr lang="en-US" sz="3200" dirty="0"/>
              <a:t>Pa Using Two Complementary Techniques at FRIB</a:t>
            </a:r>
          </a:p>
        </p:txBody>
      </p:sp>
      <p:sp>
        <p:nvSpPr>
          <p:cNvPr id="4" name="Text Placeholder 3">
            <a:extLst>
              <a:ext uri="{FF2B5EF4-FFF2-40B4-BE49-F238E27FC236}">
                <a16:creationId xmlns:a16="http://schemas.microsoft.com/office/drawing/2014/main" id="{02E95D3F-AACC-29AB-8D43-44273AC48F51}"/>
              </a:ext>
            </a:extLst>
          </p:cNvPr>
          <p:cNvSpPr>
            <a:spLocks noGrp="1"/>
          </p:cNvSpPr>
          <p:nvPr>
            <p:ph type="body" sz="quarter" idx="12"/>
          </p:nvPr>
        </p:nvSpPr>
        <p:spPr>
          <a:xfrm>
            <a:off x="717456" y="4838700"/>
            <a:ext cx="10757088" cy="1027262"/>
          </a:xfrm>
        </p:spPr>
        <p:txBody>
          <a:bodyPr>
            <a:normAutofit fontScale="62500" lnSpcReduction="20000"/>
          </a:bodyPr>
          <a:lstStyle/>
          <a:p>
            <a:r>
              <a:rPr lang="en-US" b="1" dirty="0"/>
              <a:t>Maggie Tseng*, </a:t>
            </a:r>
            <a:r>
              <a:rPr lang="en-US" dirty="0"/>
              <a:t>Aiden Boyer, </a:t>
            </a:r>
            <a:r>
              <a:rPr lang="en-US" dirty="0">
                <a:solidFill>
                  <a:schemeClr val="accent1"/>
                </a:solidFill>
              </a:rPr>
              <a:t>Catherine Burcklen, Marie-Anne Descalle, Stephan Friedrich,</a:t>
            </a:r>
            <a:r>
              <a:rPr lang="en-US" dirty="0"/>
              <a:t> Alyssa Gaiser, Paul Gueye, </a:t>
            </a:r>
            <a:r>
              <a:rPr lang="en-US" dirty="0">
                <a:solidFill>
                  <a:schemeClr val="accent1"/>
                </a:solidFill>
              </a:rPr>
              <a:t>Inwook Kim, Chang Lee,</a:t>
            </a:r>
            <a:r>
              <a:rPr lang="en-US" dirty="0"/>
              <a:t> Prottoy Samir, Stefan Schwarz, Jaideep Taggart Singh</a:t>
            </a:r>
          </a:p>
          <a:p>
            <a:r>
              <a:rPr lang="en-US" b="1" dirty="0"/>
              <a:t>*tseng@frib.msu.edu</a:t>
            </a:r>
          </a:p>
        </p:txBody>
      </p:sp>
      <p:sp>
        <p:nvSpPr>
          <p:cNvPr id="6" name="TextBox 5">
            <a:extLst>
              <a:ext uri="{FF2B5EF4-FFF2-40B4-BE49-F238E27FC236}">
                <a16:creationId xmlns:a16="http://schemas.microsoft.com/office/drawing/2014/main" id="{1BFB4799-6E0B-B79B-E0F7-202BB6D76667}"/>
              </a:ext>
            </a:extLst>
          </p:cNvPr>
          <p:cNvSpPr txBox="1"/>
          <p:nvPr/>
        </p:nvSpPr>
        <p:spPr>
          <a:xfrm>
            <a:off x="3049003" y="5613903"/>
            <a:ext cx="6093994" cy="369332"/>
          </a:xfrm>
          <a:prstGeom prst="rect">
            <a:avLst/>
          </a:prstGeom>
          <a:noFill/>
        </p:spPr>
        <p:txBody>
          <a:bodyPr wrap="square">
            <a:spAutoFit/>
          </a:bodyPr>
          <a:lstStyle/>
          <a:p>
            <a:pPr algn="ctr"/>
            <a:r>
              <a:rPr lang="en-US" dirty="0"/>
              <a:t>LLNL-PRES-2016080</a:t>
            </a:r>
          </a:p>
        </p:txBody>
      </p:sp>
    </p:spTree>
    <p:extLst>
      <p:ext uri="{BB962C8B-B14F-4D97-AF65-F5344CB8AC3E}">
        <p14:creationId xmlns:p14="http://schemas.microsoft.com/office/powerpoint/2010/main" val="2904413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A0203-A24F-B50C-EE0D-8B14576EC2A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543057-E244-FB56-CCF9-F8B21508E4C8}"/>
              </a:ext>
            </a:extLst>
          </p:cNvPr>
          <p:cNvSpPr>
            <a:spLocks noGrp="1"/>
          </p:cNvSpPr>
          <p:nvPr>
            <p:ph type="title"/>
          </p:nvPr>
        </p:nvSpPr>
        <p:spPr/>
        <p:txBody>
          <a:bodyPr>
            <a:noAutofit/>
          </a:bodyPr>
          <a:lstStyle/>
          <a:p>
            <a:r>
              <a:rPr lang="en-US" sz="2400" dirty="0"/>
              <a:t>There are no definitive measurements to confirm if </a:t>
            </a:r>
            <a:r>
              <a:rPr lang="en-US" sz="2400" baseline="30000" dirty="0"/>
              <a:t>229</a:t>
            </a:r>
            <a:r>
              <a:rPr lang="en-US" sz="2400" dirty="0"/>
              <a:t>Pa is octupole deformed but there is circumstantial evidence that it is</a:t>
            </a:r>
          </a:p>
        </p:txBody>
      </p:sp>
      <p:sp>
        <p:nvSpPr>
          <p:cNvPr id="4" name="Date Placeholder 3">
            <a:extLst>
              <a:ext uri="{FF2B5EF4-FFF2-40B4-BE49-F238E27FC236}">
                <a16:creationId xmlns:a16="http://schemas.microsoft.com/office/drawing/2014/main" id="{A4B6D890-E916-FE14-2B5D-7E31261B3927}"/>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CE25A01C-6847-3B83-1183-1D2922CDA2A0}"/>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008D47C1-8DE6-B800-7270-DE4E235C414C}"/>
              </a:ext>
            </a:extLst>
          </p:cNvPr>
          <p:cNvSpPr>
            <a:spLocks noGrp="1"/>
          </p:cNvSpPr>
          <p:nvPr>
            <p:ph type="sldNum" sz="quarter" idx="12"/>
          </p:nvPr>
        </p:nvSpPr>
        <p:spPr/>
        <p:txBody>
          <a:bodyPr/>
          <a:lstStyle/>
          <a:p>
            <a:r>
              <a:rPr lang="en-US"/>
              <a:t>Slide </a:t>
            </a:r>
            <a:fld id="{2C7A174C-579F-4F8E-8B4A-0A19B84DACF7}" type="slidenum">
              <a:rPr lang="en-US" smtClean="0"/>
              <a:pPr/>
              <a:t>10</a:t>
            </a:fld>
            <a:endParaRPr lang="en-US" dirty="0"/>
          </a:p>
        </p:txBody>
      </p:sp>
      <p:pic>
        <p:nvPicPr>
          <p:cNvPr id="7" name="Picture 6">
            <a:extLst>
              <a:ext uri="{FF2B5EF4-FFF2-40B4-BE49-F238E27FC236}">
                <a16:creationId xmlns:a16="http://schemas.microsoft.com/office/drawing/2014/main" id="{154B3BD9-066D-A05B-DC81-16E282F36B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81" y="2121191"/>
            <a:ext cx="1925337" cy="3403500"/>
          </a:xfrm>
          <a:prstGeom prst="rect">
            <a:avLst/>
          </a:prstGeom>
        </p:spPr>
      </p:pic>
      <p:sp>
        <p:nvSpPr>
          <p:cNvPr id="8" name="TextBox 7">
            <a:extLst>
              <a:ext uri="{FF2B5EF4-FFF2-40B4-BE49-F238E27FC236}">
                <a16:creationId xmlns:a16="http://schemas.microsoft.com/office/drawing/2014/main" id="{9DD012B4-C0BC-7448-ACCC-DAFDA7274626}"/>
              </a:ext>
            </a:extLst>
          </p:cNvPr>
          <p:cNvSpPr txBox="1"/>
          <p:nvPr/>
        </p:nvSpPr>
        <p:spPr>
          <a:xfrm>
            <a:off x="2695575" y="1392793"/>
            <a:ext cx="9496425" cy="5047536"/>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   Parity doubling (PD) is a “necessary but not sufficient criterion for octupole deformation.” The size of the energy splitting “does not provide a useful measure of the amount of octupole deformation nor its stability…”</a:t>
            </a:r>
          </a:p>
          <a:p>
            <a:r>
              <a:rPr lang="en-US" sz="1400" dirty="0">
                <a:latin typeface="Arial" panose="020B0604020202020204" pitchFamily="34" charset="0"/>
                <a:cs typeface="Arial" panose="020B0604020202020204" pitchFamily="34" charset="0"/>
              </a:rPr>
              <a:t>Status in </a:t>
            </a:r>
            <a:r>
              <a:rPr lang="en-US" sz="1400" baseline="30000" dirty="0">
                <a:latin typeface="Arial" panose="020B0604020202020204" pitchFamily="34" charset="0"/>
                <a:cs typeface="Arial" panose="020B0604020202020204" pitchFamily="34" charset="0"/>
              </a:rPr>
              <a:t>229</a:t>
            </a:r>
            <a:r>
              <a:rPr lang="en-US" sz="1400" dirty="0">
                <a:latin typeface="Arial" panose="020B0604020202020204" pitchFamily="34" charset="0"/>
                <a:cs typeface="Arial" panose="020B0604020202020204" pitchFamily="34" charset="0"/>
              </a:rPr>
              <a:t>Pa:</a:t>
            </a:r>
            <a:r>
              <a:rPr lang="en-US" sz="1400" dirty="0">
                <a:solidFill>
                  <a:srgbClr val="008000"/>
                </a:solidFill>
                <a:latin typeface="Arial" panose="020B0604020202020204" pitchFamily="34" charset="0"/>
                <a:cs typeface="Arial" panose="020B0604020202020204" pitchFamily="34" charset="0"/>
              </a:rPr>
              <a:t> </a:t>
            </a:r>
            <a:r>
              <a:rPr lang="en-US" sz="1400" b="1" dirty="0">
                <a:solidFill>
                  <a:srgbClr val="008000"/>
                </a:solidFill>
                <a:latin typeface="Arial" panose="020B0604020202020204" pitchFamily="34" charset="0"/>
                <a:cs typeface="Arial" panose="020B0604020202020204" pitchFamily="34" charset="0"/>
              </a:rPr>
              <a:t>Looks good!</a:t>
            </a:r>
          </a:p>
          <a:p>
            <a:r>
              <a:rPr lang="en-US" sz="1400" dirty="0">
                <a:latin typeface="Arial Narrow" panose="020B0606020202030204" pitchFamily="34" charset="0"/>
                <a:cs typeface="Arial" panose="020B0604020202020204" pitchFamily="34" charset="0"/>
              </a:rPr>
              <a:t>Ahmad et al. PRC 92:024313 (2015)</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2.   Enhanced E3 matrix elements</a:t>
            </a:r>
          </a:p>
          <a:p>
            <a:r>
              <a:rPr lang="en-US" sz="1400" dirty="0">
                <a:latin typeface="Arial" panose="020B0604020202020204" pitchFamily="34" charset="0"/>
                <a:cs typeface="Arial" panose="020B0604020202020204" pitchFamily="34" charset="0"/>
              </a:rPr>
              <a:t>Status in </a:t>
            </a:r>
            <a:r>
              <a:rPr lang="en-US" sz="1400" baseline="30000" dirty="0">
                <a:latin typeface="Arial" panose="020B0604020202020204" pitchFamily="34" charset="0"/>
                <a:cs typeface="Arial" panose="020B0604020202020204" pitchFamily="34" charset="0"/>
              </a:rPr>
              <a:t>229</a:t>
            </a:r>
            <a:r>
              <a:rPr lang="en-US" sz="1400" dirty="0">
                <a:latin typeface="Arial" panose="020B0604020202020204" pitchFamily="34" charset="0"/>
                <a:cs typeface="Arial" panose="020B0604020202020204" pitchFamily="34" charset="0"/>
              </a:rPr>
              <a:t>Pa: </a:t>
            </a:r>
            <a:r>
              <a:rPr lang="en-US" sz="1400" b="1" dirty="0">
                <a:solidFill>
                  <a:srgbClr val="008000"/>
                </a:solidFill>
                <a:latin typeface="Arial" panose="020B0604020202020204" pitchFamily="34" charset="0"/>
                <a:cs typeface="Arial" panose="020B0604020202020204" pitchFamily="34" charset="0"/>
              </a:rPr>
              <a:t>Looks good! Indirect measurements and many theory predictions</a:t>
            </a:r>
          </a:p>
          <a:p>
            <a:r>
              <a:rPr lang="en-US" sz="1400" dirty="0" err="1">
                <a:latin typeface="Arial Narrow" panose="020B0606020202030204" pitchFamily="34" charset="0"/>
                <a:cs typeface="Arial" panose="020B0604020202020204" pitchFamily="34" charset="0"/>
              </a:rPr>
              <a:t>Dobaczewski</a:t>
            </a:r>
            <a:r>
              <a:rPr lang="en-US" sz="1400" dirty="0">
                <a:latin typeface="Arial Narrow" panose="020B0606020202030204" pitchFamily="34" charset="0"/>
                <a:cs typeface="Arial" panose="020B0604020202020204" pitchFamily="34" charset="0"/>
              </a:rPr>
              <a:t> et al. PRL 121, 232501 (2018), </a:t>
            </a:r>
            <a:r>
              <a:rPr lang="en-US" sz="1400" dirty="0" err="1">
                <a:latin typeface="Arial Narrow" panose="020B0606020202030204" pitchFamily="34" charset="0"/>
                <a:cs typeface="Arial" panose="020B0604020202020204" pitchFamily="34" charset="0"/>
              </a:rPr>
              <a:t>Chasman</a:t>
            </a:r>
            <a:r>
              <a:rPr lang="en-US" sz="1400" dirty="0">
                <a:latin typeface="Arial Narrow" panose="020B0606020202030204" pitchFamily="34" charset="0"/>
                <a:cs typeface="Arial" panose="020B0604020202020204" pitchFamily="34" charset="0"/>
              </a:rPr>
              <a:t> PLB 96:7 (1980), Leander and Chen PRC 37:2744 (1988)</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3.   Enhanced intrinsic (“body-frame”) electric dipole moment:</a:t>
            </a:r>
          </a:p>
          <a:p>
            <a:r>
              <a:rPr lang="en-US" sz="1400" dirty="0">
                <a:latin typeface="Arial" panose="020B0604020202020204" pitchFamily="34" charset="0"/>
                <a:cs typeface="Arial" panose="020B0604020202020204" pitchFamily="34" charset="0"/>
              </a:rPr>
              <a:t>Status in </a:t>
            </a:r>
            <a:r>
              <a:rPr lang="en-US" sz="1400" baseline="30000" dirty="0">
                <a:latin typeface="Arial" panose="020B0604020202020204" pitchFamily="34" charset="0"/>
                <a:cs typeface="Arial" panose="020B0604020202020204" pitchFamily="34" charset="0"/>
              </a:rPr>
              <a:t>229</a:t>
            </a:r>
            <a:r>
              <a:rPr lang="en-US" sz="1400" dirty="0">
                <a:latin typeface="Arial" panose="020B0604020202020204" pitchFamily="34" charset="0"/>
                <a:cs typeface="Arial" panose="020B0604020202020204" pitchFamily="34" charset="0"/>
              </a:rPr>
              <a:t>Pa: </a:t>
            </a:r>
            <a:r>
              <a:rPr lang="en-US" sz="1400" b="1" dirty="0">
                <a:solidFill>
                  <a:schemeClr val="accent2"/>
                </a:solidFill>
                <a:latin typeface="Arial" panose="020B0604020202020204" pitchFamily="34" charset="0"/>
                <a:cs typeface="Arial" panose="020B0604020202020204" pitchFamily="34" charset="0"/>
              </a:rPr>
              <a:t>Indirect evidence from measurements on </a:t>
            </a:r>
            <a:r>
              <a:rPr lang="en-US" sz="1400" b="1" baseline="30000" dirty="0">
                <a:solidFill>
                  <a:schemeClr val="accent2"/>
                </a:solidFill>
                <a:latin typeface="Arial" panose="020B0604020202020204" pitchFamily="34" charset="0"/>
                <a:cs typeface="Arial" panose="020B0604020202020204" pitchFamily="34" charset="0"/>
              </a:rPr>
              <a:t>228</a:t>
            </a:r>
            <a:r>
              <a:rPr lang="en-US" sz="1400" b="1" dirty="0">
                <a:solidFill>
                  <a:schemeClr val="accent2"/>
                </a:solidFill>
                <a:latin typeface="Arial" panose="020B0604020202020204" pitchFamily="34" charset="0"/>
                <a:cs typeface="Arial" panose="020B0604020202020204" pitchFamily="34" charset="0"/>
              </a:rPr>
              <a:t>Th core?</a:t>
            </a:r>
          </a:p>
          <a:p>
            <a:r>
              <a:rPr lang="en-US" sz="1400" dirty="0">
                <a:latin typeface="Arial Narrow" panose="020B0606020202030204" pitchFamily="34" charset="0"/>
                <a:cs typeface="Arial" panose="020B0604020202020204" pitchFamily="34" charset="0"/>
              </a:rPr>
              <a:t>Chishti et al. Nat </a:t>
            </a:r>
            <a:r>
              <a:rPr lang="en-US" sz="1400" dirty="0" err="1">
                <a:latin typeface="Arial Narrow" panose="020B0606020202030204" pitchFamily="34" charset="0"/>
                <a:cs typeface="Arial" panose="020B0604020202020204" pitchFamily="34" charset="0"/>
              </a:rPr>
              <a:t>Phy</a:t>
            </a:r>
            <a:r>
              <a:rPr lang="en-US" sz="1400" dirty="0">
                <a:latin typeface="Arial Narrow" panose="020B0606020202030204" pitchFamily="34" charset="0"/>
                <a:cs typeface="Arial" panose="020B0604020202020204" pitchFamily="34" charset="0"/>
              </a:rPr>
              <a:t> 16:853 (2020)</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4.   “Decoupling factors” of the same magnitude and opposite sign for PD states</a:t>
            </a:r>
          </a:p>
          <a:p>
            <a:r>
              <a:rPr lang="en-US" sz="1400" dirty="0">
                <a:latin typeface="Arial" panose="020B0604020202020204" pitchFamily="34" charset="0"/>
                <a:cs typeface="Arial" panose="020B0604020202020204" pitchFamily="34" charset="0"/>
              </a:rPr>
              <a:t>Status in </a:t>
            </a:r>
            <a:r>
              <a:rPr lang="en-US" sz="1400" baseline="30000" dirty="0">
                <a:latin typeface="Arial" panose="020B0604020202020204" pitchFamily="34" charset="0"/>
                <a:cs typeface="Arial" panose="020B0604020202020204" pitchFamily="34" charset="0"/>
              </a:rPr>
              <a:t>229</a:t>
            </a:r>
            <a:r>
              <a:rPr lang="en-US" sz="1400" dirty="0">
                <a:latin typeface="Arial" panose="020B0604020202020204" pitchFamily="34" charset="0"/>
                <a:cs typeface="Arial" panose="020B0604020202020204" pitchFamily="34" charset="0"/>
              </a:rPr>
              <a:t>Pa: </a:t>
            </a:r>
            <a:r>
              <a:rPr lang="en-US" sz="1400" b="1" dirty="0">
                <a:solidFill>
                  <a:srgbClr val="008000"/>
                </a:solidFill>
                <a:latin typeface="Arial" panose="020B0604020202020204" pitchFamily="34" charset="0"/>
                <a:cs typeface="Arial" panose="020B0604020202020204" pitchFamily="34" charset="0"/>
              </a:rPr>
              <a:t>Looks good!</a:t>
            </a:r>
          </a:p>
          <a:p>
            <a:r>
              <a:rPr lang="en-US" sz="1400" dirty="0" err="1">
                <a:latin typeface="Arial Narrow" panose="020B0606020202030204" pitchFamily="34" charset="0"/>
                <a:cs typeface="Arial" panose="020B0604020202020204" pitchFamily="34" charset="0"/>
              </a:rPr>
              <a:t>Levon</a:t>
            </a:r>
            <a:r>
              <a:rPr lang="en-US" sz="1400" dirty="0">
                <a:latin typeface="Arial Narrow" panose="020B0606020202030204" pitchFamily="34" charset="0"/>
                <a:cs typeface="Arial" panose="020B0604020202020204" pitchFamily="34" charset="0"/>
              </a:rPr>
              <a:t> et al. NPA 576:267 (1994)</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5.   Alpha decay transitions to both parity bands of the daughter should be allowed with close to equal probability</a:t>
            </a:r>
          </a:p>
          <a:p>
            <a:r>
              <a:rPr lang="en-US" sz="1400" dirty="0">
                <a:latin typeface="Arial" panose="020B0604020202020204" pitchFamily="34" charset="0"/>
                <a:cs typeface="Arial" panose="020B0604020202020204" pitchFamily="34" charset="0"/>
              </a:rPr>
              <a:t>Status in </a:t>
            </a:r>
            <a:r>
              <a:rPr lang="en-US" sz="1400" baseline="30000" dirty="0">
                <a:latin typeface="Arial" panose="020B0604020202020204" pitchFamily="34" charset="0"/>
                <a:cs typeface="Arial" panose="020B0604020202020204" pitchFamily="34" charset="0"/>
              </a:rPr>
              <a:t>229</a:t>
            </a:r>
            <a:r>
              <a:rPr lang="en-US" sz="1400" dirty="0">
                <a:latin typeface="Arial" panose="020B0604020202020204" pitchFamily="34" charset="0"/>
                <a:cs typeface="Arial" panose="020B0604020202020204" pitchFamily="34" charset="0"/>
              </a:rPr>
              <a:t>Pa: </a:t>
            </a:r>
            <a:r>
              <a:rPr lang="en-US" sz="1400" b="1" dirty="0">
                <a:solidFill>
                  <a:srgbClr val="008000"/>
                </a:solidFill>
                <a:latin typeface="Arial" panose="020B0604020202020204" pitchFamily="34" charset="0"/>
                <a:cs typeface="Arial" panose="020B0604020202020204" pitchFamily="34" charset="0"/>
              </a:rPr>
              <a:t>Looks good!</a:t>
            </a:r>
          </a:p>
          <a:p>
            <a:r>
              <a:rPr lang="en-US" sz="1400" dirty="0" err="1">
                <a:latin typeface="Arial Narrow" panose="020B0606020202030204" pitchFamily="34" charset="0"/>
                <a:cs typeface="Arial" panose="020B0604020202020204" pitchFamily="34" charset="0"/>
              </a:rPr>
              <a:t>Sheline</a:t>
            </a:r>
            <a:r>
              <a:rPr lang="en-US" sz="1400" dirty="0">
                <a:latin typeface="Arial Narrow" panose="020B0606020202030204" pitchFamily="34" charset="0"/>
                <a:cs typeface="Arial" panose="020B0604020202020204" pitchFamily="34" charset="0"/>
              </a:rPr>
              <a:t> PRC 48:1003 (1993)</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6.   Magnetic moment g-factors should be the same for both members of the PD</a:t>
            </a:r>
          </a:p>
          <a:p>
            <a:r>
              <a:rPr lang="en-US" sz="1400" dirty="0">
                <a:latin typeface="Arial" panose="020B0604020202020204" pitchFamily="34" charset="0"/>
                <a:cs typeface="Arial" panose="020B0604020202020204" pitchFamily="34" charset="0"/>
              </a:rPr>
              <a:t>Status in </a:t>
            </a:r>
            <a:r>
              <a:rPr lang="en-US" sz="1400" baseline="30000" dirty="0">
                <a:latin typeface="Arial" panose="020B0604020202020204" pitchFamily="34" charset="0"/>
                <a:cs typeface="Arial" panose="020B0604020202020204" pitchFamily="34" charset="0"/>
              </a:rPr>
              <a:t>229</a:t>
            </a:r>
            <a:r>
              <a:rPr lang="en-US" sz="1400" dirty="0">
                <a:latin typeface="Arial" panose="020B0604020202020204" pitchFamily="34" charset="0"/>
                <a:cs typeface="Arial" panose="020B0604020202020204" pitchFamily="34" charset="0"/>
              </a:rPr>
              <a:t>Pa: </a:t>
            </a:r>
            <a:r>
              <a:rPr lang="en-US" sz="1400" b="1" dirty="0">
                <a:solidFill>
                  <a:srgbClr val="FF0000"/>
                </a:solidFill>
                <a:latin typeface="Arial" panose="020B0604020202020204" pitchFamily="34" charset="0"/>
                <a:cs typeface="Arial" panose="020B0604020202020204" pitchFamily="34" charset="0"/>
              </a:rPr>
              <a:t>Not measured </a:t>
            </a:r>
          </a:p>
        </p:txBody>
      </p:sp>
      <p:sp>
        <p:nvSpPr>
          <p:cNvPr id="9" name="TextBox 8">
            <a:extLst>
              <a:ext uri="{FF2B5EF4-FFF2-40B4-BE49-F238E27FC236}">
                <a16:creationId xmlns:a16="http://schemas.microsoft.com/office/drawing/2014/main" id="{C657F9E7-1CD3-C1F3-4A63-7567BC384EA2}"/>
              </a:ext>
            </a:extLst>
          </p:cNvPr>
          <p:cNvSpPr txBox="1"/>
          <p:nvPr/>
        </p:nvSpPr>
        <p:spPr>
          <a:xfrm>
            <a:off x="366707" y="882052"/>
            <a:ext cx="11458586" cy="553998"/>
          </a:xfrm>
          <a:prstGeom prst="rect">
            <a:avLst/>
          </a:prstGeom>
          <a:noFill/>
        </p:spPr>
        <p:txBody>
          <a:bodyPr wrap="none" rtlCol="0">
            <a:spAutoFit/>
          </a:bodyPr>
          <a:lstStyle/>
          <a:p>
            <a:pPr algn="ctr"/>
            <a:r>
              <a:rPr lang="en-US" sz="1600" b="1" dirty="0"/>
              <a:t>Leander &amp; Sheline argue that the following criteria are generally considered to be evidence of octupole deformation</a:t>
            </a:r>
          </a:p>
          <a:p>
            <a:pPr algn="ctr"/>
            <a:r>
              <a:rPr lang="en-US" sz="1400" dirty="0">
                <a:latin typeface="Arial Narrow" panose="020B0606020202030204" pitchFamily="34" charset="0"/>
              </a:rPr>
              <a:t>Leander &amp; Sheline NPA 413:375 (1984)</a:t>
            </a:r>
          </a:p>
        </p:txBody>
      </p:sp>
      <p:cxnSp>
        <p:nvCxnSpPr>
          <p:cNvPr id="11" name="Straight Connector 10">
            <a:extLst>
              <a:ext uri="{FF2B5EF4-FFF2-40B4-BE49-F238E27FC236}">
                <a16:creationId xmlns:a16="http://schemas.microsoft.com/office/drawing/2014/main" id="{7A8268EE-E599-48EA-9BDC-5B0BB2F75CA6}"/>
              </a:ext>
            </a:extLst>
          </p:cNvPr>
          <p:cNvCxnSpPr>
            <a:cxnSpLocks/>
          </p:cNvCxnSpPr>
          <p:nvPr/>
        </p:nvCxnSpPr>
        <p:spPr>
          <a:xfrm flipV="1">
            <a:off x="1609725" y="1828800"/>
            <a:ext cx="1085850" cy="751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4C6A05C-B429-2B88-96BD-E8B39EE524EC}"/>
              </a:ext>
            </a:extLst>
          </p:cNvPr>
          <p:cNvCxnSpPr>
            <a:cxnSpLocks/>
          </p:cNvCxnSpPr>
          <p:nvPr/>
        </p:nvCxnSpPr>
        <p:spPr>
          <a:xfrm flipV="1">
            <a:off x="2019300" y="2781300"/>
            <a:ext cx="676275" cy="6129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6B92BA3-287F-EC0C-0D6F-788E20E97B6A}"/>
              </a:ext>
            </a:extLst>
          </p:cNvPr>
          <p:cNvCxnSpPr>
            <a:cxnSpLocks/>
          </p:cNvCxnSpPr>
          <p:nvPr/>
        </p:nvCxnSpPr>
        <p:spPr>
          <a:xfrm flipV="1">
            <a:off x="2252641" y="3590925"/>
            <a:ext cx="442934" cy="3576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AFD0DD-5452-4D7C-68AB-8198098BD2CF}"/>
              </a:ext>
            </a:extLst>
          </p:cNvPr>
          <p:cNvCxnSpPr>
            <a:cxnSpLocks/>
          </p:cNvCxnSpPr>
          <p:nvPr/>
        </p:nvCxnSpPr>
        <p:spPr>
          <a:xfrm>
            <a:off x="2252641" y="4480953"/>
            <a:ext cx="4429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5101B29-85E4-5478-BF90-0F671FDC7B35}"/>
              </a:ext>
            </a:extLst>
          </p:cNvPr>
          <p:cNvCxnSpPr>
            <a:cxnSpLocks/>
          </p:cNvCxnSpPr>
          <p:nvPr/>
        </p:nvCxnSpPr>
        <p:spPr>
          <a:xfrm>
            <a:off x="2252641" y="4815406"/>
            <a:ext cx="442934" cy="3576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7F992C-5FD9-5FB3-5CB0-FED3678060A6}"/>
              </a:ext>
            </a:extLst>
          </p:cNvPr>
          <p:cNvCxnSpPr>
            <a:cxnSpLocks/>
          </p:cNvCxnSpPr>
          <p:nvPr/>
        </p:nvCxnSpPr>
        <p:spPr>
          <a:xfrm>
            <a:off x="2148518" y="5282036"/>
            <a:ext cx="547057" cy="6129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0253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8BBBE-4B19-9D5A-9A28-A9C23022838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44A50E-F5F1-33F8-43C4-3049BB8AF175}"/>
              </a:ext>
            </a:extLst>
          </p:cNvPr>
          <p:cNvSpPr>
            <a:spLocks noGrp="1"/>
          </p:cNvSpPr>
          <p:nvPr>
            <p:ph idx="1"/>
          </p:nvPr>
        </p:nvSpPr>
        <p:spPr>
          <a:xfrm>
            <a:off x="401052" y="1267326"/>
            <a:ext cx="11688443" cy="4737234"/>
          </a:xfrm>
        </p:spPr>
        <p:txBody>
          <a:bodyPr/>
          <a:lstStyle/>
          <a:p>
            <a:r>
              <a:rPr lang="en-US" dirty="0">
                <a:solidFill>
                  <a:schemeClr val="tx1">
                    <a:lumMod val="50000"/>
                    <a:lumOff val="50000"/>
                  </a:schemeClr>
                </a:solidFill>
              </a:rPr>
              <a:t>Is </a:t>
            </a:r>
            <a:r>
              <a:rPr lang="en-US" baseline="30000" dirty="0">
                <a:solidFill>
                  <a:schemeClr val="tx1">
                    <a:lumMod val="50000"/>
                    <a:lumOff val="50000"/>
                  </a:schemeClr>
                </a:solidFill>
              </a:rPr>
              <a:t>229</a:t>
            </a:r>
            <a:r>
              <a:rPr lang="en-US" dirty="0">
                <a:solidFill>
                  <a:schemeClr val="tx1">
                    <a:lumMod val="50000"/>
                    <a:lumOff val="50000"/>
                  </a:schemeClr>
                </a:solidFill>
              </a:rPr>
              <a:t>Pa octupole deformed?</a:t>
            </a:r>
          </a:p>
          <a:p>
            <a:r>
              <a:rPr lang="en-US" b="1" dirty="0"/>
              <a:t>Does </a:t>
            </a:r>
            <a:r>
              <a:rPr lang="en-US" b="1" baseline="30000" dirty="0"/>
              <a:t>229</a:t>
            </a:r>
            <a:r>
              <a:rPr lang="en-US" b="1" dirty="0"/>
              <a:t>Pa have a low-lying nuclear state (10-100 eV scale)?</a:t>
            </a:r>
          </a:p>
          <a:p>
            <a:r>
              <a:rPr lang="en-US" dirty="0">
                <a:solidFill>
                  <a:schemeClr val="tx1">
                    <a:lumMod val="50000"/>
                    <a:lumOff val="50000"/>
                  </a:schemeClr>
                </a:solidFill>
              </a:rPr>
              <a:t>If so, what is that state’s spin and parity? Does it form a parity doublet with the ground state (5/2+)?</a:t>
            </a:r>
          </a:p>
          <a:p>
            <a:r>
              <a:rPr lang="en-US" dirty="0">
                <a:solidFill>
                  <a:schemeClr val="tx1">
                    <a:lumMod val="50000"/>
                    <a:lumOff val="50000"/>
                  </a:schemeClr>
                </a:solidFill>
              </a:rPr>
              <a:t>How can an “EDM” experiment be done?</a:t>
            </a:r>
          </a:p>
        </p:txBody>
      </p:sp>
      <p:sp>
        <p:nvSpPr>
          <p:cNvPr id="3" name="Title 2">
            <a:extLst>
              <a:ext uri="{FF2B5EF4-FFF2-40B4-BE49-F238E27FC236}">
                <a16:creationId xmlns:a16="http://schemas.microsoft.com/office/drawing/2014/main" id="{35559DBB-431F-4F9A-4ED3-D3D315BAD03E}"/>
              </a:ext>
            </a:extLst>
          </p:cNvPr>
          <p:cNvSpPr>
            <a:spLocks noGrp="1"/>
          </p:cNvSpPr>
          <p:nvPr>
            <p:ph type="title"/>
          </p:nvPr>
        </p:nvSpPr>
        <p:spPr/>
        <p:txBody>
          <a:bodyPr/>
          <a:lstStyle/>
          <a:p>
            <a:r>
              <a:rPr lang="en-US" dirty="0"/>
              <a:t>What questions need to be addressed?</a:t>
            </a:r>
          </a:p>
        </p:txBody>
      </p:sp>
      <p:sp>
        <p:nvSpPr>
          <p:cNvPr id="4" name="Date Placeholder 3">
            <a:extLst>
              <a:ext uri="{FF2B5EF4-FFF2-40B4-BE49-F238E27FC236}">
                <a16:creationId xmlns:a16="http://schemas.microsoft.com/office/drawing/2014/main" id="{4BF83588-4805-3FAA-2223-2BBB23C3F991}"/>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25482749-F617-390B-0C0E-357D9756D709}"/>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3C266430-64CC-E5E6-087D-7AD92ADB5DAD}"/>
              </a:ext>
            </a:extLst>
          </p:cNvPr>
          <p:cNvSpPr>
            <a:spLocks noGrp="1"/>
          </p:cNvSpPr>
          <p:nvPr>
            <p:ph type="sldNum" sz="quarter" idx="12"/>
          </p:nvPr>
        </p:nvSpPr>
        <p:spPr/>
        <p:txBody>
          <a:bodyPr/>
          <a:lstStyle/>
          <a:p>
            <a:r>
              <a:rPr lang="en-US"/>
              <a:t>Slide </a:t>
            </a:r>
            <a:fld id="{2C7A174C-579F-4F8E-8B4A-0A19B84DACF7}" type="slidenum">
              <a:rPr lang="en-US" smtClean="0"/>
              <a:pPr/>
              <a:t>11</a:t>
            </a:fld>
            <a:endParaRPr lang="en-US" dirty="0"/>
          </a:p>
        </p:txBody>
      </p:sp>
    </p:spTree>
    <p:extLst>
      <p:ext uri="{BB962C8B-B14F-4D97-AF65-F5344CB8AC3E}">
        <p14:creationId xmlns:p14="http://schemas.microsoft.com/office/powerpoint/2010/main" val="2480144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24AB4-CFB9-7D81-C0ED-B7825741EF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2031E3-C157-385C-8736-602B504954AC}"/>
              </a:ext>
            </a:extLst>
          </p:cNvPr>
          <p:cNvSpPr>
            <a:spLocks noGrp="1"/>
          </p:cNvSpPr>
          <p:nvPr>
            <p:ph type="title"/>
          </p:nvPr>
        </p:nvSpPr>
        <p:spPr/>
        <p:txBody>
          <a:bodyPr>
            <a:noAutofit/>
          </a:bodyPr>
          <a:lstStyle/>
          <a:p>
            <a:r>
              <a:rPr lang="en-US" sz="2800" dirty="0"/>
              <a:t>It is now possible to search for ultra low energy nuclear states!</a:t>
            </a:r>
            <a:br>
              <a:rPr lang="en-US" sz="2800" dirty="0"/>
            </a:br>
            <a:r>
              <a:rPr lang="en-US" sz="2800" dirty="0"/>
              <a:t>Example: </a:t>
            </a:r>
            <a:r>
              <a:rPr lang="en-US" sz="2800" baseline="30000" dirty="0"/>
              <a:t>229m</a:t>
            </a:r>
            <a:r>
              <a:rPr lang="en-US" sz="2800" dirty="0"/>
              <a:t>Th</a:t>
            </a:r>
          </a:p>
        </p:txBody>
      </p:sp>
      <p:sp>
        <p:nvSpPr>
          <p:cNvPr id="4" name="Date Placeholder 3">
            <a:extLst>
              <a:ext uri="{FF2B5EF4-FFF2-40B4-BE49-F238E27FC236}">
                <a16:creationId xmlns:a16="http://schemas.microsoft.com/office/drawing/2014/main" id="{36BF93A3-2AAC-EE11-BDB5-D61C2FC0D523}"/>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0300CB4C-FFA6-7EDA-064D-20B8568D19A6}"/>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B307AD78-DE28-98B0-B276-EC6D64F0E652}"/>
              </a:ext>
            </a:extLst>
          </p:cNvPr>
          <p:cNvSpPr>
            <a:spLocks noGrp="1"/>
          </p:cNvSpPr>
          <p:nvPr>
            <p:ph type="sldNum" sz="quarter" idx="12"/>
          </p:nvPr>
        </p:nvSpPr>
        <p:spPr/>
        <p:txBody>
          <a:bodyPr/>
          <a:lstStyle/>
          <a:p>
            <a:r>
              <a:rPr lang="en-US"/>
              <a:t>Slide </a:t>
            </a:r>
            <a:fld id="{2C7A174C-579F-4F8E-8B4A-0A19B84DACF7}" type="slidenum">
              <a:rPr lang="en-US" smtClean="0"/>
              <a:pPr/>
              <a:t>12</a:t>
            </a:fld>
            <a:endParaRPr lang="en-US" dirty="0"/>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990926AC-7764-506E-8EB9-A2C81DB8A6F3}"/>
                  </a:ext>
                </a:extLst>
              </p:cNvPr>
              <p:cNvGraphicFramePr>
                <a:graphicFrameLocks noGrp="1"/>
              </p:cNvGraphicFramePr>
              <p:nvPr>
                <p:extLst>
                  <p:ext uri="{D42A27DB-BD31-4B8C-83A1-F6EECF244321}">
                    <p14:modId xmlns:p14="http://schemas.microsoft.com/office/powerpoint/2010/main" val="1670426577"/>
                  </p:ext>
                </p:extLst>
              </p:nvPr>
            </p:nvGraphicFramePr>
            <p:xfrm>
              <a:off x="6528709" y="3830712"/>
              <a:ext cx="5424539" cy="2595880"/>
            </p:xfrm>
            <a:graphic>
              <a:graphicData uri="http://schemas.openxmlformats.org/drawingml/2006/table">
                <a:tbl>
                  <a:tblPr firstRow="1" bandRow="1">
                    <a:tableStyleId>{5C22544A-7EE6-4342-B048-85BDC9FD1C3A}</a:tableStyleId>
                  </a:tblPr>
                  <a:tblGrid>
                    <a:gridCol w="1814648">
                      <a:extLst>
                        <a:ext uri="{9D8B030D-6E8A-4147-A177-3AD203B41FA5}">
                          <a16:colId xmlns:a16="http://schemas.microsoft.com/office/drawing/2014/main" val="143213785"/>
                        </a:ext>
                      </a:extLst>
                    </a:gridCol>
                    <a:gridCol w="1733384">
                      <a:extLst>
                        <a:ext uri="{9D8B030D-6E8A-4147-A177-3AD203B41FA5}">
                          <a16:colId xmlns:a16="http://schemas.microsoft.com/office/drawing/2014/main" val="879718763"/>
                        </a:ext>
                      </a:extLst>
                    </a:gridCol>
                    <a:gridCol w="1876507">
                      <a:extLst>
                        <a:ext uri="{9D8B030D-6E8A-4147-A177-3AD203B41FA5}">
                          <a16:colId xmlns:a16="http://schemas.microsoft.com/office/drawing/2014/main" val="3195303035"/>
                        </a:ext>
                      </a:extLst>
                    </a:gridCol>
                  </a:tblGrid>
                  <a:tr h="370840">
                    <a:tc>
                      <a:txBody>
                        <a:bodyPr/>
                        <a:lstStyle/>
                        <a:p>
                          <a:pPr algn="ctr"/>
                          <a:endParaRPr lang="en-US" sz="1800" dirty="0">
                            <a:latin typeface="Palatino"/>
                            <a:cs typeface="Arial" panose="020B0604020202020204" pitchFamily="34" charset="0"/>
                          </a:endParaRPr>
                        </a:p>
                      </a:txBody>
                      <a:tcPr>
                        <a:solidFill>
                          <a:srgbClr val="18453B"/>
                        </a:solidFill>
                      </a:tcPr>
                    </a:tc>
                    <a:tc>
                      <a:txBody>
                        <a:bodyPr/>
                        <a:lstStyle/>
                        <a:p>
                          <a:pPr algn="ctr"/>
                          <a:r>
                            <a:rPr lang="en-US" sz="1800" baseline="30000" dirty="0">
                              <a:latin typeface="Palatino"/>
                              <a:cs typeface="Arial" panose="020B0604020202020204" pitchFamily="34" charset="0"/>
                            </a:rPr>
                            <a:t>229</a:t>
                          </a:r>
                          <a:r>
                            <a:rPr lang="en-US" sz="1800" dirty="0">
                              <a:latin typeface="Palatino"/>
                              <a:cs typeface="Arial" panose="020B0604020202020204" pitchFamily="34" charset="0"/>
                            </a:rPr>
                            <a:t>Th</a:t>
                          </a:r>
                        </a:p>
                      </a:txBody>
                      <a:tcPr>
                        <a:solidFill>
                          <a:srgbClr val="18453B"/>
                        </a:solidFill>
                      </a:tcPr>
                    </a:tc>
                    <a:tc>
                      <a:txBody>
                        <a:bodyPr/>
                        <a:lstStyle/>
                        <a:p>
                          <a:pPr algn="ctr"/>
                          <a:r>
                            <a:rPr lang="en-US" sz="1800" baseline="30000" dirty="0">
                              <a:latin typeface="Palatino"/>
                              <a:cs typeface="Arial" panose="020B0604020202020204" pitchFamily="34" charset="0"/>
                            </a:rPr>
                            <a:t>229</a:t>
                          </a:r>
                          <a:r>
                            <a:rPr lang="en-US" sz="1800" dirty="0">
                              <a:latin typeface="Palatino"/>
                              <a:cs typeface="Arial" panose="020B0604020202020204" pitchFamily="34" charset="0"/>
                            </a:rPr>
                            <a:t>Pa</a:t>
                          </a:r>
                        </a:p>
                      </a:txBody>
                      <a:tcPr>
                        <a:solidFill>
                          <a:srgbClr val="18453B"/>
                        </a:solidFill>
                      </a:tcPr>
                    </a:tc>
                    <a:extLst>
                      <a:ext uri="{0D108BD9-81ED-4DB2-BD59-A6C34878D82A}">
                        <a16:rowId xmlns:a16="http://schemas.microsoft.com/office/drawing/2014/main" val="3127097252"/>
                      </a:ext>
                    </a:extLst>
                  </a:tr>
                  <a:tr h="370840">
                    <a:tc>
                      <a:txBody>
                        <a:bodyPr/>
                        <a:lstStyle/>
                        <a:p>
                          <a:pPr algn="ctr"/>
                          <a:r>
                            <a:rPr lang="en-US" sz="1800" dirty="0">
                              <a:latin typeface="Arial" panose="020B0604020202020204" pitchFamily="34" charset="0"/>
                              <a:cs typeface="Arial" panose="020B0604020202020204" pitchFamily="34" charset="0"/>
                            </a:rPr>
                            <a:t>A</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229</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229</a:t>
                          </a:r>
                        </a:p>
                      </a:txBody>
                      <a:tcPr>
                        <a:solidFill>
                          <a:schemeClr val="bg2">
                            <a:lumMod val="90000"/>
                          </a:schemeClr>
                        </a:solidFill>
                      </a:tcPr>
                    </a:tc>
                    <a:extLst>
                      <a:ext uri="{0D108BD9-81ED-4DB2-BD59-A6C34878D82A}">
                        <a16:rowId xmlns:a16="http://schemas.microsoft.com/office/drawing/2014/main" val="2552408156"/>
                      </a:ext>
                    </a:extLst>
                  </a:tr>
                  <a:tr h="370840">
                    <a:tc>
                      <a:txBody>
                        <a:bodyPr/>
                        <a:lstStyle/>
                        <a:p>
                          <a:pPr algn="ctr"/>
                          <a:r>
                            <a:rPr lang="en-US" sz="1800" dirty="0">
                              <a:latin typeface="Arial" panose="020B0604020202020204" pitchFamily="34" charset="0"/>
                              <a:cs typeface="Arial" panose="020B0604020202020204" pitchFamily="34" charset="0"/>
                            </a:rPr>
                            <a:t>Z</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90</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91</a:t>
                          </a:r>
                        </a:p>
                      </a:txBody>
                      <a:tcPr>
                        <a:solidFill>
                          <a:schemeClr val="bg2"/>
                        </a:solidFill>
                      </a:tcPr>
                    </a:tc>
                    <a:extLst>
                      <a:ext uri="{0D108BD9-81ED-4DB2-BD59-A6C34878D82A}">
                        <a16:rowId xmlns:a16="http://schemas.microsoft.com/office/drawing/2014/main" val="3773825650"/>
                      </a:ext>
                    </a:extLst>
                  </a:tr>
                  <a:tr h="370840">
                    <a:tc>
                      <a:txBody>
                        <a:bodyPr/>
                        <a:lstStyle/>
                        <a:p>
                          <a:pPr algn="ctr"/>
                          <a:r>
                            <a:rPr lang="en-US" sz="1800" dirty="0">
                              <a:latin typeface="Arial" panose="020B0604020202020204" pitchFamily="34" charset="0"/>
                              <a:cs typeface="Arial" panose="020B0604020202020204" pitchFamily="34" charset="0"/>
                            </a:rPr>
                            <a:t>N</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139</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138</a:t>
                          </a:r>
                        </a:p>
                      </a:txBody>
                      <a:tcPr>
                        <a:solidFill>
                          <a:schemeClr val="bg2">
                            <a:lumMod val="90000"/>
                          </a:schemeClr>
                        </a:solidFill>
                      </a:tcPr>
                    </a:tc>
                    <a:extLst>
                      <a:ext uri="{0D108BD9-81ED-4DB2-BD59-A6C34878D82A}">
                        <a16:rowId xmlns:a16="http://schemas.microsoft.com/office/drawing/2014/main" val="1737027620"/>
                      </a:ext>
                    </a:extLst>
                  </a:tr>
                  <a:tr h="370840">
                    <a:tc>
                      <a:txBody>
                        <a:bodyPr/>
                        <a:lstStyle/>
                        <a:p>
                          <a:pPr algn="ctr"/>
                          <a14:m>
                            <m:oMathPara xmlns:m="http://schemas.openxmlformats.org/officeDocument/2006/math">
                              <m:oMathParaPr>
                                <m:jc m:val="center"/>
                              </m:oMathParaPr>
                              <m:oMath xmlns:m="http://schemas.openxmlformats.org/officeDocument/2006/math">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𝐸</m:t>
                                </m:r>
                              </m:oMath>
                            </m:oMathPara>
                          </a14:m>
                          <a:endParaRPr lang="en-US" sz="1800" dirty="0">
                            <a:latin typeface="Arial" panose="020B0604020202020204" pitchFamily="34" charset="0"/>
                            <a:cs typeface="Arial" panose="020B0604020202020204" pitchFamily="34" charset="0"/>
                          </a:endParaRP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8.36 eV</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(60 +/-</a:t>
                          </a:r>
                          <a:r>
                            <a:rPr lang="en-US" sz="1800" baseline="0" dirty="0">
                              <a:latin typeface="Arial" panose="020B0604020202020204" pitchFamily="34" charset="0"/>
                              <a:cs typeface="Arial" panose="020B0604020202020204" pitchFamily="34" charset="0"/>
                            </a:rPr>
                            <a:t> 50) eV?</a:t>
                          </a:r>
                          <a:endParaRPr lang="en-US" sz="1800" dirty="0">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val="4007780597"/>
                      </a:ext>
                    </a:extLst>
                  </a:tr>
                  <a:tr h="370840">
                    <a:tc>
                      <a:txBody>
                        <a:bodyPr/>
                        <a:lstStyle/>
                        <a:p>
                          <a:pPr algn="ctr"/>
                          <a:r>
                            <a:rPr lang="en-US" sz="1800" dirty="0">
                              <a:latin typeface="Arial" panose="020B0604020202020204" pitchFamily="34" charset="0"/>
                              <a:cs typeface="Arial" panose="020B0604020202020204" pitchFamily="34" charset="0"/>
                            </a:rPr>
                            <a:t>PD?</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and 3/2</a:t>
                          </a:r>
                          <a:r>
                            <a:rPr lang="en-US" sz="1800" baseline="30000" dirty="0">
                              <a:latin typeface="Arial" panose="020B0604020202020204" pitchFamily="34" charset="0"/>
                              <a:cs typeface="Arial" panose="020B0604020202020204" pitchFamily="34" charset="0"/>
                            </a:rPr>
                            <a:t>+</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and (5/2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a:t>
                          </a:r>
                        </a:p>
                      </a:txBody>
                      <a:tcPr>
                        <a:solidFill>
                          <a:schemeClr val="bg2">
                            <a:lumMod val="90000"/>
                          </a:schemeClr>
                        </a:solidFill>
                      </a:tcPr>
                    </a:tc>
                    <a:extLst>
                      <a:ext uri="{0D108BD9-81ED-4DB2-BD59-A6C34878D82A}">
                        <a16:rowId xmlns:a16="http://schemas.microsoft.com/office/drawing/2014/main" val="898067178"/>
                      </a:ext>
                    </a:extLst>
                  </a:tr>
                  <a:tr h="370840">
                    <a:tc>
                      <a:txBody>
                        <a:bodyPr/>
                        <a:lstStyle/>
                        <a:p>
                          <a:pPr algn="ctr"/>
                          <a:r>
                            <a:rPr lang="en-US" sz="1800" dirty="0">
                              <a:latin typeface="Arial" panose="020B0604020202020204" pitchFamily="34" charset="0"/>
                              <a:cs typeface="Arial" panose="020B0604020202020204" pitchFamily="34" charset="0"/>
                            </a:rPr>
                            <a:t>Transition type</a:t>
                          </a:r>
                        </a:p>
                      </a:txBody>
                      <a:tcPr>
                        <a:solidFill>
                          <a:schemeClr val="bg2"/>
                        </a:solidFill>
                      </a:tcPr>
                    </a:tc>
                    <a:tc>
                      <a:txBody>
                        <a:bodyPr/>
                        <a:lstStyle/>
                        <a:p>
                          <a:pPr algn="ctr"/>
                          <a:r>
                            <a:rPr lang="en-US" sz="1800" baseline="0" dirty="0">
                              <a:latin typeface="Arial" panose="020B0604020202020204" pitchFamily="34" charset="0"/>
                              <a:cs typeface="Arial" panose="020B0604020202020204" pitchFamily="34" charset="0"/>
                            </a:rPr>
                            <a:t>M1</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E1</a:t>
                          </a:r>
                        </a:p>
                      </a:txBody>
                      <a:tcPr>
                        <a:solidFill>
                          <a:schemeClr val="bg2"/>
                        </a:solidFill>
                      </a:tcPr>
                    </a:tc>
                    <a:extLst>
                      <a:ext uri="{0D108BD9-81ED-4DB2-BD59-A6C34878D82A}">
                        <a16:rowId xmlns:a16="http://schemas.microsoft.com/office/drawing/2014/main" val="2472933349"/>
                      </a:ext>
                    </a:extLst>
                  </a:tr>
                </a:tbl>
              </a:graphicData>
            </a:graphic>
          </p:graphicFrame>
        </mc:Choice>
        <mc:Fallback xmlns="">
          <p:graphicFrame>
            <p:nvGraphicFramePr>
              <p:cNvPr id="8" name="Table 7">
                <a:extLst>
                  <a:ext uri="{FF2B5EF4-FFF2-40B4-BE49-F238E27FC236}">
                    <a16:creationId xmlns:a16="http://schemas.microsoft.com/office/drawing/2014/main" id="{990926AC-7764-506E-8EB9-A2C81DB8A6F3}"/>
                  </a:ext>
                </a:extLst>
              </p:cNvPr>
              <p:cNvGraphicFramePr>
                <a:graphicFrameLocks noGrp="1"/>
              </p:cNvGraphicFramePr>
              <p:nvPr>
                <p:extLst>
                  <p:ext uri="{D42A27DB-BD31-4B8C-83A1-F6EECF244321}">
                    <p14:modId xmlns:p14="http://schemas.microsoft.com/office/powerpoint/2010/main" val="1670426577"/>
                  </p:ext>
                </p:extLst>
              </p:nvPr>
            </p:nvGraphicFramePr>
            <p:xfrm>
              <a:off x="6528709" y="3830712"/>
              <a:ext cx="5424539" cy="2595880"/>
            </p:xfrm>
            <a:graphic>
              <a:graphicData uri="http://schemas.openxmlformats.org/drawingml/2006/table">
                <a:tbl>
                  <a:tblPr firstRow="1" bandRow="1">
                    <a:tableStyleId>{5C22544A-7EE6-4342-B048-85BDC9FD1C3A}</a:tableStyleId>
                  </a:tblPr>
                  <a:tblGrid>
                    <a:gridCol w="1814648">
                      <a:extLst>
                        <a:ext uri="{9D8B030D-6E8A-4147-A177-3AD203B41FA5}">
                          <a16:colId xmlns:a16="http://schemas.microsoft.com/office/drawing/2014/main" val="143213785"/>
                        </a:ext>
                      </a:extLst>
                    </a:gridCol>
                    <a:gridCol w="1733384">
                      <a:extLst>
                        <a:ext uri="{9D8B030D-6E8A-4147-A177-3AD203B41FA5}">
                          <a16:colId xmlns:a16="http://schemas.microsoft.com/office/drawing/2014/main" val="879718763"/>
                        </a:ext>
                      </a:extLst>
                    </a:gridCol>
                    <a:gridCol w="1876507">
                      <a:extLst>
                        <a:ext uri="{9D8B030D-6E8A-4147-A177-3AD203B41FA5}">
                          <a16:colId xmlns:a16="http://schemas.microsoft.com/office/drawing/2014/main" val="3195303035"/>
                        </a:ext>
                      </a:extLst>
                    </a:gridCol>
                  </a:tblGrid>
                  <a:tr h="370840">
                    <a:tc>
                      <a:txBody>
                        <a:bodyPr/>
                        <a:lstStyle/>
                        <a:p>
                          <a:pPr algn="ctr"/>
                          <a:endParaRPr lang="en-US" sz="1800" dirty="0">
                            <a:latin typeface="Palatino"/>
                            <a:cs typeface="Arial" panose="020B0604020202020204" pitchFamily="34" charset="0"/>
                          </a:endParaRPr>
                        </a:p>
                      </a:txBody>
                      <a:tcPr>
                        <a:solidFill>
                          <a:srgbClr val="18453B"/>
                        </a:solidFill>
                      </a:tcPr>
                    </a:tc>
                    <a:tc>
                      <a:txBody>
                        <a:bodyPr/>
                        <a:lstStyle/>
                        <a:p>
                          <a:pPr algn="ctr"/>
                          <a:r>
                            <a:rPr lang="en-US" sz="1800" baseline="30000" dirty="0">
                              <a:latin typeface="Palatino"/>
                              <a:cs typeface="Arial" panose="020B0604020202020204" pitchFamily="34" charset="0"/>
                            </a:rPr>
                            <a:t>229</a:t>
                          </a:r>
                          <a:r>
                            <a:rPr lang="en-US" sz="1800" dirty="0">
                              <a:latin typeface="Palatino"/>
                              <a:cs typeface="Arial" panose="020B0604020202020204" pitchFamily="34" charset="0"/>
                            </a:rPr>
                            <a:t>Th</a:t>
                          </a:r>
                        </a:p>
                      </a:txBody>
                      <a:tcPr>
                        <a:solidFill>
                          <a:srgbClr val="18453B"/>
                        </a:solidFill>
                      </a:tcPr>
                    </a:tc>
                    <a:tc>
                      <a:txBody>
                        <a:bodyPr/>
                        <a:lstStyle/>
                        <a:p>
                          <a:pPr algn="ctr"/>
                          <a:r>
                            <a:rPr lang="en-US" sz="1800" baseline="30000" dirty="0">
                              <a:latin typeface="Palatino"/>
                              <a:cs typeface="Arial" panose="020B0604020202020204" pitchFamily="34" charset="0"/>
                            </a:rPr>
                            <a:t>229</a:t>
                          </a:r>
                          <a:r>
                            <a:rPr lang="en-US" sz="1800" dirty="0">
                              <a:latin typeface="Palatino"/>
                              <a:cs typeface="Arial" panose="020B0604020202020204" pitchFamily="34" charset="0"/>
                            </a:rPr>
                            <a:t>Pa</a:t>
                          </a:r>
                        </a:p>
                      </a:txBody>
                      <a:tcPr>
                        <a:solidFill>
                          <a:srgbClr val="18453B"/>
                        </a:solidFill>
                      </a:tcPr>
                    </a:tc>
                    <a:extLst>
                      <a:ext uri="{0D108BD9-81ED-4DB2-BD59-A6C34878D82A}">
                        <a16:rowId xmlns:a16="http://schemas.microsoft.com/office/drawing/2014/main" val="3127097252"/>
                      </a:ext>
                    </a:extLst>
                  </a:tr>
                  <a:tr h="370840">
                    <a:tc>
                      <a:txBody>
                        <a:bodyPr/>
                        <a:lstStyle/>
                        <a:p>
                          <a:pPr algn="ctr"/>
                          <a:r>
                            <a:rPr lang="en-US" sz="1800" dirty="0">
                              <a:latin typeface="Arial" panose="020B0604020202020204" pitchFamily="34" charset="0"/>
                              <a:cs typeface="Arial" panose="020B0604020202020204" pitchFamily="34" charset="0"/>
                            </a:rPr>
                            <a:t>A</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229</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229</a:t>
                          </a:r>
                        </a:p>
                      </a:txBody>
                      <a:tcPr>
                        <a:solidFill>
                          <a:schemeClr val="bg2">
                            <a:lumMod val="90000"/>
                          </a:schemeClr>
                        </a:solidFill>
                      </a:tcPr>
                    </a:tc>
                    <a:extLst>
                      <a:ext uri="{0D108BD9-81ED-4DB2-BD59-A6C34878D82A}">
                        <a16:rowId xmlns:a16="http://schemas.microsoft.com/office/drawing/2014/main" val="2552408156"/>
                      </a:ext>
                    </a:extLst>
                  </a:tr>
                  <a:tr h="370840">
                    <a:tc>
                      <a:txBody>
                        <a:bodyPr/>
                        <a:lstStyle/>
                        <a:p>
                          <a:pPr algn="ctr"/>
                          <a:r>
                            <a:rPr lang="en-US" sz="1800" dirty="0">
                              <a:latin typeface="Arial" panose="020B0604020202020204" pitchFamily="34" charset="0"/>
                              <a:cs typeface="Arial" panose="020B0604020202020204" pitchFamily="34" charset="0"/>
                            </a:rPr>
                            <a:t>Z</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90</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91</a:t>
                          </a:r>
                        </a:p>
                      </a:txBody>
                      <a:tcPr>
                        <a:solidFill>
                          <a:schemeClr val="bg2"/>
                        </a:solidFill>
                      </a:tcPr>
                    </a:tc>
                    <a:extLst>
                      <a:ext uri="{0D108BD9-81ED-4DB2-BD59-A6C34878D82A}">
                        <a16:rowId xmlns:a16="http://schemas.microsoft.com/office/drawing/2014/main" val="3773825650"/>
                      </a:ext>
                    </a:extLst>
                  </a:tr>
                  <a:tr h="370840">
                    <a:tc>
                      <a:txBody>
                        <a:bodyPr/>
                        <a:lstStyle/>
                        <a:p>
                          <a:pPr algn="ctr"/>
                          <a:r>
                            <a:rPr lang="en-US" sz="1800" dirty="0">
                              <a:latin typeface="Arial" panose="020B0604020202020204" pitchFamily="34" charset="0"/>
                              <a:cs typeface="Arial" panose="020B0604020202020204" pitchFamily="34" charset="0"/>
                            </a:rPr>
                            <a:t>N</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139</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138</a:t>
                          </a:r>
                        </a:p>
                      </a:txBody>
                      <a:tcPr>
                        <a:solidFill>
                          <a:schemeClr val="bg2">
                            <a:lumMod val="90000"/>
                          </a:schemeClr>
                        </a:solidFill>
                      </a:tcPr>
                    </a:tc>
                    <a:extLst>
                      <a:ext uri="{0D108BD9-81ED-4DB2-BD59-A6C34878D82A}">
                        <a16:rowId xmlns:a16="http://schemas.microsoft.com/office/drawing/2014/main" val="1737027620"/>
                      </a:ext>
                    </a:extLst>
                  </a:tr>
                  <a:tr h="370840">
                    <a:tc>
                      <a:txBody>
                        <a:bodyPr/>
                        <a:lstStyle/>
                        <a:p>
                          <a:endParaRPr lang="en-US"/>
                        </a:p>
                      </a:txBody>
                      <a:tcPr>
                        <a:blipFill>
                          <a:blip r:embed="rId3"/>
                          <a:stretch>
                            <a:fillRect l="-336" t="-408197" r="-200671" b="-222951"/>
                          </a:stretch>
                        </a:blipFill>
                      </a:tcPr>
                    </a:tc>
                    <a:tc>
                      <a:txBody>
                        <a:bodyPr/>
                        <a:lstStyle/>
                        <a:p>
                          <a:pPr algn="ctr"/>
                          <a:r>
                            <a:rPr lang="en-US" sz="1800" dirty="0">
                              <a:latin typeface="Arial" panose="020B0604020202020204" pitchFamily="34" charset="0"/>
                              <a:cs typeface="Arial" panose="020B0604020202020204" pitchFamily="34" charset="0"/>
                            </a:rPr>
                            <a:t>8.36 eV</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(60 +/-</a:t>
                          </a:r>
                          <a:r>
                            <a:rPr lang="en-US" sz="1800" baseline="0" dirty="0">
                              <a:latin typeface="Arial" panose="020B0604020202020204" pitchFamily="34" charset="0"/>
                              <a:cs typeface="Arial" panose="020B0604020202020204" pitchFamily="34" charset="0"/>
                            </a:rPr>
                            <a:t> 50) eV?</a:t>
                          </a:r>
                          <a:endParaRPr lang="en-US" sz="1800" dirty="0">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val="4007780597"/>
                      </a:ext>
                    </a:extLst>
                  </a:tr>
                  <a:tr h="370840">
                    <a:tc>
                      <a:txBody>
                        <a:bodyPr/>
                        <a:lstStyle/>
                        <a:p>
                          <a:pPr algn="ctr"/>
                          <a:r>
                            <a:rPr lang="en-US" sz="1800" dirty="0">
                              <a:latin typeface="Arial" panose="020B0604020202020204" pitchFamily="34" charset="0"/>
                              <a:cs typeface="Arial" panose="020B0604020202020204" pitchFamily="34" charset="0"/>
                            </a:rPr>
                            <a:t>PD?</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and 3/2</a:t>
                          </a:r>
                          <a:r>
                            <a:rPr lang="en-US" sz="1800" baseline="30000" dirty="0">
                              <a:latin typeface="Arial" panose="020B0604020202020204" pitchFamily="34" charset="0"/>
                              <a:cs typeface="Arial" panose="020B0604020202020204" pitchFamily="34" charset="0"/>
                            </a:rPr>
                            <a:t>+</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and (5/2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a:t>
                          </a:r>
                        </a:p>
                      </a:txBody>
                      <a:tcPr>
                        <a:solidFill>
                          <a:schemeClr val="bg2">
                            <a:lumMod val="90000"/>
                          </a:schemeClr>
                        </a:solidFill>
                      </a:tcPr>
                    </a:tc>
                    <a:extLst>
                      <a:ext uri="{0D108BD9-81ED-4DB2-BD59-A6C34878D82A}">
                        <a16:rowId xmlns:a16="http://schemas.microsoft.com/office/drawing/2014/main" val="898067178"/>
                      </a:ext>
                    </a:extLst>
                  </a:tr>
                  <a:tr h="370840">
                    <a:tc>
                      <a:txBody>
                        <a:bodyPr/>
                        <a:lstStyle/>
                        <a:p>
                          <a:pPr algn="ctr"/>
                          <a:r>
                            <a:rPr lang="en-US" sz="1800" dirty="0">
                              <a:latin typeface="Arial" panose="020B0604020202020204" pitchFamily="34" charset="0"/>
                              <a:cs typeface="Arial" panose="020B0604020202020204" pitchFamily="34" charset="0"/>
                            </a:rPr>
                            <a:t>Transition type</a:t>
                          </a:r>
                        </a:p>
                      </a:txBody>
                      <a:tcPr>
                        <a:solidFill>
                          <a:schemeClr val="bg2"/>
                        </a:solidFill>
                      </a:tcPr>
                    </a:tc>
                    <a:tc>
                      <a:txBody>
                        <a:bodyPr/>
                        <a:lstStyle/>
                        <a:p>
                          <a:pPr algn="ctr"/>
                          <a:r>
                            <a:rPr lang="en-US" sz="1800" baseline="0" dirty="0">
                              <a:latin typeface="Arial" panose="020B0604020202020204" pitchFamily="34" charset="0"/>
                              <a:cs typeface="Arial" panose="020B0604020202020204" pitchFamily="34" charset="0"/>
                            </a:rPr>
                            <a:t>M1</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E1</a:t>
                          </a:r>
                        </a:p>
                      </a:txBody>
                      <a:tcPr>
                        <a:solidFill>
                          <a:schemeClr val="bg2"/>
                        </a:solidFill>
                      </a:tcPr>
                    </a:tc>
                    <a:extLst>
                      <a:ext uri="{0D108BD9-81ED-4DB2-BD59-A6C34878D82A}">
                        <a16:rowId xmlns:a16="http://schemas.microsoft.com/office/drawing/2014/main" val="2472933349"/>
                      </a:ext>
                    </a:extLst>
                  </a:tr>
                </a:tbl>
              </a:graphicData>
            </a:graphic>
          </p:graphicFrame>
        </mc:Fallback>
      </mc:AlternateContent>
      <p:pic>
        <p:nvPicPr>
          <p:cNvPr id="13" name="Picture 12">
            <a:extLst>
              <a:ext uri="{FF2B5EF4-FFF2-40B4-BE49-F238E27FC236}">
                <a16:creationId xmlns:a16="http://schemas.microsoft.com/office/drawing/2014/main" id="{77CA7857-31D5-2DF2-FB61-8E2BCF2574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80" y="923541"/>
            <a:ext cx="6227926" cy="4616450"/>
          </a:xfrm>
          <a:prstGeom prst="rect">
            <a:avLst/>
          </a:prstGeom>
        </p:spPr>
      </p:pic>
      <p:grpSp>
        <p:nvGrpSpPr>
          <p:cNvPr id="56" name="Group 55">
            <a:extLst>
              <a:ext uri="{FF2B5EF4-FFF2-40B4-BE49-F238E27FC236}">
                <a16:creationId xmlns:a16="http://schemas.microsoft.com/office/drawing/2014/main" id="{4CDC7D18-2C49-49F0-C20C-6077B6F9143D}"/>
              </a:ext>
            </a:extLst>
          </p:cNvPr>
          <p:cNvGrpSpPr/>
          <p:nvPr/>
        </p:nvGrpSpPr>
        <p:grpSpPr>
          <a:xfrm>
            <a:off x="6528709" y="1057003"/>
            <a:ext cx="4661762" cy="2802779"/>
            <a:chOff x="7438394" y="1076444"/>
            <a:chExt cx="4661762" cy="2802779"/>
          </a:xfrm>
        </p:grpSpPr>
        <p:grpSp>
          <p:nvGrpSpPr>
            <p:cNvPr id="49" name="Group 48">
              <a:extLst>
                <a:ext uri="{FF2B5EF4-FFF2-40B4-BE49-F238E27FC236}">
                  <a16:creationId xmlns:a16="http://schemas.microsoft.com/office/drawing/2014/main" id="{DB50F0B8-89C2-7384-4053-631C3F5A9FA6}"/>
                </a:ext>
              </a:extLst>
            </p:cNvPr>
            <p:cNvGrpSpPr/>
            <p:nvPr/>
          </p:nvGrpSpPr>
          <p:grpSpPr>
            <a:xfrm>
              <a:off x="7449367" y="1076444"/>
              <a:ext cx="3531893" cy="369332"/>
              <a:chOff x="7716067" y="1747004"/>
              <a:chExt cx="3531893" cy="369332"/>
            </a:xfrm>
          </p:grpSpPr>
          <p:sp>
            <p:nvSpPr>
              <p:cNvPr id="17" name="Oval 16">
                <a:extLst>
                  <a:ext uri="{FF2B5EF4-FFF2-40B4-BE49-F238E27FC236}">
                    <a16:creationId xmlns:a16="http://schemas.microsoft.com/office/drawing/2014/main" id="{5A21659F-0210-7ED4-CA17-F18D45D2B410}"/>
                  </a:ext>
                </a:extLst>
              </p:cNvPr>
              <p:cNvSpPr/>
              <p:nvPr/>
            </p:nvSpPr>
            <p:spPr>
              <a:xfrm>
                <a:off x="7716067" y="1863090"/>
                <a:ext cx="137160" cy="13716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C4BED19E-29B6-A3AA-831B-2145EFC53480}"/>
                  </a:ext>
                </a:extLst>
              </p:cNvPr>
              <p:cNvSpPr txBox="1"/>
              <p:nvPr/>
            </p:nvSpPr>
            <p:spPr>
              <a:xfrm>
                <a:off x="7943850" y="1747004"/>
                <a:ext cx="3304110" cy="369332"/>
              </a:xfrm>
              <a:prstGeom prst="rect">
                <a:avLst/>
              </a:prstGeom>
              <a:noFill/>
            </p:spPr>
            <p:txBody>
              <a:bodyPr wrap="none" rtlCol="0">
                <a:spAutoFit/>
              </a:bodyPr>
              <a:lstStyle/>
              <a:p>
                <a:r>
                  <a:rPr lang="en-US" dirty="0">
                    <a:latin typeface="Arial Narrow" panose="020B0606020202030204" pitchFamily="34" charset="0"/>
                  </a:rPr>
                  <a:t>Helmer &amp; Reich PRC 49:1845 (1994)</a:t>
                </a:r>
              </a:p>
            </p:txBody>
          </p:sp>
        </p:grpSp>
        <p:grpSp>
          <p:nvGrpSpPr>
            <p:cNvPr id="50" name="Group 49">
              <a:extLst>
                <a:ext uri="{FF2B5EF4-FFF2-40B4-BE49-F238E27FC236}">
                  <a16:creationId xmlns:a16="http://schemas.microsoft.com/office/drawing/2014/main" id="{6C279C01-88C0-9BC6-44FA-1FF39CA5F124}"/>
                </a:ext>
              </a:extLst>
            </p:cNvPr>
            <p:cNvGrpSpPr/>
            <p:nvPr/>
          </p:nvGrpSpPr>
          <p:grpSpPr>
            <a:xfrm>
              <a:off x="7449367" y="1482018"/>
              <a:ext cx="4650789" cy="369332"/>
              <a:chOff x="7716067" y="2160508"/>
              <a:chExt cx="4650789" cy="369332"/>
            </a:xfrm>
          </p:grpSpPr>
          <p:sp>
            <p:nvSpPr>
              <p:cNvPr id="18" name="Rectangle 17">
                <a:extLst>
                  <a:ext uri="{FF2B5EF4-FFF2-40B4-BE49-F238E27FC236}">
                    <a16:creationId xmlns:a16="http://schemas.microsoft.com/office/drawing/2014/main" id="{A489AFF2-EF09-9638-CD87-E0A22DC5A0A9}"/>
                  </a:ext>
                </a:extLst>
              </p:cNvPr>
              <p:cNvSpPr/>
              <p:nvPr/>
            </p:nvSpPr>
            <p:spPr>
              <a:xfrm>
                <a:off x="7716067" y="2276594"/>
                <a:ext cx="137160" cy="13716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CA2EF78-63F4-3F1F-D1B5-CF6A0B7D5ADB}"/>
                  </a:ext>
                </a:extLst>
              </p:cNvPr>
              <p:cNvSpPr txBox="1"/>
              <p:nvPr/>
            </p:nvSpPr>
            <p:spPr>
              <a:xfrm>
                <a:off x="7943850" y="2160508"/>
                <a:ext cx="4423006" cy="369332"/>
              </a:xfrm>
              <a:prstGeom prst="rect">
                <a:avLst/>
              </a:prstGeom>
              <a:noFill/>
            </p:spPr>
            <p:txBody>
              <a:bodyPr wrap="none" rtlCol="0">
                <a:spAutoFit/>
              </a:bodyPr>
              <a:lstStyle/>
              <a:p>
                <a:r>
                  <a:rPr lang="en-US" dirty="0">
                    <a:latin typeface="Arial Narrow" panose="020B0606020202030204" pitchFamily="34" charset="0"/>
                  </a:rPr>
                  <a:t>Guimarães-Filho &amp; Helene PRC 71:044303 (2005)</a:t>
                </a:r>
              </a:p>
            </p:txBody>
          </p:sp>
        </p:grpSp>
        <p:grpSp>
          <p:nvGrpSpPr>
            <p:cNvPr id="51" name="Group 50">
              <a:extLst>
                <a:ext uri="{FF2B5EF4-FFF2-40B4-BE49-F238E27FC236}">
                  <a16:creationId xmlns:a16="http://schemas.microsoft.com/office/drawing/2014/main" id="{3EEFA17B-6CD9-13BD-EEDC-3ECF77D47236}"/>
                </a:ext>
              </a:extLst>
            </p:cNvPr>
            <p:cNvGrpSpPr/>
            <p:nvPr/>
          </p:nvGrpSpPr>
          <p:grpSpPr>
            <a:xfrm>
              <a:off x="7438394" y="1887592"/>
              <a:ext cx="3277921" cy="369332"/>
              <a:chOff x="7705094" y="2574012"/>
              <a:chExt cx="3277921" cy="369332"/>
            </a:xfrm>
          </p:grpSpPr>
          <p:sp>
            <p:nvSpPr>
              <p:cNvPr id="20" name="Isosceles Triangle 19">
                <a:extLst>
                  <a:ext uri="{FF2B5EF4-FFF2-40B4-BE49-F238E27FC236}">
                    <a16:creationId xmlns:a16="http://schemas.microsoft.com/office/drawing/2014/main" id="{596C4B95-D5C9-F602-E6E3-83E6E620A187}"/>
                  </a:ext>
                </a:extLst>
              </p:cNvPr>
              <p:cNvSpPr/>
              <p:nvPr/>
            </p:nvSpPr>
            <p:spPr>
              <a:xfrm>
                <a:off x="7705094" y="2690098"/>
                <a:ext cx="159106" cy="137160"/>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0FCAD0A9-B988-C17B-6356-913CF9C3A59A}"/>
                  </a:ext>
                </a:extLst>
              </p:cNvPr>
              <p:cNvSpPr txBox="1"/>
              <p:nvPr/>
            </p:nvSpPr>
            <p:spPr>
              <a:xfrm>
                <a:off x="7943850" y="2574012"/>
                <a:ext cx="3039165" cy="369332"/>
              </a:xfrm>
              <a:prstGeom prst="rect">
                <a:avLst/>
              </a:prstGeom>
              <a:noFill/>
            </p:spPr>
            <p:txBody>
              <a:bodyPr wrap="none" rtlCol="0">
                <a:spAutoFit/>
              </a:bodyPr>
              <a:lstStyle/>
              <a:p>
                <a:r>
                  <a:rPr lang="en-US" dirty="0">
                    <a:latin typeface="Arial Narrow" panose="020B0606020202030204" pitchFamily="34" charset="0"/>
                  </a:rPr>
                  <a:t>Beck et al. PRL 98:142501 (2007)</a:t>
                </a:r>
              </a:p>
            </p:txBody>
          </p:sp>
        </p:grpSp>
        <p:grpSp>
          <p:nvGrpSpPr>
            <p:cNvPr id="52" name="Group 51">
              <a:extLst>
                <a:ext uri="{FF2B5EF4-FFF2-40B4-BE49-F238E27FC236}">
                  <a16:creationId xmlns:a16="http://schemas.microsoft.com/office/drawing/2014/main" id="{E0161BD7-9538-E707-DB5E-57125A7BD4D8}"/>
                </a:ext>
              </a:extLst>
            </p:cNvPr>
            <p:cNvGrpSpPr/>
            <p:nvPr/>
          </p:nvGrpSpPr>
          <p:grpSpPr>
            <a:xfrm>
              <a:off x="7449367" y="2293166"/>
              <a:ext cx="3713032" cy="369332"/>
              <a:chOff x="7716067" y="2978015"/>
              <a:chExt cx="3713032" cy="369332"/>
            </a:xfrm>
          </p:grpSpPr>
          <p:sp>
            <p:nvSpPr>
              <p:cNvPr id="21" name="Oval 20">
                <a:extLst>
                  <a:ext uri="{FF2B5EF4-FFF2-40B4-BE49-F238E27FC236}">
                    <a16:creationId xmlns:a16="http://schemas.microsoft.com/office/drawing/2014/main" id="{3685C490-8AEB-AFB4-12C0-09DF7730660A}"/>
                  </a:ext>
                </a:extLst>
              </p:cNvPr>
              <p:cNvSpPr/>
              <p:nvPr/>
            </p:nvSpPr>
            <p:spPr>
              <a:xfrm>
                <a:off x="7716067" y="3094101"/>
                <a:ext cx="137160" cy="13716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4F064BA-EE5A-0682-78D5-532F79FC7AD4}"/>
                  </a:ext>
                </a:extLst>
              </p:cNvPr>
              <p:cNvSpPr txBox="1"/>
              <p:nvPr/>
            </p:nvSpPr>
            <p:spPr>
              <a:xfrm>
                <a:off x="7943850" y="2978015"/>
                <a:ext cx="3485249" cy="369332"/>
              </a:xfrm>
              <a:prstGeom prst="rect">
                <a:avLst/>
              </a:prstGeom>
              <a:noFill/>
            </p:spPr>
            <p:txBody>
              <a:bodyPr wrap="none" rtlCol="0">
                <a:spAutoFit/>
              </a:bodyPr>
              <a:lstStyle/>
              <a:p>
                <a:r>
                  <a:rPr lang="en-US" dirty="0">
                    <a:latin typeface="Arial Narrow" panose="020B0606020202030204" pitchFamily="34" charset="0"/>
                  </a:rPr>
                  <a:t>Beck et al. LLNL-PROC-415170 (2009)</a:t>
                </a:r>
              </a:p>
            </p:txBody>
          </p:sp>
        </p:grpSp>
        <p:grpSp>
          <p:nvGrpSpPr>
            <p:cNvPr id="53" name="Group 52">
              <a:extLst>
                <a:ext uri="{FF2B5EF4-FFF2-40B4-BE49-F238E27FC236}">
                  <a16:creationId xmlns:a16="http://schemas.microsoft.com/office/drawing/2014/main" id="{61C49601-B8E9-DBB4-41EC-50308599A30F}"/>
                </a:ext>
              </a:extLst>
            </p:cNvPr>
            <p:cNvGrpSpPr/>
            <p:nvPr/>
          </p:nvGrpSpPr>
          <p:grpSpPr>
            <a:xfrm>
              <a:off x="7449367" y="2698740"/>
              <a:ext cx="3483803" cy="369332"/>
              <a:chOff x="7716067" y="3388352"/>
              <a:chExt cx="3483803" cy="369332"/>
            </a:xfrm>
          </p:grpSpPr>
          <p:sp>
            <p:nvSpPr>
              <p:cNvPr id="23" name="Rectangle 22">
                <a:extLst>
                  <a:ext uri="{FF2B5EF4-FFF2-40B4-BE49-F238E27FC236}">
                    <a16:creationId xmlns:a16="http://schemas.microsoft.com/office/drawing/2014/main" id="{5E46E4ED-B6D0-6406-CD91-A2618C96C3AA}"/>
                  </a:ext>
                </a:extLst>
              </p:cNvPr>
              <p:cNvSpPr/>
              <p:nvPr/>
            </p:nvSpPr>
            <p:spPr>
              <a:xfrm>
                <a:off x="7716067" y="3504438"/>
                <a:ext cx="137160" cy="13716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F091207-4245-DD0E-C25C-09F43C178A61}"/>
                  </a:ext>
                </a:extLst>
              </p:cNvPr>
              <p:cNvSpPr txBox="1"/>
              <p:nvPr/>
            </p:nvSpPr>
            <p:spPr>
              <a:xfrm>
                <a:off x="7943850" y="3388352"/>
                <a:ext cx="3256020" cy="369332"/>
              </a:xfrm>
              <a:prstGeom prst="rect">
                <a:avLst/>
              </a:prstGeom>
              <a:noFill/>
            </p:spPr>
            <p:txBody>
              <a:bodyPr wrap="none" rtlCol="0">
                <a:spAutoFit/>
              </a:bodyPr>
              <a:lstStyle/>
              <a:p>
                <a:r>
                  <a:rPr lang="en-US" dirty="0" err="1">
                    <a:latin typeface="Arial Narrow" panose="020B0606020202030204" pitchFamily="34" charset="0"/>
                  </a:rPr>
                  <a:t>Seiferle</a:t>
                </a:r>
                <a:r>
                  <a:rPr lang="en-US" dirty="0">
                    <a:latin typeface="Arial Narrow" panose="020B0606020202030204" pitchFamily="34" charset="0"/>
                  </a:rPr>
                  <a:t> et al. Nature 573:243 (2019)</a:t>
                </a:r>
              </a:p>
            </p:txBody>
          </p:sp>
        </p:grpSp>
        <p:grpSp>
          <p:nvGrpSpPr>
            <p:cNvPr id="54" name="Group 53">
              <a:extLst>
                <a:ext uri="{FF2B5EF4-FFF2-40B4-BE49-F238E27FC236}">
                  <a16:creationId xmlns:a16="http://schemas.microsoft.com/office/drawing/2014/main" id="{A804CA64-8DD8-EB52-409C-70F20E93D488}"/>
                </a:ext>
              </a:extLst>
            </p:cNvPr>
            <p:cNvGrpSpPr/>
            <p:nvPr/>
          </p:nvGrpSpPr>
          <p:grpSpPr>
            <a:xfrm>
              <a:off x="7438394" y="3104314"/>
              <a:ext cx="3897258" cy="369332"/>
              <a:chOff x="7705094" y="3798689"/>
              <a:chExt cx="3897258" cy="369332"/>
            </a:xfrm>
          </p:grpSpPr>
          <p:sp>
            <p:nvSpPr>
              <p:cNvPr id="29" name="Isosceles Triangle 28">
                <a:extLst>
                  <a:ext uri="{FF2B5EF4-FFF2-40B4-BE49-F238E27FC236}">
                    <a16:creationId xmlns:a16="http://schemas.microsoft.com/office/drawing/2014/main" id="{B68C19D3-C189-973E-3314-D5438FFAC868}"/>
                  </a:ext>
                </a:extLst>
              </p:cNvPr>
              <p:cNvSpPr/>
              <p:nvPr/>
            </p:nvSpPr>
            <p:spPr>
              <a:xfrm>
                <a:off x="7705094" y="3914775"/>
                <a:ext cx="159106" cy="137160"/>
              </a:xfrm>
              <a:prstGeom prst="triangl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1AA359C-7A54-1D06-6C5C-B71557D44095}"/>
                  </a:ext>
                </a:extLst>
              </p:cNvPr>
              <p:cNvSpPr txBox="1"/>
              <p:nvPr/>
            </p:nvSpPr>
            <p:spPr>
              <a:xfrm>
                <a:off x="7943850" y="3798689"/>
                <a:ext cx="3658502" cy="369332"/>
              </a:xfrm>
              <a:prstGeom prst="rect">
                <a:avLst/>
              </a:prstGeom>
              <a:noFill/>
            </p:spPr>
            <p:txBody>
              <a:bodyPr wrap="none" rtlCol="0">
                <a:spAutoFit/>
              </a:bodyPr>
              <a:lstStyle/>
              <a:p>
                <a:r>
                  <a:rPr lang="en-US" dirty="0">
                    <a:latin typeface="Arial Narrow" panose="020B0606020202030204" pitchFamily="34" charset="0"/>
                  </a:rPr>
                  <a:t>Yamaguchi et al. PRL 123:222501 (2019)</a:t>
                </a:r>
              </a:p>
            </p:txBody>
          </p:sp>
        </p:grpSp>
        <p:grpSp>
          <p:nvGrpSpPr>
            <p:cNvPr id="55" name="Group 54">
              <a:extLst>
                <a:ext uri="{FF2B5EF4-FFF2-40B4-BE49-F238E27FC236}">
                  <a16:creationId xmlns:a16="http://schemas.microsoft.com/office/drawing/2014/main" id="{C6980147-D48E-9285-C851-F1A61297B629}"/>
                </a:ext>
              </a:extLst>
            </p:cNvPr>
            <p:cNvGrpSpPr/>
            <p:nvPr/>
          </p:nvGrpSpPr>
          <p:grpSpPr>
            <a:xfrm>
              <a:off x="7438394" y="3509891"/>
              <a:ext cx="3677070" cy="369332"/>
              <a:chOff x="7705094" y="4180451"/>
              <a:chExt cx="3677070" cy="369332"/>
            </a:xfrm>
          </p:grpSpPr>
          <p:sp>
            <p:nvSpPr>
              <p:cNvPr id="32" name="Star: 5 Points 31">
                <a:extLst>
                  <a:ext uri="{FF2B5EF4-FFF2-40B4-BE49-F238E27FC236}">
                    <a16:creationId xmlns:a16="http://schemas.microsoft.com/office/drawing/2014/main" id="{54081053-CC98-E8C2-E3A0-227F4BD5FC06}"/>
                  </a:ext>
                </a:extLst>
              </p:cNvPr>
              <p:cNvSpPr/>
              <p:nvPr/>
            </p:nvSpPr>
            <p:spPr>
              <a:xfrm>
                <a:off x="7705094" y="4285564"/>
                <a:ext cx="159106" cy="159106"/>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54E57DC3-EB3F-2C4D-A8D1-497D25666AE0}"/>
                  </a:ext>
                </a:extLst>
              </p:cNvPr>
              <p:cNvSpPr txBox="1"/>
              <p:nvPr/>
            </p:nvSpPr>
            <p:spPr>
              <a:xfrm>
                <a:off x="7943850" y="4180451"/>
                <a:ext cx="3438314" cy="369332"/>
              </a:xfrm>
              <a:prstGeom prst="rect">
                <a:avLst/>
              </a:prstGeom>
              <a:noFill/>
            </p:spPr>
            <p:txBody>
              <a:bodyPr wrap="none" rtlCol="0">
                <a:spAutoFit/>
              </a:bodyPr>
              <a:lstStyle/>
              <a:p>
                <a:r>
                  <a:rPr lang="en-US" dirty="0">
                    <a:latin typeface="Arial Narrow" panose="020B0606020202030204" pitchFamily="34" charset="0"/>
                  </a:rPr>
                  <a:t>Sikorsky et al. PRL 125:142503 (2020)</a:t>
                </a:r>
              </a:p>
            </p:txBody>
          </p:sp>
        </p:grpSp>
      </p:grpSp>
      <p:sp>
        <p:nvSpPr>
          <p:cNvPr id="42" name="TextBox 41">
            <a:extLst>
              <a:ext uri="{FF2B5EF4-FFF2-40B4-BE49-F238E27FC236}">
                <a16:creationId xmlns:a16="http://schemas.microsoft.com/office/drawing/2014/main" id="{14F5904B-A0F3-CE60-C19F-D4691595375F}"/>
              </a:ext>
            </a:extLst>
          </p:cNvPr>
          <p:cNvSpPr txBox="1"/>
          <p:nvPr/>
        </p:nvSpPr>
        <p:spPr>
          <a:xfrm>
            <a:off x="1968575" y="5539991"/>
            <a:ext cx="2712537" cy="369332"/>
          </a:xfrm>
          <a:prstGeom prst="rect">
            <a:avLst/>
          </a:prstGeom>
          <a:noFill/>
        </p:spPr>
        <p:txBody>
          <a:bodyPr wrap="none" rtlCol="0">
            <a:spAutoFit/>
          </a:bodyPr>
          <a:lstStyle/>
          <a:p>
            <a:r>
              <a:rPr lang="en-US" dirty="0" err="1">
                <a:latin typeface="Arial Narrow" panose="020B0606020202030204" pitchFamily="34" charset="0"/>
              </a:rPr>
              <a:t>Wense</a:t>
            </a:r>
            <a:r>
              <a:rPr lang="en-US" dirty="0">
                <a:latin typeface="Arial Narrow" panose="020B0606020202030204" pitchFamily="34" charset="0"/>
              </a:rPr>
              <a:t> Physics 13:152 (2020)</a:t>
            </a:r>
          </a:p>
        </p:txBody>
      </p:sp>
    </p:spTree>
    <p:extLst>
      <p:ext uri="{BB962C8B-B14F-4D97-AF65-F5344CB8AC3E}">
        <p14:creationId xmlns:p14="http://schemas.microsoft.com/office/powerpoint/2010/main" val="2638934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01CE8-8A7F-98FC-404A-1A32A5EFE97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61486D-92AA-6A2B-08D3-EBC50A351171}"/>
              </a:ext>
            </a:extLst>
          </p:cNvPr>
          <p:cNvSpPr>
            <a:spLocks noGrp="1"/>
          </p:cNvSpPr>
          <p:nvPr>
            <p:ph type="title"/>
          </p:nvPr>
        </p:nvSpPr>
        <p:spPr/>
        <p:txBody>
          <a:bodyPr>
            <a:noAutofit/>
          </a:bodyPr>
          <a:lstStyle/>
          <a:p>
            <a:r>
              <a:rPr lang="en-US" sz="2800" dirty="0"/>
              <a:t>We would like to confirm or deny the existence of a low-lying nuclear state in </a:t>
            </a:r>
            <a:r>
              <a:rPr lang="en-US" sz="2800" baseline="30000" dirty="0"/>
              <a:t>229</a:t>
            </a:r>
            <a:r>
              <a:rPr lang="en-US" sz="2800" dirty="0"/>
              <a:t>Pa using two complementary techniques</a:t>
            </a:r>
          </a:p>
        </p:txBody>
      </p:sp>
      <p:sp>
        <p:nvSpPr>
          <p:cNvPr id="4" name="Date Placeholder 3">
            <a:extLst>
              <a:ext uri="{FF2B5EF4-FFF2-40B4-BE49-F238E27FC236}">
                <a16:creationId xmlns:a16="http://schemas.microsoft.com/office/drawing/2014/main" id="{F749027E-F7DE-E9C1-8B29-1C2005CD538D}"/>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E0E710E6-969C-1DF0-45AD-2D7656F28F78}"/>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EF8F8AF5-FB0F-4428-C331-8659C8778F90}"/>
              </a:ext>
            </a:extLst>
          </p:cNvPr>
          <p:cNvSpPr>
            <a:spLocks noGrp="1"/>
          </p:cNvSpPr>
          <p:nvPr>
            <p:ph type="sldNum" sz="quarter" idx="12"/>
          </p:nvPr>
        </p:nvSpPr>
        <p:spPr/>
        <p:txBody>
          <a:bodyPr/>
          <a:lstStyle/>
          <a:p>
            <a:r>
              <a:rPr lang="en-US"/>
              <a:t>Slide </a:t>
            </a:r>
            <a:fld id="{2C7A174C-579F-4F8E-8B4A-0A19B84DACF7}" type="slidenum">
              <a:rPr lang="en-US" smtClean="0"/>
              <a:pPr/>
              <a:t>13</a:t>
            </a:fld>
            <a:endParaRPr lang="en-US" dirty="0"/>
          </a:p>
        </p:txBody>
      </p:sp>
      <p:pic>
        <p:nvPicPr>
          <p:cNvPr id="9" name="Picture 8">
            <a:extLst>
              <a:ext uri="{FF2B5EF4-FFF2-40B4-BE49-F238E27FC236}">
                <a16:creationId xmlns:a16="http://schemas.microsoft.com/office/drawing/2014/main" id="{4AC450F1-2EDD-9D47-DC64-B7CEFB6DF29D}"/>
              </a:ext>
            </a:extLst>
          </p:cNvPr>
          <p:cNvPicPr>
            <a:picLocks noChangeAspect="1"/>
          </p:cNvPicPr>
          <p:nvPr/>
        </p:nvPicPr>
        <p:blipFill>
          <a:blip r:embed="rId3"/>
          <a:stretch>
            <a:fillRect/>
          </a:stretch>
        </p:blipFill>
        <p:spPr>
          <a:xfrm>
            <a:off x="2011019" y="2659546"/>
            <a:ext cx="5647666" cy="1641123"/>
          </a:xfrm>
          <a:prstGeom prst="rect">
            <a:avLst/>
          </a:prstGeom>
        </p:spPr>
      </p:pic>
      <p:pic>
        <p:nvPicPr>
          <p:cNvPr id="10" name="Picture 9">
            <a:extLst>
              <a:ext uri="{FF2B5EF4-FFF2-40B4-BE49-F238E27FC236}">
                <a16:creationId xmlns:a16="http://schemas.microsoft.com/office/drawing/2014/main" id="{AADA6E94-E336-975A-5D20-7681C9E721BC}"/>
              </a:ext>
            </a:extLst>
          </p:cNvPr>
          <p:cNvPicPr>
            <a:picLocks noChangeAspect="1"/>
          </p:cNvPicPr>
          <p:nvPr/>
        </p:nvPicPr>
        <p:blipFill>
          <a:blip r:embed="rId4"/>
          <a:stretch>
            <a:fillRect/>
          </a:stretch>
        </p:blipFill>
        <p:spPr>
          <a:xfrm>
            <a:off x="271750" y="977462"/>
            <a:ext cx="2743201" cy="1076445"/>
          </a:xfrm>
          <a:prstGeom prst="rect">
            <a:avLst/>
          </a:prstGeom>
        </p:spPr>
      </p:pic>
      <p:pic>
        <p:nvPicPr>
          <p:cNvPr id="11" name="Picture 10">
            <a:extLst>
              <a:ext uri="{FF2B5EF4-FFF2-40B4-BE49-F238E27FC236}">
                <a16:creationId xmlns:a16="http://schemas.microsoft.com/office/drawing/2014/main" id="{4BDDA5A9-0AB3-F362-65A1-07DB0533C417}"/>
              </a:ext>
            </a:extLst>
          </p:cNvPr>
          <p:cNvPicPr>
            <a:picLocks noChangeAspect="1"/>
          </p:cNvPicPr>
          <p:nvPr/>
        </p:nvPicPr>
        <p:blipFill>
          <a:blip r:embed="rId5"/>
          <a:stretch>
            <a:fillRect/>
          </a:stretch>
        </p:blipFill>
        <p:spPr>
          <a:xfrm>
            <a:off x="2921001" y="2074621"/>
            <a:ext cx="1592800" cy="184093"/>
          </a:xfrm>
          <a:prstGeom prst="rect">
            <a:avLst/>
          </a:prstGeom>
        </p:spPr>
      </p:pic>
      <p:pic>
        <p:nvPicPr>
          <p:cNvPr id="15" name="Picture 14">
            <a:extLst>
              <a:ext uri="{FF2B5EF4-FFF2-40B4-BE49-F238E27FC236}">
                <a16:creationId xmlns:a16="http://schemas.microsoft.com/office/drawing/2014/main" id="{230525D3-721C-67B4-8220-BF0FDD813077}"/>
              </a:ext>
            </a:extLst>
          </p:cNvPr>
          <p:cNvPicPr>
            <a:picLocks noChangeAspect="1"/>
          </p:cNvPicPr>
          <p:nvPr/>
        </p:nvPicPr>
        <p:blipFill>
          <a:blip r:embed="rId6"/>
          <a:stretch>
            <a:fillRect/>
          </a:stretch>
        </p:blipFill>
        <p:spPr>
          <a:xfrm>
            <a:off x="255112" y="4358704"/>
            <a:ext cx="1583592" cy="1583592"/>
          </a:xfrm>
          <a:prstGeom prst="rect">
            <a:avLst/>
          </a:prstGeom>
        </p:spPr>
      </p:pic>
      <p:pic>
        <p:nvPicPr>
          <p:cNvPr id="16" name="Picture 15">
            <a:extLst>
              <a:ext uri="{FF2B5EF4-FFF2-40B4-BE49-F238E27FC236}">
                <a16:creationId xmlns:a16="http://schemas.microsoft.com/office/drawing/2014/main" id="{16A25B49-E0AC-6AC8-4073-47B648B540A7}"/>
              </a:ext>
            </a:extLst>
          </p:cNvPr>
          <p:cNvPicPr>
            <a:picLocks noChangeAspect="1"/>
          </p:cNvPicPr>
          <p:nvPr/>
        </p:nvPicPr>
        <p:blipFill>
          <a:blip r:embed="rId7"/>
          <a:stretch>
            <a:fillRect/>
          </a:stretch>
        </p:blipFill>
        <p:spPr>
          <a:xfrm>
            <a:off x="271750" y="2164627"/>
            <a:ext cx="1550317" cy="1608821"/>
          </a:xfrm>
          <a:prstGeom prst="rect">
            <a:avLst/>
          </a:prstGeom>
        </p:spPr>
      </p:pic>
      <p:sp>
        <p:nvSpPr>
          <p:cNvPr id="2" name="TextBox 1">
            <a:extLst>
              <a:ext uri="{FF2B5EF4-FFF2-40B4-BE49-F238E27FC236}">
                <a16:creationId xmlns:a16="http://schemas.microsoft.com/office/drawing/2014/main" id="{9BC17741-D72F-1651-9AED-7B5E388D26DC}"/>
              </a:ext>
            </a:extLst>
          </p:cNvPr>
          <p:cNvSpPr txBox="1"/>
          <p:nvPr/>
        </p:nvSpPr>
        <p:spPr>
          <a:xfrm>
            <a:off x="193149" y="5942296"/>
            <a:ext cx="1707519" cy="523220"/>
          </a:xfrm>
          <a:prstGeom prst="rect">
            <a:avLst/>
          </a:prstGeom>
          <a:noFill/>
        </p:spPr>
        <p:txBody>
          <a:bodyPr wrap="none" rtlCol="0">
            <a:spAutoFit/>
          </a:bodyPr>
          <a:lstStyle/>
          <a:p>
            <a:pPr algn="ctr"/>
            <a:r>
              <a:rPr lang="en-US" sz="1400" b="1" dirty="0"/>
              <a:t>Maggie Tseng</a:t>
            </a:r>
          </a:p>
          <a:p>
            <a:pPr algn="ctr"/>
            <a:r>
              <a:rPr lang="en-US" sz="1400" b="1" dirty="0"/>
              <a:t>MSU PhD Student</a:t>
            </a:r>
          </a:p>
        </p:txBody>
      </p:sp>
      <p:sp>
        <p:nvSpPr>
          <p:cNvPr id="19" name="TextBox 18">
            <a:extLst>
              <a:ext uri="{FF2B5EF4-FFF2-40B4-BE49-F238E27FC236}">
                <a16:creationId xmlns:a16="http://schemas.microsoft.com/office/drawing/2014/main" id="{BE7AB28F-00BD-B5E9-6352-00911150CFCB}"/>
              </a:ext>
            </a:extLst>
          </p:cNvPr>
          <p:cNvSpPr txBox="1"/>
          <p:nvPr/>
        </p:nvSpPr>
        <p:spPr>
          <a:xfrm>
            <a:off x="193149" y="3773448"/>
            <a:ext cx="1707519" cy="523220"/>
          </a:xfrm>
          <a:prstGeom prst="rect">
            <a:avLst/>
          </a:prstGeom>
          <a:noFill/>
        </p:spPr>
        <p:txBody>
          <a:bodyPr wrap="none" rtlCol="0">
            <a:spAutoFit/>
          </a:bodyPr>
          <a:lstStyle/>
          <a:p>
            <a:pPr algn="ctr"/>
            <a:r>
              <a:rPr lang="en-US" sz="1400" b="1" dirty="0"/>
              <a:t>Aiden Boyer</a:t>
            </a:r>
          </a:p>
          <a:p>
            <a:pPr algn="ctr"/>
            <a:r>
              <a:rPr lang="en-US" sz="1400" b="1" dirty="0"/>
              <a:t>MSU PhD Student</a:t>
            </a:r>
          </a:p>
        </p:txBody>
      </p:sp>
      <p:cxnSp>
        <p:nvCxnSpPr>
          <p:cNvPr id="22" name="Straight Arrow Connector 21">
            <a:extLst>
              <a:ext uri="{FF2B5EF4-FFF2-40B4-BE49-F238E27FC236}">
                <a16:creationId xmlns:a16="http://schemas.microsoft.com/office/drawing/2014/main" id="{E2C34A17-02C6-17AF-6DEF-A81CB3EE3D49}"/>
              </a:ext>
            </a:extLst>
          </p:cNvPr>
          <p:cNvCxnSpPr>
            <a:cxnSpLocks/>
          </p:cNvCxnSpPr>
          <p:nvPr/>
        </p:nvCxnSpPr>
        <p:spPr>
          <a:xfrm>
            <a:off x="2509403" y="1916668"/>
            <a:ext cx="794182" cy="7309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D7DFFA52-7E16-EBD6-D8BF-6F4E401823BD}"/>
              </a:ext>
            </a:extLst>
          </p:cNvPr>
          <p:cNvPicPr>
            <a:picLocks noChangeAspect="1"/>
          </p:cNvPicPr>
          <p:nvPr/>
        </p:nvPicPr>
        <p:blipFill>
          <a:blip r:embed="rId8"/>
          <a:stretch>
            <a:fillRect/>
          </a:stretch>
        </p:blipFill>
        <p:spPr>
          <a:xfrm>
            <a:off x="13493635" y="-335665"/>
            <a:ext cx="2360784" cy="2983280"/>
          </a:xfrm>
          <a:prstGeom prst="rect">
            <a:avLst/>
          </a:prstGeom>
        </p:spPr>
      </p:pic>
      <p:sp>
        <p:nvSpPr>
          <p:cNvPr id="28" name="TextBox 27">
            <a:extLst>
              <a:ext uri="{FF2B5EF4-FFF2-40B4-BE49-F238E27FC236}">
                <a16:creationId xmlns:a16="http://schemas.microsoft.com/office/drawing/2014/main" id="{267F1904-14AE-8E0A-B646-E0F66B6962F4}"/>
              </a:ext>
            </a:extLst>
          </p:cNvPr>
          <p:cNvSpPr txBox="1"/>
          <p:nvPr/>
        </p:nvSpPr>
        <p:spPr>
          <a:xfrm rot="5400000">
            <a:off x="14722338" y="977730"/>
            <a:ext cx="2422458" cy="307777"/>
          </a:xfrm>
          <a:prstGeom prst="rect">
            <a:avLst/>
          </a:prstGeom>
          <a:noFill/>
        </p:spPr>
        <p:txBody>
          <a:bodyPr wrap="none" rtlCol="0">
            <a:spAutoFit/>
          </a:bodyPr>
          <a:lstStyle/>
          <a:p>
            <a:r>
              <a:rPr lang="en-US" sz="1400" dirty="0" err="1">
                <a:latin typeface="Arial Narrow" panose="020B0606020202030204" pitchFamily="34" charset="0"/>
              </a:rPr>
              <a:t>Dragoun</a:t>
            </a:r>
            <a:r>
              <a:rPr lang="en-US" sz="1400" dirty="0">
                <a:latin typeface="Arial Narrow" panose="020B0606020202030204" pitchFamily="34" charset="0"/>
              </a:rPr>
              <a:t> et al. PRC 47:870 (1993)</a:t>
            </a:r>
          </a:p>
        </p:txBody>
      </p:sp>
      <p:pic>
        <p:nvPicPr>
          <p:cNvPr id="17" name="Graphic 16">
            <a:extLst>
              <a:ext uri="{FF2B5EF4-FFF2-40B4-BE49-F238E27FC236}">
                <a16:creationId xmlns:a16="http://schemas.microsoft.com/office/drawing/2014/main" id="{03925FEF-1D24-E610-B466-E6F72E14DDF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46021" y="1527716"/>
            <a:ext cx="3519216" cy="3015536"/>
          </a:xfrm>
          <a:prstGeom prst="rect">
            <a:avLst/>
          </a:prstGeom>
        </p:spPr>
      </p:pic>
      <p:sp>
        <p:nvSpPr>
          <p:cNvPr id="7" name="TextBox 6">
            <a:extLst>
              <a:ext uri="{FF2B5EF4-FFF2-40B4-BE49-F238E27FC236}">
                <a16:creationId xmlns:a16="http://schemas.microsoft.com/office/drawing/2014/main" id="{B99B2C0A-3C96-6192-C0CA-57BC49A4699A}"/>
              </a:ext>
            </a:extLst>
          </p:cNvPr>
          <p:cNvSpPr txBox="1"/>
          <p:nvPr/>
        </p:nvSpPr>
        <p:spPr>
          <a:xfrm>
            <a:off x="5628887" y="2530598"/>
            <a:ext cx="1758950" cy="400110"/>
          </a:xfrm>
          <a:prstGeom prst="rect">
            <a:avLst/>
          </a:prstGeom>
          <a:noFill/>
        </p:spPr>
        <p:txBody>
          <a:bodyPr wrap="square" rtlCol="0">
            <a:spAutoFit/>
          </a:bodyPr>
          <a:lstStyle/>
          <a:p>
            <a:r>
              <a:rPr lang="en-US" sz="2000" dirty="0">
                <a:highlight>
                  <a:srgbClr val="FFFFFF"/>
                </a:highlight>
              </a:rPr>
              <a:t>excited state</a:t>
            </a:r>
          </a:p>
        </p:txBody>
      </p:sp>
      <p:sp>
        <p:nvSpPr>
          <p:cNvPr id="8" name="TextBox 7">
            <a:extLst>
              <a:ext uri="{FF2B5EF4-FFF2-40B4-BE49-F238E27FC236}">
                <a16:creationId xmlns:a16="http://schemas.microsoft.com/office/drawing/2014/main" id="{FE78510F-D9EA-CD6F-A3F1-EA13A07924AB}"/>
              </a:ext>
            </a:extLst>
          </p:cNvPr>
          <p:cNvSpPr txBox="1"/>
          <p:nvPr/>
        </p:nvSpPr>
        <p:spPr>
          <a:xfrm>
            <a:off x="5628887" y="3985919"/>
            <a:ext cx="1758950" cy="400110"/>
          </a:xfrm>
          <a:prstGeom prst="rect">
            <a:avLst/>
          </a:prstGeom>
          <a:noFill/>
        </p:spPr>
        <p:txBody>
          <a:bodyPr wrap="square" rtlCol="0">
            <a:spAutoFit/>
          </a:bodyPr>
          <a:lstStyle/>
          <a:p>
            <a:r>
              <a:rPr lang="en-US" sz="2000" dirty="0">
                <a:highlight>
                  <a:srgbClr val="FFFFFF"/>
                </a:highlight>
              </a:rPr>
              <a:t>ground state</a:t>
            </a:r>
          </a:p>
        </p:txBody>
      </p:sp>
      <p:pic>
        <p:nvPicPr>
          <p:cNvPr id="13" name="Picture 12">
            <a:extLst>
              <a:ext uri="{FF2B5EF4-FFF2-40B4-BE49-F238E27FC236}">
                <a16:creationId xmlns:a16="http://schemas.microsoft.com/office/drawing/2014/main" id="{34432062-08DC-FBFB-509F-C09EF7127B5A}"/>
              </a:ext>
            </a:extLst>
          </p:cNvPr>
          <p:cNvPicPr>
            <a:picLocks noChangeAspect="1"/>
          </p:cNvPicPr>
          <p:nvPr/>
        </p:nvPicPr>
        <p:blipFill>
          <a:blip r:embed="rId11"/>
          <a:stretch>
            <a:fillRect/>
          </a:stretch>
        </p:blipFill>
        <p:spPr>
          <a:xfrm>
            <a:off x="2368435" y="4709423"/>
            <a:ext cx="5868139" cy="1152813"/>
          </a:xfrm>
          <a:prstGeom prst="rect">
            <a:avLst/>
          </a:prstGeom>
        </p:spPr>
      </p:pic>
    </p:spTree>
    <p:extLst>
      <p:ext uri="{BB962C8B-B14F-4D97-AF65-F5344CB8AC3E}">
        <p14:creationId xmlns:p14="http://schemas.microsoft.com/office/powerpoint/2010/main" val="980094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2A0C85-63CA-CB2F-B880-1318325C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614" y="999404"/>
            <a:ext cx="11620072" cy="5077030"/>
          </a:xfrm>
          <a:prstGeom prst="rect">
            <a:avLst/>
          </a:prstGeom>
        </p:spPr>
      </p:pic>
      <p:sp>
        <p:nvSpPr>
          <p:cNvPr id="3" name="Title 2">
            <a:extLst>
              <a:ext uri="{FF2B5EF4-FFF2-40B4-BE49-F238E27FC236}">
                <a16:creationId xmlns:a16="http://schemas.microsoft.com/office/drawing/2014/main" id="{99ED2F1D-2706-78BB-F128-3D611FA26077}"/>
              </a:ext>
            </a:extLst>
          </p:cNvPr>
          <p:cNvSpPr>
            <a:spLocks noGrp="1"/>
          </p:cNvSpPr>
          <p:nvPr>
            <p:ph type="title"/>
          </p:nvPr>
        </p:nvSpPr>
        <p:spPr/>
        <p:txBody>
          <a:bodyPr>
            <a:noAutofit/>
          </a:bodyPr>
          <a:lstStyle/>
          <a:p>
            <a:r>
              <a:rPr lang="en-US" sz="3200" dirty="0"/>
              <a:t>How can we search for a low-lying nuclear state through both decay modes?</a:t>
            </a:r>
          </a:p>
        </p:txBody>
      </p:sp>
      <p:sp>
        <p:nvSpPr>
          <p:cNvPr id="4" name="Date Placeholder 3">
            <a:extLst>
              <a:ext uri="{FF2B5EF4-FFF2-40B4-BE49-F238E27FC236}">
                <a16:creationId xmlns:a16="http://schemas.microsoft.com/office/drawing/2014/main" id="{6D6842C5-C27A-E5F0-3201-058DC3B777A9}"/>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51B1EA6C-2C8E-E4C0-C73C-520A373CAE22}"/>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C2C7C4FD-F52D-2069-015C-E45A6913FA9E}"/>
              </a:ext>
            </a:extLst>
          </p:cNvPr>
          <p:cNvSpPr>
            <a:spLocks noGrp="1"/>
          </p:cNvSpPr>
          <p:nvPr>
            <p:ph type="sldNum" sz="quarter" idx="12"/>
          </p:nvPr>
        </p:nvSpPr>
        <p:spPr/>
        <p:txBody>
          <a:bodyPr/>
          <a:lstStyle/>
          <a:p>
            <a:r>
              <a:rPr lang="en-US"/>
              <a:t>Slide </a:t>
            </a:r>
            <a:fld id="{2C7A174C-579F-4F8E-8B4A-0A19B84DACF7}" type="slidenum">
              <a:rPr lang="en-US" smtClean="0"/>
              <a:pPr/>
              <a:t>14</a:t>
            </a:fld>
            <a:endParaRPr lang="en-US" dirty="0"/>
          </a:p>
        </p:txBody>
      </p:sp>
      <p:sp>
        <p:nvSpPr>
          <p:cNvPr id="10" name="TextBox 9">
            <a:extLst>
              <a:ext uri="{FF2B5EF4-FFF2-40B4-BE49-F238E27FC236}">
                <a16:creationId xmlns:a16="http://schemas.microsoft.com/office/drawing/2014/main" id="{A4CD58C8-ED82-1024-61D9-507420619AC9}"/>
              </a:ext>
            </a:extLst>
          </p:cNvPr>
          <p:cNvSpPr txBox="1"/>
          <p:nvPr/>
        </p:nvSpPr>
        <p:spPr>
          <a:xfrm>
            <a:off x="1685258" y="5771118"/>
            <a:ext cx="1582484" cy="369332"/>
          </a:xfrm>
          <a:prstGeom prst="rect">
            <a:avLst/>
          </a:prstGeom>
          <a:noFill/>
        </p:spPr>
        <p:txBody>
          <a:bodyPr wrap="none" rtlCol="0">
            <a:spAutoFit/>
          </a:bodyPr>
          <a:lstStyle/>
          <a:p>
            <a:pPr algn="ctr"/>
            <a:r>
              <a:rPr lang="en-US" b="1" dirty="0">
                <a:solidFill>
                  <a:srgbClr val="008000"/>
                </a:solidFill>
              </a:rPr>
              <a:t>83.4 minutes</a:t>
            </a:r>
          </a:p>
        </p:txBody>
      </p:sp>
      <p:sp>
        <p:nvSpPr>
          <p:cNvPr id="11" name="Rectangle 10">
            <a:extLst>
              <a:ext uri="{FF2B5EF4-FFF2-40B4-BE49-F238E27FC236}">
                <a16:creationId xmlns:a16="http://schemas.microsoft.com/office/drawing/2014/main" id="{8EC9ADD7-9D9E-4F74-C9ED-25A9D15EF491}"/>
              </a:ext>
            </a:extLst>
          </p:cNvPr>
          <p:cNvSpPr/>
          <p:nvPr/>
        </p:nvSpPr>
        <p:spPr>
          <a:xfrm>
            <a:off x="1854200" y="5168900"/>
            <a:ext cx="1244600" cy="602218"/>
          </a:xfrm>
          <a:prstGeom prst="rect">
            <a:avLst/>
          </a:prstGeom>
          <a:noFill/>
          <a:ln w="38100">
            <a:solidFill>
              <a:srgbClr val="008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C189FF9-2E99-3FE6-D71A-F58C94B1D3BB}"/>
              </a:ext>
            </a:extLst>
          </p:cNvPr>
          <p:cNvSpPr txBox="1"/>
          <p:nvPr/>
        </p:nvSpPr>
        <p:spPr>
          <a:xfrm>
            <a:off x="4173252" y="6133789"/>
            <a:ext cx="4322658" cy="369332"/>
          </a:xfrm>
          <a:prstGeom prst="rect">
            <a:avLst/>
          </a:prstGeom>
          <a:noFill/>
        </p:spPr>
        <p:txBody>
          <a:bodyPr wrap="none" rtlCol="0">
            <a:spAutoFit/>
          </a:bodyPr>
          <a:lstStyle/>
          <a:p>
            <a:pPr algn="ctr"/>
            <a:r>
              <a:rPr lang="en-US" b="1" dirty="0">
                <a:solidFill>
                  <a:schemeClr val="accent2"/>
                </a:solidFill>
              </a:rPr>
              <a:t>We have a very rough estimate of this</a:t>
            </a:r>
          </a:p>
        </p:txBody>
      </p:sp>
      <p:pic>
        <p:nvPicPr>
          <p:cNvPr id="8" name="Picture 7">
            <a:extLst>
              <a:ext uri="{FF2B5EF4-FFF2-40B4-BE49-F238E27FC236}">
                <a16:creationId xmlns:a16="http://schemas.microsoft.com/office/drawing/2014/main" id="{2F91EC01-C557-8851-7B34-AFE976B988D6}"/>
              </a:ext>
            </a:extLst>
          </p:cNvPr>
          <p:cNvPicPr>
            <a:picLocks noChangeAspect="1"/>
          </p:cNvPicPr>
          <p:nvPr/>
        </p:nvPicPr>
        <p:blipFill>
          <a:blip r:embed="rId4"/>
          <a:stretch>
            <a:fillRect/>
          </a:stretch>
        </p:blipFill>
        <p:spPr>
          <a:xfrm>
            <a:off x="152400" y="4621543"/>
            <a:ext cx="1512554" cy="484941"/>
          </a:xfrm>
          <a:prstGeom prst="rect">
            <a:avLst/>
          </a:prstGeom>
        </p:spPr>
      </p:pic>
      <p:pic>
        <p:nvPicPr>
          <p:cNvPr id="14" name="Picture 13">
            <a:extLst>
              <a:ext uri="{FF2B5EF4-FFF2-40B4-BE49-F238E27FC236}">
                <a16:creationId xmlns:a16="http://schemas.microsoft.com/office/drawing/2014/main" id="{259F3A75-5085-01FA-FFD3-09A168606941}"/>
              </a:ext>
            </a:extLst>
          </p:cNvPr>
          <p:cNvPicPr>
            <a:picLocks noChangeAspect="1"/>
          </p:cNvPicPr>
          <p:nvPr/>
        </p:nvPicPr>
        <p:blipFill>
          <a:blip r:embed="rId5"/>
          <a:stretch>
            <a:fillRect/>
          </a:stretch>
        </p:blipFill>
        <p:spPr>
          <a:xfrm>
            <a:off x="5420721" y="5588519"/>
            <a:ext cx="1679965" cy="624355"/>
          </a:xfrm>
          <a:prstGeom prst="rect">
            <a:avLst/>
          </a:prstGeom>
        </p:spPr>
      </p:pic>
      <p:sp>
        <p:nvSpPr>
          <p:cNvPr id="12" name="Rectangle 11">
            <a:extLst>
              <a:ext uri="{FF2B5EF4-FFF2-40B4-BE49-F238E27FC236}">
                <a16:creationId xmlns:a16="http://schemas.microsoft.com/office/drawing/2014/main" id="{32537A87-0099-32AD-4BBC-1A59C01FEE52}"/>
              </a:ext>
            </a:extLst>
          </p:cNvPr>
          <p:cNvSpPr/>
          <p:nvPr/>
        </p:nvSpPr>
        <p:spPr>
          <a:xfrm>
            <a:off x="5368320" y="5566649"/>
            <a:ext cx="1774701" cy="602218"/>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5" name="TextBox 14">
            <a:extLst>
              <a:ext uri="{FF2B5EF4-FFF2-40B4-BE49-F238E27FC236}">
                <a16:creationId xmlns:a16="http://schemas.microsoft.com/office/drawing/2014/main" id="{8E34A255-382A-1251-9BA0-F1FC6A07D487}"/>
              </a:ext>
            </a:extLst>
          </p:cNvPr>
          <p:cNvSpPr txBox="1"/>
          <p:nvPr/>
        </p:nvSpPr>
        <p:spPr>
          <a:xfrm>
            <a:off x="2763916" y="3103787"/>
            <a:ext cx="1081617" cy="369332"/>
          </a:xfrm>
          <a:prstGeom prst="rect">
            <a:avLst/>
          </a:prstGeom>
          <a:noFill/>
        </p:spPr>
        <p:txBody>
          <a:bodyPr wrap="square" rtlCol="0">
            <a:spAutoFit/>
          </a:bodyPr>
          <a:lstStyle/>
          <a:p>
            <a:pPr algn="ctr"/>
            <a:r>
              <a:rPr lang="en-US" dirty="0"/>
              <a:t>80% EC</a:t>
            </a:r>
          </a:p>
        </p:txBody>
      </p:sp>
      <p:pic>
        <p:nvPicPr>
          <p:cNvPr id="17" name="Picture 16">
            <a:extLst>
              <a:ext uri="{FF2B5EF4-FFF2-40B4-BE49-F238E27FC236}">
                <a16:creationId xmlns:a16="http://schemas.microsoft.com/office/drawing/2014/main" id="{2B2190DD-8448-792F-D37D-50CE935D509F}"/>
              </a:ext>
            </a:extLst>
          </p:cNvPr>
          <p:cNvPicPr>
            <a:picLocks noChangeAspect="1"/>
          </p:cNvPicPr>
          <p:nvPr/>
        </p:nvPicPr>
        <p:blipFill>
          <a:blip r:embed="rId6"/>
          <a:stretch>
            <a:fillRect/>
          </a:stretch>
        </p:blipFill>
        <p:spPr>
          <a:xfrm>
            <a:off x="3658116" y="4678693"/>
            <a:ext cx="405884" cy="405884"/>
          </a:xfrm>
          <a:prstGeom prst="rect">
            <a:avLst/>
          </a:prstGeom>
        </p:spPr>
      </p:pic>
      <p:sp>
        <p:nvSpPr>
          <p:cNvPr id="18" name="TextBox 17">
            <a:extLst>
              <a:ext uri="{FF2B5EF4-FFF2-40B4-BE49-F238E27FC236}">
                <a16:creationId xmlns:a16="http://schemas.microsoft.com/office/drawing/2014/main" id="{4353BD0A-7C50-B402-530B-FABC9DA008E0}"/>
              </a:ext>
            </a:extLst>
          </p:cNvPr>
          <p:cNvSpPr txBox="1"/>
          <p:nvPr/>
        </p:nvSpPr>
        <p:spPr>
          <a:xfrm rot="19205461">
            <a:off x="3887910" y="1788867"/>
            <a:ext cx="2256547" cy="369332"/>
          </a:xfrm>
          <a:prstGeom prst="rect">
            <a:avLst/>
          </a:prstGeom>
          <a:noFill/>
        </p:spPr>
        <p:txBody>
          <a:bodyPr wrap="square" rtlCol="0">
            <a:spAutoFit/>
          </a:bodyPr>
          <a:lstStyle/>
          <a:p>
            <a:r>
              <a:rPr lang="en-US" dirty="0">
                <a:solidFill>
                  <a:srgbClr val="FF0000"/>
                </a:solidFill>
              </a:rPr>
              <a:t>87% - 92 or 96 keV</a:t>
            </a:r>
          </a:p>
        </p:txBody>
      </p:sp>
      <p:sp>
        <p:nvSpPr>
          <p:cNvPr id="22" name="Rectangle 21">
            <a:extLst>
              <a:ext uri="{FF2B5EF4-FFF2-40B4-BE49-F238E27FC236}">
                <a16:creationId xmlns:a16="http://schemas.microsoft.com/office/drawing/2014/main" id="{63ED8329-2487-A6D2-935A-E82E6A66850E}"/>
              </a:ext>
            </a:extLst>
          </p:cNvPr>
          <p:cNvSpPr/>
          <p:nvPr/>
        </p:nvSpPr>
        <p:spPr>
          <a:xfrm>
            <a:off x="6849666" y="1601971"/>
            <a:ext cx="1967871" cy="3843071"/>
          </a:xfrm>
          <a:prstGeom prst="rect">
            <a:avLst/>
          </a:prstGeom>
          <a:noFill/>
          <a:ln w="12700">
            <a:solidFill>
              <a:schemeClr val="tx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D633EA1-7AC4-1729-07FA-C5E93A7EA528}"/>
              </a:ext>
            </a:extLst>
          </p:cNvPr>
          <p:cNvSpPr/>
          <p:nvPr/>
        </p:nvSpPr>
        <p:spPr>
          <a:xfrm>
            <a:off x="9932003" y="958882"/>
            <a:ext cx="2018993" cy="2514237"/>
          </a:xfrm>
          <a:prstGeom prst="rect">
            <a:avLst/>
          </a:prstGeom>
          <a:noFill/>
          <a:ln w="12700">
            <a:solidFill>
              <a:schemeClr val="tx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8978C87-C642-71FF-2BF3-50AF9A2B9C65}"/>
              </a:ext>
            </a:extLst>
          </p:cNvPr>
          <p:cNvSpPr/>
          <p:nvPr/>
        </p:nvSpPr>
        <p:spPr>
          <a:xfrm>
            <a:off x="9932003" y="3605376"/>
            <a:ext cx="2018993" cy="2514237"/>
          </a:xfrm>
          <a:prstGeom prst="rect">
            <a:avLst/>
          </a:prstGeom>
          <a:noFill/>
          <a:ln w="12700">
            <a:solidFill>
              <a:schemeClr val="tx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0DFA397-D983-5E87-9590-31AFF5010EA2}"/>
              </a:ext>
            </a:extLst>
          </p:cNvPr>
          <p:cNvSpPr txBox="1"/>
          <p:nvPr/>
        </p:nvSpPr>
        <p:spPr>
          <a:xfrm>
            <a:off x="7018724" y="3059668"/>
            <a:ext cx="1629753" cy="738664"/>
          </a:xfrm>
          <a:prstGeom prst="rect">
            <a:avLst/>
          </a:prstGeom>
          <a:noFill/>
        </p:spPr>
        <p:txBody>
          <a:bodyPr wrap="square" rtlCol="0">
            <a:spAutoFit/>
          </a:bodyPr>
          <a:lstStyle/>
          <a:p>
            <a:pPr algn="ctr"/>
            <a:r>
              <a:rPr lang="en-US" sz="4200" dirty="0">
                <a:highlight>
                  <a:srgbClr val="FFFFFF"/>
                </a:highlight>
              </a:rPr>
              <a:t>(or)</a:t>
            </a:r>
          </a:p>
        </p:txBody>
      </p:sp>
      <p:sp>
        <p:nvSpPr>
          <p:cNvPr id="26" name="TextBox 25">
            <a:extLst>
              <a:ext uri="{FF2B5EF4-FFF2-40B4-BE49-F238E27FC236}">
                <a16:creationId xmlns:a16="http://schemas.microsoft.com/office/drawing/2014/main" id="{6851F0DA-2B6D-0C5D-D54F-96519199D7DC}"/>
              </a:ext>
            </a:extLst>
          </p:cNvPr>
          <p:cNvSpPr txBox="1"/>
          <p:nvPr/>
        </p:nvSpPr>
        <p:spPr>
          <a:xfrm>
            <a:off x="10134767" y="1846668"/>
            <a:ext cx="1629753" cy="646331"/>
          </a:xfrm>
          <a:prstGeom prst="rect">
            <a:avLst/>
          </a:prstGeom>
          <a:noFill/>
        </p:spPr>
        <p:txBody>
          <a:bodyPr wrap="square" rtlCol="0">
            <a:spAutoFit/>
          </a:bodyPr>
          <a:lstStyle/>
          <a:p>
            <a:pPr algn="ctr"/>
            <a:r>
              <a:rPr lang="en-US" sz="3600" dirty="0">
                <a:highlight>
                  <a:srgbClr val="FFFFFF"/>
                </a:highlight>
              </a:rPr>
              <a:t>(or)</a:t>
            </a:r>
          </a:p>
        </p:txBody>
      </p:sp>
      <p:sp>
        <p:nvSpPr>
          <p:cNvPr id="27" name="TextBox 26">
            <a:extLst>
              <a:ext uri="{FF2B5EF4-FFF2-40B4-BE49-F238E27FC236}">
                <a16:creationId xmlns:a16="http://schemas.microsoft.com/office/drawing/2014/main" id="{575D6D2A-888D-4230-C3C0-4221C4B7D2F6}"/>
              </a:ext>
            </a:extLst>
          </p:cNvPr>
          <p:cNvSpPr txBox="1"/>
          <p:nvPr/>
        </p:nvSpPr>
        <p:spPr>
          <a:xfrm>
            <a:off x="10126622" y="4493736"/>
            <a:ext cx="1629753" cy="646331"/>
          </a:xfrm>
          <a:prstGeom prst="rect">
            <a:avLst/>
          </a:prstGeom>
          <a:noFill/>
        </p:spPr>
        <p:txBody>
          <a:bodyPr wrap="square" rtlCol="0">
            <a:spAutoFit/>
          </a:bodyPr>
          <a:lstStyle/>
          <a:p>
            <a:pPr algn="ctr"/>
            <a:r>
              <a:rPr lang="en-US" sz="3600" dirty="0">
                <a:highlight>
                  <a:srgbClr val="FFFFFF"/>
                </a:highlight>
              </a:rPr>
              <a:t>(or)</a:t>
            </a:r>
          </a:p>
        </p:txBody>
      </p:sp>
    </p:spTree>
    <p:extLst>
      <p:ext uri="{BB962C8B-B14F-4D97-AF65-F5344CB8AC3E}">
        <p14:creationId xmlns:p14="http://schemas.microsoft.com/office/powerpoint/2010/main" val="27240547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35E29-D3FD-08C0-0E3C-B6495394D3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DF84AC-1240-1946-3C1D-DB508DF69C79}"/>
              </a:ext>
            </a:extLst>
          </p:cNvPr>
          <p:cNvSpPr>
            <a:spLocks noGrp="1"/>
          </p:cNvSpPr>
          <p:nvPr>
            <p:ph type="title"/>
          </p:nvPr>
        </p:nvSpPr>
        <p:spPr/>
        <p:txBody>
          <a:bodyPr>
            <a:noAutofit/>
          </a:bodyPr>
          <a:lstStyle/>
          <a:p>
            <a:r>
              <a:rPr lang="en-US" sz="2800" dirty="0"/>
              <a:t>The lifetime of the excited state transition in </a:t>
            </a:r>
            <a:r>
              <a:rPr lang="en-US" sz="2800" baseline="30000" dirty="0"/>
              <a:t>229</a:t>
            </a:r>
            <a:r>
              <a:rPr lang="en-US" sz="2800" dirty="0"/>
              <a:t>Pa could constrain </a:t>
            </a:r>
            <a:br>
              <a:rPr lang="en-US" sz="2800" dirty="0"/>
            </a:br>
            <a:r>
              <a:rPr lang="en-US" sz="2800" dirty="0"/>
              <a:t>the phase space of detectors compatible with our energy range</a:t>
            </a:r>
          </a:p>
        </p:txBody>
      </p:sp>
      <p:sp>
        <p:nvSpPr>
          <p:cNvPr id="4" name="Date Placeholder 3">
            <a:extLst>
              <a:ext uri="{FF2B5EF4-FFF2-40B4-BE49-F238E27FC236}">
                <a16:creationId xmlns:a16="http://schemas.microsoft.com/office/drawing/2014/main" id="{3A20C3C5-E15D-39AB-6F52-3131FFFF8A0B}"/>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524787BC-9B48-BF40-8672-2F8EFFF8A825}"/>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67FEFBEA-7231-55C6-70D4-9C7A44159672}"/>
              </a:ext>
            </a:extLst>
          </p:cNvPr>
          <p:cNvSpPr>
            <a:spLocks noGrp="1"/>
          </p:cNvSpPr>
          <p:nvPr>
            <p:ph type="sldNum" sz="quarter" idx="12"/>
          </p:nvPr>
        </p:nvSpPr>
        <p:spPr/>
        <p:txBody>
          <a:bodyPr/>
          <a:lstStyle/>
          <a:p>
            <a:r>
              <a:rPr lang="en-US"/>
              <a:t>Slide </a:t>
            </a:r>
            <a:fld id="{2C7A174C-579F-4F8E-8B4A-0A19B84DACF7}" type="slidenum">
              <a:rPr lang="en-US" smtClean="0"/>
              <a:pPr/>
              <a:t>15</a:t>
            </a:fld>
            <a:endParaRPr lang="en-US" dirty="0"/>
          </a:p>
        </p:txBody>
      </p:sp>
      <p:pic>
        <p:nvPicPr>
          <p:cNvPr id="7" name="Picture 6">
            <a:extLst>
              <a:ext uri="{FF2B5EF4-FFF2-40B4-BE49-F238E27FC236}">
                <a16:creationId xmlns:a16="http://schemas.microsoft.com/office/drawing/2014/main" id="{2C0AD4D9-873A-DFEF-BAD1-CE81AE272786}"/>
              </a:ext>
            </a:extLst>
          </p:cNvPr>
          <p:cNvPicPr>
            <a:picLocks noChangeAspect="1"/>
          </p:cNvPicPr>
          <p:nvPr/>
        </p:nvPicPr>
        <p:blipFill rotWithShape="1">
          <a:blip r:embed="rId3">
            <a:extLst>
              <a:ext uri="{28A0092B-C50C-407E-A947-70E740481C1C}">
                <a14:useLocalDpi xmlns:a14="http://schemas.microsoft.com/office/drawing/2010/main" val="0"/>
              </a:ext>
            </a:extLst>
          </a:blip>
          <a:srcRect l="7175" t="8992" r="9518" b="5426"/>
          <a:stretch/>
        </p:blipFill>
        <p:spPr>
          <a:xfrm>
            <a:off x="154739" y="1133857"/>
            <a:ext cx="5808155" cy="3977793"/>
          </a:xfrm>
          <a:prstGeom prst="rect">
            <a:avLst/>
          </a:prstGeom>
        </p:spPr>
      </p:pic>
      <p:pic>
        <p:nvPicPr>
          <p:cNvPr id="17" name="Picture 16">
            <a:extLst>
              <a:ext uri="{FF2B5EF4-FFF2-40B4-BE49-F238E27FC236}">
                <a16:creationId xmlns:a16="http://schemas.microsoft.com/office/drawing/2014/main" id="{D5B989B1-92FF-6083-7DB2-56CAA72B164A}"/>
              </a:ext>
            </a:extLst>
          </p:cNvPr>
          <p:cNvPicPr>
            <a:picLocks noChangeAspect="1"/>
          </p:cNvPicPr>
          <p:nvPr/>
        </p:nvPicPr>
        <p:blipFill>
          <a:blip r:embed="rId4">
            <a:extLst>
              <a:ext uri="{28A0092B-C50C-407E-A947-70E740481C1C}">
                <a14:useLocalDpi xmlns:a14="http://schemas.microsoft.com/office/drawing/2010/main" val="0"/>
              </a:ext>
            </a:extLst>
          </a:blip>
          <a:srcRect l="7161" t="9074" r="9506" b="5555"/>
          <a:stretch>
            <a:fillRect/>
          </a:stretch>
        </p:blipFill>
        <p:spPr>
          <a:xfrm>
            <a:off x="6153394" y="1139376"/>
            <a:ext cx="5808155" cy="3966755"/>
          </a:xfrm>
          <a:prstGeom prst="rect">
            <a:avLst/>
          </a:prstGeom>
        </p:spPr>
      </p:pic>
      <p:pic>
        <p:nvPicPr>
          <p:cNvPr id="8" name="Picture 7">
            <a:extLst>
              <a:ext uri="{FF2B5EF4-FFF2-40B4-BE49-F238E27FC236}">
                <a16:creationId xmlns:a16="http://schemas.microsoft.com/office/drawing/2014/main" id="{9145C5AD-93E4-A0D7-E882-E1DA5D6E9C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908" y="5254555"/>
            <a:ext cx="5381815" cy="953371"/>
          </a:xfrm>
          <a:prstGeom prst="rect">
            <a:avLst/>
          </a:prstGeom>
        </p:spPr>
      </p:pic>
      <p:pic>
        <p:nvPicPr>
          <p:cNvPr id="11" name="Picture 10">
            <a:extLst>
              <a:ext uri="{FF2B5EF4-FFF2-40B4-BE49-F238E27FC236}">
                <a16:creationId xmlns:a16="http://schemas.microsoft.com/office/drawing/2014/main" id="{0D328C30-189B-4577-B578-0F0EB68C5F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9060" y="5349109"/>
            <a:ext cx="5682489" cy="739030"/>
          </a:xfrm>
          <a:prstGeom prst="rect">
            <a:avLst/>
          </a:prstGeom>
        </p:spPr>
      </p:pic>
      <p:sp>
        <p:nvSpPr>
          <p:cNvPr id="12" name="TextBox 11">
            <a:extLst>
              <a:ext uri="{FF2B5EF4-FFF2-40B4-BE49-F238E27FC236}">
                <a16:creationId xmlns:a16="http://schemas.microsoft.com/office/drawing/2014/main" id="{62A30BFF-F02B-8E30-5A2F-3A9241AF7E9E}"/>
              </a:ext>
            </a:extLst>
          </p:cNvPr>
          <p:cNvSpPr txBox="1"/>
          <p:nvPr/>
        </p:nvSpPr>
        <p:spPr>
          <a:xfrm>
            <a:off x="1254824" y="954710"/>
            <a:ext cx="3607982" cy="369332"/>
          </a:xfrm>
          <a:prstGeom prst="rect">
            <a:avLst/>
          </a:prstGeom>
          <a:noFill/>
        </p:spPr>
        <p:txBody>
          <a:bodyPr wrap="square" rtlCol="0">
            <a:spAutoFit/>
          </a:bodyPr>
          <a:lstStyle/>
          <a:p>
            <a:pPr algn="ctr"/>
            <a:r>
              <a:rPr lang="en-US" dirty="0">
                <a:highlight>
                  <a:srgbClr val="FFFFFF"/>
                </a:highlight>
              </a:rPr>
              <a:t>E1 radiative lifetime of </a:t>
            </a:r>
            <a:r>
              <a:rPr lang="en-US" baseline="30000" dirty="0">
                <a:highlight>
                  <a:srgbClr val="FFFFFF"/>
                </a:highlight>
              </a:rPr>
              <a:t>229</a:t>
            </a:r>
            <a:r>
              <a:rPr lang="en-US" dirty="0">
                <a:highlight>
                  <a:srgbClr val="FFFFFF"/>
                </a:highlight>
              </a:rPr>
              <a:t>Pa</a:t>
            </a:r>
          </a:p>
        </p:txBody>
      </p:sp>
      <p:sp>
        <p:nvSpPr>
          <p:cNvPr id="13" name="TextBox 12">
            <a:extLst>
              <a:ext uri="{FF2B5EF4-FFF2-40B4-BE49-F238E27FC236}">
                <a16:creationId xmlns:a16="http://schemas.microsoft.com/office/drawing/2014/main" id="{309EE1B7-EA8D-4BA1-846B-ADBA16C2653C}"/>
              </a:ext>
            </a:extLst>
          </p:cNvPr>
          <p:cNvSpPr txBox="1"/>
          <p:nvPr/>
        </p:nvSpPr>
        <p:spPr>
          <a:xfrm>
            <a:off x="7149508" y="928322"/>
            <a:ext cx="4115391" cy="369332"/>
          </a:xfrm>
          <a:prstGeom prst="rect">
            <a:avLst/>
          </a:prstGeom>
          <a:noFill/>
        </p:spPr>
        <p:txBody>
          <a:bodyPr wrap="square" rtlCol="0">
            <a:spAutoFit/>
          </a:bodyPr>
          <a:lstStyle/>
          <a:p>
            <a:pPr algn="ctr"/>
            <a:r>
              <a:rPr lang="en-US" dirty="0">
                <a:highlight>
                  <a:srgbClr val="FFFFFF"/>
                </a:highlight>
              </a:rPr>
              <a:t>E1 internal conversion lifetime of </a:t>
            </a:r>
            <a:r>
              <a:rPr lang="en-US" baseline="30000" dirty="0">
                <a:highlight>
                  <a:srgbClr val="FFFFFF"/>
                </a:highlight>
              </a:rPr>
              <a:t>229</a:t>
            </a:r>
            <a:r>
              <a:rPr lang="en-US" dirty="0">
                <a:highlight>
                  <a:srgbClr val="FFFFFF"/>
                </a:highlight>
              </a:rPr>
              <a:t>Pa</a:t>
            </a:r>
          </a:p>
        </p:txBody>
      </p:sp>
    </p:spTree>
    <p:extLst>
      <p:ext uri="{BB962C8B-B14F-4D97-AF65-F5344CB8AC3E}">
        <p14:creationId xmlns:p14="http://schemas.microsoft.com/office/powerpoint/2010/main" val="3490196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1A596-1AFB-8D9A-82A8-B94513F11E2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04DAC5-55F8-7EA7-27C5-C0CBF1032289}"/>
              </a:ext>
            </a:extLst>
          </p:cNvPr>
          <p:cNvSpPr>
            <a:spLocks noGrp="1"/>
          </p:cNvSpPr>
          <p:nvPr>
            <p:ph type="title"/>
          </p:nvPr>
        </p:nvSpPr>
        <p:spPr/>
        <p:txBody>
          <a:bodyPr>
            <a:noAutofit/>
          </a:bodyPr>
          <a:lstStyle/>
          <a:p>
            <a:r>
              <a:rPr lang="en-US" sz="2800" dirty="0"/>
              <a:t>The lifetime of the excited state transition in </a:t>
            </a:r>
            <a:r>
              <a:rPr lang="en-US" sz="2800" baseline="30000" dirty="0"/>
              <a:t>229</a:t>
            </a:r>
            <a:r>
              <a:rPr lang="en-US" sz="2800" dirty="0"/>
              <a:t>Pa could constrain </a:t>
            </a:r>
            <a:br>
              <a:rPr lang="en-US" sz="2800" dirty="0"/>
            </a:br>
            <a:r>
              <a:rPr lang="en-US" sz="2800" dirty="0"/>
              <a:t>the phase space of detectors compatible with our energy range</a:t>
            </a:r>
          </a:p>
        </p:txBody>
      </p:sp>
      <p:sp>
        <p:nvSpPr>
          <p:cNvPr id="4" name="Date Placeholder 3">
            <a:extLst>
              <a:ext uri="{FF2B5EF4-FFF2-40B4-BE49-F238E27FC236}">
                <a16:creationId xmlns:a16="http://schemas.microsoft.com/office/drawing/2014/main" id="{2EDA5444-DA8A-0900-0448-61A7C7939A8E}"/>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918B8937-9C39-91D5-0A5E-C203B8E0195A}"/>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C1B7C967-E685-3431-2BAF-F2B41C952077}"/>
              </a:ext>
            </a:extLst>
          </p:cNvPr>
          <p:cNvSpPr>
            <a:spLocks noGrp="1"/>
          </p:cNvSpPr>
          <p:nvPr>
            <p:ph type="sldNum" sz="quarter" idx="12"/>
          </p:nvPr>
        </p:nvSpPr>
        <p:spPr/>
        <p:txBody>
          <a:bodyPr/>
          <a:lstStyle/>
          <a:p>
            <a:r>
              <a:rPr lang="en-US"/>
              <a:t>Slide </a:t>
            </a:r>
            <a:fld id="{2C7A174C-579F-4F8E-8B4A-0A19B84DACF7}" type="slidenum">
              <a:rPr lang="en-US" smtClean="0"/>
              <a:pPr/>
              <a:t>16</a:t>
            </a:fld>
            <a:endParaRPr lang="en-US" dirty="0"/>
          </a:p>
        </p:txBody>
      </p:sp>
      <p:pic>
        <p:nvPicPr>
          <p:cNvPr id="7" name="Picture 6">
            <a:extLst>
              <a:ext uri="{FF2B5EF4-FFF2-40B4-BE49-F238E27FC236}">
                <a16:creationId xmlns:a16="http://schemas.microsoft.com/office/drawing/2014/main" id="{9393C315-FD48-59CE-8001-88630B1F6C6E}"/>
              </a:ext>
            </a:extLst>
          </p:cNvPr>
          <p:cNvPicPr>
            <a:picLocks noChangeAspect="1"/>
          </p:cNvPicPr>
          <p:nvPr/>
        </p:nvPicPr>
        <p:blipFill rotWithShape="1">
          <a:blip r:embed="rId3">
            <a:extLst>
              <a:ext uri="{28A0092B-C50C-407E-A947-70E740481C1C}">
                <a14:useLocalDpi xmlns:a14="http://schemas.microsoft.com/office/drawing/2010/main" val="0"/>
              </a:ext>
            </a:extLst>
          </a:blip>
          <a:srcRect l="7175" t="8992" r="9518" b="5426"/>
          <a:stretch/>
        </p:blipFill>
        <p:spPr>
          <a:xfrm>
            <a:off x="2400300" y="1227546"/>
            <a:ext cx="7391400" cy="5062100"/>
          </a:xfrm>
          <a:prstGeom prst="rect">
            <a:avLst/>
          </a:prstGeom>
        </p:spPr>
      </p:pic>
      <p:sp>
        <p:nvSpPr>
          <p:cNvPr id="2" name="TextBox 1">
            <a:extLst>
              <a:ext uri="{FF2B5EF4-FFF2-40B4-BE49-F238E27FC236}">
                <a16:creationId xmlns:a16="http://schemas.microsoft.com/office/drawing/2014/main" id="{712A8DCE-B7B0-F306-345F-B6A740348763}"/>
              </a:ext>
            </a:extLst>
          </p:cNvPr>
          <p:cNvSpPr txBox="1"/>
          <p:nvPr/>
        </p:nvSpPr>
        <p:spPr>
          <a:xfrm>
            <a:off x="4546009" y="1093680"/>
            <a:ext cx="3607982" cy="369332"/>
          </a:xfrm>
          <a:prstGeom prst="rect">
            <a:avLst/>
          </a:prstGeom>
          <a:noFill/>
        </p:spPr>
        <p:txBody>
          <a:bodyPr wrap="square" rtlCol="0">
            <a:spAutoFit/>
          </a:bodyPr>
          <a:lstStyle/>
          <a:p>
            <a:pPr algn="ctr"/>
            <a:r>
              <a:rPr lang="en-US" dirty="0">
                <a:highlight>
                  <a:srgbClr val="FFFFFF"/>
                </a:highlight>
              </a:rPr>
              <a:t>E1 radiative lifetime of </a:t>
            </a:r>
            <a:r>
              <a:rPr lang="en-US" baseline="30000" dirty="0">
                <a:highlight>
                  <a:srgbClr val="FFFFFF"/>
                </a:highlight>
              </a:rPr>
              <a:t>229</a:t>
            </a:r>
            <a:r>
              <a:rPr lang="en-US" dirty="0">
                <a:highlight>
                  <a:srgbClr val="FFFFFF"/>
                </a:highlight>
              </a:rPr>
              <a:t>Pa</a:t>
            </a:r>
          </a:p>
        </p:txBody>
      </p:sp>
    </p:spTree>
    <p:extLst>
      <p:ext uri="{BB962C8B-B14F-4D97-AF65-F5344CB8AC3E}">
        <p14:creationId xmlns:p14="http://schemas.microsoft.com/office/powerpoint/2010/main" val="2363747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AF780-E17A-634E-253E-475D13DE45A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737416A-45B2-A885-654B-98EFABEA4C4D}"/>
              </a:ext>
            </a:extLst>
          </p:cNvPr>
          <p:cNvSpPr>
            <a:spLocks noGrp="1"/>
          </p:cNvSpPr>
          <p:nvPr>
            <p:ph type="title"/>
          </p:nvPr>
        </p:nvSpPr>
        <p:spPr/>
        <p:txBody>
          <a:bodyPr>
            <a:noAutofit/>
          </a:bodyPr>
          <a:lstStyle/>
          <a:p>
            <a:r>
              <a:rPr lang="en-US" sz="2800" dirty="0"/>
              <a:t>The lifetime of the excited state transition in </a:t>
            </a:r>
            <a:r>
              <a:rPr lang="en-US" sz="2800" baseline="30000" dirty="0"/>
              <a:t>229</a:t>
            </a:r>
            <a:r>
              <a:rPr lang="en-US" sz="2800" dirty="0"/>
              <a:t>Pa could constrain </a:t>
            </a:r>
            <a:br>
              <a:rPr lang="en-US" sz="2800" dirty="0"/>
            </a:br>
            <a:r>
              <a:rPr lang="en-US" sz="2800" dirty="0"/>
              <a:t>the phase space of detectors compatible with our energy range</a:t>
            </a:r>
          </a:p>
        </p:txBody>
      </p:sp>
      <p:sp>
        <p:nvSpPr>
          <p:cNvPr id="4" name="Date Placeholder 3">
            <a:extLst>
              <a:ext uri="{FF2B5EF4-FFF2-40B4-BE49-F238E27FC236}">
                <a16:creationId xmlns:a16="http://schemas.microsoft.com/office/drawing/2014/main" id="{F64BF975-7813-C2BD-EA57-43B5BE81629B}"/>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ACAD47FC-2841-82FE-91BF-4DF4E71E75C5}"/>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F388D823-9832-76E8-B66C-2BBA5E40653E}"/>
              </a:ext>
            </a:extLst>
          </p:cNvPr>
          <p:cNvSpPr>
            <a:spLocks noGrp="1"/>
          </p:cNvSpPr>
          <p:nvPr>
            <p:ph type="sldNum" sz="quarter" idx="12"/>
          </p:nvPr>
        </p:nvSpPr>
        <p:spPr/>
        <p:txBody>
          <a:bodyPr/>
          <a:lstStyle/>
          <a:p>
            <a:r>
              <a:rPr lang="en-US"/>
              <a:t>Slide </a:t>
            </a:r>
            <a:fld id="{2C7A174C-579F-4F8E-8B4A-0A19B84DACF7}" type="slidenum">
              <a:rPr lang="en-US" smtClean="0"/>
              <a:pPr/>
              <a:t>17</a:t>
            </a:fld>
            <a:endParaRPr lang="en-US" dirty="0"/>
          </a:p>
        </p:txBody>
      </p:sp>
      <p:pic>
        <p:nvPicPr>
          <p:cNvPr id="7" name="Picture 6">
            <a:extLst>
              <a:ext uri="{FF2B5EF4-FFF2-40B4-BE49-F238E27FC236}">
                <a16:creationId xmlns:a16="http://schemas.microsoft.com/office/drawing/2014/main" id="{C4253D10-9CD6-E209-17B4-54404F5B3CEE}"/>
              </a:ext>
            </a:extLst>
          </p:cNvPr>
          <p:cNvPicPr>
            <a:picLocks noChangeAspect="1"/>
          </p:cNvPicPr>
          <p:nvPr/>
        </p:nvPicPr>
        <p:blipFill rotWithShape="1">
          <a:blip r:embed="rId3">
            <a:extLst>
              <a:ext uri="{28A0092B-C50C-407E-A947-70E740481C1C}">
                <a14:useLocalDpi xmlns:a14="http://schemas.microsoft.com/office/drawing/2010/main" val="0"/>
              </a:ext>
            </a:extLst>
          </a:blip>
          <a:srcRect l="7175" t="8992" r="9518" b="5426"/>
          <a:stretch/>
        </p:blipFill>
        <p:spPr>
          <a:xfrm>
            <a:off x="2400300" y="1227546"/>
            <a:ext cx="7391400" cy="5062100"/>
          </a:xfrm>
          <a:prstGeom prst="rect">
            <a:avLst/>
          </a:prstGeom>
        </p:spPr>
      </p:pic>
      <p:sp>
        <p:nvSpPr>
          <p:cNvPr id="15" name="Rectangle 14">
            <a:extLst>
              <a:ext uri="{FF2B5EF4-FFF2-40B4-BE49-F238E27FC236}">
                <a16:creationId xmlns:a16="http://schemas.microsoft.com/office/drawing/2014/main" id="{20911CDB-932F-C367-8D83-9005BA1CF505}"/>
              </a:ext>
            </a:extLst>
          </p:cNvPr>
          <p:cNvSpPr/>
          <p:nvPr/>
        </p:nvSpPr>
        <p:spPr>
          <a:xfrm>
            <a:off x="2908300" y="1397000"/>
            <a:ext cx="6883400" cy="4549746"/>
          </a:xfrm>
          <a:prstGeom prst="rect">
            <a:avLst/>
          </a:prstGeom>
          <a:solidFill>
            <a:srgbClr val="00B05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DB06105D-FCC6-B697-FB42-3366BE757E95}"/>
              </a:ext>
            </a:extLst>
          </p:cNvPr>
          <p:cNvSpPr txBox="1"/>
          <p:nvPr/>
        </p:nvSpPr>
        <p:spPr>
          <a:xfrm>
            <a:off x="2908300" y="1397000"/>
            <a:ext cx="5104282" cy="738664"/>
          </a:xfrm>
          <a:prstGeom prst="rect">
            <a:avLst/>
          </a:prstGeom>
          <a:solidFill>
            <a:schemeClr val="bg2"/>
          </a:solidFill>
          <a:ln>
            <a:solidFill>
              <a:srgbClr val="008000"/>
            </a:solidFill>
          </a:ln>
        </p:spPr>
        <p:txBody>
          <a:bodyPr wrap="none" rtlCol="0">
            <a:spAutoFit/>
          </a:bodyPr>
          <a:lstStyle/>
          <a:p>
            <a:r>
              <a:rPr lang="en-US" sz="1400" dirty="0">
                <a:solidFill>
                  <a:srgbClr val="008000"/>
                </a:solidFill>
              </a:rPr>
              <a:t>Transition Edge Sensors (TES)</a:t>
            </a:r>
          </a:p>
          <a:p>
            <a:r>
              <a:rPr lang="en-US" sz="1400" dirty="0">
                <a:solidFill>
                  <a:srgbClr val="008000"/>
                </a:solidFill>
              </a:rPr>
              <a:t>Superconducting Nanowire Single Photon Detectors (SNSPD)</a:t>
            </a:r>
          </a:p>
          <a:p>
            <a:r>
              <a:rPr lang="en-US" sz="1400" dirty="0">
                <a:solidFill>
                  <a:srgbClr val="008000"/>
                </a:solidFill>
              </a:rPr>
              <a:t>Superconducting Tunnel Junction (STJ) Detectors</a:t>
            </a:r>
          </a:p>
        </p:txBody>
      </p:sp>
      <p:sp>
        <p:nvSpPr>
          <p:cNvPr id="2" name="TextBox 1">
            <a:extLst>
              <a:ext uri="{FF2B5EF4-FFF2-40B4-BE49-F238E27FC236}">
                <a16:creationId xmlns:a16="http://schemas.microsoft.com/office/drawing/2014/main" id="{CDFE5103-E78E-EFCB-BBB9-03240FB4ED7B}"/>
              </a:ext>
            </a:extLst>
          </p:cNvPr>
          <p:cNvSpPr txBox="1"/>
          <p:nvPr/>
        </p:nvSpPr>
        <p:spPr>
          <a:xfrm>
            <a:off x="4546009" y="1068280"/>
            <a:ext cx="3607982" cy="369332"/>
          </a:xfrm>
          <a:prstGeom prst="rect">
            <a:avLst/>
          </a:prstGeom>
          <a:noFill/>
        </p:spPr>
        <p:txBody>
          <a:bodyPr wrap="square" rtlCol="0">
            <a:spAutoFit/>
          </a:bodyPr>
          <a:lstStyle/>
          <a:p>
            <a:pPr algn="ctr"/>
            <a:r>
              <a:rPr lang="en-US" dirty="0">
                <a:highlight>
                  <a:srgbClr val="FFFFFF"/>
                </a:highlight>
              </a:rPr>
              <a:t>E1 radiative lifetime of </a:t>
            </a:r>
            <a:r>
              <a:rPr lang="en-US" baseline="30000" dirty="0">
                <a:highlight>
                  <a:srgbClr val="FFFFFF"/>
                </a:highlight>
              </a:rPr>
              <a:t>229</a:t>
            </a:r>
            <a:r>
              <a:rPr lang="en-US" dirty="0">
                <a:highlight>
                  <a:srgbClr val="FFFFFF"/>
                </a:highlight>
              </a:rPr>
              <a:t>Pa</a:t>
            </a:r>
          </a:p>
        </p:txBody>
      </p:sp>
    </p:spTree>
    <p:extLst>
      <p:ext uri="{BB962C8B-B14F-4D97-AF65-F5344CB8AC3E}">
        <p14:creationId xmlns:p14="http://schemas.microsoft.com/office/powerpoint/2010/main" val="34464137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806FB-75B7-228B-CB53-2FA31E99E8FC}"/>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8248D13A-DE92-F885-FEC1-EBEFF8CC3F13}"/>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7F4BAFC4-D19E-72A7-F540-DB6322E0C72E}"/>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37799261-9BFE-0859-5018-E3CC5A8F4BCC}"/>
              </a:ext>
            </a:extLst>
          </p:cNvPr>
          <p:cNvSpPr>
            <a:spLocks noGrp="1"/>
          </p:cNvSpPr>
          <p:nvPr>
            <p:ph type="sldNum" sz="quarter" idx="12"/>
          </p:nvPr>
        </p:nvSpPr>
        <p:spPr/>
        <p:txBody>
          <a:bodyPr/>
          <a:lstStyle/>
          <a:p>
            <a:r>
              <a:rPr lang="en-US"/>
              <a:t>Slide </a:t>
            </a:r>
            <a:fld id="{2C7A174C-579F-4F8E-8B4A-0A19B84DACF7}" type="slidenum">
              <a:rPr lang="en-US" smtClean="0"/>
              <a:pPr/>
              <a:t>18</a:t>
            </a:fld>
            <a:endParaRPr lang="en-US" dirty="0"/>
          </a:p>
        </p:txBody>
      </p:sp>
      <p:pic>
        <p:nvPicPr>
          <p:cNvPr id="7" name="Picture 6">
            <a:extLst>
              <a:ext uri="{FF2B5EF4-FFF2-40B4-BE49-F238E27FC236}">
                <a16:creationId xmlns:a16="http://schemas.microsoft.com/office/drawing/2014/main" id="{36D56EC9-F484-0504-45F1-55464D23A07E}"/>
              </a:ext>
            </a:extLst>
          </p:cNvPr>
          <p:cNvPicPr>
            <a:picLocks noChangeAspect="1"/>
          </p:cNvPicPr>
          <p:nvPr/>
        </p:nvPicPr>
        <p:blipFill rotWithShape="1">
          <a:blip r:embed="rId3">
            <a:extLst>
              <a:ext uri="{28A0092B-C50C-407E-A947-70E740481C1C}">
                <a14:useLocalDpi xmlns:a14="http://schemas.microsoft.com/office/drawing/2010/main" val="0"/>
              </a:ext>
            </a:extLst>
          </a:blip>
          <a:srcRect l="7175" t="8992" r="9518" b="5426"/>
          <a:stretch/>
        </p:blipFill>
        <p:spPr>
          <a:xfrm>
            <a:off x="2400300" y="1227546"/>
            <a:ext cx="7391400" cy="5062100"/>
          </a:xfrm>
          <a:prstGeom prst="rect">
            <a:avLst/>
          </a:prstGeom>
        </p:spPr>
      </p:pic>
      <p:sp>
        <p:nvSpPr>
          <p:cNvPr id="15" name="Rectangle 14">
            <a:extLst>
              <a:ext uri="{FF2B5EF4-FFF2-40B4-BE49-F238E27FC236}">
                <a16:creationId xmlns:a16="http://schemas.microsoft.com/office/drawing/2014/main" id="{BCD8AA11-064A-E995-91C3-614FBFACCC99}"/>
              </a:ext>
            </a:extLst>
          </p:cNvPr>
          <p:cNvSpPr/>
          <p:nvPr/>
        </p:nvSpPr>
        <p:spPr>
          <a:xfrm>
            <a:off x="2908300" y="1397000"/>
            <a:ext cx="6883400" cy="4549746"/>
          </a:xfrm>
          <a:prstGeom prst="rect">
            <a:avLst/>
          </a:prstGeom>
          <a:solidFill>
            <a:srgbClr val="00B05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5FA3B62-1097-3999-383D-939908853EE6}"/>
              </a:ext>
            </a:extLst>
          </p:cNvPr>
          <p:cNvSpPr/>
          <p:nvPr/>
        </p:nvSpPr>
        <p:spPr>
          <a:xfrm>
            <a:off x="5613400" y="1397000"/>
            <a:ext cx="4178300" cy="4549746"/>
          </a:xfrm>
          <a:prstGeom prst="rect">
            <a:avLst/>
          </a:prstGeom>
          <a:solidFill>
            <a:srgbClr val="7030A0">
              <a:alpha val="40000"/>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B073537-25A8-BDBA-3095-74945059C42F}"/>
              </a:ext>
            </a:extLst>
          </p:cNvPr>
          <p:cNvSpPr txBox="1"/>
          <p:nvPr/>
        </p:nvSpPr>
        <p:spPr>
          <a:xfrm>
            <a:off x="2908300" y="1397000"/>
            <a:ext cx="5104282" cy="954107"/>
          </a:xfrm>
          <a:prstGeom prst="rect">
            <a:avLst/>
          </a:prstGeom>
          <a:solidFill>
            <a:schemeClr val="bg2"/>
          </a:solidFill>
          <a:ln>
            <a:solidFill>
              <a:srgbClr val="008000"/>
            </a:solidFill>
          </a:ln>
        </p:spPr>
        <p:txBody>
          <a:bodyPr wrap="none" rtlCol="0">
            <a:spAutoFit/>
          </a:bodyPr>
          <a:lstStyle/>
          <a:p>
            <a:r>
              <a:rPr lang="en-US" sz="1400" dirty="0">
                <a:solidFill>
                  <a:srgbClr val="008000"/>
                </a:solidFill>
              </a:rPr>
              <a:t>Transition Edge Sensors (TES)</a:t>
            </a:r>
          </a:p>
          <a:p>
            <a:r>
              <a:rPr lang="en-US" sz="1400" dirty="0">
                <a:solidFill>
                  <a:srgbClr val="008000"/>
                </a:solidFill>
              </a:rPr>
              <a:t>Superconducting Nanowire Single Photon Detectors (SNSPD)</a:t>
            </a:r>
          </a:p>
          <a:p>
            <a:r>
              <a:rPr lang="en-US" sz="1400" dirty="0">
                <a:solidFill>
                  <a:srgbClr val="008000"/>
                </a:solidFill>
              </a:rPr>
              <a:t>Superconducting Tunnel Junction (STJ) Detectors</a:t>
            </a:r>
          </a:p>
          <a:p>
            <a:r>
              <a:rPr lang="en-US" sz="1400" dirty="0">
                <a:solidFill>
                  <a:srgbClr val="7030A0"/>
                </a:solidFill>
              </a:rPr>
              <a:t>Magnetic Microcalorimeters (MMC) Detectors</a:t>
            </a:r>
          </a:p>
        </p:txBody>
      </p:sp>
      <p:sp>
        <p:nvSpPr>
          <p:cNvPr id="12" name="Title 2">
            <a:extLst>
              <a:ext uri="{FF2B5EF4-FFF2-40B4-BE49-F238E27FC236}">
                <a16:creationId xmlns:a16="http://schemas.microsoft.com/office/drawing/2014/main" id="{503ED39E-D374-8D92-E7D8-03C6893D6C8A}"/>
              </a:ext>
            </a:extLst>
          </p:cNvPr>
          <p:cNvSpPr>
            <a:spLocks noGrp="1"/>
          </p:cNvSpPr>
          <p:nvPr>
            <p:ph type="title"/>
          </p:nvPr>
        </p:nvSpPr>
        <p:spPr>
          <a:xfrm>
            <a:off x="101600" y="40589"/>
            <a:ext cx="11988800" cy="822375"/>
          </a:xfrm>
        </p:spPr>
        <p:txBody>
          <a:bodyPr>
            <a:noAutofit/>
          </a:bodyPr>
          <a:lstStyle/>
          <a:p>
            <a:r>
              <a:rPr lang="en-US" sz="2800" dirty="0"/>
              <a:t>The lifetime of the excited state transition in </a:t>
            </a:r>
            <a:r>
              <a:rPr lang="en-US" sz="2800" baseline="30000" dirty="0"/>
              <a:t>229</a:t>
            </a:r>
            <a:r>
              <a:rPr lang="en-US" sz="2800" dirty="0"/>
              <a:t>Pa could constrain </a:t>
            </a:r>
            <a:br>
              <a:rPr lang="en-US" sz="2800" dirty="0"/>
            </a:br>
            <a:r>
              <a:rPr lang="en-US" sz="2800" dirty="0"/>
              <a:t>the phase space of detectors compatible with our energy range</a:t>
            </a:r>
          </a:p>
        </p:txBody>
      </p:sp>
      <p:sp>
        <p:nvSpPr>
          <p:cNvPr id="2" name="TextBox 1">
            <a:extLst>
              <a:ext uri="{FF2B5EF4-FFF2-40B4-BE49-F238E27FC236}">
                <a16:creationId xmlns:a16="http://schemas.microsoft.com/office/drawing/2014/main" id="{42F02A08-E8FE-078A-C6D0-85E72BB12B1B}"/>
              </a:ext>
            </a:extLst>
          </p:cNvPr>
          <p:cNvSpPr txBox="1"/>
          <p:nvPr/>
        </p:nvSpPr>
        <p:spPr>
          <a:xfrm>
            <a:off x="4546009" y="1068280"/>
            <a:ext cx="3607982" cy="369332"/>
          </a:xfrm>
          <a:prstGeom prst="rect">
            <a:avLst/>
          </a:prstGeom>
          <a:noFill/>
        </p:spPr>
        <p:txBody>
          <a:bodyPr wrap="square" rtlCol="0">
            <a:spAutoFit/>
          </a:bodyPr>
          <a:lstStyle/>
          <a:p>
            <a:pPr algn="ctr"/>
            <a:r>
              <a:rPr lang="en-US" dirty="0">
                <a:highlight>
                  <a:srgbClr val="FFFFFF"/>
                </a:highlight>
              </a:rPr>
              <a:t>E1 radiative lifetime of </a:t>
            </a:r>
            <a:r>
              <a:rPr lang="en-US" baseline="30000" dirty="0">
                <a:highlight>
                  <a:srgbClr val="FFFFFF"/>
                </a:highlight>
              </a:rPr>
              <a:t>229</a:t>
            </a:r>
            <a:r>
              <a:rPr lang="en-US" dirty="0">
                <a:highlight>
                  <a:srgbClr val="FFFFFF"/>
                </a:highlight>
              </a:rPr>
              <a:t>Pa</a:t>
            </a:r>
          </a:p>
        </p:txBody>
      </p:sp>
    </p:spTree>
    <p:extLst>
      <p:ext uri="{BB962C8B-B14F-4D97-AF65-F5344CB8AC3E}">
        <p14:creationId xmlns:p14="http://schemas.microsoft.com/office/powerpoint/2010/main" val="2832427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3E36A-222B-46C5-EF18-A74D8FFB6111}"/>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4F1A27DD-F003-A593-58F4-0BB78323EC7D}"/>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199ACD6E-3B57-30C9-F585-26F549F658B8}"/>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EA6D0034-CA27-5797-1D30-4043C9681E52}"/>
              </a:ext>
            </a:extLst>
          </p:cNvPr>
          <p:cNvSpPr>
            <a:spLocks noGrp="1"/>
          </p:cNvSpPr>
          <p:nvPr>
            <p:ph type="sldNum" sz="quarter" idx="12"/>
          </p:nvPr>
        </p:nvSpPr>
        <p:spPr/>
        <p:txBody>
          <a:bodyPr/>
          <a:lstStyle/>
          <a:p>
            <a:r>
              <a:rPr lang="en-US"/>
              <a:t>Slide </a:t>
            </a:r>
            <a:fld id="{2C7A174C-579F-4F8E-8B4A-0A19B84DACF7}" type="slidenum">
              <a:rPr lang="en-US" smtClean="0"/>
              <a:pPr/>
              <a:t>19</a:t>
            </a:fld>
            <a:endParaRPr lang="en-US" dirty="0"/>
          </a:p>
        </p:txBody>
      </p:sp>
      <p:pic>
        <p:nvPicPr>
          <p:cNvPr id="7" name="Picture 6">
            <a:extLst>
              <a:ext uri="{FF2B5EF4-FFF2-40B4-BE49-F238E27FC236}">
                <a16:creationId xmlns:a16="http://schemas.microsoft.com/office/drawing/2014/main" id="{BDBA3EBA-C3D7-A77C-BB55-880B4615B09F}"/>
              </a:ext>
            </a:extLst>
          </p:cNvPr>
          <p:cNvPicPr>
            <a:picLocks noChangeAspect="1"/>
          </p:cNvPicPr>
          <p:nvPr/>
        </p:nvPicPr>
        <p:blipFill rotWithShape="1">
          <a:blip r:embed="rId3">
            <a:extLst>
              <a:ext uri="{28A0092B-C50C-407E-A947-70E740481C1C}">
                <a14:useLocalDpi xmlns:a14="http://schemas.microsoft.com/office/drawing/2010/main" val="0"/>
              </a:ext>
            </a:extLst>
          </a:blip>
          <a:srcRect l="7175" t="8992" r="9518" b="5426"/>
          <a:stretch/>
        </p:blipFill>
        <p:spPr>
          <a:xfrm>
            <a:off x="2400300" y="1227546"/>
            <a:ext cx="7391400" cy="5062100"/>
          </a:xfrm>
          <a:prstGeom prst="rect">
            <a:avLst/>
          </a:prstGeom>
        </p:spPr>
      </p:pic>
      <p:sp>
        <p:nvSpPr>
          <p:cNvPr id="15" name="Rectangle 14">
            <a:extLst>
              <a:ext uri="{FF2B5EF4-FFF2-40B4-BE49-F238E27FC236}">
                <a16:creationId xmlns:a16="http://schemas.microsoft.com/office/drawing/2014/main" id="{E9378236-F19A-2403-7A3E-4A1FA511408E}"/>
              </a:ext>
            </a:extLst>
          </p:cNvPr>
          <p:cNvSpPr/>
          <p:nvPr/>
        </p:nvSpPr>
        <p:spPr>
          <a:xfrm>
            <a:off x="2908300" y="1397000"/>
            <a:ext cx="6883400" cy="4549746"/>
          </a:xfrm>
          <a:prstGeom prst="rect">
            <a:avLst/>
          </a:prstGeom>
          <a:solidFill>
            <a:srgbClr val="00B050">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74D4E658-9089-1403-D95F-79466432CAA1}"/>
              </a:ext>
            </a:extLst>
          </p:cNvPr>
          <p:cNvSpPr/>
          <p:nvPr/>
        </p:nvSpPr>
        <p:spPr>
          <a:xfrm>
            <a:off x="5613400" y="1397000"/>
            <a:ext cx="4178300" cy="4549746"/>
          </a:xfrm>
          <a:prstGeom prst="rect">
            <a:avLst/>
          </a:prstGeom>
          <a:solidFill>
            <a:srgbClr val="7030A0">
              <a:alpha val="40000"/>
            </a:srgbClr>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7675146A-CB96-D266-0BE8-DC2DDFF6999D}"/>
              </a:ext>
            </a:extLst>
          </p:cNvPr>
          <p:cNvSpPr txBox="1"/>
          <p:nvPr/>
        </p:nvSpPr>
        <p:spPr>
          <a:xfrm>
            <a:off x="2908300" y="1397000"/>
            <a:ext cx="5104282" cy="954107"/>
          </a:xfrm>
          <a:prstGeom prst="rect">
            <a:avLst/>
          </a:prstGeom>
          <a:solidFill>
            <a:schemeClr val="bg2"/>
          </a:solidFill>
          <a:ln>
            <a:solidFill>
              <a:srgbClr val="008000"/>
            </a:solidFill>
          </a:ln>
        </p:spPr>
        <p:txBody>
          <a:bodyPr wrap="none" rtlCol="0">
            <a:spAutoFit/>
          </a:bodyPr>
          <a:lstStyle/>
          <a:p>
            <a:r>
              <a:rPr lang="en-US" sz="1400" dirty="0">
                <a:solidFill>
                  <a:srgbClr val="008000"/>
                </a:solidFill>
              </a:rPr>
              <a:t>Transition Edge Sensors (TES)</a:t>
            </a:r>
          </a:p>
          <a:p>
            <a:r>
              <a:rPr lang="en-US" sz="1400" dirty="0">
                <a:solidFill>
                  <a:srgbClr val="008000"/>
                </a:solidFill>
              </a:rPr>
              <a:t>Superconducting Nanowire Single Photon Detectors (SNSPD)</a:t>
            </a:r>
          </a:p>
          <a:p>
            <a:r>
              <a:rPr lang="en-US" sz="1400" b="1" dirty="0">
                <a:solidFill>
                  <a:srgbClr val="008000"/>
                </a:solidFill>
              </a:rPr>
              <a:t>Superconducting Tunnel Junction (STJ) Detectors</a:t>
            </a:r>
          </a:p>
          <a:p>
            <a:r>
              <a:rPr lang="en-US" sz="1400" dirty="0">
                <a:solidFill>
                  <a:srgbClr val="7030A0"/>
                </a:solidFill>
              </a:rPr>
              <a:t>Magnetic Microcalorimeters (MMC) Detectors</a:t>
            </a:r>
          </a:p>
        </p:txBody>
      </p:sp>
      <p:sp>
        <p:nvSpPr>
          <p:cNvPr id="12" name="Title 2">
            <a:extLst>
              <a:ext uri="{FF2B5EF4-FFF2-40B4-BE49-F238E27FC236}">
                <a16:creationId xmlns:a16="http://schemas.microsoft.com/office/drawing/2014/main" id="{1FEACDB4-5426-2107-8ADF-A6A336790939}"/>
              </a:ext>
            </a:extLst>
          </p:cNvPr>
          <p:cNvSpPr>
            <a:spLocks noGrp="1"/>
          </p:cNvSpPr>
          <p:nvPr>
            <p:ph type="title"/>
          </p:nvPr>
        </p:nvSpPr>
        <p:spPr>
          <a:xfrm>
            <a:off x="101600" y="40589"/>
            <a:ext cx="11988800" cy="822375"/>
          </a:xfrm>
        </p:spPr>
        <p:txBody>
          <a:bodyPr>
            <a:noAutofit/>
          </a:bodyPr>
          <a:lstStyle/>
          <a:p>
            <a:r>
              <a:rPr lang="en-US" sz="2800" dirty="0"/>
              <a:t>The lifetime of the excited state transition in </a:t>
            </a:r>
            <a:r>
              <a:rPr lang="en-US" sz="2800" baseline="30000" dirty="0"/>
              <a:t>229</a:t>
            </a:r>
            <a:r>
              <a:rPr lang="en-US" sz="2800" dirty="0"/>
              <a:t>Pa could constrain </a:t>
            </a:r>
            <a:br>
              <a:rPr lang="en-US" sz="2800" dirty="0"/>
            </a:br>
            <a:r>
              <a:rPr lang="en-US" sz="2800" dirty="0"/>
              <a:t>the phase space of detectors compatible with our energy range</a:t>
            </a:r>
          </a:p>
        </p:txBody>
      </p:sp>
      <p:sp>
        <p:nvSpPr>
          <p:cNvPr id="2" name="TextBox 1">
            <a:extLst>
              <a:ext uri="{FF2B5EF4-FFF2-40B4-BE49-F238E27FC236}">
                <a16:creationId xmlns:a16="http://schemas.microsoft.com/office/drawing/2014/main" id="{A4F2ED02-9C9D-4F1F-DDED-1C49E9A8B459}"/>
              </a:ext>
            </a:extLst>
          </p:cNvPr>
          <p:cNvSpPr txBox="1"/>
          <p:nvPr/>
        </p:nvSpPr>
        <p:spPr>
          <a:xfrm>
            <a:off x="4546009" y="1068280"/>
            <a:ext cx="3607982" cy="369332"/>
          </a:xfrm>
          <a:prstGeom prst="rect">
            <a:avLst/>
          </a:prstGeom>
          <a:noFill/>
        </p:spPr>
        <p:txBody>
          <a:bodyPr wrap="square" rtlCol="0">
            <a:spAutoFit/>
          </a:bodyPr>
          <a:lstStyle/>
          <a:p>
            <a:pPr algn="ctr"/>
            <a:r>
              <a:rPr lang="en-US" dirty="0">
                <a:highlight>
                  <a:srgbClr val="FFFFFF"/>
                </a:highlight>
              </a:rPr>
              <a:t>E1 radiative lifetime of </a:t>
            </a:r>
            <a:r>
              <a:rPr lang="en-US" baseline="30000" dirty="0">
                <a:highlight>
                  <a:srgbClr val="FFFFFF"/>
                </a:highlight>
              </a:rPr>
              <a:t>229</a:t>
            </a:r>
            <a:r>
              <a:rPr lang="en-US" dirty="0">
                <a:highlight>
                  <a:srgbClr val="FFFFFF"/>
                </a:highlight>
              </a:rPr>
              <a:t>Pa</a:t>
            </a:r>
          </a:p>
        </p:txBody>
      </p:sp>
    </p:spTree>
    <p:extLst>
      <p:ext uri="{BB962C8B-B14F-4D97-AF65-F5344CB8AC3E}">
        <p14:creationId xmlns:p14="http://schemas.microsoft.com/office/powerpoint/2010/main" val="10641352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EA93C-C288-DBEE-85F6-DFDD58495BCF}"/>
              </a:ext>
            </a:extLst>
          </p:cNvPr>
          <p:cNvSpPr>
            <a:spLocks noGrp="1"/>
          </p:cNvSpPr>
          <p:nvPr>
            <p:ph type="title"/>
          </p:nvPr>
        </p:nvSpPr>
        <p:spPr/>
        <p:txBody>
          <a:bodyPr>
            <a:normAutofit/>
          </a:bodyPr>
          <a:lstStyle/>
          <a:p>
            <a:r>
              <a:rPr lang="en-US" sz="3600" dirty="0"/>
              <a:t>Different sources of </a:t>
            </a:r>
            <a:r>
              <a:rPr lang="en-US" sz="3600" strike="sngStrike" dirty="0"/>
              <a:t>T</a:t>
            </a:r>
            <a:r>
              <a:rPr lang="en-US" sz="3600" dirty="0"/>
              <a:t> </a:t>
            </a:r>
            <a:r>
              <a:rPr lang="en-US" sz="3600" dirty="0">
                <a:latin typeface="Wingdings 3" charset="2"/>
                <a:cs typeface="Wingdings 3" charset="2"/>
              </a:rPr>
              <a:t>n</a:t>
            </a:r>
            <a:r>
              <a:rPr lang="en-US" sz="3600" dirty="0"/>
              <a:t> EDM of different systems</a:t>
            </a:r>
          </a:p>
        </p:txBody>
      </p:sp>
      <p:sp>
        <p:nvSpPr>
          <p:cNvPr id="4" name="Date Placeholder 3">
            <a:extLst>
              <a:ext uri="{FF2B5EF4-FFF2-40B4-BE49-F238E27FC236}">
                <a16:creationId xmlns:a16="http://schemas.microsoft.com/office/drawing/2014/main" id="{A1A1A4A6-D3E9-22E8-4A39-30B54CE354C3}"/>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F1C363E8-7423-F190-DFFF-EDBC4A5384CD}"/>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B6605EC4-7485-31B0-C91A-B2626595DA47}"/>
              </a:ext>
            </a:extLst>
          </p:cNvPr>
          <p:cNvSpPr>
            <a:spLocks noGrp="1"/>
          </p:cNvSpPr>
          <p:nvPr>
            <p:ph type="sldNum" sz="quarter" idx="12"/>
          </p:nvPr>
        </p:nvSpPr>
        <p:spPr/>
        <p:txBody>
          <a:bodyPr/>
          <a:lstStyle/>
          <a:p>
            <a:r>
              <a:rPr lang="en-US"/>
              <a:t>Slide </a:t>
            </a:r>
            <a:fld id="{2C7A174C-579F-4F8E-8B4A-0A19B84DACF7}" type="slidenum">
              <a:rPr lang="en-US" smtClean="0"/>
              <a:pPr/>
              <a:t>2</a:t>
            </a:fld>
            <a:endParaRPr lang="en-US" dirty="0"/>
          </a:p>
        </p:txBody>
      </p:sp>
      <p:grpSp>
        <p:nvGrpSpPr>
          <p:cNvPr id="2" name="Group 1">
            <a:extLst>
              <a:ext uri="{FF2B5EF4-FFF2-40B4-BE49-F238E27FC236}">
                <a16:creationId xmlns:a16="http://schemas.microsoft.com/office/drawing/2014/main" id="{17528DDB-C1B8-2250-4E52-8D6DDBC9C703}"/>
              </a:ext>
            </a:extLst>
          </p:cNvPr>
          <p:cNvGrpSpPr/>
          <p:nvPr/>
        </p:nvGrpSpPr>
        <p:grpSpPr>
          <a:xfrm>
            <a:off x="389919" y="755163"/>
            <a:ext cx="10252681" cy="5708988"/>
            <a:chOff x="1484529" y="796956"/>
            <a:chExt cx="10252681" cy="5708988"/>
          </a:xfrm>
        </p:grpSpPr>
        <p:sp>
          <p:nvSpPr>
            <p:cNvPr id="10" name="TextBox 9"/>
            <p:cNvSpPr txBox="1"/>
            <p:nvPr/>
          </p:nvSpPr>
          <p:spPr>
            <a:xfrm>
              <a:off x="3394790" y="4894421"/>
              <a:ext cx="2831994" cy="646331"/>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latin typeface="Palatino"/>
                  <a:cs typeface="Palatino"/>
                </a:rPr>
                <a:t>nuclear spin-</a:t>
              </a:r>
              <a:r>
                <a:rPr lang="en-US" i="1" dirty="0">
                  <a:latin typeface="Palatino"/>
                  <a:cs typeface="Palatino"/>
                </a:rPr>
                <a:t>independent</a:t>
              </a:r>
            </a:p>
            <a:p>
              <a:pPr algn="ctr"/>
              <a:r>
                <a:rPr lang="en-US" dirty="0">
                  <a:latin typeface="Palatino"/>
                  <a:cs typeface="Palatino"/>
                </a:rPr>
                <a:t>electron-nucleus coupling</a:t>
              </a:r>
            </a:p>
          </p:txBody>
        </p:sp>
        <p:sp>
          <p:nvSpPr>
            <p:cNvPr id="11" name="TextBox 10"/>
            <p:cNvSpPr txBox="1"/>
            <p:nvPr/>
          </p:nvSpPr>
          <p:spPr>
            <a:xfrm>
              <a:off x="3337731" y="3840310"/>
              <a:ext cx="2922595" cy="646331"/>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solidFill>
                    <a:schemeClr val="tx1"/>
                  </a:solidFill>
                  <a:latin typeface="Palatino"/>
                  <a:cs typeface="Palatino"/>
                </a:rPr>
                <a:t>nuclear spin-</a:t>
              </a:r>
              <a:r>
                <a:rPr lang="en-US" i="1" dirty="0">
                  <a:solidFill>
                    <a:schemeClr val="tx1"/>
                  </a:solidFill>
                  <a:latin typeface="Palatino"/>
                  <a:cs typeface="Palatino"/>
                </a:rPr>
                <a:t>dependent</a:t>
              </a:r>
            </a:p>
            <a:p>
              <a:pPr algn="ctr"/>
              <a:r>
                <a:rPr lang="en-US" dirty="0">
                  <a:solidFill>
                    <a:schemeClr val="tx1"/>
                  </a:solidFill>
                  <a:latin typeface="Palatino"/>
                  <a:cs typeface="Palatino"/>
                </a:rPr>
                <a:t>electron-nucleus coupling</a:t>
              </a:r>
            </a:p>
          </p:txBody>
        </p:sp>
        <p:sp>
          <p:nvSpPr>
            <p:cNvPr id="12" name="TextBox 11"/>
            <p:cNvSpPr txBox="1"/>
            <p:nvPr/>
          </p:nvSpPr>
          <p:spPr>
            <a:xfrm>
              <a:off x="3792984" y="1820760"/>
              <a:ext cx="2012089" cy="923330"/>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i="1" dirty="0" err="1">
                  <a:solidFill>
                    <a:schemeClr val="tx1"/>
                  </a:solidFill>
                  <a:latin typeface="Palatino"/>
                  <a:cs typeface="Palatino"/>
                </a:rPr>
                <a:t>isoscalar</a:t>
              </a:r>
              <a:r>
                <a:rPr lang="en-US" dirty="0">
                  <a:solidFill>
                    <a:schemeClr val="tx1"/>
                  </a:solidFill>
                  <a:latin typeface="Palatino"/>
                  <a:cs typeface="Palatino"/>
                </a:rPr>
                <a:t> </a:t>
              </a:r>
            </a:p>
            <a:p>
              <a:pPr algn="ctr"/>
              <a:r>
                <a:rPr lang="en-US" dirty="0">
                  <a:solidFill>
                    <a:schemeClr val="tx1"/>
                  </a:solidFill>
                  <a:latin typeface="Palatino"/>
                  <a:cs typeface="Palatino"/>
                </a:rPr>
                <a:t>nucleon-nucleon </a:t>
              </a:r>
            </a:p>
            <a:p>
              <a:pPr algn="ctr"/>
              <a:r>
                <a:rPr lang="en-US" dirty="0">
                  <a:solidFill>
                    <a:schemeClr val="tx1"/>
                  </a:solidFill>
                  <a:latin typeface="Palatino"/>
                  <a:cs typeface="Palatino"/>
                </a:rPr>
                <a:t>coupling</a:t>
              </a:r>
            </a:p>
          </p:txBody>
        </p:sp>
        <p:sp>
          <p:nvSpPr>
            <p:cNvPr id="13" name="TextBox 12"/>
            <p:cNvSpPr txBox="1"/>
            <p:nvPr/>
          </p:nvSpPr>
          <p:spPr>
            <a:xfrm>
              <a:off x="3792984" y="2806120"/>
              <a:ext cx="2012089" cy="923330"/>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i="1" dirty="0" err="1">
                  <a:solidFill>
                    <a:schemeClr val="tx1"/>
                  </a:solidFill>
                  <a:latin typeface="Palatino"/>
                  <a:cs typeface="Palatino"/>
                </a:rPr>
                <a:t>isovector</a:t>
              </a:r>
              <a:r>
                <a:rPr lang="en-US" dirty="0">
                  <a:solidFill>
                    <a:schemeClr val="tx1"/>
                  </a:solidFill>
                  <a:latin typeface="Palatino"/>
                  <a:cs typeface="Palatino"/>
                </a:rPr>
                <a:t> </a:t>
              </a:r>
            </a:p>
            <a:p>
              <a:pPr algn="ctr"/>
              <a:r>
                <a:rPr lang="en-US" dirty="0">
                  <a:solidFill>
                    <a:schemeClr val="tx1"/>
                  </a:solidFill>
                  <a:latin typeface="Palatino"/>
                  <a:cs typeface="Palatino"/>
                </a:rPr>
                <a:t>nucleon-nucleon </a:t>
              </a:r>
            </a:p>
            <a:p>
              <a:pPr algn="ctr"/>
              <a:r>
                <a:rPr lang="en-US" dirty="0">
                  <a:solidFill>
                    <a:schemeClr val="tx1"/>
                  </a:solidFill>
                  <a:latin typeface="Palatino"/>
                  <a:cs typeface="Palatino"/>
                </a:rPr>
                <a:t>coupling</a:t>
              </a:r>
            </a:p>
          </p:txBody>
        </p:sp>
        <p:sp>
          <p:nvSpPr>
            <p:cNvPr id="14" name="TextBox 13"/>
            <p:cNvSpPr txBox="1"/>
            <p:nvPr/>
          </p:nvSpPr>
          <p:spPr>
            <a:xfrm>
              <a:off x="3523294" y="1147674"/>
              <a:ext cx="2551469" cy="646331"/>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latin typeface="Palatino"/>
                  <a:cs typeface="Palatino"/>
                </a:rPr>
                <a:t>“effective” short range </a:t>
              </a:r>
            </a:p>
            <a:p>
              <a:pPr algn="ctr"/>
              <a:r>
                <a:rPr lang="en-US" dirty="0">
                  <a:latin typeface="Palatino"/>
                  <a:cs typeface="Palatino"/>
                </a:rPr>
                <a:t>nucleon EDM </a:t>
              </a:r>
            </a:p>
          </p:txBody>
        </p:sp>
        <p:sp>
          <p:nvSpPr>
            <p:cNvPr id="16" name="TextBox 15"/>
            <p:cNvSpPr txBox="1"/>
            <p:nvPr/>
          </p:nvSpPr>
          <p:spPr>
            <a:xfrm rot="16200000">
              <a:off x="645814" y="3369566"/>
              <a:ext cx="3352456" cy="954107"/>
            </a:xfrm>
            <a:prstGeom prst="rect">
              <a:avLst/>
            </a:prstGeom>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800" dirty="0">
                  <a:latin typeface="Palatino"/>
                  <a:cs typeface="Palatino"/>
                </a:rPr>
                <a:t>Physics Beyond the </a:t>
              </a:r>
            </a:p>
            <a:p>
              <a:r>
                <a:rPr lang="en-US" sz="2800" dirty="0">
                  <a:latin typeface="Palatino"/>
                  <a:cs typeface="Palatino"/>
                </a:rPr>
                <a:t>Standard Model</a:t>
              </a:r>
            </a:p>
          </p:txBody>
        </p:sp>
        <p:sp>
          <p:nvSpPr>
            <p:cNvPr id="17" name="TextBox 16"/>
            <p:cNvSpPr txBox="1"/>
            <p:nvPr/>
          </p:nvSpPr>
          <p:spPr>
            <a:xfrm rot="16200000">
              <a:off x="1838487" y="1301368"/>
              <a:ext cx="915635"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800" i="1" dirty="0" err="1">
                  <a:latin typeface="Symbol" charset="2"/>
                  <a:cs typeface="Symbol" charset="2"/>
                </a:rPr>
                <a:t>q</a:t>
              </a:r>
              <a:r>
                <a:rPr lang="en-US" sz="2800" baseline="-25000" dirty="0" err="1">
                  <a:latin typeface="Palatino"/>
                  <a:cs typeface="Palatino"/>
                </a:rPr>
                <a:t>QCD</a:t>
              </a:r>
              <a:endParaRPr lang="en-US" sz="2800" baseline="-25000" dirty="0">
                <a:latin typeface="Palatino"/>
                <a:cs typeface="Palatino"/>
              </a:endParaRPr>
            </a:p>
          </p:txBody>
        </p:sp>
        <p:sp>
          <p:nvSpPr>
            <p:cNvPr id="20" name="TextBox 19"/>
            <p:cNvSpPr txBox="1"/>
            <p:nvPr/>
          </p:nvSpPr>
          <p:spPr>
            <a:xfrm>
              <a:off x="6869879" y="4411810"/>
              <a:ext cx="4860754" cy="1569660"/>
            </a:xfrm>
            <a:prstGeom prst="roundRect">
              <a:avLst>
                <a:gd name="adj" fmla="val 0"/>
              </a:avLst>
            </a:prstGeom>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b="1" dirty="0">
                  <a:solidFill>
                    <a:schemeClr val="accent6">
                      <a:lumMod val="50000"/>
                    </a:schemeClr>
                  </a:solidFill>
                  <a:latin typeface="Palatino"/>
                  <a:cs typeface="Palatino"/>
                </a:rPr>
                <a:t>ThO: 1.1x10</a:t>
              </a:r>
              <a:r>
                <a:rPr lang="en-US" sz="1600" b="1" baseline="30000" dirty="0">
                  <a:solidFill>
                    <a:schemeClr val="accent6">
                      <a:lumMod val="50000"/>
                    </a:schemeClr>
                  </a:solidFill>
                  <a:latin typeface="Palatino"/>
                  <a:cs typeface="Palatino"/>
                </a:rPr>
                <a:t>-29</a:t>
              </a:r>
              <a:r>
                <a:rPr lang="en-US" sz="1600" b="1" dirty="0">
                  <a:solidFill>
                    <a:schemeClr val="accent6">
                      <a:lumMod val="50000"/>
                    </a:schemeClr>
                  </a:solidFill>
                  <a:latin typeface="Palatino"/>
                  <a:cs typeface="Palatino"/>
                </a:rPr>
                <a:t>  </a:t>
              </a:r>
              <a:r>
                <a:rPr lang="en-US" sz="1600" b="1" i="1" dirty="0">
                  <a:solidFill>
                    <a:schemeClr val="accent6">
                      <a:lumMod val="50000"/>
                    </a:schemeClr>
                  </a:solidFill>
                  <a:latin typeface="Palatino"/>
                  <a:cs typeface="Palatino"/>
                </a:rPr>
                <a:t>e </a:t>
              </a:r>
              <a:r>
                <a:rPr lang="en-US" sz="1600" b="1" dirty="0">
                  <a:solidFill>
                    <a:schemeClr val="accent6">
                      <a:lumMod val="50000"/>
                    </a:schemeClr>
                  </a:solidFill>
                  <a:latin typeface="Palatino"/>
                  <a:cs typeface="Palatino"/>
                </a:rPr>
                <a:t>cm (2018, ACME)</a:t>
              </a:r>
            </a:p>
            <a:p>
              <a:pPr algn="ctr"/>
              <a:r>
                <a:rPr lang="en-US" sz="1600" b="1" dirty="0">
                  <a:solidFill>
                    <a:schemeClr val="accent6">
                      <a:lumMod val="50000"/>
                    </a:schemeClr>
                  </a:solidFill>
                  <a:latin typeface="Palatino"/>
                  <a:cs typeface="Palatino"/>
                </a:rPr>
                <a:t>HfF</a:t>
              </a:r>
              <a:r>
                <a:rPr lang="en-US" sz="1600" b="1" baseline="30000" dirty="0">
                  <a:solidFill>
                    <a:schemeClr val="accent6">
                      <a:lumMod val="50000"/>
                    </a:schemeClr>
                  </a:solidFill>
                  <a:latin typeface="Palatino"/>
                  <a:cs typeface="Palatino"/>
                </a:rPr>
                <a:t>+</a:t>
              </a:r>
              <a:r>
                <a:rPr lang="en-US" sz="1600" b="1" dirty="0">
                  <a:solidFill>
                    <a:schemeClr val="accent6">
                      <a:lumMod val="50000"/>
                    </a:schemeClr>
                  </a:solidFill>
                  <a:latin typeface="Palatino"/>
                  <a:cs typeface="Palatino"/>
                </a:rPr>
                <a:t>: 0.5x10</a:t>
              </a:r>
              <a:r>
                <a:rPr lang="en-US" sz="1600" b="1" baseline="30000" dirty="0">
                  <a:solidFill>
                    <a:schemeClr val="accent6">
                      <a:lumMod val="50000"/>
                    </a:schemeClr>
                  </a:solidFill>
                  <a:latin typeface="Palatino"/>
                  <a:cs typeface="Palatino"/>
                </a:rPr>
                <a:t>-29</a:t>
              </a:r>
              <a:r>
                <a:rPr lang="en-US" sz="1600" b="1" i="1" dirty="0">
                  <a:solidFill>
                    <a:schemeClr val="accent6">
                      <a:lumMod val="50000"/>
                    </a:schemeClr>
                  </a:solidFill>
                  <a:latin typeface="Palatino"/>
                  <a:cs typeface="Palatino"/>
                </a:rPr>
                <a:t> e</a:t>
              </a:r>
              <a:r>
                <a:rPr lang="en-US" sz="1600" b="1" dirty="0">
                  <a:solidFill>
                    <a:schemeClr val="accent6">
                      <a:lumMod val="50000"/>
                    </a:schemeClr>
                  </a:solidFill>
                  <a:latin typeface="Palatino"/>
                  <a:cs typeface="Palatino"/>
                </a:rPr>
                <a:t> cm (2023, JILA)</a:t>
              </a:r>
            </a:p>
            <a:p>
              <a:pPr algn="ctr"/>
              <a:r>
                <a:rPr lang="en-US" sz="1600" i="1" dirty="0" err="1">
                  <a:solidFill>
                    <a:schemeClr val="accent6">
                      <a:lumMod val="50000"/>
                    </a:schemeClr>
                  </a:solidFill>
                  <a:latin typeface="Palatino"/>
                  <a:cs typeface="Palatino"/>
                </a:rPr>
                <a:t>YbF</a:t>
              </a:r>
              <a:r>
                <a:rPr lang="en-US" sz="1600" i="1" dirty="0">
                  <a:solidFill>
                    <a:schemeClr val="accent6">
                      <a:lumMod val="50000"/>
                    </a:schemeClr>
                  </a:solidFill>
                  <a:latin typeface="Palatino"/>
                  <a:cs typeface="Palatino"/>
                </a:rPr>
                <a:t> (Imperial College)</a:t>
              </a:r>
            </a:p>
            <a:p>
              <a:pPr algn="ctr"/>
              <a:r>
                <a:rPr lang="en-US" sz="1600" i="1" dirty="0">
                  <a:solidFill>
                    <a:schemeClr val="accent6">
                      <a:lumMod val="50000"/>
                    </a:schemeClr>
                  </a:solidFill>
                  <a:latin typeface="Palatino"/>
                  <a:cs typeface="Palatino"/>
                </a:rPr>
                <a:t>BaF (VSI/VUA ; York)</a:t>
              </a:r>
            </a:p>
            <a:p>
              <a:pPr algn="ctr"/>
              <a:r>
                <a:rPr lang="en-US" sz="1600" i="1" dirty="0">
                  <a:solidFill>
                    <a:schemeClr val="accent6">
                      <a:lumMod val="50000"/>
                    </a:schemeClr>
                  </a:solidFill>
                  <a:latin typeface="Palatino"/>
                  <a:cs typeface="Palatino"/>
                </a:rPr>
                <a:t>Cs (Penn St.)</a:t>
              </a:r>
            </a:p>
            <a:p>
              <a:pPr algn="ctr"/>
              <a:r>
                <a:rPr lang="en-US" sz="1600" i="1" dirty="0">
                  <a:solidFill>
                    <a:schemeClr val="accent6">
                      <a:lumMod val="50000"/>
                    </a:schemeClr>
                  </a:solidFill>
                  <a:latin typeface="Palatino"/>
                  <a:cs typeface="Palatino"/>
                </a:rPr>
                <a:t>Fr (CYRIC ; TRIUMF)</a:t>
              </a:r>
            </a:p>
          </p:txBody>
        </p:sp>
        <p:sp>
          <p:nvSpPr>
            <p:cNvPr id="21" name="Rounded Rectangle 20"/>
            <p:cNvSpPr/>
            <p:nvPr/>
          </p:nvSpPr>
          <p:spPr>
            <a:xfrm>
              <a:off x="3460569" y="4830671"/>
              <a:ext cx="2695066" cy="1430197"/>
            </a:xfrm>
            <a:prstGeom prst="roundRect">
              <a:avLst/>
            </a:prstGeom>
            <a:noFill/>
            <a:ln w="1905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ounded Rectangle 22"/>
            <p:cNvSpPr/>
            <p:nvPr/>
          </p:nvSpPr>
          <p:spPr>
            <a:xfrm>
              <a:off x="3307047" y="1843260"/>
              <a:ext cx="2996740" cy="2942098"/>
            </a:xfrm>
            <a:prstGeom prst="roundRect">
              <a:avLst/>
            </a:prstGeom>
            <a:noFill/>
            <a:ln w="19050">
              <a:solidFill>
                <a:srgbClr val="1954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Rounded Rectangle 23"/>
            <p:cNvSpPr/>
            <p:nvPr/>
          </p:nvSpPr>
          <p:spPr>
            <a:xfrm>
              <a:off x="3455201" y="1080721"/>
              <a:ext cx="2700435" cy="2631300"/>
            </a:xfrm>
            <a:prstGeom prst="roundRect">
              <a:avLst/>
            </a:prstGeom>
            <a:noFill/>
            <a:ln w="1905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Rectangle 24"/>
            <p:cNvSpPr/>
            <p:nvPr/>
          </p:nvSpPr>
          <p:spPr>
            <a:xfrm>
              <a:off x="3152405" y="1006492"/>
              <a:ext cx="3292487" cy="1850429"/>
            </a:xfrm>
            <a:prstGeom prst="rect">
              <a:avLst/>
            </a:prstGeom>
            <a:noFill/>
            <a:ln w="12700">
              <a:solidFill>
                <a:schemeClr val="tx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035578" y="955499"/>
              <a:ext cx="3526901" cy="5362752"/>
            </a:xfrm>
            <a:prstGeom prst="rect">
              <a:avLst/>
            </a:prstGeom>
            <a:noFill/>
            <a:ln w="12700">
              <a:solidFill>
                <a:schemeClr val="accent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p:cNvCxnSpPr>
              <a:cxnSpLocks/>
              <a:stCxn id="21" idx="3"/>
              <a:endCxn id="20" idx="1"/>
            </p:cNvCxnSpPr>
            <p:nvPr/>
          </p:nvCxnSpPr>
          <p:spPr>
            <a:xfrm flipV="1">
              <a:off x="6155635" y="5196640"/>
              <a:ext cx="714244" cy="349130"/>
            </a:xfrm>
            <a:prstGeom prst="straightConnector1">
              <a:avLst/>
            </a:prstGeom>
            <a:ln w="19050">
              <a:solidFill>
                <a:schemeClr val="accent6">
                  <a:lumMod val="75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cxnSpLocks/>
              <a:stCxn id="17" idx="2"/>
              <a:endCxn id="25" idx="1"/>
            </p:cNvCxnSpPr>
            <p:nvPr/>
          </p:nvCxnSpPr>
          <p:spPr>
            <a:xfrm>
              <a:off x="2557915" y="1562978"/>
              <a:ext cx="594490" cy="368729"/>
            </a:xfrm>
            <a:prstGeom prst="straightConnector1">
              <a:avLst/>
            </a:prstGeom>
            <a:ln w="19050">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cxnSpLocks/>
              <a:stCxn id="16" idx="2"/>
              <a:endCxn id="26" idx="1"/>
            </p:cNvCxnSpPr>
            <p:nvPr/>
          </p:nvCxnSpPr>
          <p:spPr>
            <a:xfrm flipV="1">
              <a:off x="2799096" y="3636875"/>
              <a:ext cx="236482" cy="209745"/>
            </a:xfrm>
            <a:prstGeom prst="straightConnector1">
              <a:avLst/>
            </a:prstGeom>
            <a:ln w="19050">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876456" y="1208811"/>
              <a:ext cx="4860754" cy="1123384"/>
            </a:xfrm>
            <a:prstGeom prst="rect">
              <a:avLst/>
            </a:prstGeom>
            <a:ln w="19050">
              <a:solidFill>
                <a:srgbClr val="7030A0"/>
              </a:solidFill>
            </a:ln>
          </p:spPr>
          <p:style>
            <a:lnRef idx="2">
              <a:schemeClr val="accent3"/>
            </a:lnRef>
            <a:fillRef idx="1">
              <a:schemeClr val="lt1"/>
            </a:fillRef>
            <a:effectRef idx="0">
              <a:schemeClr val="accent3"/>
            </a:effectRef>
            <a:fontRef idx="minor">
              <a:schemeClr val="dk1"/>
            </a:fontRef>
          </p:style>
          <p:txBody>
            <a:bodyPr wrap="square" numCol="2" rtlCol="0">
              <a:spAutoFit/>
            </a:bodyPr>
            <a:lstStyle/>
            <a:p>
              <a:pPr algn="ctr"/>
              <a:endParaRPr lang="en-US" sz="1600" b="1" dirty="0">
                <a:solidFill>
                  <a:srgbClr val="0070C0"/>
                </a:solidFill>
                <a:latin typeface="Palatino"/>
                <a:cs typeface="Palatino"/>
              </a:endParaRPr>
            </a:p>
            <a:p>
              <a:pPr algn="ctr"/>
              <a:r>
                <a:rPr lang="en-US" sz="1600" i="1" dirty="0">
                  <a:solidFill>
                    <a:srgbClr val="7030A0"/>
                  </a:solidFill>
                  <a:latin typeface="Palatino"/>
                  <a:cs typeface="Palatino"/>
                </a:rPr>
                <a:t>ILL-PNPI</a:t>
              </a:r>
            </a:p>
            <a:p>
              <a:pPr algn="ctr"/>
              <a:r>
                <a:rPr lang="en-US" sz="1600" i="1" dirty="0">
                  <a:solidFill>
                    <a:srgbClr val="7030A0"/>
                  </a:solidFill>
                  <a:latin typeface="Palatino"/>
                  <a:cs typeface="Palatino"/>
                </a:rPr>
                <a:t>JPARC</a:t>
              </a:r>
            </a:p>
            <a:p>
              <a:pPr algn="ctr"/>
              <a:r>
                <a:rPr lang="en-US" sz="1600" i="1" dirty="0" err="1">
                  <a:solidFill>
                    <a:srgbClr val="7030A0"/>
                  </a:solidFill>
                  <a:latin typeface="Palatino"/>
                  <a:cs typeface="Palatino"/>
                </a:rPr>
                <a:t>PanEDM</a:t>
              </a:r>
              <a:endParaRPr lang="en-US" sz="1600" i="1" dirty="0">
                <a:solidFill>
                  <a:srgbClr val="7030A0"/>
                </a:solidFill>
                <a:latin typeface="Palatino"/>
                <a:cs typeface="Palatino"/>
              </a:endParaRPr>
            </a:p>
            <a:p>
              <a:pPr algn="ctr"/>
              <a:endParaRPr lang="en-US" sz="300" i="1" dirty="0">
                <a:solidFill>
                  <a:srgbClr val="7030A0"/>
                </a:solidFill>
                <a:latin typeface="Palatino"/>
                <a:cs typeface="Palatino"/>
              </a:endParaRPr>
            </a:p>
            <a:p>
              <a:pPr algn="ctr"/>
              <a:endParaRPr lang="en-US" sz="1600" i="1" dirty="0">
                <a:solidFill>
                  <a:srgbClr val="7030A0"/>
                </a:solidFill>
                <a:latin typeface="Palatino"/>
                <a:cs typeface="Palatino"/>
              </a:endParaRPr>
            </a:p>
            <a:p>
              <a:pPr algn="ctr"/>
              <a:r>
                <a:rPr lang="en-US" sz="1600" i="1" dirty="0">
                  <a:solidFill>
                    <a:srgbClr val="7030A0"/>
                  </a:solidFill>
                  <a:latin typeface="Palatino"/>
                  <a:cs typeface="Palatino"/>
                </a:rPr>
                <a:t>LANL</a:t>
              </a:r>
            </a:p>
            <a:p>
              <a:pPr algn="ctr"/>
              <a:r>
                <a:rPr lang="en-US" sz="1600" i="1" dirty="0">
                  <a:solidFill>
                    <a:srgbClr val="7030A0"/>
                  </a:solidFill>
                  <a:latin typeface="Palatino"/>
                  <a:cs typeface="Palatino"/>
                </a:rPr>
                <a:t>PSI</a:t>
              </a:r>
            </a:p>
            <a:p>
              <a:pPr algn="ctr"/>
              <a:r>
                <a:rPr lang="en-US" sz="1600" i="1" dirty="0">
                  <a:solidFill>
                    <a:srgbClr val="7030A0"/>
                  </a:solidFill>
                  <a:latin typeface="Palatino"/>
                  <a:cs typeface="Palatino"/>
                </a:rPr>
                <a:t>TUCAN</a:t>
              </a:r>
            </a:p>
          </p:txBody>
        </p:sp>
        <p:sp>
          <p:nvSpPr>
            <p:cNvPr id="45" name="TextBox 44"/>
            <p:cNvSpPr txBox="1"/>
            <p:nvPr/>
          </p:nvSpPr>
          <p:spPr>
            <a:xfrm>
              <a:off x="6863756" y="1175325"/>
              <a:ext cx="4860754" cy="338554"/>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wrap="square" numCol="1" rtlCol="0">
              <a:spAutoFit/>
            </a:bodyPr>
            <a:lstStyle/>
            <a:p>
              <a:pPr algn="ctr"/>
              <a:r>
                <a:rPr lang="en-US" sz="1600" b="1" dirty="0">
                  <a:solidFill>
                    <a:srgbClr val="7030A0"/>
                  </a:solidFill>
                  <a:latin typeface="Palatino"/>
                  <a:cs typeface="Palatino"/>
                </a:rPr>
                <a:t>neutron: 2.2x10</a:t>
              </a:r>
              <a:r>
                <a:rPr lang="en-US" sz="1600" b="1" baseline="30000" dirty="0">
                  <a:solidFill>
                    <a:srgbClr val="7030A0"/>
                  </a:solidFill>
                  <a:latin typeface="Palatino"/>
                  <a:cs typeface="Palatino"/>
                </a:rPr>
                <a:t>-26</a:t>
              </a:r>
              <a:r>
                <a:rPr lang="en-US" sz="1600" b="1" dirty="0">
                  <a:solidFill>
                    <a:srgbClr val="7030A0"/>
                  </a:solidFill>
                  <a:latin typeface="Palatino"/>
                  <a:cs typeface="Palatino"/>
                </a:rPr>
                <a:t> </a:t>
              </a:r>
              <a:r>
                <a:rPr lang="en-US" sz="1600" b="1" i="1" dirty="0">
                  <a:solidFill>
                    <a:srgbClr val="7030A0"/>
                  </a:solidFill>
                  <a:latin typeface="Palatino"/>
                  <a:cs typeface="Palatino"/>
                </a:rPr>
                <a:t>e</a:t>
              </a:r>
              <a:r>
                <a:rPr lang="en-US" sz="1600" b="1" dirty="0">
                  <a:solidFill>
                    <a:srgbClr val="7030A0"/>
                  </a:solidFill>
                  <a:latin typeface="Palatino"/>
                  <a:cs typeface="Palatino"/>
                </a:rPr>
                <a:t> cm (2020, PSI)</a:t>
              </a:r>
            </a:p>
          </p:txBody>
        </p:sp>
        <p:sp>
          <p:nvSpPr>
            <p:cNvPr id="34" name="TextBox 33">
              <a:extLst>
                <a:ext uri="{FF2B5EF4-FFF2-40B4-BE49-F238E27FC236}">
                  <a16:creationId xmlns:a16="http://schemas.microsoft.com/office/drawing/2014/main" id="{A28BAB46-5BE6-4D4C-90B0-4DA3CCC330DC}"/>
                </a:ext>
              </a:extLst>
            </p:cNvPr>
            <p:cNvSpPr txBox="1"/>
            <p:nvPr/>
          </p:nvSpPr>
          <p:spPr>
            <a:xfrm>
              <a:off x="6877974" y="796956"/>
              <a:ext cx="4856826" cy="338554"/>
            </a:xfrm>
            <a:prstGeom prst="rect">
              <a:avLst/>
            </a:prstGeom>
            <a:ln w="19050">
              <a:solidFill>
                <a:srgbClr val="7030A0"/>
              </a:solidFill>
            </a:ln>
          </p:spPr>
          <p:style>
            <a:lnRef idx="2">
              <a:schemeClr val="accent3"/>
            </a:lnRef>
            <a:fillRef idx="1">
              <a:schemeClr val="lt1"/>
            </a:fillRef>
            <a:effectRef idx="0">
              <a:schemeClr val="accent3"/>
            </a:effectRef>
            <a:fontRef idx="minor">
              <a:schemeClr val="dk1"/>
            </a:fontRef>
          </p:style>
          <p:txBody>
            <a:bodyPr wrap="square" numCol="1" rtlCol="0">
              <a:spAutoFit/>
            </a:bodyPr>
            <a:lstStyle/>
            <a:p>
              <a:pPr algn="ctr"/>
              <a:r>
                <a:rPr lang="en-US" sz="1600" b="1" dirty="0">
                  <a:solidFill>
                    <a:srgbClr val="7030A0"/>
                  </a:solidFill>
                  <a:latin typeface="Palatino"/>
                  <a:cs typeface="Palatino"/>
                </a:rPr>
                <a:t>Light Ion Storage Rings</a:t>
              </a:r>
            </a:p>
          </p:txBody>
        </p:sp>
        <p:cxnSp>
          <p:nvCxnSpPr>
            <p:cNvPr id="37" name="Straight Arrow Connector 36">
              <a:extLst>
                <a:ext uri="{FF2B5EF4-FFF2-40B4-BE49-F238E27FC236}">
                  <a16:creationId xmlns:a16="http://schemas.microsoft.com/office/drawing/2014/main" id="{4383DE1E-CF5A-3245-830B-EE9B61BC72DE}"/>
                </a:ext>
              </a:extLst>
            </p:cNvPr>
            <p:cNvCxnSpPr>
              <a:cxnSpLocks/>
              <a:stCxn id="24" idx="3"/>
              <a:endCxn id="34" idx="1"/>
            </p:cNvCxnSpPr>
            <p:nvPr/>
          </p:nvCxnSpPr>
          <p:spPr>
            <a:xfrm flipV="1">
              <a:off x="6155636" y="966233"/>
              <a:ext cx="722338" cy="1430138"/>
            </a:xfrm>
            <a:prstGeom prst="straightConnector1">
              <a:avLst/>
            </a:prstGeom>
            <a:ln w="19050">
              <a:solidFill>
                <a:srgbClr val="7030A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BEC9975E-9BC6-9649-836C-DAF76B291F6B}"/>
                </a:ext>
              </a:extLst>
            </p:cNvPr>
            <p:cNvSpPr txBox="1"/>
            <p:nvPr/>
          </p:nvSpPr>
          <p:spPr>
            <a:xfrm>
              <a:off x="6863756" y="6026861"/>
              <a:ext cx="4860754" cy="338554"/>
            </a:xfrm>
            <a:prstGeom prst="roundRect">
              <a:avLst>
                <a:gd name="adj" fmla="val 0"/>
              </a:avLst>
            </a:prstGeom>
            <a:ln w="19050">
              <a:solidFill>
                <a:srgbClr val="C00000"/>
              </a:solidFill>
            </a:ln>
          </p:spPr>
          <p:style>
            <a:lnRef idx="2">
              <a:schemeClr val="accent6"/>
            </a:lnRef>
            <a:fillRef idx="1">
              <a:schemeClr val="lt1"/>
            </a:fillRef>
            <a:effectRef idx="0">
              <a:schemeClr val="accent6"/>
            </a:effectRef>
            <a:fontRef idx="minor">
              <a:schemeClr val="dk1"/>
            </a:fontRef>
          </p:style>
          <p:txBody>
            <a:bodyPr wrap="square" numCol="1" rtlCol="0">
              <a:spAutoFit/>
            </a:bodyPr>
            <a:lstStyle/>
            <a:p>
              <a:pPr algn="ctr"/>
              <a:r>
                <a:rPr lang="en-US" sz="1600" b="1" dirty="0">
                  <a:solidFill>
                    <a:srgbClr val="C00000"/>
                  </a:solidFill>
                  <a:latin typeface="Palatino"/>
                  <a:cs typeface="Palatino"/>
                </a:rPr>
                <a:t>Muon Storage Ring</a:t>
              </a:r>
            </a:p>
          </p:txBody>
        </p:sp>
        <p:grpSp>
          <p:nvGrpSpPr>
            <p:cNvPr id="60" name="Group 59">
              <a:extLst>
                <a:ext uri="{FF2B5EF4-FFF2-40B4-BE49-F238E27FC236}">
                  <a16:creationId xmlns:a16="http://schemas.microsoft.com/office/drawing/2014/main" id="{59C1C072-7076-E5FB-F8D3-0DA829178FBF}"/>
                </a:ext>
              </a:extLst>
            </p:cNvPr>
            <p:cNvGrpSpPr/>
            <p:nvPr/>
          </p:nvGrpSpPr>
          <p:grpSpPr>
            <a:xfrm>
              <a:off x="3300278" y="5743202"/>
              <a:ext cx="2996740" cy="369332"/>
              <a:chOff x="3300278" y="5650008"/>
              <a:chExt cx="2996740" cy="369332"/>
            </a:xfrm>
          </p:grpSpPr>
          <p:sp>
            <p:nvSpPr>
              <p:cNvPr id="9" name="TextBox 8"/>
              <p:cNvSpPr txBox="1"/>
              <p:nvPr/>
            </p:nvSpPr>
            <p:spPr>
              <a:xfrm>
                <a:off x="4081945" y="5650008"/>
                <a:ext cx="1433406" cy="369332"/>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latin typeface="Palatino"/>
                    <a:cs typeface="Palatino"/>
                  </a:rPr>
                  <a:t>lepton EDM</a:t>
                </a:r>
              </a:p>
            </p:txBody>
          </p:sp>
          <p:sp>
            <p:nvSpPr>
              <p:cNvPr id="40" name="Rounded Rectangle 39">
                <a:extLst>
                  <a:ext uri="{FF2B5EF4-FFF2-40B4-BE49-F238E27FC236}">
                    <a16:creationId xmlns:a16="http://schemas.microsoft.com/office/drawing/2014/main" id="{5ABA147C-4123-B14C-9EB2-9263DD0711FD}"/>
                  </a:ext>
                </a:extLst>
              </p:cNvPr>
              <p:cNvSpPr/>
              <p:nvPr/>
            </p:nvSpPr>
            <p:spPr>
              <a:xfrm>
                <a:off x="3300278" y="5685283"/>
                <a:ext cx="2996740" cy="334057"/>
              </a:xfrm>
              <a:prstGeom prst="roundRect">
                <a:avLst/>
              </a:prstGeom>
              <a:noFill/>
              <a:ln w="190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cxnSp>
          <p:nvCxnSpPr>
            <p:cNvPr id="42" name="Straight Arrow Connector 41">
              <a:extLst>
                <a:ext uri="{FF2B5EF4-FFF2-40B4-BE49-F238E27FC236}">
                  <a16:creationId xmlns:a16="http://schemas.microsoft.com/office/drawing/2014/main" id="{384FE407-7CB7-2047-9129-D0EE828CDD57}"/>
                </a:ext>
              </a:extLst>
            </p:cNvPr>
            <p:cNvCxnSpPr>
              <a:cxnSpLocks/>
              <a:stCxn id="40" idx="3"/>
              <a:endCxn id="38" idx="1"/>
            </p:cNvCxnSpPr>
            <p:nvPr/>
          </p:nvCxnSpPr>
          <p:spPr>
            <a:xfrm>
              <a:off x="6297018" y="5945506"/>
              <a:ext cx="566738" cy="250632"/>
            </a:xfrm>
            <a:prstGeom prst="straightConnector1">
              <a:avLst/>
            </a:prstGeom>
            <a:ln w="19050">
              <a:solidFill>
                <a:srgbClr val="C0000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46" name="Rounded Rectangle 45">
              <a:extLst>
                <a:ext uri="{FF2B5EF4-FFF2-40B4-BE49-F238E27FC236}">
                  <a16:creationId xmlns:a16="http://schemas.microsoft.com/office/drawing/2014/main" id="{E34FE3F3-9844-BC45-B826-1CFFA156B39D}"/>
                </a:ext>
              </a:extLst>
            </p:cNvPr>
            <p:cNvSpPr/>
            <p:nvPr/>
          </p:nvSpPr>
          <p:spPr>
            <a:xfrm>
              <a:off x="3376529" y="1049328"/>
              <a:ext cx="2846743" cy="3660710"/>
            </a:xfrm>
            <a:prstGeom prst="roundRect">
              <a:avLst/>
            </a:prstGeom>
            <a:noFill/>
            <a:ln w="190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1E601341-FE27-5A40-BEA7-7BE2342933A8}"/>
                </a:ext>
              </a:extLst>
            </p:cNvPr>
            <p:cNvSpPr txBox="1"/>
            <p:nvPr/>
          </p:nvSpPr>
          <p:spPr>
            <a:xfrm>
              <a:off x="6876456" y="3774684"/>
              <a:ext cx="4860754" cy="584775"/>
            </a:xfrm>
            <a:prstGeom prst="rect">
              <a:avLst/>
            </a:prstGeom>
            <a:ln w="19050" cap="rnd">
              <a:solidFill>
                <a:srgbClr val="0070C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b="1" baseline="30000" dirty="0">
                  <a:solidFill>
                    <a:srgbClr val="0070C0"/>
                  </a:solidFill>
                  <a:latin typeface="Palatino"/>
                  <a:cs typeface="Palatino"/>
                </a:rPr>
                <a:t>205</a:t>
              </a:r>
              <a:r>
                <a:rPr lang="en-US" sz="1600" b="1" dirty="0">
                  <a:solidFill>
                    <a:srgbClr val="0070C0"/>
                  </a:solidFill>
                  <a:latin typeface="Palatino"/>
                  <a:cs typeface="Palatino"/>
                </a:rPr>
                <a:t>TlF: 6.5x10</a:t>
              </a:r>
              <a:r>
                <a:rPr lang="en-US" sz="1600" b="1" baseline="30000" dirty="0">
                  <a:solidFill>
                    <a:srgbClr val="0070C0"/>
                  </a:solidFill>
                  <a:latin typeface="Palatino"/>
                  <a:cs typeface="Palatino"/>
                </a:rPr>
                <a:t>-23</a:t>
              </a:r>
              <a:r>
                <a:rPr lang="en-US" sz="1600" b="1" dirty="0">
                  <a:solidFill>
                    <a:srgbClr val="0070C0"/>
                  </a:solidFill>
                  <a:latin typeface="Palatino"/>
                  <a:cs typeface="Palatino"/>
                </a:rPr>
                <a:t> </a:t>
              </a:r>
              <a:r>
                <a:rPr lang="en-US" sz="1600" b="1" i="1" dirty="0">
                  <a:solidFill>
                    <a:srgbClr val="0070C0"/>
                  </a:solidFill>
                  <a:latin typeface="Palatino"/>
                  <a:cs typeface="Palatino"/>
                </a:rPr>
                <a:t>e</a:t>
              </a:r>
              <a:r>
                <a:rPr lang="en-US" sz="1600" b="1" dirty="0">
                  <a:solidFill>
                    <a:srgbClr val="0070C0"/>
                  </a:solidFill>
                  <a:latin typeface="Palatino"/>
                  <a:cs typeface="Palatino"/>
                </a:rPr>
                <a:t> cm (1991, Yale)</a:t>
              </a:r>
            </a:p>
            <a:p>
              <a:pPr algn="ctr"/>
              <a:r>
                <a:rPr lang="en-US" sz="1600" i="1" dirty="0" err="1">
                  <a:solidFill>
                    <a:srgbClr val="0070C0"/>
                  </a:solidFill>
                  <a:latin typeface="Palatino"/>
                  <a:cs typeface="Palatino"/>
                </a:rPr>
                <a:t>CeNTREX</a:t>
              </a:r>
              <a:r>
                <a:rPr lang="en-US" sz="1600" i="1" dirty="0">
                  <a:solidFill>
                    <a:srgbClr val="0070C0"/>
                  </a:solidFill>
                  <a:latin typeface="Palatino"/>
                  <a:cs typeface="Palatino"/>
                </a:rPr>
                <a:t> (ANL/JHU/CU/UMass)</a:t>
              </a:r>
            </a:p>
          </p:txBody>
        </p:sp>
        <p:cxnSp>
          <p:nvCxnSpPr>
            <p:cNvPr id="49" name="Straight Arrow Connector 48">
              <a:extLst>
                <a:ext uri="{FF2B5EF4-FFF2-40B4-BE49-F238E27FC236}">
                  <a16:creationId xmlns:a16="http://schemas.microsoft.com/office/drawing/2014/main" id="{9E09ACBB-8D13-EA4E-943D-C29E9564128D}"/>
                </a:ext>
              </a:extLst>
            </p:cNvPr>
            <p:cNvCxnSpPr>
              <a:cxnSpLocks/>
              <a:stCxn id="11" idx="3"/>
              <a:endCxn id="48" idx="1"/>
            </p:cNvCxnSpPr>
            <p:nvPr/>
          </p:nvCxnSpPr>
          <p:spPr>
            <a:xfrm flipV="1">
              <a:off x="6260326" y="4067072"/>
              <a:ext cx="616130" cy="96404"/>
            </a:xfrm>
            <a:prstGeom prst="straightConnector1">
              <a:avLst/>
            </a:prstGeom>
            <a:ln w="19050">
              <a:solidFill>
                <a:srgbClr val="0070C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874046" y="2399549"/>
              <a:ext cx="4860754" cy="1323439"/>
            </a:xfrm>
            <a:prstGeom prst="rect">
              <a:avLst/>
            </a:prstGeom>
            <a:ln w="19050" cap="rnd">
              <a:solidFill>
                <a:srgbClr val="1954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b="1" dirty="0">
                  <a:solidFill>
                    <a:srgbClr val="195400"/>
                  </a:solidFill>
                  <a:latin typeface="Palatino"/>
                  <a:cs typeface="Palatino"/>
                </a:rPr>
                <a:t>Hg-199: 0.74x10</a:t>
              </a:r>
              <a:r>
                <a:rPr lang="en-US" sz="1600" b="1" baseline="30000" dirty="0">
                  <a:solidFill>
                    <a:srgbClr val="195400"/>
                  </a:solidFill>
                  <a:latin typeface="Palatino"/>
                  <a:cs typeface="Palatino"/>
                </a:rPr>
                <a:t>-29</a:t>
              </a:r>
              <a:r>
                <a:rPr lang="en-US" sz="1600" b="1" dirty="0">
                  <a:solidFill>
                    <a:srgbClr val="195400"/>
                  </a:solidFill>
                  <a:latin typeface="Palatino"/>
                  <a:cs typeface="Palatino"/>
                </a:rPr>
                <a:t> </a:t>
              </a:r>
              <a:r>
                <a:rPr lang="en-US" sz="1600" b="1" i="1" dirty="0">
                  <a:solidFill>
                    <a:srgbClr val="195400"/>
                  </a:solidFill>
                  <a:latin typeface="Palatino"/>
                  <a:cs typeface="Palatino"/>
                </a:rPr>
                <a:t>e</a:t>
              </a:r>
              <a:r>
                <a:rPr lang="en-US" sz="1600" b="1" dirty="0">
                  <a:solidFill>
                    <a:srgbClr val="195400"/>
                  </a:solidFill>
                  <a:latin typeface="Palatino"/>
                  <a:cs typeface="Palatino"/>
                </a:rPr>
                <a:t> cm (2016, UW)</a:t>
              </a:r>
              <a:endParaRPr lang="en-US" sz="1600" b="1" i="1" dirty="0">
                <a:solidFill>
                  <a:srgbClr val="195400"/>
                </a:solidFill>
                <a:latin typeface="Palatino"/>
                <a:cs typeface="Palatino"/>
              </a:endParaRPr>
            </a:p>
            <a:p>
              <a:pPr algn="ctr"/>
              <a:r>
                <a:rPr lang="en-US" sz="1600" i="1" dirty="0">
                  <a:solidFill>
                    <a:srgbClr val="195400"/>
                  </a:solidFill>
                  <a:latin typeface="Palatino"/>
                  <a:cs typeface="Palatino"/>
                </a:rPr>
                <a:t>Xe-129 (LANL/ASU/UM)</a:t>
              </a:r>
            </a:p>
            <a:p>
              <a:pPr algn="ctr"/>
              <a:r>
                <a:rPr lang="en-US" sz="1600" i="1" dirty="0">
                  <a:solidFill>
                    <a:srgbClr val="195400"/>
                  </a:solidFill>
                  <a:latin typeface="Palatino"/>
                  <a:cs typeface="Palatino"/>
                </a:rPr>
                <a:t>Yb-171 (USTC)</a:t>
              </a:r>
            </a:p>
            <a:p>
              <a:pPr algn="ctr"/>
              <a:r>
                <a:rPr lang="en-US" sz="1600" i="1" dirty="0">
                  <a:solidFill>
                    <a:srgbClr val="195400"/>
                  </a:solidFill>
                  <a:latin typeface="Palatino"/>
                  <a:cs typeface="Palatino"/>
                </a:rPr>
                <a:t>Ra-225 (ANL/MSU)</a:t>
              </a:r>
            </a:p>
            <a:p>
              <a:pPr algn="ctr"/>
              <a:r>
                <a:rPr lang="en-US" sz="1600" i="1" dirty="0">
                  <a:solidFill>
                    <a:srgbClr val="195400"/>
                  </a:solidFill>
                  <a:latin typeface="Palatino"/>
                  <a:cs typeface="Palatino"/>
                </a:rPr>
                <a:t>RaX (MIT/Caltech/Harvard)</a:t>
              </a:r>
            </a:p>
          </p:txBody>
        </p:sp>
        <p:cxnSp>
          <p:nvCxnSpPr>
            <p:cNvPr id="35" name="Straight Arrow Connector 34"/>
            <p:cNvCxnSpPr>
              <a:cxnSpLocks/>
              <a:stCxn id="24" idx="3"/>
              <a:endCxn id="18" idx="1"/>
            </p:cNvCxnSpPr>
            <p:nvPr/>
          </p:nvCxnSpPr>
          <p:spPr>
            <a:xfrm flipV="1">
              <a:off x="6155636" y="1770503"/>
              <a:ext cx="720820" cy="625868"/>
            </a:xfrm>
            <a:prstGeom prst="straightConnector1">
              <a:avLst/>
            </a:prstGeom>
            <a:ln w="19050">
              <a:solidFill>
                <a:srgbClr val="7030A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1484529" y="5582614"/>
              <a:ext cx="1629399" cy="923330"/>
            </a:xfrm>
            <a:prstGeom prst="rect">
              <a:avLst/>
            </a:prstGeom>
            <a:noFill/>
          </p:spPr>
          <p:txBody>
            <a:bodyPr wrap="square" rtlCol="0">
              <a:spAutoFit/>
            </a:bodyPr>
            <a:lstStyle/>
            <a:p>
              <a:pPr algn="ctr"/>
              <a:r>
                <a:rPr lang="en-US" b="1" dirty="0">
                  <a:solidFill>
                    <a:srgbClr val="195400"/>
                  </a:solidFill>
                  <a:latin typeface="Futura Condensed"/>
                  <a:cs typeface="Futura Condensed"/>
                </a:rPr>
                <a:t>RMP 91</a:t>
              </a:r>
            </a:p>
            <a:p>
              <a:pPr algn="ctr"/>
              <a:r>
                <a:rPr lang="en-US" b="1" dirty="0">
                  <a:solidFill>
                    <a:srgbClr val="195400"/>
                  </a:solidFill>
                  <a:latin typeface="Futura Condensed"/>
                  <a:cs typeface="Futura Condensed"/>
                </a:rPr>
                <a:t>015001</a:t>
              </a:r>
            </a:p>
            <a:p>
              <a:pPr algn="ctr"/>
              <a:r>
                <a:rPr lang="en-US" b="1" dirty="0">
                  <a:solidFill>
                    <a:srgbClr val="195400"/>
                  </a:solidFill>
                  <a:latin typeface="Futura Condensed"/>
                  <a:cs typeface="Futura Condensed"/>
                </a:rPr>
                <a:t>(2019)</a:t>
              </a:r>
            </a:p>
          </p:txBody>
        </p:sp>
        <p:cxnSp>
          <p:nvCxnSpPr>
            <p:cNvPr id="32" name="Straight Arrow Connector 31"/>
            <p:cNvCxnSpPr>
              <a:cxnSpLocks/>
              <a:stCxn id="23" idx="3"/>
              <a:endCxn id="19" idx="1"/>
            </p:cNvCxnSpPr>
            <p:nvPr/>
          </p:nvCxnSpPr>
          <p:spPr>
            <a:xfrm flipV="1">
              <a:off x="6303787" y="3061269"/>
              <a:ext cx="570259" cy="253040"/>
            </a:xfrm>
            <a:prstGeom prst="straightConnector1">
              <a:avLst/>
            </a:prstGeom>
            <a:ln w="19050">
              <a:solidFill>
                <a:srgbClr val="195400"/>
              </a:solidFill>
              <a:headEnd type="oval"/>
              <a:tailEnd type="ova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46406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A2EFC-CADF-6571-BE80-0D2FA7F22C4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95A33F3-0879-4A89-5370-33AC6B104394}"/>
              </a:ext>
            </a:extLst>
          </p:cNvPr>
          <p:cNvSpPr>
            <a:spLocks noGrp="1"/>
          </p:cNvSpPr>
          <p:nvPr>
            <p:ph type="title"/>
          </p:nvPr>
        </p:nvSpPr>
        <p:spPr/>
        <p:txBody>
          <a:bodyPr>
            <a:noAutofit/>
          </a:bodyPr>
          <a:lstStyle/>
          <a:p>
            <a:r>
              <a:rPr lang="en-US" sz="3200" dirty="0"/>
              <a:t>The plan for gamma detection with LLNL:</a:t>
            </a:r>
            <a:br>
              <a:rPr lang="en-US" sz="3200" dirty="0"/>
            </a:br>
            <a:r>
              <a:rPr lang="en-US" sz="3200" dirty="0"/>
              <a:t>high detection efficiency and low background</a:t>
            </a:r>
          </a:p>
        </p:txBody>
      </p:sp>
      <p:sp>
        <p:nvSpPr>
          <p:cNvPr id="4" name="Date Placeholder 3">
            <a:extLst>
              <a:ext uri="{FF2B5EF4-FFF2-40B4-BE49-F238E27FC236}">
                <a16:creationId xmlns:a16="http://schemas.microsoft.com/office/drawing/2014/main" id="{69A17124-4322-C539-5688-A11C092511D0}"/>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EC438765-67AA-9CD1-B9B5-03DBE56E55FE}"/>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F35E4BE9-738C-5E7C-E78E-C010BE78DD9F}"/>
              </a:ext>
            </a:extLst>
          </p:cNvPr>
          <p:cNvSpPr>
            <a:spLocks noGrp="1"/>
          </p:cNvSpPr>
          <p:nvPr>
            <p:ph type="sldNum" sz="quarter" idx="12"/>
          </p:nvPr>
        </p:nvSpPr>
        <p:spPr/>
        <p:txBody>
          <a:bodyPr/>
          <a:lstStyle/>
          <a:p>
            <a:r>
              <a:rPr lang="en-US"/>
              <a:t>Slide </a:t>
            </a:r>
            <a:fld id="{2C7A174C-579F-4F8E-8B4A-0A19B84DACF7}" type="slidenum">
              <a:rPr lang="en-US" smtClean="0"/>
              <a:pPr/>
              <a:t>20</a:t>
            </a:fld>
            <a:endParaRPr lang="en-US" dirty="0"/>
          </a:p>
        </p:txBody>
      </p:sp>
      <p:pic>
        <p:nvPicPr>
          <p:cNvPr id="2" name="Picture 1">
            <a:extLst>
              <a:ext uri="{FF2B5EF4-FFF2-40B4-BE49-F238E27FC236}">
                <a16:creationId xmlns:a16="http://schemas.microsoft.com/office/drawing/2014/main" id="{0CF0D9F2-44F6-F79B-DB3B-991C3513E960}"/>
              </a:ext>
            </a:extLst>
          </p:cNvPr>
          <p:cNvPicPr>
            <a:picLocks noChangeAspect="1"/>
          </p:cNvPicPr>
          <p:nvPr/>
        </p:nvPicPr>
        <p:blipFill>
          <a:blip r:embed="rId3">
            <a:extLst>
              <a:ext uri="{28A0092B-C50C-407E-A947-70E740481C1C}">
                <a14:useLocalDpi xmlns:a14="http://schemas.microsoft.com/office/drawing/2010/main"/>
              </a:ext>
            </a:extLst>
          </a:blip>
          <a:srcRect t="26390"/>
          <a:stretch>
            <a:fillRect/>
          </a:stretch>
        </p:blipFill>
        <p:spPr>
          <a:xfrm>
            <a:off x="1512108" y="1971671"/>
            <a:ext cx="8990107" cy="2700337"/>
          </a:xfrm>
          <a:prstGeom prst="rect">
            <a:avLst/>
          </a:prstGeom>
        </p:spPr>
      </p:pic>
      <p:sp>
        <p:nvSpPr>
          <p:cNvPr id="7" name="TextBox 6">
            <a:extLst>
              <a:ext uri="{FF2B5EF4-FFF2-40B4-BE49-F238E27FC236}">
                <a16:creationId xmlns:a16="http://schemas.microsoft.com/office/drawing/2014/main" id="{74C82CC6-497B-D343-7283-37C5DE0AC6D2}"/>
              </a:ext>
            </a:extLst>
          </p:cNvPr>
          <p:cNvSpPr txBox="1"/>
          <p:nvPr/>
        </p:nvSpPr>
        <p:spPr>
          <a:xfrm>
            <a:off x="757241" y="1008962"/>
            <a:ext cx="2628900"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1:</a:t>
            </a:r>
          </a:p>
          <a:p>
            <a:pPr algn="ctr"/>
            <a:r>
              <a:rPr lang="en-US" sz="2400" b="1" dirty="0">
                <a:latin typeface="Calibri" panose="020F0502020204030204" pitchFamily="34" charset="0"/>
                <a:cs typeface="Calibri" panose="020F0502020204030204" pitchFamily="34" charset="0"/>
              </a:rPr>
              <a:t> </a:t>
            </a:r>
            <a:r>
              <a:rPr lang="en-US" sz="2400" b="1" baseline="30000" dirty="0">
                <a:latin typeface="Calibri" panose="020F0502020204030204" pitchFamily="34" charset="0"/>
                <a:cs typeface="Calibri" panose="020F0502020204030204" pitchFamily="34" charset="0"/>
              </a:rPr>
              <a:t>229</a:t>
            </a:r>
            <a:r>
              <a:rPr lang="en-US" sz="2400" b="1" dirty="0">
                <a:latin typeface="Calibri" panose="020F0502020204030204" pitchFamily="34" charset="0"/>
                <a:cs typeface="Calibri" panose="020F0502020204030204" pitchFamily="34" charset="0"/>
              </a:rPr>
              <a:t>U beam (FRIB)</a:t>
            </a:r>
          </a:p>
        </p:txBody>
      </p:sp>
      <p:sp>
        <p:nvSpPr>
          <p:cNvPr id="11" name="TextBox 10">
            <a:extLst>
              <a:ext uri="{FF2B5EF4-FFF2-40B4-BE49-F238E27FC236}">
                <a16:creationId xmlns:a16="http://schemas.microsoft.com/office/drawing/2014/main" id="{2FDE028A-094A-C9B9-BC12-678318E215FA}"/>
              </a:ext>
            </a:extLst>
          </p:cNvPr>
          <p:cNvSpPr txBox="1"/>
          <p:nvPr/>
        </p:nvSpPr>
        <p:spPr>
          <a:xfrm>
            <a:off x="6153152" y="1008962"/>
            <a:ext cx="2628900"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2:</a:t>
            </a:r>
          </a:p>
          <a:p>
            <a:pPr algn="ctr"/>
            <a:r>
              <a:rPr lang="en-US" sz="2400" b="1" dirty="0">
                <a:latin typeface="Calibri" panose="020F0502020204030204" pitchFamily="34" charset="0"/>
                <a:cs typeface="Calibri" panose="020F0502020204030204" pitchFamily="34" charset="0"/>
              </a:rPr>
              <a:t>Beam Stop</a:t>
            </a:r>
          </a:p>
        </p:txBody>
      </p:sp>
      <p:sp>
        <p:nvSpPr>
          <p:cNvPr id="12" name="TextBox 11">
            <a:extLst>
              <a:ext uri="{FF2B5EF4-FFF2-40B4-BE49-F238E27FC236}">
                <a16:creationId xmlns:a16="http://schemas.microsoft.com/office/drawing/2014/main" id="{FC661BA4-10E1-B5C4-BBFB-EE45D094495A}"/>
              </a:ext>
            </a:extLst>
          </p:cNvPr>
          <p:cNvSpPr txBox="1"/>
          <p:nvPr/>
        </p:nvSpPr>
        <p:spPr>
          <a:xfrm>
            <a:off x="8364598" y="1008962"/>
            <a:ext cx="2628900"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4:</a:t>
            </a:r>
          </a:p>
          <a:p>
            <a:pPr algn="ctr"/>
            <a:r>
              <a:rPr lang="en-US" sz="2400" b="1" dirty="0">
                <a:latin typeface="Calibri" panose="020F0502020204030204" pitchFamily="34" charset="0"/>
                <a:cs typeface="Calibri" panose="020F0502020204030204" pitchFamily="34" charset="0"/>
              </a:rPr>
              <a:t>STJ Detector</a:t>
            </a:r>
          </a:p>
        </p:txBody>
      </p:sp>
      <p:sp>
        <p:nvSpPr>
          <p:cNvPr id="13" name="TextBox 12">
            <a:extLst>
              <a:ext uri="{FF2B5EF4-FFF2-40B4-BE49-F238E27FC236}">
                <a16:creationId xmlns:a16="http://schemas.microsoft.com/office/drawing/2014/main" id="{D1AAF6F4-1CF9-0B52-F63C-BE204F5E1B4E}"/>
              </a:ext>
            </a:extLst>
          </p:cNvPr>
          <p:cNvSpPr txBox="1"/>
          <p:nvPr/>
        </p:nvSpPr>
        <p:spPr>
          <a:xfrm>
            <a:off x="3530661" y="1008962"/>
            <a:ext cx="2628900" cy="830997"/>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3:</a:t>
            </a:r>
          </a:p>
          <a:p>
            <a:pPr algn="ctr"/>
            <a:r>
              <a:rPr lang="en-US" sz="2400" b="1" dirty="0">
                <a:latin typeface="Calibri" panose="020F0502020204030204" pitchFamily="34" charset="0"/>
                <a:cs typeface="Calibri" panose="020F0502020204030204" pitchFamily="34" charset="0"/>
              </a:rPr>
              <a:t>EUV Optic</a:t>
            </a:r>
          </a:p>
        </p:txBody>
      </p:sp>
      <p:sp>
        <p:nvSpPr>
          <p:cNvPr id="15" name="TextBox 14">
            <a:extLst>
              <a:ext uri="{FF2B5EF4-FFF2-40B4-BE49-F238E27FC236}">
                <a16:creationId xmlns:a16="http://schemas.microsoft.com/office/drawing/2014/main" id="{F7D6D18D-5519-E900-EB58-EC13F6EBB60A}"/>
              </a:ext>
            </a:extLst>
          </p:cNvPr>
          <p:cNvSpPr txBox="1"/>
          <p:nvPr/>
        </p:nvSpPr>
        <p:spPr>
          <a:xfrm>
            <a:off x="1428750" y="4788618"/>
            <a:ext cx="9963150" cy="1631216"/>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Approach:</a:t>
            </a:r>
          </a:p>
          <a:p>
            <a:pPr marL="457200" indent="-457200">
              <a:buAutoNum type="arabicParenR"/>
            </a:pPr>
            <a:r>
              <a:rPr lang="en-US" sz="2000" baseline="30000" dirty="0">
                <a:latin typeface="Arial" panose="020B0604020202020204" pitchFamily="34" charset="0"/>
                <a:cs typeface="Arial" panose="020B0604020202020204" pitchFamily="34" charset="0"/>
              </a:rPr>
              <a:t>229</a:t>
            </a:r>
            <a:r>
              <a:rPr lang="en-US" sz="2000" dirty="0">
                <a:latin typeface="Arial" panose="020B0604020202020204" pitchFamily="34" charset="0"/>
                <a:cs typeface="Arial" panose="020B0604020202020204" pitchFamily="34" charset="0"/>
              </a:rPr>
              <a:t>U decays to </a:t>
            </a:r>
            <a:r>
              <a:rPr lang="en-US" sz="2000" baseline="30000" dirty="0">
                <a:latin typeface="Arial" panose="020B0604020202020204" pitchFamily="34" charset="0"/>
                <a:cs typeface="Arial" panose="020B0604020202020204" pitchFamily="34" charset="0"/>
              </a:rPr>
              <a:t>229</a:t>
            </a:r>
            <a:r>
              <a:rPr lang="en-US" sz="2000" dirty="0">
                <a:latin typeface="Arial" panose="020B0604020202020204" pitchFamily="34" charset="0"/>
                <a:cs typeface="Arial" panose="020B0604020202020204" pitchFamily="34" charset="0"/>
              </a:rPr>
              <a:t>Pa </a:t>
            </a:r>
            <a:r>
              <a:rPr lang="en-US" sz="2000" dirty="0">
                <a:latin typeface="Arial" panose="020B0604020202020204" pitchFamily="34" charset="0"/>
                <a:cs typeface="Arial" panose="020B0604020202020204" pitchFamily="34" charset="0"/>
                <a:sym typeface="Symbol" pitchFamily="2" charset="2"/>
              </a:rPr>
              <a:t></a:t>
            </a:r>
            <a:r>
              <a:rPr lang="en-US" sz="2000" dirty="0">
                <a:latin typeface="Arial" panose="020B0604020202020204" pitchFamily="34" charset="0"/>
                <a:cs typeface="Arial" panose="020B0604020202020204" pitchFamily="34" charset="0"/>
              </a:rPr>
              <a:t> Produces 60 eV gamma</a:t>
            </a:r>
          </a:p>
          <a:p>
            <a:pPr marL="457200" indent="-457200">
              <a:buAutoNum type="arabicParenR"/>
            </a:pPr>
            <a:r>
              <a:rPr lang="en-US" sz="2000" dirty="0">
                <a:latin typeface="Arial" panose="020B0604020202020204" pitchFamily="34" charset="0"/>
                <a:cs typeface="Arial" panose="020B0604020202020204" pitchFamily="34" charset="0"/>
              </a:rPr>
              <a:t>Beam stop blocks direct radiation onto STJ  </a:t>
            </a:r>
            <a:r>
              <a:rPr lang="en-US" sz="2000" dirty="0">
                <a:latin typeface="Arial" panose="020B0604020202020204" pitchFamily="34" charset="0"/>
                <a:cs typeface="Arial" panose="020B0604020202020204" pitchFamily="34" charset="0"/>
                <a:sym typeface="Symbol" pitchFamily="2" charset="2"/>
              </a:rPr>
              <a:t></a:t>
            </a:r>
            <a:r>
              <a:rPr lang="en-US" sz="2000" dirty="0">
                <a:effectLst/>
                <a:latin typeface="Arial" panose="020B0604020202020204" pitchFamily="34" charset="0"/>
                <a:cs typeface="Arial" panose="020B0604020202020204" pitchFamily="34" charset="0"/>
              </a:rPr>
              <a:t> L</a:t>
            </a:r>
            <a:r>
              <a:rPr lang="en-US" sz="2000" dirty="0">
                <a:latin typeface="Arial" panose="020B0604020202020204" pitchFamily="34" charset="0"/>
                <a:cs typeface="Arial" panose="020B0604020202020204" pitchFamily="34" charset="0"/>
              </a:rPr>
              <a:t>ow background</a:t>
            </a:r>
          </a:p>
          <a:p>
            <a:pPr marL="457200" indent="-457200">
              <a:buAutoNum type="arabicParenR"/>
            </a:pPr>
            <a:r>
              <a:rPr lang="en-US" sz="2000" dirty="0">
                <a:latin typeface="Arial" panose="020B0604020202020204" pitchFamily="34" charset="0"/>
                <a:cs typeface="Arial" panose="020B0604020202020204" pitchFamily="34" charset="0"/>
              </a:rPr>
              <a:t>EUV optic reflects ~60 eV gamma (only!) onto STJ </a:t>
            </a:r>
            <a:r>
              <a:rPr lang="en-US" sz="2000" dirty="0">
                <a:latin typeface="Arial" panose="020B0604020202020204" pitchFamily="34" charset="0"/>
                <a:cs typeface="Arial" panose="020B0604020202020204" pitchFamily="34" charset="0"/>
                <a:sym typeface="Symbol" pitchFamily="2" charset="2"/>
              </a:rPr>
              <a:t></a:t>
            </a:r>
            <a:r>
              <a:rPr lang="en-US" sz="2000" dirty="0">
                <a:effectLst/>
                <a:latin typeface="Arial" panose="020B0604020202020204" pitchFamily="34" charset="0"/>
                <a:cs typeface="Arial" panose="020B0604020202020204" pitchFamily="34" charset="0"/>
              </a:rPr>
              <a:t>  H</a:t>
            </a:r>
            <a:r>
              <a:rPr lang="en-US" sz="2000" dirty="0">
                <a:latin typeface="Arial" panose="020B0604020202020204" pitchFamily="34" charset="0"/>
                <a:cs typeface="Arial" panose="020B0604020202020204" pitchFamily="34" charset="0"/>
              </a:rPr>
              <a:t>igh collection efficiency</a:t>
            </a:r>
          </a:p>
          <a:p>
            <a:pPr marL="457200" indent="-457200">
              <a:buAutoNum type="arabicParenR"/>
            </a:pPr>
            <a:r>
              <a:rPr lang="en-US" sz="2000" dirty="0">
                <a:latin typeface="Arial" panose="020B0604020202020204" pitchFamily="34" charset="0"/>
                <a:cs typeface="Arial" panose="020B0604020202020204" pitchFamily="34" charset="0"/>
              </a:rPr>
              <a:t>STJ detects gamma of interest </a:t>
            </a:r>
            <a:r>
              <a:rPr lang="en-US" sz="2000" dirty="0">
                <a:latin typeface="Arial" panose="020B0604020202020204" pitchFamily="34" charset="0"/>
                <a:cs typeface="Arial" panose="020B0604020202020204" pitchFamily="34" charset="0"/>
                <a:sym typeface="Symbol" pitchFamily="2" charset="2"/>
              </a:rPr>
              <a:t></a:t>
            </a:r>
            <a:r>
              <a:rPr lang="en-US" sz="2000" dirty="0">
                <a:effectLst/>
                <a:latin typeface="Arial" panose="020B0604020202020204" pitchFamily="34" charset="0"/>
                <a:cs typeface="Arial" panose="020B0604020202020204" pitchFamily="34" charset="0"/>
              </a:rPr>
              <a:t>  High resolution</a:t>
            </a:r>
            <a:endParaRPr lang="en-US" sz="20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2E010266-A053-03BA-3DAF-E838AFC19EF8}"/>
              </a:ext>
            </a:extLst>
          </p:cNvPr>
          <p:cNvPicPr>
            <a:picLocks noChangeAspect="1"/>
          </p:cNvPicPr>
          <p:nvPr/>
        </p:nvPicPr>
        <p:blipFill>
          <a:blip r:embed="rId4"/>
          <a:stretch>
            <a:fillRect/>
          </a:stretch>
        </p:blipFill>
        <p:spPr>
          <a:xfrm>
            <a:off x="152797" y="886109"/>
            <a:ext cx="808893" cy="822375"/>
          </a:xfrm>
          <a:prstGeom prst="rect">
            <a:avLst/>
          </a:prstGeom>
        </p:spPr>
      </p:pic>
    </p:spTree>
    <p:extLst>
      <p:ext uri="{BB962C8B-B14F-4D97-AF65-F5344CB8AC3E}">
        <p14:creationId xmlns:p14="http://schemas.microsoft.com/office/powerpoint/2010/main" val="510267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447172-A693-809B-2AAF-86E7A6C998E4}"/>
              </a:ext>
            </a:extLst>
          </p:cNvPr>
          <p:cNvSpPr>
            <a:spLocks noGrp="1"/>
          </p:cNvSpPr>
          <p:nvPr>
            <p:ph type="title"/>
          </p:nvPr>
        </p:nvSpPr>
        <p:spPr/>
        <p:txBody>
          <a:bodyPr>
            <a:noAutofit/>
          </a:bodyPr>
          <a:lstStyle/>
          <a:p>
            <a:r>
              <a:rPr lang="en-US" sz="3200" dirty="0"/>
              <a:t>Superconducting tunnel junctions (STJs) have been used to do high precision nuclear physics at this energy scale</a:t>
            </a:r>
          </a:p>
        </p:txBody>
      </p:sp>
      <p:sp>
        <p:nvSpPr>
          <p:cNvPr id="4" name="Date Placeholder 3">
            <a:extLst>
              <a:ext uri="{FF2B5EF4-FFF2-40B4-BE49-F238E27FC236}">
                <a16:creationId xmlns:a16="http://schemas.microsoft.com/office/drawing/2014/main" id="{046C80C4-8E68-9947-B2A0-5B92EF7B6C2D}"/>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89C6C592-C2AC-496C-ABB0-582B9E418E49}"/>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EDE3D68C-2381-FAC0-5152-F1AC7B8CAD87}"/>
              </a:ext>
            </a:extLst>
          </p:cNvPr>
          <p:cNvSpPr>
            <a:spLocks noGrp="1"/>
          </p:cNvSpPr>
          <p:nvPr>
            <p:ph type="sldNum" sz="quarter" idx="12"/>
          </p:nvPr>
        </p:nvSpPr>
        <p:spPr/>
        <p:txBody>
          <a:bodyPr/>
          <a:lstStyle/>
          <a:p>
            <a:r>
              <a:rPr lang="en-US"/>
              <a:t>Slide </a:t>
            </a:r>
            <a:fld id="{2C7A174C-579F-4F8E-8B4A-0A19B84DACF7}" type="slidenum">
              <a:rPr lang="en-US" smtClean="0"/>
              <a:pPr/>
              <a:t>21</a:t>
            </a:fld>
            <a:endParaRPr lang="en-US" dirty="0"/>
          </a:p>
        </p:txBody>
      </p:sp>
      <p:grpSp>
        <p:nvGrpSpPr>
          <p:cNvPr id="13" name="Group 12">
            <a:extLst>
              <a:ext uri="{FF2B5EF4-FFF2-40B4-BE49-F238E27FC236}">
                <a16:creationId xmlns:a16="http://schemas.microsoft.com/office/drawing/2014/main" id="{F2ECAE4A-14E0-B4D3-A926-BD712C6B448C}"/>
              </a:ext>
            </a:extLst>
          </p:cNvPr>
          <p:cNvGrpSpPr/>
          <p:nvPr/>
        </p:nvGrpSpPr>
        <p:grpSpPr>
          <a:xfrm>
            <a:off x="374650" y="916417"/>
            <a:ext cx="4754563" cy="5402862"/>
            <a:chOff x="374650" y="947103"/>
            <a:chExt cx="4686139" cy="5325108"/>
          </a:xfrm>
        </p:grpSpPr>
        <p:pic>
          <p:nvPicPr>
            <p:cNvPr id="7" name="Picture 6" descr="A close up of a paper&#10;&#10;Description automatically generated">
              <a:extLst>
                <a:ext uri="{FF2B5EF4-FFF2-40B4-BE49-F238E27FC236}">
                  <a16:creationId xmlns:a16="http://schemas.microsoft.com/office/drawing/2014/main" id="{187AF16C-E24E-1A95-6376-CB348840EE6F}"/>
                </a:ext>
              </a:extLst>
            </p:cNvPr>
            <p:cNvPicPr>
              <a:picLocks noChangeAspect="1"/>
            </p:cNvPicPr>
            <p:nvPr/>
          </p:nvPicPr>
          <p:blipFill>
            <a:blip r:embed="rId3">
              <a:extLst>
                <a:ext uri="{28A0092B-C50C-407E-A947-70E740481C1C}">
                  <a14:useLocalDpi xmlns:a14="http://schemas.microsoft.com/office/drawing/2010/main" val="0"/>
                </a:ext>
              </a:extLst>
            </a:blip>
            <a:srcRect l="8648" r="8624"/>
            <a:stretch/>
          </p:blipFill>
          <p:spPr>
            <a:xfrm>
              <a:off x="374650" y="947103"/>
              <a:ext cx="4686138" cy="2891852"/>
            </a:xfrm>
            <a:prstGeom prst="rect">
              <a:avLst/>
            </a:prstGeom>
          </p:spPr>
        </p:pic>
        <p:pic>
          <p:nvPicPr>
            <p:cNvPr id="12" name="Picture 11" descr="A diagram of a nuclear experiment&#10;&#10;Description automatically generated with medium confidence">
              <a:extLst>
                <a:ext uri="{FF2B5EF4-FFF2-40B4-BE49-F238E27FC236}">
                  <a16:creationId xmlns:a16="http://schemas.microsoft.com/office/drawing/2014/main" id="{83A94D61-E64F-44BC-CA1B-011D0825E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651" y="3748906"/>
              <a:ext cx="4686138" cy="2523305"/>
            </a:xfrm>
            <a:prstGeom prst="rect">
              <a:avLst/>
            </a:prstGeom>
          </p:spPr>
        </p:pic>
      </p:grpSp>
      <p:sp>
        <p:nvSpPr>
          <p:cNvPr id="15" name="Rectangle 14">
            <a:extLst>
              <a:ext uri="{FF2B5EF4-FFF2-40B4-BE49-F238E27FC236}">
                <a16:creationId xmlns:a16="http://schemas.microsoft.com/office/drawing/2014/main" id="{CF2436DB-9826-64B3-1D57-0A8E76256277}"/>
              </a:ext>
            </a:extLst>
          </p:cNvPr>
          <p:cNvSpPr/>
          <p:nvPr/>
        </p:nvSpPr>
        <p:spPr>
          <a:xfrm>
            <a:off x="362813" y="1050323"/>
            <a:ext cx="4766400" cy="5268955"/>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diagram of different colored lines&#10;&#10;Description automatically generated">
            <a:extLst>
              <a:ext uri="{FF2B5EF4-FFF2-40B4-BE49-F238E27FC236}">
                <a16:creationId xmlns:a16="http://schemas.microsoft.com/office/drawing/2014/main" id="{AF5CC169-968F-C1E7-6AB9-D9ED5C656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549" y="988555"/>
            <a:ext cx="3766521" cy="5002669"/>
          </a:xfrm>
          <a:prstGeom prst="rect">
            <a:avLst/>
          </a:prstGeom>
        </p:spPr>
      </p:pic>
      <p:sp>
        <p:nvSpPr>
          <p:cNvPr id="25" name="Right Arrow 24">
            <a:extLst>
              <a:ext uri="{FF2B5EF4-FFF2-40B4-BE49-F238E27FC236}">
                <a16:creationId xmlns:a16="http://schemas.microsoft.com/office/drawing/2014/main" id="{4F1918C4-6D0A-BDAB-87C1-BBE5CFBC47A8}"/>
              </a:ext>
            </a:extLst>
          </p:cNvPr>
          <p:cNvSpPr/>
          <p:nvPr/>
        </p:nvSpPr>
        <p:spPr>
          <a:xfrm>
            <a:off x="5669280" y="3383836"/>
            <a:ext cx="1143000" cy="468025"/>
          </a:xfrm>
          <a:prstGeom prst="righ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9BA1E978-AD46-3DFC-42B1-AA6FA61DC147}"/>
              </a:ext>
            </a:extLst>
          </p:cNvPr>
          <p:cNvSpPr txBox="1"/>
          <p:nvPr/>
        </p:nvSpPr>
        <p:spPr>
          <a:xfrm>
            <a:off x="7412158" y="5866250"/>
            <a:ext cx="3717684" cy="461665"/>
          </a:xfrm>
          <a:prstGeom prst="rect">
            <a:avLst/>
          </a:prstGeom>
          <a:noFill/>
        </p:spPr>
        <p:txBody>
          <a:bodyPr wrap="none" rtlCol="0">
            <a:spAutoFit/>
          </a:bodyPr>
          <a:lstStyle/>
          <a:p>
            <a:r>
              <a:rPr lang="en-US" sz="2400" b="1" baseline="30000" dirty="0">
                <a:latin typeface="Arial" panose="020B0604020202020204" pitchFamily="34" charset="0"/>
                <a:cs typeface="Arial" panose="020B0604020202020204" pitchFamily="34" charset="0"/>
              </a:rPr>
              <a:t>235m</a:t>
            </a:r>
            <a:r>
              <a:rPr lang="en-US" sz="2400" b="1" dirty="0">
                <a:latin typeface="Arial" panose="020B0604020202020204" pitchFamily="34" charset="0"/>
                <a:cs typeface="Arial" panose="020B0604020202020204" pitchFamily="34" charset="0"/>
              </a:rPr>
              <a:t>U: 76.737 ± 0.018 eV </a:t>
            </a:r>
          </a:p>
        </p:txBody>
      </p:sp>
    </p:spTree>
    <p:extLst>
      <p:ext uri="{BB962C8B-B14F-4D97-AF65-F5344CB8AC3E}">
        <p14:creationId xmlns:p14="http://schemas.microsoft.com/office/powerpoint/2010/main" val="2694330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06961-E335-7C4D-12A8-FFA0508641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0BF2648-23AF-34C9-DC64-AE6C40CCA350}"/>
              </a:ext>
            </a:extLst>
          </p:cNvPr>
          <p:cNvSpPr>
            <a:spLocks noGrp="1"/>
          </p:cNvSpPr>
          <p:nvPr>
            <p:ph type="title"/>
          </p:nvPr>
        </p:nvSpPr>
        <p:spPr/>
        <p:txBody>
          <a:bodyPr>
            <a:noAutofit/>
          </a:bodyPr>
          <a:lstStyle/>
          <a:p>
            <a:r>
              <a:rPr lang="en-US" sz="3400" dirty="0"/>
              <a:t>STJ detectors for high resolution and low background</a:t>
            </a:r>
          </a:p>
        </p:txBody>
      </p:sp>
      <p:sp>
        <p:nvSpPr>
          <p:cNvPr id="4" name="Date Placeholder 3">
            <a:extLst>
              <a:ext uri="{FF2B5EF4-FFF2-40B4-BE49-F238E27FC236}">
                <a16:creationId xmlns:a16="http://schemas.microsoft.com/office/drawing/2014/main" id="{6C842684-169D-17EB-B27A-1DD77602C6C0}"/>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C3EA0C92-D5A6-E6B9-108F-67202B18F8EB}"/>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38F4C1A3-225C-4C55-9F8D-E4CE08ACD46B}"/>
              </a:ext>
            </a:extLst>
          </p:cNvPr>
          <p:cNvSpPr>
            <a:spLocks noGrp="1"/>
          </p:cNvSpPr>
          <p:nvPr>
            <p:ph type="sldNum" sz="quarter" idx="12"/>
          </p:nvPr>
        </p:nvSpPr>
        <p:spPr/>
        <p:txBody>
          <a:bodyPr/>
          <a:lstStyle/>
          <a:p>
            <a:r>
              <a:rPr lang="en-US"/>
              <a:t>Slide </a:t>
            </a:r>
            <a:fld id="{2C7A174C-579F-4F8E-8B4A-0A19B84DACF7}" type="slidenum">
              <a:rPr lang="en-US" smtClean="0"/>
              <a:pPr/>
              <a:t>22</a:t>
            </a:fld>
            <a:endParaRPr lang="en-US" dirty="0"/>
          </a:p>
        </p:txBody>
      </p:sp>
      <p:sp>
        <p:nvSpPr>
          <p:cNvPr id="2" name="TextBox 1">
            <a:extLst>
              <a:ext uri="{FF2B5EF4-FFF2-40B4-BE49-F238E27FC236}">
                <a16:creationId xmlns:a16="http://schemas.microsoft.com/office/drawing/2014/main" id="{4D01AA6A-CD61-BA10-E78F-4B186CD6BB77}"/>
              </a:ext>
            </a:extLst>
          </p:cNvPr>
          <p:cNvSpPr txBox="1"/>
          <p:nvPr/>
        </p:nvSpPr>
        <p:spPr>
          <a:xfrm>
            <a:off x="1376420" y="1608508"/>
            <a:ext cx="3481387"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High Energy Resolution</a:t>
            </a:r>
          </a:p>
        </p:txBody>
      </p:sp>
      <p:sp>
        <p:nvSpPr>
          <p:cNvPr id="7" name="TextBox 6">
            <a:extLst>
              <a:ext uri="{FF2B5EF4-FFF2-40B4-BE49-F238E27FC236}">
                <a16:creationId xmlns:a16="http://schemas.microsoft.com/office/drawing/2014/main" id="{16646E36-37FF-B737-9A1E-E5C380908870}"/>
              </a:ext>
            </a:extLst>
          </p:cNvPr>
          <p:cNvSpPr txBox="1"/>
          <p:nvPr/>
        </p:nvSpPr>
        <p:spPr>
          <a:xfrm>
            <a:off x="6557963" y="1608508"/>
            <a:ext cx="5532437"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Coincidence Vetoing Reduces Background</a:t>
            </a:r>
          </a:p>
        </p:txBody>
      </p:sp>
      <p:pic>
        <p:nvPicPr>
          <p:cNvPr id="11" name="Picture 10">
            <a:extLst>
              <a:ext uri="{FF2B5EF4-FFF2-40B4-BE49-F238E27FC236}">
                <a16:creationId xmlns:a16="http://schemas.microsoft.com/office/drawing/2014/main" id="{FA2D7FCC-D8CB-9037-3938-2997CD54838C}"/>
              </a:ext>
            </a:extLst>
          </p:cNvPr>
          <p:cNvPicPr>
            <a:picLocks noChangeAspect="1"/>
          </p:cNvPicPr>
          <p:nvPr/>
        </p:nvPicPr>
        <p:blipFill>
          <a:blip r:embed="rId3"/>
          <a:srcRect l="66815" t="4661" r="1260" b="3715"/>
          <a:stretch>
            <a:fillRect/>
          </a:stretch>
        </p:blipFill>
        <p:spPr>
          <a:xfrm>
            <a:off x="6805611" y="1902841"/>
            <a:ext cx="4224338" cy="4123094"/>
          </a:xfrm>
          <a:prstGeom prst="rect">
            <a:avLst/>
          </a:prstGeom>
        </p:spPr>
      </p:pic>
      <p:pic>
        <p:nvPicPr>
          <p:cNvPr id="12" name="Picture 11">
            <a:extLst>
              <a:ext uri="{FF2B5EF4-FFF2-40B4-BE49-F238E27FC236}">
                <a16:creationId xmlns:a16="http://schemas.microsoft.com/office/drawing/2014/main" id="{5D21A299-03D7-DFD9-F588-7F2DAE0D7AEA}"/>
              </a:ext>
            </a:extLst>
          </p:cNvPr>
          <p:cNvPicPr>
            <a:picLocks noChangeAspect="1"/>
          </p:cNvPicPr>
          <p:nvPr/>
        </p:nvPicPr>
        <p:blipFill>
          <a:blip r:embed="rId3"/>
          <a:srcRect r="66815"/>
          <a:stretch>
            <a:fillRect/>
          </a:stretch>
        </p:blipFill>
        <p:spPr>
          <a:xfrm>
            <a:off x="1004888" y="1839341"/>
            <a:ext cx="3910013" cy="4007070"/>
          </a:xfrm>
          <a:prstGeom prst="rect">
            <a:avLst/>
          </a:prstGeom>
        </p:spPr>
      </p:pic>
      <p:sp>
        <p:nvSpPr>
          <p:cNvPr id="13" name="TextBox 12">
            <a:extLst>
              <a:ext uri="{FF2B5EF4-FFF2-40B4-BE49-F238E27FC236}">
                <a16:creationId xmlns:a16="http://schemas.microsoft.com/office/drawing/2014/main" id="{CBB55685-0A0D-4BFC-9D30-A1B74E7D2F8A}"/>
              </a:ext>
            </a:extLst>
          </p:cNvPr>
          <p:cNvSpPr txBox="1"/>
          <p:nvPr/>
        </p:nvSpPr>
        <p:spPr>
          <a:xfrm>
            <a:off x="1104901" y="5954929"/>
            <a:ext cx="4029075" cy="369332"/>
          </a:xfrm>
          <a:prstGeom prst="rect">
            <a:avLst/>
          </a:prstGeom>
          <a:noFill/>
        </p:spPr>
        <p:txBody>
          <a:bodyPr wrap="square" rtlCol="0">
            <a:spAutoFit/>
          </a:bodyPr>
          <a:lstStyle/>
          <a:p>
            <a:pPr marL="285750" indent="-285750">
              <a:buFont typeface="Wingdings" pitchFamily="2" charset="2"/>
              <a:buChar char="§"/>
            </a:pPr>
            <a:r>
              <a:rPr lang="en-US" dirty="0">
                <a:latin typeface="Calibri" panose="020F0502020204030204" pitchFamily="34" charset="0"/>
                <a:cs typeface="Calibri" panose="020F0502020204030204" pitchFamily="34" charset="0"/>
              </a:rPr>
              <a:t>~2 eV FWHM resolution at low energy</a:t>
            </a:r>
          </a:p>
        </p:txBody>
      </p:sp>
      <p:sp>
        <p:nvSpPr>
          <p:cNvPr id="15" name="TextBox 14">
            <a:extLst>
              <a:ext uri="{FF2B5EF4-FFF2-40B4-BE49-F238E27FC236}">
                <a16:creationId xmlns:a16="http://schemas.microsoft.com/office/drawing/2014/main" id="{E7449587-A56B-ACA3-328F-98B632149D6D}"/>
              </a:ext>
            </a:extLst>
          </p:cNvPr>
          <p:cNvSpPr txBox="1"/>
          <p:nvPr/>
        </p:nvSpPr>
        <p:spPr>
          <a:xfrm>
            <a:off x="6894324" y="5954929"/>
            <a:ext cx="4859714" cy="369332"/>
          </a:xfrm>
          <a:prstGeom prst="rect">
            <a:avLst/>
          </a:prstGeom>
          <a:noFill/>
        </p:spPr>
        <p:txBody>
          <a:bodyPr wrap="square" rtlCol="0">
            <a:spAutoFit/>
          </a:bodyPr>
          <a:lstStyle/>
          <a:p>
            <a:pPr marL="285750" indent="-285750">
              <a:buFont typeface="Wingdings" pitchFamily="2" charset="2"/>
              <a:buChar char="§"/>
            </a:pPr>
            <a:r>
              <a:rPr lang="en-US" dirty="0">
                <a:latin typeface="Calibri" panose="020F0502020204030204" pitchFamily="34" charset="0"/>
                <a:cs typeface="Calibri" panose="020F0502020204030204" pitchFamily="34" charset="0"/>
              </a:rPr>
              <a:t>Gamma and muon background can be vetoed</a:t>
            </a:r>
          </a:p>
        </p:txBody>
      </p:sp>
      <p:pic>
        <p:nvPicPr>
          <p:cNvPr id="32" name="Picture 31">
            <a:extLst>
              <a:ext uri="{FF2B5EF4-FFF2-40B4-BE49-F238E27FC236}">
                <a16:creationId xmlns:a16="http://schemas.microsoft.com/office/drawing/2014/main" id="{B0807164-2564-E7E9-280B-E83A5A504E2C}"/>
              </a:ext>
            </a:extLst>
          </p:cNvPr>
          <p:cNvPicPr>
            <a:picLocks noChangeAspect="1"/>
          </p:cNvPicPr>
          <p:nvPr/>
        </p:nvPicPr>
        <p:blipFill>
          <a:blip r:embed="rId4"/>
          <a:stretch>
            <a:fillRect/>
          </a:stretch>
        </p:blipFill>
        <p:spPr>
          <a:xfrm>
            <a:off x="152797" y="886109"/>
            <a:ext cx="808893" cy="822375"/>
          </a:xfrm>
          <a:prstGeom prst="rect">
            <a:avLst/>
          </a:prstGeom>
        </p:spPr>
      </p:pic>
      <p:pic>
        <p:nvPicPr>
          <p:cNvPr id="33" name="Picture 32">
            <a:extLst>
              <a:ext uri="{FF2B5EF4-FFF2-40B4-BE49-F238E27FC236}">
                <a16:creationId xmlns:a16="http://schemas.microsoft.com/office/drawing/2014/main" id="{E74EA3BE-6E7F-2425-FF74-B5F420BAFAA6}"/>
              </a:ext>
            </a:extLst>
          </p:cNvPr>
          <p:cNvPicPr>
            <a:picLocks noChangeAspect="1"/>
          </p:cNvPicPr>
          <p:nvPr/>
        </p:nvPicPr>
        <p:blipFill>
          <a:blip r:embed="rId5"/>
          <a:stretch>
            <a:fillRect/>
          </a:stretch>
        </p:blipFill>
        <p:spPr>
          <a:xfrm>
            <a:off x="1369564" y="986731"/>
            <a:ext cx="2239076" cy="721753"/>
          </a:xfrm>
          <a:prstGeom prst="rect">
            <a:avLst/>
          </a:prstGeom>
        </p:spPr>
      </p:pic>
      <p:pic>
        <p:nvPicPr>
          <p:cNvPr id="34" name="Picture 33">
            <a:extLst>
              <a:ext uri="{FF2B5EF4-FFF2-40B4-BE49-F238E27FC236}">
                <a16:creationId xmlns:a16="http://schemas.microsoft.com/office/drawing/2014/main" id="{2A595572-DA4A-F3E5-A20B-14636553B161}"/>
              </a:ext>
            </a:extLst>
          </p:cNvPr>
          <p:cNvPicPr>
            <a:picLocks noChangeAspect="1"/>
          </p:cNvPicPr>
          <p:nvPr/>
        </p:nvPicPr>
        <p:blipFill>
          <a:blip r:embed="rId6"/>
          <a:srcRect l="5760" t="6618" r="5821" b="5836"/>
          <a:stretch>
            <a:fillRect/>
          </a:stretch>
        </p:blipFill>
        <p:spPr>
          <a:xfrm>
            <a:off x="4226093" y="2132953"/>
            <a:ext cx="1856199" cy="1378404"/>
          </a:xfrm>
          <a:prstGeom prst="rect">
            <a:avLst/>
          </a:prstGeom>
        </p:spPr>
      </p:pic>
    </p:spTree>
    <p:extLst>
      <p:ext uri="{BB962C8B-B14F-4D97-AF65-F5344CB8AC3E}">
        <p14:creationId xmlns:p14="http://schemas.microsoft.com/office/powerpoint/2010/main" val="850898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85391-D723-DCCE-8F8C-5D56387B08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8E7C3B-87BE-8F7F-5C0A-AF0F3EEB2C2C}"/>
              </a:ext>
            </a:extLst>
          </p:cNvPr>
          <p:cNvSpPr>
            <a:spLocks noGrp="1"/>
          </p:cNvSpPr>
          <p:nvPr>
            <p:ph type="title"/>
          </p:nvPr>
        </p:nvSpPr>
        <p:spPr/>
        <p:txBody>
          <a:bodyPr>
            <a:noAutofit/>
          </a:bodyPr>
          <a:lstStyle/>
          <a:p>
            <a:r>
              <a:rPr lang="en-US" sz="3200" dirty="0"/>
              <a:t>LLNL: EUV optic with large solid angle and high reflectivity</a:t>
            </a:r>
          </a:p>
        </p:txBody>
      </p:sp>
      <p:sp>
        <p:nvSpPr>
          <p:cNvPr id="4" name="Date Placeholder 3">
            <a:extLst>
              <a:ext uri="{FF2B5EF4-FFF2-40B4-BE49-F238E27FC236}">
                <a16:creationId xmlns:a16="http://schemas.microsoft.com/office/drawing/2014/main" id="{E1619DE6-2676-281F-B53C-D1EA14B47142}"/>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79625A99-42AA-2A3A-25F2-71DB92CBD9CF}"/>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55EFFECF-B9F2-3A6C-2E9D-A795D20CC22A}"/>
              </a:ext>
            </a:extLst>
          </p:cNvPr>
          <p:cNvSpPr>
            <a:spLocks noGrp="1"/>
          </p:cNvSpPr>
          <p:nvPr>
            <p:ph type="sldNum" sz="quarter" idx="12"/>
          </p:nvPr>
        </p:nvSpPr>
        <p:spPr/>
        <p:txBody>
          <a:bodyPr/>
          <a:lstStyle/>
          <a:p>
            <a:r>
              <a:rPr lang="en-US"/>
              <a:t>Slide </a:t>
            </a:r>
            <a:fld id="{2C7A174C-579F-4F8E-8B4A-0A19B84DACF7}" type="slidenum">
              <a:rPr lang="en-US" smtClean="0"/>
              <a:pPr/>
              <a:t>23</a:t>
            </a:fld>
            <a:endParaRPr lang="en-US" dirty="0"/>
          </a:p>
        </p:txBody>
      </p:sp>
      <p:pic>
        <p:nvPicPr>
          <p:cNvPr id="9" name="Content Placeholder 8">
            <a:extLst>
              <a:ext uri="{FF2B5EF4-FFF2-40B4-BE49-F238E27FC236}">
                <a16:creationId xmlns:a16="http://schemas.microsoft.com/office/drawing/2014/main" id="{398E947D-00AC-DB5C-5FCB-1306D04278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17284" y="983520"/>
            <a:ext cx="4998669" cy="2524609"/>
          </a:xfrm>
          <a:prstGeom prst="rect">
            <a:avLst/>
          </a:prstGeom>
        </p:spPr>
      </p:pic>
      <p:grpSp>
        <p:nvGrpSpPr>
          <p:cNvPr id="10" name="Group 9">
            <a:extLst>
              <a:ext uri="{FF2B5EF4-FFF2-40B4-BE49-F238E27FC236}">
                <a16:creationId xmlns:a16="http://schemas.microsoft.com/office/drawing/2014/main" id="{7A3280E4-E28A-3462-1A70-A6F89C56B286}"/>
              </a:ext>
            </a:extLst>
          </p:cNvPr>
          <p:cNvGrpSpPr/>
          <p:nvPr/>
        </p:nvGrpSpPr>
        <p:grpSpPr>
          <a:xfrm>
            <a:off x="8147050" y="3576803"/>
            <a:ext cx="3625038" cy="2923236"/>
            <a:chOff x="6898333" y="3356199"/>
            <a:chExt cx="3625038" cy="2923236"/>
          </a:xfrm>
        </p:grpSpPr>
        <p:pic>
          <p:nvPicPr>
            <p:cNvPr id="14" name="Picture 4">
              <a:extLst>
                <a:ext uri="{FF2B5EF4-FFF2-40B4-BE49-F238E27FC236}">
                  <a16:creationId xmlns:a16="http://schemas.microsoft.com/office/drawing/2014/main" id="{2BC4D9F9-492F-41BD-DCE0-6AB4A12E5E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492" t="5846" r="20923" b="13172"/>
            <a:stretch/>
          </p:blipFill>
          <p:spPr bwMode="auto">
            <a:xfrm flipH="1">
              <a:off x="7500147" y="3679263"/>
              <a:ext cx="2678254" cy="198826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2812BAC5-5502-38E9-EFE5-5E24E3F460EA}"/>
                </a:ext>
              </a:extLst>
            </p:cNvPr>
            <p:cNvSpPr txBox="1"/>
            <p:nvPr/>
          </p:nvSpPr>
          <p:spPr>
            <a:xfrm>
              <a:off x="7014097" y="3356199"/>
              <a:ext cx="507134" cy="2923236"/>
            </a:xfrm>
            <a:prstGeom prst="rect">
              <a:avLst/>
            </a:prstGeom>
            <a:noFill/>
          </p:spPr>
          <p:txBody>
            <a:bodyPr wrap="square" rtlCol="0">
              <a:spAutoFit/>
            </a:bodyPr>
            <a:lstStyle/>
            <a:p>
              <a:pPr algn="r">
                <a:lnSpc>
                  <a:spcPts val="3200"/>
                </a:lnSpc>
              </a:pPr>
              <a:r>
                <a:rPr lang="en-US" sz="1400" dirty="0">
                  <a:latin typeface="Palatino" pitchFamily="2" charset="77"/>
                </a:rPr>
                <a:t>50</a:t>
              </a:r>
            </a:p>
            <a:p>
              <a:pPr algn="r">
                <a:lnSpc>
                  <a:spcPts val="3200"/>
                </a:lnSpc>
              </a:pPr>
              <a:r>
                <a:rPr lang="en-US" sz="1400" dirty="0">
                  <a:latin typeface="Palatino" pitchFamily="2" charset="77"/>
                </a:rPr>
                <a:t>40</a:t>
              </a:r>
            </a:p>
            <a:p>
              <a:pPr algn="r">
                <a:lnSpc>
                  <a:spcPts val="3200"/>
                </a:lnSpc>
              </a:pPr>
              <a:r>
                <a:rPr lang="en-US" sz="1400" dirty="0">
                  <a:latin typeface="Palatino" pitchFamily="2" charset="77"/>
                </a:rPr>
                <a:t>30</a:t>
              </a:r>
            </a:p>
            <a:p>
              <a:pPr algn="r">
                <a:lnSpc>
                  <a:spcPts val="3200"/>
                </a:lnSpc>
              </a:pPr>
              <a:r>
                <a:rPr lang="en-US" sz="1400" dirty="0">
                  <a:latin typeface="Palatino" pitchFamily="2" charset="77"/>
                </a:rPr>
                <a:t>20</a:t>
              </a:r>
            </a:p>
            <a:p>
              <a:pPr algn="r">
                <a:lnSpc>
                  <a:spcPts val="3200"/>
                </a:lnSpc>
              </a:pPr>
              <a:r>
                <a:rPr lang="en-US" sz="1400" dirty="0">
                  <a:latin typeface="Palatino" pitchFamily="2" charset="77"/>
                </a:rPr>
                <a:t>10</a:t>
              </a:r>
            </a:p>
            <a:p>
              <a:pPr algn="r">
                <a:lnSpc>
                  <a:spcPts val="3200"/>
                </a:lnSpc>
              </a:pPr>
              <a:r>
                <a:rPr lang="en-US" sz="1400" dirty="0">
                  <a:latin typeface="Palatino" pitchFamily="2" charset="77"/>
                </a:rPr>
                <a:t>0</a:t>
              </a:r>
            </a:p>
            <a:p>
              <a:pPr algn="r">
                <a:lnSpc>
                  <a:spcPts val="3200"/>
                </a:lnSpc>
              </a:pPr>
              <a:endParaRPr lang="en-US" sz="1400" dirty="0">
                <a:latin typeface="Palatino" pitchFamily="2" charset="77"/>
              </a:endParaRPr>
            </a:p>
          </p:txBody>
        </p:sp>
        <p:sp>
          <p:nvSpPr>
            <p:cNvPr id="17" name="TextBox 16">
              <a:extLst>
                <a:ext uri="{FF2B5EF4-FFF2-40B4-BE49-F238E27FC236}">
                  <a16:creationId xmlns:a16="http://schemas.microsoft.com/office/drawing/2014/main" id="{A972D11C-7E03-2A41-3A48-95FCC2B0714E}"/>
                </a:ext>
              </a:extLst>
            </p:cNvPr>
            <p:cNvSpPr txBox="1"/>
            <p:nvPr/>
          </p:nvSpPr>
          <p:spPr>
            <a:xfrm rot="16200000">
              <a:off x="6028224" y="4611741"/>
              <a:ext cx="2109550" cy="369332"/>
            </a:xfrm>
            <a:prstGeom prst="rect">
              <a:avLst/>
            </a:prstGeom>
            <a:noFill/>
          </p:spPr>
          <p:txBody>
            <a:bodyPr wrap="square" rtlCol="0">
              <a:spAutoFit/>
            </a:bodyPr>
            <a:lstStyle/>
            <a:p>
              <a:r>
                <a:rPr lang="en-US" dirty="0">
                  <a:latin typeface="Palatino" pitchFamily="2" charset="77"/>
                </a:rPr>
                <a:t>Reflectivity [%]</a:t>
              </a:r>
            </a:p>
          </p:txBody>
        </p:sp>
        <p:sp>
          <p:nvSpPr>
            <p:cNvPr id="18" name="TextBox 17">
              <a:extLst>
                <a:ext uri="{FF2B5EF4-FFF2-40B4-BE49-F238E27FC236}">
                  <a16:creationId xmlns:a16="http://schemas.microsoft.com/office/drawing/2014/main" id="{E19E2F83-79FA-71C3-B0CC-6CFF01D484B4}"/>
                </a:ext>
              </a:extLst>
            </p:cNvPr>
            <p:cNvSpPr txBox="1"/>
            <p:nvPr/>
          </p:nvSpPr>
          <p:spPr>
            <a:xfrm>
              <a:off x="7775496" y="5851184"/>
              <a:ext cx="2189277" cy="369332"/>
            </a:xfrm>
            <a:prstGeom prst="rect">
              <a:avLst/>
            </a:prstGeom>
            <a:noFill/>
          </p:spPr>
          <p:txBody>
            <a:bodyPr wrap="square" rtlCol="0">
              <a:spAutoFit/>
            </a:bodyPr>
            <a:lstStyle/>
            <a:p>
              <a:r>
                <a:rPr lang="en-US" dirty="0">
                  <a:latin typeface="Palatino" pitchFamily="2" charset="77"/>
                </a:rPr>
                <a:t>Photon Energy [eV]</a:t>
              </a:r>
            </a:p>
          </p:txBody>
        </p:sp>
        <p:sp>
          <p:nvSpPr>
            <p:cNvPr id="19" name="TextBox 18">
              <a:extLst>
                <a:ext uri="{FF2B5EF4-FFF2-40B4-BE49-F238E27FC236}">
                  <a16:creationId xmlns:a16="http://schemas.microsoft.com/office/drawing/2014/main" id="{3D2ADFF6-BA4E-D5C9-11AF-13AD637856ED}"/>
                </a:ext>
              </a:extLst>
            </p:cNvPr>
            <p:cNvSpPr txBox="1"/>
            <p:nvPr/>
          </p:nvSpPr>
          <p:spPr>
            <a:xfrm>
              <a:off x="7500147" y="4004087"/>
              <a:ext cx="1039399" cy="523220"/>
            </a:xfrm>
            <a:prstGeom prst="rect">
              <a:avLst/>
            </a:prstGeom>
            <a:solidFill>
              <a:schemeClr val="bg1"/>
            </a:solidFill>
            <a:ln w="25400">
              <a:solidFill>
                <a:srgbClr val="FF0000"/>
              </a:solidFill>
            </a:ln>
          </p:spPr>
          <p:txBody>
            <a:bodyPr wrap="square" rtlCol="0">
              <a:spAutoFit/>
            </a:bodyPr>
            <a:lstStyle/>
            <a:p>
              <a:r>
                <a:rPr lang="en-US" sz="1400" dirty="0">
                  <a:solidFill>
                    <a:schemeClr val="accent1"/>
                  </a:solidFill>
                  <a:latin typeface="Palatino" pitchFamily="2" charset="77"/>
                </a:rPr>
                <a:t>Measured</a:t>
              </a:r>
            </a:p>
            <a:p>
              <a:r>
                <a:rPr lang="en-US" sz="1400" dirty="0">
                  <a:solidFill>
                    <a:srgbClr val="02FF00"/>
                  </a:solidFill>
                  <a:latin typeface="Palatino" pitchFamily="2" charset="77"/>
                </a:rPr>
                <a:t>Model</a:t>
              </a:r>
            </a:p>
          </p:txBody>
        </p:sp>
        <p:sp>
          <p:nvSpPr>
            <p:cNvPr id="20" name="TextBox 19">
              <a:extLst>
                <a:ext uri="{FF2B5EF4-FFF2-40B4-BE49-F238E27FC236}">
                  <a16:creationId xmlns:a16="http://schemas.microsoft.com/office/drawing/2014/main" id="{1F94C6BD-285F-0966-FF5E-CBAA7893172B}"/>
                </a:ext>
              </a:extLst>
            </p:cNvPr>
            <p:cNvSpPr txBox="1"/>
            <p:nvPr/>
          </p:nvSpPr>
          <p:spPr>
            <a:xfrm>
              <a:off x="9100440" y="3741634"/>
              <a:ext cx="1039398" cy="523220"/>
            </a:xfrm>
            <a:prstGeom prst="rect">
              <a:avLst/>
            </a:prstGeom>
            <a:solidFill>
              <a:schemeClr val="bg1"/>
            </a:solidFill>
            <a:ln w="12700">
              <a:solidFill>
                <a:srgbClr val="000000"/>
              </a:solidFill>
            </a:ln>
          </p:spPr>
          <p:txBody>
            <a:bodyPr wrap="square" rtlCol="0">
              <a:spAutoFit/>
            </a:bodyPr>
            <a:lstStyle/>
            <a:p>
              <a:r>
                <a:rPr lang="en-US" sz="1400" dirty="0">
                  <a:latin typeface="Palatino" pitchFamily="2" charset="77"/>
                </a:rPr>
                <a:t>171Å Mo/Si</a:t>
              </a:r>
            </a:p>
          </p:txBody>
        </p:sp>
        <p:sp>
          <p:nvSpPr>
            <p:cNvPr id="21" name="TextBox 20">
              <a:extLst>
                <a:ext uri="{FF2B5EF4-FFF2-40B4-BE49-F238E27FC236}">
                  <a16:creationId xmlns:a16="http://schemas.microsoft.com/office/drawing/2014/main" id="{A1D83483-635A-E343-26D0-E4E54A2D5D98}"/>
                </a:ext>
              </a:extLst>
            </p:cNvPr>
            <p:cNvSpPr txBox="1"/>
            <p:nvPr/>
          </p:nvSpPr>
          <p:spPr>
            <a:xfrm>
              <a:off x="9951436" y="5712380"/>
              <a:ext cx="571935" cy="307777"/>
            </a:xfrm>
            <a:prstGeom prst="rect">
              <a:avLst/>
            </a:prstGeom>
            <a:noFill/>
          </p:spPr>
          <p:txBody>
            <a:bodyPr wrap="square" rtlCol="0">
              <a:spAutoFit/>
            </a:bodyPr>
            <a:lstStyle/>
            <a:p>
              <a:r>
                <a:rPr lang="en-US" sz="1400" dirty="0">
                  <a:latin typeface="Palatino" pitchFamily="2" charset="77"/>
                </a:rPr>
                <a:t>82</a:t>
              </a:r>
            </a:p>
          </p:txBody>
        </p:sp>
        <p:cxnSp>
          <p:nvCxnSpPr>
            <p:cNvPr id="22" name="Straight Connector 21">
              <a:extLst>
                <a:ext uri="{FF2B5EF4-FFF2-40B4-BE49-F238E27FC236}">
                  <a16:creationId xmlns:a16="http://schemas.microsoft.com/office/drawing/2014/main" id="{BFD29DC5-C7F4-66CC-8487-050A9A06E2DB}"/>
                </a:ext>
              </a:extLst>
            </p:cNvPr>
            <p:cNvCxnSpPr>
              <a:cxnSpLocks/>
            </p:cNvCxnSpPr>
            <p:nvPr/>
          </p:nvCxnSpPr>
          <p:spPr>
            <a:xfrm>
              <a:off x="10139838" y="5554674"/>
              <a:ext cx="0" cy="19219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E308C00-79AA-92F4-3A81-4BD07FA09469}"/>
                </a:ext>
              </a:extLst>
            </p:cNvPr>
            <p:cNvSpPr txBox="1"/>
            <p:nvPr/>
          </p:nvSpPr>
          <p:spPr>
            <a:xfrm>
              <a:off x="8655469" y="5667524"/>
              <a:ext cx="571935" cy="307777"/>
            </a:xfrm>
            <a:prstGeom prst="rect">
              <a:avLst/>
            </a:prstGeom>
            <a:noFill/>
          </p:spPr>
          <p:txBody>
            <a:bodyPr wrap="square" rtlCol="0">
              <a:spAutoFit/>
            </a:bodyPr>
            <a:lstStyle/>
            <a:p>
              <a:r>
                <a:rPr lang="en-US" sz="1400" dirty="0">
                  <a:latin typeface="Palatino" pitchFamily="2" charset="77"/>
                </a:rPr>
                <a:t>73</a:t>
              </a:r>
            </a:p>
          </p:txBody>
        </p:sp>
        <p:sp>
          <p:nvSpPr>
            <p:cNvPr id="24" name="TextBox 23">
              <a:extLst>
                <a:ext uri="{FF2B5EF4-FFF2-40B4-BE49-F238E27FC236}">
                  <a16:creationId xmlns:a16="http://schemas.microsoft.com/office/drawing/2014/main" id="{4F1FED23-82B0-704C-438B-595D5618B56E}"/>
                </a:ext>
              </a:extLst>
            </p:cNvPr>
            <p:cNvSpPr txBox="1"/>
            <p:nvPr/>
          </p:nvSpPr>
          <p:spPr>
            <a:xfrm>
              <a:off x="7341350" y="5665702"/>
              <a:ext cx="571935" cy="307777"/>
            </a:xfrm>
            <a:prstGeom prst="rect">
              <a:avLst/>
            </a:prstGeom>
            <a:noFill/>
          </p:spPr>
          <p:txBody>
            <a:bodyPr wrap="square" rtlCol="0">
              <a:spAutoFit/>
            </a:bodyPr>
            <a:lstStyle/>
            <a:p>
              <a:r>
                <a:rPr lang="en-US" sz="1400" dirty="0">
                  <a:latin typeface="Palatino" pitchFamily="2" charset="77"/>
                </a:rPr>
                <a:t>65</a:t>
              </a:r>
            </a:p>
          </p:txBody>
        </p:sp>
      </p:grpSp>
      <p:pic>
        <p:nvPicPr>
          <p:cNvPr id="32" name="Picture 31">
            <a:extLst>
              <a:ext uri="{FF2B5EF4-FFF2-40B4-BE49-F238E27FC236}">
                <a16:creationId xmlns:a16="http://schemas.microsoft.com/office/drawing/2014/main" id="{1C10C94B-EB7E-2E4A-2ECC-E6C3FFED2720}"/>
              </a:ext>
            </a:extLst>
          </p:cNvPr>
          <p:cNvPicPr>
            <a:picLocks noChangeAspect="1"/>
          </p:cNvPicPr>
          <p:nvPr/>
        </p:nvPicPr>
        <p:blipFill>
          <a:blip r:embed="rId5"/>
          <a:stretch>
            <a:fillRect/>
          </a:stretch>
        </p:blipFill>
        <p:spPr>
          <a:xfrm>
            <a:off x="152797" y="886109"/>
            <a:ext cx="808893" cy="822375"/>
          </a:xfrm>
          <a:prstGeom prst="rect">
            <a:avLst/>
          </a:prstGeom>
        </p:spPr>
      </p:pic>
      <p:grpSp>
        <p:nvGrpSpPr>
          <p:cNvPr id="2" name="Group 1">
            <a:extLst>
              <a:ext uri="{FF2B5EF4-FFF2-40B4-BE49-F238E27FC236}">
                <a16:creationId xmlns:a16="http://schemas.microsoft.com/office/drawing/2014/main" id="{4F464B36-5BF5-20E7-E59F-09269CBC1E38}"/>
              </a:ext>
            </a:extLst>
          </p:cNvPr>
          <p:cNvGrpSpPr/>
          <p:nvPr/>
        </p:nvGrpSpPr>
        <p:grpSpPr>
          <a:xfrm>
            <a:off x="4222335" y="3885305"/>
            <a:ext cx="3260992" cy="2109550"/>
            <a:chOff x="-973515" y="4729756"/>
            <a:chExt cx="2726284" cy="1679051"/>
          </a:xfrm>
        </p:grpSpPr>
        <p:grpSp>
          <p:nvGrpSpPr>
            <p:cNvPr id="7" name="Group 6">
              <a:extLst>
                <a:ext uri="{FF2B5EF4-FFF2-40B4-BE49-F238E27FC236}">
                  <a16:creationId xmlns:a16="http://schemas.microsoft.com/office/drawing/2014/main" id="{57E000F5-FA72-DF52-6E93-81813EC74761}"/>
                </a:ext>
              </a:extLst>
            </p:cNvPr>
            <p:cNvGrpSpPr/>
            <p:nvPr/>
          </p:nvGrpSpPr>
          <p:grpSpPr>
            <a:xfrm>
              <a:off x="-573176" y="4768273"/>
              <a:ext cx="2315176" cy="1640534"/>
              <a:chOff x="4232769" y="3943474"/>
              <a:chExt cx="2471130" cy="1814774"/>
            </a:xfrm>
          </p:grpSpPr>
          <p:pic>
            <p:nvPicPr>
              <p:cNvPr id="12" name="Picture 2">
                <a:extLst>
                  <a:ext uri="{FF2B5EF4-FFF2-40B4-BE49-F238E27FC236}">
                    <a16:creationId xmlns:a16="http://schemas.microsoft.com/office/drawing/2014/main" id="{DFC31FEC-1893-CAD8-F5A0-469DC5C968B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7071" r="4014" b="19363"/>
              <a:stretch/>
            </p:blipFill>
            <p:spPr bwMode="auto">
              <a:xfrm>
                <a:off x="4232769" y="3943474"/>
                <a:ext cx="2471130" cy="1814774"/>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4796CCC0-F91E-5E5A-F275-C5FB944C65A6}"/>
                  </a:ext>
                </a:extLst>
              </p:cNvPr>
              <p:cNvSpPr txBox="1"/>
              <p:nvPr/>
            </p:nvSpPr>
            <p:spPr>
              <a:xfrm>
                <a:off x="4274745" y="5285383"/>
                <a:ext cx="823766" cy="408559"/>
              </a:xfrm>
              <a:prstGeom prst="rect">
                <a:avLst/>
              </a:prstGeom>
              <a:noFill/>
            </p:spPr>
            <p:txBody>
              <a:bodyPr wrap="square" rtlCol="0">
                <a:spAutoFit/>
              </a:bodyPr>
              <a:lstStyle/>
              <a:p>
                <a:r>
                  <a:rPr lang="en-US" dirty="0">
                    <a:solidFill>
                      <a:schemeClr val="bg1"/>
                    </a:solidFill>
                    <a:latin typeface="Palatino" pitchFamily="2" charset="77"/>
                    <a:cs typeface="Times New Roman" panose="02020603050405020304" pitchFamily="18" charset="0"/>
                  </a:rPr>
                  <a:t>5 nm</a:t>
                </a:r>
              </a:p>
            </p:txBody>
          </p:sp>
          <p:cxnSp>
            <p:nvCxnSpPr>
              <p:cNvPr id="15" name="Straight Connector 14">
                <a:extLst>
                  <a:ext uri="{FF2B5EF4-FFF2-40B4-BE49-F238E27FC236}">
                    <a16:creationId xmlns:a16="http://schemas.microsoft.com/office/drawing/2014/main" id="{5F012084-2932-5A42-C01B-2180B63DFF86}"/>
                  </a:ext>
                </a:extLst>
              </p:cNvPr>
              <p:cNvCxnSpPr/>
              <p:nvPr/>
            </p:nvCxnSpPr>
            <p:spPr>
              <a:xfrm>
                <a:off x="4429760" y="5670740"/>
                <a:ext cx="32512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D27DC56F-E962-DCDC-76EB-415BB0463EC7}"/>
                </a:ext>
              </a:extLst>
            </p:cNvPr>
            <p:cNvSpPr txBox="1"/>
            <p:nvPr/>
          </p:nvSpPr>
          <p:spPr>
            <a:xfrm>
              <a:off x="-973515" y="4729756"/>
              <a:ext cx="2726284" cy="646331"/>
            </a:xfrm>
            <a:prstGeom prst="rect">
              <a:avLst/>
            </a:prstGeom>
            <a:noFill/>
          </p:spPr>
          <p:txBody>
            <a:bodyPr wrap="square" rtlCol="0">
              <a:spAutoFit/>
            </a:bodyPr>
            <a:lstStyle/>
            <a:p>
              <a:pPr algn="r"/>
              <a:r>
                <a:rPr lang="en-US" dirty="0">
                  <a:solidFill>
                    <a:schemeClr val="bg1"/>
                  </a:solidFill>
                  <a:latin typeface="Palatino" pitchFamily="2" charset="77"/>
                  <a:cs typeface="Times New Roman" panose="02020603050405020304" pitchFamily="18" charset="0"/>
                </a:rPr>
                <a:t>Atomically </a:t>
              </a:r>
            </a:p>
            <a:p>
              <a:pPr algn="r"/>
              <a:r>
                <a:rPr lang="en-US" dirty="0">
                  <a:solidFill>
                    <a:schemeClr val="bg1"/>
                  </a:solidFill>
                  <a:latin typeface="Palatino" pitchFamily="2" charset="77"/>
                  <a:cs typeface="Times New Roman" panose="02020603050405020304" pitchFamily="18" charset="0"/>
                </a:rPr>
                <a:t>flat multilayer</a:t>
              </a:r>
            </a:p>
          </p:txBody>
        </p:sp>
      </p:grpSp>
      <p:grpSp>
        <p:nvGrpSpPr>
          <p:cNvPr id="37" name="Group 36">
            <a:extLst>
              <a:ext uri="{FF2B5EF4-FFF2-40B4-BE49-F238E27FC236}">
                <a16:creationId xmlns:a16="http://schemas.microsoft.com/office/drawing/2014/main" id="{81B1D57B-FBAE-E539-8881-E6311C54A8B2}"/>
              </a:ext>
            </a:extLst>
          </p:cNvPr>
          <p:cNvGrpSpPr/>
          <p:nvPr/>
        </p:nvGrpSpPr>
        <p:grpSpPr>
          <a:xfrm>
            <a:off x="1293188" y="954423"/>
            <a:ext cx="5731002" cy="2410017"/>
            <a:chOff x="3413789" y="1991745"/>
            <a:chExt cx="5731002" cy="2410017"/>
          </a:xfrm>
        </p:grpSpPr>
        <p:pic>
          <p:nvPicPr>
            <p:cNvPr id="31" name="Graphic 30">
              <a:extLst>
                <a:ext uri="{FF2B5EF4-FFF2-40B4-BE49-F238E27FC236}">
                  <a16:creationId xmlns:a16="http://schemas.microsoft.com/office/drawing/2014/main" id="{0DF5295D-9F76-525F-E8C8-029D9CBCD96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8602" y="1991745"/>
              <a:ext cx="4665298" cy="2369097"/>
            </a:xfrm>
            <a:prstGeom prst="rect">
              <a:avLst/>
            </a:prstGeom>
          </p:spPr>
        </p:pic>
        <p:sp>
          <p:nvSpPr>
            <p:cNvPr id="33" name="TextBox 32">
              <a:extLst>
                <a:ext uri="{FF2B5EF4-FFF2-40B4-BE49-F238E27FC236}">
                  <a16:creationId xmlns:a16="http://schemas.microsoft.com/office/drawing/2014/main" id="{27A13FA2-6B79-B4AB-AEA7-EFC472FE39FC}"/>
                </a:ext>
              </a:extLst>
            </p:cNvPr>
            <p:cNvSpPr txBox="1"/>
            <p:nvPr/>
          </p:nvSpPr>
          <p:spPr>
            <a:xfrm>
              <a:off x="3413789" y="4155541"/>
              <a:ext cx="5731002" cy="246221"/>
            </a:xfrm>
            <a:prstGeom prst="rect">
              <a:avLst/>
            </a:prstGeom>
            <a:noFill/>
          </p:spPr>
          <p:txBody>
            <a:bodyPr wrap="square">
              <a:spAutoFit/>
            </a:bodyPr>
            <a:lstStyle/>
            <a:p>
              <a:r>
                <a:rPr lang="en-US" sz="1000" dirty="0">
                  <a:latin typeface="Futura Condensed Medium" panose="020B0602020204020303" pitchFamily="34" charset="-79"/>
                  <a:cs typeface="Futura Condensed Medium" panose="020B0602020204020303" pitchFamily="34" charset="-79"/>
                </a:rPr>
                <a:t>https://www.meetoptics.com/academy/ellipsoidal-mirrors#what-are-ellipsoidal-mirrors</a:t>
              </a:r>
            </a:p>
          </p:txBody>
        </p:sp>
      </p:grpSp>
      <p:grpSp>
        <p:nvGrpSpPr>
          <p:cNvPr id="36" name="Group 35">
            <a:extLst>
              <a:ext uri="{FF2B5EF4-FFF2-40B4-BE49-F238E27FC236}">
                <a16:creationId xmlns:a16="http://schemas.microsoft.com/office/drawing/2014/main" id="{D26D6278-51C4-F13A-FD26-8A65F1568514}"/>
              </a:ext>
            </a:extLst>
          </p:cNvPr>
          <p:cNvGrpSpPr/>
          <p:nvPr/>
        </p:nvGrpSpPr>
        <p:grpSpPr>
          <a:xfrm>
            <a:off x="469149" y="3545188"/>
            <a:ext cx="2984279" cy="2583309"/>
            <a:chOff x="767757" y="3480979"/>
            <a:chExt cx="2984279" cy="2583309"/>
          </a:xfrm>
        </p:grpSpPr>
        <p:pic>
          <p:nvPicPr>
            <p:cNvPr id="34" name="Picture 33" descr="A person wearing a mask and gloves holding a circular object&#10;&#10;AI-generated content may be incorrect.">
              <a:extLst>
                <a:ext uri="{FF2B5EF4-FFF2-40B4-BE49-F238E27FC236}">
                  <a16:creationId xmlns:a16="http://schemas.microsoft.com/office/drawing/2014/main" id="{74AED555-C26C-2549-AE65-6F48C07D9699}"/>
                </a:ext>
              </a:extLst>
            </p:cNvPr>
            <p:cNvPicPr>
              <a:picLocks noChangeAspect="1"/>
            </p:cNvPicPr>
            <p:nvPr/>
          </p:nvPicPr>
          <p:blipFill>
            <a:blip r:embed="rId9"/>
            <a:stretch>
              <a:fillRect/>
            </a:stretch>
          </p:blipFill>
          <p:spPr>
            <a:xfrm>
              <a:off x="1270304" y="3785146"/>
              <a:ext cx="2481732" cy="2279142"/>
            </a:xfrm>
            <a:prstGeom prst="rect">
              <a:avLst/>
            </a:prstGeom>
          </p:spPr>
        </p:pic>
        <p:pic>
          <p:nvPicPr>
            <p:cNvPr id="35" name="Picture 34" descr="A picture containing star, outdoor object&#10;&#10;Description automatically generated">
              <a:extLst>
                <a:ext uri="{FF2B5EF4-FFF2-40B4-BE49-F238E27FC236}">
                  <a16:creationId xmlns:a16="http://schemas.microsoft.com/office/drawing/2014/main" id="{A7CD62F8-AFA2-BF2C-82ED-DCF9B5C3CFDE}"/>
                </a:ext>
              </a:extLst>
            </p:cNvPr>
            <p:cNvPicPr>
              <a:picLocks noChangeAspect="1"/>
            </p:cNvPicPr>
            <p:nvPr/>
          </p:nvPicPr>
          <p:blipFill>
            <a:blip r:embed="rId10"/>
            <a:stretch>
              <a:fillRect/>
            </a:stretch>
          </p:blipFill>
          <p:spPr>
            <a:xfrm>
              <a:off x="767757" y="3480979"/>
              <a:ext cx="1226777" cy="1226777"/>
            </a:xfrm>
            <a:prstGeom prst="rect">
              <a:avLst/>
            </a:prstGeom>
          </p:spPr>
        </p:pic>
      </p:grpSp>
    </p:spTree>
    <p:extLst>
      <p:ext uri="{BB962C8B-B14F-4D97-AF65-F5344CB8AC3E}">
        <p14:creationId xmlns:p14="http://schemas.microsoft.com/office/powerpoint/2010/main" val="3518129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76A59-B336-2588-5C26-63B87278584F}"/>
            </a:ext>
          </a:extLst>
        </p:cNvPr>
        <p:cNvGrpSpPr/>
        <p:nvPr/>
      </p:nvGrpSpPr>
      <p:grpSpPr>
        <a:xfrm>
          <a:off x="0" y="0"/>
          <a:ext cx="0" cy="0"/>
          <a:chOff x="0" y="0"/>
          <a:chExt cx="0" cy="0"/>
        </a:xfrm>
      </p:grpSpPr>
      <p:grpSp>
        <p:nvGrpSpPr>
          <p:cNvPr id="15" name="Group 14">
            <a:extLst>
              <a:ext uri="{FF2B5EF4-FFF2-40B4-BE49-F238E27FC236}">
                <a16:creationId xmlns:a16="http://schemas.microsoft.com/office/drawing/2014/main" id="{3F57ADCA-BB4C-8192-7179-2533A2E294A7}"/>
              </a:ext>
            </a:extLst>
          </p:cNvPr>
          <p:cNvGrpSpPr/>
          <p:nvPr/>
        </p:nvGrpSpPr>
        <p:grpSpPr>
          <a:xfrm>
            <a:off x="1381460" y="1305232"/>
            <a:ext cx="9095175" cy="4654339"/>
            <a:chOff x="143756" y="1752488"/>
            <a:chExt cx="7927171" cy="4056628"/>
          </a:xfrm>
        </p:grpSpPr>
        <p:pic>
          <p:nvPicPr>
            <p:cNvPr id="2" name="Picture 1">
              <a:extLst>
                <a:ext uri="{FF2B5EF4-FFF2-40B4-BE49-F238E27FC236}">
                  <a16:creationId xmlns:a16="http://schemas.microsoft.com/office/drawing/2014/main" id="{BAEE4151-D1FF-1351-6713-886785FEB41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756" y="1752488"/>
              <a:ext cx="7927171" cy="4056628"/>
            </a:xfrm>
            <a:prstGeom prst="rect">
              <a:avLst/>
            </a:prstGeom>
          </p:spPr>
        </p:pic>
        <p:sp>
          <p:nvSpPr>
            <p:cNvPr id="13" name="TextBox 12">
              <a:extLst>
                <a:ext uri="{FF2B5EF4-FFF2-40B4-BE49-F238E27FC236}">
                  <a16:creationId xmlns:a16="http://schemas.microsoft.com/office/drawing/2014/main" id="{3FC1309D-9C11-BF64-BFF9-EA053A062FA1}"/>
                </a:ext>
              </a:extLst>
            </p:cNvPr>
            <p:cNvSpPr txBox="1"/>
            <p:nvPr/>
          </p:nvSpPr>
          <p:spPr>
            <a:xfrm rot="20700000">
              <a:off x="1919883" y="3272971"/>
              <a:ext cx="4374916" cy="1015663"/>
            </a:xfrm>
            <a:prstGeom prst="rect">
              <a:avLst/>
            </a:prstGeom>
            <a:noFill/>
          </p:spPr>
          <p:txBody>
            <a:bodyPr wrap="none" rtlCol="0">
              <a:spAutoFit/>
            </a:bodyPr>
            <a:lstStyle/>
            <a:p>
              <a:r>
                <a:rPr lang="en-US" sz="6000" b="1" dirty="0">
                  <a:solidFill>
                    <a:schemeClr val="tx1">
                      <a:alpha val="25000"/>
                    </a:schemeClr>
                  </a:solidFill>
                </a:rPr>
                <a:t>Preliminary</a:t>
              </a:r>
            </a:p>
          </p:txBody>
        </p:sp>
      </p:grpSp>
      <p:sp>
        <p:nvSpPr>
          <p:cNvPr id="34" name="Rectangle 33">
            <a:extLst>
              <a:ext uri="{FF2B5EF4-FFF2-40B4-BE49-F238E27FC236}">
                <a16:creationId xmlns:a16="http://schemas.microsoft.com/office/drawing/2014/main" id="{408A1291-3BC4-62D8-914F-62A78A0D3AA7}"/>
              </a:ext>
            </a:extLst>
          </p:cNvPr>
          <p:cNvSpPr/>
          <p:nvPr/>
        </p:nvSpPr>
        <p:spPr>
          <a:xfrm>
            <a:off x="5182595" y="1300151"/>
            <a:ext cx="2094767" cy="2759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1F14715-D2E7-FA41-C2CF-EF0D0B872EAE}"/>
              </a:ext>
            </a:extLst>
          </p:cNvPr>
          <p:cNvSpPr>
            <a:spLocks noGrp="1"/>
          </p:cNvSpPr>
          <p:nvPr>
            <p:ph type="title"/>
          </p:nvPr>
        </p:nvSpPr>
        <p:spPr/>
        <p:txBody>
          <a:bodyPr>
            <a:noAutofit/>
          </a:bodyPr>
          <a:lstStyle/>
          <a:p>
            <a:r>
              <a:rPr lang="en-US" sz="3400" dirty="0"/>
              <a:t>LLNL: EUV optic simulation and design are ongoing</a:t>
            </a:r>
          </a:p>
        </p:txBody>
      </p:sp>
      <p:sp>
        <p:nvSpPr>
          <p:cNvPr id="4" name="Date Placeholder 3">
            <a:extLst>
              <a:ext uri="{FF2B5EF4-FFF2-40B4-BE49-F238E27FC236}">
                <a16:creationId xmlns:a16="http://schemas.microsoft.com/office/drawing/2014/main" id="{26F32AAC-F027-3C06-C31E-3C880347C458}"/>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C521422F-1D97-59D2-F4DF-E10744E03722}"/>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272CCDD2-0805-34FF-0307-0AB5E3495BAF}"/>
              </a:ext>
            </a:extLst>
          </p:cNvPr>
          <p:cNvSpPr>
            <a:spLocks noGrp="1"/>
          </p:cNvSpPr>
          <p:nvPr>
            <p:ph type="sldNum" sz="quarter" idx="12"/>
          </p:nvPr>
        </p:nvSpPr>
        <p:spPr/>
        <p:txBody>
          <a:bodyPr/>
          <a:lstStyle/>
          <a:p>
            <a:r>
              <a:rPr lang="en-US" dirty="0"/>
              <a:t>Slide </a:t>
            </a:r>
            <a:fld id="{2C7A174C-579F-4F8E-8B4A-0A19B84DACF7}" type="slidenum">
              <a:rPr lang="en-US" smtClean="0"/>
              <a:pPr/>
              <a:t>24</a:t>
            </a:fld>
            <a:endParaRPr lang="en-US" dirty="0"/>
          </a:p>
        </p:txBody>
      </p:sp>
      <p:sp>
        <p:nvSpPr>
          <p:cNvPr id="11" name="TextBox 10">
            <a:extLst>
              <a:ext uri="{FF2B5EF4-FFF2-40B4-BE49-F238E27FC236}">
                <a16:creationId xmlns:a16="http://schemas.microsoft.com/office/drawing/2014/main" id="{1F80BE0B-29B0-962C-7712-6EB1535900E0}"/>
              </a:ext>
            </a:extLst>
          </p:cNvPr>
          <p:cNvSpPr txBox="1"/>
          <p:nvPr/>
        </p:nvSpPr>
        <p:spPr>
          <a:xfrm>
            <a:off x="3133132" y="975879"/>
            <a:ext cx="5591830" cy="461665"/>
          </a:xfrm>
          <a:prstGeom prst="rect">
            <a:avLst/>
          </a:prstGeom>
          <a:noFill/>
        </p:spPr>
        <p:txBody>
          <a:bodyPr wrap="square" rtlCol="0">
            <a:spAutoFit/>
          </a:bodyPr>
          <a:lstStyle/>
          <a:p>
            <a:pPr algn="ctr"/>
            <a:r>
              <a:rPr lang="en-US" sz="2400" b="1" dirty="0">
                <a:latin typeface="Calibri" panose="020F0502020204030204" pitchFamily="34" charset="0"/>
                <a:cs typeface="Calibri" panose="020F0502020204030204" pitchFamily="34" charset="0"/>
              </a:rPr>
              <a:t>EUV Optic Design – Simulated Reflectivity</a:t>
            </a:r>
          </a:p>
        </p:txBody>
      </p:sp>
      <p:pic>
        <p:nvPicPr>
          <p:cNvPr id="32" name="Picture 31">
            <a:extLst>
              <a:ext uri="{FF2B5EF4-FFF2-40B4-BE49-F238E27FC236}">
                <a16:creationId xmlns:a16="http://schemas.microsoft.com/office/drawing/2014/main" id="{26B9AFA6-853B-4108-5BCB-710C88806A0A}"/>
              </a:ext>
            </a:extLst>
          </p:cNvPr>
          <p:cNvPicPr>
            <a:picLocks noChangeAspect="1"/>
          </p:cNvPicPr>
          <p:nvPr/>
        </p:nvPicPr>
        <p:blipFill>
          <a:blip r:embed="rId4"/>
          <a:stretch>
            <a:fillRect/>
          </a:stretch>
        </p:blipFill>
        <p:spPr>
          <a:xfrm>
            <a:off x="152797" y="886109"/>
            <a:ext cx="808893" cy="822375"/>
          </a:xfrm>
          <a:prstGeom prst="rect">
            <a:avLst/>
          </a:prstGeom>
        </p:spPr>
      </p:pic>
      <p:sp>
        <p:nvSpPr>
          <p:cNvPr id="31" name="TextBox 30">
            <a:extLst>
              <a:ext uri="{FF2B5EF4-FFF2-40B4-BE49-F238E27FC236}">
                <a16:creationId xmlns:a16="http://schemas.microsoft.com/office/drawing/2014/main" id="{CA58B94F-610F-CA6C-BB3F-251094ED23C7}"/>
              </a:ext>
            </a:extLst>
          </p:cNvPr>
          <p:cNvSpPr txBox="1"/>
          <p:nvPr/>
        </p:nvSpPr>
        <p:spPr>
          <a:xfrm>
            <a:off x="3623453" y="5914511"/>
            <a:ext cx="4611188" cy="369332"/>
          </a:xfrm>
          <a:prstGeom prst="rect">
            <a:avLst/>
          </a:prstGeom>
          <a:noFill/>
        </p:spPr>
        <p:txBody>
          <a:bodyPr wrap="square" rtlCol="0">
            <a:spAutoFit/>
          </a:bodyPr>
          <a:lstStyle/>
          <a:p>
            <a:pPr marL="285750" indent="-285750">
              <a:buFont typeface="Wingdings" pitchFamily="2" charset="2"/>
              <a:buChar char="§"/>
            </a:pPr>
            <a:r>
              <a:rPr lang="en-US" dirty="0">
                <a:latin typeface="Arial" panose="020B0604020202020204" pitchFamily="34" charset="0"/>
                <a:cs typeface="Arial" panose="020B0604020202020204" pitchFamily="34" charset="0"/>
              </a:rPr>
              <a:t>Broad energy range →  lower reflectivity </a:t>
            </a:r>
          </a:p>
        </p:txBody>
      </p:sp>
    </p:spTree>
    <p:extLst>
      <p:ext uri="{BB962C8B-B14F-4D97-AF65-F5344CB8AC3E}">
        <p14:creationId xmlns:p14="http://schemas.microsoft.com/office/powerpoint/2010/main" val="22188220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589DB-8229-FEFE-79C9-90D4E1B126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2211372-0DCC-1BEB-CFAF-1A88E8D77184}"/>
              </a:ext>
            </a:extLst>
          </p:cNvPr>
          <p:cNvSpPr>
            <a:spLocks noGrp="1"/>
          </p:cNvSpPr>
          <p:nvPr>
            <p:ph type="title"/>
          </p:nvPr>
        </p:nvSpPr>
        <p:spPr/>
        <p:txBody>
          <a:bodyPr>
            <a:noAutofit/>
          </a:bodyPr>
          <a:lstStyle/>
          <a:p>
            <a:r>
              <a:rPr lang="en-US" sz="2800" dirty="0"/>
              <a:t>The plan for internal conversion electron spectroscopy:</a:t>
            </a:r>
            <a:br>
              <a:rPr lang="en-US" sz="2800" dirty="0"/>
            </a:br>
            <a:r>
              <a:rPr lang="en-US" sz="2800" dirty="0"/>
              <a:t>can we use the same detectors and techniques used for </a:t>
            </a:r>
            <a:r>
              <a:rPr lang="en-US" sz="2800" baseline="30000" dirty="0"/>
              <a:t>229</a:t>
            </a:r>
            <a:r>
              <a:rPr lang="en-US" sz="2800" dirty="0"/>
              <a:t>Th?</a:t>
            </a:r>
          </a:p>
        </p:txBody>
      </p:sp>
      <p:sp>
        <p:nvSpPr>
          <p:cNvPr id="4" name="Date Placeholder 3">
            <a:extLst>
              <a:ext uri="{FF2B5EF4-FFF2-40B4-BE49-F238E27FC236}">
                <a16:creationId xmlns:a16="http://schemas.microsoft.com/office/drawing/2014/main" id="{1F00B271-B17F-9180-88D9-6404B83A150A}"/>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C20C6A1D-3D43-E2FA-476C-23806A9DE37F}"/>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8F2F9B19-FBD9-715F-E822-7C2F2EF98484}"/>
              </a:ext>
            </a:extLst>
          </p:cNvPr>
          <p:cNvSpPr>
            <a:spLocks noGrp="1"/>
          </p:cNvSpPr>
          <p:nvPr>
            <p:ph type="sldNum" sz="quarter" idx="12"/>
          </p:nvPr>
        </p:nvSpPr>
        <p:spPr/>
        <p:txBody>
          <a:bodyPr/>
          <a:lstStyle/>
          <a:p>
            <a:r>
              <a:rPr lang="en-US"/>
              <a:t>Slide </a:t>
            </a:r>
            <a:fld id="{2C7A174C-579F-4F8E-8B4A-0A19B84DACF7}" type="slidenum">
              <a:rPr lang="en-US" smtClean="0"/>
              <a:pPr/>
              <a:t>25</a:t>
            </a:fld>
            <a:endParaRPr lang="en-US" dirty="0"/>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A03CB90C-77D7-3499-7AC9-03E5C988FB4A}"/>
                  </a:ext>
                </a:extLst>
              </p:cNvPr>
              <p:cNvGraphicFramePr>
                <a:graphicFrameLocks noGrp="1"/>
              </p:cNvGraphicFramePr>
              <p:nvPr/>
            </p:nvGraphicFramePr>
            <p:xfrm>
              <a:off x="6528709" y="3830712"/>
              <a:ext cx="5424539" cy="2595880"/>
            </p:xfrm>
            <a:graphic>
              <a:graphicData uri="http://schemas.openxmlformats.org/drawingml/2006/table">
                <a:tbl>
                  <a:tblPr firstRow="1" bandRow="1">
                    <a:tableStyleId>{5C22544A-7EE6-4342-B048-85BDC9FD1C3A}</a:tableStyleId>
                  </a:tblPr>
                  <a:tblGrid>
                    <a:gridCol w="1814648">
                      <a:extLst>
                        <a:ext uri="{9D8B030D-6E8A-4147-A177-3AD203B41FA5}">
                          <a16:colId xmlns:a16="http://schemas.microsoft.com/office/drawing/2014/main" val="143213785"/>
                        </a:ext>
                      </a:extLst>
                    </a:gridCol>
                    <a:gridCol w="1733384">
                      <a:extLst>
                        <a:ext uri="{9D8B030D-6E8A-4147-A177-3AD203B41FA5}">
                          <a16:colId xmlns:a16="http://schemas.microsoft.com/office/drawing/2014/main" val="879718763"/>
                        </a:ext>
                      </a:extLst>
                    </a:gridCol>
                    <a:gridCol w="1876507">
                      <a:extLst>
                        <a:ext uri="{9D8B030D-6E8A-4147-A177-3AD203B41FA5}">
                          <a16:colId xmlns:a16="http://schemas.microsoft.com/office/drawing/2014/main" val="3195303035"/>
                        </a:ext>
                      </a:extLst>
                    </a:gridCol>
                  </a:tblGrid>
                  <a:tr h="370840">
                    <a:tc>
                      <a:txBody>
                        <a:bodyPr/>
                        <a:lstStyle/>
                        <a:p>
                          <a:pPr algn="ctr"/>
                          <a:endParaRPr lang="en-US" sz="1800" dirty="0">
                            <a:latin typeface="Palatino"/>
                            <a:cs typeface="Arial" panose="020B0604020202020204" pitchFamily="34" charset="0"/>
                          </a:endParaRPr>
                        </a:p>
                      </a:txBody>
                      <a:tcPr>
                        <a:solidFill>
                          <a:srgbClr val="18453B"/>
                        </a:solidFill>
                      </a:tcPr>
                    </a:tc>
                    <a:tc>
                      <a:txBody>
                        <a:bodyPr/>
                        <a:lstStyle/>
                        <a:p>
                          <a:pPr algn="ctr"/>
                          <a:r>
                            <a:rPr lang="en-US" sz="1800" baseline="30000" dirty="0">
                              <a:latin typeface="Palatino"/>
                              <a:cs typeface="Arial" panose="020B0604020202020204" pitchFamily="34" charset="0"/>
                            </a:rPr>
                            <a:t>229</a:t>
                          </a:r>
                          <a:r>
                            <a:rPr lang="en-US" sz="1800" dirty="0">
                              <a:latin typeface="Palatino"/>
                              <a:cs typeface="Arial" panose="020B0604020202020204" pitchFamily="34" charset="0"/>
                            </a:rPr>
                            <a:t>Th</a:t>
                          </a:r>
                        </a:p>
                      </a:txBody>
                      <a:tcPr>
                        <a:solidFill>
                          <a:srgbClr val="18453B"/>
                        </a:solidFill>
                      </a:tcPr>
                    </a:tc>
                    <a:tc>
                      <a:txBody>
                        <a:bodyPr/>
                        <a:lstStyle/>
                        <a:p>
                          <a:pPr algn="ctr"/>
                          <a:r>
                            <a:rPr lang="en-US" sz="1800" baseline="30000" dirty="0">
                              <a:latin typeface="Palatino"/>
                              <a:cs typeface="Arial" panose="020B0604020202020204" pitchFamily="34" charset="0"/>
                            </a:rPr>
                            <a:t>229</a:t>
                          </a:r>
                          <a:r>
                            <a:rPr lang="en-US" sz="1800" dirty="0">
                              <a:latin typeface="Palatino"/>
                              <a:cs typeface="Arial" panose="020B0604020202020204" pitchFamily="34" charset="0"/>
                            </a:rPr>
                            <a:t>Pa</a:t>
                          </a:r>
                        </a:p>
                      </a:txBody>
                      <a:tcPr>
                        <a:solidFill>
                          <a:srgbClr val="18453B"/>
                        </a:solidFill>
                      </a:tcPr>
                    </a:tc>
                    <a:extLst>
                      <a:ext uri="{0D108BD9-81ED-4DB2-BD59-A6C34878D82A}">
                        <a16:rowId xmlns:a16="http://schemas.microsoft.com/office/drawing/2014/main" val="3127097252"/>
                      </a:ext>
                    </a:extLst>
                  </a:tr>
                  <a:tr h="370840">
                    <a:tc>
                      <a:txBody>
                        <a:bodyPr/>
                        <a:lstStyle/>
                        <a:p>
                          <a:pPr algn="ctr"/>
                          <a:r>
                            <a:rPr lang="en-US" sz="1800" dirty="0">
                              <a:latin typeface="Arial" panose="020B0604020202020204" pitchFamily="34" charset="0"/>
                              <a:cs typeface="Arial" panose="020B0604020202020204" pitchFamily="34" charset="0"/>
                            </a:rPr>
                            <a:t>A</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229</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229</a:t>
                          </a:r>
                        </a:p>
                      </a:txBody>
                      <a:tcPr>
                        <a:solidFill>
                          <a:schemeClr val="bg2">
                            <a:lumMod val="90000"/>
                          </a:schemeClr>
                        </a:solidFill>
                      </a:tcPr>
                    </a:tc>
                    <a:extLst>
                      <a:ext uri="{0D108BD9-81ED-4DB2-BD59-A6C34878D82A}">
                        <a16:rowId xmlns:a16="http://schemas.microsoft.com/office/drawing/2014/main" val="2552408156"/>
                      </a:ext>
                    </a:extLst>
                  </a:tr>
                  <a:tr h="370840">
                    <a:tc>
                      <a:txBody>
                        <a:bodyPr/>
                        <a:lstStyle/>
                        <a:p>
                          <a:pPr algn="ctr"/>
                          <a:r>
                            <a:rPr lang="en-US" sz="1800" dirty="0">
                              <a:latin typeface="Arial" panose="020B0604020202020204" pitchFamily="34" charset="0"/>
                              <a:cs typeface="Arial" panose="020B0604020202020204" pitchFamily="34" charset="0"/>
                            </a:rPr>
                            <a:t>Z</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90</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91</a:t>
                          </a:r>
                        </a:p>
                      </a:txBody>
                      <a:tcPr>
                        <a:solidFill>
                          <a:schemeClr val="bg2"/>
                        </a:solidFill>
                      </a:tcPr>
                    </a:tc>
                    <a:extLst>
                      <a:ext uri="{0D108BD9-81ED-4DB2-BD59-A6C34878D82A}">
                        <a16:rowId xmlns:a16="http://schemas.microsoft.com/office/drawing/2014/main" val="3773825650"/>
                      </a:ext>
                    </a:extLst>
                  </a:tr>
                  <a:tr h="370840">
                    <a:tc>
                      <a:txBody>
                        <a:bodyPr/>
                        <a:lstStyle/>
                        <a:p>
                          <a:pPr algn="ctr"/>
                          <a:r>
                            <a:rPr lang="en-US" sz="1800" dirty="0">
                              <a:latin typeface="Arial" panose="020B0604020202020204" pitchFamily="34" charset="0"/>
                              <a:cs typeface="Arial" panose="020B0604020202020204" pitchFamily="34" charset="0"/>
                            </a:rPr>
                            <a:t>N</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139</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138</a:t>
                          </a:r>
                        </a:p>
                      </a:txBody>
                      <a:tcPr>
                        <a:solidFill>
                          <a:schemeClr val="bg2">
                            <a:lumMod val="90000"/>
                          </a:schemeClr>
                        </a:solidFill>
                      </a:tcPr>
                    </a:tc>
                    <a:extLst>
                      <a:ext uri="{0D108BD9-81ED-4DB2-BD59-A6C34878D82A}">
                        <a16:rowId xmlns:a16="http://schemas.microsoft.com/office/drawing/2014/main" val="1737027620"/>
                      </a:ext>
                    </a:extLst>
                  </a:tr>
                  <a:tr h="370840">
                    <a:tc>
                      <a:txBody>
                        <a:bodyPr/>
                        <a:lstStyle/>
                        <a:p>
                          <a:pPr algn="ctr"/>
                          <a14:m>
                            <m:oMathPara xmlns:m="http://schemas.openxmlformats.org/officeDocument/2006/math">
                              <m:oMathParaPr>
                                <m:jc m:val="center"/>
                              </m:oMathParaPr>
                              <m:oMath xmlns:m="http://schemas.openxmlformats.org/officeDocument/2006/math">
                                <m:r>
                                  <a:rPr lang="en-US"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𝐸</m:t>
                                </m:r>
                              </m:oMath>
                            </m:oMathPara>
                          </a14:m>
                          <a:endParaRPr lang="en-US" sz="1800" dirty="0">
                            <a:latin typeface="Arial" panose="020B0604020202020204" pitchFamily="34" charset="0"/>
                            <a:cs typeface="Arial" panose="020B0604020202020204" pitchFamily="34" charset="0"/>
                          </a:endParaRP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8.36 eV</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(60 +/-</a:t>
                          </a:r>
                          <a:r>
                            <a:rPr lang="en-US" sz="1800" baseline="0" dirty="0">
                              <a:latin typeface="Arial" panose="020B0604020202020204" pitchFamily="34" charset="0"/>
                              <a:cs typeface="Arial" panose="020B0604020202020204" pitchFamily="34" charset="0"/>
                            </a:rPr>
                            <a:t> 50) eV?</a:t>
                          </a:r>
                          <a:endParaRPr lang="en-US" sz="1800" dirty="0">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val="4007780597"/>
                      </a:ext>
                    </a:extLst>
                  </a:tr>
                  <a:tr h="370840">
                    <a:tc>
                      <a:txBody>
                        <a:bodyPr/>
                        <a:lstStyle/>
                        <a:p>
                          <a:pPr algn="ctr"/>
                          <a:r>
                            <a:rPr lang="en-US" sz="1800" dirty="0">
                              <a:latin typeface="Arial" panose="020B0604020202020204" pitchFamily="34" charset="0"/>
                              <a:cs typeface="Arial" panose="020B0604020202020204" pitchFamily="34" charset="0"/>
                            </a:rPr>
                            <a:t>PD?</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and 3/2</a:t>
                          </a:r>
                          <a:r>
                            <a:rPr lang="en-US" sz="1800" baseline="30000" dirty="0">
                              <a:latin typeface="Arial" panose="020B0604020202020204" pitchFamily="34" charset="0"/>
                              <a:cs typeface="Arial" panose="020B0604020202020204" pitchFamily="34" charset="0"/>
                            </a:rPr>
                            <a:t>+</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and (5/2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a:t>
                          </a:r>
                        </a:p>
                      </a:txBody>
                      <a:tcPr>
                        <a:solidFill>
                          <a:schemeClr val="bg2">
                            <a:lumMod val="90000"/>
                          </a:schemeClr>
                        </a:solidFill>
                      </a:tcPr>
                    </a:tc>
                    <a:extLst>
                      <a:ext uri="{0D108BD9-81ED-4DB2-BD59-A6C34878D82A}">
                        <a16:rowId xmlns:a16="http://schemas.microsoft.com/office/drawing/2014/main" val="898067178"/>
                      </a:ext>
                    </a:extLst>
                  </a:tr>
                  <a:tr h="370840">
                    <a:tc>
                      <a:txBody>
                        <a:bodyPr/>
                        <a:lstStyle/>
                        <a:p>
                          <a:pPr algn="ctr"/>
                          <a:r>
                            <a:rPr lang="en-US" sz="1800" dirty="0">
                              <a:latin typeface="Arial" panose="020B0604020202020204" pitchFamily="34" charset="0"/>
                              <a:cs typeface="Arial" panose="020B0604020202020204" pitchFamily="34" charset="0"/>
                            </a:rPr>
                            <a:t>Transition type</a:t>
                          </a:r>
                        </a:p>
                      </a:txBody>
                      <a:tcPr>
                        <a:solidFill>
                          <a:schemeClr val="bg2"/>
                        </a:solidFill>
                      </a:tcPr>
                    </a:tc>
                    <a:tc>
                      <a:txBody>
                        <a:bodyPr/>
                        <a:lstStyle/>
                        <a:p>
                          <a:pPr algn="ctr"/>
                          <a:r>
                            <a:rPr lang="en-US" sz="1800" baseline="0" dirty="0">
                              <a:latin typeface="Arial" panose="020B0604020202020204" pitchFamily="34" charset="0"/>
                              <a:cs typeface="Arial" panose="020B0604020202020204" pitchFamily="34" charset="0"/>
                            </a:rPr>
                            <a:t>M1</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E1</a:t>
                          </a:r>
                        </a:p>
                      </a:txBody>
                      <a:tcPr>
                        <a:solidFill>
                          <a:schemeClr val="bg2"/>
                        </a:solidFill>
                      </a:tcPr>
                    </a:tc>
                    <a:extLst>
                      <a:ext uri="{0D108BD9-81ED-4DB2-BD59-A6C34878D82A}">
                        <a16:rowId xmlns:a16="http://schemas.microsoft.com/office/drawing/2014/main" val="2472933349"/>
                      </a:ext>
                    </a:extLst>
                  </a:tr>
                </a:tbl>
              </a:graphicData>
            </a:graphic>
          </p:graphicFrame>
        </mc:Choice>
        <mc:Fallback xmlns="">
          <p:graphicFrame>
            <p:nvGraphicFramePr>
              <p:cNvPr id="8" name="Table 7">
                <a:extLst>
                  <a:ext uri="{FF2B5EF4-FFF2-40B4-BE49-F238E27FC236}">
                    <a16:creationId xmlns:a16="http://schemas.microsoft.com/office/drawing/2014/main" id="{A03CB90C-77D7-3499-7AC9-03E5C988FB4A}"/>
                  </a:ext>
                </a:extLst>
              </p:cNvPr>
              <p:cNvGraphicFramePr>
                <a:graphicFrameLocks noGrp="1"/>
              </p:cNvGraphicFramePr>
              <p:nvPr/>
            </p:nvGraphicFramePr>
            <p:xfrm>
              <a:off x="6528709" y="3830712"/>
              <a:ext cx="5424539" cy="2595880"/>
            </p:xfrm>
            <a:graphic>
              <a:graphicData uri="http://schemas.openxmlformats.org/drawingml/2006/table">
                <a:tbl>
                  <a:tblPr firstRow="1" bandRow="1">
                    <a:tableStyleId>{5C22544A-7EE6-4342-B048-85BDC9FD1C3A}</a:tableStyleId>
                  </a:tblPr>
                  <a:tblGrid>
                    <a:gridCol w="1814648">
                      <a:extLst>
                        <a:ext uri="{9D8B030D-6E8A-4147-A177-3AD203B41FA5}">
                          <a16:colId xmlns:a16="http://schemas.microsoft.com/office/drawing/2014/main" val="143213785"/>
                        </a:ext>
                      </a:extLst>
                    </a:gridCol>
                    <a:gridCol w="1733384">
                      <a:extLst>
                        <a:ext uri="{9D8B030D-6E8A-4147-A177-3AD203B41FA5}">
                          <a16:colId xmlns:a16="http://schemas.microsoft.com/office/drawing/2014/main" val="879718763"/>
                        </a:ext>
                      </a:extLst>
                    </a:gridCol>
                    <a:gridCol w="1876507">
                      <a:extLst>
                        <a:ext uri="{9D8B030D-6E8A-4147-A177-3AD203B41FA5}">
                          <a16:colId xmlns:a16="http://schemas.microsoft.com/office/drawing/2014/main" val="3195303035"/>
                        </a:ext>
                      </a:extLst>
                    </a:gridCol>
                  </a:tblGrid>
                  <a:tr h="370840">
                    <a:tc>
                      <a:txBody>
                        <a:bodyPr/>
                        <a:lstStyle/>
                        <a:p>
                          <a:pPr algn="ctr"/>
                          <a:endParaRPr lang="en-US" sz="1800" dirty="0">
                            <a:latin typeface="Palatino"/>
                            <a:cs typeface="Arial" panose="020B0604020202020204" pitchFamily="34" charset="0"/>
                          </a:endParaRPr>
                        </a:p>
                      </a:txBody>
                      <a:tcPr>
                        <a:solidFill>
                          <a:srgbClr val="18453B"/>
                        </a:solidFill>
                      </a:tcPr>
                    </a:tc>
                    <a:tc>
                      <a:txBody>
                        <a:bodyPr/>
                        <a:lstStyle/>
                        <a:p>
                          <a:pPr algn="ctr"/>
                          <a:r>
                            <a:rPr lang="en-US" sz="1800" baseline="30000" dirty="0">
                              <a:latin typeface="Palatino"/>
                              <a:cs typeface="Arial" panose="020B0604020202020204" pitchFamily="34" charset="0"/>
                            </a:rPr>
                            <a:t>229</a:t>
                          </a:r>
                          <a:r>
                            <a:rPr lang="en-US" sz="1800" dirty="0">
                              <a:latin typeface="Palatino"/>
                              <a:cs typeface="Arial" panose="020B0604020202020204" pitchFamily="34" charset="0"/>
                            </a:rPr>
                            <a:t>Th</a:t>
                          </a:r>
                        </a:p>
                      </a:txBody>
                      <a:tcPr>
                        <a:solidFill>
                          <a:srgbClr val="18453B"/>
                        </a:solidFill>
                      </a:tcPr>
                    </a:tc>
                    <a:tc>
                      <a:txBody>
                        <a:bodyPr/>
                        <a:lstStyle/>
                        <a:p>
                          <a:pPr algn="ctr"/>
                          <a:r>
                            <a:rPr lang="en-US" sz="1800" baseline="30000" dirty="0">
                              <a:latin typeface="Palatino"/>
                              <a:cs typeface="Arial" panose="020B0604020202020204" pitchFamily="34" charset="0"/>
                            </a:rPr>
                            <a:t>229</a:t>
                          </a:r>
                          <a:r>
                            <a:rPr lang="en-US" sz="1800" dirty="0">
                              <a:latin typeface="Palatino"/>
                              <a:cs typeface="Arial" panose="020B0604020202020204" pitchFamily="34" charset="0"/>
                            </a:rPr>
                            <a:t>Pa</a:t>
                          </a:r>
                        </a:p>
                      </a:txBody>
                      <a:tcPr>
                        <a:solidFill>
                          <a:srgbClr val="18453B"/>
                        </a:solidFill>
                      </a:tcPr>
                    </a:tc>
                    <a:extLst>
                      <a:ext uri="{0D108BD9-81ED-4DB2-BD59-A6C34878D82A}">
                        <a16:rowId xmlns:a16="http://schemas.microsoft.com/office/drawing/2014/main" val="3127097252"/>
                      </a:ext>
                    </a:extLst>
                  </a:tr>
                  <a:tr h="370840">
                    <a:tc>
                      <a:txBody>
                        <a:bodyPr/>
                        <a:lstStyle/>
                        <a:p>
                          <a:pPr algn="ctr"/>
                          <a:r>
                            <a:rPr lang="en-US" sz="1800" dirty="0">
                              <a:latin typeface="Arial" panose="020B0604020202020204" pitchFamily="34" charset="0"/>
                              <a:cs typeface="Arial" panose="020B0604020202020204" pitchFamily="34" charset="0"/>
                            </a:rPr>
                            <a:t>A</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229</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229</a:t>
                          </a:r>
                        </a:p>
                      </a:txBody>
                      <a:tcPr>
                        <a:solidFill>
                          <a:schemeClr val="bg2">
                            <a:lumMod val="90000"/>
                          </a:schemeClr>
                        </a:solidFill>
                      </a:tcPr>
                    </a:tc>
                    <a:extLst>
                      <a:ext uri="{0D108BD9-81ED-4DB2-BD59-A6C34878D82A}">
                        <a16:rowId xmlns:a16="http://schemas.microsoft.com/office/drawing/2014/main" val="2552408156"/>
                      </a:ext>
                    </a:extLst>
                  </a:tr>
                  <a:tr h="370840">
                    <a:tc>
                      <a:txBody>
                        <a:bodyPr/>
                        <a:lstStyle/>
                        <a:p>
                          <a:pPr algn="ctr"/>
                          <a:r>
                            <a:rPr lang="en-US" sz="1800" dirty="0">
                              <a:latin typeface="Arial" panose="020B0604020202020204" pitchFamily="34" charset="0"/>
                              <a:cs typeface="Arial" panose="020B0604020202020204" pitchFamily="34" charset="0"/>
                            </a:rPr>
                            <a:t>Z</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90</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91</a:t>
                          </a:r>
                        </a:p>
                      </a:txBody>
                      <a:tcPr>
                        <a:solidFill>
                          <a:schemeClr val="bg2"/>
                        </a:solidFill>
                      </a:tcPr>
                    </a:tc>
                    <a:extLst>
                      <a:ext uri="{0D108BD9-81ED-4DB2-BD59-A6C34878D82A}">
                        <a16:rowId xmlns:a16="http://schemas.microsoft.com/office/drawing/2014/main" val="3773825650"/>
                      </a:ext>
                    </a:extLst>
                  </a:tr>
                  <a:tr h="370840">
                    <a:tc>
                      <a:txBody>
                        <a:bodyPr/>
                        <a:lstStyle/>
                        <a:p>
                          <a:pPr algn="ctr"/>
                          <a:r>
                            <a:rPr lang="en-US" sz="1800" dirty="0">
                              <a:latin typeface="Arial" panose="020B0604020202020204" pitchFamily="34" charset="0"/>
                              <a:cs typeface="Arial" panose="020B0604020202020204" pitchFamily="34" charset="0"/>
                            </a:rPr>
                            <a:t>N</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139</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138</a:t>
                          </a:r>
                        </a:p>
                      </a:txBody>
                      <a:tcPr>
                        <a:solidFill>
                          <a:schemeClr val="bg2">
                            <a:lumMod val="90000"/>
                          </a:schemeClr>
                        </a:solidFill>
                      </a:tcPr>
                    </a:tc>
                    <a:extLst>
                      <a:ext uri="{0D108BD9-81ED-4DB2-BD59-A6C34878D82A}">
                        <a16:rowId xmlns:a16="http://schemas.microsoft.com/office/drawing/2014/main" val="1737027620"/>
                      </a:ext>
                    </a:extLst>
                  </a:tr>
                  <a:tr h="370840">
                    <a:tc>
                      <a:txBody>
                        <a:bodyPr/>
                        <a:lstStyle/>
                        <a:p>
                          <a:endParaRPr lang="en-US"/>
                        </a:p>
                      </a:txBody>
                      <a:tcPr>
                        <a:blipFill>
                          <a:blip r:embed="rId3"/>
                          <a:stretch>
                            <a:fillRect l="-336" t="-408197" r="-200671" b="-222951"/>
                          </a:stretch>
                        </a:blipFill>
                      </a:tcPr>
                    </a:tc>
                    <a:tc>
                      <a:txBody>
                        <a:bodyPr/>
                        <a:lstStyle/>
                        <a:p>
                          <a:pPr algn="ctr"/>
                          <a:r>
                            <a:rPr lang="en-US" sz="1800" dirty="0">
                              <a:latin typeface="Arial" panose="020B0604020202020204" pitchFamily="34" charset="0"/>
                              <a:cs typeface="Arial" panose="020B0604020202020204" pitchFamily="34" charset="0"/>
                            </a:rPr>
                            <a:t>8.36 eV</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(60 +/-</a:t>
                          </a:r>
                          <a:r>
                            <a:rPr lang="en-US" sz="1800" baseline="0" dirty="0">
                              <a:latin typeface="Arial" panose="020B0604020202020204" pitchFamily="34" charset="0"/>
                              <a:cs typeface="Arial" panose="020B0604020202020204" pitchFamily="34" charset="0"/>
                            </a:rPr>
                            <a:t> 50) eV?</a:t>
                          </a:r>
                          <a:endParaRPr lang="en-US" sz="1800" dirty="0">
                            <a:latin typeface="Arial" panose="020B0604020202020204" pitchFamily="34" charset="0"/>
                            <a:cs typeface="Arial" panose="020B0604020202020204" pitchFamily="34" charset="0"/>
                          </a:endParaRPr>
                        </a:p>
                      </a:txBody>
                      <a:tcPr>
                        <a:solidFill>
                          <a:schemeClr val="bg2"/>
                        </a:solidFill>
                      </a:tcPr>
                    </a:tc>
                    <a:extLst>
                      <a:ext uri="{0D108BD9-81ED-4DB2-BD59-A6C34878D82A}">
                        <a16:rowId xmlns:a16="http://schemas.microsoft.com/office/drawing/2014/main" val="4007780597"/>
                      </a:ext>
                    </a:extLst>
                  </a:tr>
                  <a:tr h="370840">
                    <a:tc>
                      <a:txBody>
                        <a:bodyPr/>
                        <a:lstStyle/>
                        <a:p>
                          <a:pPr algn="ctr"/>
                          <a:r>
                            <a:rPr lang="en-US" sz="1800" dirty="0">
                              <a:latin typeface="Arial" panose="020B0604020202020204" pitchFamily="34" charset="0"/>
                              <a:cs typeface="Arial" panose="020B0604020202020204" pitchFamily="34" charset="0"/>
                            </a:rPr>
                            <a:t>PD?</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and 3/2</a:t>
                          </a:r>
                          <a:r>
                            <a:rPr lang="en-US" sz="1800" baseline="30000" dirty="0">
                              <a:latin typeface="Arial" panose="020B0604020202020204" pitchFamily="34" charset="0"/>
                              <a:cs typeface="Arial" panose="020B0604020202020204" pitchFamily="34" charset="0"/>
                            </a:rPr>
                            <a:t>+</a:t>
                          </a:r>
                        </a:p>
                      </a:txBody>
                      <a:tcPr>
                        <a:solidFill>
                          <a:schemeClr val="bg2">
                            <a:lumMod val="90000"/>
                          </a:schemeClr>
                        </a:solidFill>
                      </a:tcPr>
                    </a:tc>
                    <a:tc>
                      <a:txBody>
                        <a:bodyPr/>
                        <a:lstStyle/>
                        <a:p>
                          <a:pPr algn="ctr"/>
                          <a:r>
                            <a:rPr lang="en-US" sz="1800" dirty="0">
                              <a:latin typeface="Arial" panose="020B0604020202020204" pitchFamily="34" charset="0"/>
                              <a:cs typeface="Arial" panose="020B0604020202020204" pitchFamily="34" charset="0"/>
                            </a:rPr>
                            <a:t>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 and (5/2</a:t>
                          </a:r>
                          <a:r>
                            <a:rPr lang="en-US" sz="1800" baseline="30000" dirty="0">
                              <a:latin typeface="Arial" panose="020B0604020202020204" pitchFamily="34" charset="0"/>
                              <a:cs typeface="Arial" panose="020B0604020202020204" pitchFamily="34" charset="0"/>
                            </a:rPr>
                            <a:t>-</a:t>
                          </a:r>
                          <a:r>
                            <a:rPr lang="en-US" sz="1800" dirty="0">
                              <a:latin typeface="Arial" panose="020B0604020202020204" pitchFamily="34" charset="0"/>
                              <a:cs typeface="Arial" panose="020B0604020202020204" pitchFamily="34" charset="0"/>
                            </a:rPr>
                            <a:t>)</a:t>
                          </a:r>
                        </a:p>
                      </a:txBody>
                      <a:tcPr>
                        <a:solidFill>
                          <a:schemeClr val="bg2">
                            <a:lumMod val="90000"/>
                          </a:schemeClr>
                        </a:solidFill>
                      </a:tcPr>
                    </a:tc>
                    <a:extLst>
                      <a:ext uri="{0D108BD9-81ED-4DB2-BD59-A6C34878D82A}">
                        <a16:rowId xmlns:a16="http://schemas.microsoft.com/office/drawing/2014/main" val="898067178"/>
                      </a:ext>
                    </a:extLst>
                  </a:tr>
                  <a:tr h="370840">
                    <a:tc>
                      <a:txBody>
                        <a:bodyPr/>
                        <a:lstStyle/>
                        <a:p>
                          <a:pPr algn="ctr"/>
                          <a:r>
                            <a:rPr lang="en-US" sz="1800" dirty="0">
                              <a:latin typeface="Arial" panose="020B0604020202020204" pitchFamily="34" charset="0"/>
                              <a:cs typeface="Arial" panose="020B0604020202020204" pitchFamily="34" charset="0"/>
                            </a:rPr>
                            <a:t>Transition type</a:t>
                          </a:r>
                        </a:p>
                      </a:txBody>
                      <a:tcPr>
                        <a:solidFill>
                          <a:schemeClr val="bg2"/>
                        </a:solidFill>
                      </a:tcPr>
                    </a:tc>
                    <a:tc>
                      <a:txBody>
                        <a:bodyPr/>
                        <a:lstStyle/>
                        <a:p>
                          <a:pPr algn="ctr"/>
                          <a:r>
                            <a:rPr lang="en-US" sz="1800" baseline="0" dirty="0">
                              <a:latin typeface="Arial" panose="020B0604020202020204" pitchFamily="34" charset="0"/>
                              <a:cs typeface="Arial" panose="020B0604020202020204" pitchFamily="34" charset="0"/>
                            </a:rPr>
                            <a:t>M1</a:t>
                          </a:r>
                        </a:p>
                      </a:txBody>
                      <a:tcPr>
                        <a:solidFill>
                          <a:schemeClr val="bg2"/>
                        </a:solidFill>
                      </a:tcPr>
                    </a:tc>
                    <a:tc>
                      <a:txBody>
                        <a:bodyPr/>
                        <a:lstStyle/>
                        <a:p>
                          <a:pPr algn="ctr"/>
                          <a:r>
                            <a:rPr lang="en-US" sz="1800" dirty="0">
                              <a:latin typeface="Arial" panose="020B0604020202020204" pitchFamily="34" charset="0"/>
                              <a:cs typeface="Arial" panose="020B0604020202020204" pitchFamily="34" charset="0"/>
                            </a:rPr>
                            <a:t>E1</a:t>
                          </a:r>
                        </a:p>
                      </a:txBody>
                      <a:tcPr>
                        <a:solidFill>
                          <a:schemeClr val="bg2"/>
                        </a:solidFill>
                      </a:tcPr>
                    </a:tc>
                    <a:extLst>
                      <a:ext uri="{0D108BD9-81ED-4DB2-BD59-A6C34878D82A}">
                        <a16:rowId xmlns:a16="http://schemas.microsoft.com/office/drawing/2014/main" val="2472933349"/>
                      </a:ext>
                    </a:extLst>
                  </a:tr>
                </a:tbl>
              </a:graphicData>
            </a:graphic>
          </p:graphicFrame>
        </mc:Fallback>
      </mc:AlternateContent>
      <p:pic>
        <p:nvPicPr>
          <p:cNvPr id="13" name="Picture 12">
            <a:extLst>
              <a:ext uri="{FF2B5EF4-FFF2-40B4-BE49-F238E27FC236}">
                <a16:creationId xmlns:a16="http://schemas.microsoft.com/office/drawing/2014/main" id="{F5AA1601-905C-031F-0452-512AE107B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880" y="923541"/>
            <a:ext cx="6227926" cy="4616450"/>
          </a:xfrm>
          <a:prstGeom prst="rect">
            <a:avLst/>
          </a:prstGeom>
        </p:spPr>
      </p:pic>
      <p:grpSp>
        <p:nvGrpSpPr>
          <p:cNvPr id="56" name="Group 55">
            <a:extLst>
              <a:ext uri="{FF2B5EF4-FFF2-40B4-BE49-F238E27FC236}">
                <a16:creationId xmlns:a16="http://schemas.microsoft.com/office/drawing/2014/main" id="{9952968B-2072-8C76-C2AD-19AAB30F00E3}"/>
              </a:ext>
            </a:extLst>
          </p:cNvPr>
          <p:cNvGrpSpPr/>
          <p:nvPr/>
        </p:nvGrpSpPr>
        <p:grpSpPr>
          <a:xfrm>
            <a:off x="6528709" y="1057003"/>
            <a:ext cx="4661762" cy="2802779"/>
            <a:chOff x="7438394" y="1076444"/>
            <a:chExt cx="4661762" cy="2802779"/>
          </a:xfrm>
        </p:grpSpPr>
        <p:grpSp>
          <p:nvGrpSpPr>
            <p:cNvPr id="49" name="Group 48">
              <a:extLst>
                <a:ext uri="{FF2B5EF4-FFF2-40B4-BE49-F238E27FC236}">
                  <a16:creationId xmlns:a16="http://schemas.microsoft.com/office/drawing/2014/main" id="{96045C13-8D6E-F036-0A40-F352F221E5E4}"/>
                </a:ext>
              </a:extLst>
            </p:cNvPr>
            <p:cNvGrpSpPr/>
            <p:nvPr/>
          </p:nvGrpSpPr>
          <p:grpSpPr>
            <a:xfrm>
              <a:off x="7449367" y="1076444"/>
              <a:ext cx="3531893" cy="369332"/>
              <a:chOff x="7716067" y="1747004"/>
              <a:chExt cx="3531893" cy="369332"/>
            </a:xfrm>
          </p:grpSpPr>
          <p:sp>
            <p:nvSpPr>
              <p:cNvPr id="17" name="Oval 16">
                <a:extLst>
                  <a:ext uri="{FF2B5EF4-FFF2-40B4-BE49-F238E27FC236}">
                    <a16:creationId xmlns:a16="http://schemas.microsoft.com/office/drawing/2014/main" id="{2FCD14EE-2065-33A0-C836-626946962053}"/>
                  </a:ext>
                </a:extLst>
              </p:cNvPr>
              <p:cNvSpPr/>
              <p:nvPr/>
            </p:nvSpPr>
            <p:spPr>
              <a:xfrm>
                <a:off x="7716067" y="1863090"/>
                <a:ext cx="137160" cy="137160"/>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42B8778-2C33-1C70-842E-565900583570}"/>
                  </a:ext>
                </a:extLst>
              </p:cNvPr>
              <p:cNvSpPr txBox="1"/>
              <p:nvPr/>
            </p:nvSpPr>
            <p:spPr>
              <a:xfrm>
                <a:off x="7943850" y="1747004"/>
                <a:ext cx="3304110" cy="369332"/>
              </a:xfrm>
              <a:prstGeom prst="rect">
                <a:avLst/>
              </a:prstGeom>
              <a:noFill/>
            </p:spPr>
            <p:txBody>
              <a:bodyPr wrap="none" rtlCol="0">
                <a:spAutoFit/>
              </a:bodyPr>
              <a:lstStyle/>
              <a:p>
                <a:r>
                  <a:rPr lang="en-US" dirty="0">
                    <a:latin typeface="Arial Narrow" panose="020B0606020202030204" pitchFamily="34" charset="0"/>
                  </a:rPr>
                  <a:t>Helmer &amp; Reich PRC 49:1845 (1994)</a:t>
                </a:r>
              </a:p>
            </p:txBody>
          </p:sp>
        </p:grpSp>
        <p:grpSp>
          <p:nvGrpSpPr>
            <p:cNvPr id="50" name="Group 49">
              <a:extLst>
                <a:ext uri="{FF2B5EF4-FFF2-40B4-BE49-F238E27FC236}">
                  <a16:creationId xmlns:a16="http://schemas.microsoft.com/office/drawing/2014/main" id="{E56FE90C-E1AE-7915-A08D-B7E40FDC1123}"/>
                </a:ext>
              </a:extLst>
            </p:cNvPr>
            <p:cNvGrpSpPr/>
            <p:nvPr/>
          </p:nvGrpSpPr>
          <p:grpSpPr>
            <a:xfrm>
              <a:off x="7449367" y="1482018"/>
              <a:ext cx="4650789" cy="369332"/>
              <a:chOff x="7716067" y="2160508"/>
              <a:chExt cx="4650789" cy="369332"/>
            </a:xfrm>
          </p:grpSpPr>
          <p:sp>
            <p:nvSpPr>
              <p:cNvPr id="18" name="Rectangle 17">
                <a:extLst>
                  <a:ext uri="{FF2B5EF4-FFF2-40B4-BE49-F238E27FC236}">
                    <a16:creationId xmlns:a16="http://schemas.microsoft.com/office/drawing/2014/main" id="{6D7529AC-B0C6-C2F7-4801-BF8E4C270F7D}"/>
                  </a:ext>
                </a:extLst>
              </p:cNvPr>
              <p:cNvSpPr/>
              <p:nvPr/>
            </p:nvSpPr>
            <p:spPr>
              <a:xfrm>
                <a:off x="7716067" y="2276594"/>
                <a:ext cx="137160" cy="13716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191E212-3F69-47E2-D376-146D2EC4C82F}"/>
                  </a:ext>
                </a:extLst>
              </p:cNvPr>
              <p:cNvSpPr txBox="1"/>
              <p:nvPr/>
            </p:nvSpPr>
            <p:spPr>
              <a:xfrm>
                <a:off x="7943850" y="2160508"/>
                <a:ext cx="4423006" cy="369332"/>
              </a:xfrm>
              <a:prstGeom prst="rect">
                <a:avLst/>
              </a:prstGeom>
              <a:noFill/>
            </p:spPr>
            <p:txBody>
              <a:bodyPr wrap="none" rtlCol="0">
                <a:spAutoFit/>
              </a:bodyPr>
              <a:lstStyle/>
              <a:p>
                <a:r>
                  <a:rPr lang="en-US" dirty="0">
                    <a:latin typeface="Arial Narrow" panose="020B0606020202030204" pitchFamily="34" charset="0"/>
                  </a:rPr>
                  <a:t>Guimarães-Filho &amp; Helene PRC 71:044303 (2005)</a:t>
                </a:r>
              </a:p>
            </p:txBody>
          </p:sp>
        </p:grpSp>
        <p:grpSp>
          <p:nvGrpSpPr>
            <p:cNvPr id="51" name="Group 50">
              <a:extLst>
                <a:ext uri="{FF2B5EF4-FFF2-40B4-BE49-F238E27FC236}">
                  <a16:creationId xmlns:a16="http://schemas.microsoft.com/office/drawing/2014/main" id="{12013FD2-483F-EE89-1F77-AA1805474847}"/>
                </a:ext>
              </a:extLst>
            </p:cNvPr>
            <p:cNvGrpSpPr/>
            <p:nvPr/>
          </p:nvGrpSpPr>
          <p:grpSpPr>
            <a:xfrm>
              <a:off x="7438394" y="1887592"/>
              <a:ext cx="3277921" cy="369332"/>
              <a:chOff x="7705094" y="2574012"/>
              <a:chExt cx="3277921" cy="369332"/>
            </a:xfrm>
          </p:grpSpPr>
          <p:sp>
            <p:nvSpPr>
              <p:cNvPr id="20" name="Isosceles Triangle 19">
                <a:extLst>
                  <a:ext uri="{FF2B5EF4-FFF2-40B4-BE49-F238E27FC236}">
                    <a16:creationId xmlns:a16="http://schemas.microsoft.com/office/drawing/2014/main" id="{D725F006-F5C5-00AA-2798-AF806D72124C}"/>
                  </a:ext>
                </a:extLst>
              </p:cNvPr>
              <p:cNvSpPr/>
              <p:nvPr/>
            </p:nvSpPr>
            <p:spPr>
              <a:xfrm>
                <a:off x="7705094" y="2690098"/>
                <a:ext cx="159106" cy="137160"/>
              </a:xfrm>
              <a:prstGeom prs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5B25CFA-1D9C-DF97-48EA-3BBAA054DE51}"/>
                  </a:ext>
                </a:extLst>
              </p:cNvPr>
              <p:cNvSpPr txBox="1"/>
              <p:nvPr/>
            </p:nvSpPr>
            <p:spPr>
              <a:xfrm>
                <a:off x="7943850" y="2574012"/>
                <a:ext cx="3039165" cy="369332"/>
              </a:xfrm>
              <a:prstGeom prst="rect">
                <a:avLst/>
              </a:prstGeom>
              <a:noFill/>
            </p:spPr>
            <p:txBody>
              <a:bodyPr wrap="none" rtlCol="0">
                <a:spAutoFit/>
              </a:bodyPr>
              <a:lstStyle/>
              <a:p>
                <a:r>
                  <a:rPr lang="en-US" dirty="0">
                    <a:latin typeface="Arial Narrow" panose="020B0606020202030204" pitchFamily="34" charset="0"/>
                  </a:rPr>
                  <a:t>Beck et al. PRL 98:142501 (2007)</a:t>
                </a:r>
              </a:p>
            </p:txBody>
          </p:sp>
        </p:grpSp>
        <p:grpSp>
          <p:nvGrpSpPr>
            <p:cNvPr id="52" name="Group 51">
              <a:extLst>
                <a:ext uri="{FF2B5EF4-FFF2-40B4-BE49-F238E27FC236}">
                  <a16:creationId xmlns:a16="http://schemas.microsoft.com/office/drawing/2014/main" id="{3400E835-2367-8FD3-5C0C-44F99FDEFA73}"/>
                </a:ext>
              </a:extLst>
            </p:cNvPr>
            <p:cNvGrpSpPr/>
            <p:nvPr/>
          </p:nvGrpSpPr>
          <p:grpSpPr>
            <a:xfrm>
              <a:off x="7449367" y="2293166"/>
              <a:ext cx="3713032" cy="369332"/>
              <a:chOff x="7716067" y="2978015"/>
              <a:chExt cx="3713032" cy="369332"/>
            </a:xfrm>
          </p:grpSpPr>
          <p:sp>
            <p:nvSpPr>
              <p:cNvPr id="21" name="Oval 20">
                <a:extLst>
                  <a:ext uri="{FF2B5EF4-FFF2-40B4-BE49-F238E27FC236}">
                    <a16:creationId xmlns:a16="http://schemas.microsoft.com/office/drawing/2014/main" id="{29FC4897-A179-AC59-C7A1-80E22200BB7B}"/>
                  </a:ext>
                </a:extLst>
              </p:cNvPr>
              <p:cNvSpPr/>
              <p:nvPr/>
            </p:nvSpPr>
            <p:spPr>
              <a:xfrm>
                <a:off x="7716067" y="3094101"/>
                <a:ext cx="137160" cy="137160"/>
              </a:xfrm>
              <a:prstGeom prst="ellips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8379994-7347-2989-B9D9-BBACDA77CED9}"/>
                  </a:ext>
                </a:extLst>
              </p:cNvPr>
              <p:cNvSpPr txBox="1"/>
              <p:nvPr/>
            </p:nvSpPr>
            <p:spPr>
              <a:xfrm>
                <a:off x="7943850" y="2978015"/>
                <a:ext cx="3485249" cy="369332"/>
              </a:xfrm>
              <a:prstGeom prst="rect">
                <a:avLst/>
              </a:prstGeom>
              <a:noFill/>
            </p:spPr>
            <p:txBody>
              <a:bodyPr wrap="none" rtlCol="0">
                <a:spAutoFit/>
              </a:bodyPr>
              <a:lstStyle/>
              <a:p>
                <a:r>
                  <a:rPr lang="en-US" dirty="0">
                    <a:latin typeface="Arial Narrow" panose="020B0606020202030204" pitchFamily="34" charset="0"/>
                  </a:rPr>
                  <a:t>Beck et al. LLNL-PROC-415170 (2009)</a:t>
                </a:r>
              </a:p>
            </p:txBody>
          </p:sp>
        </p:grpSp>
        <p:grpSp>
          <p:nvGrpSpPr>
            <p:cNvPr id="53" name="Group 52">
              <a:extLst>
                <a:ext uri="{FF2B5EF4-FFF2-40B4-BE49-F238E27FC236}">
                  <a16:creationId xmlns:a16="http://schemas.microsoft.com/office/drawing/2014/main" id="{9930AA4F-D33B-2B9B-FF5A-02ACAB1B219D}"/>
                </a:ext>
              </a:extLst>
            </p:cNvPr>
            <p:cNvGrpSpPr/>
            <p:nvPr/>
          </p:nvGrpSpPr>
          <p:grpSpPr>
            <a:xfrm>
              <a:off x="7449367" y="2698740"/>
              <a:ext cx="3483803" cy="369332"/>
              <a:chOff x="7716067" y="3388352"/>
              <a:chExt cx="3483803" cy="369332"/>
            </a:xfrm>
          </p:grpSpPr>
          <p:sp>
            <p:nvSpPr>
              <p:cNvPr id="23" name="Rectangle 22">
                <a:extLst>
                  <a:ext uri="{FF2B5EF4-FFF2-40B4-BE49-F238E27FC236}">
                    <a16:creationId xmlns:a16="http://schemas.microsoft.com/office/drawing/2014/main" id="{2B69EB3B-3B89-55C9-3202-642E0D638AC1}"/>
                  </a:ext>
                </a:extLst>
              </p:cNvPr>
              <p:cNvSpPr/>
              <p:nvPr/>
            </p:nvSpPr>
            <p:spPr>
              <a:xfrm>
                <a:off x="7716067" y="3504438"/>
                <a:ext cx="137160" cy="137160"/>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3E5B894-2679-7219-8AEC-0B3EB914E21A}"/>
                  </a:ext>
                </a:extLst>
              </p:cNvPr>
              <p:cNvSpPr txBox="1"/>
              <p:nvPr/>
            </p:nvSpPr>
            <p:spPr>
              <a:xfrm>
                <a:off x="7943850" y="3388352"/>
                <a:ext cx="3256020" cy="369332"/>
              </a:xfrm>
              <a:prstGeom prst="rect">
                <a:avLst/>
              </a:prstGeom>
              <a:noFill/>
            </p:spPr>
            <p:txBody>
              <a:bodyPr wrap="none" rtlCol="0">
                <a:spAutoFit/>
              </a:bodyPr>
              <a:lstStyle/>
              <a:p>
                <a:r>
                  <a:rPr lang="en-US" dirty="0" err="1">
                    <a:highlight>
                      <a:srgbClr val="FFFF00"/>
                    </a:highlight>
                    <a:latin typeface="Arial Narrow" panose="020B0606020202030204" pitchFamily="34" charset="0"/>
                  </a:rPr>
                  <a:t>Seiferle</a:t>
                </a:r>
                <a:r>
                  <a:rPr lang="en-US" dirty="0">
                    <a:highlight>
                      <a:srgbClr val="FFFF00"/>
                    </a:highlight>
                    <a:latin typeface="Arial Narrow" panose="020B0606020202030204" pitchFamily="34" charset="0"/>
                  </a:rPr>
                  <a:t> et al. Nature 573:243 (2019)</a:t>
                </a:r>
              </a:p>
            </p:txBody>
          </p:sp>
        </p:grpSp>
        <p:grpSp>
          <p:nvGrpSpPr>
            <p:cNvPr id="54" name="Group 53">
              <a:extLst>
                <a:ext uri="{FF2B5EF4-FFF2-40B4-BE49-F238E27FC236}">
                  <a16:creationId xmlns:a16="http://schemas.microsoft.com/office/drawing/2014/main" id="{C3379FC5-652A-82A2-D21F-C9E82E2637E0}"/>
                </a:ext>
              </a:extLst>
            </p:cNvPr>
            <p:cNvGrpSpPr/>
            <p:nvPr/>
          </p:nvGrpSpPr>
          <p:grpSpPr>
            <a:xfrm>
              <a:off x="7438394" y="3104314"/>
              <a:ext cx="3897258" cy="369332"/>
              <a:chOff x="7705094" y="3798689"/>
              <a:chExt cx="3897258" cy="369332"/>
            </a:xfrm>
          </p:grpSpPr>
          <p:sp>
            <p:nvSpPr>
              <p:cNvPr id="29" name="Isosceles Triangle 28">
                <a:extLst>
                  <a:ext uri="{FF2B5EF4-FFF2-40B4-BE49-F238E27FC236}">
                    <a16:creationId xmlns:a16="http://schemas.microsoft.com/office/drawing/2014/main" id="{71D47B4B-6FFB-CE6F-E78E-669208D0A454}"/>
                  </a:ext>
                </a:extLst>
              </p:cNvPr>
              <p:cNvSpPr/>
              <p:nvPr/>
            </p:nvSpPr>
            <p:spPr>
              <a:xfrm>
                <a:off x="7705094" y="3914775"/>
                <a:ext cx="159106" cy="137160"/>
              </a:xfrm>
              <a:prstGeom prst="triangle">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5D10A1C9-3081-51ED-FF49-CDD75D40084C}"/>
                  </a:ext>
                </a:extLst>
              </p:cNvPr>
              <p:cNvSpPr txBox="1"/>
              <p:nvPr/>
            </p:nvSpPr>
            <p:spPr>
              <a:xfrm>
                <a:off x="7943850" y="3798689"/>
                <a:ext cx="3658502" cy="369332"/>
              </a:xfrm>
              <a:prstGeom prst="rect">
                <a:avLst/>
              </a:prstGeom>
              <a:noFill/>
            </p:spPr>
            <p:txBody>
              <a:bodyPr wrap="none" rtlCol="0">
                <a:spAutoFit/>
              </a:bodyPr>
              <a:lstStyle/>
              <a:p>
                <a:r>
                  <a:rPr lang="en-US" dirty="0">
                    <a:latin typeface="Arial Narrow" panose="020B0606020202030204" pitchFamily="34" charset="0"/>
                  </a:rPr>
                  <a:t>Yamaguchi et al. PRL 123:222501 (2019)</a:t>
                </a:r>
              </a:p>
            </p:txBody>
          </p:sp>
        </p:grpSp>
        <p:grpSp>
          <p:nvGrpSpPr>
            <p:cNvPr id="55" name="Group 54">
              <a:extLst>
                <a:ext uri="{FF2B5EF4-FFF2-40B4-BE49-F238E27FC236}">
                  <a16:creationId xmlns:a16="http://schemas.microsoft.com/office/drawing/2014/main" id="{8A8297D5-04AE-D95A-E3FC-36AB9DF794DF}"/>
                </a:ext>
              </a:extLst>
            </p:cNvPr>
            <p:cNvGrpSpPr/>
            <p:nvPr/>
          </p:nvGrpSpPr>
          <p:grpSpPr>
            <a:xfrm>
              <a:off x="7438394" y="3509891"/>
              <a:ext cx="3677070" cy="369332"/>
              <a:chOff x="7705094" y="4180451"/>
              <a:chExt cx="3677070" cy="369332"/>
            </a:xfrm>
          </p:grpSpPr>
          <p:sp>
            <p:nvSpPr>
              <p:cNvPr id="32" name="Star: 5 Points 31">
                <a:extLst>
                  <a:ext uri="{FF2B5EF4-FFF2-40B4-BE49-F238E27FC236}">
                    <a16:creationId xmlns:a16="http://schemas.microsoft.com/office/drawing/2014/main" id="{35AE7E32-B8F4-DD88-FFE1-D2C5C6F3E88F}"/>
                  </a:ext>
                </a:extLst>
              </p:cNvPr>
              <p:cNvSpPr/>
              <p:nvPr/>
            </p:nvSpPr>
            <p:spPr>
              <a:xfrm>
                <a:off x="7705094" y="4285564"/>
                <a:ext cx="159106" cy="159106"/>
              </a:xfrm>
              <a:prstGeom prst="star5">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D50ED464-4E43-3698-1F74-26B794FB87AD}"/>
                  </a:ext>
                </a:extLst>
              </p:cNvPr>
              <p:cNvSpPr txBox="1"/>
              <p:nvPr/>
            </p:nvSpPr>
            <p:spPr>
              <a:xfrm>
                <a:off x="7943850" y="4180451"/>
                <a:ext cx="3438314" cy="369332"/>
              </a:xfrm>
              <a:prstGeom prst="rect">
                <a:avLst/>
              </a:prstGeom>
              <a:noFill/>
            </p:spPr>
            <p:txBody>
              <a:bodyPr wrap="none" rtlCol="0">
                <a:spAutoFit/>
              </a:bodyPr>
              <a:lstStyle/>
              <a:p>
                <a:r>
                  <a:rPr lang="en-US" dirty="0">
                    <a:latin typeface="Arial Narrow" panose="020B0606020202030204" pitchFamily="34" charset="0"/>
                  </a:rPr>
                  <a:t>Sikorsky et al. PRL 125:142503 (2020)</a:t>
                </a:r>
              </a:p>
            </p:txBody>
          </p:sp>
        </p:grpSp>
      </p:grpSp>
      <p:sp>
        <p:nvSpPr>
          <p:cNvPr id="42" name="TextBox 41">
            <a:extLst>
              <a:ext uri="{FF2B5EF4-FFF2-40B4-BE49-F238E27FC236}">
                <a16:creationId xmlns:a16="http://schemas.microsoft.com/office/drawing/2014/main" id="{E4F5AECF-BC05-9D19-D736-D1F101DFC910}"/>
              </a:ext>
            </a:extLst>
          </p:cNvPr>
          <p:cNvSpPr txBox="1"/>
          <p:nvPr/>
        </p:nvSpPr>
        <p:spPr>
          <a:xfrm>
            <a:off x="1968575" y="5539991"/>
            <a:ext cx="2712537" cy="369332"/>
          </a:xfrm>
          <a:prstGeom prst="rect">
            <a:avLst/>
          </a:prstGeom>
          <a:noFill/>
        </p:spPr>
        <p:txBody>
          <a:bodyPr wrap="none" rtlCol="0">
            <a:spAutoFit/>
          </a:bodyPr>
          <a:lstStyle/>
          <a:p>
            <a:r>
              <a:rPr lang="en-US" dirty="0" err="1">
                <a:latin typeface="Arial Narrow" panose="020B0606020202030204" pitchFamily="34" charset="0"/>
              </a:rPr>
              <a:t>Wense</a:t>
            </a:r>
            <a:r>
              <a:rPr lang="en-US" dirty="0">
                <a:latin typeface="Arial Narrow" panose="020B0606020202030204" pitchFamily="34" charset="0"/>
              </a:rPr>
              <a:t> Physics 13:152 (2020)</a:t>
            </a:r>
          </a:p>
        </p:txBody>
      </p:sp>
      <p:sp>
        <p:nvSpPr>
          <p:cNvPr id="57" name="TextBox 56">
            <a:extLst>
              <a:ext uri="{FF2B5EF4-FFF2-40B4-BE49-F238E27FC236}">
                <a16:creationId xmlns:a16="http://schemas.microsoft.com/office/drawing/2014/main" id="{6600996B-A1AF-77C9-9959-E4CA238430CC}"/>
              </a:ext>
            </a:extLst>
          </p:cNvPr>
          <p:cNvSpPr txBox="1"/>
          <p:nvPr/>
        </p:nvSpPr>
        <p:spPr>
          <a:xfrm>
            <a:off x="12355044" y="326862"/>
            <a:ext cx="5277670" cy="1815882"/>
          </a:xfrm>
          <a:prstGeom prst="rect">
            <a:avLst/>
          </a:prstGeom>
          <a:noFill/>
        </p:spPr>
        <p:txBody>
          <a:bodyPr wrap="square" rtlCol="0">
            <a:spAutoFit/>
          </a:bodyPr>
          <a:lstStyle/>
          <a:p>
            <a:r>
              <a:rPr lang="en-US" sz="1600" b="1" dirty="0"/>
              <a:t>The precise knowledge of the low-lying nuclear state in </a:t>
            </a:r>
            <a:r>
              <a:rPr lang="en-US" sz="1600" b="1" baseline="30000" dirty="0"/>
              <a:t>229Th</a:t>
            </a:r>
            <a:r>
              <a:rPr lang="en-US" sz="1600" b="1" dirty="0"/>
              <a:t> is the result of 20+ years of experimental efforts using:</a:t>
            </a:r>
          </a:p>
          <a:p>
            <a:pPr marL="285750" indent="-285750">
              <a:buFont typeface="Arial" panose="020B0604020202020204" pitchFamily="34" charset="0"/>
              <a:buChar char="•"/>
            </a:pPr>
            <a:r>
              <a:rPr lang="en-US" sz="1600" dirty="0"/>
              <a:t>Ge and Si(Li) detectors</a:t>
            </a:r>
          </a:p>
          <a:p>
            <a:pPr marL="285750" indent="-285750">
              <a:buFont typeface="Arial" panose="020B0604020202020204" pitchFamily="34" charset="0"/>
              <a:buChar char="•"/>
            </a:pPr>
            <a:r>
              <a:rPr lang="en-US" sz="1600" dirty="0"/>
              <a:t>Microcalorimeter spectrometers</a:t>
            </a:r>
          </a:p>
          <a:p>
            <a:pPr marL="285750" indent="-285750">
              <a:buFont typeface="Arial" panose="020B0604020202020204" pitchFamily="34" charset="0"/>
              <a:buChar char="•"/>
            </a:pPr>
            <a:r>
              <a:rPr lang="en-US" sz="1600" dirty="0"/>
              <a:t>Direct spectroscopy of recoil ions from </a:t>
            </a:r>
            <a:r>
              <a:rPr lang="en-US" sz="1600" baseline="30000" dirty="0"/>
              <a:t>233</a:t>
            </a:r>
            <a:r>
              <a:rPr lang="en-US" sz="1600" dirty="0"/>
              <a:t>U parent</a:t>
            </a:r>
          </a:p>
          <a:p>
            <a:pPr marL="285750" indent="-285750">
              <a:buFont typeface="Arial" panose="020B0604020202020204" pitchFamily="34" charset="0"/>
              <a:buChar char="•"/>
            </a:pPr>
            <a:r>
              <a:rPr lang="en-US" sz="1600" dirty="0"/>
              <a:t>Internal conversion electron </a:t>
            </a:r>
            <a:r>
              <a:rPr lang="en-US" sz="1600" dirty="0" err="1"/>
              <a:t>sprectroscopy</a:t>
            </a:r>
            <a:endParaRPr lang="en-US" sz="1600" dirty="0"/>
          </a:p>
        </p:txBody>
      </p:sp>
    </p:spTree>
    <p:extLst>
      <p:ext uri="{BB962C8B-B14F-4D97-AF65-F5344CB8AC3E}">
        <p14:creationId xmlns:p14="http://schemas.microsoft.com/office/powerpoint/2010/main" val="5084881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06476-4B1C-5507-4C08-11CF158F1E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F4EDD50-83B4-F292-63F2-B8AA5B7D769B}"/>
              </a:ext>
            </a:extLst>
          </p:cNvPr>
          <p:cNvSpPr>
            <a:spLocks noGrp="1"/>
          </p:cNvSpPr>
          <p:nvPr>
            <p:ph type="title"/>
          </p:nvPr>
        </p:nvSpPr>
        <p:spPr/>
        <p:txBody>
          <a:bodyPr>
            <a:noAutofit/>
          </a:bodyPr>
          <a:lstStyle/>
          <a:p>
            <a:r>
              <a:rPr lang="en-US" sz="3200" dirty="0"/>
              <a:t>The plan for internal conversion electron spectroscopy:</a:t>
            </a:r>
            <a:br>
              <a:rPr lang="en-US" sz="3200" dirty="0"/>
            </a:br>
            <a:r>
              <a:rPr lang="en-US" sz="3200" dirty="0"/>
              <a:t>one instrument used for the analogous </a:t>
            </a:r>
            <a:r>
              <a:rPr lang="en-US" sz="3200" baseline="30000" dirty="0"/>
              <a:t>229</a:t>
            </a:r>
            <a:r>
              <a:rPr lang="en-US" sz="3200" dirty="0"/>
              <a:t>Th measurement</a:t>
            </a:r>
          </a:p>
        </p:txBody>
      </p:sp>
      <p:sp>
        <p:nvSpPr>
          <p:cNvPr id="4" name="Date Placeholder 3">
            <a:extLst>
              <a:ext uri="{FF2B5EF4-FFF2-40B4-BE49-F238E27FC236}">
                <a16:creationId xmlns:a16="http://schemas.microsoft.com/office/drawing/2014/main" id="{8F67DD11-A71C-B090-30B2-F587D88D8243}"/>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67C598B2-B8CF-0414-11DB-872E6B75DD91}"/>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F053D3C1-C44C-ED3B-25C0-1AA272AFFD06}"/>
              </a:ext>
            </a:extLst>
          </p:cNvPr>
          <p:cNvSpPr>
            <a:spLocks noGrp="1"/>
          </p:cNvSpPr>
          <p:nvPr>
            <p:ph type="sldNum" sz="quarter" idx="12"/>
          </p:nvPr>
        </p:nvSpPr>
        <p:spPr/>
        <p:txBody>
          <a:bodyPr/>
          <a:lstStyle/>
          <a:p>
            <a:r>
              <a:rPr lang="en-US"/>
              <a:t>Slide </a:t>
            </a:r>
            <a:fld id="{2C7A174C-579F-4F8E-8B4A-0A19B84DACF7}" type="slidenum">
              <a:rPr lang="en-US" smtClean="0"/>
              <a:pPr/>
              <a:t>26</a:t>
            </a:fld>
            <a:endParaRPr lang="en-US" dirty="0"/>
          </a:p>
        </p:txBody>
      </p:sp>
      <p:pic>
        <p:nvPicPr>
          <p:cNvPr id="23" name="Picture 22" descr="Diagram of a diagram showing how the electron extraction process works&#10;&#10;AI-generated content may be incorrect.">
            <a:extLst>
              <a:ext uri="{FF2B5EF4-FFF2-40B4-BE49-F238E27FC236}">
                <a16:creationId xmlns:a16="http://schemas.microsoft.com/office/drawing/2014/main" id="{8699E08C-206D-F612-FDC0-2BCCA791D4C6}"/>
              </a:ext>
            </a:extLst>
          </p:cNvPr>
          <p:cNvPicPr>
            <a:picLocks noChangeAspect="1"/>
          </p:cNvPicPr>
          <p:nvPr/>
        </p:nvPicPr>
        <p:blipFill>
          <a:blip r:embed="rId3"/>
          <a:stretch>
            <a:fillRect/>
          </a:stretch>
        </p:blipFill>
        <p:spPr>
          <a:xfrm>
            <a:off x="310979" y="1442115"/>
            <a:ext cx="8256131" cy="4749024"/>
          </a:xfrm>
          <a:prstGeom prst="rect">
            <a:avLst/>
          </a:prstGeom>
        </p:spPr>
      </p:pic>
      <p:sp>
        <p:nvSpPr>
          <p:cNvPr id="24" name="TextBox 23">
            <a:extLst>
              <a:ext uri="{FF2B5EF4-FFF2-40B4-BE49-F238E27FC236}">
                <a16:creationId xmlns:a16="http://schemas.microsoft.com/office/drawing/2014/main" id="{8941A31C-6004-E5C1-EEC8-28BB8AB9D2CF}"/>
              </a:ext>
            </a:extLst>
          </p:cNvPr>
          <p:cNvSpPr txBox="1"/>
          <p:nvPr/>
        </p:nvSpPr>
        <p:spPr>
          <a:xfrm>
            <a:off x="2088627" y="1103561"/>
            <a:ext cx="2895601" cy="338554"/>
          </a:xfrm>
          <a:prstGeom prst="rect">
            <a:avLst/>
          </a:prstGeom>
          <a:noFill/>
        </p:spPr>
        <p:txBody>
          <a:bodyPr wrap="square">
            <a:spAutoFit/>
          </a:bodyPr>
          <a:lstStyle/>
          <a:p>
            <a:pPr algn="ctr"/>
            <a:r>
              <a:rPr lang="en-US" sz="1600" dirty="0" err="1">
                <a:latin typeface="Arial Narrow" panose="020B0606020202030204" pitchFamily="34" charset="0"/>
                <a:cs typeface="Futura Condensed Medium" panose="020B0602020204020303" pitchFamily="34" charset="-79"/>
              </a:rPr>
              <a:t>Seiferle</a:t>
            </a:r>
            <a:r>
              <a:rPr lang="en-US" sz="1600" dirty="0">
                <a:latin typeface="Arial Narrow" panose="020B0606020202030204" pitchFamily="34" charset="0"/>
                <a:cs typeface="Futura Condensed Medium" panose="020B0602020204020303" pitchFamily="34" charset="-79"/>
              </a:rPr>
              <a:t> et al. Nature 573:243 (2019)</a:t>
            </a:r>
          </a:p>
        </p:txBody>
      </p:sp>
      <p:pic>
        <p:nvPicPr>
          <p:cNvPr id="25" name="Picture 24" descr="A diagram of a number of numbers&#10;&#10;AI-generated content may be incorrect.">
            <a:extLst>
              <a:ext uri="{FF2B5EF4-FFF2-40B4-BE49-F238E27FC236}">
                <a16:creationId xmlns:a16="http://schemas.microsoft.com/office/drawing/2014/main" id="{04E76364-F980-3ADB-7A52-8687BAF20FE2}"/>
              </a:ext>
            </a:extLst>
          </p:cNvPr>
          <p:cNvPicPr>
            <a:picLocks noChangeAspect="1"/>
          </p:cNvPicPr>
          <p:nvPr/>
        </p:nvPicPr>
        <p:blipFill>
          <a:blip r:embed="rId4"/>
          <a:srcRect r="50380"/>
          <a:stretch/>
        </p:blipFill>
        <p:spPr>
          <a:xfrm>
            <a:off x="9042659" y="1158839"/>
            <a:ext cx="2895600" cy="2380757"/>
          </a:xfrm>
          <a:prstGeom prst="rect">
            <a:avLst/>
          </a:prstGeom>
        </p:spPr>
      </p:pic>
      <p:pic>
        <p:nvPicPr>
          <p:cNvPr id="26" name="Picture 25" descr="A diagram of a number of numbers&#10;&#10;AI-generated content may be incorrect.">
            <a:extLst>
              <a:ext uri="{FF2B5EF4-FFF2-40B4-BE49-F238E27FC236}">
                <a16:creationId xmlns:a16="http://schemas.microsoft.com/office/drawing/2014/main" id="{FAA370B1-F62A-7697-775E-F77485F5F4B5}"/>
              </a:ext>
            </a:extLst>
          </p:cNvPr>
          <p:cNvPicPr>
            <a:picLocks noChangeAspect="1"/>
          </p:cNvPicPr>
          <p:nvPr/>
        </p:nvPicPr>
        <p:blipFill>
          <a:blip r:embed="rId4"/>
          <a:srcRect l="48266"/>
          <a:stretch/>
        </p:blipFill>
        <p:spPr>
          <a:xfrm>
            <a:off x="9426489" y="4092163"/>
            <a:ext cx="2524428" cy="1990804"/>
          </a:xfrm>
          <a:prstGeom prst="rect">
            <a:avLst/>
          </a:prstGeom>
        </p:spPr>
      </p:pic>
      <p:pic>
        <p:nvPicPr>
          <p:cNvPr id="27" name="Picture 26">
            <a:extLst>
              <a:ext uri="{FF2B5EF4-FFF2-40B4-BE49-F238E27FC236}">
                <a16:creationId xmlns:a16="http://schemas.microsoft.com/office/drawing/2014/main" id="{C46A8438-A367-0733-B90A-23CED9D24F5C}"/>
              </a:ext>
            </a:extLst>
          </p:cNvPr>
          <p:cNvPicPr>
            <a:picLocks noChangeAspect="1"/>
          </p:cNvPicPr>
          <p:nvPr/>
        </p:nvPicPr>
        <p:blipFill>
          <a:blip r:embed="rId5"/>
          <a:stretch>
            <a:fillRect/>
          </a:stretch>
        </p:blipFill>
        <p:spPr>
          <a:xfrm>
            <a:off x="8795934" y="3539596"/>
            <a:ext cx="2895600" cy="493462"/>
          </a:xfrm>
          <a:prstGeom prst="rect">
            <a:avLst/>
          </a:prstGeom>
        </p:spPr>
      </p:pic>
      <p:cxnSp>
        <p:nvCxnSpPr>
          <p:cNvPr id="28" name="Straight Arrow Connector 27">
            <a:extLst>
              <a:ext uri="{FF2B5EF4-FFF2-40B4-BE49-F238E27FC236}">
                <a16:creationId xmlns:a16="http://schemas.microsoft.com/office/drawing/2014/main" id="{E5753A9A-C6B8-BAD8-A519-998E1FE4236D}"/>
              </a:ext>
            </a:extLst>
          </p:cNvPr>
          <p:cNvCxnSpPr>
            <a:cxnSpLocks/>
          </p:cNvCxnSpPr>
          <p:nvPr/>
        </p:nvCxnSpPr>
        <p:spPr>
          <a:xfrm flipV="1">
            <a:off x="9929813" y="2405063"/>
            <a:ext cx="857250" cy="1200150"/>
          </a:xfrm>
          <a:prstGeom prst="straightConnector1">
            <a:avLst/>
          </a:prstGeom>
          <a:ln>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9C6BA624-FA92-1E5C-4B8D-52614F2CB27D}"/>
              </a:ext>
            </a:extLst>
          </p:cNvPr>
          <p:cNvCxnSpPr>
            <a:cxnSpLocks/>
          </p:cNvCxnSpPr>
          <p:nvPr/>
        </p:nvCxnSpPr>
        <p:spPr>
          <a:xfrm flipH="1">
            <a:off x="10787063" y="3962400"/>
            <a:ext cx="490537" cy="477625"/>
          </a:xfrm>
          <a:prstGeom prst="straightConnector1">
            <a:avLst/>
          </a:prstGeom>
          <a:ln>
            <a:solidFill>
              <a:schemeClr val="tx1"/>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BBCB294-559A-B805-3C2B-EDD477A0DC6A}"/>
              </a:ext>
            </a:extLst>
          </p:cNvPr>
          <p:cNvSpPr txBox="1"/>
          <p:nvPr/>
        </p:nvSpPr>
        <p:spPr>
          <a:xfrm>
            <a:off x="8364335" y="6053083"/>
            <a:ext cx="3516686" cy="369332"/>
          </a:xfrm>
          <a:prstGeom prst="rect">
            <a:avLst/>
          </a:prstGeom>
          <a:solidFill>
            <a:schemeClr val="bg1"/>
          </a:solidFill>
        </p:spPr>
        <p:txBody>
          <a:bodyPr wrap="square" rtlCol="0">
            <a:spAutoFit/>
          </a:bodyPr>
          <a:lstStyle/>
          <a:p>
            <a:r>
              <a:rPr lang="en-US" dirty="0">
                <a:latin typeface="Palatino" pitchFamily="2" charset="77"/>
                <a:ea typeface="Palatino" pitchFamily="2" charset="77"/>
              </a:rPr>
              <a:t>atomic binding effects (~7 eV)</a:t>
            </a:r>
          </a:p>
        </p:txBody>
      </p:sp>
    </p:spTree>
    <p:extLst>
      <p:ext uri="{BB962C8B-B14F-4D97-AF65-F5344CB8AC3E}">
        <p14:creationId xmlns:p14="http://schemas.microsoft.com/office/powerpoint/2010/main" val="36854336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2AED2-0B23-B450-8827-01D0AE13FC8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514143-B52C-F288-F016-E362D98A286E}"/>
              </a:ext>
            </a:extLst>
          </p:cNvPr>
          <p:cNvSpPr>
            <a:spLocks noGrp="1"/>
          </p:cNvSpPr>
          <p:nvPr>
            <p:ph type="title"/>
          </p:nvPr>
        </p:nvSpPr>
        <p:spPr/>
        <p:txBody>
          <a:bodyPr>
            <a:noAutofit/>
          </a:bodyPr>
          <a:lstStyle/>
          <a:p>
            <a:r>
              <a:rPr lang="en-US" sz="3200" dirty="0"/>
              <a:t>The plan for internal conversion electron spectroscopy:</a:t>
            </a:r>
            <a:br>
              <a:rPr lang="en-US" sz="3200" dirty="0"/>
            </a:br>
            <a:r>
              <a:rPr lang="en-US" sz="3200" dirty="0"/>
              <a:t>major redesigns needed to adapt this for </a:t>
            </a:r>
            <a:r>
              <a:rPr lang="en-US" sz="3200" baseline="30000" dirty="0"/>
              <a:t>229</a:t>
            </a:r>
            <a:r>
              <a:rPr lang="en-US" sz="3200" dirty="0"/>
              <a:t>Pa</a:t>
            </a:r>
          </a:p>
        </p:txBody>
      </p:sp>
      <p:sp>
        <p:nvSpPr>
          <p:cNvPr id="4" name="Date Placeholder 3">
            <a:extLst>
              <a:ext uri="{FF2B5EF4-FFF2-40B4-BE49-F238E27FC236}">
                <a16:creationId xmlns:a16="http://schemas.microsoft.com/office/drawing/2014/main" id="{6995C234-2DFB-F44C-4EFB-2E9B4AEEAE60}"/>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CEF30168-AB6B-415B-D7F2-C229047475F6}"/>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AB03CF97-7529-B5EB-295C-7EF6B6C487D2}"/>
              </a:ext>
            </a:extLst>
          </p:cNvPr>
          <p:cNvSpPr>
            <a:spLocks noGrp="1"/>
          </p:cNvSpPr>
          <p:nvPr>
            <p:ph type="sldNum" sz="quarter" idx="12"/>
          </p:nvPr>
        </p:nvSpPr>
        <p:spPr/>
        <p:txBody>
          <a:bodyPr/>
          <a:lstStyle/>
          <a:p>
            <a:r>
              <a:rPr lang="en-US"/>
              <a:t>Slide </a:t>
            </a:r>
            <a:fld id="{2C7A174C-579F-4F8E-8B4A-0A19B84DACF7}" type="slidenum">
              <a:rPr lang="en-US" smtClean="0"/>
              <a:pPr/>
              <a:t>27</a:t>
            </a:fld>
            <a:endParaRPr lang="en-US" dirty="0"/>
          </a:p>
        </p:txBody>
      </p:sp>
      <p:pic>
        <p:nvPicPr>
          <p:cNvPr id="23" name="Picture 22" descr="Diagram of a diagram showing how the electron extraction process works&#10;&#10;AI-generated content may be incorrect.">
            <a:extLst>
              <a:ext uri="{FF2B5EF4-FFF2-40B4-BE49-F238E27FC236}">
                <a16:creationId xmlns:a16="http://schemas.microsoft.com/office/drawing/2014/main" id="{2F8E2D12-7518-4A72-F9B0-A5C1F26830C2}"/>
              </a:ext>
            </a:extLst>
          </p:cNvPr>
          <p:cNvPicPr>
            <a:picLocks noChangeAspect="1"/>
          </p:cNvPicPr>
          <p:nvPr/>
        </p:nvPicPr>
        <p:blipFill>
          <a:blip r:embed="rId3">
            <a:alphaModFix amt="35000"/>
          </a:blip>
          <a:stretch>
            <a:fillRect/>
          </a:stretch>
        </p:blipFill>
        <p:spPr>
          <a:xfrm>
            <a:off x="310979" y="1442115"/>
            <a:ext cx="8256131" cy="4749024"/>
          </a:xfrm>
          <a:prstGeom prst="rect">
            <a:avLst/>
          </a:prstGeom>
        </p:spPr>
      </p:pic>
      <p:pic>
        <p:nvPicPr>
          <p:cNvPr id="25" name="Picture 24" descr="A diagram of a number of numbers&#10;&#10;AI-generated content may be incorrect.">
            <a:extLst>
              <a:ext uri="{FF2B5EF4-FFF2-40B4-BE49-F238E27FC236}">
                <a16:creationId xmlns:a16="http://schemas.microsoft.com/office/drawing/2014/main" id="{0C8926FC-A9C8-C7FD-0A1B-FB058EB1E65D}"/>
              </a:ext>
            </a:extLst>
          </p:cNvPr>
          <p:cNvPicPr>
            <a:picLocks noChangeAspect="1"/>
          </p:cNvPicPr>
          <p:nvPr/>
        </p:nvPicPr>
        <p:blipFill>
          <a:blip r:embed="rId4">
            <a:alphaModFix amt="35000"/>
          </a:blip>
          <a:srcRect r="50380"/>
          <a:stretch/>
        </p:blipFill>
        <p:spPr>
          <a:xfrm>
            <a:off x="9042659" y="1158839"/>
            <a:ext cx="2895600" cy="2380757"/>
          </a:xfrm>
          <a:prstGeom prst="rect">
            <a:avLst/>
          </a:prstGeom>
        </p:spPr>
      </p:pic>
      <p:pic>
        <p:nvPicPr>
          <p:cNvPr id="27" name="Picture 26">
            <a:extLst>
              <a:ext uri="{FF2B5EF4-FFF2-40B4-BE49-F238E27FC236}">
                <a16:creationId xmlns:a16="http://schemas.microsoft.com/office/drawing/2014/main" id="{FAF5DEE7-4BA6-AE55-79E8-AF7737BCF797}"/>
              </a:ext>
            </a:extLst>
          </p:cNvPr>
          <p:cNvPicPr>
            <a:picLocks noChangeAspect="1"/>
          </p:cNvPicPr>
          <p:nvPr/>
        </p:nvPicPr>
        <p:blipFill>
          <a:blip r:embed="rId5">
            <a:alphaModFix amt="35000"/>
          </a:blip>
          <a:stretch>
            <a:fillRect/>
          </a:stretch>
        </p:blipFill>
        <p:spPr>
          <a:xfrm>
            <a:off x="8795934" y="3539596"/>
            <a:ext cx="2895600" cy="493462"/>
          </a:xfrm>
          <a:prstGeom prst="rect">
            <a:avLst/>
          </a:prstGeom>
        </p:spPr>
      </p:pic>
      <p:cxnSp>
        <p:nvCxnSpPr>
          <p:cNvPr id="28" name="Straight Arrow Connector 27">
            <a:extLst>
              <a:ext uri="{FF2B5EF4-FFF2-40B4-BE49-F238E27FC236}">
                <a16:creationId xmlns:a16="http://schemas.microsoft.com/office/drawing/2014/main" id="{71B5CD02-4323-7E4B-AC97-B52FE778D6C0}"/>
              </a:ext>
            </a:extLst>
          </p:cNvPr>
          <p:cNvCxnSpPr>
            <a:cxnSpLocks/>
          </p:cNvCxnSpPr>
          <p:nvPr/>
        </p:nvCxnSpPr>
        <p:spPr>
          <a:xfrm flipV="1">
            <a:off x="9929813" y="2405063"/>
            <a:ext cx="857250" cy="1200150"/>
          </a:xfrm>
          <a:prstGeom prst="straightConnector1">
            <a:avLst/>
          </a:prstGeom>
          <a:ln>
            <a:solidFill>
              <a:schemeClr val="tx1">
                <a:alpha val="35000"/>
              </a:schemeClr>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3C6744D0-B20A-165A-ACAF-031A39B9C379}"/>
              </a:ext>
            </a:extLst>
          </p:cNvPr>
          <p:cNvSpPr txBox="1"/>
          <p:nvPr/>
        </p:nvSpPr>
        <p:spPr>
          <a:xfrm>
            <a:off x="8364335" y="6053083"/>
            <a:ext cx="3516686" cy="369332"/>
          </a:xfrm>
          <a:prstGeom prst="rect">
            <a:avLst/>
          </a:prstGeom>
          <a:solidFill>
            <a:schemeClr val="bg1">
              <a:alpha val="35000"/>
            </a:schemeClr>
          </a:solidFill>
        </p:spPr>
        <p:txBody>
          <a:bodyPr wrap="square" rtlCol="0">
            <a:spAutoFit/>
          </a:bodyPr>
          <a:lstStyle/>
          <a:p>
            <a:r>
              <a:rPr lang="en-US" dirty="0">
                <a:solidFill>
                  <a:schemeClr val="tx1">
                    <a:alpha val="35000"/>
                  </a:schemeClr>
                </a:solidFill>
                <a:latin typeface="Palatino" pitchFamily="2" charset="77"/>
                <a:ea typeface="Palatino" pitchFamily="2" charset="77"/>
              </a:rPr>
              <a:t>atomic binding effects (~7 eV)</a:t>
            </a:r>
          </a:p>
        </p:txBody>
      </p:sp>
      <p:pic>
        <p:nvPicPr>
          <p:cNvPr id="13" name="Picture 12">
            <a:extLst>
              <a:ext uri="{FF2B5EF4-FFF2-40B4-BE49-F238E27FC236}">
                <a16:creationId xmlns:a16="http://schemas.microsoft.com/office/drawing/2014/main" id="{DFD3463C-131E-7E66-E372-5B449A92F46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9017" y="3689350"/>
            <a:ext cx="5800671" cy="2503775"/>
          </a:xfrm>
          <a:prstGeom prst="rect">
            <a:avLst/>
          </a:prstGeom>
        </p:spPr>
      </p:pic>
      <p:sp>
        <p:nvSpPr>
          <p:cNvPr id="2" name="Rectangle 1">
            <a:extLst>
              <a:ext uri="{FF2B5EF4-FFF2-40B4-BE49-F238E27FC236}">
                <a16:creationId xmlns:a16="http://schemas.microsoft.com/office/drawing/2014/main" id="{4F7DCD9A-BE82-182D-D448-B35E6430946A}"/>
              </a:ext>
            </a:extLst>
          </p:cNvPr>
          <p:cNvSpPr/>
          <p:nvPr/>
        </p:nvSpPr>
        <p:spPr>
          <a:xfrm>
            <a:off x="165101" y="3705225"/>
            <a:ext cx="5924550" cy="256852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C777585-5541-D4A2-4944-77B0622DDFF6}"/>
              </a:ext>
            </a:extLst>
          </p:cNvPr>
          <p:cNvSpPr txBox="1"/>
          <p:nvPr/>
        </p:nvSpPr>
        <p:spPr>
          <a:xfrm>
            <a:off x="165100" y="3705225"/>
            <a:ext cx="5924551" cy="307777"/>
          </a:xfrm>
          <a:prstGeom prst="rect">
            <a:avLst/>
          </a:prstGeom>
          <a:solidFill>
            <a:schemeClr val="bg1"/>
          </a:solidFill>
          <a:ln w="28575">
            <a:solidFill>
              <a:srgbClr val="FF0000"/>
            </a:solidFill>
          </a:ln>
        </p:spPr>
        <p:txBody>
          <a:bodyPr wrap="square" rtlCol="0">
            <a:spAutoFit/>
          </a:bodyPr>
          <a:lstStyle/>
          <a:p>
            <a:pPr algn="ctr"/>
            <a:r>
              <a:rPr lang="en-US" sz="1400" b="1" dirty="0"/>
              <a:t>The entire front end must be redesigned for an FRIB experiment</a:t>
            </a:r>
          </a:p>
        </p:txBody>
      </p:sp>
      <p:pic>
        <p:nvPicPr>
          <p:cNvPr id="14" name="Picture 13" descr="A diagram of a number of numbers&#10;&#10;AI-generated content may be incorrect.">
            <a:extLst>
              <a:ext uri="{FF2B5EF4-FFF2-40B4-BE49-F238E27FC236}">
                <a16:creationId xmlns:a16="http://schemas.microsoft.com/office/drawing/2014/main" id="{45B37D87-4A13-40F9-CB55-D12FEA9159FA}"/>
              </a:ext>
            </a:extLst>
          </p:cNvPr>
          <p:cNvPicPr>
            <a:picLocks noChangeAspect="1"/>
          </p:cNvPicPr>
          <p:nvPr/>
        </p:nvPicPr>
        <p:blipFill>
          <a:blip r:embed="rId4">
            <a:alphaModFix amt="35000"/>
          </a:blip>
          <a:srcRect l="48266"/>
          <a:stretch/>
        </p:blipFill>
        <p:spPr>
          <a:xfrm>
            <a:off x="9426489" y="4092163"/>
            <a:ext cx="2524428" cy="1990804"/>
          </a:xfrm>
          <a:prstGeom prst="rect">
            <a:avLst/>
          </a:prstGeom>
        </p:spPr>
      </p:pic>
      <p:cxnSp>
        <p:nvCxnSpPr>
          <p:cNvPr id="15" name="Straight Arrow Connector 14">
            <a:extLst>
              <a:ext uri="{FF2B5EF4-FFF2-40B4-BE49-F238E27FC236}">
                <a16:creationId xmlns:a16="http://schemas.microsoft.com/office/drawing/2014/main" id="{95759FB5-31D0-A3A9-886F-F2F788E27BFC}"/>
              </a:ext>
            </a:extLst>
          </p:cNvPr>
          <p:cNvCxnSpPr>
            <a:cxnSpLocks/>
          </p:cNvCxnSpPr>
          <p:nvPr/>
        </p:nvCxnSpPr>
        <p:spPr>
          <a:xfrm flipH="1">
            <a:off x="10787063" y="3962400"/>
            <a:ext cx="490537" cy="477625"/>
          </a:xfrm>
          <a:prstGeom prst="straightConnector1">
            <a:avLst/>
          </a:prstGeom>
          <a:ln>
            <a:solidFill>
              <a:schemeClr val="tx1">
                <a:alpha val="35000"/>
              </a:schemeClr>
            </a:solidFill>
            <a:headEnd w="lg" len="lg"/>
            <a:tailEnd type="triangle" w="lg" len="lg"/>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B96E11B0-BD7C-308E-BDA8-3403D49B10DE}"/>
              </a:ext>
            </a:extLst>
          </p:cNvPr>
          <p:cNvSpPr txBox="1"/>
          <p:nvPr/>
        </p:nvSpPr>
        <p:spPr>
          <a:xfrm>
            <a:off x="2088627" y="1103561"/>
            <a:ext cx="2895601" cy="338554"/>
          </a:xfrm>
          <a:prstGeom prst="rect">
            <a:avLst/>
          </a:prstGeom>
          <a:noFill/>
        </p:spPr>
        <p:txBody>
          <a:bodyPr wrap="square">
            <a:spAutoFit/>
          </a:bodyPr>
          <a:lstStyle/>
          <a:p>
            <a:pPr algn="ctr"/>
            <a:r>
              <a:rPr lang="en-US" sz="1600" dirty="0" err="1">
                <a:solidFill>
                  <a:schemeClr val="tx1">
                    <a:alpha val="35000"/>
                  </a:schemeClr>
                </a:solidFill>
                <a:latin typeface="Arial Narrow" panose="020B0606020202030204" pitchFamily="34" charset="0"/>
                <a:cs typeface="Futura Condensed Medium" panose="020B0602020204020303" pitchFamily="34" charset="-79"/>
              </a:rPr>
              <a:t>Seiferle</a:t>
            </a:r>
            <a:r>
              <a:rPr lang="en-US" sz="1600" dirty="0">
                <a:solidFill>
                  <a:schemeClr val="tx1">
                    <a:alpha val="35000"/>
                  </a:schemeClr>
                </a:solidFill>
                <a:latin typeface="Arial Narrow" panose="020B0606020202030204" pitchFamily="34" charset="0"/>
                <a:cs typeface="Futura Condensed Medium" panose="020B0602020204020303" pitchFamily="34" charset="-79"/>
              </a:rPr>
              <a:t> et al. Nature 573:243 (2019)</a:t>
            </a:r>
          </a:p>
        </p:txBody>
      </p:sp>
    </p:spTree>
    <p:extLst>
      <p:ext uri="{BB962C8B-B14F-4D97-AF65-F5344CB8AC3E}">
        <p14:creationId xmlns:p14="http://schemas.microsoft.com/office/powerpoint/2010/main" val="838759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93211-6CAE-FBC6-2B75-7058664B8BE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41BC26-6B09-4B68-B387-6F8ADA88E836}"/>
              </a:ext>
            </a:extLst>
          </p:cNvPr>
          <p:cNvSpPr>
            <a:spLocks noGrp="1"/>
          </p:cNvSpPr>
          <p:nvPr>
            <p:ph idx="1"/>
          </p:nvPr>
        </p:nvSpPr>
        <p:spPr>
          <a:xfrm>
            <a:off x="401052" y="1267326"/>
            <a:ext cx="11688443" cy="4737234"/>
          </a:xfrm>
        </p:spPr>
        <p:txBody>
          <a:bodyPr/>
          <a:lstStyle/>
          <a:p>
            <a:r>
              <a:rPr lang="en-US" dirty="0"/>
              <a:t>Is </a:t>
            </a:r>
            <a:r>
              <a:rPr lang="en-US" baseline="30000" dirty="0"/>
              <a:t>229</a:t>
            </a:r>
            <a:r>
              <a:rPr lang="en-US" dirty="0"/>
              <a:t>Pa octupole deformed?</a:t>
            </a:r>
          </a:p>
          <a:p>
            <a:r>
              <a:rPr lang="en-US" dirty="0"/>
              <a:t>Does </a:t>
            </a:r>
            <a:r>
              <a:rPr lang="en-US" baseline="30000" dirty="0"/>
              <a:t>229</a:t>
            </a:r>
            <a:r>
              <a:rPr lang="en-US" dirty="0"/>
              <a:t>Pa have a low-lying nuclear state (10-100 eV scale)?</a:t>
            </a:r>
          </a:p>
          <a:p>
            <a:r>
              <a:rPr lang="en-US" dirty="0"/>
              <a:t>If so, what is that state’s spin and parity? Does it form a parity doublet with the ground state (5/2+)?</a:t>
            </a:r>
          </a:p>
          <a:p>
            <a:r>
              <a:rPr lang="en-US" dirty="0"/>
              <a:t>How can an “EDM” experiment be done?</a:t>
            </a:r>
          </a:p>
        </p:txBody>
      </p:sp>
      <p:sp>
        <p:nvSpPr>
          <p:cNvPr id="3" name="Title 2">
            <a:extLst>
              <a:ext uri="{FF2B5EF4-FFF2-40B4-BE49-F238E27FC236}">
                <a16:creationId xmlns:a16="http://schemas.microsoft.com/office/drawing/2014/main" id="{A92072CC-DA21-F74A-4474-ED38305348D5}"/>
              </a:ext>
            </a:extLst>
          </p:cNvPr>
          <p:cNvSpPr>
            <a:spLocks noGrp="1"/>
          </p:cNvSpPr>
          <p:nvPr>
            <p:ph type="title"/>
          </p:nvPr>
        </p:nvSpPr>
        <p:spPr/>
        <p:txBody>
          <a:bodyPr/>
          <a:lstStyle/>
          <a:p>
            <a:r>
              <a:rPr lang="en-US" dirty="0"/>
              <a:t>What questions need to be addressed?</a:t>
            </a:r>
          </a:p>
        </p:txBody>
      </p:sp>
      <p:sp>
        <p:nvSpPr>
          <p:cNvPr id="4" name="Date Placeholder 3">
            <a:extLst>
              <a:ext uri="{FF2B5EF4-FFF2-40B4-BE49-F238E27FC236}">
                <a16:creationId xmlns:a16="http://schemas.microsoft.com/office/drawing/2014/main" id="{FF8FB182-0484-5A2B-2C7F-410A8BD92555}"/>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9C97D229-F6A9-16D2-A389-CC13C1B0A9A7}"/>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0947F8C5-B430-7F37-4C1A-8D35C9BEA8FF}"/>
              </a:ext>
            </a:extLst>
          </p:cNvPr>
          <p:cNvSpPr>
            <a:spLocks noGrp="1"/>
          </p:cNvSpPr>
          <p:nvPr>
            <p:ph type="sldNum" sz="quarter" idx="12"/>
          </p:nvPr>
        </p:nvSpPr>
        <p:spPr/>
        <p:txBody>
          <a:bodyPr/>
          <a:lstStyle/>
          <a:p>
            <a:r>
              <a:rPr lang="en-US"/>
              <a:t>Slide </a:t>
            </a:r>
            <a:fld id="{2C7A174C-579F-4F8E-8B4A-0A19B84DACF7}" type="slidenum">
              <a:rPr lang="en-US" smtClean="0"/>
              <a:pPr/>
              <a:t>28</a:t>
            </a:fld>
            <a:endParaRPr lang="en-US" dirty="0"/>
          </a:p>
        </p:txBody>
      </p:sp>
    </p:spTree>
    <p:extLst>
      <p:ext uri="{BB962C8B-B14F-4D97-AF65-F5344CB8AC3E}">
        <p14:creationId xmlns:p14="http://schemas.microsoft.com/office/powerpoint/2010/main" val="1316220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E2F7F-3B62-F5D8-E65F-C6D77528AF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FEC07F0-B008-D55F-CF14-4F99E806A3C4}"/>
              </a:ext>
            </a:extLst>
          </p:cNvPr>
          <p:cNvSpPr>
            <a:spLocks noGrp="1"/>
          </p:cNvSpPr>
          <p:nvPr>
            <p:ph type="title"/>
          </p:nvPr>
        </p:nvSpPr>
        <p:spPr/>
        <p:txBody>
          <a:bodyPr>
            <a:noAutofit/>
          </a:bodyPr>
          <a:lstStyle/>
          <a:p>
            <a:r>
              <a:rPr lang="en-US" sz="3200" dirty="0"/>
              <a:t>In progress: </a:t>
            </a:r>
            <a:r>
              <a:rPr lang="en-US" sz="3200" baseline="30000" dirty="0"/>
              <a:t>231</a:t>
            </a:r>
            <a:r>
              <a:rPr lang="en-US" sz="3200" dirty="0"/>
              <a:t>Pa in diamond as a pathfinder null experiment</a:t>
            </a:r>
          </a:p>
        </p:txBody>
      </p:sp>
      <p:sp>
        <p:nvSpPr>
          <p:cNvPr id="4" name="Date Placeholder 3">
            <a:extLst>
              <a:ext uri="{FF2B5EF4-FFF2-40B4-BE49-F238E27FC236}">
                <a16:creationId xmlns:a16="http://schemas.microsoft.com/office/drawing/2014/main" id="{883C0B5A-BDC5-5757-87BF-8C36153D8B9D}"/>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FD24CECE-3E62-AD9F-6883-E5E92AEC0E36}"/>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F41AC9C2-E0B0-A547-7E93-50A2959B7392}"/>
              </a:ext>
            </a:extLst>
          </p:cNvPr>
          <p:cNvSpPr>
            <a:spLocks noGrp="1"/>
          </p:cNvSpPr>
          <p:nvPr>
            <p:ph type="sldNum" sz="quarter" idx="12"/>
          </p:nvPr>
        </p:nvSpPr>
        <p:spPr/>
        <p:txBody>
          <a:bodyPr/>
          <a:lstStyle/>
          <a:p>
            <a:r>
              <a:rPr lang="en-US"/>
              <a:t>Slide </a:t>
            </a:r>
            <a:fld id="{2C7A174C-579F-4F8E-8B4A-0A19B84DACF7}" type="slidenum">
              <a:rPr lang="en-US" smtClean="0"/>
              <a:pPr/>
              <a:t>29</a:t>
            </a:fld>
            <a:endParaRPr lang="en-US" dirty="0"/>
          </a:p>
        </p:txBody>
      </p:sp>
      <p:grpSp>
        <p:nvGrpSpPr>
          <p:cNvPr id="13" name="Group 12">
            <a:extLst>
              <a:ext uri="{FF2B5EF4-FFF2-40B4-BE49-F238E27FC236}">
                <a16:creationId xmlns:a16="http://schemas.microsoft.com/office/drawing/2014/main" id="{DC667263-1D51-86C8-2CCA-7DF912C3C19F}"/>
              </a:ext>
            </a:extLst>
          </p:cNvPr>
          <p:cNvGrpSpPr/>
          <p:nvPr/>
        </p:nvGrpSpPr>
        <p:grpSpPr>
          <a:xfrm>
            <a:off x="329288" y="953204"/>
            <a:ext cx="3583036" cy="4761519"/>
            <a:chOff x="797128" y="1090700"/>
            <a:chExt cx="3891830" cy="5171877"/>
          </a:xfrm>
        </p:grpSpPr>
        <p:grpSp>
          <p:nvGrpSpPr>
            <p:cNvPr id="11" name="Group 10">
              <a:extLst>
                <a:ext uri="{FF2B5EF4-FFF2-40B4-BE49-F238E27FC236}">
                  <a16:creationId xmlns:a16="http://schemas.microsoft.com/office/drawing/2014/main" id="{00D8D6F6-D329-6D63-CDDA-30D3226B841C}"/>
                </a:ext>
              </a:extLst>
            </p:cNvPr>
            <p:cNvGrpSpPr/>
            <p:nvPr/>
          </p:nvGrpSpPr>
          <p:grpSpPr>
            <a:xfrm>
              <a:off x="855155" y="1157682"/>
              <a:ext cx="3775776" cy="5037913"/>
              <a:chOff x="2728441" y="-2169066"/>
              <a:chExt cx="6735116" cy="8986477"/>
            </a:xfrm>
            <a:effectLst/>
          </p:grpSpPr>
          <p:pic>
            <p:nvPicPr>
              <p:cNvPr id="10" name="Picture 9">
                <a:extLst>
                  <a:ext uri="{FF2B5EF4-FFF2-40B4-BE49-F238E27FC236}">
                    <a16:creationId xmlns:a16="http://schemas.microsoft.com/office/drawing/2014/main" id="{C0E02DB0-F9A0-F317-5307-109141FC821C}"/>
                  </a:ext>
                </a:extLst>
              </p:cNvPr>
              <p:cNvPicPr>
                <a:picLocks noChangeAspect="1"/>
              </p:cNvPicPr>
              <p:nvPr/>
            </p:nvPicPr>
            <p:blipFill>
              <a:blip r:embed="rId3"/>
              <a:stretch>
                <a:fillRect/>
              </a:stretch>
            </p:blipFill>
            <p:spPr>
              <a:xfrm>
                <a:off x="2728442" y="-2169067"/>
                <a:ext cx="6735115" cy="4734586"/>
              </a:xfrm>
              <a:prstGeom prst="rect">
                <a:avLst/>
              </a:prstGeom>
            </p:spPr>
          </p:pic>
          <p:pic>
            <p:nvPicPr>
              <p:cNvPr id="1026" name="Picture 2" descr="Relaxed defect structures of (a)  229Pa sub, (b)  229PaV, (c)  229PaV 2, (d)  229PaV 3 and (e)  229PaV 4. For clarity, only the defect ion and the nearest neighbour carbon atoms are displayed. The larger green atom is the  229Pa ion. The black atoms represent carbon, while the white atoms represent vacancies. For  229PaV 2,  229PaV 3 and  229PaV 4 the ‘extra’ white vacancy ball that can be seen through the  229Pa is the initial position of the  229Pa at a lattice site.">
                <a:extLst>
                  <a:ext uri="{FF2B5EF4-FFF2-40B4-BE49-F238E27FC236}">
                    <a16:creationId xmlns:a16="http://schemas.microsoft.com/office/drawing/2014/main" id="{E4A2AF2C-654A-2828-E543-4C316C26A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441" y="2565519"/>
                <a:ext cx="6735116" cy="425189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BCA51DF9-BD0C-2493-52C5-0EA4BA3C9B2D}"/>
                </a:ext>
              </a:extLst>
            </p:cNvPr>
            <p:cNvSpPr/>
            <p:nvPr/>
          </p:nvSpPr>
          <p:spPr>
            <a:xfrm>
              <a:off x="797128" y="1090700"/>
              <a:ext cx="3891830" cy="517187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112412E9-28FA-7B13-548C-250DCA49B677}"/>
              </a:ext>
            </a:extLst>
          </p:cNvPr>
          <p:cNvSpPr txBox="1"/>
          <p:nvPr/>
        </p:nvSpPr>
        <p:spPr>
          <a:xfrm>
            <a:off x="307575" y="5703990"/>
            <a:ext cx="3699995" cy="738664"/>
          </a:xfrm>
          <a:prstGeom prst="rect">
            <a:avLst/>
          </a:prstGeom>
          <a:noFill/>
        </p:spPr>
        <p:txBody>
          <a:bodyPr wrap="square" rtlCol="0">
            <a:spAutoFit/>
          </a:bodyPr>
          <a:lstStyle/>
          <a:p>
            <a:r>
              <a:rPr lang="en-US" sz="1400" b="1" dirty="0"/>
              <a:t>2023: </a:t>
            </a:r>
            <a:r>
              <a:rPr lang="en-US" sz="1400" dirty="0"/>
              <a:t>Team theoretically predicted existence of several rare isotope defects in diamond</a:t>
            </a:r>
          </a:p>
          <a:p>
            <a:r>
              <a:rPr lang="en-US" sz="1400" b="1" dirty="0">
                <a:solidFill>
                  <a:srgbClr val="008000"/>
                </a:solidFill>
              </a:rPr>
              <a:t>Unfunded student class project</a:t>
            </a:r>
          </a:p>
        </p:txBody>
      </p:sp>
      <p:pic>
        <p:nvPicPr>
          <p:cNvPr id="15" name="Picture 14" descr="A screenshot of a computer generated image&#10;&#10;AI-generated content may be incorrect.">
            <a:extLst>
              <a:ext uri="{FF2B5EF4-FFF2-40B4-BE49-F238E27FC236}">
                <a16:creationId xmlns:a16="http://schemas.microsoft.com/office/drawing/2014/main" id="{B1A51526-4D76-8B64-A86E-CE03E8EB3A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0620" y="953204"/>
            <a:ext cx="3715498" cy="4719768"/>
          </a:xfrm>
          <a:prstGeom prst="rect">
            <a:avLst/>
          </a:prstGeom>
          <a:ln w="19050">
            <a:solidFill>
              <a:schemeClr val="tx1"/>
            </a:solidFill>
          </a:ln>
        </p:spPr>
      </p:pic>
      <p:pic>
        <p:nvPicPr>
          <p:cNvPr id="16" name="Picture 15" descr="A circular object with holes on a graph paper&#10;&#10;AI-generated content may be incorrect.">
            <a:extLst>
              <a:ext uri="{FF2B5EF4-FFF2-40B4-BE49-F238E27FC236}">
                <a16:creationId xmlns:a16="http://schemas.microsoft.com/office/drawing/2014/main" id="{8704AC4C-EDC6-A3A4-9817-3E37FA54A13A}"/>
              </a:ext>
            </a:extLst>
          </p:cNvPr>
          <p:cNvPicPr>
            <a:picLocks noChangeAspect="1"/>
          </p:cNvPicPr>
          <p:nvPr/>
        </p:nvPicPr>
        <p:blipFill>
          <a:blip r:embed="rId6">
            <a:extLst>
              <a:ext uri="{28A0092B-C50C-407E-A947-70E740481C1C}">
                <a14:useLocalDpi xmlns:a14="http://schemas.microsoft.com/office/drawing/2010/main" val="0"/>
              </a:ext>
            </a:extLst>
          </a:blip>
          <a:srcRect l="27799" t="32504" r="24578" b="31841"/>
          <a:stretch>
            <a:fillRect/>
          </a:stretch>
        </p:blipFill>
        <p:spPr>
          <a:xfrm>
            <a:off x="6341805" y="953204"/>
            <a:ext cx="1679575" cy="1654175"/>
          </a:xfrm>
          <a:prstGeom prst="rect">
            <a:avLst/>
          </a:prstGeom>
          <a:ln w="19050">
            <a:solidFill>
              <a:schemeClr val="tx1"/>
            </a:solidFill>
          </a:ln>
        </p:spPr>
      </p:pic>
      <p:cxnSp>
        <p:nvCxnSpPr>
          <p:cNvPr id="18" name="Straight Arrow Connector 17">
            <a:extLst>
              <a:ext uri="{FF2B5EF4-FFF2-40B4-BE49-F238E27FC236}">
                <a16:creationId xmlns:a16="http://schemas.microsoft.com/office/drawing/2014/main" id="{0C4157CA-4110-885C-64D2-E406D4198F05}"/>
              </a:ext>
            </a:extLst>
          </p:cNvPr>
          <p:cNvCxnSpPr>
            <a:cxnSpLocks/>
          </p:cNvCxnSpPr>
          <p:nvPr/>
        </p:nvCxnSpPr>
        <p:spPr>
          <a:xfrm flipH="1">
            <a:off x="3691999" y="3458529"/>
            <a:ext cx="635000" cy="294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46DB0F3-E511-093D-4FF4-AA201BE7F3AD}"/>
              </a:ext>
            </a:extLst>
          </p:cNvPr>
          <p:cNvSpPr txBox="1"/>
          <p:nvPr/>
        </p:nvSpPr>
        <p:spPr>
          <a:xfrm>
            <a:off x="4326999" y="3196919"/>
            <a:ext cx="1679575" cy="738664"/>
          </a:xfrm>
          <a:prstGeom prst="rect">
            <a:avLst/>
          </a:prstGeom>
          <a:noFill/>
        </p:spPr>
        <p:txBody>
          <a:bodyPr wrap="square" rtlCol="0">
            <a:spAutoFit/>
          </a:bodyPr>
          <a:lstStyle/>
          <a:p>
            <a:r>
              <a:rPr lang="en-US" sz="1400" b="1" dirty="0"/>
              <a:t>The defect we are interested in:</a:t>
            </a:r>
          </a:p>
          <a:p>
            <a:pPr algn="ctr"/>
            <a:r>
              <a:rPr lang="en-US" sz="1400" b="1" baseline="30000" dirty="0"/>
              <a:t>229</a:t>
            </a:r>
            <a:r>
              <a:rPr lang="en-US" sz="1400" b="1" dirty="0"/>
              <a:t>PaV</a:t>
            </a:r>
            <a:r>
              <a:rPr lang="en-US" sz="1400" b="1" baseline="-25000" dirty="0"/>
              <a:t>2</a:t>
            </a:r>
          </a:p>
        </p:txBody>
      </p:sp>
      <p:sp>
        <p:nvSpPr>
          <p:cNvPr id="21" name="TextBox 20">
            <a:extLst>
              <a:ext uri="{FF2B5EF4-FFF2-40B4-BE49-F238E27FC236}">
                <a16:creationId xmlns:a16="http://schemas.microsoft.com/office/drawing/2014/main" id="{64365C1E-DC54-760F-E224-37A914DF9A61}"/>
              </a:ext>
            </a:extLst>
          </p:cNvPr>
          <p:cNvSpPr txBox="1"/>
          <p:nvPr/>
        </p:nvSpPr>
        <p:spPr>
          <a:xfrm>
            <a:off x="7591656" y="5694867"/>
            <a:ext cx="4544396" cy="738664"/>
          </a:xfrm>
          <a:prstGeom prst="rect">
            <a:avLst/>
          </a:prstGeom>
          <a:noFill/>
        </p:spPr>
        <p:txBody>
          <a:bodyPr wrap="square" rtlCol="0">
            <a:spAutoFit/>
          </a:bodyPr>
          <a:lstStyle/>
          <a:p>
            <a:r>
              <a:rPr lang="en-US" sz="1400" b="1" dirty="0"/>
              <a:t>NOW: </a:t>
            </a:r>
            <a:r>
              <a:rPr lang="en-US" sz="1400" dirty="0"/>
              <a:t>First ion implantations and emission channeling experiments at ISOLDE </a:t>
            </a:r>
            <a:r>
              <a:rPr lang="en-US" sz="1400" b="1" dirty="0">
                <a:solidFill>
                  <a:srgbClr val="008000"/>
                </a:solidFill>
              </a:rPr>
              <a:t>motivated by our paper </a:t>
            </a:r>
            <a:r>
              <a:rPr lang="en-US" sz="1400" dirty="0"/>
              <a:t>(collaborators: Lino da Costa Pereira, KU Leuven)</a:t>
            </a:r>
            <a:endParaRPr lang="en-US" sz="1400" b="1" dirty="0">
              <a:solidFill>
                <a:srgbClr val="008000"/>
              </a:solidFill>
            </a:endParaRPr>
          </a:p>
        </p:txBody>
      </p:sp>
      <p:sp>
        <p:nvSpPr>
          <p:cNvPr id="22" name="TextBox 21">
            <a:extLst>
              <a:ext uri="{FF2B5EF4-FFF2-40B4-BE49-F238E27FC236}">
                <a16:creationId xmlns:a16="http://schemas.microsoft.com/office/drawing/2014/main" id="{6168B7EB-6510-D9AD-E7B4-63383DD13BFB}"/>
              </a:ext>
            </a:extLst>
          </p:cNvPr>
          <p:cNvSpPr txBox="1"/>
          <p:nvPr/>
        </p:nvSpPr>
        <p:spPr>
          <a:xfrm>
            <a:off x="12776126" y="4555792"/>
            <a:ext cx="2787943" cy="1200329"/>
          </a:xfrm>
          <a:prstGeom prst="rect">
            <a:avLst/>
          </a:prstGeom>
          <a:noFill/>
        </p:spPr>
        <p:txBody>
          <a:bodyPr wrap="none" rtlCol="0">
            <a:spAutoFit/>
          </a:bodyPr>
          <a:lstStyle/>
          <a:p>
            <a:pPr algn="ctr"/>
            <a:r>
              <a:rPr lang="en-US" b="1" dirty="0"/>
              <a:t>Want to hear more?</a:t>
            </a:r>
          </a:p>
          <a:p>
            <a:pPr algn="ctr"/>
            <a:r>
              <a:rPr lang="en-US" b="1" dirty="0"/>
              <a:t>Speak to Kirill Danilov </a:t>
            </a:r>
          </a:p>
          <a:p>
            <a:pPr algn="ctr"/>
            <a:r>
              <a:rPr lang="en-US" b="1" dirty="0"/>
              <a:t>&amp; Lino da Costa Pereira</a:t>
            </a:r>
          </a:p>
          <a:p>
            <a:pPr algn="ctr"/>
            <a:endParaRPr lang="en-US" b="1" dirty="0"/>
          </a:p>
        </p:txBody>
      </p:sp>
      <p:sp>
        <p:nvSpPr>
          <p:cNvPr id="23" name="TextBox 22">
            <a:extLst>
              <a:ext uri="{FF2B5EF4-FFF2-40B4-BE49-F238E27FC236}">
                <a16:creationId xmlns:a16="http://schemas.microsoft.com/office/drawing/2014/main" id="{886B2F1F-7E64-C022-C817-3838E86C712A}"/>
              </a:ext>
            </a:extLst>
          </p:cNvPr>
          <p:cNvSpPr txBox="1"/>
          <p:nvPr/>
        </p:nvSpPr>
        <p:spPr>
          <a:xfrm>
            <a:off x="6282810" y="2599050"/>
            <a:ext cx="1864240" cy="523220"/>
          </a:xfrm>
          <a:prstGeom prst="rect">
            <a:avLst/>
          </a:prstGeom>
          <a:noFill/>
        </p:spPr>
        <p:txBody>
          <a:bodyPr wrap="square" rtlCol="0">
            <a:spAutoFit/>
          </a:bodyPr>
          <a:lstStyle/>
          <a:p>
            <a:r>
              <a:rPr lang="en-US" sz="1400" dirty="0">
                <a:latin typeface="Arial Narrow" panose="020B0606020202030204" pitchFamily="34" charset="0"/>
              </a:rPr>
              <a:t>Plots &amp; picture provided by Lino da Costa Pereira</a:t>
            </a:r>
          </a:p>
        </p:txBody>
      </p:sp>
      <p:cxnSp>
        <p:nvCxnSpPr>
          <p:cNvPr id="25" name="Straight Arrow Connector 24">
            <a:extLst>
              <a:ext uri="{FF2B5EF4-FFF2-40B4-BE49-F238E27FC236}">
                <a16:creationId xmlns:a16="http://schemas.microsoft.com/office/drawing/2014/main" id="{DD7551AE-2550-AA0A-54BE-E9BB35B717AE}"/>
              </a:ext>
            </a:extLst>
          </p:cNvPr>
          <p:cNvCxnSpPr>
            <a:cxnSpLocks/>
          </p:cNvCxnSpPr>
          <p:nvPr/>
        </p:nvCxnSpPr>
        <p:spPr>
          <a:xfrm flipV="1">
            <a:off x="6096000" y="953204"/>
            <a:ext cx="0" cy="1654175"/>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2F742D4-F73A-36F5-EB22-4BA39B6C52C1}"/>
              </a:ext>
            </a:extLst>
          </p:cNvPr>
          <p:cNvSpPr txBox="1"/>
          <p:nvPr/>
        </p:nvSpPr>
        <p:spPr>
          <a:xfrm>
            <a:off x="5385859" y="1676649"/>
            <a:ext cx="879409" cy="307777"/>
          </a:xfrm>
          <a:prstGeom prst="rect">
            <a:avLst/>
          </a:prstGeom>
          <a:noFill/>
        </p:spPr>
        <p:txBody>
          <a:bodyPr wrap="square" rtlCol="0">
            <a:spAutoFit/>
          </a:bodyPr>
          <a:lstStyle/>
          <a:p>
            <a:r>
              <a:rPr lang="en-US" sz="1400" dirty="0"/>
              <a:t>1 inch</a:t>
            </a:r>
            <a:endParaRPr lang="en-US" sz="1400" baseline="-25000" dirty="0"/>
          </a:p>
        </p:txBody>
      </p:sp>
      <p:grpSp>
        <p:nvGrpSpPr>
          <p:cNvPr id="2" name="Group 1">
            <a:extLst>
              <a:ext uri="{FF2B5EF4-FFF2-40B4-BE49-F238E27FC236}">
                <a16:creationId xmlns:a16="http://schemas.microsoft.com/office/drawing/2014/main" id="{95D13F86-7C7C-9DBB-CBD9-0EDCAB47D269}"/>
              </a:ext>
            </a:extLst>
          </p:cNvPr>
          <p:cNvGrpSpPr/>
          <p:nvPr/>
        </p:nvGrpSpPr>
        <p:grpSpPr>
          <a:xfrm>
            <a:off x="6021309" y="3313088"/>
            <a:ext cx="2134152" cy="2139548"/>
            <a:chOff x="88332" y="3747690"/>
            <a:chExt cx="2134152" cy="2139548"/>
          </a:xfrm>
        </p:grpSpPr>
        <p:pic>
          <p:nvPicPr>
            <p:cNvPr id="7" name="Picture 2" descr="Lino da Costa Pereira — Quantum Solid-State Physics">
              <a:extLst>
                <a:ext uri="{FF2B5EF4-FFF2-40B4-BE49-F238E27FC236}">
                  <a16:creationId xmlns:a16="http://schemas.microsoft.com/office/drawing/2014/main" id="{F6682976-B406-73F2-926B-390DD0E1BE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6349"/>
            <a:stretch>
              <a:fillRect/>
            </a:stretch>
          </p:blipFill>
          <p:spPr bwMode="auto">
            <a:xfrm>
              <a:off x="476208" y="4280431"/>
              <a:ext cx="1280568" cy="1606807"/>
            </a:xfrm>
            <a:prstGeom prst="roundRect">
              <a:avLst>
                <a:gd name="adj" fmla="val 4167"/>
              </a:avLst>
            </a:prstGeom>
            <a:solidFill>
              <a:srgbClr val="FFFFFF"/>
            </a:solidFill>
            <a:ln w="76200" cap="sq">
              <a:noFill/>
              <a:miter lim="800000"/>
            </a:ln>
            <a:effectLst>
              <a:reflection blurRad="12700" stA="33000" endPos="28000" dist="5000" dir="5400000" sy="-100000" algn="bl" rotWithShape="0"/>
            </a:effectLst>
            <a:scene3d>
              <a:camera prst="orthographicFront"/>
              <a:lightRig rig="threePt" dir="t">
                <a:rot lat="0" lon="0" rev="2700000"/>
              </a:lightRig>
            </a:scene3d>
            <a:sp3d contourW="6350">
              <a:contourClr>
                <a:srgbClr val="C0C0C0"/>
              </a:contourClr>
            </a:sp3d>
          </p:spPr>
        </p:pic>
        <p:sp>
          <p:nvSpPr>
            <p:cNvPr id="8" name="TextBox 7">
              <a:extLst>
                <a:ext uri="{FF2B5EF4-FFF2-40B4-BE49-F238E27FC236}">
                  <a16:creationId xmlns:a16="http://schemas.microsoft.com/office/drawing/2014/main" id="{BB54D942-8855-4EFA-2341-02D5CF2C9652}"/>
                </a:ext>
              </a:extLst>
            </p:cNvPr>
            <p:cNvSpPr txBox="1"/>
            <p:nvPr/>
          </p:nvSpPr>
          <p:spPr>
            <a:xfrm>
              <a:off x="88332" y="3747690"/>
              <a:ext cx="2134152" cy="523220"/>
            </a:xfrm>
            <a:prstGeom prst="rect">
              <a:avLst/>
            </a:prstGeom>
            <a:noFill/>
          </p:spPr>
          <p:txBody>
            <a:bodyPr wrap="square">
              <a:spAutoFit/>
            </a:bodyPr>
            <a:lstStyle/>
            <a:p>
              <a:pPr algn="ctr"/>
              <a:r>
                <a:rPr lang="en-US" sz="1400" dirty="0"/>
                <a:t>Lino da Costa Pereira</a:t>
              </a:r>
            </a:p>
            <a:p>
              <a:pPr algn="ctr"/>
              <a:r>
                <a:rPr lang="en-US" sz="1400" dirty="0"/>
                <a:t>(KU Leuven)</a:t>
              </a:r>
            </a:p>
          </p:txBody>
        </p:sp>
      </p:grpSp>
    </p:spTree>
    <p:extLst>
      <p:ext uri="{BB962C8B-B14F-4D97-AF65-F5344CB8AC3E}">
        <p14:creationId xmlns:p14="http://schemas.microsoft.com/office/powerpoint/2010/main" val="1474592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0BA02-AC3D-D808-1AE2-5585C16313D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36E8875-A865-99E0-9C01-2D43A172F955}"/>
              </a:ext>
            </a:extLst>
          </p:cNvPr>
          <p:cNvSpPr>
            <a:spLocks noGrp="1"/>
          </p:cNvSpPr>
          <p:nvPr>
            <p:ph type="title"/>
          </p:nvPr>
        </p:nvSpPr>
        <p:spPr/>
        <p:txBody>
          <a:bodyPr>
            <a:normAutofit/>
          </a:bodyPr>
          <a:lstStyle/>
          <a:p>
            <a:r>
              <a:rPr lang="en-US" sz="3600" dirty="0"/>
              <a:t>Different sources of </a:t>
            </a:r>
            <a:r>
              <a:rPr lang="en-US" sz="3600" strike="sngStrike" dirty="0"/>
              <a:t>T</a:t>
            </a:r>
            <a:r>
              <a:rPr lang="en-US" sz="3600" dirty="0"/>
              <a:t> </a:t>
            </a:r>
            <a:r>
              <a:rPr lang="en-US" sz="3600" dirty="0">
                <a:latin typeface="Wingdings 3" charset="2"/>
                <a:cs typeface="Wingdings 3" charset="2"/>
              </a:rPr>
              <a:t>n</a:t>
            </a:r>
            <a:r>
              <a:rPr lang="en-US" sz="3600" dirty="0"/>
              <a:t> EDM of different systems</a:t>
            </a:r>
          </a:p>
        </p:txBody>
      </p:sp>
      <p:sp>
        <p:nvSpPr>
          <p:cNvPr id="4" name="Date Placeholder 3">
            <a:extLst>
              <a:ext uri="{FF2B5EF4-FFF2-40B4-BE49-F238E27FC236}">
                <a16:creationId xmlns:a16="http://schemas.microsoft.com/office/drawing/2014/main" id="{3BBE6ED6-6AD9-A03A-DA6C-2B9341BFACC2}"/>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F204F2B4-F407-8B8B-3282-4495FEF2E5EE}"/>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A2E173F2-C3E2-D4E1-280E-4E0CDF0B1FCF}"/>
              </a:ext>
            </a:extLst>
          </p:cNvPr>
          <p:cNvSpPr>
            <a:spLocks noGrp="1"/>
          </p:cNvSpPr>
          <p:nvPr>
            <p:ph type="sldNum" sz="quarter" idx="12"/>
          </p:nvPr>
        </p:nvSpPr>
        <p:spPr/>
        <p:txBody>
          <a:bodyPr/>
          <a:lstStyle/>
          <a:p>
            <a:r>
              <a:rPr lang="en-US"/>
              <a:t>Slide </a:t>
            </a:r>
            <a:fld id="{2C7A174C-579F-4F8E-8B4A-0A19B84DACF7}" type="slidenum">
              <a:rPr lang="en-US" smtClean="0"/>
              <a:pPr/>
              <a:t>3</a:t>
            </a:fld>
            <a:endParaRPr lang="en-US" dirty="0"/>
          </a:p>
        </p:txBody>
      </p:sp>
      <p:grpSp>
        <p:nvGrpSpPr>
          <p:cNvPr id="2" name="Group 1">
            <a:extLst>
              <a:ext uri="{FF2B5EF4-FFF2-40B4-BE49-F238E27FC236}">
                <a16:creationId xmlns:a16="http://schemas.microsoft.com/office/drawing/2014/main" id="{E416A71D-E484-BAE1-4BFA-6E527546A677}"/>
              </a:ext>
            </a:extLst>
          </p:cNvPr>
          <p:cNvGrpSpPr/>
          <p:nvPr/>
        </p:nvGrpSpPr>
        <p:grpSpPr>
          <a:xfrm>
            <a:off x="389919" y="803332"/>
            <a:ext cx="10252681" cy="5926690"/>
            <a:chOff x="1484529" y="857825"/>
            <a:chExt cx="10252681" cy="5926690"/>
          </a:xfrm>
        </p:grpSpPr>
        <p:sp>
          <p:nvSpPr>
            <p:cNvPr id="10" name="TextBox 9">
              <a:extLst>
                <a:ext uri="{FF2B5EF4-FFF2-40B4-BE49-F238E27FC236}">
                  <a16:creationId xmlns:a16="http://schemas.microsoft.com/office/drawing/2014/main" id="{D8DC175F-E224-C883-4499-FC97FE0DEBB1}"/>
                </a:ext>
              </a:extLst>
            </p:cNvPr>
            <p:cNvSpPr txBox="1"/>
            <p:nvPr/>
          </p:nvSpPr>
          <p:spPr>
            <a:xfrm>
              <a:off x="3394790" y="4894421"/>
              <a:ext cx="2831994" cy="646331"/>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latin typeface="Palatino"/>
                  <a:cs typeface="Palatino"/>
                </a:rPr>
                <a:t>nuclear spin-</a:t>
              </a:r>
              <a:r>
                <a:rPr lang="en-US" i="1" dirty="0">
                  <a:latin typeface="Palatino"/>
                  <a:cs typeface="Palatino"/>
                </a:rPr>
                <a:t>independent</a:t>
              </a:r>
            </a:p>
            <a:p>
              <a:pPr algn="ctr"/>
              <a:r>
                <a:rPr lang="en-US" dirty="0">
                  <a:latin typeface="Palatino"/>
                  <a:cs typeface="Palatino"/>
                </a:rPr>
                <a:t>electron-nucleus coupling</a:t>
              </a:r>
            </a:p>
          </p:txBody>
        </p:sp>
        <p:sp>
          <p:nvSpPr>
            <p:cNvPr id="11" name="TextBox 10">
              <a:extLst>
                <a:ext uri="{FF2B5EF4-FFF2-40B4-BE49-F238E27FC236}">
                  <a16:creationId xmlns:a16="http://schemas.microsoft.com/office/drawing/2014/main" id="{DA510567-ADC1-1C4B-6C74-72E068407920}"/>
                </a:ext>
              </a:extLst>
            </p:cNvPr>
            <p:cNvSpPr txBox="1"/>
            <p:nvPr/>
          </p:nvSpPr>
          <p:spPr>
            <a:xfrm>
              <a:off x="3337731" y="3840310"/>
              <a:ext cx="2922595" cy="646331"/>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solidFill>
                    <a:schemeClr val="tx1"/>
                  </a:solidFill>
                  <a:latin typeface="Palatino"/>
                  <a:cs typeface="Palatino"/>
                </a:rPr>
                <a:t>nuclear spin-</a:t>
              </a:r>
              <a:r>
                <a:rPr lang="en-US" i="1" dirty="0">
                  <a:solidFill>
                    <a:schemeClr val="tx1"/>
                  </a:solidFill>
                  <a:latin typeface="Palatino"/>
                  <a:cs typeface="Palatino"/>
                </a:rPr>
                <a:t>dependent</a:t>
              </a:r>
            </a:p>
            <a:p>
              <a:pPr algn="ctr"/>
              <a:r>
                <a:rPr lang="en-US" dirty="0">
                  <a:solidFill>
                    <a:schemeClr val="tx1"/>
                  </a:solidFill>
                  <a:latin typeface="Palatino"/>
                  <a:cs typeface="Palatino"/>
                </a:rPr>
                <a:t>electron-nucleus coupling</a:t>
              </a:r>
            </a:p>
          </p:txBody>
        </p:sp>
        <p:sp>
          <p:nvSpPr>
            <p:cNvPr id="12" name="TextBox 11">
              <a:extLst>
                <a:ext uri="{FF2B5EF4-FFF2-40B4-BE49-F238E27FC236}">
                  <a16:creationId xmlns:a16="http://schemas.microsoft.com/office/drawing/2014/main" id="{51CCFCCA-BF0E-579C-3F74-156238BEA029}"/>
                </a:ext>
              </a:extLst>
            </p:cNvPr>
            <p:cNvSpPr txBox="1"/>
            <p:nvPr/>
          </p:nvSpPr>
          <p:spPr>
            <a:xfrm>
              <a:off x="3792984" y="1820760"/>
              <a:ext cx="2012089" cy="923330"/>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i="1" dirty="0" err="1">
                  <a:solidFill>
                    <a:schemeClr val="tx1"/>
                  </a:solidFill>
                  <a:latin typeface="Palatino"/>
                  <a:cs typeface="Palatino"/>
                </a:rPr>
                <a:t>isoscalar</a:t>
              </a:r>
              <a:r>
                <a:rPr lang="en-US" dirty="0">
                  <a:solidFill>
                    <a:schemeClr val="tx1"/>
                  </a:solidFill>
                  <a:latin typeface="Palatino"/>
                  <a:cs typeface="Palatino"/>
                </a:rPr>
                <a:t> </a:t>
              </a:r>
            </a:p>
            <a:p>
              <a:pPr algn="ctr"/>
              <a:r>
                <a:rPr lang="en-US" dirty="0">
                  <a:solidFill>
                    <a:schemeClr val="tx1"/>
                  </a:solidFill>
                  <a:latin typeface="Palatino"/>
                  <a:cs typeface="Palatino"/>
                </a:rPr>
                <a:t>nucleon-nucleon </a:t>
              </a:r>
            </a:p>
            <a:p>
              <a:pPr algn="ctr"/>
              <a:r>
                <a:rPr lang="en-US" dirty="0">
                  <a:solidFill>
                    <a:schemeClr val="tx1"/>
                  </a:solidFill>
                  <a:latin typeface="Palatino"/>
                  <a:cs typeface="Palatino"/>
                </a:rPr>
                <a:t>coupling</a:t>
              </a:r>
            </a:p>
          </p:txBody>
        </p:sp>
        <p:sp>
          <p:nvSpPr>
            <p:cNvPr id="13" name="TextBox 12">
              <a:extLst>
                <a:ext uri="{FF2B5EF4-FFF2-40B4-BE49-F238E27FC236}">
                  <a16:creationId xmlns:a16="http://schemas.microsoft.com/office/drawing/2014/main" id="{34B10838-8A65-5D66-A29A-C11219D240AE}"/>
                </a:ext>
              </a:extLst>
            </p:cNvPr>
            <p:cNvSpPr txBox="1"/>
            <p:nvPr/>
          </p:nvSpPr>
          <p:spPr>
            <a:xfrm>
              <a:off x="3792984" y="2806120"/>
              <a:ext cx="2012089" cy="923330"/>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i="1" dirty="0" err="1">
                  <a:solidFill>
                    <a:schemeClr val="tx1"/>
                  </a:solidFill>
                  <a:latin typeface="Palatino"/>
                  <a:cs typeface="Palatino"/>
                </a:rPr>
                <a:t>isovector</a:t>
              </a:r>
              <a:r>
                <a:rPr lang="en-US" dirty="0">
                  <a:solidFill>
                    <a:schemeClr val="tx1"/>
                  </a:solidFill>
                  <a:latin typeface="Palatino"/>
                  <a:cs typeface="Palatino"/>
                </a:rPr>
                <a:t> </a:t>
              </a:r>
            </a:p>
            <a:p>
              <a:pPr algn="ctr"/>
              <a:r>
                <a:rPr lang="en-US" dirty="0">
                  <a:solidFill>
                    <a:schemeClr val="tx1"/>
                  </a:solidFill>
                  <a:latin typeface="Palatino"/>
                  <a:cs typeface="Palatino"/>
                </a:rPr>
                <a:t>nucleon-nucleon </a:t>
              </a:r>
            </a:p>
            <a:p>
              <a:pPr algn="ctr"/>
              <a:r>
                <a:rPr lang="en-US" dirty="0">
                  <a:solidFill>
                    <a:schemeClr val="tx1"/>
                  </a:solidFill>
                  <a:latin typeface="Palatino"/>
                  <a:cs typeface="Palatino"/>
                </a:rPr>
                <a:t>coupling</a:t>
              </a:r>
            </a:p>
          </p:txBody>
        </p:sp>
        <p:sp>
          <p:nvSpPr>
            <p:cNvPr id="14" name="TextBox 13">
              <a:extLst>
                <a:ext uri="{FF2B5EF4-FFF2-40B4-BE49-F238E27FC236}">
                  <a16:creationId xmlns:a16="http://schemas.microsoft.com/office/drawing/2014/main" id="{D2A69496-4CE6-B18D-9289-1994C03AE783}"/>
                </a:ext>
              </a:extLst>
            </p:cNvPr>
            <p:cNvSpPr txBox="1"/>
            <p:nvPr/>
          </p:nvSpPr>
          <p:spPr>
            <a:xfrm>
              <a:off x="3523294" y="1147674"/>
              <a:ext cx="2551469" cy="646331"/>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latin typeface="Palatino"/>
                  <a:cs typeface="Palatino"/>
                </a:rPr>
                <a:t>“effective” short range </a:t>
              </a:r>
            </a:p>
            <a:p>
              <a:pPr algn="ctr"/>
              <a:r>
                <a:rPr lang="en-US" dirty="0">
                  <a:latin typeface="Palatino"/>
                  <a:cs typeface="Palatino"/>
                </a:rPr>
                <a:t>nucleon EDM </a:t>
              </a:r>
            </a:p>
          </p:txBody>
        </p:sp>
        <p:sp>
          <p:nvSpPr>
            <p:cNvPr id="16" name="TextBox 15">
              <a:extLst>
                <a:ext uri="{FF2B5EF4-FFF2-40B4-BE49-F238E27FC236}">
                  <a16:creationId xmlns:a16="http://schemas.microsoft.com/office/drawing/2014/main" id="{FF0FB43E-47D5-E6CA-E687-BC3A84E1500A}"/>
                </a:ext>
              </a:extLst>
            </p:cNvPr>
            <p:cNvSpPr txBox="1"/>
            <p:nvPr/>
          </p:nvSpPr>
          <p:spPr>
            <a:xfrm rot="16200000">
              <a:off x="645814" y="3369566"/>
              <a:ext cx="3352456" cy="954107"/>
            </a:xfrm>
            <a:prstGeom prst="rect">
              <a:avLst/>
            </a:prstGeom>
            <a:ln>
              <a:solidFill>
                <a:schemeClr val="accent2">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rtlCol="0">
              <a:spAutoFit/>
            </a:bodyPr>
            <a:lstStyle/>
            <a:p>
              <a:r>
                <a:rPr lang="en-US" sz="2800" dirty="0">
                  <a:latin typeface="Palatino"/>
                  <a:cs typeface="Palatino"/>
                </a:rPr>
                <a:t>Physics Beyond the </a:t>
              </a:r>
            </a:p>
            <a:p>
              <a:r>
                <a:rPr lang="en-US" sz="2800" dirty="0">
                  <a:latin typeface="Palatino"/>
                  <a:cs typeface="Palatino"/>
                </a:rPr>
                <a:t>Standard Model</a:t>
              </a:r>
            </a:p>
          </p:txBody>
        </p:sp>
        <p:sp>
          <p:nvSpPr>
            <p:cNvPr id="17" name="TextBox 16">
              <a:extLst>
                <a:ext uri="{FF2B5EF4-FFF2-40B4-BE49-F238E27FC236}">
                  <a16:creationId xmlns:a16="http://schemas.microsoft.com/office/drawing/2014/main" id="{DA8237A8-4075-FCD2-76C0-308E383105AF}"/>
                </a:ext>
              </a:extLst>
            </p:cNvPr>
            <p:cNvSpPr txBox="1"/>
            <p:nvPr/>
          </p:nvSpPr>
          <p:spPr>
            <a:xfrm rot="16200000">
              <a:off x="1838487" y="1301368"/>
              <a:ext cx="915635"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800" i="1" dirty="0" err="1">
                  <a:latin typeface="Symbol" charset="2"/>
                  <a:cs typeface="Symbol" charset="2"/>
                </a:rPr>
                <a:t>q</a:t>
              </a:r>
              <a:r>
                <a:rPr lang="en-US" sz="2800" baseline="-25000" dirty="0" err="1">
                  <a:latin typeface="Palatino"/>
                  <a:cs typeface="Palatino"/>
                </a:rPr>
                <a:t>QCD</a:t>
              </a:r>
              <a:endParaRPr lang="en-US" sz="2800" baseline="-25000" dirty="0">
                <a:latin typeface="Palatino"/>
                <a:cs typeface="Palatino"/>
              </a:endParaRPr>
            </a:p>
          </p:txBody>
        </p:sp>
        <p:sp>
          <p:nvSpPr>
            <p:cNvPr id="20" name="TextBox 19">
              <a:extLst>
                <a:ext uri="{FF2B5EF4-FFF2-40B4-BE49-F238E27FC236}">
                  <a16:creationId xmlns:a16="http://schemas.microsoft.com/office/drawing/2014/main" id="{C8F4E3F5-8F55-200B-EA10-24B66AAA41CB}"/>
                </a:ext>
              </a:extLst>
            </p:cNvPr>
            <p:cNvSpPr txBox="1"/>
            <p:nvPr/>
          </p:nvSpPr>
          <p:spPr>
            <a:xfrm>
              <a:off x="6869879" y="4462610"/>
              <a:ext cx="4860754" cy="2062103"/>
            </a:xfrm>
            <a:prstGeom prst="roundRect">
              <a:avLst>
                <a:gd name="adj" fmla="val 0"/>
              </a:avLst>
            </a:prstGeom>
            <a:ln w="19050">
              <a:solidFill>
                <a:schemeClr val="accent6">
                  <a:lumMod val="75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b="1" dirty="0">
                  <a:solidFill>
                    <a:schemeClr val="accent6">
                      <a:lumMod val="50000"/>
                    </a:schemeClr>
                  </a:solidFill>
                  <a:latin typeface="Palatino"/>
                  <a:cs typeface="Palatino"/>
                </a:rPr>
                <a:t>ThO: 1.1x10</a:t>
              </a:r>
              <a:r>
                <a:rPr lang="en-US" sz="1600" b="1" baseline="30000" dirty="0">
                  <a:solidFill>
                    <a:schemeClr val="accent6">
                      <a:lumMod val="50000"/>
                    </a:schemeClr>
                  </a:solidFill>
                  <a:latin typeface="Palatino"/>
                  <a:cs typeface="Palatino"/>
                </a:rPr>
                <a:t>-29</a:t>
              </a:r>
              <a:r>
                <a:rPr lang="en-US" sz="1600" b="1" dirty="0">
                  <a:solidFill>
                    <a:schemeClr val="accent6">
                      <a:lumMod val="50000"/>
                    </a:schemeClr>
                  </a:solidFill>
                  <a:latin typeface="Palatino"/>
                  <a:cs typeface="Palatino"/>
                </a:rPr>
                <a:t>  </a:t>
              </a:r>
              <a:r>
                <a:rPr lang="en-US" sz="1600" b="1" i="1" dirty="0">
                  <a:solidFill>
                    <a:schemeClr val="accent6">
                      <a:lumMod val="50000"/>
                    </a:schemeClr>
                  </a:solidFill>
                  <a:latin typeface="Palatino"/>
                  <a:cs typeface="Palatino"/>
                </a:rPr>
                <a:t>e </a:t>
              </a:r>
              <a:r>
                <a:rPr lang="en-US" sz="1600" b="1" dirty="0">
                  <a:solidFill>
                    <a:schemeClr val="accent6">
                      <a:lumMod val="50000"/>
                    </a:schemeClr>
                  </a:solidFill>
                  <a:latin typeface="Palatino"/>
                  <a:cs typeface="Palatino"/>
                </a:rPr>
                <a:t>cm (2018, ACME)</a:t>
              </a:r>
            </a:p>
            <a:p>
              <a:pPr algn="ctr"/>
              <a:r>
                <a:rPr lang="en-US" sz="1600" b="1" dirty="0" err="1">
                  <a:solidFill>
                    <a:schemeClr val="accent6">
                      <a:lumMod val="50000"/>
                    </a:schemeClr>
                  </a:solidFill>
                  <a:latin typeface="Palatino"/>
                  <a:cs typeface="Palatino"/>
                </a:rPr>
                <a:t>HfF</a:t>
              </a:r>
              <a:r>
                <a:rPr lang="en-US" sz="1600" b="1" baseline="30000" dirty="0">
                  <a:solidFill>
                    <a:schemeClr val="accent6">
                      <a:lumMod val="50000"/>
                    </a:schemeClr>
                  </a:solidFill>
                  <a:latin typeface="Palatino"/>
                  <a:cs typeface="Palatino"/>
                </a:rPr>
                <a:t>+</a:t>
              </a:r>
              <a:r>
                <a:rPr lang="en-US" sz="1600" b="1" dirty="0">
                  <a:solidFill>
                    <a:schemeClr val="accent6">
                      <a:lumMod val="50000"/>
                    </a:schemeClr>
                  </a:solidFill>
                  <a:latin typeface="Palatino"/>
                  <a:cs typeface="Palatino"/>
                </a:rPr>
                <a:t>/</a:t>
              </a:r>
              <a:r>
                <a:rPr lang="en-US" sz="1600" b="1" dirty="0" err="1">
                  <a:solidFill>
                    <a:schemeClr val="accent6">
                      <a:lumMod val="50000"/>
                    </a:schemeClr>
                  </a:solidFill>
                  <a:latin typeface="Palatino"/>
                  <a:cs typeface="Palatino"/>
                </a:rPr>
                <a:t>ThF</a:t>
              </a:r>
              <a:r>
                <a:rPr lang="en-US" sz="1600" b="1" baseline="30000" dirty="0">
                  <a:solidFill>
                    <a:schemeClr val="accent6">
                      <a:lumMod val="50000"/>
                    </a:schemeClr>
                  </a:solidFill>
                  <a:latin typeface="Palatino"/>
                  <a:cs typeface="Palatino"/>
                </a:rPr>
                <a:t>+</a:t>
              </a:r>
              <a:r>
                <a:rPr lang="en-US" sz="1600" b="1" dirty="0">
                  <a:solidFill>
                    <a:schemeClr val="accent6">
                      <a:lumMod val="50000"/>
                    </a:schemeClr>
                  </a:solidFill>
                  <a:latin typeface="Palatino"/>
                  <a:cs typeface="Palatino"/>
                </a:rPr>
                <a:t>: 0.5x10</a:t>
              </a:r>
              <a:r>
                <a:rPr lang="en-US" sz="1600" b="1" baseline="30000" dirty="0">
                  <a:solidFill>
                    <a:schemeClr val="accent6">
                      <a:lumMod val="50000"/>
                    </a:schemeClr>
                  </a:solidFill>
                  <a:latin typeface="Palatino"/>
                  <a:cs typeface="Palatino"/>
                </a:rPr>
                <a:t>-29</a:t>
              </a:r>
              <a:r>
                <a:rPr lang="en-US" sz="1600" b="1" i="1" dirty="0">
                  <a:solidFill>
                    <a:schemeClr val="accent6">
                      <a:lumMod val="50000"/>
                    </a:schemeClr>
                  </a:solidFill>
                  <a:latin typeface="Palatino"/>
                  <a:cs typeface="Palatino"/>
                </a:rPr>
                <a:t> e</a:t>
              </a:r>
              <a:r>
                <a:rPr lang="en-US" sz="1600" b="1" dirty="0">
                  <a:solidFill>
                    <a:schemeClr val="accent6">
                      <a:lumMod val="50000"/>
                    </a:schemeClr>
                  </a:solidFill>
                  <a:latin typeface="Palatino"/>
                  <a:cs typeface="Palatino"/>
                </a:rPr>
                <a:t> cm (2023, JILA)</a:t>
              </a:r>
            </a:p>
            <a:p>
              <a:pPr algn="ctr"/>
              <a:r>
                <a:rPr lang="en-US" sz="1600" i="1" dirty="0" err="1">
                  <a:solidFill>
                    <a:schemeClr val="accent6">
                      <a:lumMod val="50000"/>
                    </a:schemeClr>
                  </a:solidFill>
                  <a:latin typeface="Palatino"/>
                  <a:cs typeface="Palatino"/>
                </a:rPr>
                <a:t>YbF</a:t>
              </a:r>
              <a:r>
                <a:rPr lang="en-US" sz="1600" i="1" dirty="0">
                  <a:solidFill>
                    <a:schemeClr val="accent6">
                      <a:lumMod val="50000"/>
                    </a:schemeClr>
                  </a:solidFill>
                  <a:latin typeface="Palatino"/>
                  <a:cs typeface="Palatino"/>
                </a:rPr>
                <a:t> (Imperial College)</a:t>
              </a:r>
            </a:p>
            <a:p>
              <a:pPr algn="ctr"/>
              <a:r>
                <a:rPr lang="en-US" sz="1600" i="1" dirty="0" err="1">
                  <a:solidFill>
                    <a:schemeClr val="accent6">
                      <a:lumMod val="50000"/>
                    </a:schemeClr>
                  </a:solidFill>
                  <a:latin typeface="Palatino"/>
                  <a:cs typeface="Palatino"/>
                </a:rPr>
                <a:t>BaF</a:t>
              </a:r>
              <a:r>
                <a:rPr lang="en-US" sz="1600" i="1" dirty="0">
                  <a:solidFill>
                    <a:schemeClr val="accent6">
                      <a:lumMod val="50000"/>
                    </a:schemeClr>
                  </a:solidFill>
                  <a:latin typeface="Palatino"/>
                  <a:cs typeface="Palatino"/>
                </a:rPr>
                <a:t> (Groningen)</a:t>
              </a:r>
            </a:p>
            <a:p>
              <a:pPr algn="ctr"/>
              <a:r>
                <a:rPr lang="en-US" sz="1600" i="1" dirty="0" err="1">
                  <a:solidFill>
                    <a:schemeClr val="accent6">
                      <a:lumMod val="50000"/>
                    </a:schemeClr>
                  </a:solidFill>
                  <a:latin typeface="Palatino"/>
                  <a:cs typeface="Palatino"/>
                </a:rPr>
                <a:t>SrF</a:t>
              </a:r>
              <a:r>
                <a:rPr lang="en-US" sz="1600" i="1" dirty="0">
                  <a:solidFill>
                    <a:schemeClr val="accent6">
                      <a:lumMod val="50000"/>
                    </a:schemeClr>
                  </a:solidFill>
                  <a:latin typeface="Palatino"/>
                  <a:cs typeface="Palatino"/>
                </a:rPr>
                <a:t> (York)</a:t>
              </a:r>
            </a:p>
            <a:p>
              <a:pPr algn="ctr"/>
              <a:r>
                <a:rPr lang="en-US" sz="1600" i="1" dirty="0">
                  <a:solidFill>
                    <a:schemeClr val="accent6">
                      <a:lumMod val="50000"/>
                    </a:schemeClr>
                  </a:solidFill>
                  <a:latin typeface="Palatino"/>
                  <a:cs typeface="Palatino"/>
                </a:rPr>
                <a:t>Cs (Penn St. ; Paris-</a:t>
              </a:r>
              <a:r>
                <a:rPr lang="en-US" sz="1600" i="1" dirty="0" err="1">
                  <a:solidFill>
                    <a:schemeClr val="accent6">
                      <a:lumMod val="50000"/>
                    </a:schemeClr>
                  </a:solidFill>
                  <a:latin typeface="Palatino"/>
                  <a:cs typeface="Palatino"/>
                </a:rPr>
                <a:t>Saclay</a:t>
              </a:r>
              <a:r>
                <a:rPr lang="en-US" sz="1600" i="1" dirty="0">
                  <a:solidFill>
                    <a:schemeClr val="accent6">
                      <a:lumMod val="50000"/>
                    </a:schemeClr>
                  </a:solidFill>
                  <a:latin typeface="Palatino"/>
                  <a:cs typeface="Palatino"/>
                </a:rPr>
                <a:t>)</a:t>
              </a:r>
            </a:p>
            <a:p>
              <a:pPr algn="ctr"/>
              <a:r>
                <a:rPr lang="en-US" sz="1600" i="1" dirty="0">
                  <a:solidFill>
                    <a:schemeClr val="accent6">
                      <a:lumMod val="50000"/>
                    </a:schemeClr>
                  </a:solidFill>
                  <a:latin typeface="Palatino"/>
                  <a:cs typeface="Palatino"/>
                </a:rPr>
                <a:t>Fr (CYRIC ; TRIUMF)</a:t>
              </a:r>
            </a:p>
            <a:p>
              <a:pPr algn="ctr"/>
              <a:r>
                <a:rPr lang="en-US" sz="1600" i="1" dirty="0" err="1">
                  <a:solidFill>
                    <a:schemeClr val="accent6">
                      <a:lumMod val="50000"/>
                    </a:schemeClr>
                  </a:solidFill>
                  <a:latin typeface="Palatino"/>
                  <a:cs typeface="Palatino"/>
                </a:rPr>
                <a:t>BaF</a:t>
              </a:r>
              <a:r>
                <a:rPr lang="en-US" sz="1600" i="1" dirty="0">
                  <a:solidFill>
                    <a:schemeClr val="accent6">
                      <a:lumMod val="50000"/>
                    </a:schemeClr>
                  </a:solidFill>
                  <a:latin typeface="Palatino"/>
                  <a:cs typeface="Palatino"/>
                </a:rPr>
                <a:t> (INFN)</a:t>
              </a:r>
            </a:p>
          </p:txBody>
        </p:sp>
        <p:sp>
          <p:nvSpPr>
            <p:cNvPr id="21" name="Rounded Rectangle 20">
              <a:extLst>
                <a:ext uri="{FF2B5EF4-FFF2-40B4-BE49-F238E27FC236}">
                  <a16:creationId xmlns:a16="http://schemas.microsoft.com/office/drawing/2014/main" id="{0E9E03C9-4E3F-12FF-EBD8-18AF9DE12457}"/>
                </a:ext>
              </a:extLst>
            </p:cNvPr>
            <p:cNvSpPr/>
            <p:nvPr/>
          </p:nvSpPr>
          <p:spPr>
            <a:xfrm>
              <a:off x="3460569" y="4830671"/>
              <a:ext cx="2695066" cy="1430197"/>
            </a:xfrm>
            <a:prstGeom prst="roundRect">
              <a:avLst/>
            </a:prstGeom>
            <a:noFill/>
            <a:ln w="19050">
              <a:solidFill>
                <a:schemeClr val="accent6">
                  <a:lumMod val="75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546F3C03-7037-E330-A43C-2C72D6C0A197}"/>
                </a:ext>
              </a:extLst>
            </p:cNvPr>
            <p:cNvSpPr/>
            <p:nvPr/>
          </p:nvSpPr>
          <p:spPr>
            <a:xfrm>
              <a:off x="3307047" y="1843260"/>
              <a:ext cx="2996740" cy="2942098"/>
            </a:xfrm>
            <a:prstGeom prst="roundRect">
              <a:avLst/>
            </a:prstGeom>
            <a:noFill/>
            <a:ln w="19050">
              <a:solidFill>
                <a:srgbClr val="1954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68B203D2-58DD-5526-C6E5-C0D09E910CC1}"/>
                </a:ext>
              </a:extLst>
            </p:cNvPr>
            <p:cNvSpPr/>
            <p:nvPr/>
          </p:nvSpPr>
          <p:spPr>
            <a:xfrm>
              <a:off x="3455201" y="1080721"/>
              <a:ext cx="2700435" cy="2631300"/>
            </a:xfrm>
            <a:prstGeom prst="roundRect">
              <a:avLst/>
            </a:prstGeom>
            <a:noFill/>
            <a:ln w="19050">
              <a:solidFill>
                <a:srgbClr val="7030A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Rectangle 24">
              <a:extLst>
                <a:ext uri="{FF2B5EF4-FFF2-40B4-BE49-F238E27FC236}">
                  <a16:creationId xmlns:a16="http://schemas.microsoft.com/office/drawing/2014/main" id="{B98EB9B5-9127-63CF-45B7-9B99673A2E0D}"/>
                </a:ext>
              </a:extLst>
            </p:cNvPr>
            <p:cNvSpPr/>
            <p:nvPr/>
          </p:nvSpPr>
          <p:spPr>
            <a:xfrm>
              <a:off x="3152405" y="1006492"/>
              <a:ext cx="3292487" cy="1850429"/>
            </a:xfrm>
            <a:prstGeom prst="rect">
              <a:avLst/>
            </a:prstGeom>
            <a:noFill/>
            <a:ln w="12700">
              <a:solidFill>
                <a:schemeClr val="tx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15C1261-8761-0F0F-3817-189D5AEAE144}"/>
                </a:ext>
              </a:extLst>
            </p:cNvPr>
            <p:cNvSpPr/>
            <p:nvPr/>
          </p:nvSpPr>
          <p:spPr>
            <a:xfrm>
              <a:off x="3035578" y="955499"/>
              <a:ext cx="3526901" cy="5362752"/>
            </a:xfrm>
            <a:prstGeom prst="rect">
              <a:avLst/>
            </a:prstGeom>
            <a:noFill/>
            <a:ln w="12700">
              <a:solidFill>
                <a:schemeClr val="accent2">
                  <a:lumMod val="75000"/>
                </a:schemeClr>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0" name="Straight Arrow Connector 29">
              <a:extLst>
                <a:ext uri="{FF2B5EF4-FFF2-40B4-BE49-F238E27FC236}">
                  <a16:creationId xmlns:a16="http://schemas.microsoft.com/office/drawing/2014/main" id="{9BD052F8-8937-8E63-7AD8-4F6D4AFC046D}"/>
                </a:ext>
              </a:extLst>
            </p:cNvPr>
            <p:cNvCxnSpPr>
              <a:cxnSpLocks/>
              <a:stCxn id="21" idx="3"/>
              <a:endCxn id="20" idx="1"/>
            </p:cNvCxnSpPr>
            <p:nvPr/>
          </p:nvCxnSpPr>
          <p:spPr>
            <a:xfrm flipV="1">
              <a:off x="6155635" y="5493662"/>
              <a:ext cx="714244" cy="52108"/>
            </a:xfrm>
            <a:prstGeom prst="straightConnector1">
              <a:avLst/>
            </a:prstGeom>
            <a:ln w="19050">
              <a:solidFill>
                <a:schemeClr val="accent6">
                  <a:lumMod val="75000"/>
                </a:schemeClr>
              </a:solidFill>
              <a:headEnd type="oval"/>
              <a:tailEnd type="oval"/>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3C06E387-2789-646B-EA23-95B2CB9208B1}"/>
                </a:ext>
              </a:extLst>
            </p:cNvPr>
            <p:cNvCxnSpPr>
              <a:cxnSpLocks/>
              <a:stCxn id="17" idx="2"/>
              <a:endCxn id="25" idx="1"/>
            </p:cNvCxnSpPr>
            <p:nvPr/>
          </p:nvCxnSpPr>
          <p:spPr>
            <a:xfrm>
              <a:off x="2557915" y="1562978"/>
              <a:ext cx="594490" cy="368729"/>
            </a:xfrm>
            <a:prstGeom prst="straightConnector1">
              <a:avLst/>
            </a:prstGeom>
            <a:ln w="19050">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B1D8C438-3F4E-15CF-4CDD-77A31AE3F455}"/>
                </a:ext>
              </a:extLst>
            </p:cNvPr>
            <p:cNvCxnSpPr>
              <a:cxnSpLocks/>
              <a:stCxn id="16" idx="2"/>
              <a:endCxn id="26" idx="1"/>
            </p:cNvCxnSpPr>
            <p:nvPr/>
          </p:nvCxnSpPr>
          <p:spPr>
            <a:xfrm flipV="1">
              <a:off x="2799096" y="3636875"/>
              <a:ext cx="236482" cy="209745"/>
            </a:xfrm>
            <a:prstGeom prst="straightConnector1">
              <a:avLst/>
            </a:prstGeom>
            <a:ln w="19050">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20372BC3-9055-C982-784A-729121E39602}"/>
                </a:ext>
              </a:extLst>
            </p:cNvPr>
            <p:cNvSpPr txBox="1"/>
            <p:nvPr/>
          </p:nvSpPr>
          <p:spPr>
            <a:xfrm>
              <a:off x="6876456" y="878611"/>
              <a:ext cx="4860754" cy="1123384"/>
            </a:xfrm>
            <a:prstGeom prst="rect">
              <a:avLst/>
            </a:prstGeom>
            <a:ln w="19050">
              <a:solidFill>
                <a:srgbClr val="7030A0"/>
              </a:solidFill>
            </a:ln>
          </p:spPr>
          <p:style>
            <a:lnRef idx="2">
              <a:schemeClr val="accent3"/>
            </a:lnRef>
            <a:fillRef idx="1">
              <a:schemeClr val="lt1"/>
            </a:fillRef>
            <a:effectRef idx="0">
              <a:schemeClr val="accent3"/>
            </a:effectRef>
            <a:fontRef idx="minor">
              <a:schemeClr val="dk1"/>
            </a:fontRef>
          </p:style>
          <p:txBody>
            <a:bodyPr wrap="square" numCol="2" rtlCol="0">
              <a:spAutoFit/>
            </a:bodyPr>
            <a:lstStyle/>
            <a:p>
              <a:pPr algn="ctr"/>
              <a:endParaRPr lang="en-US" sz="1600" b="1" dirty="0">
                <a:solidFill>
                  <a:srgbClr val="0070C0"/>
                </a:solidFill>
                <a:latin typeface="Palatino"/>
                <a:cs typeface="Palatino"/>
              </a:endParaRPr>
            </a:p>
            <a:p>
              <a:pPr algn="ctr"/>
              <a:r>
                <a:rPr lang="en-US" sz="1600" i="1" dirty="0">
                  <a:solidFill>
                    <a:srgbClr val="7030A0"/>
                  </a:solidFill>
                  <a:latin typeface="Palatino"/>
                  <a:cs typeface="Palatino"/>
                </a:rPr>
                <a:t>ILL-PNPI</a:t>
              </a:r>
            </a:p>
            <a:p>
              <a:pPr algn="ctr"/>
              <a:r>
                <a:rPr lang="en-US" sz="1600" i="1" dirty="0">
                  <a:solidFill>
                    <a:srgbClr val="7030A0"/>
                  </a:solidFill>
                  <a:latin typeface="Palatino"/>
                  <a:cs typeface="Palatino"/>
                </a:rPr>
                <a:t>JPARC</a:t>
              </a:r>
            </a:p>
            <a:p>
              <a:pPr algn="ctr"/>
              <a:r>
                <a:rPr lang="en-US" sz="1600" i="1" dirty="0" err="1">
                  <a:solidFill>
                    <a:srgbClr val="7030A0"/>
                  </a:solidFill>
                  <a:latin typeface="Palatino"/>
                  <a:cs typeface="Palatino"/>
                </a:rPr>
                <a:t>PanEDM</a:t>
              </a:r>
              <a:endParaRPr lang="en-US" sz="1600" i="1" dirty="0">
                <a:solidFill>
                  <a:srgbClr val="7030A0"/>
                </a:solidFill>
                <a:latin typeface="Palatino"/>
                <a:cs typeface="Palatino"/>
              </a:endParaRPr>
            </a:p>
            <a:p>
              <a:pPr algn="ctr"/>
              <a:endParaRPr lang="en-US" sz="300" i="1" dirty="0">
                <a:solidFill>
                  <a:srgbClr val="7030A0"/>
                </a:solidFill>
                <a:latin typeface="Palatino"/>
                <a:cs typeface="Palatino"/>
              </a:endParaRPr>
            </a:p>
            <a:p>
              <a:pPr algn="ctr"/>
              <a:endParaRPr lang="en-US" sz="1600" i="1" dirty="0">
                <a:solidFill>
                  <a:srgbClr val="7030A0"/>
                </a:solidFill>
                <a:latin typeface="Palatino"/>
                <a:cs typeface="Palatino"/>
              </a:endParaRPr>
            </a:p>
            <a:p>
              <a:pPr algn="ctr"/>
              <a:r>
                <a:rPr lang="en-US" sz="1600" i="1" dirty="0">
                  <a:solidFill>
                    <a:srgbClr val="7030A0"/>
                  </a:solidFill>
                  <a:latin typeface="Palatino"/>
                  <a:cs typeface="Palatino"/>
                </a:rPr>
                <a:t>LANL</a:t>
              </a:r>
            </a:p>
            <a:p>
              <a:pPr algn="ctr"/>
              <a:r>
                <a:rPr lang="en-US" sz="1600" i="1" dirty="0">
                  <a:solidFill>
                    <a:srgbClr val="7030A0"/>
                  </a:solidFill>
                  <a:latin typeface="Palatino"/>
                  <a:cs typeface="Palatino"/>
                </a:rPr>
                <a:t>PSI</a:t>
              </a:r>
            </a:p>
            <a:p>
              <a:pPr algn="ctr"/>
              <a:r>
                <a:rPr lang="en-US" sz="1600" i="1" dirty="0">
                  <a:solidFill>
                    <a:srgbClr val="7030A0"/>
                  </a:solidFill>
                  <a:latin typeface="Palatino"/>
                  <a:cs typeface="Palatino"/>
                </a:rPr>
                <a:t>TUCAN</a:t>
              </a:r>
            </a:p>
          </p:txBody>
        </p:sp>
        <p:sp>
          <p:nvSpPr>
            <p:cNvPr id="45" name="TextBox 44">
              <a:extLst>
                <a:ext uri="{FF2B5EF4-FFF2-40B4-BE49-F238E27FC236}">
                  <a16:creationId xmlns:a16="http://schemas.microsoft.com/office/drawing/2014/main" id="{C50F8E9A-C8E7-08E4-4974-CBB63F4B70B0}"/>
                </a:ext>
              </a:extLst>
            </p:cNvPr>
            <p:cNvSpPr txBox="1"/>
            <p:nvPr/>
          </p:nvSpPr>
          <p:spPr>
            <a:xfrm>
              <a:off x="6863756" y="857825"/>
              <a:ext cx="4860754" cy="338554"/>
            </a:xfrm>
            <a:prstGeom prst="rect">
              <a:avLst/>
            </a:prstGeom>
            <a:noFill/>
            <a:ln w="19050">
              <a:noFill/>
            </a:ln>
          </p:spPr>
          <p:style>
            <a:lnRef idx="2">
              <a:schemeClr val="accent3"/>
            </a:lnRef>
            <a:fillRef idx="1">
              <a:schemeClr val="lt1"/>
            </a:fillRef>
            <a:effectRef idx="0">
              <a:schemeClr val="accent3"/>
            </a:effectRef>
            <a:fontRef idx="minor">
              <a:schemeClr val="dk1"/>
            </a:fontRef>
          </p:style>
          <p:txBody>
            <a:bodyPr wrap="square" numCol="1" rtlCol="0">
              <a:spAutoFit/>
            </a:bodyPr>
            <a:lstStyle/>
            <a:p>
              <a:pPr algn="ctr"/>
              <a:r>
                <a:rPr lang="en-US" sz="1600" b="1" dirty="0">
                  <a:solidFill>
                    <a:srgbClr val="7030A0"/>
                  </a:solidFill>
                  <a:latin typeface="Palatino"/>
                  <a:cs typeface="Palatino"/>
                </a:rPr>
                <a:t>neutron: 2.2x10</a:t>
              </a:r>
              <a:r>
                <a:rPr lang="en-US" sz="1600" b="1" baseline="30000" dirty="0">
                  <a:solidFill>
                    <a:srgbClr val="7030A0"/>
                  </a:solidFill>
                  <a:latin typeface="Palatino"/>
                  <a:cs typeface="Palatino"/>
                </a:rPr>
                <a:t>-26</a:t>
              </a:r>
              <a:r>
                <a:rPr lang="en-US" sz="1600" b="1" dirty="0">
                  <a:solidFill>
                    <a:srgbClr val="7030A0"/>
                  </a:solidFill>
                  <a:latin typeface="Palatino"/>
                  <a:cs typeface="Palatino"/>
                </a:rPr>
                <a:t> </a:t>
              </a:r>
              <a:r>
                <a:rPr lang="en-US" sz="1600" b="1" i="1" dirty="0">
                  <a:solidFill>
                    <a:srgbClr val="7030A0"/>
                  </a:solidFill>
                  <a:latin typeface="Palatino"/>
                  <a:cs typeface="Palatino"/>
                </a:rPr>
                <a:t>e</a:t>
              </a:r>
              <a:r>
                <a:rPr lang="en-US" sz="1600" b="1" dirty="0">
                  <a:solidFill>
                    <a:srgbClr val="7030A0"/>
                  </a:solidFill>
                  <a:latin typeface="Palatino"/>
                  <a:cs typeface="Palatino"/>
                </a:rPr>
                <a:t> cm (2020, PSI)</a:t>
              </a:r>
            </a:p>
          </p:txBody>
        </p:sp>
        <p:cxnSp>
          <p:nvCxnSpPr>
            <p:cNvPr id="37" name="Straight Arrow Connector 36">
              <a:extLst>
                <a:ext uri="{FF2B5EF4-FFF2-40B4-BE49-F238E27FC236}">
                  <a16:creationId xmlns:a16="http://schemas.microsoft.com/office/drawing/2014/main" id="{FF91C889-9300-514B-BDBA-1E27CD3F8025}"/>
                </a:ext>
              </a:extLst>
            </p:cNvPr>
            <p:cNvCxnSpPr>
              <a:cxnSpLocks/>
              <a:stCxn id="24" idx="3"/>
            </p:cNvCxnSpPr>
            <p:nvPr/>
          </p:nvCxnSpPr>
          <p:spPr>
            <a:xfrm flipV="1">
              <a:off x="6155636" y="877333"/>
              <a:ext cx="722338" cy="1519038"/>
            </a:xfrm>
            <a:prstGeom prst="straightConnector1">
              <a:avLst/>
            </a:prstGeom>
            <a:ln w="19050">
              <a:solidFill>
                <a:srgbClr val="7030A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8AAFE0C0-3A6D-A93F-8298-5AB85C31E1DE}"/>
                </a:ext>
              </a:extLst>
            </p:cNvPr>
            <p:cNvSpPr txBox="1"/>
            <p:nvPr/>
          </p:nvSpPr>
          <p:spPr>
            <a:xfrm>
              <a:off x="6863756" y="6445961"/>
              <a:ext cx="4860754" cy="338554"/>
            </a:xfrm>
            <a:prstGeom prst="roundRect">
              <a:avLst>
                <a:gd name="adj" fmla="val 0"/>
              </a:avLst>
            </a:prstGeom>
            <a:ln w="19050">
              <a:solidFill>
                <a:srgbClr val="C00000"/>
              </a:solidFill>
            </a:ln>
          </p:spPr>
          <p:style>
            <a:lnRef idx="2">
              <a:schemeClr val="accent6"/>
            </a:lnRef>
            <a:fillRef idx="1">
              <a:schemeClr val="lt1"/>
            </a:fillRef>
            <a:effectRef idx="0">
              <a:schemeClr val="accent6"/>
            </a:effectRef>
            <a:fontRef idx="minor">
              <a:schemeClr val="dk1"/>
            </a:fontRef>
          </p:style>
          <p:txBody>
            <a:bodyPr wrap="square" numCol="1" rtlCol="0">
              <a:spAutoFit/>
            </a:bodyPr>
            <a:lstStyle/>
            <a:p>
              <a:pPr algn="ctr"/>
              <a:r>
                <a:rPr lang="en-US" sz="1600" b="1" dirty="0">
                  <a:solidFill>
                    <a:srgbClr val="C00000"/>
                  </a:solidFill>
                  <a:latin typeface="Palatino"/>
                  <a:cs typeface="Palatino"/>
                </a:rPr>
                <a:t>Muon EDM</a:t>
              </a:r>
            </a:p>
          </p:txBody>
        </p:sp>
        <p:grpSp>
          <p:nvGrpSpPr>
            <p:cNvPr id="60" name="Group 59">
              <a:extLst>
                <a:ext uri="{FF2B5EF4-FFF2-40B4-BE49-F238E27FC236}">
                  <a16:creationId xmlns:a16="http://schemas.microsoft.com/office/drawing/2014/main" id="{526113EE-4F48-DAEC-72B9-03FA6D439412}"/>
                </a:ext>
              </a:extLst>
            </p:cNvPr>
            <p:cNvGrpSpPr/>
            <p:nvPr/>
          </p:nvGrpSpPr>
          <p:grpSpPr>
            <a:xfrm>
              <a:off x="3300278" y="5743202"/>
              <a:ext cx="2996740" cy="369332"/>
              <a:chOff x="3300278" y="5650008"/>
              <a:chExt cx="2996740" cy="369332"/>
            </a:xfrm>
          </p:grpSpPr>
          <p:sp>
            <p:nvSpPr>
              <p:cNvPr id="9" name="TextBox 8">
                <a:extLst>
                  <a:ext uri="{FF2B5EF4-FFF2-40B4-BE49-F238E27FC236}">
                    <a16:creationId xmlns:a16="http://schemas.microsoft.com/office/drawing/2014/main" id="{D522A3F8-A5D9-3A09-A561-E7F6D8DC7EF1}"/>
                  </a:ext>
                </a:extLst>
              </p:cNvPr>
              <p:cNvSpPr txBox="1"/>
              <p:nvPr/>
            </p:nvSpPr>
            <p:spPr>
              <a:xfrm>
                <a:off x="4081945" y="5650008"/>
                <a:ext cx="1433406" cy="369332"/>
              </a:xfrm>
              <a:prstGeom prst="rect">
                <a:avLst/>
              </a:prstGeom>
              <a:ln w="19050">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dirty="0">
                    <a:latin typeface="Palatino"/>
                    <a:cs typeface="Palatino"/>
                  </a:rPr>
                  <a:t>lepton EDM</a:t>
                </a:r>
              </a:p>
            </p:txBody>
          </p:sp>
          <p:sp>
            <p:nvSpPr>
              <p:cNvPr id="40" name="Rounded Rectangle 39">
                <a:extLst>
                  <a:ext uri="{FF2B5EF4-FFF2-40B4-BE49-F238E27FC236}">
                    <a16:creationId xmlns:a16="http://schemas.microsoft.com/office/drawing/2014/main" id="{A939E0C9-44BA-C2F1-6C21-1D7D9D87DC29}"/>
                  </a:ext>
                </a:extLst>
              </p:cNvPr>
              <p:cNvSpPr/>
              <p:nvPr/>
            </p:nvSpPr>
            <p:spPr>
              <a:xfrm>
                <a:off x="3300278" y="5685283"/>
                <a:ext cx="2996740" cy="334057"/>
              </a:xfrm>
              <a:prstGeom prst="roundRect">
                <a:avLst/>
              </a:prstGeom>
              <a:noFill/>
              <a:ln w="19050">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cxnSp>
          <p:nvCxnSpPr>
            <p:cNvPr id="42" name="Straight Arrow Connector 41">
              <a:extLst>
                <a:ext uri="{FF2B5EF4-FFF2-40B4-BE49-F238E27FC236}">
                  <a16:creationId xmlns:a16="http://schemas.microsoft.com/office/drawing/2014/main" id="{10C301C1-2003-549F-EAE2-70A2DA2AB56D}"/>
                </a:ext>
              </a:extLst>
            </p:cNvPr>
            <p:cNvCxnSpPr>
              <a:cxnSpLocks/>
              <a:stCxn id="40" idx="3"/>
              <a:endCxn id="38" idx="1"/>
            </p:cNvCxnSpPr>
            <p:nvPr/>
          </p:nvCxnSpPr>
          <p:spPr>
            <a:xfrm>
              <a:off x="6297018" y="5945506"/>
              <a:ext cx="566738" cy="669732"/>
            </a:xfrm>
            <a:prstGeom prst="straightConnector1">
              <a:avLst/>
            </a:prstGeom>
            <a:ln w="19050">
              <a:solidFill>
                <a:srgbClr val="C0000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46" name="Rounded Rectangle 45">
              <a:extLst>
                <a:ext uri="{FF2B5EF4-FFF2-40B4-BE49-F238E27FC236}">
                  <a16:creationId xmlns:a16="http://schemas.microsoft.com/office/drawing/2014/main" id="{B5EC21DE-6D79-B3D5-F0B5-7833E5BA1C15}"/>
                </a:ext>
              </a:extLst>
            </p:cNvPr>
            <p:cNvSpPr/>
            <p:nvPr/>
          </p:nvSpPr>
          <p:spPr>
            <a:xfrm>
              <a:off x="3376529" y="1049328"/>
              <a:ext cx="2846743" cy="3660710"/>
            </a:xfrm>
            <a:prstGeom prst="roundRect">
              <a:avLst/>
            </a:prstGeom>
            <a:noFill/>
            <a:ln w="190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A5D8ED25-2F6B-CF80-FB17-4B3D10B50989}"/>
                </a:ext>
              </a:extLst>
            </p:cNvPr>
            <p:cNvSpPr txBox="1"/>
            <p:nvPr/>
          </p:nvSpPr>
          <p:spPr>
            <a:xfrm>
              <a:off x="6876456" y="3939784"/>
              <a:ext cx="4860754" cy="584775"/>
            </a:xfrm>
            <a:prstGeom prst="rect">
              <a:avLst/>
            </a:prstGeom>
            <a:ln w="19050" cap="rnd">
              <a:solidFill>
                <a:srgbClr val="0070C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b="1" baseline="30000" dirty="0">
                  <a:solidFill>
                    <a:srgbClr val="0070C0"/>
                  </a:solidFill>
                  <a:latin typeface="Palatino"/>
                  <a:cs typeface="Palatino"/>
                </a:rPr>
                <a:t>205</a:t>
              </a:r>
              <a:r>
                <a:rPr lang="en-US" sz="1600" b="1" dirty="0">
                  <a:solidFill>
                    <a:srgbClr val="0070C0"/>
                  </a:solidFill>
                  <a:latin typeface="Palatino"/>
                  <a:cs typeface="Palatino"/>
                </a:rPr>
                <a:t>TlF: 6.5x10</a:t>
              </a:r>
              <a:r>
                <a:rPr lang="en-US" sz="1600" b="1" baseline="30000" dirty="0">
                  <a:solidFill>
                    <a:srgbClr val="0070C0"/>
                  </a:solidFill>
                  <a:latin typeface="Palatino"/>
                  <a:cs typeface="Palatino"/>
                </a:rPr>
                <a:t>-23</a:t>
              </a:r>
              <a:r>
                <a:rPr lang="en-US" sz="1600" b="1" dirty="0">
                  <a:solidFill>
                    <a:srgbClr val="0070C0"/>
                  </a:solidFill>
                  <a:latin typeface="Palatino"/>
                  <a:cs typeface="Palatino"/>
                </a:rPr>
                <a:t> </a:t>
              </a:r>
              <a:r>
                <a:rPr lang="en-US" sz="1600" b="1" i="1" dirty="0">
                  <a:solidFill>
                    <a:srgbClr val="0070C0"/>
                  </a:solidFill>
                  <a:latin typeface="Palatino"/>
                  <a:cs typeface="Palatino"/>
                </a:rPr>
                <a:t>e</a:t>
              </a:r>
              <a:r>
                <a:rPr lang="en-US" sz="1600" b="1" dirty="0">
                  <a:solidFill>
                    <a:srgbClr val="0070C0"/>
                  </a:solidFill>
                  <a:latin typeface="Palatino"/>
                  <a:cs typeface="Palatino"/>
                </a:rPr>
                <a:t> cm (1991, Yale)</a:t>
              </a:r>
            </a:p>
            <a:p>
              <a:pPr algn="ctr"/>
              <a:r>
                <a:rPr lang="en-US" sz="1600" i="1" dirty="0" err="1">
                  <a:solidFill>
                    <a:srgbClr val="0070C0"/>
                  </a:solidFill>
                  <a:latin typeface="Palatino"/>
                  <a:cs typeface="Palatino"/>
                </a:rPr>
                <a:t>CeNTREX</a:t>
              </a:r>
              <a:r>
                <a:rPr lang="en-US" sz="1600" i="1" dirty="0">
                  <a:solidFill>
                    <a:srgbClr val="0070C0"/>
                  </a:solidFill>
                  <a:latin typeface="Palatino"/>
                  <a:cs typeface="Palatino"/>
                </a:rPr>
                <a:t> (ANL/JHU/CU/UMass)</a:t>
              </a:r>
            </a:p>
          </p:txBody>
        </p:sp>
        <p:cxnSp>
          <p:nvCxnSpPr>
            <p:cNvPr id="49" name="Straight Arrow Connector 48">
              <a:extLst>
                <a:ext uri="{FF2B5EF4-FFF2-40B4-BE49-F238E27FC236}">
                  <a16:creationId xmlns:a16="http://schemas.microsoft.com/office/drawing/2014/main" id="{076B9D0D-2BA0-6766-6DC9-BC932F56902D}"/>
                </a:ext>
              </a:extLst>
            </p:cNvPr>
            <p:cNvCxnSpPr>
              <a:cxnSpLocks/>
              <a:stCxn id="11" idx="3"/>
              <a:endCxn id="48" idx="1"/>
            </p:cNvCxnSpPr>
            <p:nvPr/>
          </p:nvCxnSpPr>
          <p:spPr>
            <a:xfrm>
              <a:off x="6260326" y="4163476"/>
              <a:ext cx="616130" cy="68696"/>
            </a:xfrm>
            <a:prstGeom prst="straightConnector1">
              <a:avLst/>
            </a:prstGeom>
            <a:ln w="19050">
              <a:solidFill>
                <a:srgbClr val="0070C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AA0574E-E1F5-296A-38EE-099C6693BBDA}"/>
                </a:ext>
              </a:extLst>
            </p:cNvPr>
            <p:cNvSpPr txBox="1"/>
            <p:nvPr/>
          </p:nvSpPr>
          <p:spPr>
            <a:xfrm>
              <a:off x="6874046" y="1942349"/>
              <a:ext cx="4860754" cy="2062103"/>
            </a:xfrm>
            <a:prstGeom prst="rect">
              <a:avLst/>
            </a:prstGeom>
            <a:ln w="19050" cap="rnd">
              <a:solidFill>
                <a:srgbClr val="195400"/>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1600" b="1" dirty="0">
                  <a:solidFill>
                    <a:srgbClr val="195400"/>
                  </a:solidFill>
                  <a:latin typeface="Palatino"/>
                  <a:cs typeface="Palatino"/>
                </a:rPr>
                <a:t>Hg-199: 0.74x10</a:t>
              </a:r>
              <a:r>
                <a:rPr lang="en-US" sz="1600" b="1" baseline="30000" dirty="0">
                  <a:solidFill>
                    <a:srgbClr val="195400"/>
                  </a:solidFill>
                  <a:latin typeface="Palatino"/>
                  <a:cs typeface="Palatino"/>
                </a:rPr>
                <a:t>-29</a:t>
              </a:r>
              <a:r>
                <a:rPr lang="en-US" sz="1600" b="1" dirty="0">
                  <a:solidFill>
                    <a:srgbClr val="195400"/>
                  </a:solidFill>
                  <a:latin typeface="Palatino"/>
                  <a:cs typeface="Palatino"/>
                </a:rPr>
                <a:t> </a:t>
              </a:r>
              <a:r>
                <a:rPr lang="en-US" sz="1600" b="1" i="1" dirty="0">
                  <a:solidFill>
                    <a:srgbClr val="195400"/>
                  </a:solidFill>
                  <a:latin typeface="Palatino"/>
                  <a:cs typeface="Palatino"/>
                </a:rPr>
                <a:t>e</a:t>
              </a:r>
              <a:r>
                <a:rPr lang="en-US" sz="1600" b="1" dirty="0">
                  <a:solidFill>
                    <a:srgbClr val="195400"/>
                  </a:solidFill>
                  <a:latin typeface="Palatino"/>
                  <a:cs typeface="Palatino"/>
                </a:rPr>
                <a:t> cm (2016, UW)</a:t>
              </a:r>
              <a:endParaRPr lang="en-US" sz="1600" b="1" i="1" dirty="0">
                <a:solidFill>
                  <a:srgbClr val="195400"/>
                </a:solidFill>
                <a:latin typeface="Palatino"/>
                <a:cs typeface="Palatino"/>
              </a:endParaRPr>
            </a:p>
            <a:p>
              <a:pPr algn="ctr"/>
              <a:r>
                <a:rPr lang="en-US" sz="1600" i="1" dirty="0">
                  <a:solidFill>
                    <a:srgbClr val="195400"/>
                  </a:solidFill>
                  <a:latin typeface="Palatino"/>
                  <a:cs typeface="Palatino"/>
                </a:rPr>
                <a:t>Xe-129 (LANL/ASU/UM)</a:t>
              </a:r>
            </a:p>
            <a:p>
              <a:pPr algn="ctr"/>
              <a:r>
                <a:rPr lang="en-US" sz="1600" i="1" dirty="0">
                  <a:solidFill>
                    <a:srgbClr val="195400"/>
                  </a:solidFill>
                  <a:latin typeface="Palatino"/>
                  <a:cs typeface="Palatino"/>
                </a:rPr>
                <a:t>Xe-129 (Mainz/Juelich/Heidelberg)</a:t>
              </a:r>
            </a:p>
            <a:p>
              <a:pPr algn="ctr"/>
              <a:r>
                <a:rPr lang="en-US" sz="1600" i="1" dirty="0">
                  <a:solidFill>
                    <a:srgbClr val="195400"/>
                  </a:solidFill>
                  <a:latin typeface="Palatino"/>
                  <a:cs typeface="Palatino"/>
                </a:rPr>
                <a:t>Yb-171 (USTC)</a:t>
              </a:r>
            </a:p>
            <a:p>
              <a:pPr algn="ctr"/>
              <a:r>
                <a:rPr lang="en-US" sz="1600" i="1" dirty="0">
                  <a:solidFill>
                    <a:srgbClr val="195400"/>
                  </a:solidFill>
                  <a:latin typeface="Palatino"/>
                  <a:cs typeface="Palatino"/>
                </a:rPr>
                <a:t>Ra-225 (ANL/MSU)</a:t>
              </a:r>
            </a:p>
            <a:p>
              <a:pPr algn="ctr"/>
              <a:r>
                <a:rPr lang="en-US" sz="1600" i="1" dirty="0">
                  <a:solidFill>
                    <a:srgbClr val="195400"/>
                  </a:solidFill>
                  <a:latin typeface="Palatino"/>
                  <a:cs typeface="Palatino"/>
                </a:rPr>
                <a:t>RaX (MIT/Caltech/Harvard)</a:t>
              </a:r>
            </a:p>
            <a:p>
              <a:pPr algn="ctr"/>
              <a:r>
                <a:rPr lang="en-US" sz="1600" i="1" dirty="0">
                  <a:solidFill>
                    <a:srgbClr val="195400"/>
                  </a:solidFill>
                  <a:latin typeface="Palatino"/>
                  <a:cs typeface="Palatino"/>
                </a:rPr>
                <a:t>Eu-153 (Toronto/UCSB)</a:t>
              </a:r>
            </a:p>
            <a:p>
              <a:pPr algn="ctr"/>
              <a:r>
                <a:rPr lang="en-US" sz="1600" i="1" dirty="0">
                  <a:solidFill>
                    <a:srgbClr val="195400"/>
                  </a:solidFill>
                  <a:latin typeface="Palatino"/>
                  <a:cs typeface="Palatino"/>
                </a:rPr>
                <a:t>Hg-199 (Bonn)</a:t>
              </a:r>
            </a:p>
          </p:txBody>
        </p:sp>
        <p:cxnSp>
          <p:nvCxnSpPr>
            <p:cNvPr id="35" name="Straight Arrow Connector 34">
              <a:extLst>
                <a:ext uri="{FF2B5EF4-FFF2-40B4-BE49-F238E27FC236}">
                  <a16:creationId xmlns:a16="http://schemas.microsoft.com/office/drawing/2014/main" id="{0B9D2AD1-E470-A217-2710-3C49D48BDDDF}"/>
                </a:ext>
              </a:extLst>
            </p:cNvPr>
            <p:cNvCxnSpPr>
              <a:cxnSpLocks/>
              <a:stCxn id="24" idx="3"/>
              <a:endCxn id="18" idx="1"/>
            </p:cNvCxnSpPr>
            <p:nvPr/>
          </p:nvCxnSpPr>
          <p:spPr>
            <a:xfrm flipV="1">
              <a:off x="6155636" y="1440303"/>
              <a:ext cx="720820" cy="956068"/>
            </a:xfrm>
            <a:prstGeom prst="straightConnector1">
              <a:avLst/>
            </a:prstGeom>
            <a:ln w="19050">
              <a:solidFill>
                <a:srgbClr val="7030A0"/>
              </a:solidFill>
              <a:headEnd type="oval"/>
              <a:tailEnd type="ova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0DC7B2CB-C877-7B8A-6E6C-674905D6998B}"/>
                </a:ext>
              </a:extLst>
            </p:cNvPr>
            <p:cNvSpPr txBox="1"/>
            <p:nvPr/>
          </p:nvSpPr>
          <p:spPr>
            <a:xfrm>
              <a:off x="1484529" y="5582614"/>
              <a:ext cx="1629399" cy="923330"/>
            </a:xfrm>
            <a:prstGeom prst="rect">
              <a:avLst/>
            </a:prstGeom>
            <a:noFill/>
          </p:spPr>
          <p:txBody>
            <a:bodyPr wrap="square" rtlCol="0">
              <a:spAutoFit/>
            </a:bodyPr>
            <a:lstStyle/>
            <a:p>
              <a:pPr algn="ctr"/>
              <a:r>
                <a:rPr lang="en-US" b="1" dirty="0">
                  <a:solidFill>
                    <a:srgbClr val="195400"/>
                  </a:solidFill>
                  <a:latin typeface="Futura Condensed"/>
                  <a:cs typeface="Futura Condensed"/>
                </a:rPr>
                <a:t>RMP 91</a:t>
              </a:r>
            </a:p>
            <a:p>
              <a:pPr algn="ctr"/>
              <a:r>
                <a:rPr lang="en-US" b="1" dirty="0">
                  <a:solidFill>
                    <a:srgbClr val="195400"/>
                  </a:solidFill>
                  <a:latin typeface="Futura Condensed"/>
                  <a:cs typeface="Futura Condensed"/>
                </a:rPr>
                <a:t>015001</a:t>
              </a:r>
            </a:p>
            <a:p>
              <a:pPr algn="ctr"/>
              <a:r>
                <a:rPr lang="en-US" b="1" dirty="0">
                  <a:solidFill>
                    <a:srgbClr val="195400"/>
                  </a:solidFill>
                  <a:latin typeface="Futura Condensed"/>
                  <a:cs typeface="Futura Condensed"/>
                </a:rPr>
                <a:t>(2019)</a:t>
              </a:r>
            </a:p>
          </p:txBody>
        </p:sp>
        <p:cxnSp>
          <p:nvCxnSpPr>
            <p:cNvPr id="32" name="Straight Arrow Connector 31">
              <a:extLst>
                <a:ext uri="{FF2B5EF4-FFF2-40B4-BE49-F238E27FC236}">
                  <a16:creationId xmlns:a16="http://schemas.microsoft.com/office/drawing/2014/main" id="{C7BDD86A-E03F-D2B2-5EF1-9CF0F7C1C1E0}"/>
                </a:ext>
              </a:extLst>
            </p:cNvPr>
            <p:cNvCxnSpPr>
              <a:cxnSpLocks/>
              <a:stCxn id="23" idx="3"/>
              <a:endCxn id="19" idx="1"/>
            </p:cNvCxnSpPr>
            <p:nvPr/>
          </p:nvCxnSpPr>
          <p:spPr>
            <a:xfrm flipV="1">
              <a:off x="6303787" y="2973401"/>
              <a:ext cx="570259" cy="340908"/>
            </a:xfrm>
            <a:prstGeom prst="straightConnector1">
              <a:avLst/>
            </a:prstGeom>
            <a:ln w="19050">
              <a:solidFill>
                <a:srgbClr val="195400"/>
              </a:solidFill>
              <a:headEnd type="oval"/>
              <a:tailEnd type="oval"/>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158D14D3-48C4-6589-B95B-1F7B414A63F3}"/>
              </a:ext>
            </a:extLst>
          </p:cNvPr>
          <p:cNvSpPr txBox="1"/>
          <p:nvPr/>
        </p:nvSpPr>
        <p:spPr>
          <a:xfrm>
            <a:off x="4233830" y="4888787"/>
            <a:ext cx="2117269"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E. Hessels (York)</a:t>
            </a:r>
          </a:p>
        </p:txBody>
      </p:sp>
      <p:sp>
        <p:nvSpPr>
          <p:cNvPr id="22" name="TextBox 21">
            <a:extLst>
              <a:ext uri="{FF2B5EF4-FFF2-40B4-BE49-F238E27FC236}">
                <a16:creationId xmlns:a16="http://schemas.microsoft.com/office/drawing/2014/main" id="{3E335EC8-419C-96E8-FB71-51ED6854F949}"/>
              </a:ext>
            </a:extLst>
          </p:cNvPr>
          <p:cNvSpPr txBox="1"/>
          <p:nvPr/>
        </p:nvSpPr>
        <p:spPr>
          <a:xfrm>
            <a:off x="10030862" y="4445112"/>
            <a:ext cx="185420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S. Y. Park (JILA)</a:t>
            </a:r>
          </a:p>
        </p:txBody>
      </p:sp>
      <p:sp>
        <p:nvSpPr>
          <p:cNvPr id="29" name="TextBox 28">
            <a:extLst>
              <a:ext uri="{FF2B5EF4-FFF2-40B4-BE49-F238E27FC236}">
                <a16:creationId xmlns:a16="http://schemas.microsoft.com/office/drawing/2014/main" id="{671C7DE8-201D-F264-673F-D14546D98E29}"/>
              </a:ext>
            </a:extLst>
          </p:cNvPr>
          <p:cNvSpPr txBox="1"/>
          <p:nvPr/>
        </p:nvSpPr>
        <p:spPr>
          <a:xfrm>
            <a:off x="9687597" y="3187291"/>
            <a:ext cx="203032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B. Nima (Toronto)</a:t>
            </a:r>
          </a:p>
        </p:txBody>
      </p:sp>
      <p:sp>
        <p:nvSpPr>
          <p:cNvPr id="43" name="TextBox 42">
            <a:extLst>
              <a:ext uri="{FF2B5EF4-FFF2-40B4-BE49-F238E27FC236}">
                <a16:creationId xmlns:a16="http://schemas.microsoft.com/office/drawing/2014/main" id="{D8A001A5-769D-66F6-85EC-4165A64CBA51}"/>
              </a:ext>
            </a:extLst>
          </p:cNvPr>
          <p:cNvSpPr txBox="1"/>
          <p:nvPr/>
        </p:nvSpPr>
        <p:spPr>
          <a:xfrm>
            <a:off x="5138297" y="5292995"/>
            <a:ext cx="1727200"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G. </a:t>
            </a:r>
            <a:r>
              <a:rPr lang="en-US" dirty="0" err="1"/>
              <a:t>Carugno</a:t>
            </a:r>
            <a:r>
              <a:rPr lang="en-US" dirty="0"/>
              <a:t> (INFN)</a:t>
            </a:r>
          </a:p>
        </p:txBody>
      </p:sp>
      <p:sp>
        <p:nvSpPr>
          <p:cNvPr id="47" name="TextBox 46">
            <a:extLst>
              <a:ext uri="{FF2B5EF4-FFF2-40B4-BE49-F238E27FC236}">
                <a16:creationId xmlns:a16="http://schemas.microsoft.com/office/drawing/2014/main" id="{0B0602CF-C643-8F6B-5C29-2E8BA8C24A8F}"/>
              </a:ext>
            </a:extLst>
          </p:cNvPr>
          <p:cNvSpPr txBox="1"/>
          <p:nvPr/>
        </p:nvSpPr>
        <p:spPr>
          <a:xfrm>
            <a:off x="9317208" y="6095422"/>
            <a:ext cx="1727200"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D. </a:t>
            </a:r>
            <a:r>
              <a:rPr lang="en-US" dirty="0" err="1"/>
              <a:t>Comparat</a:t>
            </a:r>
            <a:r>
              <a:rPr lang="en-US" dirty="0"/>
              <a:t> (Paris-</a:t>
            </a:r>
            <a:r>
              <a:rPr lang="en-US" dirty="0" err="1"/>
              <a:t>Saclay</a:t>
            </a:r>
            <a:r>
              <a:rPr lang="en-US" dirty="0"/>
              <a:t>)</a:t>
            </a:r>
          </a:p>
        </p:txBody>
      </p:sp>
      <p:sp>
        <p:nvSpPr>
          <p:cNvPr id="50" name="TextBox 49">
            <a:extLst>
              <a:ext uri="{FF2B5EF4-FFF2-40B4-BE49-F238E27FC236}">
                <a16:creationId xmlns:a16="http://schemas.microsoft.com/office/drawing/2014/main" id="{B5B4AAA3-5691-6735-D61F-DFFB8421148A}"/>
              </a:ext>
            </a:extLst>
          </p:cNvPr>
          <p:cNvSpPr txBox="1"/>
          <p:nvPr/>
        </p:nvSpPr>
        <p:spPr>
          <a:xfrm>
            <a:off x="10088157" y="3623090"/>
            <a:ext cx="1727200"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S. </a:t>
            </a:r>
            <a:r>
              <a:rPr lang="en-US" dirty="0" err="1"/>
              <a:t>Stellmer</a:t>
            </a:r>
            <a:r>
              <a:rPr lang="en-US" dirty="0"/>
              <a:t> (Bonn)</a:t>
            </a:r>
          </a:p>
        </p:txBody>
      </p:sp>
      <p:sp>
        <p:nvSpPr>
          <p:cNvPr id="52" name="TextBox 51">
            <a:extLst>
              <a:ext uri="{FF2B5EF4-FFF2-40B4-BE49-F238E27FC236}">
                <a16:creationId xmlns:a16="http://schemas.microsoft.com/office/drawing/2014/main" id="{E54F5704-512F-B3D1-FB4E-1EB71AB2F4A1}"/>
              </a:ext>
            </a:extLst>
          </p:cNvPr>
          <p:cNvSpPr txBox="1"/>
          <p:nvPr/>
        </p:nvSpPr>
        <p:spPr>
          <a:xfrm>
            <a:off x="10028438" y="5393399"/>
            <a:ext cx="1727200"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S. Hoekstra (Groningen)</a:t>
            </a:r>
          </a:p>
        </p:txBody>
      </p:sp>
      <p:sp>
        <p:nvSpPr>
          <p:cNvPr id="53" name="TextBox 52">
            <a:extLst>
              <a:ext uri="{FF2B5EF4-FFF2-40B4-BE49-F238E27FC236}">
                <a16:creationId xmlns:a16="http://schemas.microsoft.com/office/drawing/2014/main" id="{7226EF54-A92B-388B-D732-65915F2B229E}"/>
              </a:ext>
            </a:extLst>
          </p:cNvPr>
          <p:cNvSpPr txBox="1"/>
          <p:nvPr/>
        </p:nvSpPr>
        <p:spPr>
          <a:xfrm>
            <a:off x="10224705" y="786007"/>
            <a:ext cx="1727200" cy="92333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E. Segarra, K. Michielsen (PSI)</a:t>
            </a:r>
          </a:p>
        </p:txBody>
      </p:sp>
      <p:sp>
        <p:nvSpPr>
          <p:cNvPr id="54" name="TextBox 53">
            <a:extLst>
              <a:ext uri="{FF2B5EF4-FFF2-40B4-BE49-F238E27FC236}">
                <a16:creationId xmlns:a16="http://schemas.microsoft.com/office/drawing/2014/main" id="{68341918-E25C-3034-F797-12E91387D68E}"/>
              </a:ext>
            </a:extLst>
          </p:cNvPr>
          <p:cNvSpPr txBox="1"/>
          <p:nvPr/>
        </p:nvSpPr>
        <p:spPr>
          <a:xfrm>
            <a:off x="4687521" y="6009151"/>
            <a:ext cx="2117269"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P. Schmidt-</a:t>
            </a:r>
            <a:r>
              <a:rPr lang="en-US" dirty="0" err="1"/>
              <a:t>Wellenburg</a:t>
            </a:r>
            <a:r>
              <a:rPr lang="en-US" dirty="0"/>
              <a:t> (PSI)</a:t>
            </a:r>
          </a:p>
        </p:txBody>
      </p:sp>
      <p:sp>
        <p:nvSpPr>
          <p:cNvPr id="8" name="TextBox 7">
            <a:extLst>
              <a:ext uri="{FF2B5EF4-FFF2-40B4-BE49-F238E27FC236}">
                <a16:creationId xmlns:a16="http://schemas.microsoft.com/office/drawing/2014/main" id="{A3032208-6366-1078-147C-798826B6BACF}"/>
              </a:ext>
            </a:extLst>
          </p:cNvPr>
          <p:cNvSpPr txBox="1"/>
          <p:nvPr/>
        </p:nvSpPr>
        <p:spPr>
          <a:xfrm>
            <a:off x="10030862" y="1784365"/>
            <a:ext cx="1727200"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S. Vanbergen (TRIUMF)</a:t>
            </a:r>
          </a:p>
        </p:txBody>
      </p:sp>
      <p:sp>
        <p:nvSpPr>
          <p:cNvPr id="28" name="TextBox 27">
            <a:extLst>
              <a:ext uri="{FF2B5EF4-FFF2-40B4-BE49-F238E27FC236}">
                <a16:creationId xmlns:a16="http://schemas.microsoft.com/office/drawing/2014/main" id="{F20FFEA4-A89A-8704-F92D-28EBBF37A8E1}"/>
              </a:ext>
            </a:extLst>
          </p:cNvPr>
          <p:cNvSpPr txBox="1"/>
          <p:nvPr/>
        </p:nvSpPr>
        <p:spPr>
          <a:xfrm>
            <a:off x="4204454" y="3401508"/>
            <a:ext cx="2384254"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R. Garcia Ruiz (MIT)</a:t>
            </a:r>
          </a:p>
        </p:txBody>
      </p:sp>
      <p:sp>
        <p:nvSpPr>
          <p:cNvPr id="31" name="TextBox 30">
            <a:extLst>
              <a:ext uri="{FF2B5EF4-FFF2-40B4-BE49-F238E27FC236}">
                <a16:creationId xmlns:a16="http://schemas.microsoft.com/office/drawing/2014/main" id="{AF3611B0-41DC-2066-D7CD-0FFF3C877C3F}"/>
              </a:ext>
            </a:extLst>
          </p:cNvPr>
          <p:cNvSpPr txBox="1"/>
          <p:nvPr/>
        </p:nvSpPr>
        <p:spPr>
          <a:xfrm>
            <a:off x="4692650" y="2340760"/>
            <a:ext cx="172720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T. Chupp (UM)</a:t>
            </a:r>
          </a:p>
        </p:txBody>
      </p:sp>
      <p:sp>
        <p:nvSpPr>
          <p:cNvPr id="33" name="TextBox 32">
            <a:extLst>
              <a:ext uri="{FF2B5EF4-FFF2-40B4-BE49-F238E27FC236}">
                <a16:creationId xmlns:a16="http://schemas.microsoft.com/office/drawing/2014/main" id="{CFCC3543-3D9E-132E-A88D-A150098B12A4}"/>
              </a:ext>
            </a:extLst>
          </p:cNvPr>
          <p:cNvSpPr txBox="1"/>
          <p:nvPr/>
        </p:nvSpPr>
        <p:spPr>
          <a:xfrm>
            <a:off x="10414000" y="2476124"/>
            <a:ext cx="1636953" cy="64633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U. Schmidt (Heidelberg)</a:t>
            </a:r>
          </a:p>
        </p:txBody>
      </p:sp>
      <p:sp>
        <p:nvSpPr>
          <p:cNvPr id="36" name="TextBox 35">
            <a:extLst>
              <a:ext uri="{FF2B5EF4-FFF2-40B4-BE49-F238E27FC236}">
                <a16:creationId xmlns:a16="http://schemas.microsoft.com/office/drawing/2014/main" id="{0FFF69F7-18A0-F1B6-73AC-4E61E21A7117}"/>
              </a:ext>
            </a:extLst>
          </p:cNvPr>
          <p:cNvSpPr txBox="1"/>
          <p:nvPr/>
        </p:nvSpPr>
        <p:spPr>
          <a:xfrm>
            <a:off x="4571659" y="2897324"/>
            <a:ext cx="172720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T. Xia (USTC)</a:t>
            </a:r>
          </a:p>
        </p:txBody>
      </p:sp>
      <p:sp>
        <p:nvSpPr>
          <p:cNvPr id="44" name="TextBox 43">
            <a:extLst>
              <a:ext uri="{FF2B5EF4-FFF2-40B4-BE49-F238E27FC236}">
                <a16:creationId xmlns:a16="http://schemas.microsoft.com/office/drawing/2014/main" id="{110E0EF6-71EE-3AB4-FBB1-9760223D3B88}"/>
              </a:ext>
            </a:extLst>
          </p:cNvPr>
          <p:cNvSpPr txBox="1"/>
          <p:nvPr/>
        </p:nvSpPr>
        <p:spPr>
          <a:xfrm>
            <a:off x="4403135" y="4232764"/>
            <a:ext cx="2166523"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D. Kawall (UMass)</a:t>
            </a:r>
          </a:p>
        </p:txBody>
      </p:sp>
      <p:sp>
        <p:nvSpPr>
          <p:cNvPr id="51" name="TextBox 50">
            <a:extLst>
              <a:ext uri="{FF2B5EF4-FFF2-40B4-BE49-F238E27FC236}">
                <a16:creationId xmlns:a16="http://schemas.microsoft.com/office/drawing/2014/main" id="{7FFFB1CE-23FD-516D-A8DF-69A560B60A1C}"/>
              </a:ext>
            </a:extLst>
          </p:cNvPr>
          <p:cNvSpPr txBox="1"/>
          <p:nvPr/>
        </p:nvSpPr>
        <p:spPr>
          <a:xfrm>
            <a:off x="9643570" y="4939228"/>
            <a:ext cx="237063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E. Wursten (Imperial)</a:t>
            </a:r>
          </a:p>
        </p:txBody>
      </p:sp>
    </p:spTree>
    <p:extLst>
      <p:ext uri="{BB962C8B-B14F-4D97-AF65-F5344CB8AC3E}">
        <p14:creationId xmlns:p14="http://schemas.microsoft.com/office/powerpoint/2010/main" val="2633237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6C40B-4381-951C-E88C-D2ED8C164BE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07087D-10A8-2328-76D2-955B1B1C4D8D}"/>
              </a:ext>
            </a:extLst>
          </p:cNvPr>
          <p:cNvSpPr>
            <a:spLocks noGrp="1"/>
          </p:cNvSpPr>
          <p:nvPr>
            <p:ph idx="1"/>
          </p:nvPr>
        </p:nvSpPr>
        <p:spPr>
          <a:xfrm>
            <a:off x="251778" y="1060382"/>
            <a:ext cx="11688443" cy="5295967"/>
          </a:xfrm>
        </p:spPr>
        <p:txBody>
          <a:bodyPr>
            <a:normAutofit lnSpcReduction="10000"/>
          </a:bodyPr>
          <a:lstStyle/>
          <a:p>
            <a:r>
              <a:rPr lang="en-US" dirty="0"/>
              <a:t>Is </a:t>
            </a:r>
            <a:r>
              <a:rPr lang="en-US" baseline="30000" dirty="0"/>
              <a:t>229</a:t>
            </a:r>
            <a:r>
              <a:rPr lang="en-US" dirty="0"/>
              <a:t>Pa octupole deformed?</a:t>
            </a:r>
          </a:p>
          <a:p>
            <a:pPr marL="457200" lvl="1" indent="0">
              <a:buNone/>
            </a:pPr>
            <a:r>
              <a:rPr lang="en-US" dirty="0"/>
              <a:t>• </a:t>
            </a:r>
            <a:r>
              <a:rPr lang="en-US" dirty="0">
                <a:solidFill>
                  <a:srgbClr val="008000"/>
                </a:solidFill>
              </a:rPr>
              <a:t>Review of the nuclear structure literature ongoing</a:t>
            </a:r>
          </a:p>
          <a:p>
            <a:pPr marL="457200" lvl="1" indent="0">
              <a:buNone/>
            </a:pPr>
            <a:r>
              <a:rPr lang="en-US" dirty="0"/>
              <a:t>• </a:t>
            </a:r>
            <a:r>
              <a:rPr lang="en-US" b="1" dirty="0"/>
              <a:t>We need new nuclear structure experimental efforts</a:t>
            </a:r>
            <a:endParaRPr lang="en-US" dirty="0"/>
          </a:p>
          <a:p>
            <a:r>
              <a:rPr lang="en-US" dirty="0"/>
              <a:t>Does </a:t>
            </a:r>
            <a:r>
              <a:rPr lang="en-US" baseline="30000" dirty="0"/>
              <a:t>229</a:t>
            </a:r>
            <a:r>
              <a:rPr lang="en-US" dirty="0"/>
              <a:t>Pa have a low-lying nuclear state (10-100 eV scale)?</a:t>
            </a:r>
          </a:p>
          <a:p>
            <a:pPr lvl="1"/>
            <a:r>
              <a:rPr lang="en-US" b="1" dirty="0">
                <a:solidFill>
                  <a:srgbClr val="1C8E1C"/>
                </a:solidFill>
              </a:rPr>
              <a:t>Low energy gamma spectroscopy (Funded! Spinlab &amp; LLNL, PCLB)</a:t>
            </a:r>
          </a:p>
          <a:p>
            <a:pPr lvl="1"/>
            <a:r>
              <a:rPr lang="en-US" b="1" dirty="0">
                <a:solidFill>
                  <a:srgbClr val="1C8E1C"/>
                </a:solidFill>
              </a:rPr>
              <a:t>Internal conversion electron spectroscopy (Funded! Spinlab, Moore Foundation)</a:t>
            </a:r>
          </a:p>
          <a:p>
            <a:r>
              <a:rPr lang="en-US" dirty="0"/>
              <a:t>How can an “EDM” experiment be done?</a:t>
            </a:r>
          </a:p>
          <a:p>
            <a:pPr lvl="1"/>
            <a:r>
              <a:rPr lang="en-US" dirty="0">
                <a:solidFill>
                  <a:srgbClr val="1C8E1C"/>
                </a:solidFill>
              </a:rPr>
              <a:t>Single 229Pa containing molecular ion in an ion trap (Funded! Andrew </a:t>
            </a:r>
            <a:r>
              <a:rPr lang="en-US" dirty="0" err="1">
                <a:solidFill>
                  <a:srgbClr val="1C8E1C"/>
                </a:solidFill>
              </a:rPr>
              <a:t>Jayich</a:t>
            </a:r>
            <a:r>
              <a:rPr lang="en-US" dirty="0">
                <a:solidFill>
                  <a:srgbClr val="1C8E1C"/>
                </a:solidFill>
              </a:rPr>
              <a:t>, DOE ECA)</a:t>
            </a:r>
          </a:p>
          <a:p>
            <a:pPr lvl="1"/>
            <a:r>
              <a:rPr lang="en-US" dirty="0">
                <a:solidFill>
                  <a:srgbClr val="1C8E1C"/>
                </a:solidFill>
              </a:rPr>
              <a:t>229Pa atomic ions implanted in transparent cryogenic solids</a:t>
            </a:r>
          </a:p>
          <a:p>
            <a:pPr lvl="2"/>
            <a:r>
              <a:rPr lang="en-US" dirty="0">
                <a:solidFill>
                  <a:srgbClr val="1C8E1C"/>
                </a:solidFill>
              </a:rPr>
              <a:t>Proposal for </a:t>
            </a:r>
            <a:r>
              <a:rPr lang="en-US" baseline="30000" dirty="0">
                <a:solidFill>
                  <a:srgbClr val="1C8E1C"/>
                </a:solidFill>
              </a:rPr>
              <a:t>229</a:t>
            </a:r>
            <a:r>
              <a:rPr lang="en-US" dirty="0">
                <a:solidFill>
                  <a:srgbClr val="1C8E1C"/>
                </a:solidFill>
              </a:rPr>
              <a:t>Pa in YSO: </a:t>
            </a:r>
            <a:r>
              <a:rPr lang="en-US" dirty="0" err="1">
                <a:solidFill>
                  <a:srgbClr val="1C8E1C"/>
                </a:solidFill>
              </a:rPr>
              <a:t>Hyp</a:t>
            </a:r>
            <a:r>
              <a:rPr lang="en-US" dirty="0">
                <a:solidFill>
                  <a:srgbClr val="1C8E1C"/>
                </a:solidFill>
              </a:rPr>
              <a:t>. Int. 240:29 (2019)</a:t>
            </a:r>
          </a:p>
          <a:p>
            <a:pPr lvl="2"/>
            <a:r>
              <a:rPr lang="en-US" dirty="0">
                <a:solidFill>
                  <a:srgbClr val="1C8E1C"/>
                </a:solidFill>
              </a:rPr>
              <a:t>Proposal for Eu in YSO (Toronto): PRA 108, 012819 (2023) and PRA 112, L030801 (2025)</a:t>
            </a:r>
          </a:p>
          <a:p>
            <a:pPr lvl="2"/>
            <a:r>
              <a:rPr lang="en-US" dirty="0">
                <a:solidFill>
                  <a:srgbClr val="1C8E1C"/>
                </a:solidFill>
              </a:rPr>
              <a:t>Diamonds (Proposal: </a:t>
            </a:r>
            <a:r>
              <a:rPr lang="fr-FR" dirty="0">
                <a:solidFill>
                  <a:srgbClr val="1C8E1C"/>
                </a:solidFill>
              </a:rPr>
              <a:t>Phil. Trans. R. Soc. A.382: 20230169 (2024); f</a:t>
            </a:r>
            <a:r>
              <a:rPr lang="en-US" dirty="0" err="1">
                <a:solidFill>
                  <a:srgbClr val="1C8E1C"/>
                </a:solidFill>
              </a:rPr>
              <a:t>unded</a:t>
            </a:r>
            <a:r>
              <a:rPr lang="en-US" dirty="0">
                <a:solidFill>
                  <a:srgbClr val="1C8E1C"/>
                </a:solidFill>
              </a:rPr>
              <a:t>! Jonas Becker, MSU SPG)</a:t>
            </a:r>
          </a:p>
          <a:p>
            <a:pPr lvl="2"/>
            <a:r>
              <a:rPr lang="en-US" dirty="0">
                <a:solidFill>
                  <a:srgbClr val="1C8E1C"/>
                </a:solidFill>
              </a:rPr>
              <a:t>Optical crystals (Funded! Spinlab (Moore Foundation), Amar </a:t>
            </a:r>
            <a:r>
              <a:rPr lang="en-US" dirty="0" err="1">
                <a:solidFill>
                  <a:srgbClr val="1C8E1C"/>
                </a:solidFill>
              </a:rPr>
              <a:t>Vutha</a:t>
            </a:r>
            <a:r>
              <a:rPr lang="en-US" dirty="0">
                <a:solidFill>
                  <a:srgbClr val="1C8E1C"/>
                </a:solidFill>
              </a:rPr>
              <a:t>, Andrew </a:t>
            </a:r>
            <a:r>
              <a:rPr lang="en-US" dirty="0" err="1">
                <a:solidFill>
                  <a:srgbClr val="1C8E1C"/>
                </a:solidFill>
              </a:rPr>
              <a:t>Jayich</a:t>
            </a:r>
            <a:r>
              <a:rPr lang="en-US" dirty="0">
                <a:solidFill>
                  <a:srgbClr val="1C8E1C"/>
                </a:solidFill>
              </a:rPr>
              <a:t>)</a:t>
            </a:r>
          </a:p>
        </p:txBody>
      </p:sp>
      <p:sp>
        <p:nvSpPr>
          <p:cNvPr id="4" name="Date Placeholder 3">
            <a:extLst>
              <a:ext uri="{FF2B5EF4-FFF2-40B4-BE49-F238E27FC236}">
                <a16:creationId xmlns:a16="http://schemas.microsoft.com/office/drawing/2014/main" id="{44F991AC-4DE2-013A-6CD8-CE0721A1E28E}"/>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63E594BD-234F-00C7-926D-6CE529DA1290}"/>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079AB2C1-AF7C-E0EB-6D98-037397480F4D}"/>
              </a:ext>
            </a:extLst>
          </p:cNvPr>
          <p:cNvSpPr>
            <a:spLocks noGrp="1"/>
          </p:cNvSpPr>
          <p:nvPr>
            <p:ph type="sldNum" sz="quarter" idx="12"/>
          </p:nvPr>
        </p:nvSpPr>
        <p:spPr/>
        <p:txBody>
          <a:bodyPr/>
          <a:lstStyle/>
          <a:p>
            <a:r>
              <a:rPr lang="en-US"/>
              <a:t>Slide </a:t>
            </a:r>
            <a:fld id="{2C7A174C-579F-4F8E-8B4A-0A19B84DACF7}" type="slidenum">
              <a:rPr lang="en-US" smtClean="0"/>
              <a:pPr/>
              <a:t>30</a:t>
            </a:fld>
            <a:endParaRPr lang="en-US" dirty="0"/>
          </a:p>
        </p:txBody>
      </p:sp>
      <p:sp>
        <p:nvSpPr>
          <p:cNvPr id="9" name="Title 2">
            <a:extLst>
              <a:ext uri="{FF2B5EF4-FFF2-40B4-BE49-F238E27FC236}">
                <a16:creationId xmlns:a16="http://schemas.microsoft.com/office/drawing/2014/main" id="{874ADF83-6E89-D5FB-CFF4-A09E6FD0FBAF}"/>
              </a:ext>
            </a:extLst>
          </p:cNvPr>
          <p:cNvSpPr txBox="1">
            <a:spLocks/>
          </p:cNvSpPr>
          <p:nvPr/>
        </p:nvSpPr>
        <p:spPr>
          <a:xfrm>
            <a:off x="95250" y="90463"/>
            <a:ext cx="11988800" cy="822375"/>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sz="3200" dirty="0"/>
              <a:t>Status: What is the sensitivity of </a:t>
            </a:r>
            <a:r>
              <a:rPr lang="en-US" sz="3200" baseline="30000" dirty="0"/>
              <a:t>229</a:t>
            </a:r>
            <a:r>
              <a:rPr lang="en-US" sz="3200" dirty="0"/>
              <a:t>Pa to new physics?</a:t>
            </a:r>
          </a:p>
        </p:txBody>
      </p:sp>
      <p:sp>
        <p:nvSpPr>
          <p:cNvPr id="10" name="TextBox 9">
            <a:extLst>
              <a:ext uri="{FF2B5EF4-FFF2-40B4-BE49-F238E27FC236}">
                <a16:creationId xmlns:a16="http://schemas.microsoft.com/office/drawing/2014/main" id="{BA1CF096-14A7-5BFF-BE92-54E0BF26A400}"/>
              </a:ext>
            </a:extLst>
          </p:cNvPr>
          <p:cNvSpPr txBox="1"/>
          <p:nvPr/>
        </p:nvSpPr>
        <p:spPr>
          <a:xfrm>
            <a:off x="9909901" y="4976654"/>
            <a:ext cx="2030320"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B. Nima (Toronto)</a:t>
            </a:r>
          </a:p>
        </p:txBody>
      </p:sp>
    </p:spTree>
    <p:extLst>
      <p:ext uri="{BB962C8B-B14F-4D97-AF65-F5344CB8AC3E}">
        <p14:creationId xmlns:p14="http://schemas.microsoft.com/office/powerpoint/2010/main" val="542046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CFEF63F-3BDD-D060-6690-87ED6D210B2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8453B"/>
                </a:solidFill>
                <a:effectLst/>
                <a:uLnTx/>
                <a:uFillTx/>
                <a:latin typeface="Arial" panose="020B0604020202020204"/>
                <a:ea typeface="+mn-ea"/>
                <a:cs typeface="+mn-cs"/>
              </a:rPr>
              <a:t>March 5, 2026</a:t>
            </a:r>
            <a:endParaRPr kumimoji="0" lang="en-US" sz="1200" b="0" i="0" u="none" strike="noStrike" kern="1200" cap="none" spc="0" normalizeH="0" baseline="0" noProof="0" dirty="0">
              <a:ln>
                <a:noFill/>
              </a:ln>
              <a:solidFill>
                <a:srgbClr val="18453B"/>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D7D47FEB-BFE8-5B81-A180-5DE96454FE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8453B"/>
                </a:solidFill>
                <a:effectLst/>
                <a:uLnTx/>
                <a:uFillTx/>
                <a:latin typeface="Arial" panose="020B0604020202020204"/>
                <a:ea typeface="+mn-ea"/>
                <a:cs typeface="+mn-cs"/>
              </a:rPr>
              <a:t>Maggie Tseng - 229Pa Using Complementary Techniques</a:t>
            </a:r>
            <a:endParaRPr kumimoji="0" lang="en-US" sz="1200" b="0" i="0" u="none" strike="noStrike" kern="1200" cap="none" spc="0" normalizeH="0" baseline="0" noProof="0" dirty="0">
              <a:ln>
                <a:noFill/>
              </a:ln>
              <a:solidFill>
                <a:srgbClr val="18453B"/>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85C06C8A-A754-BC7A-0DE8-F3F4176360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8453B"/>
                </a:solidFill>
                <a:effectLst/>
                <a:uLnTx/>
                <a:uFillTx/>
                <a:latin typeface="Arial" panose="020B0604020202020204"/>
                <a:ea typeface="+mn-ea"/>
                <a:cs typeface="+mn-cs"/>
              </a:rPr>
              <a:t>Slide </a:t>
            </a:r>
            <a:fld id="{2C7A174C-579F-4F8E-8B4A-0A19B84DACF7}" type="slidenum">
              <a:rPr kumimoji="0" lang="en-US" sz="1200" b="0" i="0" u="none" strike="noStrike" kern="1200" cap="none" spc="0" normalizeH="0" baseline="0" noProof="0" smtClean="0">
                <a:ln>
                  <a:noFill/>
                </a:ln>
                <a:solidFill>
                  <a:srgbClr val="18453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18453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011686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398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05DC9-286E-82D9-DCDB-31ACAF54F9A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60C6AF-82F5-D82E-DD79-2DEA0D08758A}"/>
              </a:ext>
            </a:extLst>
          </p:cNvPr>
          <p:cNvSpPr>
            <a:spLocks noGrp="1"/>
          </p:cNvSpPr>
          <p:nvPr>
            <p:ph type="title"/>
          </p:nvPr>
        </p:nvSpPr>
        <p:spPr/>
        <p:txBody>
          <a:bodyPr>
            <a:noAutofit/>
          </a:bodyPr>
          <a:lstStyle/>
          <a:p>
            <a:r>
              <a:rPr lang="en-US" sz="3600" baseline="30000" dirty="0"/>
              <a:t>229</a:t>
            </a:r>
            <a:r>
              <a:rPr lang="en-US" sz="3600" dirty="0"/>
              <a:t>Pa has many challenges but it is still interesting</a:t>
            </a:r>
          </a:p>
        </p:txBody>
      </p:sp>
      <p:sp>
        <p:nvSpPr>
          <p:cNvPr id="4" name="Date Placeholder 3">
            <a:extLst>
              <a:ext uri="{FF2B5EF4-FFF2-40B4-BE49-F238E27FC236}">
                <a16:creationId xmlns:a16="http://schemas.microsoft.com/office/drawing/2014/main" id="{C08AC35A-993C-CB32-C54A-12203A34671C}"/>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6766FB4A-0864-E0AB-A634-5C49EB1E30CD}"/>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587E999E-9204-2248-1957-1036836092B4}"/>
              </a:ext>
            </a:extLst>
          </p:cNvPr>
          <p:cNvSpPr>
            <a:spLocks noGrp="1"/>
          </p:cNvSpPr>
          <p:nvPr>
            <p:ph type="sldNum" sz="quarter" idx="12"/>
          </p:nvPr>
        </p:nvSpPr>
        <p:spPr/>
        <p:txBody>
          <a:bodyPr/>
          <a:lstStyle/>
          <a:p>
            <a:r>
              <a:rPr lang="en-US"/>
              <a:t>Slide </a:t>
            </a:r>
            <a:fld id="{2C7A174C-579F-4F8E-8B4A-0A19B84DACF7}" type="slidenum">
              <a:rPr lang="en-US" smtClean="0"/>
              <a:pPr/>
              <a:t>33</a:t>
            </a:fld>
            <a:endParaRPr lang="en-US" dirty="0"/>
          </a:p>
        </p:txBody>
      </p:sp>
      <p:graphicFrame>
        <p:nvGraphicFramePr>
          <p:cNvPr id="7" name="Table 6">
            <a:extLst>
              <a:ext uri="{FF2B5EF4-FFF2-40B4-BE49-F238E27FC236}">
                <a16:creationId xmlns:a16="http://schemas.microsoft.com/office/drawing/2014/main" id="{74FF3C91-73DD-96FD-C2CE-85887B50CAE6}"/>
              </a:ext>
            </a:extLst>
          </p:cNvPr>
          <p:cNvGraphicFramePr>
            <a:graphicFrameLocks noGrp="1"/>
          </p:cNvGraphicFramePr>
          <p:nvPr>
            <p:extLst>
              <p:ext uri="{D42A27DB-BD31-4B8C-83A1-F6EECF244321}">
                <p14:modId xmlns:p14="http://schemas.microsoft.com/office/powerpoint/2010/main" val="3461066805"/>
              </p:ext>
            </p:extLst>
          </p:nvPr>
        </p:nvGraphicFramePr>
        <p:xfrm>
          <a:off x="751305" y="1394210"/>
          <a:ext cx="10689390" cy="3963053"/>
        </p:xfrm>
        <a:graphic>
          <a:graphicData uri="http://schemas.openxmlformats.org/drawingml/2006/table">
            <a:tbl>
              <a:tblPr firstRow="1" bandRow="1">
                <a:tableStyleId>{5C22544A-7EE6-4342-B048-85BDC9FD1C3A}</a:tableStyleId>
              </a:tblPr>
              <a:tblGrid>
                <a:gridCol w="3997676">
                  <a:extLst>
                    <a:ext uri="{9D8B030D-6E8A-4147-A177-3AD203B41FA5}">
                      <a16:colId xmlns:a16="http://schemas.microsoft.com/office/drawing/2014/main" val="3162566683"/>
                    </a:ext>
                  </a:extLst>
                </a:gridCol>
                <a:gridCol w="6691714">
                  <a:extLst>
                    <a:ext uri="{9D8B030D-6E8A-4147-A177-3AD203B41FA5}">
                      <a16:colId xmlns:a16="http://schemas.microsoft.com/office/drawing/2014/main" val="4237174016"/>
                    </a:ext>
                  </a:extLst>
                </a:gridCol>
              </a:tblGrid>
              <a:tr h="618023">
                <a:tc>
                  <a:txBody>
                    <a:bodyPr/>
                    <a:lstStyle/>
                    <a:p>
                      <a:r>
                        <a:rPr lang="en-US" dirty="0"/>
                        <a:t>Property</a:t>
                      </a:r>
                    </a:p>
                  </a:txBody>
                  <a:tcPr>
                    <a:solidFill>
                      <a:srgbClr val="18453B"/>
                    </a:solidFill>
                  </a:tcPr>
                </a:tc>
                <a:tc>
                  <a:txBody>
                    <a:bodyPr/>
                    <a:lstStyle/>
                    <a:p>
                      <a:r>
                        <a:rPr lang="en-US" dirty="0"/>
                        <a:t>Status</a:t>
                      </a:r>
                    </a:p>
                  </a:txBody>
                  <a:tcPr>
                    <a:solidFill>
                      <a:srgbClr val="18453B"/>
                    </a:solidFill>
                  </a:tcPr>
                </a:tc>
                <a:extLst>
                  <a:ext uri="{0D108BD9-81ED-4DB2-BD59-A6C34878D82A}">
                    <a16:rowId xmlns:a16="http://schemas.microsoft.com/office/drawing/2014/main" val="3958295330"/>
                  </a:ext>
                </a:extLst>
              </a:tr>
              <a:tr h="779093">
                <a:tc>
                  <a:txBody>
                    <a:bodyPr/>
                    <a:lstStyle/>
                    <a:p>
                      <a:r>
                        <a:rPr lang="en-US" dirty="0"/>
                        <a:t>Availability</a:t>
                      </a:r>
                    </a:p>
                  </a:txBody>
                  <a:tcPr>
                    <a:solidFill>
                      <a:srgbClr val="D0CECE"/>
                    </a:solidFill>
                  </a:tcPr>
                </a:tc>
                <a:tc>
                  <a:txBody>
                    <a:bodyPr/>
                    <a:lstStyle/>
                    <a:p>
                      <a:r>
                        <a:rPr lang="en-US" b="1" dirty="0">
                          <a:solidFill>
                            <a:srgbClr val="FF0000"/>
                          </a:solidFill>
                        </a:rPr>
                        <a:t>Short-lived, (half-life ~ 1.5 days)</a:t>
                      </a:r>
                      <a:br>
                        <a:rPr lang="en-US" b="1" dirty="0">
                          <a:solidFill>
                            <a:srgbClr val="FF0000"/>
                          </a:solidFill>
                        </a:rPr>
                      </a:br>
                      <a:r>
                        <a:rPr lang="en-US" b="1" dirty="0">
                          <a:solidFill>
                            <a:srgbClr val="FF0000"/>
                          </a:solidFill>
                        </a:rPr>
                        <a:t>No long-lived generator – need a rare isotope facility (FRIB)</a:t>
                      </a:r>
                    </a:p>
                  </a:txBody>
                  <a:tcPr>
                    <a:solidFill>
                      <a:srgbClr val="D0CECE"/>
                    </a:solidFill>
                  </a:tcPr>
                </a:tc>
                <a:extLst>
                  <a:ext uri="{0D108BD9-81ED-4DB2-BD59-A6C34878D82A}">
                    <a16:rowId xmlns:a16="http://schemas.microsoft.com/office/drawing/2014/main" val="1805963284"/>
                  </a:ext>
                </a:extLst>
              </a:tr>
              <a:tr h="689811">
                <a:tc>
                  <a:txBody>
                    <a:bodyPr/>
                    <a:lstStyle/>
                    <a:p>
                      <a:r>
                        <a:rPr lang="en-US" dirty="0"/>
                        <a:t>Chemical extraction</a:t>
                      </a:r>
                    </a:p>
                  </a:txBody>
                  <a:tcPr>
                    <a:solidFill>
                      <a:srgbClr val="E7E6E6"/>
                    </a:solidFill>
                  </a:tcPr>
                </a:tc>
                <a:tc>
                  <a:txBody>
                    <a:bodyPr/>
                    <a:lstStyle/>
                    <a:p>
                      <a:r>
                        <a:rPr lang="en-US" b="1" baseline="0" dirty="0">
                          <a:solidFill>
                            <a:srgbClr val="FF0000"/>
                          </a:solidFill>
                        </a:rPr>
                        <a:t>Aqueous extraction protocol: need significant R&amp;D </a:t>
                      </a:r>
                    </a:p>
                    <a:p>
                      <a:r>
                        <a:rPr lang="en-US" b="1" baseline="0" dirty="0">
                          <a:solidFill>
                            <a:srgbClr val="FF0000"/>
                          </a:solidFill>
                        </a:rPr>
                        <a:t>Solid extraction protocol: ideas exist, but R&amp;D still needed</a:t>
                      </a:r>
                    </a:p>
                  </a:txBody>
                  <a:tcPr>
                    <a:solidFill>
                      <a:srgbClr val="E7E6E6"/>
                    </a:solidFill>
                  </a:tcPr>
                </a:tc>
                <a:extLst>
                  <a:ext uri="{0D108BD9-81ED-4DB2-BD59-A6C34878D82A}">
                    <a16:rowId xmlns:a16="http://schemas.microsoft.com/office/drawing/2014/main" val="707508707"/>
                  </a:ext>
                </a:extLst>
              </a:tr>
              <a:tr h="618023">
                <a:tc>
                  <a:txBody>
                    <a:bodyPr/>
                    <a:lstStyle/>
                    <a:p>
                      <a:r>
                        <a:rPr lang="en-US" dirty="0"/>
                        <a:t>Spin</a:t>
                      </a:r>
                    </a:p>
                  </a:txBody>
                  <a:tcPr>
                    <a:solidFill>
                      <a:srgbClr val="D0CECE"/>
                    </a:solidFill>
                  </a:tcPr>
                </a:tc>
                <a:tc>
                  <a:txBody>
                    <a:bodyPr/>
                    <a:lstStyle/>
                    <a:p>
                      <a:r>
                        <a:rPr lang="en-US" b="1" dirty="0">
                          <a:solidFill>
                            <a:srgbClr val="FF0000"/>
                          </a:solidFill>
                        </a:rPr>
                        <a:t>5/2</a:t>
                      </a:r>
                      <a:r>
                        <a:rPr lang="en-US" b="1" baseline="30000" dirty="0">
                          <a:solidFill>
                            <a:srgbClr val="FF0000"/>
                          </a:solidFill>
                        </a:rPr>
                        <a:t>+</a:t>
                      </a:r>
                      <a:r>
                        <a:rPr lang="en-US" b="1" dirty="0">
                          <a:solidFill>
                            <a:srgbClr val="FF0000"/>
                          </a:solidFill>
                        </a:rPr>
                        <a:t> ground state, sensitive to higher order systematic effects, atoms not laser coolable</a:t>
                      </a:r>
                    </a:p>
                  </a:txBody>
                  <a:tcPr>
                    <a:solidFill>
                      <a:srgbClr val="D0CECE"/>
                    </a:solidFill>
                  </a:tcPr>
                </a:tc>
                <a:extLst>
                  <a:ext uri="{0D108BD9-81ED-4DB2-BD59-A6C34878D82A}">
                    <a16:rowId xmlns:a16="http://schemas.microsoft.com/office/drawing/2014/main" val="2369297732"/>
                  </a:ext>
                </a:extLst>
              </a:tr>
              <a:tr h="618023">
                <a:tc>
                  <a:txBody>
                    <a:bodyPr/>
                    <a:lstStyle/>
                    <a:p>
                      <a:r>
                        <a:rPr lang="en-US" dirty="0"/>
                        <a:t>Nuclear structure</a:t>
                      </a:r>
                    </a:p>
                  </a:txBody>
                  <a:tcPr>
                    <a:solidFill>
                      <a:srgbClr val="E7E6E6"/>
                    </a:solidFill>
                  </a:tcPr>
                </a:tc>
                <a:tc>
                  <a:txBody>
                    <a:bodyPr/>
                    <a:lstStyle/>
                    <a:p>
                      <a:r>
                        <a:rPr lang="en-US" b="1" dirty="0">
                          <a:solidFill>
                            <a:srgbClr val="FF0000"/>
                          </a:solidFill>
                        </a:rPr>
                        <a:t>Poorly known</a:t>
                      </a:r>
                    </a:p>
                  </a:txBody>
                  <a:tcPr>
                    <a:solidFill>
                      <a:srgbClr val="E7E6E6"/>
                    </a:solidFill>
                  </a:tcPr>
                </a:tc>
                <a:extLst>
                  <a:ext uri="{0D108BD9-81ED-4DB2-BD59-A6C34878D82A}">
                    <a16:rowId xmlns:a16="http://schemas.microsoft.com/office/drawing/2014/main" val="991505338"/>
                  </a:ext>
                </a:extLst>
              </a:tr>
              <a:tr h="618023">
                <a:tc>
                  <a:txBody>
                    <a:bodyPr/>
                    <a:lstStyle/>
                    <a:p>
                      <a:r>
                        <a:rPr lang="en-US" dirty="0"/>
                        <a:t>Possible sensitivity to </a:t>
                      </a:r>
                      <a:r>
                        <a:rPr lang="en-US" strike="sngStrike" dirty="0"/>
                        <a:t>T</a:t>
                      </a:r>
                      <a:r>
                        <a:rPr lang="en-US" dirty="0"/>
                        <a:t> physics</a:t>
                      </a:r>
                    </a:p>
                  </a:txBody>
                  <a:tcPr>
                    <a:solidFill>
                      <a:srgbClr val="D0CECE"/>
                    </a:solidFill>
                  </a:tcPr>
                </a:tc>
                <a:tc>
                  <a:txBody>
                    <a:bodyPr/>
                    <a:lstStyle/>
                    <a:p>
                      <a:r>
                        <a:rPr lang="en-US" b="1" dirty="0">
                          <a:solidFill>
                            <a:srgbClr val="008000"/>
                          </a:solidFill>
                        </a:rPr>
                        <a:t>10</a:t>
                      </a:r>
                      <a:r>
                        <a:rPr lang="en-US" b="1" baseline="30000" dirty="0">
                          <a:solidFill>
                            <a:srgbClr val="008000"/>
                          </a:solidFill>
                        </a:rPr>
                        <a:t>6</a:t>
                      </a:r>
                      <a:r>
                        <a:rPr lang="en-US" b="1" dirty="0">
                          <a:solidFill>
                            <a:srgbClr val="008000"/>
                          </a:solidFill>
                        </a:rPr>
                        <a:t> improvement over </a:t>
                      </a:r>
                      <a:r>
                        <a:rPr lang="en-US" b="1" baseline="30000" dirty="0">
                          <a:solidFill>
                            <a:srgbClr val="008000"/>
                          </a:solidFill>
                        </a:rPr>
                        <a:t>199</a:t>
                      </a:r>
                      <a:r>
                        <a:rPr lang="en-US" b="1" dirty="0">
                          <a:solidFill>
                            <a:srgbClr val="008000"/>
                          </a:solidFill>
                        </a:rPr>
                        <a:t>Hg?</a:t>
                      </a:r>
                    </a:p>
                  </a:txBody>
                  <a:tcPr>
                    <a:solidFill>
                      <a:srgbClr val="D0CECE"/>
                    </a:solidFill>
                  </a:tcPr>
                </a:tc>
                <a:extLst>
                  <a:ext uri="{0D108BD9-81ED-4DB2-BD59-A6C34878D82A}">
                    <a16:rowId xmlns:a16="http://schemas.microsoft.com/office/drawing/2014/main" val="2553976847"/>
                  </a:ext>
                </a:extLst>
              </a:tr>
            </a:tbl>
          </a:graphicData>
        </a:graphic>
      </p:graphicFrame>
      <p:sp>
        <p:nvSpPr>
          <p:cNvPr id="10" name="TextBox 9">
            <a:extLst>
              <a:ext uri="{FF2B5EF4-FFF2-40B4-BE49-F238E27FC236}">
                <a16:creationId xmlns:a16="http://schemas.microsoft.com/office/drawing/2014/main" id="{217B1C14-A9C7-FB14-4950-0B1CD759ADF3}"/>
              </a:ext>
            </a:extLst>
          </p:cNvPr>
          <p:cNvSpPr txBox="1"/>
          <p:nvPr/>
        </p:nvSpPr>
        <p:spPr>
          <a:xfrm>
            <a:off x="3737440" y="5625974"/>
            <a:ext cx="5181971" cy="523220"/>
          </a:xfrm>
          <a:prstGeom prst="rect">
            <a:avLst/>
          </a:prstGeom>
          <a:noFill/>
        </p:spPr>
        <p:txBody>
          <a:bodyPr wrap="square" rtlCol="0">
            <a:spAutoFit/>
          </a:bodyPr>
          <a:lstStyle/>
          <a:p>
            <a:pPr algn="ctr"/>
            <a:r>
              <a:rPr lang="en-US" sz="2800" b="1" baseline="30000" dirty="0">
                <a:solidFill>
                  <a:srgbClr val="028102"/>
                </a:solidFill>
                <a:latin typeface="Arial" panose="020B0604020202020204" pitchFamily="34" charset="0"/>
                <a:cs typeface="Arial" panose="020B0604020202020204" pitchFamily="34" charset="0"/>
              </a:rPr>
              <a:t>229</a:t>
            </a:r>
            <a:r>
              <a:rPr lang="en-US" sz="2800" b="1" dirty="0">
                <a:solidFill>
                  <a:srgbClr val="028102"/>
                </a:solidFill>
                <a:latin typeface="Arial" panose="020B0604020202020204" pitchFamily="34" charset="0"/>
                <a:cs typeface="Arial" panose="020B0604020202020204" pitchFamily="34" charset="0"/>
              </a:rPr>
              <a:t>Pa is worth investigating!</a:t>
            </a:r>
          </a:p>
        </p:txBody>
      </p:sp>
    </p:spTree>
    <p:extLst>
      <p:ext uri="{BB962C8B-B14F-4D97-AF65-F5344CB8AC3E}">
        <p14:creationId xmlns:p14="http://schemas.microsoft.com/office/powerpoint/2010/main" val="2777486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0AFEA-CDA5-2297-25E6-87DBE852B9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C0028C-DAC8-F725-095C-67BB0A2F745D}"/>
              </a:ext>
            </a:extLst>
          </p:cNvPr>
          <p:cNvSpPr>
            <a:spLocks noGrp="1"/>
          </p:cNvSpPr>
          <p:nvPr>
            <p:ph type="title"/>
          </p:nvPr>
        </p:nvSpPr>
        <p:spPr/>
        <p:txBody>
          <a:bodyPr>
            <a:noAutofit/>
          </a:bodyPr>
          <a:lstStyle/>
          <a:p>
            <a:r>
              <a:rPr lang="en-US" sz="3200" dirty="0"/>
              <a:t>Superconducting Tunnel Junction Detectors</a:t>
            </a:r>
          </a:p>
        </p:txBody>
      </p:sp>
      <p:sp>
        <p:nvSpPr>
          <p:cNvPr id="4" name="Date Placeholder 3">
            <a:extLst>
              <a:ext uri="{FF2B5EF4-FFF2-40B4-BE49-F238E27FC236}">
                <a16:creationId xmlns:a16="http://schemas.microsoft.com/office/drawing/2014/main" id="{F7836D63-1618-EE80-B315-ABDB5C1A1258}"/>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FBF88FA9-3D79-3B0B-7CE4-77271359BBD5}"/>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234AF9DB-A708-5648-CB36-4FEB57D20C45}"/>
              </a:ext>
            </a:extLst>
          </p:cNvPr>
          <p:cNvSpPr>
            <a:spLocks noGrp="1"/>
          </p:cNvSpPr>
          <p:nvPr>
            <p:ph type="sldNum" sz="quarter" idx="12"/>
          </p:nvPr>
        </p:nvSpPr>
        <p:spPr/>
        <p:txBody>
          <a:bodyPr/>
          <a:lstStyle/>
          <a:p>
            <a:r>
              <a:rPr lang="en-US"/>
              <a:t>Slide </a:t>
            </a:r>
            <a:fld id="{2C7A174C-579F-4F8E-8B4A-0A19B84DACF7}" type="slidenum">
              <a:rPr lang="en-US" smtClean="0"/>
              <a:pPr/>
              <a:t>34</a:t>
            </a:fld>
            <a:endParaRPr lang="en-US" dirty="0"/>
          </a:p>
        </p:txBody>
      </p:sp>
      <p:sp>
        <p:nvSpPr>
          <p:cNvPr id="52" name="TextBox 51">
            <a:extLst>
              <a:ext uri="{FF2B5EF4-FFF2-40B4-BE49-F238E27FC236}">
                <a16:creationId xmlns:a16="http://schemas.microsoft.com/office/drawing/2014/main" id="{B2A309AA-2CF6-E908-1033-0A4C0A3B4E96}"/>
              </a:ext>
            </a:extLst>
          </p:cNvPr>
          <p:cNvSpPr txBox="1"/>
          <p:nvPr/>
        </p:nvSpPr>
        <p:spPr>
          <a:xfrm>
            <a:off x="1789465" y="1029560"/>
            <a:ext cx="2590966" cy="369332"/>
          </a:xfrm>
          <a:prstGeom prst="rect">
            <a:avLst/>
          </a:prstGeom>
          <a:noFill/>
        </p:spPr>
        <p:txBody>
          <a:bodyPr wrap="none" rtlCol="0">
            <a:spAutoFit/>
          </a:bodyPr>
          <a:lstStyle/>
          <a:p>
            <a:pPr algn="ctr"/>
            <a:r>
              <a:rPr lang="en-US" b="1" dirty="0">
                <a:latin typeface="Calibri" panose="020F0502020204030204" pitchFamily="34" charset="0"/>
                <a:cs typeface="Calibri" panose="020F0502020204030204" pitchFamily="34" charset="0"/>
              </a:rPr>
              <a:t>Semiconducting Detector</a:t>
            </a:r>
          </a:p>
        </p:txBody>
      </p:sp>
      <p:sp>
        <p:nvSpPr>
          <p:cNvPr id="53" name="TextBox 52">
            <a:extLst>
              <a:ext uri="{FF2B5EF4-FFF2-40B4-BE49-F238E27FC236}">
                <a16:creationId xmlns:a16="http://schemas.microsoft.com/office/drawing/2014/main" id="{5B0E3F0F-1DCE-7A9D-7509-E64F5B417C8B}"/>
              </a:ext>
            </a:extLst>
          </p:cNvPr>
          <p:cNvSpPr txBox="1"/>
          <p:nvPr/>
        </p:nvSpPr>
        <p:spPr>
          <a:xfrm>
            <a:off x="7862804" y="1029560"/>
            <a:ext cx="2672655" cy="369332"/>
          </a:xfrm>
          <a:prstGeom prst="rect">
            <a:avLst/>
          </a:prstGeom>
          <a:noFill/>
        </p:spPr>
        <p:txBody>
          <a:bodyPr wrap="none" rtlCol="0">
            <a:spAutoFit/>
          </a:bodyPr>
          <a:lstStyle/>
          <a:p>
            <a:pPr algn="ctr"/>
            <a:r>
              <a:rPr lang="en-US" b="1" dirty="0">
                <a:latin typeface="Calibri" panose="020F0502020204030204" pitchFamily="34" charset="0"/>
                <a:cs typeface="Calibri" panose="020F0502020204030204" pitchFamily="34" charset="0"/>
              </a:rPr>
              <a:t>Superconducting Detector</a:t>
            </a:r>
          </a:p>
        </p:txBody>
      </p:sp>
      <p:grpSp>
        <p:nvGrpSpPr>
          <p:cNvPr id="59" name="Group 58">
            <a:extLst>
              <a:ext uri="{FF2B5EF4-FFF2-40B4-BE49-F238E27FC236}">
                <a16:creationId xmlns:a16="http://schemas.microsoft.com/office/drawing/2014/main" id="{DB9474DD-28C0-BE0E-C8FF-85B7315EBBBC}"/>
              </a:ext>
            </a:extLst>
          </p:cNvPr>
          <p:cNvGrpSpPr/>
          <p:nvPr/>
        </p:nvGrpSpPr>
        <p:grpSpPr>
          <a:xfrm>
            <a:off x="927701" y="1462150"/>
            <a:ext cx="4314494" cy="4559334"/>
            <a:chOff x="1073348" y="1462150"/>
            <a:chExt cx="4314494" cy="4559334"/>
          </a:xfrm>
        </p:grpSpPr>
        <p:sp>
          <p:nvSpPr>
            <p:cNvPr id="7" name="Rectangle 6">
              <a:extLst>
                <a:ext uri="{FF2B5EF4-FFF2-40B4-BE49-F238E27FC236}">
                  <a16:creationId xmlns:a16="http://schemas.microsoft.com/office/drawing/2014/main" id="{46B132D2-0B8A-DD7B-E75F-F221E3E82890}"/>
                </a:ext>
              </a:extLst>
            </p:cNvPr>
            <p:cNvSpPr/>
            <p:nvPr/>
          </p:nvSpPr>
          <p:spPr>
            <a:xfrm>
              <a:off x="1203789" y="1462150"/>
              <a:ext cx="3982165" cy="3222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7557A900-EA53-3332-86D9-EC127FE10617}"/>
                </a:ext>
              </a:extLst>
            </p:cNvPr>
            <p:cNvCxnSpPr>
              <a:cxnSpLocks/>
            </p:cNvCxnSpPr>
            <p:nvPr/>
          </p:nvCxnSpPr>
          <p:spPr>
            <a:xfrm>
              <a:off x="1844571" y="4389592"/>
              <a:ext cx="2953528" cy="0"/>
            </a:xfrm>
            <a:prstGeom prst="line">
              <a:avLst/>
            </a:prstGeom>
            <a:ln w="254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C5E99FB-7879-0AB0-11E1-BD1697F42AAF}"/>
                </a:ext>
              </a:extLst>
            </p:cNvPr>
            <p:cNvCxnSpPr>
              <a:cxnSpLocks/>
            </p:cNvCxnSpPr>
            <p:nvPr/>
          </p:nvCxnSpPr>
          <p:spPr>
            <a:xfrm>
              <a:off x="2206779" y="2115395"/>
              <a:ext cx="221726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1DF7790-F8D2-7911-7911-4B543535C70D}"/>
                </a:ext>
              </a:extLst>
            </p:cNvPr>
            <p:cNvSpPr txBox="1"/>
            <p:nvPr/>
          </p:nvSpPr>
          <p:spPr>
            <a:xfrm>
              <a:off x="1152024" y="2216223"/>
              <a:ext cx="1130502" cy="646331"/>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Photon</a:t>
              </a:r>
            </a:p>
            <a:p>
              <a:pPr algn="ctr"/>
              <a:r>
                <a:rPr lang="en-US" dirty="0">
                  <a:latin typeface="Calibri" panose="020F0502020204030204" pitchFamily="34" charset="0"/>
                  <a:cs typeface="Calibri" panose="020F0502020204030204" pitchFamily="34" charset="0"/>
                </a:rPr>
                <a:t>(Energy E)</a:t>
              </a:r>
            </a:p>
          </p:txBody>
        </p:sp>
        <p:sp>
          <p:nvSpPr>
            <p:cNvPr id="15" name="TextBox 14">
              <a:extLst>
                <a:ext uri="{FF2B5EF4-FFF2-40B4-BE49-F238E27FC236}">
                  <a16:creationId xmlns:a16="http://schemas.microsoft.com/office/drawing/2014/main" id="{788A204D-083F-4510-F381-F3BE101BD5FA}"/>
                </a:ext>
              </a:extLst>
            </p:cNvPr>
            <p:cNvSpPr txBox="1"/>
            <p:nvPr/>
          </p:nvSpPr>
          <p:spPr>
            <a:xfrm>
              <a:off x="2035484" y="1828742"/>
              <a:ext cx="2591351"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Conduction band (empty)</a:t>
              </a:r>
            </a:p>
          </p:txBody>
        </p:sp>
        <p:sp>
          <p:nvSpPr>
            <p:cNvPr id="20" name="Rectangle 19">
              <a:extLst>
                <a:ext uri="{FF2B5EF4-FFF2-40B4-BE49-F238E27FC236}">
                  <a16:creationId xmlns:a16="http://schemas.microsoft.com/office/drawing/2014/main" id="{76ACE27F-49A8-D40C-CC6C-2F843C3052FF}"/>
                </a:ext>
              </a:extLst>
            </p:cNvPr>
            <p:cNvSpPr/>
            <p:nvPr/>
          </p:nvSpPr>
          <p:spPr>
            <a:xfrm>
              <a:off x="2206778" y="3496184"/>
              <a:ext cx="2217268" cy="45102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DEDD8BA5-1FA7-F0C8-1B78-B4DE78B6330A}"/>
                </a:ext>
              </a:extLst>
            </p:cNvPr>
            <p:cNvSpPr txBox="1"/>
            <p:nvPr/>
          </p:nvSpPr>
          <p:spPr>
            <a:xfrm>
              <a:off x="2254237" y="3601300"/>
              <a:ext cx="2076990"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Valence band (full)</a:t>
              </a:r>
            </a:p>
          </p:txBody>
        </p:sp>
        <p:cxnSp>
          <p:nvCxnSpPr>
            <p:cNvPr id="22" name="Straight Connector 21">
              <a:extLst>
                <a:ext uri="{FF2B5EF4-FFF2-40B4-BE49-F238E27FC236}">
                  <a16:creationId xmlns:a16="http://schemas.microsoft.com/office/drawing/2014/main" id="{12140E39-1078-C680-985D-3D82C762FF74}"/>
                </a:ext>
              </a:extLst>
            </p:cNvPr>
            <p:cNvCxnSpPr>
              <a:cxnSpLocks/>
            </p:cNvCxnSpPr>
            <p:nvPr/>
          </p:nvCxnSpPr>
          <p:spPr>
            <a:xfrm flipH="1" flipV="1">
              <a:off x="1869666" y="2693922"/>
              <a:ext cx="865669" cy="855189"/>
            </a:xfrm>
            <a:prstGeom prst="line">
              <a:avLst/>
            </a:prstGeom>
            <a:ln w="25400">
              <a:solidFill>
                <a:srgbClr val="FF0000"/>
              </a:solidFill>
              <a:head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F26243F9-1E3C-1170-479E-5F37B2242D61}"/>
                </a:ext>
              </a:extLst>
            </p:cNvPr>
            <p:cNvSpPr/>
            <p:nvPr/>
          </p:nvSpPr>
          <p:spPr>
            <a:xfrm>
              <a:off x="3083844" y="4153856"/>
              <a:ext cx="365760" cy="365760"/>
            </a:xfrm>
            <a:prstGeom prst="ellipse">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D0BBCE3B-4865-07AB-B4D8-07A6B2F0BD9F}"/>
                </a:ext>
              </a:extLst>
            </p:cNvPr>
            <p:cNvCxnSpPr>
              <a:cxnSpLocks/>
            </p:cNvCxnSpPr>
            <p:nvPr/>
          </p:nvCxnSpPr>
          <p:spPr>
            <a:xfrm flipH="1">
              <a:off x="2858043" y="1742555"/>
              <a:ext cx="693970" cy="1797915"/>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D0AFDA9-EF52-9E42-1620-5AD576965083}"/>
                </a:ext>
              </a:extLst>
            </p:cNvPr>
            <p:cNvCxnSpPr>
              <a:cxnSpLocks/>
            </p:cNvCxnSpPr>
            <p:nvPr/>
          </p:nvCxnSpPr>
          <p:spPr>
            <a:xfrm>
              <a:off x="4206989" y="2115395"/>
              <a:ext cx="0" cy="1380789"/>
            </a:xfrm>
            <a:prstGeom prst="line">
              <a:avLst/>
            </a:prstGeom>
            <a:ln w="127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468D83CC-FAC0-BB67-87FD-DBBB19FC37F3}"/>
                </a:ext>
              </a:extLst>
            </p:cNvPr>
            <p:cNvSpPr/>
            <p:nvPr/>
          </p:nvSpPr>
          <p:spPr>
            <a:xfrm>
              <a:off x="2740123" y="3579154"/>
              <a:ext cx="137160" cy="1371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17EEC0F1-EFA6-F966-F801-9D7E3E3891A1}"/>
                </a:ext>
              </a:extLst>
            </p:cNvPr>
            <p:cNvSpPr/>
            <p:nvPr/>
          </p:nvSpPr>
          <p:spPr>
            <a:xfrm>
              <a:off x="3524465" y="1565512"/>
              <a:ext cx="137160" cy="13716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6323134B-40AD-F40C-C82D-DE7DC9829BF3}"/>
                </a:ext>
              </a:extLst>
            </p:cNvPr>
            <p:cNvCxnSpPr>
              <a:cxnSpLocks/>
            </p:cNvCxnSpPr>
            <p:nvPr/>
          </p:nvCxnSpPr>
          <p:spPr>
            <a:xfrm flipH="1">
              <a:off x="4424046" y="3689573"/>
              <a:ext cx="374053" cy="0"/>
            </a:xfrm>
            <a:prstGeom prst="line">
              <a:avLst/>
            </a:prstGeom>
            <a:ln w="254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42C1C320-8CDB-13F1-034B-0B52BCD7A038}"/>
                </a:ext>
              </a:extLst>
            </p:cNvPr>
            <p:cNvCxnSpPr>
              <a:cxnSpLocks/>
            </p:cNvCxnSpPr>
            <p:nvPr/>
          </p:nvCxnSpPr>
          <p:spPr>
            <a:xfrm flipV="1">
              <a:off x="4798099" y="3695439"/>
              <a:ext cx="1" cy="704572"/>
            </a:xfrm>
            <a:prstGeom prst="line">
              <a:avLst/>
            </a:prstGeom>
            <a:ln w="254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2232FA-7EB4-D5FB-A7A5-433270A519EE}"/>
                </a:ext>
              </a:extLst>
            </p:cNvPr>
            <p:cNvCxnSpPr>
              <a:cxnSpLocks/>
            </p:cNvCxnSpPr>
            <p:nvPr/>
          </p:nvCxnSpPr>
          <p:spPr>
            <a:xfrm flipV="1">
              <a:off x="1843928" y="3689573"/>
              <a:ext cx="1" cy="704572"/>
            </a:xfrm>
            <a:prstGeom prst="line">
              <a:avLst/>
            </a:prstGeom>
            <a:ln w="254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E12EF23-BD7C-E85A-3B39-311855B4AA36}"/>
                </a:ext>
              </a:extLst>
            </p:cNvPr>
            <p:cNvCxnSpPr>
              <a:cxnSpLocks/>
            </p:cNvCxnSpPr>
            <p:nvPr/>
          </p:nvCxnSpPr>
          <p:spPr>
            <a:xfrm flipH="1">
              <a:off x="1838588" y="3689573"/>
              <a:ext cx="374053" cy="0"/>
            </a:xfrm>
            <a:prstGeom prst="line">
              <a:avLst/>
            </a:prstGeom>
            <a:ln w="254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906E30D-E85F-21E4-4C1C-65B1D22835DA}"/>
                </a:ext>
              </a:extLst>
            </p:cNvPr>
            <p:cNvCxnSpPr>
              <a:cxnSpLocks/>
            </p:cNvCxnSpPr>
            <p:nvPr/>
          </p:nvCxnSpPr>
          <p:spPr>
            <a:xfrm>
              <a:off x="2206779" y="3496184"/>
              <a:ext cx="221726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A9D2DB4-39A6-72E6-A0CC-2AE6F87F5D98}"/>
                </a:ext>
              </a:extLst>
            </p:cNvPr>
            <p:cNvSpPr txBox="1"/>
            <p:nvPr/>
          </p:nvSpPr>
          <p:spPr>
            <a:xfrm>
              <a:off x="3104182" y="4107880"/>
              <a:ext cx="1048685"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V   ≈ 1 kV</a:t>
              </a:r>
            </a:p>
          </p:txBody>
        </p:sp>
        <p:sp>
          <p:nvSpPr>
            <p:cNvPr id="55" name="TextBox 54">
              <a:extLst>
                <a:ext uri="{FF2B5EF4-FFF2-40B4-BE49-F238E27FC236}">
                  <a16:creationId xmlns:a16="http://schemas.microsoft.com/office/drawing/2014/main" id="{EFABF854-7CDA-5B72-FB6D-9EC541ED23F5}"/>
                </a:ext>
              </a:extLst>
            </p:cNvPr>
            <p:cNvSpPr txBox="1"/>
            <p:nvPr/>
          </p:nvSpPr>
          <p:spPr>
            <a:xfrm>
              <a:off x="3310852" y="2605108"/>
              <a:ext cx="2076990" cy="369332"/>
            </a:xfrm>
            <a:prstGeom prst="rect">
              <a:avLst/>
            </a:prstGeom>
            <a:noFill/>
          </p:spPr>
          <p:txBody>
            <a:bodyPr wrap="square" rtlCol="0">
              <a:spAutoFit/>
            </a:bodyPr>
            <a:lstStyle/>
            <a:p>
              <a:pPr algn="ctr"/>
              <a:r>
                <a:rPr lang="en-US" dirty="0" err="1">
                  <a:latin typeface="Calibri" panose="020F0502020204030204" pitchFamily="34" charset="0"/>
                  <a:cs typeface="Calibri" panose="020F0502020204030204" pitchFamily="34" charset="0"/>
                </a:rPr>
                <a:t>E</a:t>
              </a:r>
              <a:r>
                <a:rPr lang="en-US" baseline="-25000" dirty="0" err="1">
                  <a:latin typeface="Calibri" panose="020F0502020204030204" pitchFamily="34" charset="0"/>
                  <a:cs typeface="Calibri" panose="020F0502020204030204" pitchFamily="34" charset="0"/>
                </a:rPr>
                <a:t>band</a:t>
              </a:r>
              <a:r>
                <a:rPr lang="en-US" baseline="-25000" dirty="0">
                  <a:latin typeface="Calibri" panose="020F0502020204030204" pitchFamily="34" charset="0"/>
                  <a:cs typeface="Calibri" panose="020F0502020204030204" pitchFamily="34" charset="0"/>
                </a:rPr>
                <a:t> gap </a:t>
              </a:r>
              <a:r>
                <a:rPr lang="en-US" dirty="0">
                  <a:latin typeface="Calibri" panose="020F0502020204030204" pitchFamily="34" charset="0"/>
                  <a:cs typeface="Calibri" panose="020F0502020204030204" pitchFamily="34" charset="0"/>
                </a:rPr>
                <a:t>≈ 1 eV</a:t>
              </a:r>
            </a:p>
          </p:txBody>
        </p:sp>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2500D52E-876A-8B08-F946-8DD5E676482A}"/>
                    </a:ext>
                  </a:extLst>
                </p:cNvPr>
                <p:cNvSpPr txBox="1"/>
                <p:nvPr/>
              </p:nvSpPr>
              <p:spPr>
                <a:xfrm>
                  <a:off x="1073348" y="4664766"/>
                  <a:ext cx="4112606" cy="1356718"/>
                </a:xfrm>
                <a:prstGeom prst="rect">
                  <a:avLst/>
                </a:prstGeom>
                <a:solidFill>
                  <a:schemeClr val="tx2">
                    <a:lumMod val="10000"/>
                    <a:lumOff val="90000"/>
                  </a:schemeClr>
                </a:solidFill>
              </p:spPr>
              <p:txBody>
                <a:bodyPr wrap="square" rtlCol="0">
                  <a:spAutoFit/>
                </a:bodyPr>
                <a:lstStyle/>
                <a:p>
                  <a:pPr>
                    <a:spcAft>
                      <a:spcPts val="600"/>
                    </a:spcAft>
                  </a:pPr>
                  <a:r>
                    <a:rPr lang="en-US" sz="2000" dirty="0">
                      <a:latin typeface="Calibri" panose="020F0502020204030204" pitchFamily="34" charset="0"/>
                      <a:cs typeface="Calibri" panose="020F0502020204030204" pitchFamily="34" charset="0"/>
                    </a:rPr>
                    <a:t>Signal:	N = E/</a:t>
                  </a:r>
                  <a14:m>
                    <m:oMath xmlns:m="http://schemas.openxmlformats.org/officeDocument/2006/math">
                      <m:r>
                        <a:rPr lang="en-US" sz="2000" b="0" i="1" smtClean="0">
                          <a:latin typeface="Cambria Math" panose="02040503050406030204" pitchFamily="18" charset="0"/>
                          <a:ea typeface="Cambria Math" panose="02040503050406030204" pitchFamily="18" charset="0"/>
                        </a:rPr>
                        <m:t>𝜀</m:t>
                      </m:r>
                    </m:oMath>
                  </a14:m>
                  <a:r>
                    <a:rPr lang="en-US" sz="2000" dirty="0">
                      <a:latin typeface="Calibri" panose="020F0502020204030204" pitchFamily="34" charset="0"/>
                      <a:cs typeface="Calibri" panose="020F0502020204030204" pitchFamily="34" charset="0"/>
                    </a:rPr>
                    <a:t> with </a:t>
                  </a:r>
                  <a14:m>
                    <m:oMath xmlns:m="http://schemas.openxmlformats.org/officeDocument/2006/math">
                      <m:r>
                        <a:rPr lang="en-US" sz="2000" i="1">
                          <a:latin typeface="Cambria Math" panose="02040503050406030204" pitchFamily="18" charset="0"/>
                          <a:ea typeface="Cambria Math" panose="02040503050406030204" pitchFamily="18" charset="0"/>
                        </a:rPr>
                        <m:t>𝜀</m:t>
                      </m:r>
                      <m:r>
                        <a:rPr lang="en-US" sz="2000" i="1">
                          <a:latin typeface="Cambria Math" panose="02040503050406030204" pitchFamily="18" charset="0"/>
                          <a:ea typeface="Cambria Math" panose="02040503050406030204" pitchFamily="18" charset="0"/>
                        </a:rPr>
                        <m:t>≈3</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𝐸</m:t>
                          </m:r>
                        </m:e>
                        <m:sub>
                          <m:r>
                            <a:rPr lang="en-US" sz="2000" i="1">
                              <a:latin typeface="Cambria Math" panose="02040503050406030204" pitchFamily="18" charset="0"/>
                              <a:ea typeface="Cambria Math" panose="02040503050406030204" pitchFamily="18" charset="0"/>
                            </a:rPr>
                            <m:t>𝑏𝑎𝑛𝑑</m:t>
                          </m:r>
                          <m:r>
                            <a:rPr lang="en-US" sz="2000" i="1">
                              <a:latin typeface="Cambria Math" panose="02040503050406030204" pitchFamily="18" charset="0"/>
                              <a:ea typeface="Cambria Math" panose="02040503050406030204" pitchFamily="18" charset="0"/>
                            </a:rPr>
                            <m:t> </m:t>
                          </m:r>
                          <m:r>
                            <a:rPr lang="en-US" sz="2000" i="1">
                              <a:latin typeface="Cambria Math" panose="02040503050406030204" pitchFamily="18" charset="0"/>
                              <a:ea typeface="Cambria Math" panose="02040503050406030204" pitchFamily="18" charset="0"/>
                            </a:rPr>
                            <m:t>𝑔𝑎𝑝</m:t>
                          </m:r>
                        </m:sub>
                      </m:sSub>
                    </m:oMath>
                  </a14:m>
                  <a:endParaRPr lang="en-US" sz="2000" dirty="0">
                    <a:latin typeface="Calibri" panose="020F0502020204030204" pitchFamily="34" charset="0"/>
                    <a:cs typeface="Calibri" panose="020F0502020204030204" pitchFamily="34" charset="0"/>
                  </a:endParaRPr>
                </a:p>
                <a:p>
                  <a:pPr>
                    <a:spcAft>
                      <a:spcPts val="600"/>
                    </a:spcAft>
                  </a:pPr>
                  <a:r>
                    <a:rPr lang="en-US" sz="2000" dirty="0">
                      <a:latin typeface="Calibri" panose="020F0502020204030204" pitchFamily="34" charset="0"/>
                      <a:cs typeface="Calibri" panose="020F0502020204030204" pitchFamily="34" charset="0"/>
                    </a:rPr>
                    <a:t>Noise:	</a:t>
                  </a:r>
                  <a14:m>
                    <m:oMath xmlns:m="http://schemas.openxmlformats.org/officeDocument/2006/math">
                      <m:rad>
                        <m:radPr>
                          <m:degHide m:val="on"/>
                          <m:ctrlPr>
                            <a:rPr lang="en-US" sz="2000" b="0" i="1" smtClean="0">
                              <a:latin typeface="Cambria Math" panose="02040503050406030204" pitchFamily="18" charset="0"/>
                            </a:rPr>
                          </m:ctrlPr>
                        </m:radPr>
                        <m:deg/>
                        <m:e>
                          <m:r>
                            <a:rPr lang="en-US" sz="2000" i="1">
                              <a:latin typeface="Cambria Math" panose="02040503050406030204" pitchFamily="18" charset="0"/>
                            </a:rPr>
                            <m:t>𝐹</m:t>
                          </m:r>
                          <m:r>
                            <a:rPr lang="en-US" sz="2000" b="0" i="1" smtClean="0">
                              <a:latin typeface="Cambria Math" panose="02040503050406030204" pitchFamily="18" charset="0"/>
                            </a:rPr>
                            <m:t>𝑁</m:t>
                          </m:r>
                        </m:e>
                      </m:rad>
                    </m:oMath>
                  </a14:m>
                  <a:r>
                    <a:rPr lang="en-US" sz="2000" dirty="0">
                      <a:latin typeface="Calibri" panose="020F0502020204030204" pitchFamily="34" charset="0"/>
                      <a:cs typeface="Calibri" panose="020F0502020204030204" pitchFamily="34" charset="0"/>
                    </a:rPr>
                    <a:t> with F ≈ 0.1</a:t>
                  </a:r>
                </a:p>
                <a:p>
                  <a:pPr>
                    <a:spcAft>
                      <a:spcPts val="600"/>
                    </a:spcAft>
                  </a:pPr>
                  <a:r>
                    <a:rPr lang="en-US" sz="2000" dirty="0">
                      <a:latin typeface="Calibri" panose="020F0502020204030204" pitchFamily="34" charset="0"/>
                      <a:cs typeface="Calibri" panose="020F0502020204030204" pitchFamily="34" charset="0"/>
                      <a:sym typeface="Symbol" pitchFamily="2" charset="2"/>
                    </a:rPr>
                    <a:t> </a:t>
                  </a:r>
                  <a:r>
                    <a:rPr lang="en-US" sz="2000" dirty="0">
                      <a:latin typeface="Calibri" panose="020F0502020204030204" pitchFamily="34" charset="0"/>
                      <a:cs typeface="Calibri" panose="020F0502020204030204" pitchFamily="34" charset="0"/>
                    </a:rPr>
                    <a:t>S/N:	</a:t>
                  </a:r>
                  <a14:m>
                    <m:oMath xmlns:m="http://schemas.openxmlformats.org/officeDocument/2006/math">
                      <m:rad>
                        <m:radPr>
                          <m:degHide m:val="on"/>
                          <m:ctrlPr>
                            <a:rPr lang="en-US" sz="2000" b="0" i="1" smtClean="0">
                              <a:latin typeface="Cambria Math" panose="02040503050406030204" pitchFamily="18" charset="0"/>
                            </a:rPr>
                          </m:ctrlPr>
                        </m:radPr>
                        <m:deg/>
                        <m:e>
                          <m:f>
                            <m:fPr>
                              <m:type m:val="lin"/>
                              <m:ctrlPr>
                                <a:rPr lang="en-US" sz="2000" b="0" i="1" smtClean="0">
                                  <a:latin typeface="Cambria Math" panose="02040503050406030204" pitchFamily="18" charset="0"/>
                                </a:rPr>
                              </m:ctrlPr>
                            </m:fPr>
                            <m:num>
                              <m:r>
                                <a:rPr lang="en-US" sz="2000" b="0" i="1" smtClean="0">
                                  <a:latin typeface="Cambria Math" panose="02040503050406030204" pitchFamily="18" charset="0"/>
                                </a:rPr>
                                <m:t>𝑁</m:t>
                              </m:r>
                            </m:num>
                            <m:den>
                              <m:r>
                                <a:rPr lang="en-US" sz="2000" b="0" i="1" smtClean="0">
                                  <a:latin typeface="Cambria Math" panose="02040503050406030204" pitchFamily="18" charset="0"/>
                                </a:rPr>
                                <m:t>𝐹</m:t>
                              </m:r>
                            </m:den>
                          </m:f>
                        </m:e>
                      </m:rad>
                      <m:r>
                        <a:rPr lang="en-US" sz="2000" b="0" i="1" smtClean="0">
                          <a:latin typeface="Cambria Math" panose="02040503050406030204" pitchFamily="18" charset="0"/>
                          <a:ea typeface="Cambria Math" panose="02040503050406030204" pitchFamily="18" charset="0"/>
                        </a:rPr>
                        <m:t>∝</m:t>
                      </m:r>
                      <m:f>
                        <m:fPr>
                          <m:type m:val="lin"/>
                          <m:ctrlPr>
                            <a:rPr lang="en-US" sz="2000" b="0" i="1" smtClean="0">
                              <a:latin typeface="Cambria Math" panose="02040503050406030204" pitchFamily="18" charset="0"/>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ad>
                            <m:radPr>
                              <m:degHide m:val="on"/>
                              <m:ctrlPr>
                                <a:rPr lang="en-US" sz="2000" b="0" i="1" smtClean="0">
                                  <a:latin typeface="Cambria Math" panose="02040503050406030204" pitchFamily="18" charset="0"/>
                                  <a:ea typeface="Cambria Math" panose="02040503050406030204" pitchFamily="18" charset="0"/>
                                </a:rPr>
                              </m:ctrlPr>
                            </m:radPr>
                            <m:deg/>
                            <m:e>
                              <m:sSub>
                                <m:sSubPr>
                                  <m:ctrlPr>
                                    <a:rPr lang="en-US" sz="2000" b="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𝐸</m:t>
                                  </m:r>
                                </m:e>
                                <m:sub>
                                  <m:r>
                                    <a:rPr lang="en-US" sz="2000" b="0" i="1" smtClean="0">
                                      <a:latin typeface="Cambria Math" panose="02040503050406030204" pitchFamily="18" charset="0"/>
                                      <a:ea typeface="Cambria Math" panose="02040503050406030204" pitchFamily="18" charset="0"/>
                                    </a:rPr>
                                    <m:t>𝑏𝑎𝑛𝑑</m:t>
                                  </m:r>
                                  <m:r>
                                    <a:rPr lang="en-US" sz="2000" b="0" i="1" smtClean="0">
                                      <a:latin typeface="Cambria Math" panose="02040503050406030204" pitchFamily="18" charset="0"/>
                                      <a:ea typeface="Cambria Math" panose="02040503050406030204" pitchFamily="18" charset="0"/>
                                    </a:rPr>
                                    <m:t> </m:t>
                                  </m:r>
                                  <m:r>
                                    <a:rPr lang="en-US" sz="2000" b="0" i="1" smtClean="0">
                                      <a:latin typeface="Cambria Math" panose="02040503050406030204" pitchFamily="18" charset="0"/>
                                      <a:ea typeface="Cambria Math" panose="02040503050406030204" pitchFamily="18" charset="0"/>
                                    </a:rPr>
                                    <m:t>𝑔𝑎𝑝</m:t>
                                  </m:r>
                                </m:sub>
                              </m:sSub>
                            </m:e>
                          </m:rad>
                        </m:den>
                      </m:f>
                    </m:oMath>
                  </a14:m>
                  <a:endParaRPr lang="en-US" sz="2000" dirty="0">
                    <a:latin typeface="Calibri" panose="020F0502020204030204" pitchFamily="34" charset="0"/>
                    <a:cs typeface="Calibri" panose="020F0502020204030204" pitchFamily="34" charset="0"/>
                  </a:endParaRPr>
                </a:p>
              </p:txBody>
            </p:sp>
          </mc:Choice>
          <mc:Fallback xmlns="">
            <p:sp>
              <p:nvSpPr>
                <p:cNvPr id="56" name="TextBox 55">
                  <a:extLst>
                    <a:ext uri="{FF2B5EF4-FFF2-40B4-BE49-F238E27FC236}">
                      <a16:creationId xmlns:a16="http://schemas.microsoft.com/office/drawing/2014/main" id="{2500D52E-876A-8B08-F946-8DD5E676482A}"/>
                    </a:ext>
                  </a:extLst>
                </p:cNvPr>
                <p:cNvSpPr txBox="1">
                  <a:spLocks noRot="1" noChangeAspect="1" noMove="1" noResize="1" noEditPoints="1" noAdjustHandles="1" noChangeArrowheads="1" noChangeShapeType="1" noTextEdit="1"/>
                </p:cNvSpPr>
                <p:nvPr/>
              </p:nvSpPr>
              <p:spPr>
                <a:xfrm>
                  <a:off x="1073348" y="4664766"/>
                  <a:ext cx="4112606" cy="1356718"/>
                </a:xfrm>
                <a:prstGeom prst="rect">
                  <a:avLst/>
                </a:prstGeom>
                <a:blipFill>
                  <a:blip r:embed="rId3"/>
                  <a:stretch>
                    <a:fillRect l="-1231" t="-2778" b="-47222"/>
                  </a:stretch>
                </a:blipFill>
              </p:spPr>
              <p:txBody>
                <a:bodyPr/>
                <a:lstStyle/>
                <a:p>
                  <a:r>
                    <a:rPr lang="en-US">
                      <a:noFill/>
                    </a:rPr>
                    <a:t> </a:t>
                  </a:r>
                </a:p>
              </p:txBody>
            </p:sp>
          </mc:Fallback>
        </mc:AlternateContent>
      </p:grpSp>
      <p:grpSp>
        <p:nvGrpSpPr>
          <p:cNvPr id="60" name="Group 59">
            <a:extLst>
              <a:ext uri="{FF2B5EF4-FFF2-40B4-BE49-F238E27FC236}">
                <a16:creationId xmlns:a16="http://schemas.microsoft.com/office/drawing/2014/main" id="{CAF31919-DE8B-5328-D4D5-705F7354604E}"/>
              </a:ext>
            </a:extLst>
          </p:cNvPr>
          <p:cNvGrpSpPr/>
          <p:nvPr/>
        </p:nvGrpSpPr>
        <p:grpSpPr>
          <a:xfrm>
            <a:off x="6932202" y="1462150"/>
            <a:ext cx="4533858" cy="4821842"/>
            <a:chOff x="6932202" y="1462150"/>
            <a:chExt cx="4533858" cy="4821842"/>
          </a:xfrm>
        </p:grpSpPr>
        <p:sp>
          <p:nvSpPr>
            <p:cNvPr id="31" name="Rectangle 30">
              <a:extLst>
                <a:ext uri="{FF2B5EF4-FFF2-40B4-BE49-F238E27FC236}">
                  <a16:creationId xmlns:a16="http://schemas.microsoft.com/office/drawing/2014/main" id="{E5ADC7CE-7CBD-6716-D21E-352587227490}"/>
                </a:ext>
              </a:extLst>
            </p:cNvPr>
            <p:cNvSpPr/>
            <p:nvPr/>
          </p:nvSpPr>
          <p:spPr>
            <a:xfrm>
              <a:off x="6983967" y="1462150"/>
              <a:ext cx="3982165" cy="3222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32" name="Straight Connector 31">
              <a:extLst>
                <a:ext uri="{FF2B5EF4-FFF2-40B4-BE49-F238E27FC236}">
                  <a16:creationId xmlns:a16="http://schemas.microsoft.com/office/drawing/2014/main" id="{A755BCF4-BFD4-4766-EB3C-3E0B9B0F4E71}"/>
                </a:ext>
              </a:extLst>
            </p:cNvPr>
            <p:cNvCxnSpPr>
              <a:cxnSpLocks/>
            </p:cNvCxnSpPr>
            <p:nvPr/>
          </p:nvCxnSpPr>
          <p:spPr>
            <a:xfrm>
              <a:off x="7624749" y="4389592"/>
              <a:ext cx="2953528" cy="0"/>
            </a:xfrm>
            <a:prstGeom prst="line">
              <a:avLst/>
            </a:prstGeom>
            <a:ln w="254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11F2F8-CE24-B9B9-0CEC-37746F6E952F}"/>
                </a:ext>
              </a:extLst>
            </p:cNvPr>
            <p:cNvCxnSpPr>
              <a:cxnSpLocks/>
            </p:cNvCxnSpPr>
            <p:nvPr/>
          </p:nvCxnSpPr>
          <p:spPr>
            <a:xfrm>
              <a:off x="7986956" y="3448895"/>
              <a:ext cx="2217268"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BABB95F-9FD8-CA17-9E9C-C964885B5700}"/>
                </a:ext>
              </a:extLst>
            </p:cNvPr>
            <p:cNvSpPr txBox="1"/>
            <p:nvPr/>
          </p:nvSpPr>
          <p:spPr>
            <a:xfrm>
              <a:off x="6932202" y="2216223"/>
              <a:ext cx="1130502" cy="646331"/>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Photon</a:t>
              </a:r>
            </a:p>
            <a:p>
              <a:pPr algn="ctr"/>
              <a:r>
                <a:rPr lang="en-US" dirty="0">
                  <a:latin typeface="Calibri" panose="020F0502020204030204" pitchFamily="34" charset="0"/>
                  <a:cs typeface="Calibri" panose="020F0502020204030204" pitchFamily="34" charset="0"/>
                </a:rPr>
                <a:t>(Energy E)</a:t>
              </a:r>
            </a:p>
          </p:txBody>
        </p:sp>
        <p:sp>
          <p:nvSpPr>
            <p:cNvPr id="35" name="Rectangle 34">
              <a:extLst>
                <a:ext uri="{FF2B5EF4-FFF2-40B4-BE49-F238E27FC236}">
                  <a16:creationId xmlns:a16="http://schemas.microsoft.com/office/drawing/2014/main" id="{40672BBC-74FC-7EBC-719C-0535AB6022C6}"/>
                </a:ext>
              </a:extLst>
            </p:cNvPr>
            <p:cNvSpPr/>
            <p:nvPr/>
          </p:nvSpPr>
          <p:spPr>
            <a:xfrm>
              <a:off x="7986956" y="3496184"/>
              <a:ext cx="2217268" cy="451029"/>
            </a:xfrm>
            <a:prstGeom prst="rect">
              <a:avLst/>
            </a:prstGeom>
            <a:solidFill>
              <a:schemeClr val="tx2">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929B6BC1-90CA-8F81-AF3A-F3E574444396}"/>
                </a:ext>
              </a:extLst>
            </p:cNvPr>
            <p:cNvSpPr txBox="1"/>
            <p:nvPr/>
          </p:nvSpPr>
          <p:spPr>
            <a:xfrm>
              <a:off x="8029623" y="3576491"/>
              <a:ext cx="2076990" cy="369332"/>
            </a:xfrm>
            <a:prstGeom prst="rect">
              <a:avLst/>
            </a:prstGeom>
            <a:noFill/>
          </p:spPr>
          <p:txBody>
            <a:bodyPr wrap="square" rtlCol="0">
              <a:spAutoFit/>
            </a:bodyPr>
            <a:lstStyle/>
            <a:p>
              <a:pPr algn="ctr"/>
              <a:r>
                <a:rPr lang="en-US" dirty="0">
                  <a:latin typeface="Calibri" panose="020F0502020204030204" pitchFamily="34" charset="0"/>
                  <a:cs typeface="Calibri" panose="020F0502020204030204" pitchFamily="34" charset="0"/>
                </a:rPr>
                <a:t>Valence band (full)</a:t>
              </a:r>
            </a:p>
          </p:txBody>
        </p:sp>
        <p:cxnSp>
          <p:nvCxnSpPr>
            <p:cNvPr id="37" name="Straight Connector 36">
              <a:extLst>
                <a:ext uri="{FF2B5EF4-FFF2-40B4-BE49-F238E27FC236}">
                  <a16:creationId xmlns:a16="http://schemas.microsoft.com/office/drawing/2014/main" id="{CA4372EA-2A41-9094-1430-65EE04265262}"/>
                </a:ext>
              </a:extLst>
            </p:cNvPr>
            <p:cNvCxnSpPr>
              <a:cxnSpLocks/>
            </p:cNvCxnSpPr>
            <p:nvPr/>
          </p:nvCxnSpPr>
          <p:spPr>
            <a:xfrm>
              <a:off x="7986957" y="3496184"/>
              <a:ext cx="2217268"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1E6B131-86EC-0785-3B8B-3540D0393B08}"/>
                </a:ext>
              </a:extLst>
            </p:cNvPr>
            <p:cNvCxnSpPr>
              <a:cxnSpLocks/>
            </p:cNvCxnSpPr>
            <p:nvPr/>
          </p:nvCxnSpPr>
          <p:spPr>
            <a:xfrm flipH="1" flipV="1">
              <a:off x="7649844" y="2693922"/>
              <a:ext cx="865669" cy="855189"/>
            </a:xfrm>
            <a:prstGeom prst="line">
              <a:avLst/>
            </a:prstGeom>
            <a:ln w="25400">
              <a:solidFill>
                <a:srgbClr val="FF0000"/>
              </a:solidFill>
              <a:headEnd type="triangle"/>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FBE94080-7628-4588-7649-3C8204015D22}"/>
                </a:ext>
              </a:extLst>
            </p:cNvPr>
            <p:cNvSpPr/>
            <p:nvPr/>
          </p:nvSpPr>
          <p:spPr>
            <a:xfrm>
              <a:off x="8864022" y="4153856"/>
              <a:ext cx="365760" cy="365760"/>
            </a:xfrm>
            <a:prstGeom prst="ellipse">
              <a:avLst/>
            </a:prstGeom>
            <a:solidFill>
              <a:schemeClr val="tx2">
                <a:lumMod val="25000"/>
                <a:lumOff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40" name="Straight Connector 39">
              <a:extLst>
                <a:ext uri="{FF2B5EF4-FFF2-40B4-BE49-F238E27FC236}">
                  <a16:creationId xmlns:a16="http://schemas.microsoft.com/office/drawing/2014/main" id="{4E19086E-DBC4-795C-5B6B-A862FBEE54AE}"/>
                </a:ext>
              </a:extLst>
            </p:cNvPr>
            <p:cNvCxnSpPr>
              <a:cxnSpLocks/>
            </p:cNvCxnSpPr>
            <p:nvPr/>
          </p:nvCxnSpPr>
          <p:spPr>
            <a:xfrm flipH="1">
              <a:off x="8638221" y="1742555"/>
              <a:ext cx="693970" cy="1797915"/>
            </a:xfrm>
            <a:prstGeom prst="line">
              <a:avLst/>
            </a:prstGeom>
            <a:ln w="25400">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6F10510-C1B8-7274-1EC1-AF2AE14CDDA5}"/>
                </a:ext>
              </a:extLst>
            </p:cNvPr>
            <p:cNvCxnSpPr>
              <a:cxnSpLocks/>
            </p:cNvCxnSpPr>
            <p:nvPr/>
          </p:nvCxnSpPr>
          <p:spPr>
            <a:xfrm>
              <a:off x="10016485" y="3251291"/>
              <a:ext cx="0" cy="197604"/>
            </a:xfrm>
            <a:prstGeom prst="line">
              <a:avLst/>
            </a:prstGeom>
            <a:ln w="12700">
              <a:solidFill>
                <a:schemeClr val="tx1"/>
              </a:solidFill>
              <a:prstDash val="sysDash"/>
              <a:headEnd type="none"/>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8C33BF4A-CFB7-7EA1-BA68-7033BBE43FA9}"/>
                </a:ext>
              </a:extLst>
            </p:cNvPr>
            <p:cNvSpPr/>
            <p:nvPr/>
          </p:nvSpPr>
          <p:spPr>
            <a:xfrm>
              <a:off x="8520301" y="3579154"/>
              <a:ext cx="137160" cy="1371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sp>
          <p:nvSpPr>
            <p:cNvPr id="43" name="Oval 42">
              <a:extLst>
                <a:ext uri="{FF2B5EF4-FFF2-40B4-BE49-F238E27FC236}">
                  <a16:creationId xmlns:a16="http://schemas.microsoft.com/office/drawing/2014/main" id="{44D7C6AD-3099-C37F-75F4-CABA3CC37F7E}"/>
                </a:ext>
              </a:extLst>
            </p:cNvPr>
            <p:cNvSpPr/>
            <p:nvPr/>
          </p:nvSpPr>
          <p:spPr>
            <a:xfrm>
              <a:off x="9304643" y="1565512"/>
              <a:ext cx="137160" cy="137160"/>
            </a:xfrm>
            <a:prstGeom prst="ellips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anose="020F0502020204030204" pitchFamily="34" charset="0"/>
                <a:cs typeface="Calibri" panose="020F0502020204030204" pitchFamily="34" charset="0"/>
              </a:endParaRPr>
            </a:p>
          </p:txBody>
        </p:sp>
        <p:cxnSp>
          <p:nvCxnSpPr>
            <p:cNvPr id="44" name="Straight Connector 43">
              <a:extLst>
                <a:ext uri="{FF2B5EF4-FFF2-40B4-BE49-F238E27FC236}">
                  <a16:creationId xmlns:a16="http://schemas.microsoft.com/office/drawing/2014/main" id="{D03B0380-B807-EE7B-2531-4F700CA6EC18}"/>
                </a:ext>
              </a:extLst>
            </p:cNvPr>
            <p:cNvCxnSpPr>
              <a:cxnSpLocks/>
            </p:cNvCxnSpPr>
            <p:nvPr/>
          </p:nvCxnSpPr>
          <p:spPr>
            <a:xfrm flipH="1">
              <a:off x="10204224" y="3689573"/>
              <a:ext cx="374053" cy="0"/>
            </a:xfrm>
            <a:prstGeom prst="line">
              <a:avLst/>
            </a:prstGeom>
            <a:ln w="254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473E48C-4401-912C-B8CA-F705262E36A5}"/>
                </a:ext>
              </a:extLst>
            </p:cNvPr>
            <p:cNvCxnSpPr>
              <a:cxnSpLocks/>
            </p:cNvCxnSpPr>
            <p:nvPr/>
          </p:nvCxnSpPr>
          <p:spPr>
            <a:xfrm flipH="1">
              <a:off x="7618766" y="3689573"/>
              <a:ext cx="374053" cy="0"/>
            </a:xfrm>
            <a:prstGeom prst="line">
              <a:avLst/>
            </a:prstGeom>
            <a:ln w="254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F3C9AA3-186F-015D-ACC9-2AEB291F91FA}"/>
                </a:ext>
              </a:extLst>
            </p:cNvPr>
            <p:cNvCxnSpPr>
              <a:cxnSpLocks/>
            </p:cNvCxnSpPr>
            <p:nvPr/>
          </p:nvCxnSpPr>
          <p:spPr>
            <a:xfrm flipV="1">
              <a:off x="10578277" y="3695439"/>
              <a:ext cx="1" cy="704572"/>
            </a:xfrm>
            <a:prstGeom prst="line">
              <a:avLst/>
            </a:prstGeom>
            <a:ln w="254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E8D85B-864C-1CA5-3851-3FF29E3F6EDD}"/>
                </a:ext>
              </a:extLst>
            </p:cNvPr>
            <p:cNvCxnSpPr>
              <a:cxnSpLocks/>
            </p:cNvCxnSpPr>
            <p:nvPr/>
          </p:nvCxnSpPr>
          <p:spPr>
            <a:xfrm flipV="1">
              <a:off x="7624106" y="3689573"/>
              <a:ext cx="1" cy="704572"/>
            </a:xfrm>
            <a:prstGeom prst="line">
              <a:avLst/>
            </a:prstGeom>
            <a:ln w="25400">
              <a:solidFill>
                <a:schemeClr val="tx1"/>
              </a:solidFill>
              <a:headEnd type="non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DB4915A-E2FD-CB84-25BC-4C354F1B38A7}"/>
                </a:ext>
              </a:extLst>
            </p:cNvPr>
            <p:cNvSpPr txBox="1"/>
            <p:nvPr/>
          </p:nvSpPr>
          <p:spPr>
            <a:xfrm>
              <a:off x="8909956" y="4107880"/>
              <a:ext cx="1305165" cy="369332"/>
            </a:xfrm>
            <a:prstGeom prst="rect">
              <a:avLst/>
            </a:prstGeom>
            <a:noFill/>
          </p:spPr>
          <p:txBody>
            <a:bodyPr wrap="none" rtlCol="0">
              <a:spAutoFit/>
            </a:bodyPr>
            <a:lstStyle/>
            <a:p>
              <a:pPr algn="ctr"/>
              <a:r>
                <a:rPr lang="en-US" dirty="0">
                  <a:latin typeface="Calibri" panose="020F0502020204030204" pitchFamily="34" charset="0"/>
                  <a:cs typeface="Calibri" panose="020F0502020204030204" pitchFamily="34" charset="0"/>
                </a:rPr>
                <a:t>V   ≈ 100 µV</a:t>
              </a:r>
            </a:p>
          </p:txBody>
        </p:sp>
        <p:sp>
          <p:nvSpPr>
            <p:cNvPr id="54" name="TextBox 53">
              <a:extLst>
                <a:ext uri="{FF2B5EF4-FFF2-40B4-BE49-F238E27FC236}">
                  <a16:creationId xmlns:a16="http://schemas.microsoft.com/office/drawing/2014/main" id="{DDF224AB-3C3C-2E08-31CF-C666BE1CF82D}"/>
                </a:ext>
              </a:extLst>
            </p:cNvPr>
            <p:cNvSpPr txBox="1"/>
            <p:nvPr/>
          </p:nvSpPr>
          <p:spPr>
            <a:xfrm>
              <a:off x="9389070" y="2956549"/>
              <a:ext cx="2076990" cy="369332"/>
            </a:xfrm>
            <a:prstGeom prst="rect">
              <a:avLst/>
            </a:prstGeom>
            <a:noFill/>
          </p:spPr>
          <p:txBody>
            <a:bodyPr wrap="square" rtlCol="0">
              <a:spAutoFit/>
            </a:bodyPr>
            <a:lstStyle/>
            <a:p>
              <a:pPr algn="ctr"/>
              <a:r>
                <a:rPr lang="en-US" dirty="0">
                  <a:latin typeface="Symbol" pitchFamily="2" charset="2"/>
                  <a:cs typeface="Calibri" panose="020F0502020204030204" pitchFamily="34" charset="0"/>
                </a:rPr>
                <a:t>D</a:t>
              </a:r>
              <a:r>
                <a:rPr lang="en-US" dirty="0">
                  <a:latin typeface="Calibri" panose="020F0502020204030204" pitchFamily="34" charset="0"/>
                  <a:cs typeface="Calibri" panose="020F0502020204030204" pitchFamily="34" charset="0"/>
                </a:rPr>
                <a:t> ≈ 1 meV</a:t>
              </a:r>
            </a:p>
          </p:txBody>
        </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59B708C-6A8C-FE0E-19E2-4600F38ECF54}"/>
                    </a:ext>
                  </a:extLst>
                </p:cNvPr>
                <p:cNvSpPr txBox="1"/>
                <p:nvPr/>
              </p:nvSpPr>
              <p:spPr>
                <a:xfrm>
                  <a:off x="7219286" y="4664766"/>
                  <a:ext cx="4112606" cy="1619226"/>
                </a:xfrm>
                <a:prstGeom prst="rect">
                  <a:avLst/>
                </a:prstGeom>
                <a:solidFill>
                  <a:schemeClr val="tx2">
                    <a:lumMod val="10000"/>
                    <a:lumOff val="90000"/>
                  </a:schemeClr>
                </a:solidFill>
              </p:spPr>
              <p:txBody>
                <a:bodyPr wrap="square" rtlCol="0">
                  <a:spAutoFit/>
                </a:bodyPr>
                <a:lstStyle/>
                <a:p>
                  <a:pPr>
                    <a:spcAft>
                      <a:spcPts val="600"/>
                    </a:spcAft>
                  </a:pPr>
                  <a:r>
                    <a:rPr lang="en-US" sz="2000" dirty="0">
                      <a:latin typeface="Calibri" panose="020F0502020204030204" pitchFamily="34" charset="0"/>
                      <a:cs typeface="Calibri" panose="020F0502020204030204" pitchFamily="34" charset="0"/>
                    </a:rPr>
                    <a:t>Signal:	N = E/</a:t>
                  </a:r>
                  <a14:m>
                    <m:oMath xmlns:m="http://schemas.openxmlformats.org/officeDocument/2006/math">
                      <m:r>
                        <a:rPr lang="en-US" sz="2000" b="0" i="1" smtClean="0">
                          <a:latin typeface="Cambria Math" panose="02040503050406030204" pitchFamily="18" charset="0"/>
                          <a:ea typeface="Cambria Math" panose="02040503050406030204" pitchFamily="18" charset="0"/>
                        </a:rPr>
                        <m:t>𝜀</m:t>
                      </m:r>
                    </m:oMath>
                  </a14:m>
                  <a:r>
                    <a:rPr lang="en-US" sz="2000" dirty="0">
                      <a:latin typeface="Calibri" panose="020F0502020204030204" pitchFamily="34" charset="0"/>
                      <a:cs typeface="Calibri" panose="020F0502020204030204" pitchFamily="34" charset="0"/>
                    </a:rPr>
                    <a:t> with  </a:t>
                  </a:r>
                  <a:r>
                    <a:rPr lang="en-US" sz="2000" dirty="0">
                      <a:latin typeface="Symbol" pitchFamily="2" charset="2"/>
                      <a:cs typeface="Calibri" panose="020F0502020204030204" pitchFamily="34" charset="0"/>
                    </a:rPr>
                    <a:t>e</a:t>
                  </a:r>
                  <a:r>
                    <a:rPr lang="en-US" sz="2000" dirty="0">
                      <a:latin typeface="Calibri" panose="020F0502020204030204" pitchFamily="34" charset="0"/>
                      <a:cs typeface="Calibri" panose="020F0502020204030204" pitchFamily="34" charset="0"/>
                    </a:rPr>
                    <a:t> ≈ 1.7</a:t>
                  </a:r>
                  <a:r>
                    <a:rPr lang="en-US" sz="2000" dirty="0">
                      <a:latin typeface="Symbol" pitchFamily="2" charset="2"/>
                      <a:cs typeface="Calibri" panose="020F0502020204030204" pitchFamily="34" charset="0"/>
                    </a:rPr>
                    <a:t>D</a:t>
                  </a:r>
                </a:p>
                <a:p>
                  <a:pPr>
                    <a:spcAft>
                      <a:spcPts val="600"/>
                    </a:spcAft>
                  </a:pPr>
                  <a:r>
                    <a:rPr lang="en-US" sz="2000" dirty="0">
                      <a:latin typeface="Calibri" panose="020F0502020204030204" pitchFamily="34" charset="0"/>
                      <a:cs typeface="Calibri" panose="020F0502020204030204" pitchFamily="34" charset="0"/>
                    </a:rPr>
                    <a:t>Noise:	</a:t>
                  </a:r>
                  <a14:m>
                    <m:oMath xmlns:m="http://schemas.openxmlformats.org/officeDocument/2006/math">
                      <m:rad>
                        <m:radPr>
                          <m:degHide m:val="on"/>
                          <m:ctrlPr>
                            <a:rPr lang="en-US" sz="2000" b="0" i="1" smtClean="0">
                              <a:latin typeface="Cambria Math" panose="02040503050406030204" pitchFamily="18" charset="0"/>
                            </a:rPr>
                          </m:ctrlPr>
                        </m:radPr>
                        <m:deg/>
                        <m:e>
                          <m:r>
                            <a:rPr lang="en-US" sz="2000" i="1">
                              <a:latin typeface="Cambria Math" panose="02040503050406030204" pitchFamily="18" charset="0"/>
                            </a:rPr>
                            <m:t>𝐹</m:t>
                          </m:r>
                          <m:r>
                            <a:rPr lang="en-US" sz="2000" b="0" i="1" smtClean="0">
                              <a:latin typeface="Cambria Math" panose="02040503050406030204" pitchFamily="18" charset="0"/>
                            </a:rPr>
                            <m:t>𝑁</m:t>
                          </m:r>
                        </m:e>
                      </m:rad>
                    </m:oMath>
                  </a14:m>
                  <a:r>
                    <a:rPr lang="en-US" sz="2000" dirty="0">
                      <a:latin typeface="Calibri" panose="020F0502020204030204" pitchFamily="34" charset="0"/>
                      <a:cs typeface="Calibri" panose="020F0502020204030204" pitchFamily="34" charset="0"/>
                    </a:rPr>
                    <a:t> with F ≈ 0.2</a:t>
                  </a:r>
                </a:p>
                <a:p>
                  <a:pPr>
                    <a:spcAft>
                      <a:spcPts val="600"/>
                    </a:spcAft>
                  </a:pPr>
                  <a:r>
                    <a:rPr lang="en-US" sz="2000" dirty="0">
                      <a:latin typeface="Calibri" panose="020F0502020204030204" pitchFamily="34" charset="0"/>
                      <a:cs typeface="Calibri" panose="020F0502020204030204" pitchFamily="34" charset="0"/>
                      <a:sym typeface="Symbol" pitchFamily="2" charset="2"/>
                    </a:rPr>
                    <a:t>1000x smaller gap  ~30x better </a:t>
                  </a:r>
                  <a:r>
                    <a:rPr lang="en-US" sz="2000" dirty="0">
                      <a:latin typeface="Calibri" panose="020F0502020204030204" pitchFamily="34" charset="0"/>
                      <a:cs typeface="Calibri" panose="020F0502020204030204" pitchFamily="34" charset="0"/>
                    </a:rPr>
                    <a:t>S/N</a:t>
                  </a:r>
                </a:p>
                <a:p>
                  <a:pPr>
                    <a:spcAft>
                      <a:spcPts val="600"/>
                    </a:spcAft>
                  </a:pPr>
                  <a:r>
                    <a:rPr lang="en-US" sz="2000" dirty="0">
                      <a:latin typeface="Calibri" panose="020F0502020204030204" pitchFamily="34" charset="0"/>
                      <a:cs typeface="Calibri" panose="020F0502020204030204" pitchFamily="34" charset="0"/>
                    </a:rPr>
                    <a:t>	(and 1000x lower T required)</a:t>
                  </a:r>
                </a:p>
              </p:txBody>
            </p:sp>
          </mc:Choice>
          <mc:Fallback xmlns="">
            <p:sp>
              <p:nvSpPr>
                <p:cNvPr id="57" name="TextBox 56">
                  <a:extLst>
                    <a:ext uri="{FF2B5EF4-FFF2-40B4-BE49-F238E27FC236}">
                      <a16:creationId xmlns:a16="http://schemas.microsoft.com/office/drawing/2014/main" id="{B59B708C-6A8C-FE0E-19E2-4600F38ECF54}"/>
                    </a:ext>
                  </a:extLst>
                </p:cNvPr>
                <p:cNvSpPr txBox="1">
                  <a:spLocks noRot="1" noChangeAspect="1" noMove="1" noResize="1" noEditPoints="1" noAdjustHandles="1" noChangeArrowheads="1" noChangeShapeType="1" noTextEdit="1"/>
                </p:cNvSpPr>
                <p:nvPr/>
              </p:nvSpPr>
              <p:spPr>
                <a:xfrm>
                  <a:off x="7219286" y="4664766"/>
                  <a:ext cx="4112606" cy="1619226"/>
                </a:xfrm>
                <a:prstGeom prst="rect">
                  <a:avLst/>
                </a:prstGeom>
                <a:blipFill>
                  <a:blip r:embed="rId4"/>
                  <a:stretch>
                    <a:fillRect l="-1538" t="-3125" r="-923" b="-3906"/>
                  </a:stretch>
                </a:blipFill>
              </p:spPr>
              <p:txBody>
                <a:bodyPr/>
                <a:lstStyle/>
                <a:p>
                  <a:r>
                    <a:rPr lang="en-US">
                      <a:noFill/>
                    </a:rPr>
                    <a:t> </a:t>
                  </a:r>
                </a:p>
              </p:txBody>
            </p:sp>
          </mc:Fallback>
        </mc:AlternateContent>
        <p:sp>
          <p:nvSpPr>
            <p:cNvPr id="58" name="Rectangle 57">
              <a:extLst>
                <a:ext uri="{FF2B5EF4-FFF2-40B4-BE49-F238E27FC236}">
                  <a16:creationId xmlns:a16="http://schemas.microsoft.com/office/drawing/2014/main" id="{E9D8450D-C5AA-B447-7E11-107EBE0FB48C}"/>
                </a:ext>
              </a:extLst>
            </p:cNvPr>
            <p:cNvSpPr/>
            <p:nvPr/>
          </p:nvSpPr>
          <p:spPr>
            <a:xfrm>
              <a:off x="7219286" y="5478936"/>
              <a:ext cx="4112606" cy="428625"/>
            </a:xfrm>
            <a:prstGeom prst="rect">
              <a:avLst/>
            </a:prstGeom>
            <a:noFill/>
            <a:ln w="25400">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078A1D94-8F6F-A8FB-302F-2550B75AC90D}"/>
              </a:ext>
            </a:extLst>
          </p:cNvPr>
          <p:cNvSpPr txBox="1"/>
          <p:nvPr/>
        </p:nvSpPr>
        <p:spPr>
          <a:xfrm>
            <a:off x="4500852" y="1130705"/>
            <a:ext cx="3190297" cy="369332"/>
          </a:xfrm>
          <a:prstGeom prst="rect">
            <a:avLst/>
          </a:prstGeom>
          <a:noFill/>
        </p:spPr>
        <p:txBody>
          <a:bodyPr wrap="none" rtlCol="0">
            <a:spAutoFit/>
          </a:bodyPr>
          <a:lstStyle/>
          <a:p>
            <a:pPr algn="ctr"/>
            <a:r>
              <a:rPr lang="en-US" dirty="0">
                <a:latin typeface="Arial Narrow" panose="020B0604020202020204" pitchFamily="34" charset="0"/>
                <a:cs typeface="Arial Narrow" panose="020B0604020202020204" pitchFamily="34" charset="0"/>
              </a:rPr>
              <a:t>Slide provided by Stephan Friedrich</a:t>
            </a:r>
          </a:p>
        </p:txBody>
      </p:sp>
    </p:spTree>
    <p:extLst>
      <p:ext uri="{BB962C8B-B14F-4D97-AF65-F5344CB8AC3E}">
        <p14:creationId xmlns:p14="http://schemas.microsoft.com/office/powerpoint/2010/main" val="30720618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6CDA4-D5E8-D4E1-A271-94E1AB35D7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152ACF6-E095-DFBB-BC35-98AB2D0207CB}"/>
              </a:ext>
            </a:extLst>
          </p:cNvPr>
          <p:cNvSpPr>
            <a:spLocks noGrp="1"/>
          </p:cNvSpPr>
          <p:nvPr>
            <p:ph type="title"/>
          </p:nvPr>
        </p:nvSpPr>
        <p:spPr/>
        <p:txBody>
          <a:bodyPr>
            <a:noAutofit/>
          </a:bodyPr>
          <a:lstStyle/>
          <a:p>
            <a:r>
              <a:rPr lang="en-US" sz="3200" dirty="0"/>
              <a:t>Superconducting Tunnel Junction Detectors</a:t>
            </a:r>
          </a:p>
        </p:txBody>
      </p:sp>
      <p:sp>
        <p:nvSpPr>
          <p:cNvPr id="4" name="Date Placeholder 3">
            <a:extLst>
              <a:ext uri="{FF2B5EF4-FFF2-40B4-BE49-F238E27FC236}">
                <a16:creationId xmlns:a16="http://schemas.microsoft.com/office/drawing/2014/main" id="{CC81CCB8-1421-7721-1A31-BF5E3D333FDA}"/>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0C7CB1AB-10D2-7B12-A3B9-F930B42DE66F}"/>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A30AD7D5-7A52-9CBF-A484-C012ABF15922}"/>
              </a:ext>
            </a:extLst>
          </p:cNvPr>
          <p:cNvSpPr>
            <a:spLocks noGrp="1"/>
          </p:cNvSpPr>
          <p:nvPr>
            <p:ph type="sldNum" sz="quarter" idx="12"/>
          </p:nvPr>
        </p:nvSpPr>
        <p:spPr/>
        <p:txBody>
          <a:bodyPr/>
          <a:lstStyle/>
          <a:p>
            <a:r>
              <a:rPr lang="en-US"/>
              <a:t>Slide </a:t>
            </a:r>
            <a:fld id="{2C7A174C-579F-4F8E-8B4A-0A19B84DACF7}" type="slidenum">
              <a:rPr lang="en-US" smtClean="0"/>
              <a:pPr/>
              <a:t>35</a:t>
            </a:fld>
            <a:endParaRPr lang="en-US" dirty="0"/>
          </a:p>
        </p:txBody>
      </p:sp>
      <p:sp>
        <p:nvSpPr>
          <p:cNvPr id="2" name="Text Box 46">
            <a:extLst>
              <a:ext uri="{FF2B5EF4-FFF2-40B4-BE49-F238E27FC236}">
                <a16:creationId xmlns:a16="http://schemas.microsoft.com/office/drawing/2014/main" id="{0D00B076-9F46-1F35-F5BD-7AC0AF6F3EC2}"/>
              </a:ext>
            </a:extLst>
          </p:cNvPr>
          <p:cNvSpPr txBox="1">
            <a:spLocks noChangeArrowheads="1"/>
          </p:cNvSpPr>
          <p:nvPr/>
        </p:nvSpPr>
        <p:spPr bwMode="auto">
          <a:xfrm>
            <a:off x="1553144" y="5773389"/>
            <a:ext cx="8916073" cy="646331"/>
          </a:xfrm>
          <a:prstGeom prst="rect">
            <a:avLst/>
          </a:prstGeom>
          <a:solidFill>
            <a:schemeClr val="tx2">
              <a:lumMod val="10000"/>
              <a:lumOff val="90000"/>
            </a:schemeClr>
          </a:solidFill>
          <a:ln w="9525">
            <a:noFill/>
            <a:miter lim="800000"/>
            <a:headEnd/>
            <a:tailEnd/>
          </a:ln>
        </p:spPr>
        <p:txBody>
          <a:bodyPr wrap="square">
            <a:prstTxWarp prst="textNoShape">
              <a:avLst/>
            </a:prstTxWarp>
            <a:spAutoFit/>
          </a:bodyPr>
          <a:lstStyle/>
          <a:p>
            <a:pPr algn="ctr"/>
            <a:r>
              <a:rPr lang="en-US" dirty="0">
                <a:latin typeface="Calibri" panose="020F0502020204030204" pitchFamily="34" charset="0"/>
                <a:cs typeface="Calibri" panose="020F0502020204030204" pitchFamily="34" charset="0"/>
              </a:rPr>
              <a:t>Small superconducting energy gap (Δ</a:t>
            </a:r>
            <a:r>
              <a:rPr lang="en-US" dirty="0">
                <a:latin typeface="Calibri" panose="020F0502020204030204" pitchFamily="34" charset="0"/>
                <a:cs typeface="Calibri" panose="020F0502020204030204" pitchFamily="34" charset="0"/>
                <a:sym typeface="Symbol" pitchFamily="48" charset="2"/>
              </a:rPr>
              <a:t> </a:t>
            </a:r>
            <a:r>
              <a:rPr lang="en-US" dirty="0">
                <a:latin typeface="Calibri" panose="020F0502020204030204" pitchFamily="34" charset="0"/>
                <a:cs typeface="Calibri" panose="020F0502020204030204" pitchFamily="34" charset="0"/>
              </a:rPr>
              <a:t>≈ 1meV) </a:t>
            </a:r>
            <a:r>
              <a:rPr lang="en-US" dirty="0">
                <a:latin typeface="Calibri" panose="020F0502020204030204" pitchFamily="34" charset="0"/>
                <a:ea typeface="Wingdings" pitchFamily="48" charset="2"/>
                <a:cs typeface="Calibri" panose="020F0502020204030204" pitchFamily="34" charset="0"/>
              </a:rPr>
              <a:t>⇒</a:t>
            </a:r>
            <a:r>
              <a:rPr lang="en-US" dirty="0">
                <a:latin typeface="Calibri" panose="020F0502020204030204" pitchFamily="34" charset="0"/>
                <a:cs typeface="Calibri" panose="020F0502020204030204" pitchFamily="34" charset="0"/>
                <a:sym typeface="Symbol" pitchFamily="48" charset="2"/>
              </a:rPr>
              <a:t> (Relatively) h</a:t>
            </a:r>
            <a:r>
              <a:rPr lang="en-US" dirty="0">
                <a:latin typeface="Calibri" panose="020F0502020204030204" pitchFamily="34" charset="0"/>
                <a:cs typeface="Calibri" panose="020F0502020204030204" pitchFamily="34" charset="0"/>
              </a:rPr>
              <a:t>igh resolution (&lt;10 eV FWHM)</a:t>
            </a:r>
          </a:p>
          <a:p>
            <a:pPr algn="ctr"/>
            <a:r>
              <a:rPr lang="en-US" dirty="0">
                <a:latin typeface="Calibri" panose="020F0502020204030204" pitchFamily="34" charset="0"/>
                <a:cs typeface="Calibri" panose="020F0502020204030204" pitchFamily="34" charset="0"/>
              </a:rPr>
              <a:t>Short excess charge lifetime (~µs) </a:t>
            </a:r>
            <a:r>
              <a:rPr lang="en-US" dirty="0">
                <a:latin typeface="Calibri" panose="020F0502020204030204" pitchFamily="34" charset="0"/>
                <a:ea typeface="Wingdings" pitchFamily="48" charset="2"/>
                <a:cs typeface="Calibri" panose="020F0502020204030204" pitchFamily="34" charset="0"/>
              </a:rPr>
              <a:t>⇒</a:t>
            </a:r>
            <a:r>
              <a:rPr lang="en-US" dirty="0">
                <a:latin typeface="Calibri" panose="020F0502020204030204" pitchFamily="34" charset="0"/>
                <a:cs typeface="Calibri" panose="020F0502020204030204" pitchFamily="34" charset="0"/>
              </a:rPr>
              <a:t> (Relatively) high count rate (&gt;10,000 counts/s)</a:t>
            </a:r>
          </a:p>
        </p:txBody>
      </p:sp>
      <p:sp>
        <p:nvSpPr>
          <p:cNvPr id="8" name="Rectangle 37">
            <a:extLst>
              <a:ext uri="{FF2B5EF4-FFF2-40B4-BE49-F238E27FC236}">
                <a16:creationId xmlns:a16="http://schemas.microsoft.com/office/drawing/2014/main" id="{B68E60C4-5962-0690-F158-78CF712F9696}"/>
              </a:ext>
            </a:extLst>
          </p:cNvPr>
          <p:cNvSpPr>
            <a:spLocks noChangeArrowheads="1"/>
          </p:cNvSpPr>
          <p:nvPr/>
        </p:nvSpPr>
        <p:spPr bwMode="auto">
          <a:xfrm>
            <a:off x="2051718" y="1192260"/>
            <a:ext cx="2353628"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r>
              <a:rPr lang="en-US" sz="2000" b="1" dirty="0">
                <a:solidFill>
                  <a:srgbClr val="000000"/>
                </a:solidFill>
                <a:latin typeface="Calibri" panose="020F0502020204030204" pitchFamily="34" charset="0"/>
                <a:cs typeface="Calibri" panose="020F0502020204030204" pitchFamily="34" charset="0"/>
              </a:rPr>
              <a:t>STJ Cross Section</a:t>
            </a:r>
            <a:endParaRPr lang="en-US" sz="2000" b="1" dirty="0">
              <a:latin typeface="Calibri" panose="020F0502020204030204" pitchFamily="34" charset="0"/>
              <a:cs typeface="Calibri" panose="020F0502020204030204" pitchFamily="34" charset="0"/>
            </a:endParaRPr>
          </a:p>
        </p:txBody>
      </p:sp>
      <p:sp>
        <p:nvSpPr>
          <p:cNvPr id="9" name="Freeform 8">
            <a:extLst>
              <a:ext uri="{FF2B5EF4-FFF2-40B4-BE49-F238E27FC236}">
                <a16:creationId xmlns:a16="http://schemas.microsoft.com/office/drawing/2014/main" id="{E79561D0-9B11-610D-A52E-2777FB8B9DD8}"/>
              </a:ext>
            </a:extLst>
          </p:cNvPr>
          <p:cNvSpPr>
            <a:spLocks/>
          </p:cNvSpPr>
          <p:nvPr/>
        </p:nvSpPr>
        <p:spPr bwMode="auto">
          <a:xfrm>
            <a:off x="920784" y="2805104"/>
            <a:ext cx="1839912" cy="473075"/>
          </a:xfrm>
          <a:custGeom>
            <a:avLst/>
            <a:gdLst>
              <a:gd name="T0" fmla="*/ 985837 w 1159"/>
              <a:gd name="T1" fmla="*/ 473075 h 288"/>
              <a:gd name="T2" fmla="*/ 985837 w 1159"/>
              <a:gd name="T3" fmla="*/ 64062 h 288"/>
              <a:gd name="T4" fmla="*/ 1839912 w 1159"/>
              <a:gd name="T5" fmla="*/ 64062 h 288"/>
              <a:gd name="T6" fmla="*/ 1839912 w 1159"/>
              <a:gd name="T7" fmla="*/ 0 h 288"/>
              <a:gd name="T8" fmla="*/ 906462 w 1159"/>
              <a:gd name="T9" fmla="*/ 0 h 288"/>
              <a:gd name="T10" fmla="*/ 906462 w 1159"/>
              <a:gd name="T11" fmla="*/ 409013 h 288"/>
              <a:gd name="T12" fmla="*/ 0 w 1159"/>
              <a:gd name="T13" fmla="*/ 409013 h 288"/>
              <a:gd name="T14" fmla="*/ 0 w 1159"/>
              <a:gd name="T15" fmla="*/ 473075 h 288"/>
              <a:gd name="T16" fmla="*/ 985837 w 1159"/>
              <a:gd name="T17" fmla="*/ 473075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59"/>
              <a:gd name="T28" fmla="*/ 0 h 288"/>
              <a:gd name="T29" fmla="*/ 1159 w 1159"/>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59" h="288">
                <a:moveTo>
                  <a:pt x="621" y="288"/>
                </a:moveTo>
                <a:lnTo>
                  <a:pt x="621" y="39"/>
                </a:lnTo>
                <a:lnTo>
                  <a:pt x="1159" y="39"/>
                </a:lnTo>
                <a:lnTo>
                  <a:pt x="1159" y="0"/>
                </a:lnTo>
                <a:lnTo>
                  <a:pt x="571" y="0"/>
                </a:lnTo>
                <a:lnTo>
                  <a:pt x="571" y="249"/>
                </a:lnTo>
                <a:lnTo>
                  <a:pt x="0" y="249"/>
                </a:lnTo>
                <a:lnTo>
                  <a:pt x="0" y="288"/>
                </a:lnTo>
                <a:lnTo>
                  <a:pt x="621" y="288"/>
                </a:lnTo>
                <a:close/>
              </a:path>
            </a:pathLst>
          </a:custGeom>
          <a:solidFill>
            <a:schemeClr val="tx1"/>
          </a:solidFill>
          <a:ln w="12700">
            <a:solidFill>
              <a:srgbClr val="BBBBBB"/>
            </a:solid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10" name="Freeform 9">
            <a:extLst>
              <a:ext uri="{FF2B5EF4-FFF2-40B4-BE49-F238E27FC236}">
                <a16:creationId xmlns:a16="http://schemas.microsoft.com/office/drawing/2014/main" id="{BFD45497-F587-DE32-A6F7-59A519F65A64}"/>
              </a:ext>
            </a:extLst>
          </p:cNvPr>
          <p:cNvSpPr>
            <a:spLocks/>
          </p:cNvSpPr>
          <p:nvPr/>
        </p:nvSpPr>
        <p:spPr bwMode="auto">
          <a:xfrm>
            <a:off x="3208371" y="2257416"/>
            <a:ext cx="1182688" cy="919163"/>
          </a:xfrm>
          <a:custGeom>
            <a:avLst/>
            <a:gdLst>
              <a:gd name="T0" fmla="*/ 0 w 754"/>
              <a:gd name="T1" fmla="*/ 892901 h 560"/>
              <a:gd name="T2" fmla="*/ 0 w 754"/>
              <a:gd name="T3" fmla="*/ 0 h 560"/>
              <a:gd name="T4" fmla="*/ 585070 w 754"/>
              <a:gd name="T5" fmla="*/ 0 h 560"/>
              <a:gd name="T6" fmla="*/ 804667 w 754"/>
              <a:gd name="T7" fmla="*/ 548215 h 560"/>
              <a:gd name="T8" fmla="*/ 1182688 w 754"/>
              <a:gd name="T9" fmla="*/ 548215 h 560"/>
              <a:gd name="T10" fmla="*/ 1182688 w 754"/>
              <a:gd name="T11" fmla="*/ 919163 h 560"/>
              <a:gd name="T12" fmla="*/ 727808 w 754"/>
              <a:gd name="T13" fmla="*/ 919163 h 560"/>
              <a:gd name="T14" fmla="*/ 506642 w 754"/>
              <a:gd name="T15" fmla="*/ 306935 h 560"/>
              <a:gd name="T16" fmla="*/ 130190 w 754"/>
              <a:gd name="T17" fmla="*/ 306935 h 560"/>
              <a:gd name="T18" fmla="*/ 130190 w 754"/>
              <a:gd name="T19" fmla="*/ 892901 h 560"/>
              <a:gd name="T20" fmla="*/ 0 w 754"/>
              <a:gd name="T21" fmla="*/ 892901 h 5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54"/>
              <a:gd name="T34" fmla="*/ 0 h 560"/>
              <a:gd name="T35" fmla="*/ 754 w 754"/>
              <a:gd name="T36" fmla="*/ 560 h 5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54" h="560">
                <a:moveTo>
                  <a:pt x="0" y="544"/>
                </a:moveTo>
                <a:lnTo>
                  <a:pt x="0" y="0"/>
                </a:lnTo>
                <a:lnTo>
                  <a:pt x="373" y="0"/>
                </a:lnTo>
                <a:lnTo>
                  <a:pt x="513" y="334"/>
                </a:lnTo>
                <a:lnTo>
                  <a:pt x="754" y="334"/>
                </a:lnTo>
                <a:lnTo>
                  <a:pt x="754" y="560"/>
                </a:lnTo>
                <a:lnTo>
                  <a:pt x="464" y="560"/>
                </a:lnTo>
                <a:lnTo>
                  <a:pt x="323" y="187"/>
                </a:lnTo>
                <a:lnTo>
                  <a:pt x="83" y="187"/>
                </a:lnTo>
                <a:lnTo>
                  <a:pt x="83" y="544"/>
                </a:lnTo>
                <a:lnTo>
                  <a:pt x="0" y="544"/>
                </a:lnTo>
                <a:close/>
              </a:path>
            </a:pathLst>
          </a:custGeom>
          <a:solidFill>
            <a:schemeClr val="tx2">
              <a:lumMod val="50000"/>
              <a:lumOff val="50000"/>
            </a:schemeClr>
          </a:solidFill>
          <a:ln w="12700">
            <a:noFill/>
            <a:round/>
            <a:headEnd/>
            <a:tailEnd/>
          </a:ln>
        </p:spPr>
        <p:txBody>
          <a:bodyPr/>
          <a:lstStyle/>
          <a:p>
            <a:endParaRPr lang="en-US" dirty="0">
              <a:latin typeface="Calibri" panose="020F0502020204030204" pitchFamily="34" charset="0"/>
              <a:cs typeface="Calibri" panose="020F0502020204030204" pitchFamily="34" charset="0"/>
            </a:endParaRPr>
          </a:p>
        </p:txBody>
      </p:sp>
      <p:sp>
        <p:nvSpPr>
          <p:cNvPr id="14" name="Rectangle 13">
            <a:extLst>
              <a:ext uri="{FF2B5EF4-FFF2-40B4-BE49-F238E27FC236}">
                <a16:creationId xmlns:a16="http://schemas.microsoft.com/office/drawing/2014/main" id="{24C658BA-C5E3-0B69-18E4-F182DAF6C261}"/>
              </a:ext>
            </a:extLst>
          </p:cNvPr>
          <p:cNvSpPr>
            <a:spLocks noChangeArrowheads="1"/>
          </p:cNvSpPr>
          <p:nvPr/>
        </p:nvSpPr>
        <p:spPr bwMode="auto">
          <a:xfrm>
            <a:off x="920784" y="3802054"/>
            <a:ext cx="3484562" cy="396875"/>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5CB1F8EF-9FED-6113-AD88-80A52BD9D35C}"/>
              </a:ext>
            </a:extLst>
          </p:cNvPr>
          <p:cNvSpPr>
            <a:spLocks noChangeArrowheads="1"/>
          </p:cNvSpPr>
          <p:nvPr/>
        </p:nvSpPr>
        <p:spPr bwMode="auto">
          <a:xfrm>
            <a:off x="920783" y="3483741"/>
            <a:ext cx="3472205" cy="337582"/>
          </a:xfrm>
          <a:prstGeom prst="rect">
            <a:avLst/>
          </a:prstGeom>
          <a:solidFill>
            <a:schemeClr val="bg1">
              <a:lumMod val="50000"/>
            </a:schemeClr>
          </a:solidFill>
          <a:ln w="12700">
            <a:noFill/>
            <a:miter lim="800000"/>
            <a:headEnd/>
            <a:tailEnd/>
          </a:ln>
        </p:spPr>
        <p:txBody>
          <a:bodyPr/>
          <a:lstStyle/>
          <a:p>
            <a:endParaRPr lang="en-US" dirty="0">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38BCAF3E-3E62-BD09-14A0-71A547FBC559}"/>
              </a:ext>
            </a:extLst>
          </p:cNvPr>
          <p:cNvSpPr>
            <a:spLocks/>
          </p:cNvSpPr>
          <p:nvPr/>
        </p:nvSpPr>
        <p:spPr bwMode="auto">
          <a:xfrm>
            <a:off x="3338011" y="2557365"/>
            <a:ext cx="1052723" cy="969962"/>
          </a:xfrm>
          <a:custGeom>
            <a:avLst/>
            <a:gdLst>
              <a:gd name="T0" fmla="*/ 144463 w 654"/>
              <a:gd name="T1" fmla="*/ 969962 h 590"/>
              <a:gd name="T2" fmla="*/ 144463 w 654"/>
              <a:gd name="T3" fmla="*/ 522793 h 590"/>
              <a:gd name="T4" fmla="*/ 0 w 654"/>
              <a:gd name="T5" fmla="*/ 522793 h 590"/>
              <a:gd name="T6" fmla="*/ 0 w 654"/>
              <a:gd name="T7" fmla="*/ 0 h 590"/>
              <a:gd name="T8" fmla="*/ 368300 w 654"/>
              <a:gd name="T9" fmla="*/ 0 h 590"/>
              <a:gd name="T10" fmla="*/ 592138 w 654"/>
              <a:gd name="T11" fmla="*/ 535945 h 590"/>
              <a:gd name="T12" fmla="*/ 1038225 w 654"/>
              <a:gd name="T13" fmla="*/ 535945 h 590"/>
              <a:gd name="T14" fmla="*/ 1038225 w 654"/>
              <a:gd name="T15" fmla="*/ 969962 h 590"/>
              <a:gd name="T16" fmla="*/ 144463 w 654"/>
              <a:gd name="T17" fmla="*/ 969962 h 5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54"/>
              <a:gd name="T28" fmla="*/ 0 h 590"/>
              <a:gd name="T29" fmla="*/ 654 w 654"/>
              <a:gd name="T30" fmla="*/ 590 h 59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54" h="590">
                <a:moveTo>
                  <a:pt x="91" y="590"/>
                </a:moveTo>
                <a:lnTo>
                  <a:pt x="91" y="318"/>
                </a:lnTo>
                <a:lnTo>
                  <a:pt x="0" y="318"/>
                </a:lnTo>
                <a:lnTo>
                  <a:pt x="0" y="0"/>
                </a:lnTo>
                <a:lnTo>
                  <a:pt x="232" y="0"/>
                </a:lnTo>
                <a:lnTo>
                  <a:pt x="373" y="326"/>
                </a:lnTo>
                <a:lnTo>
                  <a:pt x="654" y="326"/>
                </a:lnTo>
                <a:lnTo>
                  <a:pt x="654" y="590"/>
                </a:lnTo>
                <a:lnTo>
                  <a:pt x="91" y="590"/>
                </a:lnTo>
                <a:close/>
              </a:path>
            </a:pathLst>
          </a:custGeom>
          <a:solidFill>
            <a:schemeClr val="bg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id="{24A98771-9D60-0E44-5972-20920FD8F5ED}"/>
              </a:ext>
            </a:extLst>
          </p:cNvPr>
          <p:cNvSpPr>
            <a:spLocks noChangeArrowheads="1"/>
          </p:cNvSpPr>
          <p:nvPr/>
        </p:nvSpPr>
        <p:spPr bwMode="auto">
          <a:xfrm>
            <a:off x="1893921" y="2805104"/>
            <a:ext cx="1655763" cy="206375"/>
          </a:xfrm>
          <a:prstGeom prst="rect">
            <a:avLst/>
          </a:prstGeom>
          <a:solidFill>
            <a:schemeClr val="bg2">
              <a:lumMod val="75000"/>
            </a:schemeClr>
          </a:solidFill>
          <a:ln w="12700">
            <a:noFill/>
            <a:miter lim="800000"/>
            <a:headEnd/>
            <a:tailEnd/>
          </a:ln>
        </p:spPr>
        <p:txBody>
          <a:bodyPr/>
          <a:lstStyle/>
          <a:p>
            <a:endParaRPr lang="en-US" dirty="0">
              <a:latin typeface="Calibri" panose="020F0502020204030204" pitchFamily="34" charset="0"/>
              <a:cs typeface="Calibri" panose="020F0502020204030204" pitchFamily="34" charset="0"/>
            </a:endParaRPr>
          </a:p>
        </p:txBody>
      </p:sp>
      <p:sp>
        <p:nvSpPr>
          <p:cNvPr id="19" name="Rectangle 18">
            <a:extLst>
              <a:ext uri="{FF2B5EF4-FFF2-40B4-BE49-F238E27FC236}">
                <a16:creationId xmlns:a16="http://schemas.microsoft.com/office/drawing/2014/main" id="{F035C0EA-DAAF-7F83-026E-3998AC4860CD}"/>
              </a:ext>
            </a:extLst>
          </p:cNvPr>
          <p:cNvSpPr>
            <a:spLocks noChangeArrowheads="1"/>
          </p:cNvSpPr>
          <p:nvPr/>
        </p:nvSpPr>
        <p:spPr bwMode="auto">
          <a:xfrm>
            <a:off x="1893921" y="3151179"/>
            <a:ext cx="1655763" cy="141287"/>
          </a:xfrm>
          <a:prstGeom prst="rect">
            <a:avLst/>
          </a:prstGeom>
          <a:solidFill>
            <a:schemeClr val="bg1">
              <a:lumMod val="85000"/>
            </a:schemeClr>
          </a:solidFill>
          <a:ln w="12700">
            <a:noFill/>
            <a:miter lim="800000"/>
            <a:headEnd/>
            <a:tailEnd/>
          </a:ln>
        </p:spPr>
        <p:txBody>
          <a:bodyPr/>
          <a:lstStyle/>
          <a:p>
            <a:endParaRPr lang="en-US" dirty="0">
              <a:latin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2ACA7F97-D3E4-C314-C508-192F58592E12}"/>
              </a:ext>
            </a:extLst>
          </p:cNvPr>
          <p:cNvSpPr>
            <a:spLocks noChangeArrowheads="1"/>
          </p:cNvSpPr>
          <p:nvPr/>
        </p:nvSpPr>
        <p:spPr bwMode="auto">
          <a:xfrm>
            <a:off x="1893921" y="2967029"/>
            <a:ext cx="1655763" cy="169862"/>
          </a:xfrm>
          <a:prstGeom prst="rect">
            <a:avLst/>
          </a:prstGeom>
          <a:solidFill>
            <a:schemeClr val="bg1">
              <a:lumMod val="85000"/>
            </a:schemeClr>
          </a:solidFill>
          <a:ln w="12700">
            <a:noFill/>
            <a:miter lim="800000"/>
            <a:headEnd/>
            <a:tailEnd/>
          </a:ln>
        </p:spPr>
        <p:txBody>
          <a:bodyPr/>
          <a:lstStyle/>
          <a:p>
            <a:endParaRPr lang="en-US" dirty="0">
              <a:latin typeface="Calibri" panose="020F0502020204030204" pitchFamily="34" charset="0"/>
              <a:cs typeface="Calibri" panose="020F0502020204030204" pitchFamily="34" charset="0"/>
            </a:endParaRPr>
          </a:p>
        </p:txBody>
      </p:sp>
      <p:grpSp>
        <p:nvGrpSpPr>
          <p:cNvPr id="62" name="Group 61">
            <a:extLst>
              <a:ext uri="{FF2B5EF4-FFF2-40B4-BE49-F238E27FC236}">
                <a16:creationId xmlns:a16="http://schemas.microsoft.com/office/drawing/2014/main" id="{BC8B00A4-5791-F926-7176-60E8070ED9FB}"/>
              </a:ext>
            </a:extLst>
          </p:cNvPr>
          <p:cNvGrpSpPr/>
          <p:nvPr/>
        </p:nvGrpSpPr>
        <p:grpSpPr>
          <a:xfrm>
            <a:off x="1585994" y="2871220"/>
            <a:ext cx="604837" cy="230188"/>
            <a:chOff x="2169803" y="3620293"/>
            <a:chExt cx="604837" cy="230188"/>
          </a:xfrm>
        </p:grpSpPr>
        <p:sp>
          <p:nvSpPr>
            <p:cNvPr id="63" name="Arc 13">
              <a:extLst>
                <a:ext uri="{FF2B5EF4-FFF2-40B4-BE49-F238E27FC236}">
                  <a16:creationId xmlns:a16="http://schemas.microsoft.com/office/drawing/2014/main" id="{C2CAB1C8-7FE8-C6B3-65F3-39382CAC9A6C}"/>
                </a:ext>
              </a:extLst>
            </p:cNvPr>
            <p:cNvSpPr>
              <a:spLocks/>
            </p:cNvSpPr>
            <p:nvPr/>
          </p:nvSpPr>
          <p:spPr bwMode="auto">
            <a:xfrm>
              <a:off x="2617478" y="3750468"/>
              <a:ext cx="157162" cy="100013"/>
            </a:xfrm>
            <a:custGeom>
              <a:avLst/>
              <a:gdLst>
                <a:gd name="T0" fmla="*/ 0 w 21595"/>
                <a:gd name="T1" fmla="*/ 685600 h 14135"/>
                <a:gd name="T2" fmla="*/ 278758 w 21595"/>
                <a:gd name="T3" fmla="*/ 0 h 14135"/>
                <a:gd name="T4" fmla="*/ 1143786 w 21595"/>
                <a:gd name="T5" fmla="*/ 708872 h 14135"/>
                <a:gd name="T6" fmla="*/ 0 60000 65536"/>
                <a:gd name="T7" fmla="*/ 0 60000 65536"/>
                <a:gd name="T8" fmla="*/ 0 60000 65536"/>
                <a:gd name="T9" fmla="*/ 0 w 21595"/>
                <a:gd name="T10" fmla="*/ 0 h 14135"/>
                <a:gd name="T11" fmla="*/ 21595 w 21595"/>
                <a:gd name="T12" fmla="*/ 14135 h 14135"/>
              </a:gdLst>
              <a:ahLst/>
              <a:cxnLst>
                <a:cxn ang="T6">
                  <a:pos x="T0" y="T1"/>
                </a:cxn>
                <a:cxn ang="T7">
                  <a:pos x="T2" y="T3"/>
                </a:cxn>
                <a:cxn ang="T8">
                  <a:pos x="T4" y="T5"/>
                </a:cxn>
              </a:cxnLst>
              <a:rect l="T9" t="T10" r="T11" b="T12"/>
              <a:pathLst>
                <a:path w="21595" h="14135" fill="none" extrusionOk="0">
                  <a:moveTo>
                    <a:pt x="-1" y="13670"/>
                  </a:moveTo>
                  <a:cubicBezTo>
                    <a:pt x="108" y="8639"/>
                    <a:pt x="1969" y="3804"/>
                    <a:pt x="5262" y="-1"/>
                  </a:cubicBezTo>
                </a:path>
                <a:path w="21595" h="14135" stroke="0" extrusionOk="0">
                  <a:moveTo>
                    <a:pt x="-1" y="13670"/>
                  </a:moveTo>
                  <a:cubicBezTo>
                    <a:pt x="108" y="8639"/>
                    <a:pt x="1969" y="3804"/>
                    <a:pt x="5262" y="-1"/>
                  </a:cubicBezTo>
                  <a:lnTo>
                    <a:pt x="21595" y="14135"/>
                  </a:lnTo>
                  <a:lnTo>
                    <a:pt x="-1" y="1367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panose="020F0502020204030204" pitchFamily="34" charset="0"/>
                <a:cs typeface="Calibri" panose="020F0502020204030204" pitchFamily="34" charset="0"/>
              </a:endParaRPr>
            </a:p>
          </p:txBody>
        </p:sp>
        <p:sp>
          <p:nvSpPr>
            <p:cNvPr id="64" name="Line 14">
              <a:extLst>
                <a:ext uri="{FF2B5EF4-FFF2-40B4-BE49-F238E27FC236}">
                  <a16:creationId xmlns:a16="http://schemas.microsoft.com/office/drawing/2014/main" id="{628EA554-9A42-A8A8-6C29-001E91A73F7E}"/>
                </a:ext>
              </a:extLst>
            </p:cNvPr>
            <p:cNvSpPr>
              <a:spLocks noChangeShapeType="1"/>
            </p:cNvSpPr>
            <p:nvPr/>
          </p:nvSpPr>
          <p:spPr bwMode="auto">
            <a:xfrm flipH="1" flipV="1">
              <a:off x="2169803" y="3620293"/>
              <a:ext cx="460375" cy="17780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latin typeface="Calibri" panose="020F0502020204030204" pitchFamily="34" charset="0"/>
                <a:cs typeface="Calibri" panose="020F0502020204030204" pitchFamily="34" charset="0"/>
              </a:endParaRPr>
            </a:p>
          </p:txBody>
        </p:sp>
      </p:grpSp>
      <p:sp>
        <p:nvSpPr>
          <p:cNvPr id="65" name="Rectangle 19">
            <a:extLst>
              <a:ext uri="{FF2B5EF4-FFF2-40B4-BE49-F238E27FC236}">
                <a16:creationId xmlns:a16="http://schemas.microsoft.com/office/drawing/2014/main" id="{BEEFBC8B-20E2-29A2-9F9A-53C68F282C73}"/>
              </a:ext>
            </a:extLst>
          </p:cNvPr>
          <p:cNvSpPr>
            <a:spLocks noChangeArrowheads="1"/>
          </p:cNvSpPr>
          <p:nvPr/>
        </p:nvSpPr>
        <p:spPr bwMode="auto">
          <a:xfrm>
            <a:off x="2189196" y="4367204"/>
            <a:ext cx="1295226"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a:solidFill>
                  <a:srgbClr val="000000"/>
                </a:solidFill>
                <a:latin typeface="Calibri" panose="020F0502020204030204" pitchFamily="34" charset="0"/>
                <a:ea typeface="ヒラギノ角ゴ Pro W3" charset="0"/>
                <a:cs typeface="Calibri" panose="020F0502020204030204" pitchFamily="34" charset="0"/>
              </a:rPr>
              <a:t>1</a:t>
            </a:r>
            <a:r>
              <a:rPr lang="en-US" dirty="0">
                <a:solidFill>
                  <a:srgbClr val="000000"/>
                </a:solidFill>
                <a:latin typeface="Calibri" panose="020F0502020204030204" pitchFamily="34" charset="0"/>
                <a:cs typeface="Calibri" panose="020F0502020204030204" pitchFamily="34" charset="0"/>
              </a:rPr>
              <a:t>00×</a:t>
            </a:r>
            <a:r>
              <a:rPr lang="en-US" dirty="0">
                <a:solidFill>
                  <a:srgbClr val="000000"/>
                </a:solidFill>
                <a:latin typeface="Calibri" panose="020F0502020204030204" pitchFamily="34" charset="0"/>
                <a:cs typeface="Calibri" panose="020F0502020204030204" pitchFamily="34" charset="0"/>
                <a:sym typeface="Symbol" charset="0"/>
              </a:rPr>
              <a:t>100 μm</a:t>
            </a:r>
            <a:r>
              <a:rPr lang="en-US" baseline="30000" dirty="0">
                <a:solidFill>
                  <a:srgbClr val="000000"/>
                </a:solidFill>
                <a:latin typeface="Calibri" panose="020F0502020204030204" pitchFamily="34" charset="0"/>
                <a:cs typeface="Calibri" panose="020F0502020204030204" pitchFamily="34" charset="0"/>
              </a:rPr>
              <a:t>2 </a:t>
            </a:r>
            <a:endParaRPr lang="en-US" dirty="0">
              <a:latin typeface="Calibri" panose="020F0502020204030204" pitchFamily="34" charset="0"/>
              <a:cs typeface="Calibri" panose="020F0502020204030204" pitchFamily="34" charset="0"/>
            </a:endParaRPr>
          </a:p>
        </p:txBody>
      </p:sp>
      <p:sp>
        <p:nvSpPr>
          <p:cNvPr id="66" name="Line 20">
            <a:extLst>
              <a:ext uri="{FF2B5EF4-FFF2-40B4-BE49-F238E27FC236}">
                <a16:creationId xmlns:a16="http://schemas.microsoft.com/office/drawing/2014/main" id="{4FDE0090-45F5-D18D-98FE-0A113EAC1965}"/>
              </a:ext>
            </a:extLst>
          </p:cNvPr>
          <p:cNvSpPr>
            <a:spLocks noChangeShapeType="1"/>
          </p:cNvSpPr>
          <p:nvPr/>
        </p:nvSpPr>
        <p:spPr bwMode="auto">
          <a:xfrm>
            <a:off x="1906621" y="3139031"/>
            <a:ext cx="1643063" cy="0"/>
          </a:xfrm>
          <a:prstGeom prst="line">
            <a:avLst/>
          </a:prstGeom>
          <a:noFill/>
          <a:ln w="26988">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67" name="Rectangle 24">
            <a:extLst>
              <a:ext uri="{FF2B5EF4-FFF2-40B4-BE49-F238E27FC236}">
                <a16:creationId xmlns:a16="http://schemas.microsoft.com/office/drawing/2014/main" id="{ED4DD618-9177-1BCB-C31D-6E2D7FC8CE0B}"/>
              </a:ext>
            </a:extLst>
          </p:cNvPr>
          <p:cNvSpPr>
            <a:spLocks noChangeArrowheads="1"/>
          </p:cNvSpPr>
          <p:nvPr/>
        </p:nvSpPr>
        <p:spPr bwMode="auto">
          <a:xfrm>
            <a:off x="2162985" y="2764216"/>
            <a:ext cx="112056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dirty="0">
                <a:solidFill>
                  <a:srgbClr val="000000"/>
                </a:solidFill>
                <a:latin typeface="Calibri" panose="020F0502020204030204" pitchFamily="34" charset="0"/>
                <a:cs typeface="Calibri" panose="020F0502020204030204" pitchFamily="34" charset="0"/>
              </a:rPr>
              <a:t>Ta Absorber</a:t>
            </a:r>
            <a:endParaRPr lang="en-US" dirty="0">
              <a:latin typeface="Calibri" panose="020F0502020204030204" pitchFamily="34" charset="0"/>
              <a:cs typeface="Calibri" panose="020F0502020204030204" pitchFamily="34" charset="0"/>
            </a:endParaRPr>
          </a:p>
        </p:txBody>
      </p:sp>
      <p:sp>
        <p:nvSpPr>
          <p:cNvPr id="68" name="Rectangle 26">
            <a:extLst>
              <a:ext uri="{FF2B5EF4-FFF2-40B4-BE49-F238E27FC236}">
                <a16:creationId xmlns:a16="http://schemas.microsoft.com/office/drawing/2014/main" id="{DFACE1D0-9AB1-041B-4EC6-5E7EFCC75926}"/>
              </a:ext>
            </a:extLst>
          </p:cNvPr>
          <p:cNvSpPr>
            <a:spLocks noChangeArrowheads="1"/>
          </p:cNvSpPr>
          <p:nvPr/>
        </p:nvSpPr>
        <p:spPr bwMode="auto">
          <a:xfrm>
            <a:off x="1025559" y="3929054"/>
            <a:ext cx="893762" cy="179387"/>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Calibri" panose="020F0502020204030204" pitchFamily="34" charset="0"/>
              <a:cs typeface="Calibri" panose="020F0502020204030204" pitchFamily="34" charset="0"/>
            </a:endParaRPr>
          </a:p>
        </p:txBody>
      </p:sp>
      <p:sp>
        <p:nvSpPr>
          <p:cNvPr id="69" name="Rectangle 28">
            <a:extLst>
              <a:ext uri="{FF2B5EF4-FFF2-40B4-BE49-F238E27FC236}">
                <a16:creationId xmlns:a16="http://schemas.microsoft.com/office/drawing/2014/main" id="{1A07F2D5-4704-6912-8C56-853E9899CF1C}"/>
              </a:ext>
            </a:extLst>
          </p:cNvPr>
          <p:cNvSpPr>
            <a:spLocks noChangeArrowheads="1"/>
          </p:cNvSpPr>
          <p:nvPr/>
        </p:nvSpPr>
        <p:spPr bwMode="auto">
          <a:xfrm>
            <a:off x="920784" y="3278179"/>
            <a:ext cx="2628900" cy="268287"/>
          </a:xfrm>
          <a:prstGeom prst="rect">
            <a:avLst/>
          </a:prstGeom>
          <a:solidFill>
            <a:schemeClr val="bg2">
              <a:lumMod val="75000"/>
            </a:schemeClr>
          </a:solidFill>
          <a:ln w="12700">
            <a:noFill/>
            <a:miter lim="800000"/>
            <a:headEnd/>
            <a:tailEnd/>
          </a:ln>
        </p:spPr>
        <p:txBody>
          <a:bodyPr/>
          <a:lstStyle/>
          <a:p>
            <a:endParaRPr lang="en-US" dirty="0">
              <a:latin typeface="Calibri" panose="020F0502020204030204" pitchFamily="34" charset="0"/>
              <a:cs typeface="Calibri" panose="020F0502020204030204" pitchFamily="34" charset="0"/>
            </a:endParaRPr>
          </a:p>
        </p:txBody>
      </p:sp>
      <p:sp>
        <p:nvSpPr>
          <p:cNvPr id="70" name="Arc 34">
            <a:extLst>
              <a:ext uri="{FF2B5EF4-FFF2-40B4-BE49-F238E27FC236}">
                <a16:creationId xmlns:a16="http://schemas.microsoft.com/office/drawing/2014/main" id="{00953871-F33D-4061-9438-805675750819}"/>
              </a:ext>
            </a:extLst>
          </p:cNvPr>
          <p:cNvSpPr>
            <a:spLocks/>
          </p:cNvSpPr>
          <p:nvPr/>
        </p:nvSpPr>
        <p:spPr bwMode="auto">
          <a:xfrm>
            <a:off x="1906621" y="4273541"/>
            <a:ext cx="158750" cy="103188"/>
          </a:xfrm>
          <a:custGeom>
            <a:avLst/>
            <a:gdLst>
              <a:gd name="T0" fmla="*/ 1094140 w 21600"/>
              <a:gd name="T1" fmla="*/ 0 h 14579"/>
              <a:gd name="T2" fmla="*/ 1102247 w 21600"/>
              <a:gd name="T3" fmla="*/ 732352 h 14579"/>
              <a:gd name="T4" fmla="*/ 0 w 21600"/>
              <a:gd name="T5" fmla="*/ 376648 h 14579"/>
              <a:gd name="T6" fmla="*/ 0 60000 65536"/>
              <a:gd name="T7" fmla="*/ 0 60000 65536"/>
              <a:gd name="T8" fmla="*/ 0 60000 65536"/>
              <a:gd name="T9" fmla="*/ 0 w 21600"/>
              <a:gd name="T10" fmla="*/ 0 h 14579"/>
              <a:gd name="T11" fmla="*/ 21600 w 21600"/>
              <a:gd name="T12" fmla="*/ 14579 h 14579"/>
            </a:gdLst>
            <a:ahLst/>
            <a:cxnLst>
              <a:cxn ang="T6">
                <a:pos x="T0" y="T1"/>
              </a:cxn>
              <a:cxn ang="T7">
                <a:pos x="T2" y="T3"/>
              </a:cxn>
              <a:cxn ang="T8">
                <a:pos x="T4" y="T5"/>
              </a:cxn>
            </a:cxnLst>
            <a:rect l="T9" t="T10" r="T11" b="T12"/>
            <a:pathLst>
              <a:path w="21600" h="14579" fill="none" extrusionOk="0">
                <a:moveTo>
                  <a:pt x="20256" y="-1"/>
                </a:moveTo>
                <a:cubicBezTo>
                  <a:pt x="21145" y="2399"/>
                  <a:pt x="21600" y="4938"/>
                  <a:pt x="21600" y="7498"/>
                </a:cubicBezTo>
                <a:cubicBezTo>
                  <a:pt x="21600" y="9908"/>
                  <a:pt x="21196" y="12301"/>
                  <a:pt x="20406" y="14579"/>
                </a:cubicBezTo>
              </a:path>
              <a:path w="21600" h="14579" stroke="0" extrusionOk="0">
                <a:moveTo>
                  <a:pt x="20256" y="-1"/>
                </a:moveTo>
                <a:cubicBezTo>
                  <a:pt x="21145" y="2399"/>
                  <a:pt x="21600" y="4938"/>
                  <a:pt x="21600" y="7498"/>
                </a:cubicBezTo>
                <a:cubicBezTo>
                  <a:pt x="21600" y="9908"/>
                  <a:pt x="21196" y="12301"/>
                  <a:pt x="20406" y="14579"/>
                </a:cubicBezTo>
                <a:lnTo>
                  <a:pt x="0" y="7498"/>
                </a:lnTo>
                <a:lnTo>
                  <a:pt x="20256" y="-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panose="020F0502020204030204" pitchFamily="34" charset="0"/>
              <a:cs typeface="Calibri" panose="020F0502020204030204" pitchFamily="34" charset="0"/>
            </a:endParaRPr>
          </a:p>
        </p:txBody>
      </p:sp>
      <p:sp>
        <p:nvSpPr>
          <p:cNvPr id="71" name="Arc 35">
            <a:extLst>
              <a:ext uri="{FF2B5EF4-FFF2-40B4-BE49-F238E27FC236}">
                <a16:creationId xmlns:a16="http://schemas.microsoft.com/office/drawing/2014/main" id="{C4E74F40-D9D7-6324-262B-DB75402E30CA}"/>
              </a:ext>
            </a:extLst>
          </p:cNvPr>
          <p:cNvSpPr>
            <a:spLocks/>
          </p:cNvSpPr>
          <p:nvPr/>
        </p:nvSpPr>
        <p:spPr bwMode="auto">
          <a:xfrm>
            <a:off x="3365534" y="4273541"/>
            <a:ext cx="158750" cy="101600"/>
          </a:xfrm>
          <a:custGeom>
            <a:avLst/>
            <a:gdLst>
              <a:gd name="T0" fmla="*/ 62008 w 21600"/>
              <a:gd name="T1" fmla="*/ 723326 h 14303"/>
              <a:gd name="T2" fmla="*/ 69791 w 21600"/>
              <a:gd name="T3" fmla="*/ 0 h 14303"/>
              <a:gd name="T4" fmla="*/ 1166739 w 21600"/>
              <a:gd name="T5" fmla="*/ 372055 h 14303"/>
              <a:gd name="T6" fmla="*/ 0 60000 65536"/>
              <a:gd name="T7" fmla="*/ 0 60000 65536"/>
              <a:gd name="T8" fmla="*/ 0 60000 65536"/>
              <a:gd name="T9" fmla="*/ 0 w 21600"/>
              <a:gd name="T10" fmla="*/ 0 h 14303"/>
              <a:gd name="T11" fmla="*/ 21600 w 21600"/>
              <a:gd name="T12" fmla="*/ 14303 h 14303"/>
            </a:gdLst>
            <a:ahLst/>
            <a:cxnLst>
              <a:cxn ang="T6">
                <a:pos x="T0" y="T1"/>
              </a:cxn>
              <a:cxn ang="T7">
                <a:pos x="T2" y="T3"/>
              </a:cxn>
              <a:cxn ang="T8">
                <a:pos x="T4" y="T5"/>
              </a:cxn>
            </a:cxnLst>
            <a:rect l="T9" t="T10" r="T11" b="T12"/>
            <a:pathLst>
              <a:path w="21600" h="14303" fill="none" extrusionOk="0">
                <a:moveTo>
                  <a:pt x="1147" y="14303"/>
                </a:moveTo>
                <a:cubicBezTo>
                  <a:pt x="387" y="12066"/>
                  <a:pt x="0" y="9719"/>
                  <a:pt x="0" y="7357"/>
                </a:cubicBezTo>
                <a:cubicBezTo>
                  <a:pt x="0" y="4848"/>
                  <a:pt x="437" y="2358"/>
                  <a:pt x="1291" y="-1"/>
                </a:cubicBezTo>
              </a:path>
              <a:path w="21600" h="14303" stroke="0" extrusionOk="0">
                <a:moveTo>
                  <a:pt x="1147" y="14303"/>
                </a:moveTo>
                <a:cubicBezTo>
                  <a:pt x="387" y="12066"/>
                  <a:pt x="0" y="9719"/>
                  <a:pt x="0" y="7357"/>
                </a:cubicBezTo>
                <a:cubicBezTo>
                  <a:pt x="0" y="4848"/>
                  <a:pt x="437" y="2358"/>
                  <a:pt x="1291" y="-1"/>
                </a:cubicBezTo>
                <a:lnTo>
                  <a:pt x="21600" y="7357"/>
                </a:lnTo>
                <a:lnTo>
                  <a:pt x="1147" y="1430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latin typeface="Calibri" panose="020F0502020204030204" pitchFamily="34" charset="0"/>
              <a:cs typeface="Calibri" panose="020F0502020204030204" pitchFamily="34" charset="0"/>
            </a:endParaRPr>
          </a:p>
        </p:txBody>
      </p:sp>
      <p:sp>
        <p:nvSpPr>
          <p:cNvPr id="72" name="Line 36">
            <a:extLst>
              <a:ext uri="{FF2B5EF4-FFF2-40B4-BE49-F238E27FC236}">
                <a16:creationId xmlns:a16="http://schemas.microsoft.com/office/drawing/2014/main" id="{EC75C4D1-38B5-EB9F-2B0B-690E375651FF}"/>
              </a:ext>
            </a:extLst>
          </p:cNvPr>
          <p:cNvSpPr>
            <a:spLocks noChangeShapeType="1"/>
          </p:cNvSpPr>
          <p:nvPr/>
        </p:nvSpPr>
        <p:spPr bwMode="auto">
          <a:xfrm flipH="1">
            <a:off x="2051084" y="4313229"/>
            <a:ext cx="1314450" cy="1587"/>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dirty="0">
              <a:latin typeface="Calibri" panose="020F0502020204030204" pitchFamily="34" charset="0"/>
              <a:cs typeface="Calibri" panose="020F0502020204030204" pitchFamily="34" charset="0"/>
            </a:endParaRPr>
          </a:p>
        </p:txBody>
      </p:sp>
      <p:sp>
        <p:nvSpPr>
          <p:cNvPr id="73" name="Rectangle 37">
            <a:extLst>
              <a:ext uri="{FF2B5EF4-FFF2-40B4-BE49-F238E27FC236}">
                <a16:creationId xmlns:a16="http://schemas.microsoft.com/office/drawing/2014/main" id="{16FE1CD2-F8BE-8936-47F0-2E98636A414B}"/>
              </a:ext>
            </a:extLst>
          </p:cNvPr>
          <p:cNvSpPr>
            <a:spLocks noChangeArrowheads="1"/>
          </p:cNvSpPr>
          <p:nvPr/>
        </p:nvSpPr>
        <p:spPr bwMode="auto">
          <a:xfrm>
            <a:off x="1249173" y="1481099"/>
            <a:ext cx="89236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a:solidFill>
                  <a:srgbClr val="000000"/>
                </a:solidFill>
                <a:latin typeface="Calibri" panose="020F0502020204030204" pitchFamily="34" charset="0"/>
                <a:cs typeface="Calibri" panose="020F0502020204030204" pitchFamily="34" charset="0"/>
              </a:rPr>
              <a:t>Radiation</a:t>
            </a:r>
            <a:endParaRPr lang="en-US" dirty="0">
              <a:latin typeface="Calibri" panose="020F0502020204030204" pitchFamily="34" charset="0"/>
              <a:cs typeface="Calibri" panose="020F0502020204030204" pitchFamily="34" charset="0"/>
            </a:endParaRPr>
          </a:p>
        </p:txBody>
      </p:sp>
      <p:sp>
        <p:nvSpPr>
          <p:cNvPr id="74" name="Rectangle 73">
            <a:extLst>
              <a:ext uri="{FF2B5EF4-FFF2-40B4-BE49-F238E27FC236}">
                <a16:creationId xmlns:a16="http://schemas.microsoft.com/office/drawing/2014/main" id="{3902BF94-9FDA-77A2-C1D2-8CA3879D172E}"/>
              </a:ext>
            </a:extLst>
          </p:cNvPr>
          <p:cNvSpPr/>
          <p:nvPr/>
        </p:nvSpPr>
        <p:spPr bwMode="auto">
          <a:xfrm>
            <a:off x="920784" y="3765541"/>
            <a:ext cx="3484562" cy="457200"/>
          </a:xfrm>
          <a:prstGeom prst="rect">
            <a:avLst/>
          </a:prstGeom>
          <a:solidFill>
            <a:schemeClr val="accent2">
              <a:lumMod val="20000"/>
              <a:lumOff val="80000"/>
            </a:schemeClr>
          </a:solidFill>
          <a:ln w="9525" cap="flat" cmpd="sng" algn="ctr">
            <a:noFill/>
            <a:prstDash val="solid"/>
            <a:round/>
            <a:headEnd type="none" w="med" len="med"/>
            <a:tailEnd type="triangle" w="med" len="med"/>
          </a:ln>
          <a:effectLst/>
        </p:spPr>
        <p:txBody>
          <a:bodyPr wrap="none" anchor="ctr"/>
          <a:lstStyle/>
          <a:p>
            <a:pPr fontAlgn="auto">
              <a:spcBef>
                <a:spcPts val="0"/>
              </a:spcBef>
              <a:spcAft>
                <a:spcPts val="0"/>
              </a:spcAft>
              <a:defRPr/>
            </a:pPr>
            <a:endParaRPr lang="en-US" dirty="0">
              <a:latin typeface="Calibri" panose="020F0502020204030204" pitchFamily="34" charset="0"/>
              <a:cs typeface="Calibri" panose="020F0502020204030204" pitchFamily="34" charset="0"/>
            </a:endParaRPr>
          </a:p>
        </p:txBody>
      </p:sp>
      <p:sp>
        <p:nvSpPr>
          <p:cNvPr id="75" name="Rectangle 27">
            <a:extLst>
              <a:ext uri="{FF2B5EF4-FFF2-40B4-BE49-F238E27FC236}">
                <a16:creationId xmlns:a16="http://schemas.microsoft.com/office/drawing/2014/main" id="{3E07248D-55DD-824B-2C4E-05E24E9EED5C}"/>
              </a:ext>
            </a:extLst>
          </p:cNvPr>
          <p:cNvSpPr>
            <a:spLocks noChangeArrowheads="1"/>
          </p:cNvSpPr>
          <p:nvPr/>
        </p:nvSpPr>
        <p:spPr bwMode="auto">
          <a:xfrm>
            <a:off x="1046196" y="3917941"/>
            <a:ext cx="1097801"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a:solidFill>
                  <a:srgbClr val="000000"/>
                </a:solidFill>
                <a:latin typeface="Calibri" panose="020F0502020204030204" pitchFamily="34" charset="0"/>
                <a:cs typeface="Calibri" panose="020F0502020204030204" pitchFamily="34" charset="0"/>
              </a:rPr>
              <a:t>Si Substrate</a:t>
            </a:r>
            <a:endParaRPr lang="en-US" dirty="0">
              <a:latin typeface="Calibri" panose="020F0502020204030204" pitchFamily="34" charset="0"/>
              <a:cs typeface="Calibri" panose="020F0502020204030204" pitchFamily="34" charset="0"/>
            </a:endParaRPr>
          </a:p>
        </p:txBody>
      </p:sp>
      <p:sp>
        <p:nvSpPr>
          <p:cNvPr id="76" name="Rectangle 29">
            <a:extLst>
              <a:ext uri="{FF2B5EF4-FFF2-40B4-BE49-F238E27FC236}">
                <a16:creationId xmlns:a16="http://schemas.microsoft.com/office/drawing/2014/main" id="{0D00CCB4-CF59-5B9E-F700-A9206540CEB8}"/>
              </a:ext>
            </a:extLst>
          </p:cNvPr>
          <p:cNvSpPr>
            <a:spLocks noChangeArrowheads="1"/>
          </p:cNvSpPr>
          <p:nvPr/>
        </p:nvSpPr>
        <p:spPr bwMode="auto">
          <a:xfrm>
            <a:off x="1044609" y="3533211"/>
            <a:ext cx="3109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a:solidFill>
                  <a:schemeClr val="bg1"/>
                </a:solidFill>
                <a:latin typeface="Calibri" panose="020F0502020204030204" pitchFamily="34" charset="0"/>
                <a:cs typeface="Calibri" panose="020F0502020204030204" pitchFamily="34" charset="0"/>
              </a:rPr>
              <a:t>SiO</a:t>
            </a:r>
          </a:p>
        </p:txBody>
      </p:sp>
      <p:sp>
        <p:nvSpPr>
          <p:cNvPr id="77" name="Rectangle 30">
            <a:extLst>
              <a:ext uri="{FF2B5EF4-FFF2-40B4-BE49-F238E27FC236}">
                <a16:creationId xmlns:a16="http://schemas.microsoft.com/office/drawing/2014/main" id="{549941D5-084E-4108-04DA-0DC513CA0900}"/>
              </a:ext>
            </a:extLst>
          </p:cNvPr>
          <p:cNvSpPr>
            <a:spLocks noChangeArrowheads="1"/>
          </p:cNvSpPr>
          <p:nvPr/>
        </p:nvSpPr>
        <p:spPr bwMode="auto">
          <a:xfrm>
            <a:off x="1355420" y="3596453"/>
            <a:ext cx="11702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a:solidFill>
                  <a:schemeClr val="bg1"/>
                </a:solidFill>
                <a:latin typeface="Calibri" panose="020F0502020204030204" pitchFamily="34" charset="0"/>
                <a:cs typeface="Calibri" panose="020F0502020204030204" pitchFamily="34" charset="0"/>
              </a:rPr>
              <a:t>2</a:t>
            </a:r>
          </a:p>
        </p:txBody>
      </p:sp>
      <p:sp>
        <p:nvSpPr>
          <p:cNvPr id="78" name="Rectangle 23">
            <a:extLst>
              <a:ext uri="{FF2B5EF4-FFF2-40B4-BE49-F238E27FC236}">
                <a16:creationId xmlns:a16="http://schemas.microsoft.com/office/drawing/2014/main" id="{BD9C9B92-AD7A-01F4-958D-9506398029B9}"/>
              </a:ext>
            </a:extLst>
          </p:cNvPr>
          <p:cNvSpPr>
            <a:spLocks noChangeArrowheads="1"/>
          </p:cNvSpPr>
          <p:nvPr/>
        </p:nvSpPr>
        <p:spPr bwMode="auto">
          <a:xfrm>
            <a:off x="2620866" y="3316210"/>
            <a:ext cx="204800"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dirty="0">
                <a:solidFill>
                  <a:srgbClr val="000000"/>
                </a:solidFill>
                <a:latin typeface="Calibri" panose="020F0502020204030204" pitchFamily="34" charset="0"/>
                <a:cs typeface="Calibri" panose="020F0502020204030204" pitchFamily="34" charset="0"/>
              </a:rPr>
              <a:t>Ta</a:t>
            </a:r>
            <a:endParaRPr lang="en-US" dirty="0">
              <a:latin typeface="Calibri" panose="020F0502020204030204" pitchFamily="34" charset="0"/>
              <a:cs typeface="Calibri" panose="020F0502020204030204" pitchFamily="34" charset="0"/>
            </a:endParaRPr>
          </a:p>
        </p:txBody>
      </p:sp>
      <p:sp>
        <p:nvSpPr>
          <p:cNvPr id="79" name="Rectangle 25">
            <a:extLst>
              <a:ext uri="{FF2B5EF4-FFF2-40B4-BE49-F238E27FC236}">
                <a16:creationId xmlns:a16="http://schemas.microsoft.com/office/drawing/2014/main" id="{D15462E4-8E94-2B07-6F1B-CC3D5E88C225}"/>
              </a:ext>
            </a:extLst>
          </p:cNvPr>
          <p:cNvSpPr>
            <a:spLocks noChangeArrowheads="1"/>
          </p:cNvSpPr>
          <p:nvPr/>
        </p:nvSpPr>
        <p:spPr bwMode="auto">
          <a:xfrm>
            <a:off x="2630292" y="2927341"/>
            <a:ext cx="18594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ctr"/>
            <a:r>
              <a:rPr lang="en-US" dirty="0">
                <a:solidFill>
                  <a:srgbClr val="000000"/>
                </a:solidFill>
                <a:latin typeface="Calibri" panose="020F0502020204030204" pitchFamily="34" charset="0"/>
                <a:cs typeface="Calibri" panose="020F0502020204030204" pitchFamily="34" charset="0"/>
              </a:rPr>
              <a:t>Al</a:t>
            </a:r>
            <a:endParaRPr lang="en-US" dirty="0">
              <a:latin typeface="Calibri" panose="020F0502020204030204" pitchFamily="34" charset="0"/>
              <a:cs typeface="Calibri" panose="020F0502020204030204" pitchFamily="34" charset="0"/>
            </a:endParaRPr>
          </a:p>
        </p:txBody>
      </p:sp>
      <p:sp>
        <p:nvSpPr>
          <p:cNvPr id="80" name="Rectangle 31">
            <a:extLst>
              <a:ext uri="{FF2B5EF4-FFF2-40B4-BE49-F238E27FC236}">
                <a16:creationId xmlns:a16="http://schemas.microsoft.com/office/drawing/2014/main" id="{7EE83863-FC8A-E73D-6A86-0879A5DE5650}"/>
              </a:ext>
            </a:extLst>
          </p:cNvPr>
          <p:cNvSpPr>
            <a:spLocks noChangeArrowheads="1"/>
          </p:cNvSpPr>
          <p:nvPr/>
        </p:nvSpPr>
        <p:spPr bwMode="auto">
          <a:xfrm>
            <a:off x="2616904" y="3079741"/>
            <a:ext cx="21272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algn="ctr"/>
            <a:r>
              <a:rPr lang="en-US" dirty="0">
                <a:solidFill>
                  <a:srgbClr val="000000"/>
                </a:solidFill>
                <a:latin typeface="Calibri" panose="020F0502020204030204" pitchFamily="34" charset="0"/>
                <a:cs typeface="Calibri" panose="020F0502020204030204" pitchFamily="34" charset="0"/>
              </a:rPr>
              <a:t>Al</a:t>
            </a:r>
            <a:endParaRPr lang="en-US" dirty="0">
              <a:latin typeface="Calibri" panose="020F0502020204030204" pitchFamily="34" charset="0"/>
              <a:cs typeface="Calibri" panose="020F0502020204030204" pitchFamily="34" charset="0"/>
            </a:endParaRPr>
          </a:p>
        </p:txBody>
      </p:sp>
      <p:cxnSp>
        <p:nvCxnSpPr>
          <p:cNvPr id="81" name="Straight Arrow Connector 80">
            <a:extLst>
              <a:ext uri="{FF2B5EF4-FFF2-40B4-BE49-F238E27FC236}">
                <a16:creationId xmlns:a16="http://schemas.microsoft.com/office/drawing/2014/main" id="{BA9D1D50-EF2B-91CB-B1A4-AAC0B6328DDC}"/>
              </a:ext>
            </a:extLst>
          </p:cNvPr>
          <p:cNvCxnSpPr>
            <a:cxnSpLocks/>
          </p:cNvCxnSpPr>
          <p:nvPr/>
        </p:nvCxnSpPr>
        <p:spPr>
          <a:xfrm rot="16200000" flipH="1">
            <a:off x="2048430" y="2750654"/>
            <a:ext cx="209550" cy="38100"/>
          </a:xfrm>
          <a:prstGeom prst="straightConnector1">
            <a:avLst/>
          </a:prstGeom>
          <a:ln w="12700">
            <a:solidFill>
              <a:schemeClr val="tx1"/>
            </a:solidFill>
            <a:tailEnd type="triangle" w="sm" len="lg"/>
          </a:ln>
          <a:effectLst/>
        </p:spPr>
        <p:style>
          <a:lnRef idx="2">
            <a:schemeClr val="accent1"/>
          </a:lnRef>
          <a:fillRef idx="0">
            <a:schemeClr val="accent1"/>
          </a:fillRef>
          <a:effectRef idx="1">
            <a:schemeClr val="accent1"/>
          </a:effectRef>
          <a:fontRef idx="minor">
            <a:schemeClr val="tx1"/>
          </a:fontRef>
        </p:style>
      </p:cxnSp>
      <p:grpSp>
        <p:nvGrpSpPr>
          <p:cNvPr id="82" name="Group 81">
            <a:extLst>
              <a:ext uri="{FF2B5EF4-FFF2-40B4-BE49-F238E27FC236}">
                <a16:creationId xmlns:a16="http://schemas.microsoft.com/office/drawing/2014/main" id="{674C89A8-9214-2F02-7EF0-8A27F0335958}"/>
              </a:ext>
            </a:extLst>
          </p:cNvPr>
          <p:cNvGrpSpPr/>
          <p:nvPr/>
        </p:nvGrpSpPr>
        <p:grpSpPr>
          <a:xfrm>
            <a:off x="920783" y="4708839"/>
            <a:ext cx="5038725" cy="852684"/>
            <a:chOff x="1735792" y="4723095"/>
            <a:chExt cx="5038725" cy="852684"/>
          </a:xfrm>
        </p:grpSpPr>
        <p:sp>
          <p:nvSpPr>
            <p:cNvPr id="83" name="Rectangle 82">
              <a:extLst>
                <a:ext uri="{FF2B5EF4-FFF2-40B4-BE49-F238E27FC236}">
                  <a16:creationId xmlns:a16="http://schemas.microsoft.com/office/drawing/2014/main" id="{A6A392BD-457D-15AA-D1BB-669A6A0F22B9}"/>
                </a:ext>
              </a:extLst>
            </p:cNvPr>
            <p:cNvSpPr/>
            <p:nvPr/>
          </p:nvSpPr>
          <p:spPr>
            <a:xfrm>
              <a:off x="1735792" y="4723095"/>
              <a:ext cx="5038725" cy="8526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4" name="Object 83">
              <a:extLst>
                <a:ext uri="{FF2B5EF4-FFF2-40B4-BE49-F238E27FC236}">
                  <a16:creationId xmlns:a16="http://schemas.microsoft.com/office/drawing/2014/main" id="{1492FDC8-2ABE-D406-180A-0E7978ADD8F7}"/>
                </a:ext>
              </a:extLst>
            </p:cNvPr>
            <p:cNvGraphicFramePr>
              <a:graphicFrameLocks noChangeAspect="1"/>
            </p:cNvGraphicFramePr>
            <p:nvPr/>
          </p:nvGraphicFramePr>
          <p:xfrm>
            <a:off x="1793909" y="4774575"/>
            <a:ext cx="4927600" cy="774700"/>
          </p:xfrm>
          <a:graphic>
            <a:graphicData uri="http://schemas.openxmlformats.org/presentationml/2006/ole">
              <mc:AlternateContent xmlns:mc="http://schemas.openxmlformats.org/markup-compatibility/2006">
                <mc:Choice xmlns:v="urn:schemas-microsoft-com:vml" Requires="v">
                  <p:oleObj name="Equation" r:id="rId3" imgW="4927600" imgH="774700" progId="Equation.3">
                    <p:embed/>
                  </p:oleObj>
                </mc:Choice>
                <mc:Fallback>
                  <p:oleObj name="Equation" r:id="rId3" imgW="4927600" imgH="774700" progId="Equation.3">
                    <p:embed/>
                    <p:pic>
                      <p:nvPicPr>
                        <p:cNvPr id="84" name="Object 83">
                          <a:extLst>
                            <a:ext uri="{FF2B5EF4-FFF2-40B4-BE49-F238E27FC236}">
                              <a16:creationId xmlns:a16="http://schemas.microsoft.com/office/drawing/2014/main" id="{1492FDC8-2ABE-D406-180A-0E7978ADD8F7}"/>
                            </a:ext>
                          </a:extLst>
                        </p:cNvPr>
                        <p:cNvPicPr/>
                        <p:nvPr/>
                      </p:nvPicPr>
                      <p:blipFill>
                        <a:blip r:embed="rId4"/>
                        <a:stretch>
                          <a:fillRect/>
                        </a:stretch>
                      </p:blipFill>
                      <p:spPr>
                        <a:xfrm>
                          <a:off x="1793909" y="4774575"/>
                          <a:ext cx="4927600" cy="774700"/>
                        </a:xfrm>
                        <a:prstGeom prst="rect">
                          <a:avLst/>
                        </a:prstGeom>
                      </p:spPr>
                    </p:pic>
                  </p:oleObj>
                </mc:Fallback>
              </mc:AlternateContent>
            </a:graphicData>
          </a:graphic>
        </p:graphicFrame>
      </p:grpSp>
      <p:grpSp>
        <p:nvGrpSpPr>
          <p:cNvPr id="85" name="Group 38">
            <a:extLst>
              <a:ext uri="{FF2B5EF4-FFF2-40B4-BE49-F238E27FC236}">
                <a16:creationId xmlns:a16="http://schemas.microsoft.com/office/drawing/2014/main" id="{C1B4318D-804B-1AD6-3AA2-BD2A91C30091}"/>
              </a:ext>
            </a:extLst>
          </p:cNvPr>
          <p:cNvGrpSpPr>
            <a:grpSpLocks/>
          </p:cNvGrpSpPr>
          <p:nvPr/>
        </p:nvGrpSpPr>
        <p:grpSpPr bwMode="auto">
          <a:xfrm>
            <a:off x="1682784" y="1758941"/>
            <a:ext cx="498475" cy="1060450"/>
            <a:chOff x="881" y="1196"/>
            <a:chExt cx="314" cy="645"/>
          </a:xfrm>
          <a:noFill/>
        </p:grpSpPr>
        <p:grpSp>
          <p:nvGrpSpPr>
            <p:cNvPr id="86" name="Group 39">
              <a:extLst>
                <a:ext uri="{FF2B5EF4-FFF2-40B4-BE49-F238E27FC236}">
                  <a16:creationId xmlns:a16="http://schemas.microsoft.com/office/drawing/2014/main" id="{FAA3A639-BFC1-96B9-C4F6-5C083E207967}"/>
                </a:ext>
              </a:extLst>
            </p:cNvPr>
            <p:cNvGrpSpPr>
              <a:grpSpLocks/>
            </p:cNvGrpSpPr>
            <p:nvPr/>
          </p:nvGrpSpPr>
          <p:grpSpPr bwMode="auto">
            <a:xfrm>
              <a:off x="881" y="1196"/>
              <a:ext cx="290" cy="564"/>
              <a:chOff x="881" y="1196"/>
              <a:chExt cx="290" cy="564"/>
            </a:xfrm>
            <a:grpFill/>
          </p:grpSpPr>
          <p:sp>
            <p:nvSpPr>
              <p:cNvPr id="89" name="Arc 40">
                <a:extLst>
                  <a:ext uri="{FF2B5EF4-FFF2-40B4-BE49-F238E27FC236}">
                    <a16:creationId xmlns:a16="http://schemas.microsoft.com/office/drawing/2014/main" id="{297E13E6-F010-652C-914C-0FFB91391030}"/>
                  </a:ext>
                </a:extLst>
              </p:cNvPr>
              <p:cNvSpPr>
                <a:spLocks/>
              </p:cNvSpPr>
              <p:nvPr/>
            </p:nvSpPr>
            <p:spPr bwMode="auto">
              <a:xfrm>
                <a:off x="881" y="1196"/>
                <a:ext cx="71" cy="148"/>
              </a:xfrm>
              <a:custGeom>
                <a:avLst/>
                <a:gdLst>
                  <a:gd name="T0" fmla="*/ 70 w 21600"/>
                  <a:gd name="T1" fmla="*/ 148 h 21597"/>
                  <a:gd name="T2" fmla="*/ 0 w 21600"/>
                  <a:gd name="T3" fmla="*/ 0 h 21597"/>
                  <a:gd name="T4" fmla="*/ 71 w 21600"/>
                  <a:gd name="T5" fmla="*/ 0 h 21597"/>
                  <a:gd name="T6" fmla="*/ 0 60000 65536"/>
                  <a:gd name="T7" fmla="*/ 0 60000 65536"/>
                  <a:gd name="T8" fmla="*/ 0 60000 65536"/>
                  <a:gd name="T9" fmla="*/ 0 w 21600"/>
                  <a:gd name="T10" fmla="*/ 0 h 21597"/>
                  <a:gd name="T11" fmla="*/ 21600 w 21600"/>
                  <a:gd name="T12" fmla="*/ 21597 h 21597"/>
                </a:gdLst>
                <a:ahLst/>
                <a:cxnLst>
                  <a:cxn ang="T6">
                    <a:pos x="T0" y="T1"/>
                  </a:cxn>
                  <a:cxn ang="T7">
                    <a:pos x="T2" y="T3"/>
                  </a:cxn>
                  <a:cxn ang="T8">
                    <a:pos x="T4" y="T5"/>
                  </a:cxn>
                </a:cxnLst>
                <a:rect l="T9" t="T10" r="T11" b="T12"/>
                <a:pathLst>
                  <a:path w="21600" h="21597" fill="none" extrusionOk="0">
                    <a:moveTo>
                      <a:pt x="21291" y="21597"/>
                    </a:moveTo>
                    <a:cubicBezTo>
                      <a:pt x="9483" y="21429"/>
                      <a:pt x="0" y="11809"/>
                      <a:pt x="0" y="0"/>
                    </a:cubicBezTo>
                  </a:path>
                  <a:path w="21600" h="21597" stroke="0" extrusionOk="0">
                    <a:moveTo>
                      <a:pt x="21291" y="21597"/>
                    </a:moveTo>
                    <a:cubicBezTo>
                      <a:pt x="9483" y="21429"/>
                      <a:pt x="0" y="11809"/>
                      <a:pt x="0" y="0"/>
                    </a:cubicBezTo>
                    <a:lnTo>
                      <a:pt x="21600" y="0"/>
                    </a:lnTo>
                    <a:close/>
                  </a:path>
                </a:pathLst>
              </a:custGeom>
              <a:grpFill/>
              <a:ln w="12700">
                <a:solidFill>
                  <a:srgbClr val="000000"/>
                </a:solidFill>
                <a:round/>
                <a:headEnd/>
                <a:tailEnd/>
              </a:ln>
            </p:spPr>
            <p:txBody>
              <a:bodyPr/>
              <a:lstStyle/>
              <a:p>
                <a:pPr fontAlgn="auto">
                  <a:spcBef>
                    <a:spcPts val="0"/>
                  </a:spcBef>
                  <a:spcAft>
                    <a:spcPts val="0"/>
                  </a:spcAft>
                  <a:defRPr/>
                </a:pPr>
                <a:endParaRPr lang="en-US" dirty="0">
                  <a:latin typeface="Calibri" panose="020F0502020204030204" pitchFamily="34" charset="0"/>
                  <a:cs typeface="Calibri" panose="020F0502020204030204" pitchFamily="34" charset="0"/>
                </a:endParaRPr>
              </a:p>
            </p:txBody>
          </p:sp>
          <p:sp>
            <p:nvSpPr>
              <p:cNvPr id="90" name="Arc 41">
                <a:extLst>
                  <a:ext uri="{FF2B5EF4-FFF2-40B4-BE49-F238E27FC236}">
                    <a16:creationId xmlns:a16="http://schemas.microsoft.com/office/drawing/2014/main" id="{0F0A6780-361F-82A2-D010-CECB56B8B075}"/>
                  </a:ext>
                </a:extLst>
              </p:cNvPr>
              <p:cNvSpPr>
                <a:spLocks/>
              </p:cNvSpPr>
              <p:nvPr/>
            </p:nvSpPr>
            <p:spPr bwMode="auto">
              <a:xfrm>
                <a:off x="951" y="1336"/>
                <a:ext cx="79" cy="144"/>
              </a:xfrm>
              <a:custGeom>
                <a:avLst/>
                <a:gdLst>
                  <a:gd name="T0" fmla="*/ 0 w 21873"/>
                  <a:gd name="T1" fmla="*/ 0 h 21600"/>
                  <a:gd name="T2" fmla="*/ 79 w 21873"/>
                  <a:gd name="T3" fmla="*/ 143 h 21600"/>
                  <a:gd name="T4" fmla="*/ 1 w 21873"/>
                  <a:gd name="T5" fmla="*/ 144 h 21600"/>
                  <a:gd name="T6" fmla="*/ 0 60000 65536"/>
                  <a:gd name="T7" fmla="*/ 0 60000 65536"/>
                  <a:gd name="T8" fmla="*/ 0 60000 65536"/>
                  <a:gd name="T9" fmla="*/ 0 w 21873"/>
                  <a:gd name="T10" fmla="*/ 0 h 21600"/>
                  <a:gd name="T11" fmla="*/ 21873 w 21873"/>
                  <a:gd name="T12" fmla="*/ 21600 h 21600"/>
                </a:gdLst>
                <a:ahLst/>
                <a:cxnLst>
                  <a:cxn ang="T6">
                    <a:pos x="T0" y="T1"/>
                  </a:cxn>
                  <a:cxn ang="T7">
                    <a:pos x="T2" y="T3"/>
                  </a:cxn>
                  <a:cxn ang="T8">
                    <a:pos x="T4" y="T5"/>
                  </a:cxn>
                </a:cxnLst>
                <a:rect l="T9" t="T10" r="T11" b="T12"/>
                <a:pathLst>
                  <a:path w="21873" h="21600" fill="none" extrusionOk="0">
                    <a:moveTo>
                      <a:pt x="-1" y="1"/>
                    </a:moveTo>
                    <a:cubicBezTo>
                      <a:pt x="91" y="0"/>
                      <a:pt x="182" y="0"/>
                      <a:pt x="274" y="0"/>
                    </a:cubicBezTo>
                    <a:cubicBezTo>
                      <a:pt x="12143" y="0"/>
                      <a:pt x="21789" y="9577"/>
                      <a:pt x="21873" y="21446"/>
                    </a:cubicBezTo>
                  </a:path>
                  <a:path w="21873" h="21600" stroke="0" extrusionOk="0">
                    <a:moveTo>
                      <a:pt x="-1" y="1"/>
                    </a:moveTo>
                    <a:cubicBezTo>
                      <a:pt x="91" y="0"/>
                      <a:pt x="182" y="0"/>
                      <a:pt x="274" y="0"/>
                    </a:cubicBezTo>
                    <a:cubicBezTo>
                      <a:pt x="12143" y="0"/>
                      <a:pt x="21789" y="9577"/>
                      <a:pt x="21873" y="21446"/>
                    </a:cubicBezTo>
                    <a:lnTo>
                      <a:pt x="274" y="21600"/>
                    </a:lnTo>
                    <a:close/>
                  </a:path>
                </a:pathLst>
              </a:custGeom>
              <a:grpFill/>
              <a:ln w="12700">
                <a:solidFill>
                  <a:srgbClr val="000000"/>
                </a:solidFill>
                <a:round/>
                <a:headEnd/>
                <a:tailEnd/>
              </a:ln>
            </p:spPr>
            <p:txBody>
              <a:bodyPr/>
              <a:lstStyle/>
              <a:p>
                <a:pPr fontAlgn="auto">
                  <a:spcBef>
                    <a:spcPts val="0"/>
                  </a:spcBef>
                  <a:spcAft>
                    <a:spcPts val="0"/>
                  </a:spcAft>
                  <a:defRPr/>
                </a:pPr>
                <a:endParaRPr lang="en-US" dirty="0">
                  <a:latin typeface="Calibri" panose="020F0502020204030204" pitchFamily="34" charset="0"/>
                  <a:cs typeface="Calibri" panose="020F0502020204030204" pitchFamily="34" charset="0"/>
                </a:endParaRPr>
              </a:p>
            </p:txBody>
          </p:sp>
          <p:sp>
            <p:nvSpPr>
              <p:cNvPr id="91" name="Arc 42">
                <a:extLst>
                  <a:ext uri="{FF2B5EF4-FFF2-40B4-BE49-F238E27FC236}">
                    <a16:creationId xmlns:a16="http://schemas.microsoft.com/office/drawing/2014/main" id="{59637BC3-487D-42CD-3653-FB1365EA03CF}"/>
                  </a:ext>
                </a:extLst>
              </p:cNvPr>
              <p:cNvSpPr>
                <a:spLocks/>
              </p:cNvSpPr>
              <p:nvPr/>
            </p:nvSpPr>
            <p:spPr bwMode="auto">
              <a:xfrm>
                <a:off x="1022" y="1471"/>
                <a:ext cx="71" cy="152"/>
              </a:xfrm>
              <a:custGeom>
                <a:avLst/>
                <a:gdLst>
                  <a:gd name="T0" fmla="*/ 70 w 21600"/>
                  <a:gd name="T1" fmla="*/ 152 h 21738"/>
                  <a:gd name="T2" fmla="*/ 0 w 21600"/>
                  <a:gd name="T3" fmla="*/ 0 h 21738"/>
                  <a:gd name="T4" fmla="*/ 71 w 21600"/>
                  <a:gd name="T5" fmla="*/ 1 h 21738"/>
                  <a:gd name="T6" fmla="*/ 0 60000 65536"/>
                  <a:gd name="T7" fmla="*/ 0 60000 65536"/>
                  <a:gd name="T8" fmla="*/ 0 60000 65536"/>
                  <a:gd name="T9" fmla="*/ 0 w 21600"/>
                  <a:gd name="T10" fmla="*/ 0 h 21738"/>
                  <a:gd name="T11" fmla="*/ 21600 w 21600"/>
                  <a:gd name="T12" fmla="*/ 21738 h 21738"/>
                </a:gdLst>
                <a:ahLst/>
                <a:cxnLst>
                  <a:cxn ang="T6">
                    <a:pos x="T0" y="T1"/>
                  </a:cxn>
                  <a:cxn ang="T7">
                    <a:pos x="T2" y="T3"/>
                  </a:cxn>
                  <a:cxn ang="T8">
                    <a:pos x="T4" y="T5"/>
                  </a:cxn>
                </a:cxnLst>
                <a:rect l="T9" t="T10" r="T11" b="T12"/>
                <a:pathLst>
                  <a:path w="21600" h="21738" fill="none" extrusionOk="0">
                    <a:moveTo>
                      <a:pt x="21288" y="21738"/>
                    </a:moveTo>
                    <a:cubicBezTo>
                      <a:pt x="9482" y="21568"/>
                      <a:pt x="0" y="11949"/>
                      <a:pt x="0" y="141"/>
                    </a:cubicBezTo>
                    <a:cubicBezTo>
                      <a:pt x="0" y="93"/>
                      <a:pt x="0" y="46"/>
                      <a:pt x="0" y="-1"/>
                    </a:cubicBezTo>
                  </a:path>
                  <a:path w="21600" h="21738" stroke="0" extrusionOk="0">
                    <a:moveTo>
                      <a:pt x="21288" y="21738"/>
                    </a:moveTo>
                    <a:cubicBezTo>
                      <a:pt x="9482" y="21568"/>
                      <a:pt x="0" y="11949"/>
                      <a:pt x="0" y="141"/>
                    </a:cubicBezTo>
                    <a:cubicBezTo>
                      <a:pt x="0" y="93"/>
                      <a:pt x="0" y="46"/>
                      <a:pt x="0" y="-1"/>
                    </a:cubicBezTo>
                    <a:lnTo>
                      <a:pt x="21600" y="141"/>
                    </a:lnTo>
                    <a:close/>
                  </a:path>
                </a:pathLst>
              </a:custGeom>
              <a:grpFill/>
              <a:ln w="12700">
                <a:solidFill>
                  <a:srgbClr val="000000"/>
                </a:solidFill>
                <a:round/>
                <a:headEnd/>
                <a:tailEnd/>
              </a:ln>
            </p:spPr>
            <p:txBody>
              <a:bodyPr/>
              <a:lstStyle/>
              <a:p>
                <a:pPr fontAlgn="auto">
                  <a:spcBef>
                    <a:spcPts val="0"/>
                  </a:spcBef>
                  <a:spcAft>
                    <a:spcPts val="0"/>
                  </a:spcAft>
                  <a:defRPr/>
                </a:pPr>
                <a:endParaRPr lang="en-US" dirty="0">
                  <a:latin typeface="Calibri" panose="020F0502020204030204" pitchFamily="34" charset="0"/>
                  <a:cs typeface="Calibri" panose="020F0502020204030204" pitchFamily="34" charset="0"/>
                </a:endParaRPr>
              </a:p>
            </p:txBody>
          </p:sp>
          <p:sp>
            <p:nvSpPr>
              <p:cNvPr id="92" name="Arc 43">
                <a:extLst>
                  <a:ext uri="{FF2B5EF4-FFF2-40B4-BE49-F238E27FC236}">
                    <a16:creationId xmlns:a16="http://schemas.microsoft.com/office/drawing/2014/main" id="{29BA31B5-1574-D847-26A7-6D513371D7A4}"/>
                  </a:ext>
                </a:extLst>
              </p:cNvPr>
              <p:cNvSpPr>
                <a:spLocks/>
              </p:cNvSpPr>
              <p:nvPr/>
            </p:nvSpPr>
            <p:spPr bwMode="auto">
              <a:xfrm>
                <a:off x="1088" y="1616"/>
                <a:ext cx="83" cy="144"/>
              </a:xfrm>
              <a:custGeom>
                <a:avLst/>
                <a:gdLst>
                  <a:gd name="T0" fmla="*/ 0 w 21599"/>
                  <a:gd name="T1" fmla="*/ 0 h 21600"/>
                  <a:gd name="T2" fmla="*/ 83 w 21599"/>
                  <a:gd name="T3" fmla="*/ 143 h 21600"/>
                  <a:gd name="T4" fmla="*/ 0 w 21599"/>
                  <a:gd name="T5" fmla="*/ 144 h 21600"/>
                  <a:gd name="T6" fmla="*/ 0 60000 65536"/>
                  <a:gd name="T7" fmla="*/ 0 60000 65536"/>
                  <a:gd name="T8" fmla="*/ 0 60000 65536"/>
                  <a:gd name="T9" fmla="*/ 0 w 21599"/>
                  <a:gd name="T10" fmla="*/ 0 h 21600"/>
                  <a:gd name="T11" fmla="*/ 21599 w 21599"/>
                  <a:gd name="T12" fmla="*/ 21600 h 21600"/>
                </a:gdLst>
                <a:ahLst/>
                <a:cxnLst>
                  <a:cxn ang="T6">
                    <a:pos x="T0" y="T1"/>
                  </a:cxn>
                  <a:cxn ang="T7">
                    <a:pos x="T2" y="T3"/>
                  </a:cxn>
                  <a:cxn ang="T8">
                    <a:pos x="T4" y="T5"/>
                  </a:cxn>
                </a:cxnLst>
                <a:rect l="T9" t="T10" r="T11" b="T12"/>
                <a:pathLst>
                  <a:path w="21599" h="21600" fill="none" extrusionOk="0">
                    <a:moveTo>
                      <a:pt x="0" y="0"/>
                    </a:moveTo>
                    <a:cubicBezTo>
                      <a:pt x="11870" y="0"/>
                      <a:pt x="21517" y="9579"/>
                      <a:pt x="21599" y="21449"/>
                    </a:cubicBezTo>
                  </a:path>
                  <a:path w="21599" h="21600" stroke="0" extrusionOk="0">
                    <a:moveTo>
                      <a:pt x="0" y="0"/>
                    </a:moveTo>
                    <a:cubicBezTo>
                      <a:pt x="11870" y="0"/>
                      <a:pt x="21517" y="9579"/>
                      <a:pt x="21599" y="21449"/>
                    </a:cubicBezTo>
                    <a:lnTo>
                      <a:pt x="0" y="21600"/>
                    </a:lnTo>
                    <a:close/>
                  </a:path>
                </a:pathLst>
              </a:custGeom>
              <a:grpFill/>
              <a:ln w="12700">
                <a:solidFill>
                  <a:srgbClr val="000000"/>
                </a:solidFill>
                <a:round/>
                <a:headEnd/>
                <a:tailEnd/>
              </a:ln>
            </p:spPr>
            <p:txBody>
              <a:bodyPr/>
              <a:lstStyle/>
              <a:p>
                <a:pPr fontAlgn="auto">
                  <a:spcBef>
                    <a:spcPts val="0"/>
                  </a:spcBef>
                  <a:spcAft>
                    <a:spcPts val="0"/>
                  </a:spcAft>
                  <a:defRPr/>
                </a:pPr>
                <a:endParaRPr lang="en-US" dirty="0">
                  <a:latin typeface="Calibri" panose="020F0502020204030204" pitchFamily="34" charset="0"/>
                  <a:cs typeface="Calibri" panose="020F0502020204030204" pitchFamily="34" charset="0"/>
                </a:endParaRPr>
              </a:p>
            </p:txBody>
          </p:sp>
        </p:grpSp>
        <p:sp>
          <p:nvSpPr>
            <p:cNvPr id="87" name="Arc 44">
              <a:extLst>
                <a:ext uri="{FF2B5EF4-FFF2-40B4-BE49-F238E27FC236}">
                  <a16:creationId xmlns:a16="http://schemas.microsoft.com/office/drawing/2014/main" id="{4D385E6B-5501-11F1-AB2C-51DC76880B96}"/>
                </a:ext>
              </a:extLst>
            </p:cNvPr>
            <p:cNvSpPr>
              <a:spLocks/>
            </p:cNvSpPr>
            <p:nvPr/>
          </p:nvSpPr>
          <p:spPr bwMode="auto">
            <a:xfrm>
              <a:off x="1155" y="1779"/>
              <a:ext cx="40" cy="62"/>
            </a:xfrm>
            <a:custGeom>
              <a:avLst/>
              <a:gdLst>
                <a:gd name="T0" fmla="*/ 0 w 12892"/>
                <a:gd name="T1" fmla="*/ 8 h 21600"/>
                <a:gd name="T2" fmla="*/ 40 w 12892"/>
                <a:gd name="T3" fmla="*/ 0 h 21600"/>
                <a:gd name="T4" fmla="*/ 33 w 12892"/>
                <a:gd name="T5" fmla="*/ 62 h 21600"/>
                <a:gd name="T6" fmla="*/ 0 60000 65536"/>
                <a:gd name="T7" fmla="*/ 0 60000 65536"/>
                <a:gd name="T8" fmla="*/ 0 60000 65536"/>
                <a:gd name="T9" fmla="*/ 0 w 12892"/>
                <a:gd name="T10" fmla="*/ 0 h 21600"/>
                <a:gd name="T11" fmla="*/ 12892 w 12892"/>
                <a:gd name="T12" fmla="*/ 21600 h 21600"/>
              </a:gdLst>
              <a:ahLst/>
              <a:cxnLst>
                <a:cxn ang="T6">
                  <a:pos x="T0" y="T1"/>
                </a:cxn>
                <a:cxn ang="T7">
                  <a:pos x="T2" y="T3"/>
                </a:cxn>
                <a:cxn ang="T8">
                  <a:pos x="T4" y="T5"/>
                </a:cxn>
              </a:cxnLst>
              <a:rect l="T9" t="T10" r="T11" b="T12"/>
              <a:pathLst>
                <a:path w="12892" h="21600" fill="none" extrusionOk="0">
                  <a:moveTo>
                    <a:pt x="-1" y="2777"/>
                  </a:moveTo>
                  <a:cubicBezTo>
                    <a:pt x="3234" y="956"/>
                    <a:pt x="6883" y="0"/>
                    <a:pt x="10595" y="0"/>
                  </a:cubicBezTo>
                  <a:cubicBezTo>
                    <a:pt x="11362" y="0"/>
                    <a:pt x="12129" y="40"/>
                    <a:pt x="12892" y="122"/>
                  </a:cubicBezTo>
                </a:path>
                <a:path w="12892" h="21600" stroke="0" extrusionOk="0">
                  <a:moveTo>
                    <a:pt x="-1" y="2777"/>
                  </a:moveTo>
                  <a:cubicBezTo>
                    <a:pt x="3234" y="956"/>
                    <a:pt x="6883" y="0"/>
                    <a:pt x="10595" y="0"/>
                  </a:cubicBezTo>
                  <a:cubicBezTo>
                    <a:pt x="11362" y="0"/>
                    <a:pt x="12129" y="40"/>
                    <a:pt x="12892" y="122"/>
                  </a:cubicBezTo>
                  <a:lnTo>
                    <a:pt x="10595" y="21600"/>
                  </a:lnTo>
                  <a:close/>
                </a:path>
              </a:pathLst>
            </a:custGeom>
            <a:grpFill/>
            <a:ln w="9525">
              <a:noFill/>
              <a:round/>
              <a:headEnd/>
              <a:tailEnd/>
            </a:ln>
          </p:spPr>
          <p:txBody>
            <a:bodyPr/>
            <a:lstStyle/>
            <a:p>
              <a:pPr fontAlgn="auto">
                <a:spcBef>
                  <a:spcPts val="0"/>
                </a:spcBef>
                <a:spcAft>
                  <a:spcPts val="0"/>
                </a:spcAft>
                <a:defRPr/>
              </a:pPr>
              <a:endParaRPr lang="en-US" dirty="0">
                <a:latin typeface="Calibri" panose="020F0502020204030204" pitchFamily="34" charset="0"/>
                <a:cs typeface="Calibri" panose="020F0502020204030204" pitchFamily="34" charset="0"/>
              </a:endParaRPr>
            </a:p>
          </p:txBody>
        </p:sp>
        <p:sp>
          <p:nvSpPr>
            <p:cNvPr id="88" name="Line 45">
              <a:extLst>
                <a:ext uri="{FF2B5EF4-FFF2-40B4-BE49-F238E27FC236}">
                  <a16:creationId xmlns:a16="http://schemas.microsoft.com/office/drawing/2014/main" id="{92DDBF19-B6C6-A580-FFCB-2F559242A5AB}"/>
                </a:ext>
              </a:extLst>
            </p:cNvPr>
            <p:cNvSpPr>
              <a:spLocks noChangeShapeType="1"/>
            </p:cNvSpPr>
            <p:nvPr/>
          </p:nvSpPr>
          <p:spPr bwMode="auto">
            <a:xfrm>
              <a:off x="1163" y="1756"/>
              <a:ext cx="8" cy="23"/>
            </a:xfrm>
            <a:prstGeom prst="line">
              <a:avLst/>
            </a:prstGeom>
            <a:grpFill/>
            <a:ln w="12700">
              <a:solidFill>
                <a:srgbClr val="000000"/>
              </a:solidFill>
              <a:round/>
              <a:headEnd/>
              <a:tailEnd/>
            </a:ln>
          </p:spPr>
          <p:txBody>
            <a:bodyPr/>
            <a:lstStyle/>
            <a:p>
              <a:pPr fontAlgn="auto">
                <a:spcBef>
                  <a:spcPts val="0"/>
                </a:spcBef>
                <a:spcAft>
                  <a:spcPts val="0"/>
                </a:spcAft>
                <a:defRPr/>
              </a:pPr>
              <a:endParaRPr lang="en-US" dirty="0">
                <a:latin typeface="Calibri" panose="020F0502020204030204" pitchFamily="34" charset="0"/>
                <a:cs typeface="Calibri" panose="020F0502020204030204" pitchFamily="34" charset="0"/>
              </a:endParaRPr>
            </a:p>
          </p:txBody>
        </p:sp>
      </p:grpSp>
      <p:sp>
        <p:nvSpPr>
          <p:cNvPr id="93" name="Rectangle 92">
            <a:extLst>
              <a:ext uri="{FF2B5EF4-FFF2-40B4-BE49-F238E27FC236}">
                <a16:creationId xmlns:a16="http://schemas.microsoft.com/office/drawing/2014/main" id="{39BE7C2A-8166-7F52-E968-693F48DB7498}"/>
              </a:ext>
            </a:extLst>
          </p:cNvPr>
          <p:cNvSpPr/>
          <p:nvPr/>
        </p:nvSpPr>
        <p:spPr>
          <a:xfrm>
            <a:off x="7633417" y="1099927"/>
            <a:ext cx="3139300" cy="400110"/>
          </a:xfrm>
          <a:prstGeom prst="rect">
            <a:avLst/>
          </a:prstGeom>
        </p:spPr>
        <p:txBody>
          <a:bodyPr wrap="square">
            <a:spAutoFit/>
          </a:bodyPr>
          <a:lstStyle/>
          <a:p>
            <a:r>
              <a:rPr lang="en-US" sz="2000" b="1" dirty="0">
                <a:latin typeface="Calibri" panose="020F0502020204030204" pitchFamily="34" charset="0"/>
                <a:cs typeface="Calibri" panose="020F0502020204030204" pitchFamily="34" charset="0"/>
              </a:rPr>
              <a:t>STJ  Operating Principle</a:t>
            </a:r>
          </a:p>
        </p:txBody>
      </p:sp>
      <p:sp>
        <p:nvSpPr>
          <p:cNvPr id="94" name="Rectangle 37">
            <a:extLst>
              <a:ext uri="{FF2B5EF4-FFF2-40B4-BE49-F238E27FC236}">
                <a16:creationId xmlns:a16="http://schemas.microsoft.com/office/drawing/2014/main" id="{9C6679E8-F256-0956-D327-4B4987736711}"/>
              </a:ext>
            </a:extLst>
          </p:cNvPr>
          <p:cNvSpPr>
            <a:spLocks noChangeArrowheads="1"/>
          </p:cNvSpPr>
          <p:nvPr/>
        </p:nvSpPr>
        <p:spPr bwMode="auto">
          <a:xfrm>
            <a:off x="1057816" y="2626329"/>
            <a:ext cx="495328"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n-US" dirty="0">
                <a:solidFill>
                  <a:srgbClr val="000000"/>
                </a:solidFill>
                <a:latin typeface="Calibri" panose="020F0502020204030204" pitchFamily="34" charset="0"/>
                <a:cs typeface="Calibri" panose="020F0502020204030204" pitchFamily="34" charset="0"/>
              </a:rPr>
              <a:t>Al</a:t>
            </a:r>
            <a:r>
              <a:rPr lang="en-US" baseline="-25000" dirty="0">
                <a:solidFill>
                  <a:srgbClr val="000000"/>
                </a:solidFill>
                <a:latin typeface="Calibri" panose="020F0502020204030204" pitchFamily="34" charset="0"/>
                <a:cs typeface="Calibri" panose="020F0502020204030204" pitchFamily="34" charset="0"/>
              </a:rPr>
              <a:t>2</a:t>
            </a:r>
            <a:r>
              <a:rPr lang="en-US" dirty="0">
                <a:solidFill>
                  <a:srgbClr val="000000"/>
                </a:solidFill>
                <a:latin typeface="Calibri" panose="020F0502020204030204" pitchFamily="34" charset="0"/>
                <a:cs typeface="Calibri" panose="020F0502020204030204" pitchFamily="34" charset="0"/>
              </a:rPr>
              <a:t>O</a:t>
            </a:r>
            <a:r>
              <a:rPr lang="en-US" baseline="-25000" dirty="0">
                <a:solidFill>
                  <a:srgbClr val="000000"/>
                </a:solidFill>
                <a:latin typeface="Calibri" panose="020F0502020204030204" pitchFamily="34" charset="0"/>
                <a:cs typeface="Calibri" panose="020F0502020204030204" pitchFamily="34" charset="0"/>
              </a:rPr>
              <a:t>3</a:t>
            </a:r>
            <a:endParaRPr lang="en-US" baseline="-25000" dirty="0">
              <a:latin typeface="Calibri" panose="020F0502020204030204" pitchFamily="34" charset="0"/>
              <a:cs typeface="Calibri" panose="020F0502020204030204" pitchFamily="34" charset="0"/>
            </a:endParaRPr>
          </a:p>
        </p:txBody>
      </p:sp>
      <p:pic>
        <p:nvPicPr>
          <p:cNvPr id="95" name="Picture 94">
            <a:extLst>
              <a:ext uri="{FF2B5EF4-FFF2-40B4-BE49-F238E27FC236}">
                <a16:creationId xmlns:a16="http://schemas.microsoft.com/office/drawing/2014/main" id="{4750C717-FA53-9577-5279-6F2EDAD07AF4}"/>
              </a:ext>
            </a:extLst>
          </p:cNvPr>
          <p:cNvPicPr>
            <a:picLocks noChangeAspect="1"/>
          </p:cNvPicPr>
          <p:nvPr/>
        </p:nvPicPr>
        <p:blipFill>
          <a:blip r:embed="rId5"/>
          <a:stretch>
            <a:fillRect/>
          </a:stretch>
        </p:blipFill>
        <p:spPr>
          <a:xfrm>
            <a:off x="6647920" y="1653644"/>
            <a:ext cx="4799794" cy="3785644"/>
          </a:xfrm>
          <a:prstGeom prst="rect">
            <a:avLst/>
          </a:prstGeom>
        </p:spPr>
      </p:pic>
      <p:sp>
        <p:nvSpPr>
          <p:cNvPr id="96" name="TextBox 95">
            <a:extLst>
              <a:ext uri="{FF2B5EF4-FFF2-40B4-BE49-F238E27FC236}">
                <a16:creationId xmlns:a16="http://schemas.microsoft.com/office/drawing/2014/main" id="{79F1913D-9BC2-173A-98CD-2709E7539CF6}"/>
              </a:ext>
            </a:extLst>
          </p:cNvPr>
          <p:cNvSpPr txBox="1"/>
          <p:nvPr/>
        </p:nvSpPr>
        <p:spPr>
          <a:xfrm>
            <a:off x="4500852" y="1130705"/>
            <a:ext cx="3190297" cy="369332"/>
          </a:xfrm>
          <a:prstGeom prst="rect">
            <a:avLst/>
          </a:prstGeom>
          <a:noFill/>
        </p:spPr>
        <p:txBody>
          <a:bodyPr wrap="none" rtlCol="0">
            <a:spAutoFit/>
          </a:bodyPr>
          <a:lstStyle/>
          <a:p>
            <a:pPr algn="ctr"/>
            <a:r>
              <a:rPr lang="en-US" dirty="0">
                <a:latin typeface="Arial Narrow" panose="020B0604020202020204" pitchFamily="34" charset="0"/>
                <a:cs typeface="Arial Narrow" panose="020B0604020202020204" pitchFamily="34" charset="0"/>
              </a:rPr>
              <a:t>Slide provided by Stephan Friedrich</a:t>
            </a:r>
          </a:p>
        </p:txBody>
      </p:sp>
    </p:spTree>
    <p:extLst>
      <p:ext uri="{BB962C8B-B14F-4D97-AF65-F5344CB8AC3E}">
        <p14:creationId xmlns:p14="http://schemas.microsoft.com/office/powerpoint/2010/main" val="37099665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7F5B1-7C27-65C2-D712-3FAD510486F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321C04-8311-5D91-9E51-A8C169A525E4}"/>
              </a:ext>
            </a:extLst>
          </p:cNvPr>
          <p:cNvSpPr>
            <a:spLocks noGrp="1"/>
          </p:cNvSpPr>
          <p:nvPr>
            <p:ph type="title"/>
          </p:nvPr>
        </p:nvSpPr>
        <p:spPr/>
        <p:txBody>
          <a:bodyPr>
            <a:noAutofit/>
          </a:bodyPr>
          <a:lstStyle/>
          <a:p>
            <a:r>
              <a:rPr lang="en-US" sz="3200" dirty="0"/>
              <a:t>Why can’t we deposit a </a:t>
            </a:r>
            <a:r>
              <a:rPr lang="en-US" sz="3200" baseline="30000" dirty="0"/>
              <a:t>229</a:t>
            </a:r>
            <a:r>
              <a:rPr lang="en-US" sz="3200" dirty="0"/>
              <a:t>Pa or </a:t>
            </a:r>
            <a:r>
              <a:rPr lang="en-US" sz="3200" baseline="30000" dirty="0"/>
              <a:t>229</a:t>
            </a:r>
            <a:r>
              <a:rPr lang="en-US" sz="3200" dirty="0"/>
              <a:t>U beam directly into our superconducting tunnel junction?</a:t>
            </a:r>
          </a:p>
        </p:txBody>
      </p:sp>
      <p:sp>
        <p:nvSpPr>
          <p:cNvPr id="4" name="Date Placeholder 3">
            <a:extLst>
              <a:ext uri="{FF2B5EF4-FFF2-40B4-BE49-F238E27FC236}">
                <a16:creationId xmlns:a16="http://schemas.microsoft.com/office/drawing/2014/main" id="{A869E3CA-767B-BECB-FFE4-7F3C95D82F7D}"/>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BADE5685-9FEB-DE5B-B7D7-0474F3E9E866}"/>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B1301EE2-D27D-5DD1-753C-50E10CBB61D0}"/>
              </a:ext>
            </a:extLst>
          </p:cNvPr>
          <p:cNvSpPr>
            <a:spLocks noGrp="1"/>
          </p:cNvSpPr>
          <p:nvPr>
            <p:ph type="sldNum" sz="quarter" idx="12"/>
          </p:nvPr>
        </p:nvSpPr>
        <p:spPr/>
        <p:txBody>
          <a:bodyPr/>
          <a:lstStyle/>
          <a:p>
            <a:r>
              <a:rPr lang="en-US"/>
              <a:t>Slide </a:t>
            </a:r>
            <a:fld id="{2C7A174C-579F-4F8E-8B4A-0A19B84DACF7}" type="slidenum">
              <a:rPr lang="en-US" smtClean="0"/>
              <a:pPr/>
              <a:t>36</a:t>
            </a:fld>
            <a:endParaRPr lang="en-US" dirty="0"/>
          </a:p>
        </p:txBody>
      </p:sp>
      <p:grpSp>
        <p:nvGrpSpPr>
          <p:cNvPr id="14" name="Group 13">
            <a:extLst>
              <a:ext uri="{FF2B5EF4-FFF2-40B4-BE49-F238E27FC236}">
                <a16:creationId xmlns:a16="http://schemas.microsoft.com/office/drawing/2014/main" id="{DC5A7CC2-C8BA-7083-2F94-9E3A35BF8634}"/>
              </a:ext>
            </a:extLst>
          </p:cNvPr>
          <p:cNvGrpSpPr/>
          <p:nvPr/>
        </p:nvGrpSpPr>
        <p:grpSpPr>
          <a:xfrm>
            <a:off x="251541" y="968990"/>
            <a:ext cx="6200714" cy="3141553"/>
            <a:chOff x="251541" y="968990"/>
            <a:chExt cx="6200714" cy="3141553"/>
          </a:xfrm>
        </p:grpSpPr>
        <p:pic>
          <p:nvPicPr>
            <p:cNvPr id="7" name="Picture 6" descr="A white sheet with black text&#10;&#10;Description automatically generated">
              <a:extLst>
                <a:ext uri="{FF2B5EF4-FFF2-40B4-BE49-F238E27FC236}">
                  <a16:creationId xmlns:a16="http://schemas.microsoft.com/office/drawing/2014/main" id="{945B4587-35A1-78BB-6D2E-CD3FA39D5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41" y="973349"/>
              <a:ext cx="3101705" cy="3137194"/>
            </a:xfrm>
            <a:prstGeom prst="rect">
              <a:avLst/>
            </a:prstGeom>
            <a:ln w="28575">
              <a:solidFill>
                <a:schemeClr val="tx1"/>
              </a:solidFill>
            </a:ln>
          </p:spPr>
        </p:pic>
        <p:pic>
          <p:nvPicPr>
            <p:cNvPr id="9" name="Picture 8" descr="A white text on a white background&#10;&#10;Description automatically generated">
              <a:extLst>
                <a:ext uri="{FF2B5EF4-FFF2-40B4-BE49-F238E27FC236}">
                  <a16:creationId xmlns:a16="http://schemas.microsoft.com/office/drawing/2014/main" id="{53FC5BD5-394E-EC38-D21F-C23EC10F6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2757" y="968990"/>
              <a:ext cx="3089498" cy="3138986"/>
            </a:xfrm>
            <a:prstGeom prst="rect">
              <a:avLst/>
            </a:prstGeom>
            <a:ln w="28575">
              <a:solidFill>
                <a:schemeClr val="tx1"/>
              </a:solidFill>
            </a:ln>
          </p:spPr>
        </p:pic>
      </p:grpSp>
      <p:sp>
        <p:nvSpPr>
          <p:cNvPr id="10" name="TextBox 9">
            <a:extLst>
              <a:ext uri="{FF2B5EF4-FFF2-40B4-BE49-F238E27FC236}">
                <a16:creationId xmlns:a16="http://schemas.microsoft.com/office/drawing/2014/main" id="{2DBB3100-D9A2-C6CF-B8C6-2B22562A3256}"/>
              </a:ext>
            </a:extLst>
          </p:cNvPr>
          <p:cNvSpPr txBox="1"/>
          <p:nvPr/>
        </p:nvSpPr>
        <p:spPr>
          <a:xfrm>
            <a:off x="6506531" y="960132"/>
            <a:ext cx="4136069"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https://</a:t>
            </a:r>
            <a:r>
              <a:rPr lang="en-US" dirty="0" err="1">
                <a:latin typeface="Arial Narrow" panose="020B0604020202020204" pitchFamily="34" charset="0"/>
                <a:cs typeface="Arial Narrow" panose="020B0604020202020204" pitchFamily="34" charset="0"/>
              </a:rPr>
              <a:t>frib.msu.edu</a:t>
            </a:r>
            <a:r>
              <a:rPr lang="en-US" dirty="0">
                <a:latin typeface="Arial Narrow" panose="020B0604020202020204" pitchFamily="34" charset="0"/>
                <a:cs typeface="Arial Narrow" panose="020B0604020202020204" pitchFamily="34" charset="0"/>
              </a:rPr>
              <a:t>/user-facilities/</a:t>
            </a:r>
            <a:r>
              <a:rPr lang="en-US" dirty="0" err="1">
                <a:latin typeface="Arial Narrow" panose="020B0604020202020204" pitchFamily="34" charset="0"/>
                <a:cs typeface="Arial Narrow" panose="020B0604020202020204" pitchFamily="34" charset="0"/>
              </a:rPr>
              <a:t>frib</a:t>
            </a:r>
            <a:r>
              <a:rPr lang="en-US" dirty="0">
                <a:latin typeface="Arial Narrow" panose="020B0604020202020204" pitchFamily="34" charset="0"/>
                <a:cs typeface="Arial Narrow" panose="020B0604020202020204" pitchFamily="34" charset="0"/>
              </a:rPr>
              <a:t>/calculator</a:t>
            </a:r>
          </a:p>
        </p:txBody>
      </p:sp>
      <p:pic>
        <p:nvPicPr>
          <p:cNvPr id="12" name="Picture 11" descr="A close-up of a text&#10;&#10;Description automatically generated">
            <a:extLst>
              <a:ext uri="{FF2B5EF4-FFF2-40B4-BE49-F238E27FC236}">
                <a16:creationId xmlns:a16="http://schemas.microsoft.com/office/drawing/2014/main" id="{926B3484-9305-D121-7035-CB92B9F4CC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8190" y="4260823"/>
            <a:ext cx="7465580" cy="2156918"/>
          </a:xfrm>
          <a:prstGeom prst="rect">
            <a:avLst/>
          </a:prstGeom>
          <a:ln w="28575">
            <a:solidFill>
              <a:schemeClr val="tx1"/>
            </a:solidFill>
          </a:ln>
        </p:spPr>
      </p:pic>
      <p:sp>
        <p:nvSpPr>
          <p:cNvPr id="15" name="TextBox 14">
            <a:extLst>
              <a:ext uri="{FF2B5EF4-FFF2-40B4-BE49-F238E27FC236}">
                <a16:creationId xmlns:a16="http://schemas.microsoft.com/office/drawing/2014/main" id="{BE59D4E8-74C1-1681-2BE6-5CFC5D7F06B5}"/>
              </a:ext>
            </a:extLst>
          </p:cNvPr>
          <p:cNvSpPr txBox="1"/>
          <p:nvPr/>
        </p:nvSpPr>
        <p:spPr>
          <a:xfrm>
            <a:off x="1559539" y="6078712"/>
            <a:ext cx="2798651" cy="369332"/>
          </a:xfrm>
          <a:prstGeom prst="rect">
            <a:avLst/>
          </a:prstGeom>
          <a:noFill/>
        </p:spPr>
        <p:txBody>
          <a:bodyPr wrap="none" rtlCol="0">
            <a:spAutoFit/>
          </a:bodyPr>
          <a:lstStyle/>
          <a:p>
            <a:r>
              <a:rPr lang="en-US" dirty="0">
                <a:latin typeface="Arial Narrow" panose="020B0604020202020204" pitchFamily="34" charset="0"/>
                <a:cs typeface="Arial Narrow" panose="020B0604020202020204" pitchFamily="34" charset="0"/>
              </a:rPr>
              <a:t>Stephan Friedrich, STJ Tutorial</a:t>
            </a:r>
          </a:p>
        </p:txBody>
      </p:sp>
    </p:spTree>
    <p:extLst>
      <p:ext uri="{BB962C8B-B14F-4D97-AF65-F5344CB8AC3E}">
        <p14:creationId xmlns:p14="http://schemas.microsoft.com/office/powerpoint/2010/main" val="4072302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AB07C-D236-5BED-3C15-E90BBFC28F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1C22AFD-2F7F-0FB8-5D1C-0E7D4FB40515}"/>
              </a:ext>
            </a:extLst>
          </p:cNvPr>
          <p:cNvSpPr>
            <a:spLocks noGrp="1"/>
          </p:cNvSpPr>
          <p:nvPr>
            <p:ph type="title"/>
          </p:nvPr>
        </p:nvSpPr>
        <p:spPr/>
        <p:txBody>
          <a:bodyPr>
            <a:noAutofit/>
          </a:bodyPr>
          <a:lstStyle/>
          <a:p>
            <a:r>
              <a:rPr lang="en-US" sz="3200" dirty="0"/>
              <a:t>The plan for internal conversion electron spectroscopy:</a:t>
            </a:r>
            <a:br>
              <a:rPr lang="en-US" sz="3200" dirty="0"/>
            </a:br>
            <a:r>
              <a:rPr lang="en-US" sz="3200" dirty="0"/>
              <a:t>another instrument located @ NIST that could be adapted</a:t>
            </a:r>
          </a:p>
        </p:txBody>
      </p:sp>
      <p:sp>
        <p:nvSpPr>
          <p:cNvPr id="4" name="Date Placeholder 3">
            <a:extLst>
              <a:ext uri="{FF2B5EF4-FFF2-40B4-BE49-F238E27FC236}">
                <a16:creationId xmlns:a16="http://schemas.microsoft.com/office/drawing/2014/main" id="{C9499FF4-2190-3873-B609-229EC94D67B9}"/>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07EF780E-0CC8-1F1D-2F96-A9B04830DFEB}"/>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8571945B-55AC-FD30-7681-AE2A1010BE9F}"/>
              </a:ext>
            </a:extLst>
          </p:cNvPr>
          <p:cNvSpPr>
            <a:spLocks noGrp="1"/>
          </p:cNvSpPr>
          <p:nvPr>
            <p:ph type="sldNum" sz="quarter" idx="12"/>
          </p:nvPr>
        </p:nvSpPr>
        <p:spPr/>
        <p:txBody>
          <a:bodyPr/>
          <a:lstStyle/>
          <a:p>
            <a:r>
              <a:rPr lang="en-US"/>
              <a:t>Slide </a:t>
            </a:r>
            <a:fld id="{2C7A174C-579F-4F8E-8B4A-0A19B84DACF7}" type="slidenum">
              <a:rPr lang="en-US" smtClean="0"/>
              <a:pPr/>
              <a:t>37</a:t>
            </a:fld>
            <a:endParaRPr lang="en-US" dirty="0"/>
          </a:p>
        </p:txBody>
      </p:sp>
      <p:pic>
        <p:nvPicPr>
          <p:cNvPr id="10" name="Picture 9" descr="A screenshot of a computer&#10;&#10;Description automatically generated">
            <a:extLst>
              <a:ext uri="{FF2B5EF4-FFF2-40B4-BE49-F238E27FC236}">
                <a16:creationId xmlns:a16="http://schemas.microsoft.com/office/drawing/2014/main" id="{CB87DA8D-8994-4D51-B96D-21D7B23EA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039" y="1064831"/>
            <a:ext cx="6286166" cy="5089651"/>
          </a:xfrm>
          <a:prstGeom prst="rect">
            <a:avLst/>
          </a:prstGeom>
          <a:ln w="28575">
            <a:solidFill>
              <a:schemeClr val="tx1"/>
            </a:solidFill>
          </a:ln>
        </p:spPr>
      </p:pic>
      <p:pic>
        <p:nvPicPr>
          <p:cNvPr id="12" name="Picture 11" descr="A diagram of a microchip&#10;&#10;Description automatically generated">
            <a:extLst>
              <a:ext uri="{FF2B5EF4-FFF2-40B4-BE49-F238E27FC236}">
                <a16:creationId xmlns:a16="http://schemas.microsoft.com/office/drawing/2014/main" id="{7E611BB3-8B3E-00D3-AB40-5F0CA5D3C8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1798" y="1064831"/>
            <a:ext cx="5292402" cy="2957830"/>
          </a:xfrm>
          <a:prstGeom prst="rect">
            <a:avLst/>
          </a:prstGeom>
          <a:ln w="28575">
            <a:noFill/>
          </a:ln>
        </p:spPr>
      </p:pic>
      <p:sp>
        <p:nvSpPr>
          <p:cNvPr id="16" name="TextBox 15">
            <a:extLst>
              <a:ext uri="{FF2B5EF4-FFF2-40B4-BE49-F238E27FC236}">
                <a16:creationId xmlns:a16="http://schemas.microsoft.com/office/drawing/2014/main" id="{9944AA38-3F44-344B-C606-2CFAEBDC4F5B}"/>
              </a:ext>
            </a:extLst>
          </p:cNvPr>
          <p:cNvSpPr txBox="1"/>
          <p:nvPr/>
        </p:nvSpPr>
        <p:spPr>
          <a:xfrm>
            <a:off x="6680457" y="4334075"/>
            <a:ext cx="5262979" cy="1754326"/>
          </a:xfrm>
          <a:prstGeom prst="rect">
            <a:avLst/>
          </a:prstGeom>
          <a:noFill/>
        </p:spPr>
        <p:txBody>
          <a:bodyPr wrap="none" rtlCol="0">
            <a:spAutoFit/>
          </a:bodyPr>
          <a:lstStyle/>
          <a:p>
            <a:pPr algn="ctr"/>
            <a:r>
              <a:rPr lang="en-US" b="1" dirty="0">
                <a:solidFill>
                  <a:srgbClr val="FF0000"/>
                </a:solidFill>
              </a:rPr>
              <a:t>Major redesign required:</a:t>
            </a:r>
          </a:p>
          <a:p>
            <a:pPr algn="ctr"/>
            <a:r>
              <a:rPr lang="en-US" b="1" dirty="0">
                <a:solidFill>
                  <a:srgbClr val="FF0000"/>
                </a:solidFill>
              </a:rPr>
              <a:t>Changing </a:t>
            </a:r>
            <a:r>
              <a:rPr lang="en-US" b="1" baseline="30000" dirty="0">
                <a:solidFill>
                  <a:srgbClr val="FF0000"/>
                </a:solidFill>
              </a:rPr>
              <a:t>233</a:t>
            </a:r>
            <a:r>
              <a:rPr lang="en-US" b="1" dirty="0">
                <a:solidFill>
                  <a:srgbClr val="FF0000"/>
                </a:solidFill>
              </a:rPr>
              <a:t>U to </a:t>
            </a:r>
            <a:r>
              <a:rPr lang="en-US" b="1" baseline="30000" dirty="0">
                <a:solidFill>
                  <a:srgbClr val="FF0000"/>
                </a:solidFill>
              </a:rPr>
              <a:t>229</a:t>
            </a:r>
            <a:r>
              <a:rPr lang="en-US" b="1" dirty="0">
                <a:solidFill>
                  <a:srgbClr val="FF0000"/>
                </a:solidFill>
              </a:rPr>
              <a:t>U Source</a:t>
            </a:r>
          </a:p>
          <a:p>
            <a:pPr algn="ctr"/>
            <a:endParaRPr lang="en-US" b="1" dirty="0">
              <a:solidFill>
                <a:srgbClr val="FF0000"/>
              </a:solidFill>
            </a:endParaRPr>
          </a:p>
          <a:p>
            <a:pPr algn="ctr"/>
            <a:r>
              <a:rPr lang="en-US" b="1" dirty="0">
                <a:solidFill>
                  <a:srgbClr val="FF0000"/>
                </a:solidFill>
              </a:rPr>
              <a:t>We have been in contact with the NIST team</a:t>
            </a:r>
          </a:p>
          <a:p>
            <a:pPr algn="ctr"/>
            <a:r>
              <a:rPr lang="en-US" b="1" dirty="0">
                <a:solidFill>
                  <a:srgbClr val="FF0000"/>
                </a:solidFill>
              </a:rPr>
              <a:t>who are open to sending us their instrument if</a:t>
            </a:r>
          </a:p>
          <a:p>
            <a:pPr algn="ctr"/>
            <a:r>
              <a:rPr lang="en-US" b="1" dirty="0">
                <a:solidFill>
                  <a:srgbClr val="FF0000"/>
                </a:solidFill>
              </a:rPr>
              <a:t>we can demonstrate it would be useful</a:t>
            </a:r>
          </a:p>
        </p:txBody>
      </p:sp>
    </p:spTree>
    <p:extLst>
      <p:ext uri="{BB962C8B-B14F-4D97-AF65-F5344CB8AC3E}">
        <p14:creationId xmlns:p14="http://schemas.microsoft.com/office/powerpoint/2010/main" val="1380505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90F61-A041-3FD5-7860-EE48A2C63C3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C97C8C-B1DC-59E0-2A83-FBD121126A17}"/>
              </a:ext>
            </a:extLst>
          </p:cNvPr>
          <p:cNvSpPr>
            <a:spLocks noGrp="1"/>
          </p:cNvSpPr>
          <p:nvPr>
            <p:ph type="title"/>
          </p:nvPr>
        </p:nvSpPr>
        <p:spPr/>
        <p:txBody>
          <a:bodyPr>
            <a:noAutofit/>
          </a:bodyPr>
          <a:lstStyle/>
          <a:p>
            <a:r>
              <a:rPr lang="en-US" sz="2800" dirty="0"/>
              <a:t>Can we suppress internal conversion using different materials?</a:t>
            </a:r>
          </a:p>
        </p:txBody>
      </p:sp>
      <p:sp>
        <p:nvSpPr>
          <p:cNvPr id="4" name="Date Placeholder 3">
            <a:extLst>
              <a:ext uri="{FF2B5EF4-FFF2-40B4-BE49-F238E27FC236}">
                <a16:creationId xmlns:a16="http://schemas.microsoft.com/office/drawing/2014/main" id="{CE716668-9A6E-5130-141D-1387BD5993CD}"/>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758E0D07-F073-6B25-3E6F-04E80D8CA7CF}"/>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1CE29C0B-89CA-BAF5-0175-992F48ED7EA1}"/>
              </a:ext>
            </a:extLst>
          </p:cNvPr>
          <p:cNvSpPr>
            <a:spLocks noGrp="1"/>
          </p:cNvSpPr>
          <p:nvPr>
            <p:ph type="sldNum" sz="quarter" idx="12"/>
          </p:nvPr>
        </p:nvSpPr>
        <p:spPr/>
        <p:txBody>
          <a:bodyPr/>
          <a:lstStyle/>
          <a:p>
            <a:r>
              <a:rPr lang="en-US"/>
              <a:t>Slide </a:t>
            </a:r>
            <a:fld id="{2C7A174C-579F-4F8E-8B4A-0A19B84DACF7}" type="slidenum">
              <a:rPr lang="en-US" smtClean="0"/>
              <a:pPr/>
              <a:t>38</a:t>
            </a:fld>
            <a:endParaRPr lang="en-US" dirty="0"/>
          </a:p>
        </p:txBody>
      </p:sp>
      <p:pic>
        <p:nvPicPr>
          <p:cNvPr id="7" name="Picture 6" descr="A table with text and numbers&#10;&#10;Description automatically generated">
            <a:extLst>
              <a:ext uri="{FF2B5EF4-FFF2-40B4-BE49-F238E27FC236}">
                <a16:creationId xmlns:a16="http://schemas.microsoft.com/office/drawing/2014/main" id="{473D0D83-22FE-302B-0FAE-AD35DD5D7F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8" y="1000725"/>
            <a:ext cx="5981700" cy="4089400"/>
          </a:xfrm>
          <a:prstGeom prst="rect">
            <a:avLst/>
          </a:prstGeom>
          <a:ln w="28575">
            <a:solidFill>
              <a:schemeClr val="tx1"/>
            </a:solidFill>
          </a:ln>
        </p:spPr>
      </p:pic>
      <p:sp>
        <p:nvSpPr>
          <p:cNvPr id="8" name="TextBox 7">
            <a:extLst>
              <a:ext uri="{FF2B5EF4-FFF2-40B4-BE49-F238E27FC236}">
                <a16:creationId xmlns:a16="http://schemas.microsoft.com/office/drawing/2014/main" id="{3CBA2CDD-67B4-D27E-A5B6-7A586D4897BB}"/>
              </a:ext>
            </a:extLst>
          </p:cNvPr>
          <p:cNvSpPr txBox="1"/>
          <p:nvPr/>
        </p:nvSpPr>
        <p:spPr>
          <a:xfrm>
            <a:off x="1599296" y="5090125"/>
            <a:ext cx="3140603" cy="369332"/>
          </a:xfrm>
          <a:prstGeom prst="rect">
            <a:avLst/>
          </a:prstGeom>
          <a:noFill/>
        </p:spPr>
        <p:txBody>
          <a:bodyPr wrap="none" rtlCol="0">
            <a:spAutoFit/>
          </a:bodyPr>
          <a:lstStyle/>
          <a:p>
            <a:pPr algn="ctr"/>
            <a:r>
              <a:rPr lang="en-US" dirty="0">
                <a:latin typeface="Arial Narrow" panose="020B0604020202020204" pitchFamily="34" charset="0"/>
                <a:cs typeface="Arial Narrow" panose="020B0604020202020204" pitchFamily="34" charset="0"/>
              </a:rPr>
              <a:t>Pineda et al. PRR 7:013052 (2025)</a:t>
            </a:r>
          </a:p>
        </p:txBody>
      </p:sp>
      <p:sp>
        <p:nvSpPr>
          <p:cNvPr id="9" name="TextBox 8">
            <a:extLst>
              <a:ext uri="{FF2B5EF4-FFF2-40B4-BE49-F238E27FC236}">
                <a16:creationId xmlns:a16="http://schemas.microsoft.com/office/drawing/2014/main" id="{D0504BB7-0F8C-FC62-F4E4-8C67AC54D4DB}"/>
              </a:ext>
            </a:extLst>
          </p:cNvPr>
          <p:cNvSpPr txBox="1"/>
          <p:nvPr/>
        </p:nvSpPr>
        <p:spPr>
          <a:xfrm>
            <a:off x="1592884" y="5438327"/>
            <a:ext cx="3147015" cy="923330"/>
          </a:xfrm>
          <a:prstGeom prst="rect">
            <a:avLst/>
          </a:prstGeom>
          <a:noFill/>
        </p:spPr>
        <p:txBody>
          <a:bodyPr wrap="none" rtlCol="0">
            <a:spAutoFit/>
          </a:bodyPr>
          <a:lstStyle/>
          <a:p>
            <a:pPr algn="ctr"/>
            <a:r>
              <a:rPr lang="en-US" b="1" dirty="0"/>
              <a:t>In optical crystals: no</a:t>
            </a:r>
          </a:p>
          <a:p>
            <a:pPr algn="ctr"/>
            <a:r>
              <a:rPr lang="en-US" b="1" dirty="0"/>
              <a:t>In noble gas films: maybe?</a:t>
            </a:r>
          </a:p>
          <a:p>
            <a:pPr algn="ctr"/>
            <a:r>
              <a:rPr lang="en-US" b="1" dirty="0"/>
              <a:t>In noble gas cells: maybe?</a:t>
            </a:r>
          </a:p>
        </p:txBody>
      </p:sp>
      <p:grpSp>
        <p:nvGrpSpPr>
          <p:cNvPr id="16" name="Group 15">
            <a:extLst>
              <a:ext uri="{FF2B5EF4-FFF2-40B4-BE49-F238E27FC236}">
                <a16:creationId xmlns:a16="http://schemas.microsoft.com/office/drawing/2014/main" id="{44DDBBEF-6037-3C1E-6E7A-5B9909E1E9E1}"/>
              </a:ext>
            </a:extLst>
          </p:cNvPr>
          <p:cNvGrpSpPr/>
          <p:nvPr/>
        </p:nvGrpSpPr>
        <p:grpSpPr>
          <a:xfrm>
            <a:off x="6330666" y="1004415"/>
            <a:ext cx="5682586" cy="5410038"/>
            <a:chOff x="6330666" y="1004415"/>
            <a:chExt cx="5682586" cy="5410038"/>
          </a:xfrm>
        </p:grpSpPr>
        <p:pic>
          <p:nvPicPr>
            <p:cNvPr id="11" name="Picture 10" descr="A screenshot of a computer&#10;&#10;Description automatically generated">
              <a:extLst>
                <a:ext uri="{FF2B5EF4-FFF2-40B4-BE49-F238E27FC236}">
                  <a16:creationId xmlns:a16="http://schemas.microsoft.com/office/drawing/2014/main" id="{BB13D7ED-2A71-ED21-58BA-2E4D50FAF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0666" y="4457118"/>
              <a:ext cx="5682585" cy="1957335"/>
            </a:xfrm>
            <a:prstGeom prst="rect">
              <a:avLst/>
            </a:prstGeom>
          </p:spPr>
        </p:pic>
        <p:pic>
          <p:nvPicPr>
            <p:cNvPr id="13" name="Picture 12" descr="A screenshot of a computer&#10;&#10;Description automatically generated">
              <a:extLst>
                <a:ext uri="{FF2B5EF4-FFF2-40B4-BE49-F238E27FC236}">
                  <a16:creationId xmlns:a16="http://schemas.microsoft.com/office/drawing/2014/main" id="{6D6C92FE-C868-7DE9-B34B-668C64C856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500" y="2727834"/>
              <a:ext cx="5676752" cy="1768681"/>
            </a:xfrm>
            <a:prstGeom prst="rect">
              <a:avLst/>
            </a:prstGeom>
          </p:spPr>
        </p:pic>
        <p:pic>
          <p:nvPicPr>
            <p:cNvPr id="15" name="Picture 14" descr="A screenshot of a computer&#10;&#10;Description automatically generated">
              <a:extLst>
                <a:ext uri="{FF2B5EF4-FFF2-40B4-BE49-F238E27FC236}">
                  <a16:creationId xmlns:a16="http://schemas.microsoft.com/office/drawing/2014/main" id="{BB814FA8-8469-F16E-6007-7757DCAA4E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500" y="1004415"/>
              <a:ext cx="5676752" cy="1743667"/>
            </a:xfrm>
            <a:prstGeom prst="rect">
              <a:avLst/>
            </a:prstGeom>
          </p:spPr>
        </p:pic>
      </p:grpSp>
      <p:sp>
        <p:nvSpPr>
          <p:cNvPr id="17" name="Rectangle 16">
            <a:extLst>
              <a:ext uri="{FF2B5EF4-FFF2-40B4-BE49-F238E27FC236}">
                <a16:creationId xmlns:a16="http://schemas.microsoft.com/office/drawing/2014/main" id="{90CC45D1-0507-1340-B83A-B7ADFD737A96}"/>
              </a:ext>
            </a:extLst>
          </p:cNvPr>
          <p:cNvSpPr/>
          <p:nvPr/>
        </p:nvSpPr>
        <p:spPr>
          <a:xfrm>
            <a:off x="6250262" y="1000725"/>
            <a:ext cx="5790286" cy="5437513"/>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32AA7EC-8B43-A04B-F432-893E3C77F22C}"/>
              </a:ext>
            </a:extLst>
          </p:cNvPr>
          <p:cNvSpPr txBox="1"/>
          <p:nvPr/>
        </p:nvSpPr>
        <p:spPr>
          <a:xfrm>
            <a:off x="7710172" y="1229218"/>
            <a:ext cx="2870466" cy="369332"/>
          </a:xfrm>
          <a:prstGeom prst="rect">
            <a:avLst/>
          </a:prstGeom>
          <a:noFill/>
        </p:spPr>
        <p:txBody>
          <a:bodyPr wrap="none" rtlCol="0">
            <a:spAutoFit/>
          </a:bodyPr>
          <a:lstStyle/>
          <a:p>
            <a:pPr algn="ctr"/>
            <a:r>
              <a:rPr lang="en-US" dirty="0">
                <a:latin typeface="Arial Narrow" panose="020B0604020202020204" pitchFamily="34" charset="0"/>
                <a:cs typeface="Arial Narrow" panose="020B0604020202020204" pitchFamily="34" charset="0"/>
              </a:rPr>
              <a:t>NIST ASD – Ionization Energies</a:t>
            </a:r>
          </a:p>
        </p:txBody>
      </p:sp>
    </p:spTree>
    <p:extLst>
      <p:ext uri="{BB962C8B-B14F-4D97-AF65-F5344CB8AC3E}">
        <p14:creationId xmlns:p14="http://schemas.microsoft.com/office/powerpoint/2010/main" val="20848942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FFA00-FBE7-E9A6-9C0B-B7CE679C2C5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EB2EED-1244-AB95-5D3F-B7EC3779CDE0}"/>
              </a:ext>
            </a:extLst>
          </p:cNvPr>
          <p:cNvSpPr>
            <a:spLocks noGrp="1"/>
          </p:cNvSpPr>
          <p:nvPr>
            <p:ph idx="1"/>
          </p:nvPr>
        </p:nvSpPr>
        <p:spPr>
          <a:xfrm>
            <a:off x="12612687" y="6321818"/>
            <a:ext cx="8542671" cy="4961746"/>
          </a:xfrm>
        </p:spPr>
        <p:txBody>
          <a:bodyPr>
            <a:normAutofit fontScale="70000" lnSpcReduction="20000"/>
          </a:bodyPr>
          <a:lstStyle/>
          <a:p>
            <a:pPr marL="0" indent="0">
              <a:buNone/>
            </a:pPr>
            <a:r>
              <a:rPr lang="en-US" dirty="0"/>
              <a:t>Molecules:</a:t>
            </a:r>
          </a:p>
          <a:p>
            <a:pPr lvl="1"/>
            <a:r>
              <a:rPr lang="en-US" dirty="0"/>
              <a:t>Large internal electric field</a:t>
            </a:r>
          </a:p>
          <a:p>
            <a:pPr lvl="1"/>
            <a:r>
              <a:rPr lang="en-US" dirty="0"/>
              <a:t>Additional degrees of freedom provide opportunities for control of systematic effects</a:t>
            </a:r>
          </a:p>
          <a:p>
            <a:pPr marL="0" indent="0">
              <a:buNone/>
            </a:pPr>
            <a:r>
              <a:rPr lang="en-US" dirty="0"/>
              <a:t>Solids:</a:t>
            </a:r>
          </a:p>
          <a:p>
            <a:pPr lvl="1"/>
            <a:r>
              <a:rPr lang="en-US" dirty="0"/>
              <a:t>Efficient trapping of a wide variety of species</a:t>
            </a:r>
          </a:p>
          <a:p>
            <a:pPr lvl="1"/>
            <a:r>
              <a:rPr lang="en-US" dirty="0"/>
              <a:t>Very high number densities (10</a:t>
            </a:r>
            <a:r>
              <a:rPr lang="en-US" baseline="30000" dirty="0"/>
              <a:t>13</a:t>
            </a:r>
            <a:r>
              <a:rPr lang="en-US" dirty="0"/>
              <a:t> stuff per mm</a:t>
            </a:r>
            <a:r>
              <a:rPr lang="en-US" baseline="30000" dirty="0"/>
              <a:t>3</a:t>
            </a:r>
            <a:r>
              <a:rPr lang="en-US" dirty="0"/>
              <a:t>)</a:t>
            </a:r>
          </a:p>
          <a:p>
            <a:pPr lvl="1"/>
            <a:r>
              <a:rPr lang="en-US" dirty="0"/>
              <a:t>Stable and chemically inert confinement</a:t>
            </a:r>
          </a:p>
          <a:p>
            <a:pPr lvl="1"/>
            <a:r>
              <a:rPr lang="en-US" dirty="0"/>
              <a:t>Transparent in the optical regime for optical probing</a:t>
            </a:r>
          </a:p>
          <a:p>
            <a:pPr lvl="2"/>
            <a:r>
              <a:rPr lang="en-US" dirty="0" err="1"/>
              <a:t>Spinlab</a:t>
            </a:r>
            <a:r>
              <a:rPr lang="en-US" dirty="0"/>
              <a:t> @ MSU has lots of experience growing noble gas matrices: </a:t>
            </a:r>
            <a:br>
              <a:rPr lang="en-US" dirty="0"/>
            </a:br>
            <a:r>
              <a:rPr lang="en-US" dirty="0">
                <a:latin typeface="Arial Narrow" panose="020B0606020202030204" pitchFamily="34" charset="0"/>
              </a:rPr>
              <a:t>Loseth et al. PRC 99:065805 (2019)</a:t>
            </a:r>
          </a:p>
          <a:p>
            <a:pPr lvl="1"/>
            <a:r>
              <a:rPr lang="en-US" dirty="0"/>
              <a:t>Systematic control </a:t>
            </a:r>
          </a:p>
          <a:p>
            <a:pPr lvl="2"/>
            <a:r>
              <a:rPr lang="en-US" dirty="0"/>
              <a:t>Molecules: orientation locking with polar molecules along principal axes</a:t>
            </a:r>
            <a:br>
              <a:rPr lang="en-US" dirty="0"/>
            </a:br>
            <a:r>
              <a:rPr lang="en-US" dirty="0"/>
              <a:t>Measured in </a:t>
            </a:r>
            <a:r>
              <a:rPr lang="en-US" dirty="0" err="1"/>
              <a:t>BaF:Ne</a:t>
            </a:r>
            <a:r>
              <a:rPr lang="en-US" dirty="0"/>
              <a:t>, see </a:t>
            </a:r>
            <a:r>
              <a:rPr lang="en-US" dirty="0">
                <a:latin typeface="Arial Narrow" panose="020B0606020202030204" pitchFamily="34" charset="0"/>
              </a:rPr>
              <a:t>Li et al. NJP 25:082001 (2023)</a:t>
            </a:r>
            <a:br>
              <a:rPr lang="en-US" dirty="0"/>
            </a:br>
            <a:r>
              <a:rPr lang="en-US" dirty="0"/>
              <a:t>Predicted for </a:t>
            </a:r>
            <a:r>
              <a:rPr lang="en-US" dirty="0" err="1"/>
              <a:t>BaF:Ar</a:t>
            </a:r>
            <a:r>
              <a:rPr lang="en-US" dirty="0"/>
              <a:t>, see </a:t>
            </a:r>
            <a:r>
              <a:rPr lang="en-US" dirty="0" err="1">
                <a:latin typeface="Arial Narrow" panose="020B0606020202030204" pitchFamily="34" charset="0"/>
              </a:rPr>
              <a:t>Vutha</a:t>
            </a:r>
            <a:r>
              <a:rPr lang="en-US" dirty="0">
                <a:latin typeface="Arial Narrow" panose="020B0606020202030204" pitchFamily="34" charset="0"/>
              </a:rPr>
              <a:t> et al. PRA 98:032513 (2018</a:t>
            </a:r>
            <a:r>
              <a:rPr lang="en-US" dirty="0"/>
              <a:t>)</a:t>
            </a:r>
          </a:p>
          <a:p>
            <a:pPr lvl="2"/>
            <a:r>
              <a:rPr lang="en-US" dirty="0"/>
              <a:t>Atomic ions: non-inversion symmetric defect sites with oppositely directed E-field</a:t>
            </a:r>
            <a:br>
              <a:rPr lang="en-US" dirty="0"/>
            </a:br>
            <a:endParaRPr lang="en-US" dirty="0"/>
          </a:p>
          <a:p>
            <a:pPr lvl="1"/>
            <a:r>
              <a:rPr lang="en-US" dirty="0"/>
              <a:t>Spinlab has been actively pursuing heavy, pear-shaped polar molecules in solids since 2018 (FRIB-EDM</a:t>
            </a:r>
            <a:r>
              <a:rPr lang="en-US" baseline="30000" dirty="0"/>
              <a:t>3</a:t>
            </a:r>
            <a:r>
              <a:rPr lang="en-US" dirty="0"/>
              <a:t>)</a:t>
            </a:r>
          </a:p>
          <a:p>
            <a:pPr lvl="1"/>
            <a:r>
              <a:rPr lang="en-US" dirty="0"/>
              <a:t>Ions implanted in optical crystals or diamonds allowing for optically-addressable nuclear spins</a:t>
            </a:r>
          </a:p>
          <a:p>
            <a:pPr lvl="2"/>
            <a:r>
              <a:rPr lang="en-US" dirty="0"/>
              <a:t>See </a:t>
            </a:r>
            <a:r>
              <a:rPr lang="en-US" dirty="0">
                <a:latin typeface="Arial Narrow" panose="020B0606020202030204" pitchFamily="34" charset="0"/>
              </a:rPr>
              <a:t>Singh HPI 240:29 (2019), Morris et al. PTRSA 382:20230169 (2024), </a:t>
            </a:r>
            <a:r>
              <a:rPr lang="en-US" dirty="0"/>
              <a:t>and </a:t>
            </a:r>
            <a:r>
              <a:rPr lang="en-US" dirty="0">
                <a:latin typeface="Arial Narrow" panose="020B0606020202030204" pitchFamily="34" charset="0"/>
              </a:rPr>
              <a:t>Ramachandran &amp; </a:t>
            </a:r>
            <a:r>
              <a:rPr lang="en-US" dirty="0" err="1">
                <a:latin typeface="Arial Narrow" panose="020B0606020202030204" pitchFamily="34" charset="0"/>
              </a:rPr>
              <a:t>Vutha</a:t>
            </a:r>
            <a:r>
              <a:rPr lang="en-US" dirty="0">
                <a:latin typeface="Arial Narrow" panose="020B0606020202030204" pitchFamily="34" charset="0"/>
              </a:rPr>
              <a:t> PRA 108:012819 (2023)</a:t>
            </a:r>
          </a:p>
        </p:txBody>
      </p:sp>
      <p:sp>
        <p:nvSpPr>
          <p:cNvPr id="3" name="Title 2">
            <a:extLst>
              <a:ext uri="{FF2B5EF4-FFF2-40B4-BE49-F238E27FC236}">
                <a16:creationId xmlns:a16="http://schemas.microsoft.com/office/drawing/2014/main" id="{6A3419EF-D6E7-020C-BCAD-94E16ED98B9B}"/>
              </a:ext>
            </a:extLst>
          </p:cNvPr>
          <p:cNvSpPr>
            <a:spLocks noGrp="1"/>
          </p:cNvSpPr>
          <p:nvPr>
            <p:ph type="title"/>
          </p:nvPr>
        </p:nvSpPr>
        <p:spPr/>
        <p:txBody>
          <a:bodyPr>
            <a:noAutofit/>
          </a:bodyPr>
          <a:lstStyle/>
          <a:p>
            <a:r>
              <a:rPr lang="en-US" sz="2800" dirty="0"/>
              <a:t>Towards a search for new symmetry violating physics:</a:t>
            </a:r>
            <a:br>
              <a:rPr lang="en-US" sz="2800" dirty="0"/>
            </a:br>
            <a:r>
              <a:rPr lang="en-US" sz="2800" dirty="0"/>
              <a:t>atoms and molecules in solids as a trapping technique</a:t>
            </a:r>
          </a:p>
        </p:txBody>
      </p:sp>
      <p:sp>
        <p:nvSpPr>
          <p:cNvPr id="4" name="Date Placeholder 3">
            <a:extLst>
              <a:ext uri="{FF2B5EF4-FFF2-40B4-BE49-F238E27FC236}">
                <a16:creationId xmlns:a16="http://schemas.microsoft.com/office/drawing/2014/main" id="{DC2D53ED-54DD-085B-A403-9E8335C75A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8453B"/>
                </a:solidFill>
                <a:effectLst/>
                <a:uLnTx/>
                <a:uFillTx/>
                <a:latin typeface="Arial" panose="020B0604020202020204"/>
                <a:ea typeface="+mn-ea"/>
                <a:cs typeface="+mn-cs"/>
              </a:rPr>
              <a:t>March 5, 2026</a:t>
            </a:r>
            <a:endParaRPr kumimoji="0" lang="en-US" sz="1200" b="0" i="0" u="none" strike="noStrike" kern="1200" cap="none" spc="0" normalizeH="0" baseline="0" noProof="0" dirty="0">
              <a:ln>
                <a:noFill/>
              </a:ln>
              <a:solidFill>
                <a:srgbClr val="18453B"/>
              </a:solidFill>
              <a:effectLst/>
              <a:uLnTx/>
              <a:uFillTx/>
              <a:latin typeface="Arial" panose="020B0604020202020204"/>
              <a:ea typeface="+mn-ea"/>
              <a:cs typeface="+mn-cs"/>
            </a:endParaRPr>
          </a:p>
        </p:txBody>
      </p:sp>
      <p:sp>
        <p:nvSpPr>
          <p:cNvPr id="5" name="Footer Placeholder 4">
            <a:extLst>
              <a:ext uri="{FF2B5EF4-FFF2-40B4-BE49-F238E27FC236}">
                <a16:creationId xmlns:a16="http://schemas.microsoft.com/office/drawing/2014/main" id="{33C58F56-7FA8-EED4-523F-11C3C9C786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8453B"/>
                </a:solidFill>
                <a:effectLst/>
                <a:uLnTx/>
                <a:uFillTx/>
                <a:latin typeface="Arial" panose="020B0604020202020204"/>
                <a:ea typeface="+mn-ea"/>
                <a:cs typeface="+mn-cs"/>
              </a:rPr>
              <a:t>Maggie Tseng - 229Pa Using Complementary Techniques</a:t>
            </a:r>
            <a:endParaRPr kumimoji="0" lang="en-US" sz="1200" b="0" i="0" u="none" strike="noStrike" kern="1200" cap="none" spc="0" normalizeH="0" baseline="0" noProof="0" dirty="0">
              <a:ln>
                <a:noFill/>
              </a:ln>
              <a:solidFill>
                <a:srgbClr val="18453B"/>
              </a:solidFill>
              <a:effectLst/>
              <a:uLnTx/>
              <a:uFillTx/>
              <a:latin typeface="Arial" panose="020B0604020202020204"/>
              <a:ea typeface="+mn-ea"/>
              <a:cs typeface="+mn-cs"/>
            </a:endParaRPr>
          </a:p>
        </p:txBody>
      </p:sp>
      <p:sp>
        <p:nvSpPr>
          <p:cNvPr id="6" name="Slide Number Placeholder 5">
            <a:extLst>
              <a:ext uri="{FF2B5EF4-FFF2-40B4-BE49-F238E27FC236}">
                <a16:creationId xmlns:a16="http://schemas.microsoft.com/office/drawing/2014/main" id="{3B8169DF-DE29-E544-3CCC-54F43D37C2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8453B"/>
                </a:solidFill>
                <a:effectLst/>
                <a:uLnTx/>
                <a:uFillTx/>
                <a:latin typeface="Arial" panose="020B0604020202020204"/>
                <a:ea typeface="+mn-ea"/>
                <a:cs typeface="+mn-cs"/>
              </a:rPr>
              <a:t>Slide </a:t>
            </a:r>
            <a:fld id="{2C7A174C-579F-4F8E-8B4A-0A19B84DACF7}" type="slidenum">
              <a:rPr kumimoji="0" lang="en-US" sz="1200" b="0" i="0" u="none" strike="noStrike" kern="1200" cap="none" spc="0" normalizeH="0" baseline="0" noProof="0" smtClean="0">
                <a:ln>
                  <a:noFill/>
                </a:ln>
                <a:solidFill>
                  <a:srgbClr val="18453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18453B"/>
              </a:solidFill>
              <a:effectLst/>
              <a:uLnTx/>
              <a:uFillTx/>
              <a:latin typeface="Arial" panose="020B0604020202020204"/>
              <a:ea typeface="+mn-ea"/>
              <a:cs typeface="+mn-cs"/>
            </a:endParaRPr>
          </a:p>
        </p:txBody>
      </p:sp>
      <p:pic>
        <p:nvPicPr>
          <p:cNvPr id="7" name="Picture 6" descr="Diagram&#10;&#10;Description automatically generated">
            <a:extLst>
              <a:ext uri="{FF2B5EF4-FFF2-40B4-BE49-F238E27FC236}">
                <a16:creationId xmlns:a16="http://schemas.microsoft.com/office/drawing/2014/main" id="{9CE8EBDA-90D4-0D78-DBF9-5F57207B1A86}"/>
              </a:ext>
            </a:extLst>
          </p:cNvPr>
          <p:cNvPicPr>
            <a:picLocks noChangeAspect="1"/>
          </p:cNvPicPr>
          <p:nvPr/>
        </p:nvPicPr>
        <p:blipFill>
          <a:blip r:embed="rId3"/>
          <a:stretch>
            <a:fillRect/>
          </a:stretch>
        </p:blipFill>
        <p:spPr>
          <a:xfrm>
            <a:off x="12389441" y="1154097"/>
            <a:ext cx="3742821" cy="3851401"/>
          </a:xfrm>
          <a:prstGeom prst="rect">
            <a:avLst/>
          </a:prstGeom>
        </p:spPr>
      </p:pic>
      <p:sp>
        <p:nvSpPr>
          <p:cNvPr id="8" name="Content Placeholder 1">
            <a:extLst>
              <a:ext uri="{FF2B5EF4-FFF2-40B4-BE49-F238E27FC236}">
                <a16:creationId xmlns:a16="http://schemas.microsoft.com/office/drawing/2014/main" id="{1473FFD7-17FD-8B19-3AE7-317ADA3B8062}"/>
              </a:ext>
            </a:extLst>
          </p:cNvPr>
          <p:cNvSpPr txBox="1">
            <a:spLocks/>
          </p:cNvSpPr>
          <p:nvPr/>
        </p:nvSpPr>
        <p:spPr>
          <a:xfrm>
            <a:off x="13138150" y="5703903"/>
            <a:ext cx="10937876" cy="5009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Inspired by EDM</a:t>
            </a:r>
            <a:r>
              <a:rPr kumimoji="0" lang="en-US" sz="2800" b="1" i="0" u="none" strike="noStrike" kern="1200" cap="none" spc="0" normalizeH="0" baseline="30000" noProof="0" dirty="0">
                <a:ln>
                  <a:noFill/>
                </a:ln>
                <a:solidFill>
                  <a:prstClr val="black"/>
                </a:solidFill>
                <a:effectLst/>
                <a:uLnTx/>
                <a:uFillTx/>
                <a:latin typeface="Arial" panose="020B0604020202020204"/>
                <a:ea typeface="+mn-ea"/>
                <a:cs typeface="+mn-cs"/>
              </a:rPr>
              <a:t>3</a:t>
            </a: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800" b="1" i="0" u="none" strike="noStrike" kern="1200" cap="none" spc="0" normalizeH="0" baseline="0" noProof="0" dirty="0">
                <a:ln>
                  <a:noFill/>
                </a:ln>
                <a:solidFill>
                  <a:srgbClr val="E51535"/>
                </a:solidFill>
                <a:effectLst/>
                <a:uLnTx/>
                <a:uFillTx/>
                <a:latin typeface="Arial" panose="020B0604020202020204"/>
                <a:ea typeface="+mn-ea"/>
                <a:cs typeface="+mn-cs"/>
              </a:rPr>
              <a:t>Eric Hessels (York) </a:t>
            </a:r>
            <a:r>
              <a:rPr kumimoji="0" lang="en-US" sz="2800" b="1" i="0" u="none" strike="noStrike" kern="1200" cap="none" spc="0" normalizeH="0" baseline="0" noProof="0" dirty="0">
                <a:ln>
                  <a:noFill/>
                </a:ln>
                <a:solidFill>
                  <a:prstClr val="black"/>
                </a:solidFill>
                <a:effectLst/>
                <a:uLnTx/>
                <a:uFillTx/>
                <a:latin typeface="Arial" panose="020B0604020202020204"/>
                <a:ea typeface="+mn-ea"/>
                <a:cs typeface="+mn-cs"/>
              </a:rPr>
              <a:t>and </a:t>
            </a:r>
            <a:r>
              <a:rPr kumimoji="0" lang="en-US" sz="2800" b="1" i="0" u="none" strike="noStrike" kern="1200" cap="none" spc="0" normalizeH="0" baseline="0" noProof="0" dirty="0">
                <a:ln>
                  <a:noFill/>
                </a:ln>
                <a:solidFill>
                  <a:srgbClr val="002E64"/>
                </a:solidFill>
                <a:effectLst/>
                <a:uLnTx/>
                <a:uFillTx/>
                <a:latin typeface="Arial" panose="020B0604020202020204"/>
                <a:ea typeface="+mn-ea"/>
                <a:cs typeface="+mn-cs"/>
              </a:rPr>
              <a:t>Amar </a:t>
            </a:r>
            <a:r>
              <a:rPr kumimoji="0" lang="en-US" sz="2800" b="1" i="0" u="none" strike="noStrike" kern="1200" cap="none" spc="0" normalizeH="0" baseline="0" noProof="0" dirty="0" err="1">
                <a:ln>
                  <a:noFill/>
                </a:ln>
                <a:solidFill>
                  <a:srgbClr val="002E64"/>
                </a:solidFill>
                <a:effectLst/>
                <a:uLnTx/>
                <a:uFillTx/>
                <a:latin typeface="Arial" panose="020B0604020202020204"/>
                <a:ea typeface="+mn-ea"/>
                <a:cs typeface="+mn-cs"/>
              </a:rPr>
              <a:t>Vutha</a:t>
            </a:r>
            <a:r>
              <a:rPr kumimoji="0" lang="en-US" sz="2800" b="1" i="0" u="none" strike="noStrike" kern="1200" cap="none" spc="0" normalizeH="0" baseline="0" noProof="0" dirty="0">
                <a:ln>
                  <a:noFill/>
                </a:ln>
                <a:solidFill>
                  <a:srgbClr val="002E64"/>
                </a:solidFill>
                <a:effectLst/>
                <a:uLnTx/>
                <a:uFillTx/>
                <a:latin typeface="Arial" panose="020B0604020202020204"/>
                <a:ea typeface="+mn-ea"/>
                <a:cs typeface="+mn-cs"/>
              </a:rPr>
              <a:t> (Toronto)</a:t>
            </a:r>
          </a:p>
        </p:txBody>
      </p:sp>
      <p:grpSp>
        <p:nvGrpSpPr>
          <p:cNvPr id="12" name="Group 11">
            <a:extLst>
              <a:ext uri="{FF2B5EF4-FFF2-40B4-BE49-F238E27FC236}">
                <a16:creationId xmlns:a16="http://schemas.microsoft.com/office/drawing/2014/main" id="{C892800A-FB61-63D9-C763-FC51085BDC0F}"/>
              </a:ext>
            </a:extLst>
          </p:cNvPr>
          <p:cNvGrpSpPr/>
          <p:nvPr/>
        </p:nvGrpSpPr>
        <p:grpSpPr>
          <a:xfrm>
            <a:off x="21398725" y="6516190"/>
            <a:ext cx="2535540" cy="4305634"/>
            <a:chOff x="8654215" y="1577276"/>
            <a:chExt cx="2708705" cy="4599688"/>
          </a:xfrm>
        </p:grpSpPr>
        <p:pic>
          <p:nvPicPr>
            <p:cNvPr id="10" name="Picture 9">
              <a:extLst>
                <a:ext uri="{FF2B5EF4-FFF2-40B4-BE49-F238E27FC236}">
                  <a16:creationId xmlns:a16="http://schemas.microsoft.com/office/drawing/2014/main" id="{A1F7AB06-B568-756F-86AD-0235E16FCFB2}"/>
                </a:ext>
              </a:extLst>
            </p:cNvPr>
            <p:cNvPicPr>
              <a:picLocks noChangeAspect="1"/>
            </p:cNvPicPr>
            <p:nvPr/>
          </p:nvPicPr>
          <p:blipFill>
            <a:blip r:embed="rId4"/>
            <a:stretch>
              <a:fillRect/>
            </a:stretch>
          </p:blipFill>
          <p:spPr>
            <a:xfrm>
              <a:off x="8654215" y="1577276"/>
              <a:ext cx="2708705" cy="4599688"/>
            </a:xfrm>
            <a:prstGeom prst="rect">
              <a:avLst/>
            </a:prstGeom>
          </p:spPr>
        </p:pic>
        <p:sp>
          <p:nvSpPr>
            <p:cNvPr id="11" name="Rectangle 10">
              <a:extLst>
                <a:ext uri="{FF2B5EF4-FFF2-40B4-BE49-F238E27FC236}">
                  <a16:creationId xmlns:a16="http://schemas.microsoft.com/office/drawing/2014/main" id="{0F793F39-8F02-C02E-CD59-B8420650FE6B}"/>
                </a:ext>
              </a:extLst>
            </p:cNvPr>
            <p:cNvSpPr/>
            <p:nvPr/>
          </p:nvSpPr>
          <p:spPr>
            <a:xfrm>
              <a:off x="8697433" y="1577276"/>
              <a:ext cx="287079" cy="357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3" name="TextBox 12">
            <a:extLst>
              <a:ext uri="{FF2B5EF4-FFF2-40B4-BE49-F238E27FC236}">
                <a16:creationId xmlns:a16="http://schemas.microsoft.com/office/drawing/2014/main" id="{4BF75109-8B02-D5B7-21F0-35B85C0F9EFE}"/>
              </a:ext>
            </a:extLst>
          </p:cNvPr>
          <p:cNvSpPr txBox="1"/>
          <p:nvPr/>
        </p:nvSpPr>
        <p:spPr>
          <a:xfrm>
            <a:off x="21547118" y="10750014"/>
            <a:ext cx="223875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DeMille et al. NP 20:741 (2024)</a:t>
            </a:r>
          </a:p>
        </p:txBody>
      </p:sp>
      <p:cxnSp>
        <p:nvCxnSpPr>
          <p:cNvPr id="14" name="Straight Connector 13">
            <a:extLst>
              <a:ext uri="{FF2B5EF4-FFF2-40B4-BE49-F238E27FC236}">
                <a16:creationId xmlns:a16="http://schemas.microsoft.com/office/drawing/2014/main" id="{4642C869-4EF9-4C6B-C89B-F70729069F75}"/>
              </a:ext>
            </a:extLst>
          </p:cNvPr>
          <p:cNvCxnSpPr>
            <a:cxnSpLocks/>
          </p:cNvCxnSpPr>
          <p:nvPr/>
        </p:nvCxnSpPr>
        <p:spPr>
          <a:xfrm>
            <a:off x="6096000" y="1003300"/>
            <a:ext cx="0" cy="48128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9E1B357-9230-E18B-4855-10F4A326DF0B}"/>
              </a:ext>
            </a:extLst>
          </p:cNvPr>
          <p:cNvSpPr txBox="1"/>
          <p:nvPr/>
        </p:nvSpPr>
        <p:spPr>
          <a:xfrm>
            <a:off x="1232658" y="1003300"/>
            <a:ext cx="3828292"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Statistics Enhancements</a:t>
            </a:r>
          </a:p>
        </p:txBody>
      </p:sp>
      <p:sp>
        <p:nvSpPr>
          <p:cNvPr id="15" name="TextBox 14">
            <a:extLst>
              <a:ext uri="{FF2B5EF4-FFF2-40B4-BE49-F238E27FC236}">
                <a16:creationId xmlns:a16="http://schemas.microsoft.com/office/drawing/2014/main" id="{38944F23-801C-EDC1-95F4-6F8C15A05426}"/>
              </a:ext>
            </a:extLst>
          </p:cNvPr>
          <p:cNvSpPr txBox="1"/>
          <p:nvPr/>
        </p:nvSpPr>
        <p:spPr>
          <a:xfrm>
            <a:off x="7305558" y="1003300"/>
            <a:ext cx="393088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a:ea typeface="+mn-ea"/>
                <a:cs typeface="+mn-cs"/>
              </a:rPr>
              <a:t>Systematic Effect Control</a:t>
            </a:r>
          </a:p>
        </p:txBody>
      </p:sp>
      <p:grpSp>
        <p:nvGrpSpPr>
          <p:cNvPr id="19" name="Group 18">
            <a:extLst>
              <a:ext uri="{FF2B5EF4-FFF2-40B4-BE49-F238E27FC236}">
                <a16:creationId xmlns:a16="http://schemas.microsoft.com/office/drawing/2014/main" id="{8654788C-97B4-79CD-CE5A-176D1337C5EC}"/>
              </a:ext>
            </a:extLst>
          </p:cNvPr>
          <p:cNvGrpSpPr/>
          <p:nvPr/>
        </p:nvGrpSpPr>
        <p:grpSpPr>
          <a:xfrm>
            <a:off x="6161654" y="1605301"/>
            <a:ext cx="5651287" cy="4210836"/>
            <a:chOff x="7033874" y="1643864"/>
            <a:chExt cx="4108451" cy="3061252"/>
          </a:xfrm>
        </p:grpSpPr>
        <p:pic>
          <p:nvPicPr>
            <p:cNvPr id="17" name="Graphic 16">
              <a:extLst>
                <a:ext uri="{FF2B5EF4-FFF2-40B4-BE49-F238E27FC236}">
                  <a16:creationId xmlns:a16="http://schemas.microsoft.com/office/drawing/2014/main" id="{8751AE7C-A08F-9A91-F5CF-BBE81B5AE5B0}"/>
                </a:ext>
              </a:extLst>
            </p:cNvPr>
            <p:cNvPicPr>
              <a:picLocks noChangeAspect="1"/>
            </p:cNvPicPr>
            <p:nvPr/>
          </p:nvPicPr>
          <p:blipFill>
            <a:blip r:embed="rId5">
              <a:extLst>
                <a:ext uri="{96DAC541-7B7A-43D3-8B79-37D633B846F1}">
                  <asvg:svgBlip xmlns:asvg="http://schemas.microsoft.com/office/drawing/2016/SVG/main" r:embed="rId6"/>
                </a:ext>
              </a:extLst>
            </a:blip>
            <a:srcRect l="2315" t="1162" r="4512" b="15859"/>
            <a:stretch>
              <a:fillRect/>
            </a:stretch>
          </p:blipFill>
          <p:spPr>
            <a:xfrm>
              <a:off x="7033874" y="1643864"/>
              <a:ext cx="4108451" cy="2753475"/>
            </a:xfrm>
            <a:prstGeom prst="rect">
              <a:avLst/>
            </a:prstGeom>
          </p:spPr>
        </p:pic>
        <p:sp>
          <p:nvSpPr>
            <p:cNvPr id="18" name="TextBox 17">
              <a:extLst>
                <a:ext uri="{FF2B5EF4-FFF2-40B4-BE49-F238E27FC236}">
                  <a16:creationId xmlns:a16="http://schemas.microsoft.com/office/drawing/2014/main" id="{AFE98654-93F6-AA08-9765-497603C21E81}"/>
                </a:ext>
              </a:extLst>
            </p:cNvPr>
            <p:cNvSpPr txBox="1"/>
            <p:nvPr/>
          </p:nvSpPr>
          <p:spPr>
            <a:xfrm>
              <a:off x="7574704" y="4397339"/>
              <a:ext cx="3026791" cy="30777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Royce &amp; Bloembergen PR 131:1912 (1963)</a:t>
              </a:r>
            </a:p>
          </p:txBody>
        </p:sp>
      </p:grpSp>
      <p:sp>
        <p:nvSpPr>
          <p:cNvPr id="16" name="TextBox 15">
            <a:extLst>
              <a:ext uri="{FF2B5EF4-FFF2-40B4-BE49-F238E27FC236}">
                <a16:creationId xmlns:a16="http://schemas.microsoft.com/office/drawing/2014/main" id="{AB5B3C26-1C77-6CB5-6300-392B6D000872}"/>
              </a:ext>
            </a:extLst>
          </p:cNvPr>
          <p:cNvSpPr txBox="1"/>
          <p:nvPr/>
        </p:nvSpPr>
        <p:spPr>
          <a:xfrm>
            <a:off x="1380630" y="3913795"/>
            <a:ext cx="215992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a:ea typeface="+mn-ea"/>
                <a:cs typeface="Palatino"/>
              </a:rPr>
              <a:t>number of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a:ea typeface="+mn-ea"/>
                <a:cs typeface="Palatino"/>
              </a:rPr>
              <a:t>detected particles</a:t>
            </a:r>
          </a:p>
        </p:txBody>
      </p:sp>
      <p:sp>
        <p:nvSpPr>
          <p:cNvPr id="20" name="TextBox 19">
            <a:extLst>
              <a:ext uri="{FF2B5EF4-FFF2-40B4-BE49-F238E27FC236}">
                <a16:creationId xmlns:a16="http://schemas.microsoft.com/office/drawing/2014/main" id="{B59E1952-F81E-830E-9EB5-D543BB72F3D7}"/>
              </a:ext>
            </a:extLst>
          </p:cNvPr>
          <p:cNvSpPr txBox="1"/>
          <p:nvPr/>
        </p:nvSpPr>
        <p:spPr>
          <a:xfrm>
            <a:off x="4276433" y="4643046"/>
            <a:ext cx="181956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a:ea typeface="+mn-ea"/>
                <a:cs typeface="Palatino"/>
              </a:rPr>
              <a:t>interrogation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a:ea typeface="+mn-ea"/>
                <a:cs typeface="Palatino"/>
              </a:rPr>
              <a:t>time</a:t>
            </a:r>
          </a:p>
        </p:txBody>
      </p:sp>
      <p:sp>
        <p:nvSpPr>
          <p:cNvPr id="21" name="TextBox 20">
            <a:extLst>
              <a:ext uri="{FF2B5EF4-FFF2-40B4-BE49-F238E27FC236}">
                <a16:creationId xmlns:a16="http://schemas.microsoft.com/office/drawing/2014/main" id="{0E5DD38D-FA51-13C5-B1C2-AD139771BFD8}"/>
              </a:ext>
            </a:extLst>
          </p:cNvPr>
          <p:cNvSpPr txBox="1"/>
          <p:nvPr/>
        </p:nvSpPr>
        <p:spPr>
          <a:xfrm>
            <a:off x="100080" y="3955891"/>
            <a:ext cx="11224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a:ea typeface="+mn-ea"/>
                <a:cs typeface="Palatino"/>
              </a:rPr>
              <a:t>Electric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a:ea typeface="+mn-ea"/>
                <a:cs typeface="Palatino"/>
              </a:rPr>
              <a:t>field</a:t>
            </a:r>
          </a:p>
        </p:txBody>
      </p:sp>
      <p:sp>
        <p:nvSpPr>
          <p:cNvPr id="22" name="TextBox 21">
            <a:extLst>
              <a:ext uri="{FF2B5EF4-FFF2-40B4-BE49-F238E27FC236}">
                <a16:creationId xmlns:a16="http://schemas.microsoft.com/office/drawing/2014/main" id="{9F0FDE00-82CE-8A13-1F69-CA9DA3EC5844}"/>
              </a:ext>
            </a:extLst>
          </p:cNvPr>
          <p:cNvSpPr txBox="1"/>
          <p:nvPr/>
        </p:nvSpPr>
        <p:spPr>
          <a:xfrm>
            <a:off x="3771652" y="3957688"/>
            <a:ext cx="167784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a:ea typeface="+mn-ea"/>
                <a:cs typeface="Palatino"/>
              </a:rPr>
              <a:t>integration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a:ea typeface="+mn-ea"/>
                <a:cs typeface="Palatino"/>
              </a:rPr>
              <a:t>time</a:t>
            </a:r>
          </a:p>
        </p:txBody>
      </p:sp>
      <p:cxnSp>
        <p:nvCxnSpPr>
          <p:cNvPr id="23" name="Straight Connector 22">
            <a:extLst>
              <a:ext uri="{FF2B5EF4-FFF2-40B4-BE49-F238E27FC236}">
                <a16:creationId xmlns:a16="http://schemas.microsoft.com/office/drawing/2014/main" id="{F6D483ED-A2A3-74B1-3DF2-A9977110D8FD}"/>
              </a:ext>
            </a:extLst>
          </p:cNvPr>
          <p:cNvCxnSpPr>
            <a:cxnSpLocks/>
          </p:cNvCxnSpPr>
          <p:nvPr/>
        </p:nvCxnSpPr>
        <p:spPr>
          <a:xfrm flipV="1">
            <a:off x="3212534" y="3189795"/>
            <a:ext cx="1339349" cy="896454"/>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84D18A8-7104-983B-900B-D20797B76538}"/>
              </a:ext>
            </a:extLst>
          </p:cNvPr>
          <p:cNvCxnSpPr>
            <a:cxnSpLocks/>
          </p:cNvCxnSpPr>
          <p:nvPr/>
        </p:nvCxnSpPr>
        <p:spPr>
          <a:xfrm flipV="1">
            <a:off x="1175668" y="3116604"/>
            <a:ext cx="2201756" cy="1102699"/>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6C115DF1-79D2-A04C-0A99-B139DE0BC451}"/>
              </a:ext>
            </a:extLst>
          </p:cNvPr>
          <p:cNvCxnSpPr>
            <a:cxnSpLocks/>
          </p:cNvCxnSpPr>
          <p:nvPr/>
        </p:nvCxnSpPr>
        <p:spPr>
          <a:xfrm flipV="1">
            <a:off x="4788038" y="3116604"/>
            <a:ext cx="567870" cy="839287"/>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74B6487-1686-FB22-1299-8E4D424C9D9F}"/>
              </a:ext>
            </a:extLst>
          </p:cNvPr>
          <p:cNvCxnSpPr>
            <a:cxnSpLocks/>
          </p:cNvCxnSpPr>
          <p:nvPr/>
        </p:nvCxnSpPr>
        <p:spPr>
          <a:xfrm flipH="1">
            <a:off x="5543374" y="3136814"/>
            <a:ext cx="156355" cy="1484867"/>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27" name="Picture 26">
            <a:extLst>
              <a:ext uri="{FF2B5EF4-FFF2-40B4-BE49-F238E27FC236}">
                <a16:creationId xmlns:a16="http://schemas.microsoft.com/office/drawing/2014/main" id="{E2F8AFED-735B-42DC-1FD5-B8B154253CB2}"/>
              </a:ext>
            </a:extLst>
          </p:cNvPr>
          <p:cNvPicPr>
            <a:picLocks noChangeAspect="1"/>
          </p:cNvPicPr>
          <p:nvPr/>
        </p:nvPicPr>
        <p:blipFill>
          <a:blip r:embed="rId7"/>
          <a:stretch>
            <a:fillRect/>
          </a:stretch>
        </p:blipFill>
        <p:spPr>
          <a:xfrm>
            <a:off x="201584" y="1517952"/>
            <a:ext cx="5894416" cy="1839772"/>
          </a:xfrm>
          <a:prstGeom prst="rect">
            <a:avLst/>
          </a:prstGeom>
        </p:spPr>
      </p:pic>
      <p:sp>
        <p:nvSpPr>
          <p:cNvPr id="29" name="TextBox 28">
            <a:extLst>
              <a:ext uri="{FF2B5EF4-FFF2-40B4-BE49-F238E27FC236}">
                <a16:creationId xmlns:a16="http://schemas.microsoft.com/office/drawing/2014/main" id="{2DDC15B4-B91B-F773-6CE5-71A8F013E511}"/>
              </a:ext>
            </a:extLst>
          </p:cNvPr>
          <p:cNvSpPr txBox="1"/>
          <p:nvPr/>
        </p:nvSpPr>
        <p:spPr>
          <a:xfrm>
            <a:off x="1528055" y="5803610"/>
            <a:ext cx="9135899"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rial" panose="020B0604020202020204"/>
                <a:ea typeface="+mn-ea"/>
                <a:cs typeface="+mn-cs"/>
              </a:rPr>
              <a:t>Spinlab</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 MSU: Radioactive molecules in noble gas solids (FRIB-EDM</a:t>
            </a:r>
            <a:r>
              <a:rPr kumimoji="0" lang="en-US" sz="1800" b="1" i="0" u="none" strike="noStrike" kern="1200" cap="none" spc="0" normalizeH="0" baseline="30000" noProof="0" dirty="0">
                <a:ln>
                  <a:noFill/>
                </a:ln>
                <a:solidFill>
                  <a:prstClr val="black"/>
                </a:solidFill>
                <a:effectLst/>
                <a:uLnTx/>
                <a:uFillTx/>
                <a:latin typeface="Arial" panose="020B0604020202020204"/>
                <a:ea typeface="+mn-ea"/>
                <a:cs typeface="+mn-cs"/>
              </a:rPr>
              <a:t>3</a:t>
            </a: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 and</a:t>
            </a:r>
            <a:b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atomic ions in optical crystals or diamonds (Jonas Becker, Lino da Costa Pereira)</a:t>
            </a:r>
          </a:p>
        </p:txBody>
      </p:sp>
    </p:spTree>
    <p:extLst>
      <p:ext uri="{BB962C8B-B14F-4D97-AF65-F5344CB8AC3E}">
        <p14:creationId xmlns:p14="http://schemas.microsoft.com/office/powerpoint/2010/main" val="3114867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6E39E-3F2D-5A71-AE1B-694206224C92}"/>
              </a:ext>
            </a:extLst>
          </p:cNvPr>
          <p:cNvSpPr>
            <a:spLocks noGrp="1"/>
          </p:cNvSpPr>
          <p:nvPr>
            <p:ph type="title"/>
          </p:nvPr>
        </p:nvSpPr>
        <p:spPr/>
        <p:txBody>
          <a:bodyPr/>
          <a:lstStyle/>
          <a:p>
            <a:r>
              <a:rPr lang="en-US" dirty="0"/>
              <a:t>Nuclear Schiff Moment in the lab frame</a:t>
            </a:r>
          </a:p>
        </p:txBody>
      </p:sp>
      <p:sp>
        <p:nvSpPr>
          <p:cNvPr id="4" name="Date Placeholder 3">
            <a:extLst>
              <a:ext uri="{FF2B5EF4-FFF2-40B4-BE49-F238E27FC236}">
                <a16:creationId xmlns:a16="http://schemas.microsoft.com/office/drawing/2014/main" id="{CAC5BE61-4CCE-C8AD-AF03-C0DF8C70E4B0}"/>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DFEB8089-9895-683C-710E-EDE012F4C4DD}"/>
              </a:ext>
            </a:extLst>
          </p:cNvPr>
          <p:cNvSpPr>
            <a:spLocks noGrp="1"/>
          </p:cNvSpPr>
          <p:nvPr>
            <p:ph type="ftr" sz="quarter" idx="11"/>
          </p:nvPr>
        </p:nvSpPr>
        <p:spPr>
          <a:xfrm>
            <a:off x="4038600" y="6356350"/>
            <a:ext cx="4114800" cy="365125"/>
          </a:xfrm>
        </p:spPr>
        <p:txBody>
          <a:bodyPr/>
          <a:lstStyle/>
          <a:p>
            <a:r>
              <a:rPr lang="en-US" dirty="0"/>
              <a:t>Maggie Tseng - 229Pa Using Complementary Techniques</a:t>
            </a:r>
          </a:p>
        </p:txBody>
      </p:sp>
      <p:sp>
        <p:nvSpPr>
          <p:cNvPr id="6" name="Slide Number Placeholder 5">
            <a:extLst>
              <a:ext uri="{FF2B5EF4-FFF2-40B4-BE49-F238E27FC236}">
                <a16:creationId xmlns:a16="http://schemas.microsoft.com/office/drawing/2014/main" id="{C9F2C9E4-F3BA-D6E1-EE3A-6BF4B8224566}"/>
              </a:ext>
            </a:extLst>
          </p:cNvPr>
          <p:cNvSpPr>
            <a:spLocks noGrp="1"/>
          </p:cNvSpPr>
          <p:nvPr>
            <p:ph type="sldNum" sz="quarter" idx="12"/>
          </p:nvPr>
        </p:nvSpPr>
        <p:spPr/>
        <p:txBody>
          <a:bodyPr/>
          <a:lstStyle/>
          <a:p>
            <a:r>
              <a:rPr lang="en-US"/>
              <a:t>Slide </a:t>
            </a:r>
            <a:fld id="{2C7A174C-579F-4F8E-8B4A-0A19B84DACF7}" type="slidenum">
              <a:rPr lang="en-US" smtClean="0"/>
              <a:pPr/>
              <a:t>4</a:t>
            </a:fld>
            <a:endParaRPr lang="en-US" dirty="0"/>
          </a:p>
        </p:txBody>
      </p:sp>
      <p:sp>
        <p:nvSpPr>
          <p:cNvPr id="15" name="TextBox 14">
            <a:extLst>
              <a:ext uri="{FF2B5EF4-FFF2-40B4-BE49-F238E27FC236}">
                <a16:creationId xmlns:a16="http://schemas.microsoft.com/office/drawing/2014/main" id="{0CB50C26-ED65-1EA9-1AA9-F255187CABE9}"/>
              </a:ext>
            </a:extLst>
          </p:cNvPr>
          <p:cNvSpPr txBox="1"/>
          <p:nvPr/>
        </p:nvSpPr>
        <p:spPr>
          <a:xfrm>
            <a:off x="729231" y="2947806"/>
            <a:ext cx="3746755" cy="3477875"/>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388A01"/>
                </a:solidFill>
                <a:ea typeface="Palatino" pitchFamily="2" charset="77"/>
              </a:rPr>
              <a:t>Body-frame Schiff moment – large when there are intrinsic nuclear deformations</a:t>
            </a:r>
          </a:p>
          <a:p>
            <a:pPr marL="342900" indent="-342900">
              <a:buFont typeface="Arial" panose="020B0604020202020204" pitchFamily="34" charset="0"/>
              <a:buChar char="•"/>
            </a:pPr>
            <a:endParaRPr lang="en-US" sz="2000" dirty="0">
              <a:ea typeface="Palatino" pitchFamily="2" charset="77"/>
            </a:endParaRPr>
          </a:p>
          <a:p>
            <a:pPr marL="342900" indent="-342900">
              <a:buFont typeface="Arial" panose="020B0604020202020204" pitchFamily="34" charset="0"/>
              <a:buChar char="•"/>
            </a:pPr>
            <a:r>
              <a:rPr lang="en-US" sz="2000" dirty="0">
                <a:solidFill>
                  <a:srgbClr val="FF0000"/>
                </a:solidFill>
                <a:ea typeface="Palatino" pitchFamily="2" charset="77"/>
              </a:rPr>
              <a:t>Difference in lab-frame nuclear energy levels</a:t>
            </a:r>
          </a:p>
          <a:p>
            <a:pPr marL="342900" indent="-342900">
              <a:buFont typeface="Arial" panose="020B0604020202020204" pitchFamily="34" charset="0"/>
              <a:buChar char="•"/>
            </a:pPr>
            <a:endParaRPr lang="en-US" sz="2000" dirty="0">
              <a:ea typeface="Palatino" pitchFamily="2" charset="77"/>
            </a:endParaRPr>
          </a:p>
          <a:p>
            <a:pPr marL="342900" indent="-342900">
              <a:buFont typeface="Arial" panose="020B0604020202020204" pitchFamily="34" charset="0"/>
              <a:buChar char="•"/>
            </a:pPr>
            <a:r>
              <a:rPr lang="en-US" sz="2000" dirty="0">
                <a:solidFill>
                  <a:srgbClr val="2532FF"/>
                </a:solidFill>
                <a:ea typeface="Palatino" pitchFamily="2" charset="77"/>
              </a:rPr>
              <a:t>The </a:t>
            </a:r>
            <a:r>
              <a:rPr lang="en-US" sz="2000" strike="sngStrike" dirty="0">
                <a:solidFill>
                  <a:srgbClr val="2532FF"/>
                </a:solidFill>
                <a:ea typeface="Palatino" pitchFamily="2" charset="77"/>
                <a:cs typeface="Times New Roman" panose="02020603050405020304" pitchFamily="18" charset="0"/>
              </a:rPr>
              <a:t>P</a:t>
            </a:r>
            <a:r>
              <a:rPr lang="en-US" sz="2000" dirty="0">
                <a:solidFill>
                  <a:srgbClr val="2532FF"/>
                </a:solidFill>
                <a:ea typeface="Palatino" pitchFamily="2" charset="77"/>
              </a:rPr>
              <a:t> and </a:t>
            </a:r>
            <a:r>
              <a:rPr lang="en-US" sz="2000" strike="sngStrike" dirty="0">
                <a:solidFill>
                  <a:srgbClr val="2532FF"/>
                </a:solidFill>
                <a:ea typeface="Palatino" pitchFamily="2" charset="77"/>
                <a:cs typeface="Times New Roman" panose="02020603050405020304" pitchFamily="18" charset="0"/>
              </a:rPr>
              <a:t>T</a:t>
            </a:r>
            <a:r>
              <a:rPr lang="en-US" sz="2000" dirty="0">
                <a:solidFill>
                  <a:srgbClr val="2532FF"/>
                </a:solidFill>
                <a:ea typeface="Palatino" pitchFamily="2" charset="77"/>
              </a:rPr>
              <a:t> physics that we seek (unknown &amp; common to all isotopes)</a:t>
            </a:r>
          </a:p>
        </p:txBody>
      </p:sp>
      <p:pic>
        <p:nvPicPr>
          <p:cNvPr id="16" name="Picture 15" descr="green-pear.jpg">
            <a:extLst>
              <a:ext uri="{FF2B5EF4-FFF2-40B4-BE49-F238E27FC236}">
                <a16:creationId xmlns:a16="http://schemas.microsoft.com/office/drawing/2014/main" id="{7E6F0920-3A77-37CE-94A3-D487D98ADBC9}"/>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2117" t="20800" r="31385" b="20581"/>
          <a:stretch/>
        </p:blipFill>
        <p:spPr>
          <a:xfrm>
            <a:off x="9271000" y="3074337"/>
            <a:ext cx="1367897" cy="1569598"/>
          </a:xfrm>
          <a:prstGeom prst="rect">
            <a:avLst/>
          </a:prstGeom>
        </p:spPr>
      </p:pic>
      <p:sp>
        <p:nvSpPr>
          <p:cNvPr id="17" name="TextBox 16">
            <a:extLst>
              <a:ext uri="{FF2B5EF4-FFF2-40B4-BE49-F238E27FC236}">
                <a16:creationId xmlns:a16="http://schemas.microsoft.com/office/drawing/2014/main" id="{102C7389-D7AC-2D0E-460E-E5C7C92B1F37}"/>
              </a:ext>
            </a:extLst>
          </p:cNvPr>
          <p:cNvSpPr txBox="1"/>
          <p:nvPr/>
        </p:nvSpPr>
        <p:spPr>
          <a:xfrm>
            <a:off x="8461670" y="4851933"/>
            <a:ext cx="3113945" cy="1200329"/>
          </a:xfrm>
          <a:prstGeom prst="rect">
            <a:avLst/>
          </a:prstGeom>
          <a:noFill/>
        </p:spPr>
        <p:txBody>
          <a:bodyPr wrap="square" rtlCol="0">
            <a:spAutoFit/>
          </a:bodyPr>
          <a:lstStyle/>
          <a:p>
            <a:pPr algn="ctr"/>
            <a:r>
              <a:rPr lang="en-US" b="1" dirty="0">
                <a:solidFill>
                  <a:srgbClr val="388A01"/>
                </a:solidFill>
                <a:ea typeface="Palatino" pitchFamily="2" charset="77"/>
              </a:rPr>
              <a:t>Example of large </a:t>
            </a:r>
          </a:p>
          <a:p>
            <a:pPr algn="ctr"/>
            <a:r>
              <a:rPr lang="en-US" b="1" dirty="0">
                <a:solidFill>
                  <a:srgbClr val="388A01"/>
                </a:solidFill>
                <a:ea typeface="Palatino" pitchFamily="2" charset="77"/>
              </a:rPr>
              <a:t>intrinsic Schiff moment:</a:t>
            </a:r>
          </a:p>
          <a:p>
            <a:pPr algn="ctr"/>
            <a:r>
              <a:rPr lang="en-US" b="1" dirty="0">
                <a:solidFill>
                  <a:srgbClr val="388A01"/>
                </a:solidFill>
                <a:ea typeface="Palatino" pitchFamily="2" charset="77"/>
              </a:rPr>
              <a:t>Pear-shaped nucleus in the “body-frame”</a:t>
            </a:r>
          </a:p>
        </p:txBody>
      </p:sp>
      <p:cxnSp>
        <p:nvCxnSpPr>
          <p:cNvPr id="18" name="Straight Arrow Connector 17">
            <a:extLst>
              <a:ext uri="{FF2B5EF4-FFF2-40B4-BE49-F238E27FC236}">
                <a16:creationId xmlns:a16="http://schemas.microsoft.com/office/drawing/2014/main" id="{F826CBB2-2DD3-31F4-173E-517DE901F0CD}"/>
              </a:ext>
            </a:extLst>
          </p:cNvPr>
          <p:cNvCxnSpPr>
            <a:cxnSpLocks/>
          </p:cNvCxnSpPr>
          <p:nvPr/>
        </p:nvCxnSpPr>
        <p:spPr>
          <a:xfrm rot="2700000" flipV="1">
            <a:off x="5077432" y="2197095"/>
            <a:ext cx="0" cy="2103120"/>
          </a:xfrm>
          <a:prstGeom prst="straightConnector1">
            <a:avLst/>
          </a:prstGeom>
          <a:ln w="28575">
            <a:solidFill>
              <a:srgbClr val="388A01"/>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CE57280-C14D-5EBF-4723-F01E522459FB}"/>
              </a:ext>
            </a:extLst>
          </p:cNvPr>
          <p:cNvCxnSpPr>
            <a:cxnSpLocks/>
          </p:cNvCxnSpPr>
          <p:nvPr/>
        </p:nvCxnSpPr>
        <p:spPr>
          <a:xfrm rot="2700000" flipV="1">
            <a:off x="5479884" y="2431075"/>
            <a:ext cx="0" cy="3200400"/>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4E4A714-E3D2-540D-CF38-8BA4AD6638C1}"/>
              </a:ext>
            </a:extLst>
          </p:cNvPr>
          <p:cNvCxnSpPr>
            <a:cxnSpLocks/>
          </p:cNvCxnSpPr>
          <p:nvPr/>
        </p:nvCxnSpPr>
        <p:spPr>
          <a:xfrm rot="2700000" flipV="1">
            <a:off x="6564563" y="1759573"/>
            <a:ext cx="0" cy="5029200"/>
          </a:xfrm>
          <a:prstGeom prst="straightConnector1">
            <a:avLst/>
          </a:prstGeom>
          <a:ln w="28575">
            <a:solidFill>
              <a:srgbClr val="2532FF"/>
            </a:solidFill>
            <a:tailEnd type="triangle"/>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96139C74-7975-1B26-FCCE-03110F292F44}"/>
              </a:ext>
            </a:extLst>
          </p:cNvPr>
          <p:cNvSpPr/>
          <p:nvPr/>
        </p:nvSpPr>
        <p:spPr>
          <a:xfrm>
            <a:off x="5462094" y="1928038"/>
            <a:ext cx="1617724" cy="396992"/>
          </a:xfrm>
          <a:prstGeom prst="rect">
            <a:avLst/>
          </a:prstGeom>
          <a:solidFill>
            <a:srgbClr val="388A01">
              <a:alpha val="10000"/>
            </a:srgbClr>
          </a:solidFill>
          <a:ln w="6350">
            <a:solidFill>
              <a:srgbClr val="388A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2F1B161-7C7C-D77B-C1F6-E6038808D4C8}"/>
              </a:ext>
            </a:extLst>
          </p:cNvPr>
          <p:cNvSpPr/>
          <p:nvPr/>
        </p:nvSpPr>
        <p:spPr>
          <a:xfrm>
            <a:off x="6564564" y="2373924"/>
            <a:ext cx="1168663" cy="351592"/>
          </a:xfrm>
          <a:prstGeom prst="rect">
            <a:avLst/>
          </a:prstGeom>
          <a:solidFill>
            <a:srgbClr val="EE2900">
              <a:alpha val="10000"/>
            </a:srgbClr>
          </a:solidFill>
          <a:ln w="63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90D66D9-C02B-A89E-E137-95E6957FF0C8}"/>
              </a:ext>
            </a:extLst>
          </p:cNvPr>
          <p:cNvSpPr/>
          <p:nvPr/>
        </p:nvSpPr>
        <p:spPr>
          <a:xfrm>
            <a:off x="7136019" y="1934476"/>
            <a:ext cx="1738609" cy="390554"/>
          </a:xfrm>
          <a:prstGeom prst="rect">
            <a:avLst/>
          </a:prstGeom>
          <a:solidFill>
            <a:srgbClr val="2532FF">
              <a:alpha val="10000"/>
            </a:srgbClr>
          </a:solidFill>
          <a:ln w="6350">
            <a:solidFill>
              <a:srgbClr val="2532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E957EDDD-B007-9D2F-F79B-5BC3F7C6C799}"/>
              </a:ext>
            </a:extLst>
          </p:cNvPr>
          <p:cNvPicPr>
            <a:picLocks noChangeAspect="1"/>
          </p:cNvPicPr>
          <p:nvPr/>
        </p:nvPicPr>
        <p:blipFill>
          <a:blip r:embed="rId4"/>
          <a:stretch>
            <a:fillRect/>
          </a:stretch>
        </p:blipFill>
        <p:spPr>
          <a:xfrm>
            <a:off x="2100846" y="1070962"/>
            <a:ext cx="7703390" cy="1828800"/>
          </a:xfrm>
          <a:prstGeom prst="rect">
            <a:avLst/>
          </a:prstGeom>
        </p:spPr>
      </p:pic>
      <p:sp>
        <p:nvSpPr>
          <p:cNvPr id="2" name="TextBox 1">
            <a:extLst>
              <a:ext uri="{FF2B5EF4-FFF2-40B4-BE49-F238E27FC236}">
                <a16:creationId xmlns:a16="http://schemas.microsoft.com/office/drawing/2014/main" id="{60448D7D-1913-8100-541D-4439B383342A}"/>
              </a:ext>
            </a:extLst>
          </p:cNvPr>
          <p:cNvSpPr txBox="1"/>
          <p:nvPr/>
        </p:nvSpPr>
        <p:spPr>
          <a:xfrm>
            <a:off x="2100846" y="2679272"/>
            <a:ext cx="2058512" cy="307777"/>
          </a:xfrm>
          <a:prstGeom prst="rect">
            <a:avLst/>
          </a:prstGeom>
          <a:noFill/>
        </p:spPr>
        <p:txBody>
          <a:bodyPr wrap="none" rtlCol="0">
            <a:spAutoFit/>
          </a:bodyPr>
          <a:lstStyle/>
          <a:p>
            <a:r>
              <a:rPr lang="en-US" sz="1400" dirty="0">
                <a:latin typeface="Arial Narrow" panose="020B0606020202030204" pitchFamily="34" charset="0"/>
              </a:rPr>
              <a:t>Engel ARNPS 75:129 (2025)</a:t>
            </a:r>
          </a:p>
        </p:txBody>
      </p:sp>
    </p:spTree>
    <p:extLst>
      <p:ext uri="{BB962C8B-B14F-4D97-AF65-F5344CB8AC3E}">
        <p14:creationId xmlns:p14="http://schemas.microsoft.com/office/powerpoint/2010/main" val="20737556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78579-82D3-26B5-2DEF-F840572D265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C1B229-73B1-8D52-7766-11F74F8FA507}"/>
              </a:ext>
            </a:extLst>
          </p:cNvPr>
          <p:cNvSpPr>
            <a:spLocks noGrp="1"/>
          </p:cNvSpPr>
          <p:nvPr>
            <p:ph type="title"/>
          </p:nvPr>
        </p:nvSpPr>
        <p:spPr/>
        <p:txBody>
          <a:bodyPr>
            <a:noAutofit/>
          </a:bodyPr>
          <a:lstStyle/>
          <a:p>
            <a:r>
              <a:rPr lang="en-US" sz="3200" dirty="0"/>
              <a:t>Rare isotopes in diamonds – why diamonds?</a:t>
            </a:r>
          </a:p>
        </p:txBody>
      </p:sp>
      <p:sp>
        <p:nvSpPr>
          <p:cNvPr id="4" name="Date Placeholder 3">
            <a:extLst>
              <a:ext uri="{FF2B5EF4-FFF2-40B4-BE49-F238E27FC236}">
                <a16:creationId xmlns:a16="http://schemas.microsoft.com/office/drawing/2014/main" id="{13091758-27B9-3C1E-67ED-90DC1133E074}"/>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B92D2C25-744A-9AA6-8A78-7184360B53D4}"/>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773C5BD1-9D01-FDF4-29D3-A1E4129F4372}"/>
              </a:ext>
            </a:extLst>
          </p:cNvPr>
          <p:cNvSpPr>
            <a:spLocks noGrp="1"/>
          </p:cNvSpPr>
          <p:nvPr>
            <p:ph type="sldNum" sz="quarter" idx="12"/>
          </p:nvPr>
        </p:nvSpPr>
        <p:spPr/>
        <p:txBody>
          <a:bodyPr/>
          <a:lstStyle/>
          <a:p>
            <a:r>
              <a:rPr lang="en-US"/>
              <a:t>Slide </a:t>
            </a:r>
            <a:fld id="{2C7A174C-579F-4F8E-8B4A-0A19B84DACF7}" type="slidenum">
              <a:rPr lang="en-US" smtClean="0"/>
              <a:pPr/>
              <a:t>40</a:t>
            </a:fld>
            <a:endParaRPr lang="en-US" dirty="0"/>
          </a:p>
        </p:txBody>
      </p:sp>
      <p:grpSp>
        <p:nvGrpSpPr>
          <p:cNvPr id="13" name="Group 12">
            <a:extLst>
              <a:ext uri="{FF2B5EF4-FFF2-40B4-BE49-F238E27FC236}">
                <a16:creationId xmlns:a16="http://schemas.microsoft.com/office/drawing/2014/main" id="{194201F7-CE65-EDB5-51AC-FE53FA8C5E18}"/>
              </a:ext>
            </a:extLst>
          </p:cNvPr>
          <p:cNvGrpSpPr/>
          <p:nvPr/>
        </p:nvGrpSpPr>
        <p:grpSpPr>
          <a:xfrm>
            <a:off x="329288" y="953204"/>
            <a:ext cx="3583036" cy="4761519"/>
            <a:chOff x="797128" y="1090700"/>
            <a:chExt cx="3891830" cy="5171877"/>
          </a:xfrm>
        </p:grpSpPr>
        <p:grpSp>
          <p:nvGrpSpPr>
            <p:cNvPr id="11" name="Group 10">
              <a:extLst>
                <a:ext uri="{FF2B5EF4-FFF2-40B4-BE49-F238E27FC236}">
                  <a16:creationId xmlns:a16="http://schemas.microsoft.com/office/drawing/2014/main" id="{4CA41571-162B-8842-7B38-2FD61A74C5E9}"/>
                </a:ext>
              </a:extLst>
            </p:cNvPr>
            <p:cNvGrpSpPr/>
            <p:nvPr/>
          </p:nvGrpSpPr>
          <p:grpSpPr>
            <a:xfrm>
              <a:off x="855155" y="1157682"/>
              <a:ext cx="3775776" cy="5037913"/>
              <a:chOff x="2728441" y="-2169066"/>
              <a:chExt cx="6735116" cy="8986477"/>
            </a:xfrm>
            <a:effectLst/>
          </p:grpSpPr>
          <p:pic>
            <p:nvPicPr>
              <p:cNvPr id="10" name="Picture 9">
                <a:extLst>
                  <a:ext uri="{FF2B5EF4-FFF2-40B4-BE49-F238E27FC236}">
                    <a16:creationId xmlns:a16="http://schemas.microsoft.com/office/drawing/2014/main" id="{9E9DD1DF-A2EE-D78E-C60A-F21DACED6037}"/>
                  </a:ext>
                </a:extLst>
              </p:cNvPr>
              <p:cNvPicPr>
                <a:picLocks noChangeAspect="1"/>
              </p:cNvPicPr>
              <p:nvPr/>
            </p:nvPicPr>
            <p:blipFill>
              <a:blip r:embed="rId3"/>
              <a:stretch>
                <a:fillRect/>
              </a:stretch>
            </p:blipFill>
            <p:spPr>
              <a:xfrm>
                <a:off x="2728442" y="-2169067"/>
                <a:ext cx="6735115" cy="4734586"/>
              </a:xfrm>
              <a:prstGeom prst="rect">
                <a:avLst/>
              </a:prstGeom>
            </p:spPr>
          </p:pic>
          <p:pic>
            <p:nvPicPr>
              <p:cNvPr id="1026" name="Picture 2" descr="Relaxed defect structures of (a)  229Pa sub, (b)  229PaV, (c)  229PaV 2, (d)  229PaV 3 and (e)  229PaV 4. For clarity, only the defect ion and the nearest neighbour carbon atoms are displayed. The larger green atom is the  229Pa ion. The black atoms represent carbon, while the white atoms represent vacancies. For  229PaV 2,  229PaV 3 and  229PaV 4 the ‘extra’ white vacancy ball that can be seen through the  229Pa is the initial position of the  229Pa at a lattice site.">
                <a:extLst>
                  <a:ext uri="{FF2B5EF4-FFF2-40B4-BE49-F238E27FC236}">
                    <a16:creationId xmlns:a16="http://schemas.microsoft.com/office/drawing/2014/main" id="{688DBAAE-3750-B190-F350-7106351C11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8441" y="2565519"/>
                <a:ext cx="6735116" cy="425189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7F51D19B-C538-FB1A-A075-81C548F87F59}"/>
                </a:ext>
              </a:extLst>
            </p:cNvPr>
            <p:cNvSpPr/>
            <p:nvPr/>
          </p:nvSpPr>
          <p:spPr>
            <a:xfrm>
              <a:off x="797128" y="1090700"/>
              <a:ext cx="3891830" cy="5171877"/>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390BB1ED-2E81-0227-A0DB-C0E3B40F16AB}"/>
              </a:ext>
            </a:extLst>
          </p:cNvPr>
          <p:cNvSpPr txBox="1"/>
          <p:nvPr/>
        </p:nvSpPr>
        <p:spPr>
          <a:xfrm>
            <a:off x="307575" y="5703990"/>
            <a:ext cx="3699995" cy="738664"/>
          </a:xfrm>
          <a:prstGeom prst="rect">
            <a:avLst/>
          </a:prstGeom>
          <a:noFill/>
        </p:spPr>
        <p:txBody>
          <a:bodyPr wrap="square" rtlCol="0">
            <a:spAutoFit/>
          </a:bodyPr>
          <a:lstStyle/>
          <a:p>
            <a:r>
              <a:rPr lang="en-US" sz="1400" b="1" dirty="0"/>
              <a:t>2023: </a:t>
            </a:r>
            <a:r>
              <a:rPr lang="en-US" sz="1400" dirty="0"/>
              <a:t>Team theoretically predicted existence of several rare isotope defects in diamond</a:t>
            </a:r>
          </a:p>
          <a:p>
            <a:r>
              <a:rPr lang="en-US" sz="1400" b="1" dirty="0">
                <a:solidFill>
                  <a:srgbClr val="008000"/>
                </a:solidFill>
              </a:rPr>
              <a:t>Unfunded student class project</a:t>
            </a:r>
          </a:p>
        </p:txBody>
      </p:sp>
      <p:cxnSp>
        <p:nvCxnSpPr>
          <p:cNvPr id="18" name="Straight Arrow Connector 17">
            <a:extLst>
              <a:ext uri="{FF2B5EF4-FFF2-40B4-BE49-F238E27FC236}">
                <a16:creationId xmlns:a16="http://schemas.microsoft.com/office/drawing/2014/main" id="{A372F2A8-C2BE-883E-0095-18A037AD1085}"/>
              </a:ext>
            </a:extLst>
          </p:cNvPr>
          <p:cNvCxnSpPr>
            <a:cxnSpLocks/>
          </p:cNvCxnSpPr>
          <p:nvPr/>
        </p:nvCxnSpPr>
        <p:spPr>
          <a:xfrm flipH="1">
            <a:off x="3691999" y="3458529"/>
            <a:ext cx="635000" cy="294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297771D-40F6-A3B1-CEC5-D5C5A606C724}"/>
              </a:ext>
            </a:extLst>
          </p:cNvPr>
          <p:cNvSpPr txBox="1"/>
          <p:nvPr/>
        </p:nvSpPr>
        <p:spPr>
          <a:xfrm>
            <a:off x="4326999" y="3196919"/>
            <a:ext cx="1679575" cy="738664"/>
          </a:xfrm>
          <a:prstGeom prst="rect">
            <a:avLst/>
          </a:prstGeom>
          <a:noFill/>
        </p:spPr>
        <p:txBody>
          <a:bodyPr wrap="square" rtlCol="0">
            <a:spAutoFit/>
          </a:bodyPr>
          <a:lstStyle/>
          <a:p>
            <a:r>
              <a:rPr lang="en-US" sz="1400" b="1" dirty="0"/>
              <a:t>The defect we are interested in:</a:t>
            </a:r>
          </a:p>
          <a:p>
            <a:pPr algn="ctr"/>
            <a:r>
              <a:rPr lang="en-US" sz="1400" b="1" baseline="30000" dirty="0"/>
              <a:t>229</a:t>
            </a:r>
            <a:r>
              <a:rPr lang="en-US" sz="1400" b="1" dirty="0"/>
              <a:t>PaV</a:t>
            </a:r>
            <a:r>
              <a:rPr lang="en-US" sz="1400" b="1" baseline="-25000" dirty="0"/>
              <a:t>2</a:t>
            </a:r>
          </a:p>
        </p:txBody>
      </p:sp>
      <p:sp>
        <p:nvSpPr>
          <p:cNvPr id="2" name="TextBox 1">
            <a:extLst>
              <a:ext uri="{FF2B5EF4-FFF2-40B4-BE49-F238E27FC236}">
                <a16:creationId xmlns:a16="http://schemas.microsoft.com/office/drawing/2014/main" id="{5840E420-34B5-1B46-9437-1094B4180B18}"/>
              </a:ext>
            </a:extLst>
          </p:cNvPr>
          <p:cNvSpPr txBox="1"/>
          <p:nvPr/>
        </p:nvSpPr>
        <p:spPr>
          <a:xfrm>
            <a:off x="6006574" y="925691"/>
            <a:ext cx="6083826" cy="4462760"/>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Why diamonds?</a:t>
            </a:r>
          </a:p>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Radiation hardness</a:t>
            </a:r>
            <a:br>
              <a:rPr lang="en-US" dirty="0">
                <a:latin typeface="Arial" panose="020B0604020202020204" pitchFamily="34" charset="0"/>
                <a:cs typeface="Arial" panose="020B0604020202020204" pitchFamily="34" charset="0"/>
              </a:rPr>
            </a:br>
            <a:r>
              <a:rPr lang="en-US" sz="1400" dirty="0">
                <a:latin typeface="Arial Narrow" panose="020B0606020202030204" pitchFamily="34" charset="0"/>
                <a:cs typeface="Arial" panose="020B0604020202020204" pitchFamily="34" charset="0"/>
              </a:rPr>
              <a:t>Bauer et al. NIMA 367:207 (1995), Zou et al. AIPA 10:025004 (2020)</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Wide band gap (5.5 eV)</a:t>
            </a:r>
            <a:br>
              <a:rPr lang="en-US" sz="16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Zaitsev </a:t>
            </a:r>
            <a:r>
              <a:rPr lang="en-US" sz="1400" i="1" dirty="0">
                <a:latin typeface="Arial" panose="020B0604020202020204" pitchFamily="34" charset="0"/>
                <a:cs typeface="Arial" panose="020B0604020202020204" pitchFamily="34" charset="0"/>
              </a:rPr>
              <a:t>Optical properties of diamond: a data handbook </a:t>
            </a:r>
            <a:r>
              <a:rPr lang="en-US" sz="1400" dirty="0">
                <a:latin typeface="Arial" panose="020B0604020202020204" pitchFamily="34" charset="0"/>
                <a:cs typeface="Arial" panose="020B0604020202020204" pitchFamily="34" charset="0"/>
              </a:rPr>
              <a:t>(2013)</a:t>
            </a:r>
          </a:p>
          <a:p>
            <a:pPr marL="285750"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Diamond can be engineered spin-free</a:t>
            </a:r>
            <a:br>
              <a:rPr lang="en-US" sz="1600" dirty="0">
                <a:latin typeface="Arial" panose="020B0604020202020204" pitchFamily="34" charset="0"/>
                <a:cs typeface="Arial" panose="020B0604020202020204" pitchFamily="34" charset="0"/>
              </a:rPr>
            </a:br>
            <a:r>
              <a:rPr lang="en-US" sz="1400" dirty="0" err="1">
                <a:latin typeface="Arial Narrow" panose="020B0606020202030204" pitchFamily="34" charset="0"/>
                <a:cs typeface="Arial" panose="020B0604020202020204" pitchFamily="34" charset="0"/>
              </a:rPr>
              <a:t>Chakborty</a:t>
            </a:r>
            <a:r>
              <a:rPr lang="en-US" sz="1400" dirty="0">
                <a:latin typeface="Arial Narrow" panose="020B0606020202030204" pitchFamily="34" charset="0"/>
                <a:cs typeface="Arial" panose="020B0604020202020204" pitchFamily="34" charset="0"/>
              </a:rPr>
              <a:t> et al. PRM 3:065205 (2019), Das et al. JPDAP 55:333002 (2022)</a:t>
            </a:r>
          </a:p>
          <a:p>
            <a:pPr marL="285750" indent="-285750">
              <a:buFont typeface="Wingdings" panose="05000000000000000000" pitchFamily="2" charset="2"/>
              <a:buChar char="§"/>
            </a:pPr>
            <a:endParaRPr lang="en-US" sz="16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n-US" sz="1600" dirty="0">
                <a:latin typeface="Arial" panose="020B0604020202020204" pitchFamily="34" charset="0"/>
                <a:cs typeface="Arial" panose="020B0604020202020204" pitchFamily="34" charset="0"/>
              </a:rPr>
              <a:t>Nitrogen vacancies in diamond can be used for in situ </a:t>
            </a:r>
            <a:r>
              <a:rPr lang="en-US" sz="1600" dirty="0" err="1">
                <a:latin typeface="Arial" panose="020B0604020202020204" pitchFamily="34" charset="0"/>
                <a:cs typeface="Arial" panose="020B0604020202020204" pitchFamily="34" charset="0"/>
              </a:rPr>
              <a:t>comagnetometry</a:t>
            </a:r>
            <a:br>
              <a:rPr lang="en-US" sz="1600" dirty="0">
                <a:latin typeface="Arial" panose="020B0604020202020204" pitchFamily="34" charset="0"/>
                <a:cs typeface="Arial" panose="020B0604020202020204" pitchFamily="34" charset="0"/>
              </a:rPr>
            </a:br>
            <a:r>
              <a:rPr lang="en-US" sz="1400" dirty="0">
                <a:latin typeface="Arial Narrow" panose="020B0606020202030204" pitchFamily="34" charset="0"/>
                <a:cs typeface="Arial" panose="020B0604020202020204" pitchFamily="34" charset="0"/>
              </a:rPr>
              <a:t>Hong et al. MRSB 38:155 (2013)</a:t>
            </a:r>
          </a:p>
          <a:p>
            <a:pPr marL="285750" indent="-285750">
              <a:buFont typeface="Wingdings" panose="05000000000000000000" pitchFamily="2" charset="2"/>
              <a:buChar char="§"/>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Short-lived nature of </a:t>
            </a:r>
            <a:r>
              <a:rPr lang="en-US" sz="1400" baseline="30000" dirty="0">
                <a:latin typeface="Arial" panose="020B0604020202020204" pitchFamily="34" charset="0"/>
                <a:cs typeface="Arial" panose="020B0604020202020204" pitchFamily="34" charset="0"/>
              </a:rPr>
              <a:t>229</a:t>
            </a:r>
            <a:r>
              <a:rPr lang="en-US" sz="1400" dirty="0">
                <a:latin typeface="Arial" panose="020B0604020202020204" pitchFamily="34" charset="0"/>
                <a:cs typeface="Arial" panose="020B0604020202020204" pitchFamily="34" charset="0"/>
              </a:rPr>
              <a:t>Pa greatly complicates developing experimental schemes, a stable surrogate is needed. </a:t>
            </a:r>
            <a:r>
              <a:rPr lang="en-US" sz="1400" baseline="30000" dirty="0">
                <a:latin typeface="Arial" panose="020B0604020202020204" pitchFamily="34" charset="0"/>
                <a:cs typeface="Arial" panose="020B0604020202020204" pitchFamily="34" charset="0"/>
              </a:rPr>
              <a:t>141</a:t>
            </a:r>
            <a:r>
              <a:rPr lang="en-US" sz="1400" dirty="0">
                <a:latin typeface="Arial" panose="020B0604020202020204" pitchFamily="34" charset="0"/>
                <a:cs typeface="Arial" panose="020B0604020202020204" pitchFamily="34" charset="0"/>
              </a:rPr>
              <a:t>Pr is an excellent candidate:</a:t>
            </a:r>
          </a:p>
          <a:p>
            <a:pPr marL="285750" indent="-285750">
              <a:buFont typeface="Arial" panose="020B0604020202020204" pitchFamily="34" charset="0"/>
              <a:buChar char="•"/>
            </a:pPr>
            <a:r>
              <a:rPr lang="en-US" sz="1400" baseline="30000" dirty="0">
                <a:latin typeface="Arial" panose="020B0604020202020204" pitchFamily="34" charset="0"/>
                <a:cs typeface="Arial" panose="020B0604020202020204" pitchFamily="34" charset="0"/>
              </a:rPr>
              <a:t>141</a:t>
            </a:r>
            <a:r>
              <a:rPr lang="en-US" sz="1400" dirty="0">
                <a:latin typeface="Arial" panose="020B0604020202020204" pitchFamily="34" charset="0"/>
                <a:cs typeface="Arial" panose="020B0604020202020204" pitchFamily="34" charset="0"/>
              </a:rPr>
              <a:t>Pr is isoelectronic with </a:t>
            </a:r>
            <a:r>
              <a:rPr lang="en-US" sz="1400" baseline="30000" dirty="0">
                <a:latin typeface="Arial" panose="020B0604020202020204" pitchFamily="34" charset="0"/>
                <a:cs typeface="Arial" panose="020B0604020202020204" pitchFamily="34" charset="0"/>
              </a:rPr>
              <a:t>229</a:t>
            </a:r>
            <a:r>
              <a:rPr lang="en-US" sz="1400" dirty="0">
                <a:latin typeface="Arial" panose="020B0604020202020204" pitchFamily="34" charset="0"/>
                <a:cs typeface="Arial" panose="020B0604020202020204" pitchFamily="34" charset="0"/>
              </a:rPr>
              <a:t>Pa</a:t>
            </a:r>
          </a:p>
          <a:p>
            <a:pPr marL="285750" indent="-285750">
              <a:buFont typeface="Arial" panose="020B0604020202020204" pitchFamily="34" charset="0"/>
              <a:buChar char="•"/>
            </a:pPr>
            <a:r>
              <a:rPr lang="en-US" sz="1400" baseline="30000" dirty="0">
                <a:latin typeface="Arial" panose="020B0604020202020204" pitchFamily="34" charset="0"/>
                <a:cs typeface="Arial" panose="020B0604020202020204" pitchFamily="34" charset="0"/>
              </a:rPr>
              <a:t>141</a:t>
            </a:r>
            <a:r>
              <a:rPr lang="en-US" sz="1400" dirty="0">
                <a:latin typeface="Arial" panose="020B0604020202020204" pitchFamily="34" charset="0"/>
                <a:cs typeface="Arial" panose="020B0604020202020204" pitchFamily="34" charset="0"/>
              </a:rPr>
              <a:t>Pr also has 5/2 nuclear spin</a:t>
            </a:r>
          </a:p>
          <a:p>
            <a:pPr marL="285750" indent="-285750">
              <a:buFont typeface="Arial" panose="020B0604020202020204" pitchFamily="34" charset="0"/>
              <a:buChar char="•"/>
            </a:pPr>
            <a:r>
              <a:rPr lang="en-US" sz="1400" baseline="30000" dirty="0">
                <a:latin typeface="Arial" panose="020B0604020202020204" pitchFamily="34" charset="0"/>
                <a:cs typeface="Arial" panose="020B0604020202020204" pitchFamily="34" charset="0"/>
              </a:rPr>
              <a:t>141</a:t>
            </a:r>
            <a:r>
              <a:rPr lang="en-US" sz="1400" dirty="0">
                <a:latin typeface="Arial" panose="020B0604020202020204" pitchFamily="34" charset="0"/>
                <a:cs typeface="Arial" panose="020B0604020202020204" pitchFamily="34" charset="0"/>
              </a:rPr>
              <a:t>Pr is not toxic or radioactive </a:t>
            </a:r>
          </a:p>
        </p:txBody>
      </p:sp>
      <p:sp>
        <p:nvSpPr>
          <p:cNvPr id="7" name="TextBox 6">
            <a:extLst>
              <a:ext uri="{FF2B5EF4-FFF2-40B4-BE49-F238E27FC236}">
                <a16:creationId xmlns:a16="http://schemas.microsoft.com/office/drawing/2014/main" id="{EEFFA1AD-0090-833F-8181-CA99DD47475F}"/>
              </a:ext>
            </a:extLst>
          </p:cNvPr>
          <p:cNvSpPr txBox="1"/>
          <p:nvPr/>
        </p:nvSpPr>
        <p:spPr>
          <a:xfrm>
            <a:off x="4003842" y="5388451"/>
            <a:ext cx="8010358" cy="1169551"/>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Goal: “..to identify electronic structures featuring ground and excited state spin and orbital configurations leading to qualitatively identical interaction, splitting patterns and optical transitions for both </a:t>
            </a:r>
            <a:r>
              <a:rPr lang="en-US" sz="1400" b="1" baseline="30000" dirty="0">
                <a:latin typeface="Arial" panose="020B0604020202020204" pitchFamily="34" charset="0"/>
                <a:cs typeface="Arial" panose="020B0604020202020204" pitchFamily="34" charset="0"/>
              </a:rPr>
              <a:t>141</a:t>
            </a:r>
            <a:r>
              <a:rPr lang="en-US" sz="1400" b="1" dirty="0">
                <a:latin typeface="Arial" panose="020B0604020202020204" pitchFamily="34" charset="0"/>
                <a:cs typeface="Arial" panose="020B0604020202020204" pitchFamily="34" charset="0"/>
              </a:rPr>
              <a:t>PrV</a:t>
            </a:r>
            <a:r>
              <a:rPr lang="en-US" sz="1400" b="1" baseline="-25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 and </a:t>
            </a:r>
            <a:r>
              <a:rPr lang="en-US" sz="1400" b="1" baseline="30000" dirty="0">
                <a:latin typeface="Arial" panose="020B0604020202020204" pitchFamily="34" charset="0"/>
                <a:cs typeface="Arial" panose="020B0604020202020204" pitchFamily="34" charset="0"/>
              </a:rPr>
              <a:t>229</a:t>
            </a:r>
            <a:r>
              <a:rPr lang="en-US" sz="1400" b="1" dirty="0">
                <a:latin typeface="Arial" panose="020B0604020202020204" pitchFamily="34" charset="0"/>
                <a:cs typeface="Arial" panose="020B0604020202020204" pitchFamily="34" charset="0"/>
              </a:rPr>
              <a:t>PaV</a:t>
            </a:r>
            <a:r>
              <a:rPr lang="en-US" sz="1400" b="1" baseline="-25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 so that the stable </a:t>
            </a:r>
            <a:r>
              <a:rPr lang="en-US" sz="1400" b="1" baseline="30000" dirty="0">
                <a:latin typeface="Arial" panose="020B0604020202020204" pitchFamily="34" charset="0"/>
                <a:cs typeface="Arial" panose="020B0604020202020204" pitchFamily="34" charset="0"/>
              </a:rPr>
              <a:t>141</a:t>
            </a:r>
            <a:r>
              <a:rPr lang="en-US" sz="1400" b="1" dirty="0">
                <a:latin typeface="Arial" panose="020B0604020202020204" pitchFamily="34" charset="0"/>
                <a:cs typeface="Arial" panose="020B0604020202020204" pitchFamily="34" charset="0"/>
              </a:rPr>
              <a:t>PrV</a:t>
            </a:r>
            <a:r>
              <a:rPr lang="en-US" sz="1400" b="1" baseline="-25000" dirty="0">
                <a:latin typeface="Arial" panose="020B0604020202020204" pitchFamily="34" charset="0"/>
                <a:cs typeface="Arial" panose="020B0604020202020204" pitchFamily="34" charset="0"/>
              </a:rPr>
              <a:t>2</a:t>
            </a:r>
            <a:r>
              <a:rPr lang="en-US" sz="1400" b="1" dirty="0">
                <a:latin typeface="Arial" panose="020B0604020202020204" pitchFamily="34" charset="0"/>
                <a:cs typeface="Arial" panose="020B0604020202020204" pitchFamily="34" charset="0"/>
              </a:rPr>
              <a:t> defect can be used as a test bed for method development.”</a:t>
            </a:r>
          </a:p>
          <a:p>
            <a:endParaRPr lang="en-US"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994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5402224-22DB-3FAB-95F7-ED903DB765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ED3FFD3-5528-38D0-8661-1DCC1793F03E}"/>
              </a:ext>
            </a:extLst>
          </p:cNvPr>
          <p:cNvSpPr>
            <a:spLocks noGrp="1"/>
          </p:cNvSpPr>
          <p:nvPr>
            <p:ph type="title"/>
          </p:nvPr>
        </p:nvSpPr>
        <p:spPr/>
        <p:txBody>
          <a:bodyPr>
            <a:noAutofit/>
          </a:bodyPr>
          <a:lstStyle/>
          <a:p>
            <a:r>
              <a:rPr lang="en-US" sz="2800" baseline="30000" dirty="0"/>
              <a:t>225</a:t>
            </a:r>
            <a:r>
              <a:rPr lang="en-US" sz="2800" dirty="0"/>
              <a:t>Ra and </a:t>
            </a:r>
            <a:r>
              <a:rPr lang="en-US" sz="2800" baseline="30000" dirty="0"/>
              <a:t>229</a:t>
            </a:r>
            <a:r>
              <a:rPr lang="en-US" sz="2800" dirty="0"/>
              <a:t>Pa are high sensitivity EDM/NSM candidates that are also favorable cases for FRIB production and radiochemistry</a:t>
            </a:r>
          </a:p>
        </p:txBody>
      </p:sp>
      <p:sp>
        <p:nvSpPr>
          <p:cNvPr id="4" name="Date Placeholder 3">
            <a:extLst>
              <a:ext uri="{FF2B5EF4-FFF2-40B4-BE49-F238E27FC236}">
                <a16:creationId xmlns:a16="http://schemas.microsoft.com/office/drawing/2014/main" id="{BDBBF84C-7109-6803-DE1E-B95F2974356E}"/>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2FC102D9-1B97-B6AD-CE01-6844F5358655}"/>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139F39EA-A1C5-96EA-4169-18B3DD637ECD}"/>
              </a:ext>
            </a:extLst>
          </p:cNvPr>
          <p:cNvSpPr>
            <a:spLocks noGrp="1"/>
          </p:cNvSpPr>
          <p:nvPr>
            <p:ph type="sldNum" sz="quarter" idx="12"/>
          </p:nvPr>
        </p:nvSpPr>
        <p:spPr/>
        <p:txBody>
          <a:bodyPr/>
          <a:lstStyle/>
          <a:p>
            <a:r>
              <a:rPr lang="en-US"/>
              <a:t>Slide </a:t>
            </a:r>
            <a:fld id="{2C7A174C-579F-4F8E-8B4A-0A19B84DACF7}" type="slidenum">
              <a:rPr lang="en-US" smtClean="0"/>
              <a:pPr/>
              <a:t>41</a:t>
            </a:fld>
            <a:endParaRPr lang="en-US" dirty="0"/>
          </a:p>
        </p:txBody>
      </p:sp>
      <p:pic>
        <p:nvPicPr>
          <p:cNvPr id="7" name="Picture 6">
            <a:extLst>
              <a:ext uri="{FF2B5EF4-FFF2-40B4-BE49-F238E27FC236}">
                <a16:creationId xmlns:a16="http://schemas.microsoft.com/office/drawing/2014/main" id="{B84F248B-068E-4418-5C44-287202A2A028}"/>
              </a:ext>
            </a:extLst>
          </p:cNvPr>
          <p:cNvPicPr>
            <a:picLocks noChangeAspect="1"/>
          </p:cNvPicPr>
          <p:nvPr/>
        </p:nvPicPr>
        <p:blipFill rotWithShape="1">
          <a:blip r:embed="rId3"/>
          <a:srcRect l="2227" t="46246"/>
          <a:stretch/>
        </p:blipFill>
        <p:spPr>
          <a:xfrm>
            <a:off x="400050" y="1881069"/>
            <a:ext cx="6603051" cy="862290"/>
          </a:xfrm>
          <a:prstGeom prst="rect">
            <a:avLst/>
          </a:prstGeom>
        </p:spPr>
      </p:pic>
      <p:graphicFrame>
        <p:nvGraphicFramePr>
          <p:cNvPr id="28" name="Table 27">
            <a:extLst>
              <a:ext uri="{FF2B5EF4-FFF2-40B4-BE49-F238E27FC236}">
                <a16:creationId xmlns:a16="http://schemas.microsoft.com/office/drawing/2014/main" id="{5D44EA38-05F2-97D5-1D1A-8F0EF4A487C4}"/>
              </a:ext>
            </a:extLst>
          </p:cNvPr>
          <p:cNvGraphicFramePr>
            <a:graphicFrameLocks noGrp="1"/>
          </p:cNvGraphicFramePr>
          <p:nvPr/>
        </p:nvGraphicFramePr>
        <p:xfrm>
          <a:off x="7194376" y="2366580"/>
          <a:ext cx="4818925" cy="3992880"/>
        </p:xfrm>
        <a:graphic>
          <a:graphicData uri="http://schemas.openxmlformats.org/drawingml/2006/table">
            <a:tbl>
              <a:tblPr firstRow="1" bandRow="1">
                <a:tableStyleId>{EB344D84-9AFB-497E-A393-DC336BA19D2E}</a:tableStyleId>
              </a:tblPr>
              <a:tblGrid>
                <a:gridCol w="1355264">
                  <a:extLst>
                    <a:ext uri="{9D8B030D-6E8A-4147-A177-3AD203B41FA5}">
                      <a16:colId xmlns:a16="http://schemas.microsoft.com/office/drawing/2014/main" val="20000"/>
                    </a:ext>
                  </a:extLst>
                </a:gridCol>
                <a:gridCol w="1280160">
                  <a:extLst>
                    <a:ext uri="{9D8B030D-6E8A-4147-A177-3AD203B41FA5}">
                      <a16:colId xmlns:a16="http://schemas.microsoft.com/office/drawing/2014/main" val="20001"/>
                    </a:ext>
                  </a:extLst>
                </a:gridCol>
                <a:gridCol w="2183501">
                  <a:extLst>
                    <a:ext uri="{9D8B030D-6E8A-4147-A177-3AD203B41FA5}">
                      <a16:colId xmlns:a16="http://schemas.microsoft.com/office/drawing/2014/main" val="20002"/>
                    </a:ext>
                  </a:extLst>
                </a:gridCol>
              </a:tblGrid>
              <a:tr h="363379">
                <a:tc>
                  <a:txBody>
                    <a:bodyPr/>
                    <a:lstStyle/>
                    <a:p>
                      <a:pPr algn="ctr"/>
                      <a:endParaRPr lang="en-US" sz="2000" b="0" i="0" dirty="0">
                        <a:solidFill>
                          <a:schemeClr val="tx1"/>
                        </a:solidFill>
                        <a:latin typeface="Palatino" pitchFamily="2" charset="77"/>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8453B"/>
                    </a:solidFill>
                  </a:tcPr>
                </a:tc>
                <a:tc>
                  <a:txBody>
                    <a:bodyPr/>
                    <a:lstStyle/>
                    <a:p>
                      <a:pPr algn="ctr"/>
                      <a:r>
                        <a:rPr lang="en-US" sz="2000" b="1" i="0" baseline="30000" dirty="0">
                          <a:solidFill>
                            <a:schemeClr val="bg1"/>
                          </a:solidFill>
                          <a:latin typeface="Palatino" pitchFamily="2" charset="77"/>
                          <a:cs typeface="Arial" panose="020B0604020202020204" pitchFamily="34" charset="0"/>
                        </a:rPr>
                        <a:t>225</a:t>
                      </a:r>
                      <a:r>
                        <a:rPr lang="en-US" sz="2000" b="1" i="0" dirty="0">
                          <a:solidFill>
                            <a:schemeClr val="bg1"/>
                          </a:solidFill>
                          <a:latin typeface="Palatino" pitchFamily="2" charset="77"/>
                          <a:cs typeface="Arial" panose="020B0604020202020204" pitchFamily="34" charset="0"/>
                        </a:rPr>
                        <a:t>Ra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8453B"/>
                    </a:solidFill>
                  </a:tcPr>
                </a:tc>
                <a:tc>
                  <a:txBody>
                    <a:bodyPr/>
                    <a:lstStyle/>
                    <a:p>
                      <a:pPr algn="ctr"/>
                      <a:r>
                        <a:rPr lang="en-US" sz="2000" b="1" i="0" baseline="30000" dirty="0">
                          <a:solidFill>
                            <a:schemeClr val="bg1"/>
                          </a:solidFill>
                          <a:latin typeface="Palatino" pitchFamily="2" charset="77"/>
                          <a:cs typeface="Arial" panose="020B0604020202020204" pitchFamily="34" charset="0"/>
                        </a:rPr>
                        <a:t>229</a:t>
                      </a:r>
                      <a:r>
                        <a:rPr lang="en-US" sz="2000" b="1" i="0" dirty="0">
                          <a:solidFill>
                            <a:schemeClr val="bg1"/>
                          </a:solidFill>
                          <a:latin typeface="Palatino" pitchFamily="2" charset="77"/>
                          <a:cs typeface="Arial" panose="020B0604020202020204" pitchFamily="34" charset="0"/>
                        </a:rPr>
                        <a:t>Pa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8453B"/>
                    </a:solidFill>
                  </a:tcPr>
                </a:tc>
                <a:extLst>
                  <a:ext uri="{0D108BD9-81ED-4DB2-BD59-A6C34878D82A}">
                    <a16:rowId xmlns:a16="http://schemas.microsoft.com/office/drawing/2014/main" val="10000"/>
                  </a:ext>
                </a:extLst>
              </a:tr>
              <a:tr h="556075">
                <a:tc>
                  <a:txBody>
                    <a:bodyPr/>
                    <a:lstStyle/>
                    <a:p>
                      <a:pPr algn="ctr"/>
                      <a:r>
                        <a:rPr lang="en-US" sz="2000" b="1" i="0" dirty="0">
                          <a:solidFill>
                            <a:schemeClr val="tx1"/>
                          </a:solidFill>
                          <a:latin typeface="Arial" panose="020B0604020202020204" pitchFamily="34" charset="0"/>
                          <a:cs typeface="Arial" panose="020B0604020202020204" pitchFamily="34" charset="0"/>
                        </a:rPr>
                        <a:t>pear?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n-US" sz="2000" b="0" i="0" dirty="0">
                          <a:solidFill>
                            <a:schemeClr val="tx1"/>
                          </a:solidFill>
                          <a:latin typeface="Arial" panose="020B0604020202020204" pitchFamily="34" charset="0"/>
                          <a:cs typeface="Arial" panose="020B0604020202020204" pitchFamily="34" charset="0"/>
                        </a:rPr>
                        <a:t>best case known?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n-US" sz="2000" b="1" i="0" dirty="0">
                          <a:solidFill>
                            <a:srgbClr val="FF0000"/>
                          </a:solidFill>
                          <a:latin typeface="Arial" panose="020B0604020202020204" pitchFamily="34" charset="0"/>
                          <a:cs typeface="Arial" panose="020B0604020202020204" pitchFamily="34" charset="0"/>
                        </a:rPr>
                        <a:t>probably....???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10001"/>
                  </a:ext>
                </a:extLst>
              </a:tr>
              <a:tr h="321938">
                <a:tc>
                  <a:txBody>
                    <a:body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Symbol" charset="2"/>
                          <a:cs typeface="Symbol" charset="2"/>
                        </a:rPr>
                        <a:t>D</a:t>
                      </a:r>
                      <a:r>
                        <a:rPr lang="en-US" sz="2000" b="1" i="1" dirty="0">
                          <a:solidFill>
                            <a:schemeClr val="tx1"/>
                          </a:solidFill>
                          <a:latin typeface="Palatino"/>
                          <a:cs typeface="Palatino"/>
                        </a:rPr>
                        <a:t>E </a:t>
                      </a:r>
                      <a:r>
                        <a:rPr lang="en-US" sz="2000" b="1" i="0" dirty="0">
                          <a:solidFill>
                            <a:schemeClr val="tx1"/>
                          </a:solidFill>
                          <a:latin typeface="Arial" panose="020B0604020202020204" pitchFamily="34" charset="0"/>
                          <a:cs typeface="Arial" panose="020B0604020202020204" pitchFamily="34" charset="0"/>
                        </a:rPr>
                        <a:t>(keV)</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2000" b="0" i="0" dirty="0">
                          <a:solidFill>
                            <a:schemeClr val="tx1"/>
                          </a:solidFill>
                          <a:latin typeface="Arial" panose="020B0604020202020204" pitchFamily="34" charset="0"/>
                          <a:cs typeface="Arial" panose="020B0604020202020204" pitchFamily="34" charset="0"/>
                        </a:rPr>
                        <a:t>(55.16)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2000" b="1" i="0" dirty="0">
                          <a:solidFill>
                            <a:srgbClr val="FF0000"/>
                          </a:solidFill>
                          <a:latin typeface="Arial" panose="020B0604020202020204" pitchFamily="34" charset="0"/>
                          <a:cs typeface="Arial" panose="020B0604020202020204" pitchFamily="34" charset="0"/>
                        </a:rPr>
                        <a:t>(0.06</a:t>
                      </a:r>
                      <a:r>
                        <a:rPr lang="en-US" sz="2000" b="1" i="0" baseline="0" dirty="0">
                          <a:solidFill>
                            <a:srgbClr val="FF0000"/>
                          </a:solidFill>
                          <a:latin typeface="Arial" panose="020B0604020202020204" pitchFamily="34" charset="0"/>
                          <a:cs typeface="Arial" panose="020B0604020202020204" pitchFamily="34" charset="0"/>
                        </a:rPr>
                        <a:t> +/- 0.05)?</a:t>
                      </a:r>
                      <a:endParaRPr lang="en-US" sz="2000" b="1" i="0" dirty="0">
                        <a:solidFill>
                          <a:srgbClr val="FF0000"/>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0002"/>
                  </a:ext>
                </a:extLst>
              </a:tr>
              <a:tr h="556075">
                <a:tc>
                  <a:txBody>
                    <a:bodyPr/>
                    <a:lstStyle/>
                    <a:p>
                      <a:pPr algn="ctr"/>
                      <a:r>
                        <a:rPr lang="en-US" sz="2000" b="1" i="0" dirty="0" err="1">
                          <a:solidFill>
                            <a:schemeClr val="tx1"/>
                          </a:solidFill>
                          <a:latin typeface="Arial" panose="020B0604020202020204" pitchFamily="34" charset="0"/>
                          <a:cs typeface="Arial" panose="020B0604020202020204" pitchFamily="34" charset="0"/>
                        </a:rPr>
                        <a:t>sens.</a:t>
                      </a:r>
                      <a:r>
                        <a:rPr lang="en-US" sz="2000" b="1" i="0" dirty="0">
                          <a:solidFill>
                            <a:schemeClr val="tx1"/>
                          </a:solidFill>
                          <a:latin typeface="Arial" panose="020B0604020202020204" pitchFamily="34" charset="0"/>
                          <a:cs typeface="Arial" panose="020B0604020202020204" pitchFamily="34" charset="0"/>
                        </a:rPr>
                        <a:t> rel. to </a:t>
                      </a:r>
                      <a:r>
                        <a:rPr lang="en-US" sz="2000" b="1" i="0" baseline="30000" dirty="0">
                          <a:solidFill>
                            <a:schemeClr val="tx1"/>
                          </a:solidFill>
                          <a:latin typeface="Arial" panose="020B0604020202020204" pitchFamily="34" charset="0"/>
                          <a:cs typeface="Arial" panose="020B0604020202020204" pitchFamily="34" charset="0"/>
                        </a:rPr>
                        <a:t>199</a:t>
                      </a:r>
                      <a:r>
                        <a:rPr lang="en-US" sz="2000" b="1" i="0" dirty="0">
                          <a:solidFill>
                            <a:schemeClr val="tx1"/>
                          </a:solidFill>
                          <a:latin typeface="Arial" panose="020B0604020202020204" pitchFamily="34" charset="0"/>
                          <a:cs typeface="Arial" panose="020B0604020202020204" pitchFamily="34" charset="0"/>
                        </a:rPr>
                        <a:t>Hg</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n-US" sz="2000" b="0" i="0" dirty="0">
                          <a:solidFill>
                            <a:schemeClr val="tx1"/>
                          </a:solidFill>
                          <a:latin typeface="Arial" panose="020B0604020202020204" pitchFamily="34" charset="0"/>
                          <a:cs typeface="Arial" panose="020B0604020202020204" pitchFamily="34" charset="0"/>
                        </a:rPr>
                        <a:t>10</a:t>
                      </a:r>
                      <a:r>
                        <a:rPr lang="en-US" sz="2000" b="0" i="0" baseline="30000" dirty="0">
                          <a:solidFill>
                            <a:schemeClr val="tx1"/>
                          </a:solidFill>
                          <a:latin typeface="Arial" panose="020B0604020202020204" pitchFamily="34" charset="0"/>
                          <a:cs typeface="Arial" panose="020B0604020202020204" pitchFamily="34" charset="0"/>
                        </a:rPr>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algn="ctr"/>
                      <a:r>
                        <a:rPr lang="en-US" sz="2000" b="1" i="0" dirty="0">
                          <a:solidFill>
                            <a:srgbClr val="FF0000"/>
                          </a:solidFill>
                          <a:latin typeface="Arial" panose="020B0604020202020204" pitchFamily="34" charset="0"/>
                          <a:cs typeface="Arial" panose="020B0604020202020204" pitchFamily="34" charset="0"/>
                        </a:rPr>
                        <a:t>10</a:t>
                      </a:r>
                      <a:r>
                        <a:rPr lang="en-US" sz="2000" b="1" i="0" baseline="30000" dirty="0">
                          <a:solidFill>
                            <a:srgbClr val="FF0000"/>
                          </a:solidFill>
                          <a:latin typeface="Arial" panose="020B0604020202020204" pitchFamily="34" charset="0"/>
                          <a:cs typeface="Arial" panose="020B0604020202020204" pitchFamily="34" charset="0"/>
                        </a:rPr>
                        <a:t>6 </a:t>
                      </a:r>
                      <a:r>
                        <a:rPr lang="en-US" sz="2000" b="1" i="0" baseline="0" dirty="0">
                          <a:solidFill>
                            <a:srgbClr val="FF0000"/>
                          </a:solidFill>
                          <a:latin typeface="Arial" panose="020B0604020202020204" pitchFamily="34" charset="0"/>
                          <a:cs typeface="Arial" panose="020B0604020202020204" pitchFamily="34" charset="0"/>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10003"/>
                  </a:ext>
                </a:extLst>
              </a:tr>
              <a:tr h="321938">
                <a:tc>
                  <a:txBody>
                    <a:body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Arial" panose="020B0604020202020204" pitchFamily="34" charset="0"/>
                          <a:cs typeface="Arial" panose="020B0604020202020204" pitchFamily="34" charset="0"/>
                        </a:rPr>
                        <a:t>t</a:t>
                      </a:r>
                      <a:r>
                        <a:rPr lang="en-US" sz="2000" b="1" i="0" baseline="-25000" dirty="0">
                          <a:solidFill>
                            <a:schemeClr val="tx1"/>
                          </a:solidFill>
                          <a:latin typeface="Arial" panose="020B0604020202020204" pitchFamily="34" charset="0"/>
                          <a:cs typeface="Arial" panose="020B0604020202020204" pitchFamily="34" charset="0"/>
                        </a:rPr>
                        <a:t>1/2</a:t>
                      </a:r>
                      <a:r>
                        <a:rPr lang="en-US" sz="2000" b="1" i="0" dirty="0">
                          <a:solidFill>
                            <a:schemeClr val="tx1"/>
                          </a:solidFill>
                          <a:latin typeface="Arial" panose="020B0604020202020204" pitchFamily="34" charset="0"/>
                          <a:cs typeface="Arial" panose="020B0604020202020204" pitchFamily="34" charset="0"/>
                        </a:rPr>
                        <a:t> (d)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2000" b="0" i="0" dirty="0">
                          <a:solidFill>
                            <a:schemeClr val="tx1"/>
                          </a:solidFill>
                          <a:latin typeface="Arial" panose="020B0604020202020204" pitchFamily="34" charset="0"/>
                          <a:cs typeface="Arial" panose="020B0604020202020204" pitchFamily="34" charset="0"/>
                        </a:rPr>
                        <a:t>14.8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i="0" baseline="0" dirty="0">
                          <a:solidFill>
                            <a:schemeClr val="tx1"/>
                          </a:solidFill>
                          <a:latin typeface="Arial" panose="020B0604020202020204" pitchFamily="34" charset="0"/>
                          <a:cs typeface="Arial" panose="020B0604020202020204" pitchFamily="34" charset="0"/>
                        </a:rPr>
                        <a:t>1.55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3342389039"/>
                  </a:ext>
                </a:extLst>
              </a:tr>
              <a:tr h="556075">
                <a:tc>
                  <a:txBody>
                    <a:bodyPr/>
                    <a:lstStyle/>
                    <a:p>
                      <a:pPr algn="ctr"/>
                      <a:r>
                        <a:rPr lang="en-US" sz="2000" b="1" i="0" dirty="0">
                          <a:solidFill>
                            <a:schemeClr val="tx1"/>
                          </a:solidFill>
                          <a:latin typeface="Arial" panose="020B0604020202020204" pitchFamily="34" charset="0"/>
                          <a:cs typeface="Arial" panose="020B0604020202020204" pitchFamily="34" charset="0"/>
                        </a:rPr>
                        <a:t>atoms (20 kW)</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2000" b="0" i="0" dirty="0">
                          <a:solidFill>
                            <a:schemeClr val="tx1"/>
                          </a:solidFill>
                          <a:latin typeface="Arial" panose="020B0604020202020204" pitchFamily="34" charset="0"/>
                          <a:cs typeface="Arial" panose="020B0604020202020204" pitchFamily="34" charset="0"/>
                        </a:rPr>
                        <a:t>&gt;10</a:t>
                      </a:r>
                      <a:r>
                        <a:rPr lang="en-US" sz="2000" b="0" i="0" baseline="30000" dirty="0">
                          <a:solidFill>
                            <a:schemeClr val="tx1"/>
                          </a:solidFill>
                          <a:latin typeface="Arial" panose="020B0604020202020204" pitchFamily="34" charset="0"/>
                          <a:cs typeface="Arial" panose="020B0604020202020204" pitchFamily="34" charset="0"/>
                        </a:rPr>
                        <a:t>12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i="0" dirty="0">
                          <a:solidFill>
                            <a:schemeClr val="tx1"/>
                          </a:solidFill>
                          <a:latin typeface="Arial" panose="020B0604020202020204" pitchFamily="34" charset="0"/>
                          <a:cs typeface="Arial" panose="020B0604020202020204" pitchFamily="34" charset="0"/>
                        </a:rPr>
                        <a:t>&gt;10</a:t>
                      </a:r>
                      <a:r>
                        <a:rPr lang="en-US" sz="2000" b="0" i="0" baseline="30000" dirty="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0CECE"/>
                    </a:solidFill>
                  </a:tcPr>
                </a:tc>
                <a:extLst>
                  <a:ext uri="{0D108BD9-81ED-4DB2-BD59-A6C34878D82A}">
                    <a16:rowId xmlns:a16="http://schemas.microsoft.com/office/drawing/2014/main" val="10004"/>
                  </a:ext>
                </a:extLst>
              </a:tr>
              <a:tr h="556075">
                <a:tc>
                  <a:txBody>
                    <a:body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2000" b="1" i="0" dirty="0">
                          <a:solidFill>
                            <a:schemeClr val="tx1"/>
                          </a:solidFill>
                          <a:latin typeface="Arial" panose="020B0604020202020204" pitchFamily="34" charset="0"/>
                          <a:cs typeface="Arial" panose="020B0604020202020204" pitchFamily="34" charset="0"/>
                        </a:rPr>
                        <a:t>atoms (400 kW)</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algn="ctr"/>
                      <a:r>
                        <a:rPr lang="en-US" sz="2000" b="0" i="0" dirty="0">
                          <a:solidFill>
                            <a:schemeClr val="tx1"/>
                          </a:solidFill>
                          <a:latin typeface="Arial" panose="020B0604020202020204" pitchFamily="34" charset="0"/>
                          <a:cs typeface="Arial" panose="020B0604020202020204" pitchFamily="34" charset="0"/>
                        </a:rPr>
                        <a:t>&gt;10</a:t>
                      </a:r>
                      <a:r>
                        <a:rPr lang="en-US" sz="2000" b="0" i="0" baseline="30000" dirty="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b="0" i="0" dirty="0">
                          <a:solidFill>
                            <a:schemeClr val="tx1"/>
                          </a:solidFill>
                          <a:latin typeface="Arial" panose="020B0604020202020204" pitchFamily="34" charset="0"/>
                          <a:cs typeface="Arial" panose="020B0604020202020204" pitchFamily="34" charset="0"/>
                        </a:rPr>
                        <a:t>&gt;10</a:t>
                      </a:r>
                      <a:r>
                        <a:rPr lang="en-US" sz="2000" b="0" i="0" baseline="30000" dirty="0">
                          <a:solidFill>
                            <a:schemeClr val="tx1"/>
                          </a:solidFill>
                          <a:latin typeface="Arial" panose="020B0604020202020204" pitchFamily="34" charset="0"/>
                          <a:cs typeface="Arial" panose="020B0604020202020204" pitchFamily="34" charset="0"/>
                        </a:rPr>
                        <a:t>14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609911781"/>
                  </a:ext>
                </a:extLst>
              </a:tr>
            </a:tbl>
          </a:graphicData>
        </a:graphic>
      </p:graphicFrame>
      <p:pic>
        <p:nvPicPr>
          <p:cNvPr id="29" name="Picture 28">
            <a:extLst>
              <a:ext uri="{FF2B5EF4-FFF2-40B4-BE49-F238E27FC236}">
                <a16:creationId xmlns:a16="http://schemas.microsoft.com/office/drawing/2014/main" id="{374852B3-22D9-0C80-8F0B-56CB9CD453AD}"/>
              </a:ext>
            </a:extLst>
          </p:cNvPr>
          <p:cNvPicPr>
            <a:picLocks noChangeAspect="1"/>
          </p:cNvPicPr>
          <p:nvPr/>
        </p:nvPicPr>
        <p:blipFill rotWithShape="1">
          <a:blip r:embed="rId3"/>
          <a:srcRect r="55227" b="50960"/>
          <a:stretch/>
        </p:blipFill>
        <p:spPr>
          <a:xfrm>
            <a:off x="3661144" y="1036330"/>
            <a:ext cx="2937802" cy="764318"/>
          </a:xfrm>
          <a:prstGeom prst="rect">
            <a:avLst/>
          </a:prstGeom>
        </p:spPr>
      </p:pic>
      <p:grpSp>
        <p:nvGrpSpPr>
          <p:cNvPr id="30" name="Group 29">
            <a:extLst>
              <a:ext uri="{FF2B5EF4-FFF2-40B4-BE49-F238E27FC236}">
                <a16:creationId xmlns:a16="http://schemas.microsoft.com/office/drawing/2014/main" id="{68733CD7-7FF9-14E1-A559-5616790ABF95}"/>
              </a:ext>
            </a:extLst>
          </p:cNvPr>
          <p:cNvGrpSpPr/>
          <p:nvPr/>
        </p:nvGrpSpPr>
        <p:grpSpPr>
          <a:xfrm>
            <a:off x="174946" y="2876010"/>
            <a:ext cx="2833839" cy="3586551"/>
            <a:chOff x="36442" y="2864859"/>
            <a:chExt cx="2833839" cy="3586551"/>
          </a:xfrm>
        </p:grpSpPr>
        <p:sp>
          <p:nvSpPr>
            <p:cNvPr id="31" name="Text Box 54">
              <a:extLst>
                <a:ext uri="{FF2B5EF4-FFF2-40B4-BE49-F238E27FC236}">
                  <a16:creationId xmlns:a16="http://schemas.microsoft.com/office/drawing/2014/main" id="{8E92FF82-65E2-2BDD-3F81-66AC311CF70A}"/>
                </a:ext>
              </a:extLst>
            </p:cNvPr>
            <p:cNvSpPr txBox="1">
              <a:spLocks noChangeArrowheads="1"/>
            </p:cNvSpPr>
            <p:nvPr/>
          </p:nvSpPr>
          <p:spPr bwMode="auto">
            <a:xfrm>
              <a:off x="472585" y="2864859"/>
              <a:ext cx="1914307" cy="400110"/>
            </a:xfrm>
            <a:prstGeom prst="rect">
              <a:avLst/>
            </a:prstGeom>
            <a:noFill/>
            <a:ln w="9525">
              <a:noFill/>
              <a:miter lim="800000"/>
              <a:headEnd/>
              <a:tailEnd/>
            </a:ln>
          </p:spPr>
          <p:txBody>
            <a:bodyPr wrap="none">
              <a:prstTxWarp prst="textNoShape">
                <a:avLst/>
              </a:prstTxWarp>
              <a:spAutoFit/>
            </a:bodyPr>
            <a:lstStyle/>
            <a:p>
              <a:pPr algn="ctr"/>
              <a:r>
                <a:rPr lang="en-US" sz="2000" b="1" dirty="0">
                  <a:solidFill>
                    <a:srgbClr val="008000"/>
                  </a:solidFill>
                  <a:latin typeface="Palatino" pitchFamily="2" charset="77"/>
                  <a:cs typeface="Arial" panose="020B0604020202020204" pitchFamily="34" charset="0"/>
                </a:rPr>
                <a:t>Parity Doublet</a:t>
              </a:r>
            </a:p>
          </p:txBody>
        </p:sp>
        <p:pic>
          <p:nvPicPr>
            <p:cNvPr id="32" name="Picture 31">
              <a:extLst>
                <a:ext uri="{FF2B5EF4-FFF2-40B4-BE49-F238E27FC236}">
                  <a16:creationId xmlns:a16="http://schemas.microsoft.com/office/drawing/2014/main" id="{52E8DFDB-E983-0411-195D-DF3A528C174F}"/>
                </a:ext>
              </a:extLst>
            </p:cNvPr>
            <p:cNvPicPr>
              <a:picLocks noChangeAspect="1"/>
            </p:cNvPicPr>
            <p:nvPr/>
          </p:nvPicPr>
          <p:blipFill>
            <a:blip r:embed="rId4"/>
            <a:stretch>
              <a:fillRect/>
            </a:stretch>
          </p:blipFill>
          <p:spPr>
            <a:xfrm>
              <a:off x="1080670" y="5765610"/>
              <a:ext cx="1789611" cy="685800"/>
            </a:xfrm>
            <a:prstGeom prst="rect">
              <a:avLst/>
            </a:prstGeom>
          </p:spPr>
        </p:pic>
        <p:pic>
          <p:nvPicPr>
            <p:cNvPr id="33" name="Picture 32">
              <a:extLst>
                <a:ext uri="{FF2B5EF4-FFF2-40B4-BE49-F238E27FC236}">
                  <a16:creationId xmlns:a16="http://schemas.microsoft.com/office/drawing/2014/main" id="{7DA62BAD-52C4-6453-0267-08AEC7642BCA}"/>
                </a:ext>
              </a:extLst>
            </p:cNvPr>
            <p:cNvPicPr>
              <a:picLocks noChangeAspect="1"/>
            </p:cNvPicPr>
            <p:nvPr/>
          </p:nvPicPr>
          <p:blipFill>
            <a:blip r:embed="rId5"/>
            <a:stretch>
              <a:fillRect/>
            </a:stretch>
          </p:blipFill>
          <p:spPr>
            <a:xfrm>
              <a:off x="1076415" y="4933760"/>
              <a:ext cx="1789611" cy="685800"/>
            </a:xfrm>
            <a:prstGeom prst="rect">
              <a:avLst/>
            </a:prstGeom>
          </p:spPr>
        </p:pic>
        <p:grpSp>
          <p:nvGrpSpPr>
            <p:cNvPr id="34" name="Group 33">
              <a:extLst>
                <a:ext uri="{FF2B5EF4-FFF2-40B4-BE49-F238E27FC236}">
                  <a16:creationId xmlns:a16="http://schemas.microsoft.com/office/drawing/2014/main" id="{2B47697A-6589-67D7-A966-FFB6C43DEFEB}"/>
                </a:ext>
              </a:extLst>
            </p:cNvPr>
            <p:cNvGrpSpPr/>
            <p:nvPr/>
          </p:nvGrpSpPr>
          <p:grpSpPr>
            <a:xfrm>
              <a:off x="36442" y="3271319"/>
              <a:ext cx="2833839" cy="1569598"/>
              <a:chOff x="356696" y="3006606"/>
              <a:chExt cx="2833839" cy="1569598"/>
            </a:xfrm>
          </p:grpSpPr>
          <p:pic>
            <p:nvPicPr>
              <p:cNvPr id="39" name="Picture 38" descr="green-pear.jpg">
                <a:extLst>
                  <a:ext uri="{FF2B5EF4-FFF2-40B4-BE49-F238E27FC236}">
                    <a16:creationId xmlns:a16="http://schemas.microsoft.com/office/drawing/2014/main" id="{D5CF0723-5EEB-B332-B8C4-B28F62F4BAAB}"/>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32117" t="20800" r="31385" b="20581"/>
              <a:stretch/>
            </p:blipFill>
            <p:spPr>
              <a:xfrm>
                <a:off x="356696" y="3006606"/>
                <a:ext cx="1367897" cy="1569598"/>
              </a:xfrm>
              <a:prstGeom prst="rect">
                <a:avLst/>
              </a:prstGeom>
            </p:spPr>
          </p:pic>
          <p:pic>
            <p:nvPicPr>
              <p:cNvPr id="40" name="Picture 39" descr="green-pear.jpg">
                <a:extLst>
                  <a:ext uri="{FF2B5EF4-FFF2-40B4-BE49-F238E27FC236}">
                    <a16:creationId xmlns:a16="http://schemas.microsoft.com/office/drawing/2014/main" id="{04091DC9-F4C7-76E7-EF31-826D4A7582B9}"/>
                  </a:ext>
                </a:extLst>
              </p:cNvPr>
              <p:cNvPicPr>
                <a:picLocks noChangeAspect="1"/>
              </p:cNvPicPr>
              <p:nvPr/>
            </p:nvPicPr>
            <p:blipFill rotWithShape="1">
              <a:blip r:embed="rId6">
                <a:alphaModFix/>
                <a:extLst>
                  <a:ext uri="{28A0092B-C50C-407E-A947-70E740481C1C}">
                    <a14:useLocalDpi xmlns:a14="http://schemas.microsoft.com/office/drawing/2010/main" val="0"/>
                  </a:ext>
                </a:extLst>
              </a:blip>
              <a:srcRect l="32117" t="20800" r="31385" b="20581"/>
              <a:stretch/>
            </p:blipFill>
            <p:spPr>
              <a:xfrm flipV="1">
                <a:off x="1822638" y="3006606"/>
                <a:ext cx="1367897" cy="1569598"/>
              </a:xfrm>
              <a:prstGeom prst="rect">
                <a:avLst/>
              </a:prstGeom>
            </p:spPr>
          </p:pic>
          <p:pic>
            <p:nvPicPr>
              <p:cNvPr id="41" name="Picture 40">
                <a:extLst>
                  <a:ext uri="{FF2B5EF4-FFF2-40B4-BE49-F238E27FC236}">
                    <a16:creationId xmlns:a16="http://schemas.microsoft.com/office/drawing/2014/main" id="{721AB2C4-E587-999F-C105-B2F45D5404DA}"/>
                  </a:ext>
                </a:extLst>
              </p:cNvPr>
              <p:cNvPicPr>
                <a:picLocks noChangeAspect="1"/>
              </p:cNvPicPr>
              <p:nvPr/>
            </p:nvPicPr>
            <p:blipFill>
              <a:blip r:embed="rId7"/>
              <a:stretch>
                <a:fillRect/>
              </a:stretch>
            </p:blipFill>
            <p:spPr>
              <a:xfrm>
                <a:off x="659644" y="3388724"/>
                <a:ext cx="762000" cy="723900"/>
              </a:xfrm>
              <a:prstGeom prst="rect">
                <a:avLst/>
              </a:prstGeom>
            </p:spPr>
          </p:pic>
          <p:pic>
            <p:nvPicPr>
              <p:cNvPr id="42" name="Picture 41">
                <a:extLst>
                  <a:ext uri="{FF2B5EF4-FFF2-40B4-BE49-F238E27FC236}">
                    <a16:creationId xmlns:a16="http://schemas.microsoft.com/office/drawing/2014/main" id="{C9240337-51FF-A73B-FC3C-F9E3741F3898}"/>
                  </a:ext>
                </a:extLst>
              </p:cNvPr>
              <p:cNvPicPr>
                <a:picLocks noChangeAspect="1"/>
              </p:cNvPicPr>
              <p:nvPr/>
            </p:nvPicPr>
            <p:blipFill>
              <a:blip r:embed="rId8"/>
              <a:stretch>
                <a:fillRect/>
              </a:stretch>
            </p:blipFill>
            <p:spPr>
              <a:xfrm>
                <a:off x="2131936" y="3388724"/>
                <a:ext cx="749300" cy="723900"/>
              </a:xfrm>
              <a:prstGeom prst="rect">
                <a:avLst/>
              </a:prstGeom>
            </p:spPr>
          </p:pic>
        </p:grpSp>
        <p:cxnSp>
          <p:nvCxnSpPr>
            <p:cNvPr id="35" name="Straight Connector 34">
              <a:extLst>
                <a:ext uri="{FF2B5EF4-FFF2-40B4-BE49-F238E27FC236}">
                  <a16:creationId xmlns:a16="http://schemas.microsoft.com/office/drawing/2014/main" id="{CB16F611-5366-A888-027E-1E11D8666006}"/>
                </a:ext>
              </a:extLst>
            </p:cNvPr>
            <p:cNvCxnSpPr>
              <a:cxnSpLocks/>
            </p:cNvCxnSpPr>
            <p:nvPr/>
          </p:nvCxnSpPr>
          <p:spPr>
            <a:xfrm>
              <a:off x="178699" y="5276660"/>
              <a:ext cx="819656" cy="0"/>
            </a:xfrm>
            <a:prstGeom prst="line">
              <a:avLst/>
            </a:prstGeom>
            <a:ln>
              <a:solidFill>
                <a:srgbClr val="00800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B3397B1F-8438-3B51-ABCF-5CEB0D715C35}"/>
                </a:ext>
              </a:extLst>
            </p:cNvPr>
            <p:cNvCxnSpPr>
              <a:cxnSpLocks/>
            </p:cNvCxnSpPr>
            <p:nvPr/>
          </p:nvCxnSpPr>
          <p:spPr>
            <a:xfrm>
              <a:off x="178699" y="6105818"/>
              <a:ext cx="819656" cy="0"/>
            </a:xfrm>
            <a:prstGeom prst="line">
              <a:avLst/>
            </a:prstGeom>
            <a:ln>
              <a:solidFill>
                <a:srgbClr val="00800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A2C2FDEC-EE0E-2DF9-6A98-C60B53179869}"/>
                </a:ext>
              </a:extLst>
            </p:cNvPr>
            <p:cNvCxnSpPr>
              <a:cxnSpLocks/>
            </p:cNvCxnSpPr>
            <p:nvPr/>
          </p:nvCxnSpPr>
          <p:spPr>
            <a:xfrm>
              <a:off x="814818" y="5276660"/>
              <a:ext cx="0" cy="829158"/>
            </a:xfrm>
            <a:prstGeom prst="line">
              <a:avLst/>
            </a:prstGeom>
            <a:ln>
              <a:solidFill>
                <a:srgbClr val="00800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4F0F91B1-4A75-CD55-BAC8-06EE5567F392}"/>
                </a:ext>
              </a:extLst>
            </p:cNvPr>
            <p:cNvSpPr txBox="1"/>
            <p:nvPr/>
          </p:nvSpPr>
          <p:spPr>
            <a:xfrm>
              <a:off x="178699" y="5460407"/>
              <a:ext cx="629725" cy="461665"/>
            </a:xfrm>
            <a:prstGeom prst="rect">
              <a:avLst/>
            </a:prstGeom>
            <a:noFill/>
          </p:spPr>
          <p:txBody>
            <a:bodyPr wrap="square">
              <a:spAutoFit/>
            </a:bodyPr>
            <a:lstStyle/>
            <a:p>
              <a:pPr algn="ctr"/>
              <a:r>
                <a:rPr lang="en-US" sz="2400" b="1" i="0" dirty="0">
                  <a:solidFill>
                    <a:srgbClr val="008001"/>
                  </a:solidFill>
                  <a:latin typeface="Symbol" charset="2"/>
                  <a:cs typeface="Symbol" charset="2"/>
                </a:rPr>
                <a:t>D</a:t>
              </a:r>
              <a:r>
                <a:rPr lang="en-US" sz="2400" b="1" i="1" dirty="0">
                  <a:solidFill>
                    <a:srgbClr val="008001"/>
                  </a:solidFill>
                  <a:latin typeface="Palatino"/>
                  <a:cs typeface="Palatino"/>
                </a:rPr>
                <a:t>E</a:t>
              </a:r>
            </a:p>
          </p:txBody>
        </p:sp>
      </p:grpSp>
      <p:graphicFrame>
        <p:nvGraphicFramePr>
          <p:cNvPr id="43" name="Group 52">
            <a:extLst>
              <a:ext uri="{FF2B5EF4-FFF2-40B4-BE49-F238E27FC236}">
                <a16:creationId xmlns:a16="http://schemas.microsoft.com/office/drawing/2014/main" id="{3C6A4CA9-875A-E1C7-165E-913A27531AC8}"/>
              </a:ext>
            </a:extLst>
          </p:cNvPr>
          <p:cNvGraphicFramePr>
            <a:graphicFrameLocks noGrp="1"/>
          </p:cNvGraphicFramePr>
          <p:nvPr/>
        </p:nvGraphicFramePr>
        <p:xfrm>
          <a:off x="3266126" y="4955296"/>
          <a:ext cx="3736975" cy="1341120"/>
        </p:xfrm>
        <a:graphic>
          <a:graphicData uri="http://schemas.openxmlformats.org/drawingml/2006/table">
            <a:tbl>
              <a:tblPr/>
              <a:tblGrid>
                <a:gridCol w="1644650">
                  <a:extLst>
                    <a:ext uri="{9D8B030D-6E8A-4147-A177-3AD203B41FA5}">
                      <a16:colId xmlns:a16="http://schemas.microsoft.com/office/drawing/2014/main" val="20000"/>
                    </a:ext>
                  </a:extLst>
                </a:gridCol>
                <a:gridCol w="1046163">
                  <a:extLst>
                    <a:ext uri="{9D8B030D-6E8A-4147-A177-3AD203B41FA5}">
                      <a16:colId xmlns:a16="http://schemas.microsoft.com/office/drawing/2014/main" val="20001"/>
                    </a:ext>
                  </a:extLst>
                </a:gridCol>
                <a:gridCol w="1046162">
                  <a:extLst>
                    <a:ext uri="{9D8B030D-6E8A-4147-A177-3AD203B41FA5}">
                      <a16:colId xmlns:a16="http://schemas.microsoft.com/office/drawing/2014/main" val="20002"/>
                    </a:ext>
                  </a:extLst>
                </a:gridCol>
              </a:tblGrid>
              <a:tr h="2397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Skyrme</a:t>
                      </a: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Model</a:t>
                      </a:r>
                    </a:p>
                  </a:txBody>
                  <a:tcP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ea typeface="宋体" pitchFamily="-111" charset="-122"/>
                          <a:cs typeface="Arial" panose="020B0604020202020204" pitchFamily="34" charset="0"/>
                        </a:rPr>
                        <a:t>Isoscalar</a:t>
                      </a:r>
                    </a:p>
                  </a:txBody>
                  <a:tcP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ea typeface="宋体" pitchFamily="-111" charset="-122"/>
                          <a:cs typeface="Arial" panose="020B0604020202020204" pitchFamily="34" charset="0"/>
                        </a:rPr>
                        <a:t>Isovector</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ea typeface="宋体" pitchFamily="-111" charset="-122"/>
                          <a:cs typeface="Arial" panose="020B0604020202020204" pitchFamily="34" charset="0"/>
                        </a:rPr>
                        <a:t>SIII</a:t>
                      </a:r>
                    </a:p>
                  </a:txBody>
                  <a:tcP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ea typeface="宋体" pitchFamily="-111" charset="-122"/>
                          <a:cs typeface="Arial" panose="020B0604020202020204" pitchFamily="34" charset="0"/>
                        </a:rPr>
                        <a:t>300</a:t>
                      </a:r>
                    </a:p>
                  </a:txBody>
                  <a:tcP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ea typeface="宋体" pitchFamily="-111" charset="-122"/>
                          <a:cs typeface="Arial" panose="020B0604020202020204" pitchFamily="34" charset="0"/>
                        </a:rPr>
                        <a:t>4000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4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ea typeface="宋体" pitchFamily="-111" charset="-122"/>
                          <a:cs typeface="Arial" panose="020B0604020202020204" pitchFamily="34" charset="0"/>
                        </a:rPr>
                        <a:t>SkM*</a:t>
                      </a:r>
                    </a:p>
                  </a:txBody>
                  <a:tcP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ea typeface="宋体" pitchFamily="-111" charset="-122"/>
                          <a:cs typeface="Arial" panose="020B0604020202020204" pitchFamily="34" charset="0"/>
                        </a:rPr>
                        <a:t>300</a:t>
                      </a:r>
                    </a:p>
                  </a:txBody>
                  <a:tcP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ea typeface="宋体" pitchFamily="-111" charset="-122"/>
                          <a:cs typeface="Arial" panose="020B0604020202020204" pitchFamily="34" charset="0"/>
                        </a:rPr>
                        <a:t>2000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ea typeface="宋体" pitchFamily="-111" charset="-122"/>
                          <a:cs typeface="Arial" panose="020B0604020202020204" pitchFamily="34" charset="0"/>
                        </a:rPr>
                        <a:t>SLy4</a:t>
                      </a:r>
                    </a:p>
                  </a:txBody>
                  <a:tcPr horzOverflow="overflow">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ea typeface="宋体" pitchFamily="-111" charset="-122"/>
                          <a:cs typeface="Arial" panose="020B0604020202020204" pitchFamily="34" charset="0"/>
                        </a:rPr>
                        <a:t>700</a:t>
                      </a:r>
                    </a:p>
                  </a:txBody>
                  <a:tcPr horzOverflow="overflow">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panose="020B0604020202020204" pitchFamily="34" charset="0"/>
                          <a:ea typeface="宋体" pitchFamily="-111" charset="-122"/>
                          <a:cs typeface="Arial" panose="020B0604020202020204" pitchFamily="34" charset="0"/>
                        </a:rPr>
                        <a:t>9000</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4" name="Text Box 37">
            <a:extLst>
              <a:ext uri="{FF2B5EF4-FFF2-40B4-BE49-F238E27FC236}">
                <a16:creationId xmlns:a16="http://schemas.microsoft.com/office/drawing/2014/main" id="{4D996E37-FE39-46C1-1237-8EF1D4749CC8}"/>
              </a:ext>
            </a:extLst>
          </p:cNvPr>
          <p:cNvSpPr txBox="1">
            <a:spLocks noChangeArrowheads="1"/>
          </p:cNvSpPr>
          <p:nvPr/>
        </p:nvSpPr>
        <p:spPr bwMode="auto">
          <a:xfrm>
            <a:off x="3791939" y="4623535"/>
            <a:ext cx="2685352" cy="338554"/>
          </a:xfrm>
          <a:prstGeom prst="rect">
            <a:avLst/>
          </a:prstGeom>
          <a:noFill/>
          <a:ln w="12700">
            <a:noFill/>
            <a:miter lim="800000"/>
            <a:headEnd/>
            <a:tailEnd/>
          </a:ln>
        </p:spPr>
        <p:txBody>
          <a:bodyPr wrap="none">
            <a:prstTxWarp prst="textNoShape">
              <a:avLst/>
            </a:prstTxWarp>
            <a:spAutoFit/>
          </a:bodyPr>
          <a:lstStyle/>
          <a:p>
            <a:pPr algn="ctr" eaLnBrk="0" hangingPunct="0">
              <a:spcBef>
                <a:spcPts val="0"/>
              </a:spcBef>
            </a:pPr>
            <a:r>
              <a:rPr lang="en-US" sz="1600" b="1" dirty="0">
                <a:solidFill>
                  <a:srgbClr val="064308"/>
                </a:solidFill>
                <a:latin typeface="Palatino" pitchFamily="2" charset="77"/>
                <a:ea typeface="MS PGothic" pitchFamily="34" charset="-128"/>
                <a:cs typeface="Arial" panose="020B0604020202020204" pitchFamily="34" charset="0"/>
              </a:rPr>
              <a:t>EDM (</a:t>
            </a:r>
            <a:r>
              <a:rPr lang="en-US" sz="1600" b="1" baseline="30000" dirty="0">
                <a:solidFill>
                  <a:srgbClr val="064308"/>
                </a:solidFill>
                <a:latin typeface="Palatino" pitchFamily="2" charset="77"/>
                <a:ea typeface="MS PGothic" pitchFamily="34" charset="-128"/>
                <a:cs typeface="Arial" panose="020B0604020202020204" pitchFamily="34" charset="0"/>
              </a:rPr>
              <a:t>225</a:t>
            </a:r>
            <a:r>
              <a:rPr lang="en-US" sz="1600" b="1" dirty="0">
                <a:solidFill>
                  <a:srgbClr val="064308"/>
                </a:solidFill>
                <a:latin typeface="Palatino" pitchFamily="2" charset="77"/>
                <a:ea typeface="MS PGothic" pitchFamily="34" charset="-128"/>
                <a:cs typeface="Arial" panose="020B0604020202020204" pitchFamily="34" charset="0"/>
              </a:rPr>
              <a:t>Ra) / EDM (</a:t>
            </a:r>
            <a:r>
              <a:rPr lang="en-US" sz="1600" b="1" baseline="30000" dirty="0">
                <a:solidFill>
                  <a:srgbClr val="064308"/>
                </a:solidFill>
                <a:latin typeface="Palatino" pitchFamily="2" charset="77"/>
                <a:ea typeface="MS PGothic" pitchFamily="34" charset="-128"/>
                <a:cs typeface="Arial" panose="020B0604020202020204" pitchFamily="34" charset="0"/>
              </a:rPr>
              <a:t>199</a:t>
            </a:r>
            <a:r>
              <a:rPr lang="en-US" sz="1600" b="1" dirty="0">
                <a:solidFill>
                  <a:srgbClr val="064308"/>
                </a:solidFill>
                <a:latin typeface="Palatino" pitchFamily="2" charset="77"/>
                <a:ea typeface="MS PGothic" pitchFamily="34" charset="-128"/>
                <a:cs typeface="Arial" panose="020B0604020202020204" pitchFamily="34" charset="0"/>
              </a:rPr>
              <a:t>Hg)</a:t>
            </a:r>
          </a:p>
        </p:txBody>
      </p:sp>
      <p:pic>
        <p:nvPicPr>
          <p:cNvPr id="45" name="Picture 44" descr="A magazine cover with a colorful circle&#10;&#10;AI-generated content may be incorrect.">
            <a:extLst>
              <a:ext uri="{FF2B5EF4-FFF2-40B4-BE49-F238E27FC236}">
                <a16:creationId xmlns:a16="http://schemas.microsoft.com/office/drawing/2014/main" id="{6B6BB9FB-3DC2-3B6E-6E50-B1B5F39AA876}"/>
              </a:ext>
            </a:extLst>
          </p:cNvPr>
          <p:cNvPicPr>
            <a:picLocks noChangeAspect="1"/>
          </p:cNvPicPr>
          <p:nvPr/>
        </p:nvPicPr>
        <p:blipFill>
          <a:blip r:embed="rId9"/>
          <a:srcRect t="1" b="998"/>
          <a:stretch>
            <a:fillRect/>
          </a:stretch>
        </p:blipFill>
        <p:spPr>
          <a:xfrm>
            <a:off x="7116386" y="968088"/>
            <a:ext cx="1189261" cy="1544713"/>
          </a:xfrm>
          <a:prstGeom prst="rect">
            <a:avLst/>
          </a:prstGeom>
          <a:ln w="6350">
            <a:solidFill>
              <a:schemeClr val="tx1"/>
            </a:solidFill>
          </a:ln>
        </p:spPr>
      </p:pic>
      <p:sp>
        <p:nvSpPr>
          <p:cNvPr id="46" name="Text Box 38">
            <a:extLst>
              <a:ext uri="{FF2B5EF4-FFF2-40B4-BE49-F238E27FC236}">
                <a16:creationId xmlns:a16="http://schemas.microsoft.com/office/drawing/2014/main" id="{9A8A6D5E-DB8A-B6B0-F9A4-193CD0627E30}"/>
              </a:ext>
            </a:extLst>
          </p:cNvPr>
          <p:cNvSpPr txBox="1">
            <a:spLocks noChangeArrowheads="1"/>
          </p:cNvSpPr>
          <p:nvPr/>
        </p:nvSpPr>
        <p:spPr bwMode="auto">
          <a:xfrm>
            <a:off x="3008366" y="3222536"/>
            <a:ext cx="4104930" cy="1484333"/>
          </a:xfrm>
          <a:prstGeom prst="rect">
            <a:avLst/>
          </a:prstGeom>
          <a:noFill/>
          <a:ln w="12700">
            <a:noFill/>
            <a:miter lim="800000"/>
            <a:headEnd/>
            <a:tailEnd/>
          </a:ln>
        </p:spPr>
        <p:txBody>
          <a:bodyPr vert="horz" numCol="1" anchor="t">
            <a:prstTxWarp prst="textNoShape">
              <a:avLst/>
            </a:prstTxWarp>
            <a:noAutofit/>
          </a:bodyPr>
          <a:lstStyle/>
          <a:p>
            <a:pPr marL="285750" lvl="3" indent="-285750" eaLnBrk="0" hangingPunct="0">
              <a:buFont typeface="Wingdings" pitchFamily="2" charset="2"/>
              <a:buChar char="§"/>
            </a:pPr>
            <a:r>
              <a:rPr lang="en-US" sz="1600" b="1" dirty="0">
                <a:solidFill>
                  <a:srgbClr val="008000"/>
                </a:solidFill>
                <a:latin typeface="Palatino" pitchFamily="2" charset="77"/>
                <a:ea typeface="MS PGothic" pitchFamily="34" charset="-128"/>
                <a:cs typeface="Arial" panose="020B0604020202020204" pitchFamily="34" charset="0"/>
              </a:rPr>
              <a:t>Nearly degenerate parity doublet</a:t>
            </a:r>
            <a:endParaRPr lang="en-US" sz="1600" b="1" dirty="0">
              <a:solidFill>
                <a:srgbClr val="008000"/>
              </a:solidFill>
              <a:latin typeface="Palatino"/>
              <a:ea typeface="MS PGothic" pitchFamily="34" charset="-128"/>
              <a:cs typeface="Arial" panose="020B0604020202020204" pitchFamily="34" charset="0"/>
            </a:endParaRPr>
          </a:p>
          <a:p>
            <a:pPr marL="0" lvl="3" eaLnBrk="0" hangingPunct="0">
              <a:spcAft>
                <a:spcPts val="500"/>
              </a:spcAft>
            </a:pPr>
            <a:r>
              <a:rPr lang="en-US" sz="1600" dirty="0">
                <a:latin typeface="Futura Condensed"/>
                <a:cs typeface="Futura Condensed"/>
              </a:rPr>
              <a:t>       </a:t>
            </a:r>
            <a:r>
              <a:rPr lang="en-US" sz="1400" dirty="0" err="1">
                <a:latin typeface="Arial Narrow" panose="020B0606020202030204" pitchFamily="34" charset="0"/>
                <a:cs typeface="Futura Condensed"/>
              </a:rPr>
              <a:t>Haxton</a:t>
            </a:r>
            <a:r>
              <a:rPr lang="en-US" sz="1400" dirty="0">
                <a:latin typeface="Arial Narrow" panose="020B0606020202030204" pitchFamily="34" charset="0"/>
                <a:cs typeface="Futura Condensed"/>
              </a:rPr>
              <a:t> &amp; Henley PRL 51:1937 (1983)</a:t>
            </a:r>
            <a:endParaRPr lang="en-US" sz="1400" dirty="0">
              <a:latin typeface="Arial Narrow" panose="020B0606020202030204" pitchFamily="34" charset="0"/>
              <a:ea typeface="MS PGothic" pitchFamily="34" charset="-128"/>
              <a:cs typeface="Futura Condensed"/>
            </a:endParaRPr>
          </a:p>
          <a:p>
            <a:pPr marL="285750" lvl="3" indent="-285750" eaLnBrk="0" hangingPunct="0">
              <a:buFont typeface="Wingdings" pitchFamily="2" charset="2"/>
              <a:buChar char="§"/>
            </a:pPr>
            <a:r>
              <a:rPr lang="en-US" sz="1600" b="1" dirty="0">
                <a:solidFill>
                  <a:srgbClr val="008000"/>
                </a:solidFill>
                <a:latin typeface="Palatino" pitchFamily="2" charset="77"/>
                <a:ea typeface="MS PGothic" pitchFamily="34" charset="-128"/>
                <a:cs typeface="Arial" panose="020B0604020202020204" pitchFamily="34" charset="0"/>
              </a:rPr>
              <a:t>Large intrinsic Schiff moment due to octupole deformation</a:t>
            </a:r>
          </a:p>
          <a:p>
            <a:pPr marL="0" lvl="3" eaLnBrk="0" hangingPunct="0"/>
            <a:r>
              <a:rPr lang="en-US" sz="1600" dirty="0">
                <a:latin typeface="Arial Narrow" panose="020B0606020202030204" pitchFamily="34" charset="0"/>
                <a:cs typeface="Futura Condensed"/>
              </a:rPr>
              <a:t>       </a:t>
            </a:r>
            <a:r>
              <a:rPr lang="en-US" sz="1400" dirty="0">
                <a:latin typeface="Arial Narrow" panose="020B0606020202030204" pitchFamily="34" charset="0"/>
                <a:cs typeface="Futura Condensed"/>
              </a:rPr>
              <a:t>Auerbach, Flambaum, &amp; Spevak PRL 76:4316 (1996)</a:t>
            </a:r>
            <a:endParaRPr lang="en-US" sz="1400" dirty="0">
              <a:latin typeface="Arial Narrow" panose="020B0606020202030204" pitchFamily="34" charset="0"/>
              <a:ea typeface="MS PGothic" pitchFamily="34" charset="-128"/>
              <a:cs typeface="Futura Condensed"/>
            </a:endParaRPr>
          </a:p>
        </p:txBody>
      </p:sp>
      <p:graphicFrame>
        <p:nvGraphicFramePr>
          <p:cNvPr id="2" name="Table 1">
            <a:extLst>
              <a:ext uri="{FF2B5EF4-FFF2-40B4-BE49-F238E27FC236}">
                <a16:creationId xmlns:a16="http://schemas.microsoft.com/office/drawing/2014/main" id="{4841E1F3-6C50-A213-7C6B-439B0D5F62DE}"/>
              </a:ext>
            </a:extLst>
          </p:cNvPr>
          <p:cNvGraphicFramePr>
            <a:graphicFrameLocks noGrp="1"/>
          </p:cNvGraphicFramePr>
          <p:nvPr/>
        </p:nvGraphicFramePr>
        <p:xfrm>
          <a:off x="5791854" y="898969"/>
          <a:ext cx="6805892" cy="1483360"/>
        </p:xfrm>
        <a:graphic>
          <a:graphicData uri="http://schemas.openxmlformats.org/drawingml/2006/table">
            <a:tbl>
              <a:tblPr firstRow="1" bandRow="1">
                <a:tableStyleId>{5C22544A-7EE6-4342-B048-85BDC9FD1C3A}</a:tableStyleId>
              </a:tblPr>
              <a:tblGrid>
                <a:gridCol w="3402946">
                  <a:extLst>
                    <a:ext uri="{9D8B030D-6E8A-4147-A177-3AD203B41FA5}">
                      <a16:colId xmlns:a16="http://schemas.microsoft.com/office/drawing/2014/main" val="2002252773"/>
                    </a:ext>
                  </a:extLst>
                </a:gridCol>
                <a:gridCol w="3402946">
                  <a:extLst>
                    <a:ext uri="{9D8B030D-6E8A-4147-A177-3AD203B41FA5}">
                      <a16:colId xmlns:a16="http://schemas.microsoft.com/office/drawing/2014/main" val="1212340636"/>
                    </a:ext>
                  </a:extLst>
                </a:gridCol>
              </a:tblGrid>
              <a:tr h="370840">
                <a:tc>
                  <a:txBody>
                    <a:bodyPr/>
                    <a:lstStyle/>
                    <a:p>
                      <a:pPr algn="r"/>
                      <a:r>
                        <a:rPr lang="en-US" sz="1600" baseline="30000" dirty="0">
                          <a:solidFill>
                            <a:schemeClr val="tx1"/>
                          </a:solidFill>
                        </a:rPr>
                        <a:t>225</a:t>
                      </a:r>
                      <a:r>
                        <a:rPr lang="en-US" sz="1600" dirty="0">
                          <a:solidFill>
                            <a:schemeClr val="tx1"/>
                          </a:solidFill>
                        </a:rPr>
                        <a:t>Ra: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kumimoji="1" lang="en-US" altLang="zh-TW" sz="1400" b="0" dirty="0" err="1">
                          <a:solidFill>
                            <a:schemeClr val="tx1"/>
                          </a:solidFill>
                          <a:latin typeface="Arial Narrow" panose="020B0606020202030204" pitchFamily="34" charset="0"/>
                          <a:ea typeface="PMingLiU" pitchFamily="18" charset="-120"/>
                          <a:cs typeface="Futura Condensed Medium" panose="020B0602020204020303" pitchFamily="34" charset="-79"/>
                        </a:rPr>
                        <a:t>Dobaczewksi</a:t>
                      </a:r>
                      <a:r>
                        <a:rPr kumimoji="1" lang="en-US" altLang="zh-TW" sz="1400" b="0" dirty="0">
                          <a:solidFill>
                            <a:schemeClr val="tx1"/>
                          </a:solidFill>
                          <a:latin typeface="Arial Narrow" panose="020B0606020202030204" pitchFamily="34" charset="0"/>
                          <a:ea typeface="PMingLiU" pitchFamily="18" charset="-120"/>
                          <a:cs typeface="Futura Condensed Medium" panose="020B0602020204020303" pitchFamily="34" charset="-79"/>
                        </a:rPr>
                        <a:t> et al. PRL 94:232502 (2005)</a:t>
                      </a:r>
                      <a:endParaRPr lang="en-US" sz="1400" b="0" dirty="0">
                        <a:solidFill>
                          <a:schemeClr val="tx1"/>
                        </a:solidFill>
                        <a:latin typeface="Arial Narrow" panose="020B0606020202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18541398"/>
                  </a:ext>
                </a:extLst>
              </a:tr>
              <a:tr h="370840">
                <a:tc>
                  <a:txBody>
                    <a:bodyPr/>
                    <a:lstStyle/>
                    <a:p>
                      <a:pPr algn="r"/>
                      <a:r>
                        <a:rPr lang="en-US" sz="1600" b="1" baseline="30000" dirty="0">
                          <a:solidFill>
                            <a:schemeClr val="tx1"/>
                          </a:solidFill>
                        </a:rPr>
                        <a:t>199</a:t>
                      </a:r>
                      <a:r>
                        <a:rPr lang="en-US" sz="1600" b="1" dirty="0">
                          <a:solidFill>
                            <a:schemeClr val="tx1"/>
                          </a:solidFill>
                        </a:rPr>
                        <a:t>Hg:</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r>
                        <a:rPr lang="en-US" sz="1400" dirty="0">
                          <a:solidFill>
                            <a:schemeClr val="tx1"/>
                          </a:solidFill>
                          <a:latin typeface="Arial Narrow" panose="020B0606020202030204" pitchFamily="34" charset="0"/>
                        </a:rPr>
                        <a:t>Ban et al. PRC 82:015501 (2010)</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907741"/>
                  </a:ext>
                </a:extLst>
              </a:tr>
              <a:tr h="370840">
                <a:tc>
                  <a:txBody>
                    <a:bodyPr/>
                    <a:lstStyle/>
                    <a:p>
                      <a:pPr algn="r"/>
                      <a:r>
                        <a:rPr lang="en-US" sz="1600" b="1" baseline="30000" dirty="0">
                          <a:solidFill>
                            <a:schemeClr val="tx1"/>
                          </a:solidFill>
                        </a:rPr>
                        <a:t>229</a:t>
                      </a:r>
                      <a:r>
                        <a:rPr lang="en-US" sz="1600" b="1" dirty="0">
                          <a:solidFill>
                            <a:schemeClr val="tx1"/>
                          </a:solidFill>
                        </a:rPr>
                        <a:t>Pa: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400" dirty="0">
                          <a:solidFill>
                            <a:schemeClr val="tx1"/>
                          </a:solidFill>
                          <a:latin typeface="Arial Narrow" panose="020B0606020202030204" pitchFamily="34" charset="0"/>
                        </a:rPr>
                        <a:t>Ahmad et al. PRC 92:024313 (2015)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83818695"/>
                  </a:ext>
                </a:extLst>
              </a:tr>
              <a:tr h="370840">
                <a:tc>
                  <a:txBody>
                    <a:bodyPr/>
                    <a:lstStyle/>
                    <a:p>
                      <a:pPr algn="r"/>
                      <a:r>
                        <a:rPr lang="en-US" sz="1600" b="1" dirty="0">
                          <a:solidFill>
                            <a:schemeClr val="tx1"/>
                          </a:solidFill>
                        </a:rPr>
                        <a:t>Atoms: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r>
                        <a:rPr lang="en-US" sz="1400" dirty="0">
                          <a:solidFill>
                            <a:schemeClr val="tx1"/>
                          </a:solidFill>
                          <a:latin typeface="Arial Narrow" panose="020B0606020202030204" pitchFamily="34" charset="0"/>
                        </a:rPr>
                        <a:t>Abel et al. JPG 46:100501 (2019)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710923041"/>
                  </a:ext>
                </a:extLst>
              </a:tr>
            </a:tbl>
          </a:graphicData>
        </a:graphic>
      </p:graphicFrame>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7BC16493-7C94-837D-4ED1-C318C3859890}"/>
                  </a:ext>
                </a:extLst>
              </p:cNvPr>
              <p:cNvSpPr txBox="1"/>
              <p:nvPr/>
            </p:nvSpPr>
            <p:spPr>
              <a:xfrm>
                <a:off x="291807" y="1267942"/>
                <a:ext cx="348268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Nuclear Schiff Moment (NSM)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latin typeface="Arial" panose="020B0604020202020204" pitchFamily="34" charset="0"/>
                  <a:cs typeface="Arial" panose="020B0604020202020204" pitchFamily="34" charset="0"/>
                </a:endParaRPr>
              </a:p>
            </p:txBody>
          </p:sp>
        </mc:Choice>
        <mc:Fallback xmlns="">
          <p:sp>
            <p:nvSpPr>
              <p:cNvPr id="48" name="TextBox 47">
                <a:extLst>
                  <a:ext uri="{FF2B5EF4-FFF2-40B4-BE49-F238E27FC236}">
                    <a16:creationId xmlns:a16="http://schemas.microsoft.com/office/drawing/2014/main" id="{7BC16493-7C94-837D-4ED1-C318C3859890}"/>
                  </a:ext>
                </a:extLst>
              </p:cNvPr>
              <p:cNvSpPr txBox="1">
                <a:spLocks noRot="1" noChangeAspect="1" noMove="1" noResize="1" noEditPoints="1" noAdjustHandles="1" noChangeArrowheads="1" noChangeShapeType="1" noTextEdit="1"/>
              </p:cNvSpPr>
              <p:nvPr/>
            </p:nvSpPr>
            <p:spPr>
              <a:xfrm>
                <a:off x="291807" y="1267942"/>
                <a:ext cx="3482685" cy="369332"/>
              </a:xfrm>
              <a:prstGeom prst="rect">
                <a:avLst/>
              </a:prstGeom>
              <a:blipFill>
                <a:blip r:embed="rId10"/>
                <a:stretch>
                  <a:fillRect l="-1818" t="-6452" b="-22581"/>
                </a:stretch>
              </a:blipFill>
            </p:spPr>
            <p:txBody>
              <a:bodyPr/>
              <a:lstStyle/>
              <a:p>
                <a:r>
                  <a:rPr lang="en-US">
                    <a:noFill/>
                  </a:rPr>
                  <a:t> </a:t>
                </a:r>
              </a:p>
            </p:txBody>
          </p:sp>
        </mc:Fallback>
      </mc:AlternateContent>
      <p:sp>
        <p:nvSpPr>
          <p:cNvPr id="49" name="TextBox 48">
            <a:extLst>
              <a:ext uri="{FF2B5EF4-FFF2-40B4-BE49-F238E27FC236}">
                <a16:creationId xmlns:a16="http://schemas.microsoft.com/office/drawing/2014/main" id="{08CCD75D-F30A-7113-1CD7-905AB37EDB2D}"/>
              </a:ext>
            </a:extLst>
          </p:cNvPr>
          <p:cNvSpPr txBox="1"/>
          <p:nvPr/>
        </p:nvSpPr>
        <p:spPr>
          <a:xfrm>
            <a:off x="317203" y="2515283"/>
            <a:ext cx="2058512" cy="307777"/>
          </a:xfrm>
          <a:prstGeom prst="rect">
            <a:avLst/>
          </a:prstGeom>
          <a:noFill/>
        </p:spPr>
        <p:txBody>
          <a:bodyPr wrap="none" rtlCol="0">
            <a:spAutoFit/>
          </a:bodyPr>
          <a:lstStyle/>
          <a:p>
            <a:r>
              <a:rPr lang="en-US" sz="1400" dirty="0">
                <a:latin typeface="Arial Narrow" panose="020B0606020202030204" pitchFamily="34" charset="0"/>
              </a:rPr>
              <a:t>Engel ARNPS 75:129 (2025)</a:t>
            </a:r>
          </a:p>
        </p:txBody>
      </p:sp>
      <p:sp>
        <p:nvSpPr>
          <p:cNvPr id="51" name="Freeform 50">
            <a:extLst>
              <a:ext uri="{FF2B5EF4-FFF2-40B4-BE49-F238E27FC236}">
                <a16:creationId xmlns:a16="http://schemas.microsoft.com/office/drawing/2014/main" id="{220A2ED1-01EC-1A0F-28A9-95AE9E23C20E}"/>
              </a:ext>
            </a:extLst>
          </p:cNvPr>
          <p:cNvSpPr/>
          <p:nvPr/>
        </p:nvSpPr>
        <p:spPr>
          <a:xfrm>
            <a:off x="3177540" y="1805940"/>
            <a:ext cx="2297430" cy="925830"/>
          </a:xfrm>
          <a:custGeom>
            <a:avLst/>
            <a:gdLst>
              <a:gd name="connsiteX0" fmla="*/ 240030 w 2297430"/>
              <a:gd name="connsiteY0" fmla="*/ 45720 h 925830"/>
              <a:gd name="connsiteX1" fmla="*/ 148590 w 2297430"/>
              <a:gd name="connsiteY1" fmla="*/ 68580 h 925830"/>
              <a:gd name="connsiteX2" fmla="*/ 68580 w 2297430"/>
              <a:gd name="connsiteY2" fmla="*/ 91440 h 925830"/>
              <a:gd name="connsiteX3" fmla="*/ 22860 w 2297430"/>
              <a:gd name="connsiteY3" fmla="*/ 160020 h 925830"/>
              <a:gd name="connsiteX4" fmla="*/ 0 w 2297430"/>
              <a:gd name="connsiteY4" fmla="*/ 228600 h 925830"/>
              <a:gd name="connsiteX5" fmla="*/ 22860 w 2297430"/>
              <a:gd name="connsiteY5" fmla="*/ 365760 h 925830"/>
              <a:gd name="connsiteX6" fmla="*/ 45720 w 2297430"/>
              <a:gd name="connsiteY6" fmla="*/ 400050 h 925830"/>
              <a:gd name="connsiteX7" fmla="*/ 80010 w 2297430"/>
              <a:gd name="connsiteY7" fmla="*/ 422910 h 925830"/>
              <a:gd name="connsiteX8" fmla="*/ 114300 w 2297430"/>
              <a:gd name="connsiteY8" fmla="*/ 434340 h 925830"/>
              <a:gd name="connsiteX9" fmla="*/ 148590 w 2297430"/>
              <a:gd name="connsiteY9" fmla="*/ 468630 h 925830"/>
              <a:gd name="connsiteX10" fmla="*/ 217170 w 2297430"/>
              <a:gd name="connsiteY10" fmla="*/ 491490 h 925830"/>
              <a:gd name="connsiteX11" fmla="*/ 262890 w 2297430"/>
              <a:gd name="connsiteY11" fmla="*/ 502920 h 925830"/>
              <a:gd name="connsiteX12" fmla="*/ 297180 w 2297430"/>
              <a:gd name="connsiteY12" fmla="*/ 514350 h 925830"/>
              <a:gd name="connsiteX13" fmla="*/ 777240 w 2297430"/>
              <a:gd name="connsiteY13" fmla="*/ 525780 h 925830"/>
              <a:gd name="connsiteX14" fmla="*/ 811530 w 2297430"/>
              <a:gd name="connsiteY14" fmla="*/ 537210 h 925830"/>
              <a:gd name="connsiteX15" fmla="*/ 891540 w 2297430"/>
              <a:gd name="connsiteY15" fmla="*/ 560070 h 925830"/>
              <a:gd name="connsiteX16" fmla="*/ 925830 w 2297430"/>
              <a:gd name="connsiteY16" fmla="*/ 582930 h 925830"/>
              <a:gd name="connsiteX17" fmla="*/ 948690 w 2297430"/>
              <a:gd name="connsiteY17" fmla="*/ 617220 h 925830"/>
              <a:gd name="connsiteX18" fmla="*/ 982980 w 2297430"/>
              <a:gd name="connsiteY18" fmla="*/ 651510 h 925830"/>
              <a:gd name="connsiteX19" fmla="*/ 994410 w 2297430"/>
              <a:gd name="connsiteY19" fmla="*/ 685800 h 925830"/>
              <a:gd name="connsiteX20" fmla="*/ 1017270 w 2297430"/>
              <a:gd name="connsiteY20" fmla="*/ 720090 h 925830"/>
              <a:gd name="connsiteX21" fmla="*/ 1040130 w 2297430"/>
              <a:gd name="connsiteY21" fmla="*/ 788670 h 925830"/>
              <a:gd name="connsiteX22" fmla="*/ 1108710 w 2297430"/>
              <a:gd name="connsiteY22" fmla="*/ 845820 h 925830"/>
              <a:gd name="connsiteX23" fmla="*/ 1154430 w 2297430"/>
              <a:gd name="connsiteY23" fmla="*/ 880110 h 925830"/>
              <a:gd name="connsiteX24" fmla="*/ 1200150 w 2297430"/>
              <a:gd name="connsiteY24" fmla="*/ 891540 h 925830"/>
              <a:gd name="connsiteX25" fmla="*/ 1280160 w 2297430"/>
              <a:gd name="connsiteY25" fmla="*/ 914400 h 925830"/>
              <a:gd name="connsiteX26" fmla="*/ 1348740 w 2297430"/>
              <a:gd name="connsiteY26" fmla="*/ 925830 h 925830"/>
              <a:gd name="connsiteX27" fmla="*/ 2125980 w 2297430"/>
              <a:gd name="connsiteY27" fmla="*/ 914400 h 925830"/>
              <a:gd name="connsiteX28" fmla="*/ 2160270 w 2297430"/>
              <a:gd name="connsiteY28" fmla="*/ 902970 h 925830"/>
              <a:gd name="connsiteX29" fmla="*/ 2228850 w 2297430"/>
              <a:gd name="connsiteY29" fmla="*/ 857250 h 925830"/>
              <a:gd name="connsiteX30" fmla="*/ 2263140 w 2297430"/>
              <a:gd name="connsiteY30" fmla="*/ 800100 h 925830"/>
              <a:gd name="connsiteX31" fmla="*/ 2286000 w 2297430"/>
              <a:gd name="connsiteY31" fmla="*/ 765810 h 925830"/>
              <a:gd name="connsiteX32" fmla="*/ 2297430 w 2297430"/>
              <a:gd name="connsiteY32" fmla="*/ 731520 h 925830"/>
              <a:gd name="connsiteX33" fmla="*/ 2286000 w 2297430"/>
              <a:gd name="connsiteY33" fmla="*/ 582930 h 925830"/>
              <a:gd name="connsiteX34" fmla="*/ 2251710 w 2297430"/>
              <a:gd name="connsiteY34" fmla="*/ 560070 h 925830"/>
              <a:gd name="connsiteX35" fmla="*/ 2183130 w 2297430"/>
              <a:gd name="connsiteY35" fmla="*/ 537210 h 925830"/>
              <a:gd name="connsiteX36" fmla="*/ 1988820 w 2297430"/>
              <a:gd name="connsiteY36" fmla="*/ 514350 h 925830"/>
              <a:gd name="connsiteX37" fmla="*/ 1817370 w 2297430"/>
              <a:gd name="connsiteY37" fmla="*/ 491490 h 925830"/>
              <a:gd name="connsiteX38" fmla="*/ 1748790 w 2297430"/>
              <a:gd name="connsiteY38" fmla="*/ 468630 h 925830"/>
              <a:gd name="connsiteX39" fmla="*/ 1623060 w 2297430"/>
              <a:gd name="connsiteY39" fmla="*/ 445770 h 925830"/>
              <a:gd name="connsiteX40" fmla="*/ 1554480 w 2297430"/>
              <a:gd name="connsiteY40" fmla="*/ 422910 h 925830"/>
              <a:gd name="connsiteX41" fmla="*/ 1531620 w 2297430"/>
              <a:gd name="connsiteY41" fmla="*/ 388620 h 925830"/>
              <a:gd name="connsiteX42" fmla="*/ 1497330 w 2297430"/>
              <a:gd name="connsiteY42" fmla="*/ 365760 h 925830"/>
              <a:gd name="connsiteX43" fmla="*/ 1474470 w 2297430"/>
              <a:gd name="connsiteY43" fmla="*/ 297180 h 925830"/>
              <a:gd name="connsiteX44" fmla="*/ 1451610 w 2297430"/>
              <a:gd name="connsiteY44" fmla="*/ 262890 h 925830"/>
              <a:gd name="connsiteX45" fmla="*/ 1428750 w 2297430"/>
              <a:gd name="connsiteY45" fmla="*/ 182880 h 925830"/>
              <a:gd name="connsiteX46" fmla="*/ 1405890 w 2297430"/>
              <a:gd name="connsiteY46" fmla="*/ 114300 h 925830"/>
              <a:gd name="connsiteX47" fmla="*/ 1394460 w 2297430"/>
              <a:gd name="connsiteY47" fmla="*/ 80010 h 925830"/>
              <a:gd name="connsiteX48" fmla="*/ 1360170 w 2297430"/>
              <a:gd name="connsiteY48" fmla="*/ 45720 h 925830"/>
              <a:gd name="connsiteX49" fmla="*/ 1280160 w 2297430"/>
              <a:gd name="connsiteY49" fmla="*/ 0 h 925830"/>
              <a:gd name="connsiteX50" fmla="*/ 982980 w 2297430"/>
              <a:gd name="connsiteY50" fmla="*/ 11430 h 925830"/>
              <a:gd name="connsiteX51" fmla="*/ 925830 w 2297430"/>
              <a:gd name="connsiteY51" fmla="*/ 22860 h 925830"/>
              <a:gd name="connsiteX52" fmla="*/ 845820 w 2297430"/>
              <a:gd name="connsiteY52" fmla="*/ 34290 h 925830"/>
              <a:gd name="connsiteX53" fmla="*/ 297180 w 2297430"/>
              <a:gd name="connsiteY53" fmla="*/ 22860 h 925830"/>
              <a:gd name="connsiteX54" fmla="*/ 262890 w 2297430"/>
              <a:gd name="connsiteY54" fmla="*/ 11430 h 925830"/>
              <a:gd name="connsiteX55" fmla="*/ 240030 w 2297430"/>
              <a:gd name="connsiteY55" fmla="*/ 4572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297430" h="925830">
                <a:moveTo>
                  <a:pt x="240030" y="45720"/>
                </a:moveTo>
                <a:cubicBezTo>
                  <a:pt x="220980" y="55245"/>
                  <a:pt x="230599" y="45149"/>
                  <a:pt x="148590" y="68580"/>
                </a:cubicBezTo>
                <a:cubicBezTo>
                  <a:pt x="48125" y="97284"/>
                  <a:pt x="150796" y="64035"/>
                  <a:pt x="68580" y="91440"/>
                </a:cubicBezTo>
                <a:cubicBezTo>
                  <a:pt x="53340" y="114300"/>
                  <a:pt x="31548" y="133956"/>
                  <a:pt x="22860" y="160020"/>
                </a:cubicBezTo>
                <a:lnTo>
                  <a:pt x="0" y="228600"/>
                </a:lnTo>
                <a:cubicBezTo>
                  <a:pt x="3622" y="261194"/>
                  <a:pt x="3711" y="327463"/>
                  <a:pt x="22860" y="365760"/>
                </a:cubicBezTo>
                <a:cubicBezTo>
                  <a:pt x="29003" y="378047"/>
                  <a:pt x="36006" y="390336"/>
                  <a:pt x="45720" y="400050"/>
                </a:cubicBezTo>
                <a:cubicBezTo>
                  <a:pt x="55434" y="409764"/>
                  <a:pt x="67723" y="416767"/>
                  <a:pt x="80010" y="422910"/>
                </a:cubicBezTo>
                <a:cubicBezTo>
                  <a:pt x="90786" y="428298"/>
                  <a:pt x="102870" y="430530"/>
                  <a:pt x="114300" y="434340"/>
                </a:cubicBezTo>
                <a:cubicBezTo>
                  <a:pt x="125730" y="445770"/>
                  <a:pt x="134460" y="460780"/>
                  <a:pt x="148590" y="468630"/>
                </a:cubicBezTo>
                <a:cubicBezTo>
                  <a:pt x="169654" y="480332"/>
                  <a:pt x="193793" y="485646"/>
                  <a:pt x="217170" y="491490"/>
                </a:cubicBezTo>
                <a:cubicBezTo>
                  <a:pt x="232410" y="495300"/>
                  <a:pt x="247785" y="498604"/>
                  <a:pt x="262890" y="502920"/>
                </a:cubicBezTo>
                <a:cubicBezTo>
                  <a:pt x="274475" y="506230"/>
                  <a:pt x="285144" y="513815"/>
                  <a:pt x="297180" y="514350"/>
                </a:cubicBezTo>
                <a:cubicBezTo>
                  <a:pt x="457087" y="521457"/>
                  <a:pt x="617220" y="521970"/>
                  <a:pt x="777240" y="525780"/>
                </a:cubicBezTo>
                <a:cubicBezTo>
                  <a:pt x="788670" y="529590"/>
                  <a:pt x="799945" y="533900"/>
                  <a:pt x="811530" y="537210"/>
                </a:cubicBezTo>
                <a:cubicBezTo>
                  <a:pt x="828620" y="542093"/>
                  <a:pt x="873270" y="550935"/>
                  <a:pt x="891540" y="560070"/>
                </a:cubicBezTo>
                <a:cubicBezTo>
                  <a:pt x="903827" y="566213"/>
                  <a:pt x="914400" y="575310"/>
                  <a:pt x="925830" y="582930"/>
                </a:cubicBezTo>
                <a:cubicBezTo>
                  <a:pt x="933450" y="594360"/>
                  <a:pt x="939896" y="606667"/>
                  <a:pt x="948690" y="617220"/>
                </a:cubicBezTo>
                <a:cubicBezTo>
                  <a:pt x="959038" y="629638"/>
                  <a:pt x="974014" y="638060"/>
                  <a:pt x="982980" y="651510"/>
                </a:cubicBezTo>
                <a:cubicBezTo>
                  <a:pt x="989663" y="661535"/>
                  <a:pt x="989022" y="675024"/>
                  <a:pt x="994410" y="685800"/>
                </a:cubicBezTo>
                <a:cubicBezTo>
                  <a:pt x="1000553" y="698087"/>
                  <a:pt x="1011691" y="707537"/>
                  <a:pt x="1017270" y="720090"/>
                </a:cubicBezTo>
                <a:cubicBezTo>
                  <a:pt x="1027057" y="742110"/>
                  <a:pt x="1023091" y="771631"/>
                  <a:pt x="1040130" y="788670"/>
                </a:cubicBezTo>
                <a:cubicBezTo>
                  <a:pt x="1093496" y="842036"/>
                  <a:pt x="1053014" y="806037"/>
                  <a:pt x="1108710" y="845820"/>
                </a:cubicBezTo>
                <a:cubicBezTo>
                  <a:pt x="1124212" y="856893"/>
                  <a:pt x="1137391" y="871591"/>
                  <a:pt x="1154430" y="880110"/>
                </a:cubicBezTo>
                <a:cubicBezTo>
                  <a:pt x="1168481" y="887135"/>
                  <a:pt x="1185045" y="887224"/>
                  <a:pt x="1200150" y="891540"/>
                </a:cubicBezTo>
                <a:cubicBezTo>
                  <a:pt x="1250988" y="906065"/>
                  <a:pt x="1220607" y="902489"/>
                  <a:pt x="1280160" y="914400"/>
                </a:cubicBezTo>
                <a:cubicBezTo>
                  <a:pt x="1302885" y="918945"/>
                  <a:pt x="1325880" y="922020"/>
                  <a:pt x="1348740" y="925830"/>
                </a:cubicBezTo>
                <a:lnTo>
                  <a:pt x="2125980" y="914400"/>
                </a:lnTo>
                <a:cubicBezTo>
                  <a:pt x="2138024" y="914061"/>
                  <a:pt x="2149738" y="908821"/>
                  <a:pt x="2160270" y="902970"/>
                </a:cubicBezTo>
                <a:cubicBezTo>
                  <a:pt x="2184287" y="889627"/>
                  <a:pt x="2228850" y="857250"/>
                  <a:pt x="2228850" y="857250"/>
                </a:cubicBezTo>
                <a:cubicBezTo>
                  <a:pt x="2240280" y="838200"/>
                  <a:pt x="2251366" y="818939"/>
                  <a:pt x="2263140" y="800100"/>
                </a:cubicBezTo>
                <a:cubicBezTo>
                  <a:pt x="2270421" y="788451"/>
                  <a:pt x="2279857" y="778097"/>
                  <a:pt x="2286000" y="765810"/>
                </a:cubicBezTo>
                <a:cubicBezTo>
                  <a:pt x="2291388" y="755034"/>
                  <a:pt x="2293620" y="742950"/>
                  <a:pt x="2297430" y="731520"/>
                </a:cubicBezTo>
                <a:cubicBezTo>
                  <a:pt x="2293620" y="681990"/>
                  <a:pt x="2298800" y="630929"/>
                  <a:pt x="2286000" y="582930"/>
                </a:cubicBezTo>
                <a:cubicBezTo>
                  <a:pt x="2282460" y="569657"/>
                  <a:pt x="2264263" y="565649"/>
                  <a:pt x="2251710" y="560070"/>
                </a:cubicBezTo>
                <a:cubicBezTo>
                  <a:pt x="2229690" y="550283"/>
                  <a:pt x="2207079" y="539871"/>
                  <a:pt x="2183130" y="537210"/>
                </a:cubicBezTo>
                <a:cubicBezTo>
                  <a:pt x="2102664" y="528269"/>
                  <a:pt x="2067367" y="524823"/>
                  <a:pt x="1988820" y="514350"/>
                </a:cubicBezTo>
                <a:cubicBezTo>
                  <a:pt x="1752209" y="482802"/>
                  <a:pt x="2079424" y="524247"/>
                  <a:pt x="1817370" y="491490"/>
                </a:cubicBezTo>
                <a:cubicBezTo>
                  <a:pt x="1794510" y="483870"/>
                  <a:pt x="1772559" y="472591"/>
                  <a:pt x="1748790" y="468630"/>
                </a:cubicBezTo>
                <a:cubicBezTo>
                  <a:pt x="1726386" y="464896"/>
                  <a:pt x="1648164" y="452616"/>
                  <a:pt x="1623060" y="445770"/>
                </a:cubicBezTo>
                <a:cubicBezTo>
                  <a:pt x="1599813" y="439430"/>
                  <a:pt x="1554480" y="422910"/>
                  <a:pt x="1554480" y="422910"/>
                </a:cubicBezTo>
                <a:cubicBezTo>
                  <a:pt x="1546860" y="411480"/>
                  <a:pt x="1541334" y="398334"/>
                  <a:pt x="1531620" y="388620"/>
                </a:cubicBezTo>
                <a:cubicBezTo>
                  <a:pt x="1521906" y="378906"/>
                  <a:pt x="1504611" y="377409"/>
                  <a:pt x="1497330" y="365760"/>
                </a:cubicBezTo>
                <a:cubicBezTo>
                  <a:pt x="1484559" y="345326"/>
                  <a:pt x="1487836" y="317230"/>
                  <a:pt x="1474470" y="297180"/>
                </a:cubicBezTo>
                <a:cubicBezTo>
                  <a:pt x="1466850" y="285750"/>
                  <a:pt x="1457753" y="275177"/>
                  <a:pt x="1451610" y="262890"/>
                </a:cubicBezTo>
                <a:cubicBezTo>
                  <a:pt x="1442007" y="243684"/>
                  <a:pt x="1434243" y="201191"/>
                  <a:pt x="1428750" y="182880"/>
                </a:cubicBezTo>
                <a:cubicBezTo>
                  <a:pt x="1421826" y="159800"/>
                  <a:pt x="1413510" y="137160"/>
                  <a:pt x="1405890" y="114300"/>
                </a:cubicBezTo>
                <a:cubicBezTo>
                  <a:pt x="1402080" y="102870"/>
                  <a:pt x="1402979" y="88529"/>
                  <a:pt x="1394460" y="80010"/>
                </a:cubicBezTo>
                <a:cubicBezTo>
                  <a:pt x="1383030" y="68580"/>
                  <a:pt x="1372588" y="56068"/>
                  <a:pt x="1360170" y="45720"/>
                </a:cubicBezTo>
                <a:cubicBezTo>
                  <a:pt x="1335936" y="25525"/>
                  <a:pt x="1308109" y="13974"/>
                  <a:pt x="1280160" y="0"/>
                </a:cubicBezTo>
                <a:cubicBezTo>
                  <a:pt x="1181100" y="3810"/>
                  <a:pt x="1081908" y="5048"/>
                  <a:pt x="982980" y="11430"/>
                </a:cubicBezTo>
                <a:cubicBezTo>
                  <a:pt x="963593" y="12681"/>
                  <a:pt x="944993" y="19666"/>
                  <a:pt x="925830" y="22860"/>
                </a:cubicBezTo>
                <a:cubicBezTo>
                  <a:pt x="899256" y="27289"/>
                  <a:pt x="872490" y="30480"/>
                  <a:pt x="845820" y="34290"/>
                </a:cubicBezTo>
                <a:lnTo>
                  <a:pt x="297180" y="22860"/>
                </a:lnTo>
                <a:cubicBezTo>
                  <a:pt x="285141" y="22388"/>
                  <a:pt x="274845" y="12924"/>
                  <a:pt x="262890" y="11430"/>
                </a:cubicBezTo>
                <a:cubicBezTo>
                  <a:pt x="243987" y="9067"/>
                  <a:pt x="259080" y="36195"/>
                  <a:pt x="240030" y="45720"/>
                </a:cubicBezTo>
                <a:close/>
              </a:path>
            </a:pathLst>
          </a:custGeom>
          <a:solidFill>
            <a:srgbClr val="008000">
              <a:alpha val="4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CC298D61-17B6-327E-84C0-7A4672E48CAB}"/>
              </a:ext>
            </a:extLst>
          </p:cNvPr>
          <p:cNvSpPr/>
          <p:nvPr/>
        </p:nvSpPr>
        <p:spPr>
          <a:xfrm>
            <a:off x="5189220" y="1851660"/>
            <a:ext cx="571500" cy="445770"/>
          </a:xfrm>
          <a:custGeom>
            <a:avLst/>
            <a:gdLst>
              <a:gd name="connsiteX0" fmla="*/ 91440 w 571500"/>
              <a:gd name="connsiteY0" fmla="*/ 11430 h 445770"/>
              <a:gd name="connsiteX1" fmla="*/ 34290 w 571500"/>
              <a:gd name="connsiteY1" fmla="*/ 68580 h 445770"/>
              <a:gd name="connsiteX2" fmla="*/ 11430 w 571500"/>
              <a:gd name="connsiteY2" fmla="*/ 137160 h 445770"/>
              <a:gd name="connsiteX3" fmla="*/ 0 w 571500"/>
              <a:gd name="connsiteY3" fmla="*/ 171450 h 445770"/>
              <a:gd name="connsiteX4" fmla="*/ 22860 w 571500"/>
              <a:gd name="connsiteY4" fmla="*/ 320040 h 445770"/>
              <a:gd name="connsiteX5" fmla="*/ 45720 w 571500"/>
              <a:gd name="connsiteY5" fmla="*/ 354330 h 445770"/>
              <a:gd name="connsiteX6" fmla="*/ 80010 w 571500"/>
              <a:gd name="connsiteY6" fmla="*/ 377190 h 445770"/>
              <a:gd name="connsiteX7" fmla="*/ 91440 w 571500"/>
              <a:gd name="connsiteY7" fmla="*/ 411480 h 445770"/>
              <a:gd name="connsiteX8" fmla="*/ 205740 w 571500"/>
              <a:gd name="connsiteY8" fmla="*/ 445770 h 445770"/>
              <a:gd name="connsiteX9" fmla="*/ 468630 w 571500"/>
              <a:gd name="connsiteY9" fmla="*/ 434340 h 445770"/>
              <a:gd name="connsiteX10" fmla="*/ 502920 w 571500"/>
              <a:gd name="connsiteY10" fmla="*/ 411480 h 445770"/>
              <a:gd name="connsiteX11" fmla="*/ 537210 w 571500"/>
              <a:gd name="connsiteY11" fmla="*/ 342900 h 445770"/>
              <a:gd name="connsiteX12" fmla="*/ 560070 w 571500"/>
              <a:gd name="connsiteY12" fmla="*/ 297180 h 445770"/>
              <a:gd name="connsiteX13" fmla="*/ 571500 w 571500"/>
              <a:gd name="connsiteY13" fmla="*/ 240030 h 445770"/>
              <a:gd name="connsiteX14" fmla="*/ 560070 w 571500"/>
              <a:gd name="connsiteY14" fmla="*/ 57150 h 445770"/>
              <a:gd name="connsiteX15" fmla="*/ 537210 w 571500"/>
              <a:gd name="connsiteY15" fmla="*/ 22860 h 445770"/>
              <a:gd name="connsiteX16" fmla="*/ 491490 w 571500"/>
              <a:gd name="connsiteY16" fmla="*/ 11430 h 445770"/>
              <a:gd name="connsiteX17" fmla="*/ 411480 w 571500"/>
              <a:gd name="connsiteY17" fmla="*/ 0 h 445770"/>
              <a:gd name="connsiteX18" fmla="*/ 125730 w 571500"/>
              <a:gd name="connsiteY18" fmla="*/ 22860 h 445770"/>
              <a:gd name="connsiteX19" fmla="*/ 91440 w 571500"/>
              <a:gd name="connsiteY19" fmla="*/ 11430 h 4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0" h="445770">
                <a:moveTo>
                  <a:pt x="91440" y="11430"/>
                </a:moveTo>
                <a:cubicBezTo>
                  <a:pt x="76200" y="19050"/>
                  <a:pt x="48754" y="45851"/>
                  <a:pt x="34290" y="68580"/>
                </a:cubicBezTo>
                <a:cubicBezTo>
                  <a:pt x="21353" y="88909"/>
                  <a:pt x="19050" y="114300"/>
                  <a:pt x="11430" y="137160"/>
                </a:cubicBezTo>
                <a:lnTo>
                  <a:pt x="0" y="171450"/>
                </a:lnTo>
                <a:cubicBezTo>
                  <a:pt x="3278" y="204231"/>
                  <a:pt x="2264" y="278848"/>
                  <a:pt x="22860" y="320040"/>
                </a:cubicBezTo>
                <a:cubicBezTo>
                  <a:pt x="29003" y="332327"/>
                  <a:pt x="36006" y="344616"/>
                  <a:pt x="45720" y="354330"/>
                </a:cubicBezTo>
                <a:cubicBezTo>
                  <a:pt x="55434" y="364044"/>
                  <a:pt x="68580" y="369570"/>
                  <a:pt x="80010" y="377190"/>
                </a:cubicBezTo>
                <a:cubicBezTo>
                  <a:pt x="83820" y="388620"/>
                  <a:pt x="81636" y="404477"/>
                  <a:pt x="91440" y="411480"/>
                </a:cubicBezTo>
                <a:cubicBezTo>
                  <a:pt x="106424" y="422183"/>
                  <a:pt x="181299" y="439660"/>
                  <a:pt x="205740" y="445770"/>
                </a:cubicBezTo>
                <a:cubicBezTo>
                  <a:pt x="293370" y="441960"/>
                  <a:pt x="381495" y="444394"/>
                  <a:pt x="468630" y="434340"/>
                </a:cubicBezTo>
                <a:cubicBezTo>
                  <a:pt x="482277" y="432765"/>
                  <a:pt x="493206" y="421194"/>
                  <a:pt x="502920" y="411480"/>
                </a:cubicBezTo>
                <a:cubicBezTo>
                  <a:pt x="530377" y="384023"/>
                  <a:pt x="523266" y="375437"/>
                  <a:pt x="537210" y="342900"/>
                </a:cubicBezTo>
                <a:cubicBezTo>
                  <a:pt x="543922" y="327239"/>
                  <a:pt x="552450" y="312420"/>
                  <a:pt x="560070" y="297180"/>
                </a:cubicBezTo>
                <a:cubicBezTo>
                  <a:pt x="563880" y="278130"/>
                  <a:pt x="571500" y="259457"/>
                  <a:pt x="571500" y="240030"/>
                </a:cubicBezTo>
                <a:cubicBezTo>
                  <a:pt x="571500" y="178951"/>
                  <a:pt x="569596" y="117482"/>
                  <a:pt x="560070" y="57150"/>
                </a:cubicBezTo>
                <a:cubicBezTo>
                  <a:pt x="557928" y="43581"/>
                  <a:pt x="548640" y="30480"/>
                  <a:pt x="537210" y="22860"/>
                </a:cubicBezTo>
                <a:cubicBezTo>
                  <a:pt x="524139" y="14146"/>
                  <a:pt x="506946" y="14240"/>
                  <a:pt x="491490" y="11430"/>
                </a:cubicBezTo>
                <a:cubicBezTo>
                  <a:pt x="464984" y="6611"/>
                  <a:pt x="438150" y="3810"/>
                  <a:pt x="411480" y="0"/>
                </a:cubicBezTo>
                <a:cubicBezTo>
                  <a:pt x="339324" y="3436"/>
                  <a:pt x="213159" y="-6283"/>
                  <a:pt x="125730" y="22860"/>
                </a:cubicBezTo>
                <a:cubicBezTo>
                  <a:pt x="117648" y="25554"/>
                  <a:pt x="106680" y="3810"/>
                  <a:pt x="91440" y="11430"/>
                </a:cubicBez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C55FB975-8CB8-AEB1-2FEF-1B740ACF3E98}"/>
              </a:ext>
            </a:extLst>
          </p:cNvPr>
          <p:cNvSpPr txBox="1"/>
          <p:nvPr/>
        </p:nvSpPr>
        <p:spPr>
          <a:xfrm>
            <a:off x="5375894" y="2743496"/>
            <a:ext cx="2202794" cy="523220"/>
          </a:xfrm>
          <a:prstGeom prst="rect">
            <a:avLst/>
          </a:prstGeom>
          <a:noFill/>
        </p:spPr>
        <p:txBody>
          <a:bodyPr wrap="square" rtlCol="0">
            <a:spAutoFit/>
          </a:bodyPr>
          <a:lstStyle/>
          <a:p>
            <a:r>
              <a:rPr lang="en-US" sz="1400" b="1" dirty="0">
                <a:solidFill>
                  <a:srgbClr val="008000"/>
                </a:solidFill>
                <a:latin typeface="Arial" panose="020B0604020202020204" pitchFamily="34" charset="0"/>
                <a:cs typeface="Arial" panose="020B0604020202020204" pitchFamily="34" charset="0"/>
              </a:rPr>
              <a:t>Choose isotope to maximize prefactor</a:t>
            </a:r>
          </a:p>
        </p:txBody>
      </p:sp>
      <p:sp>
        <p:nvSpPr>
          <p:cNvPr id="54" name="TextBox 53">
            <a:extLst>
              <a:ext uri="{FF2B5EF4-FFF2-40B4-BE49-F238E27FC236}">
                <a16:creationId xmlns:a16="http://schemas.microsoft.com/office/drawing/2014/main" id="{A4DF2DA3-53D1-C27C-6CA6-5A6366CE0F3F}"/>
              </a:ext>
            </a:extLst>
          </p:cNvPr>
          <p:cNvSpPr txBox="1"/>
          <p:nvPr/>
        </p:nvSpPr>
        <p:spPr>
          <a:xfrm>
            <a:off x="5955879" y="2471500"/>
            <a:ext cx="2202794" cy="307777"/>
          </a:xfrm>
          <a:prstGeom prst="rect">
            <a:avLst/>
          </a:prstGeom>
          <a:noFill/>
        </p:spPr>
        <p:txBody>
          <a:bodyPr wrap="square" rtlCol="0">
            <a:spAutoFit/>
          </a:bodyPr>
          <a:lstStyle/>
          <a:p>
            <a:r>
              <a:rPr lang="en-US" sz="1400" b="1" dirty="0">
                <a:solidFill>
                  <a:srgbClr val="FF0000"/>
                </a:solidFill>
                <a:latin typeface="Arial" panose="020B0604020202020204" pitchFamily="34" charset="0"/>
                <a:cs typeface="Arial" panose="020B0604020202020204" pitchFamily="34" charset="0"/>
              </a:rPr>
              <a:t>CPV Source</a:t>
            </a:r>
          </a:p>
        </p:txBody>
      </p:sp>
      <p:cxnSp>
        <p:nvCxnSpPr>
          <p:cNvPr id="56" name="Straight Arrow Connector 55">
            <a:extLst>
              <a:ext uri="{FF2B5EF4-FFF2-40B4-BE49-F238E27FC236}">
                <a16:creationId xmlns:a16="http://schemas.microsoft.com/office/drawing/2014/main" id="{11CE06A5-20B6-0268-7FB6-144D096F8493}"/>
              </a:ext>
            </a:extLst>
          </p:cNvPr>
          <p:cNvCxnSpPr/>
          <p:nvPr/>
        </p:nvCxnSpPr>
        <p:spPr>
          <a:xfrm flipH="1" flipV="1">
            <a:off x="4948238" y="2772768"/>
            <a:ext cx="502397" cy="240147"/>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EF5791B4-F2B4-6EC8-114D-73E6642D3B66}"/>
              </a:ext>
            </a:extLst>
          </p:cNvPr>
          <p:cNvCxnSpPr/>
          <p:nvPr/>
        </p:nvCxnSpPr>
        <p:spPr>
          <a:xfrm flipH="1" flipV="1">
            <a:off x="5729016" y="2287270"/>
            <a:ext cx="304921" cy="2408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4967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3F38FA-C947-C936-1197-254F178683F3}"/>
              </a:ext>
            </a:extLst>
          </p:cNvPr>
          <p:cNvSpPr>
            <a:spLocks noGrp="1"/>
          </p:cNvSpPr>
          <p:nvPr>
            <p:ph type="title"/>
          </p:nvPr>
        </p:nvSpPr>
        <p:spPr/>
        <p:txBody>
          <a:bodyPr/>
          <a:lstStyle/>
          <a:p>
            <a:r>
              <a:rPr lang="en-US" baseline="30000" dirty="0"/>
              <a:t>229</a:t>
            </a:r>
            <a:r>
              <a:rPr lang="en-US" dirty="0"/>
              <a:t>Pa *may* be unusually sensitive!</a:t>
            </a:r>
          </a:p>
        </p:txBody>
      </p:sp>
      <p:sp>
        <p:nvSpPr>
          <p:cNvPr id="4" name="Date Placeholder 3">
            <a:extLst>
              <a:ext uri="{FF2B5EF4-FFF2-40B4-BE49-F238E27FC236}">
                <a16:creationId xmlns:a16="http://schemas.microsoft.com/office/drawing/2014/main" id="{C79C873F-B392-498C-EBE9-60F998BC313D}"/>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234FE4DC-CA00-2069-9A13-C6D2E5A6A48A}"/>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52759662-C1A3-47AC-844D-0BF4917494A8}"/>
              </a:ext>
            </a:extLst>
          </p:cNvPr>
          <p:cNvSpPr>
            <a:spLocks noGrp="1"/>
          </p:cNvSpPr>
          <p:nvPr>
            <p:ph type="sldNum" sz="quarter" idx="12"/>
          </p:nvPr>
        </p:nvSpPr>
        <p:spPr/>
        <p:txBody>
          <a:bodyPr/>
          <a:lstStyle/>
          <a:p>
            <a:r>
              <a:rPr lang="en-US"/>
              <a:t>Slide </a:t>
            </a:r>
            <a:fld id="{2C7A174C-579F-4F8E-8B4A-0A19B84DACF7}" type="slidenum">
              <a:rPr lang="en-US" smtClean="0"/>
              <a:pPr/>
              <a:t>5</a:t>
            </a:fld>
            <a:endParaRPr lang="en-US" dirty="0"/>
          </a:p>
        </p:txBody>
      </p:sp>
      <p:grpSp>
        <p:nvGrpSpPr>
          <p:cNvPr id="11" name="Group 10">
            <a:extLst>
              <a:ext uri="{FF2B5EF4-FFF2-40B4-BE49-F238E27FC236}">
                <a16:creationId xmlns:a16="http://schemas.microsoft.com/office/drawing/2014/main" id="{1AEB711F-3EBF-1512-16FF-F98E35511709}"/>
              </a:ext>
            </a:extLst>
          </p:cNvPr>
          <p:cNvGrpSpPr/>
          <p:nvPr/>
        </p:nvGrpSpPr>
        <p:grpSpPr>
          <a:xfrm>
            <a:off x="8546088" y="1315494"/>
            <a:ext cx="2833839" cy="3586551"/>
            <a:chOff x="36442" y="2864859"/>
            <a:chExt cx="2833839" cy="3586551"/>
          </a:xfrm>
        </p:grpSpPr>
        <p:sp>
          <p:nvSpPr>
            <p:cNvPr id="12" name="Text Box 54">
              <a:extLst>
                <a:ext uri="{FF2B5EF4-FFF2-40B4-BE49-F238E27FC236}">
                  <a16:creationId xmlns:a16="http://schemas.microsoft.com/office/drawing/2014/main" id="{8AEEBED3-00A2-D176-C94B-2A3AEEF49E03}"/>
                </a:ext>
              </a:extLst>
            </p:cNvPr>
            <p:cNvSpPr txBox="1">
              <a:spLocks noChangeArrowheads="1"/>
            </p:cNvSpPr>
            <p:nvPr/>
          </p:nvSpPr>
          <p:spPr bwMode="auto">
            <a:xfrm>
              <a:off x="472585" y="2864859"/>
              <a:ext cx="1914307" cy="400110"/>
            </a:xfrm>
            <a:prstGeom prst="rect">
              <a:avLst/>
            </a:prstGeom>
            <a:noFill/>
            <a:ln w="9525">
              <a:noFill/>
              <a:miter lim="800000"/>
              <a:headEnd/>
              <a:tailEnd/>
            </a:ln>
          </p:spPr>
          <p:txBody>
            <a:bodyPr wrap="none">
              <a:prstTxWarp prst="textNoShape">
                <a:avLst/>
              </a:prstTxWarp>
              <a:spAutoFit/>
            </a:bodyPr>
            <a:lstStyle/>
            <a:p>
              <a:pPr algn="ctr"/>
              <a:r>
                <a:rPr lang="en-US" sz="2000" b="1" dirty="0">
                  <a:solidFill>
                    <a:srgbClr val="008000"/>
                  </a:solidFill>
                  <a:latin typeface="Palatino" pitchFamily="2" charset="77"/>
                  <a:cs typeface="Arial" panose="020B0604020202020204" pitchFamily="34" charset="0"/>
                </a:rPr>
                <a:t>Parity Doublet</a:t>
              </a:r>
            </a:p>
          </p:txBody>
        </p:sp>
        <p:pic>
          <p:nvPicPr>
            <p:cNvPr id="13" name="Picture 12">
              <a:extLst>
                <a:ext uri="{FF2B5EF4-FFF2-40B4-BE49-F238E27FC236}">
                  <a16:creationId xmlns:a16="http://schemas.microsoft.com/office/drawing/2014/main" id="{01388D6E-EA1E-4360-7DC2-82C41FB1B5C0}"/>
                </a:ext>
              </a:extLst>
            </p:cNvPr>
            <p:cNvPicPr>
              <a:picLocks noChangeAspect="1"/>
            </p:cNvPicPr>
            <p:nvPr/>
          </p:nvPicPr>
          <p:blipFill>
            <a:blip r:embed="rId3"/>
            <a:stretch>
              <a:fillRect/>
            </a:stretch>
          </p:blipFill>
          <p:spPr>
            <a:xfrm>
              <a:off x="1080670" y="5765610"/>
              <a:ext cx="1789611" cy="685800"/>
            </a:xfrm>
            <a:prstGeom prst="rect">
              <a:avLst/>
            </a:prstGeom>
          </p:spPr>
        </p:pic>
        <p:pic>
          <p:nvPicPr>
            <p:cNvPr id="14" name="Picture 13">
              <a:extLst>
                <a:ext uri="{FF2B5EF4-FFF2-40B4-BE49-F238E27FC236}">
                  <a16:creationId xmlns:a16="http://schemas.microsoft.com/office/drawing/2014/main" id="{D6472940-F988-DD3B-9DA3-CDE173FC55FB}"/>
                </a:ext>
              </a:extLst>
            </p:cNvPr>
            <p:cNvPicPr>
              <a:picLocks noChangeAspect="1"/>
            </p:cNvPicPr>
            <p:nvPr/>
          </p:nvPicPr>
          <p:blipFill>
            <a:blip r:embed="rId4"/>
            <a:stretch>
              <a:fillRect/>
            </a:stretch>
          </p:blipFill>
          <p:spPr>
            <a:xfrm>
              <a:off x="1076415" y="4933760"/>
              <a:ext cx="1789611" cy="685800"/>
            </a:xfrm>
            <a:prstGeom prst="rect">
              <a:avLst/>
            </a:prstGeom>
          </p:spPr>
        </p:pic>
        <p:grpSp>
          <p:nvGrpSpPr>
            <p:cNvPr id="15" name="Group 14">
              <a:extLst>
                <a:ext uri="{FF2B5EF4-FFF2-40B4-BE49-F238E27FC236}">
                  <a16:creationId xmlns:a16="http://schemas.microsoft.com/office/drawing/2014/main" id="{828989FA-CE66-2B29-D88A-C4574EAD3331}"/>
                </a:ext>
              </a:extLst>
            </p:cNvPr>
            <p:cNvGrpSpPr/>
            <p:nvPr/>
          </p:nvGrpSpPr>
          <p:grpSpPr>
            <a:xfrm>
              <a:off x="36442" y="3271319"/>
              <a:ext cx="2833839" cy="1569598"/>
              <a:chOff x="356696" y="3006606"/>
              <a:chExt cx="2833839" cy="1569598"/>
            </a:xfrm>
          </p:grpSpPr>
          <p:pic>
            <p:nvPicPr>
              <p:cNvPr id="20" name="Picture 19" descr="green-pear.jpg">
                <a:extLst>
                  <a:ext uri="{FF2B5EF4-FFF2-40B4-BE49-F238E27FC236}">
                    <a16:creationId xmlns:a16="http://schemas.microsoft.com/office/drawing/2014/main" id="{8E3BC312-A315-3241-4236-F391BAAFF030}"/>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32117" t="20800" r="31385" b="20581"/>
              <a:stretch/>
            </p:blipFill>
            <p:spPr>
              <a:xfrm>
                <a:off x="356696" y="3006606"/>
                <a:ext cx="1367897" cy="1569598"/>
              </a:xfrm>
              <a:prstGeom prst="rect">
                <a:avLst/>
              </a:prstGeom>
            </p:spPr>
          </p:pic>
          <p:pic>
            <p:nvPicPr>
              <p:cNvPr id="21" name="Picture 20" descr="green-pear.jpg">
                <a:extLst>
                  <a:ext uri="{FF2B5EF4-FFF2-40B4-BE49-F238E27FC236}">
                    <a16:creationId xmlns:a16="http://schemas.microsoft.com/office/drawing/2014/main" id="{16AF31E6-7EB0-4D71-AD96-1B4277B6AD57}"/>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32117" t="20800" r="31385" b="20581"/>
              <a:stretch/>
            </p:blipFill>
            <p:spPr>
              <a:xfrm flipV="1">
                <a:off x="1822638" y="3006606"/>
                <a:ext cx="1367897" cy="1569598"/>
              </a:xfrm>
              <a:prstGeom prst="rect">
                <a:avLst/>
              </a:prstGeom>
            </p:spPr>
          </p:pic>
          <p:pic>
            <p:nvPicPr>
              <p:cNvPr id="22" name="Picture 21">
                <a:extLst>
                  <a:ext uri="{FF2B5EF4-FFF2-40B4-BE49-F238E27FC236}">
                    <a16:creationId xmlns:a16="http://schemas.microsoft.com/office/drawing/2014/main" id="{B1EC1C0E-3C55-55E4-9555-B8018C7992A6}"/>
                  </a:ext>
                </a:extLst>
              </p:cNvPr>
              <p:cNvPicPr>
                <a:picLocks noChangeAspect="1"/>
              </p:cNvPicPr>
              <p:nvPr/>
            </p:nvPicPr>
            <p:blipFill>
              <a:blip r:embed="rId6"/>
              <a:stretch>
                <a:fillRect/>
              </a:stretch>
            </p:blipFill>
            <p:spPr>
              <a:xfrm>
                <a:off x="659644" y="3388724"/>
                <a:ext cx="762000" cy="723900"/>
              </a:xfrm>
              <a:prstGeom prst="rect">
                <a:avLst/>
              </a:prstGeom>
            </p:spPr>
          </p:pic>
          <p:pic>
            <p:nvPicPr>
              <p:cNvPr id="23" name="Picture 22">
                <a:extLst>
                  <a:ext uri="{FF2B5EF4-FFF2-40B4-BE49-F238E27FC236}">
                    <a16:creationId xmlns:a16="http://schemas.microsoft.com/office/drawing/2014/main" id="{F4D974C9-F0D7-7D7A-4963-090AB3B005E0}"/>
                  </a:ext>
                </a:extLst>
              </p:cNvPr>
              <p:cNvPicPr>
                <a:picLocks noChangeAspect="1"/>
              </p:cNvPicPr>
              <p:nvPr/>
            </p:nvPicPr>
            <p:blipFill>
              <a:blip r:embed="rId7"/>
              <a:stretch>
                <a:fillRect/>
              </a:stretch>
            </p:blipFill>
            <p:spPr>
              <a:xfrm>
                <a:off x="2131936" y="3388724"/>
                <a:ext cx="749300" cy="723900"/>
              </a:xfrm>
              <a:prstGeom prst="rect">
                <a:avLst/>
              </a:prstGeom>
            </p:spPr>
          </p:pic>
        </p:grpSp>
        <p:cxnSp>
          <p:nvCxnSpPr>
            <p:cNvPr id="16" name="Straight Connector 15">
              <a:extLst>
                <a:ext uri="{FF2B5EF4-FFF2-40B4-BE49-F238E27FC236}">
                  <a16:creationId xmlns:a16="http://schemas.microsoft.com/office/drawing/2014/main" id="{F50A5550-0E46-949B-7210-A8D4688B11C2}"/>
                </a:ext>
              </a:extLst>
            </p:cNvPr>
            <p:cNvCxnSpPr>
              <a:cxnSpLocks/>
            </p:cNvCxnSpPr>
            <p:nvPr/>
          </p:nvCxnSpPr>
          <p:spPr>
            <a:xfrm>
              <a:off x="178699" y="5276660"/>
              <a:ext cx="819656" cy="0"/>
            </a:xfrm>
            <a:prstGeom prst="line">
              <a:avLst/>
            </a:prstGeom>
            <a:ln>
              <a:solidFill>
                <a:srgbClr val="00800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2D52A8CA-3B01-5F11-96E1-02A90761848D}"/>
                </a:ext>
              </a:extLst>
            </p:cNvPr>
            <p:cNvCxnSpPr>
              <a:cxnSpLocks/>
            </p:cNvCxnSpPr>
            <p:nvPr/>
          </p:nvCxnSpPr>
          <p:spPr>
            <a:xfrm>
              <a:off x="178699" y="6105818"/>
              <a:ext cx="819656" cy="0"/>
            </a:xfrm>
            <a:prstGeom prst="line">
              <a:avLst/>
            </a:prstGeom>
            <a:ln>
              <a:solidFill>
                <a:srgbClr val="00800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604E4DFA-4E37-0279-3C10-CE362142C085}"/>
                </a:ext>
              </a:extLst>
            </p:cNvPr>
            <p:cNvCxnSpPr>
              <a:cxnSpLocks/>
            </p:cNvCxnSpPr>
            <p:nvPr/>
          </p:nvCxnSpPr>
          <p:spPr>
            <a:xfrm>
              <a:off x="814818" y="5276660"/>
              <a:ext cx="0" cy="829158"/>
            </a:xfrm>
            <a:prstGeom prst="line">
              <a:avLst/>
            </a:prstGeom>
            <a:ln>
              <a:solidFill>
                <a:srgbClr val="00800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1513343-114E-0046-45C8-0F90D3CFAC81}"/>
                </a:ext>
              </a:extLst>
            </p:cNvPr>
            <p:cNvSpPr txBox="1"/>
            <p:nvPr/>
          </p:nvSpPr>
          <p:spPr>
            <a:xfrm>
              <a:off x="178699" y="5460407"/>
              <a:ext cx="629725" cy="461665"/>
            </a:xfrm>
            <a:prstGeom prst="rect">
              <a:avLst/>
            </a:prstGeom>
            <a:noFill/>
          </p:spPr>
          <p:txBody>
            <a:bodyPr wrap="square">
              <a:spAutoFit/>
            </a:bodyPr>
            <a:lstStyle/>
            <a:p>
              <a:pPr algn="ctr"/>
              <a:r>
                <a:rPr lang="en-US" sz="2400" b="1" i="0" dirty="0">
                  <a:solidFill>
                    <a:srgbClr val="008001"/>
                  </a:solidFill>
                  <a:latin typeface="Symbol" charset="2"/>
                  <a:cs typeface="Symbol" charset="2"/>
                </a:rPr>
                <a:t>D</a:t>
              </a:r>
              <a:r>
                <a:rPr lang="en-US" sz="2400" b="1" i="1" dirty="0">
                  <a:solidFill>
                    <a:srgbClr val="008001"/>
                  </a:solidFill>
                  <a:latin typeface="Palatino"/>
                  <a:cs typeface="Palatino"/>
                </a:rPr>
                <a:t>E</a:t>
              </a:r>
            </a:p>
          </p:txBody>
        </p:sp>
      </p:grpSp>
      <p:grpSp>
        <p:nvGrpSpPr>
          <p:cNvPr id="38" name="Group 37">
            <a:extLst>
              <a:ext uri="{FF2B5EF4-FFF2-40B4-BE49-F238E27FC236}">
                <a16:creationId xmlns:a16="http://schemas.microsoft.com/office/drawing/2014/main" id="{C818B499-E823-05BA-C80D-1EE0DC19B89E}"/>
              </a:ext>
            </a:extLst>
          </p:cNvPr>
          <p:cNvGrpSpPr/>
          <p:nvPr/>
        </p:nvGrpSpPr>
        <p:grpSpPr>
          <a:xfrm>
            <a:off x="674129" y="1403845"/>
            <a:ext cx="7261485" cy="1460776"/>
            <a:chOff x="388142" y="2005674"/>
            <a:chExt cx="7261485" cy="1460776"/>
          </a:xfrm>
        </p:grpSpPr>
        <p:sp>
          <p:nvSpPr>
            <p:cNvPr id="27" name="TextBox 26">
              <a:extLst>
                <a:ext uri="{FF2B5EF4-FFF2-40B4-BE49-F238E27FC236}">
                  <a16:creationId xmlns:a16="http://schemas.microsoft.com/office/drawing/2014/main" id="{542D1731-0E9D-48DF-70B2-415EEABCECCD}"/>
                </a:ext>
              </a:extLst>
            </p:cNvPr>
            <p:cNvSpPr txBox="1"/>
            <p:nvPr/>
          </p:nvSpPr>
          <p:spPr>
            <a:xfrm>
              <a:off x="388142" y="2715017"/>
              <a:ext cx="2058512" cy="307777"/>
            </a:xfrm>
            <a:prstGeom prst="rect">
              <a:avLst/>
            </a:prstGeom>
            <a:noFill/>
          </p:spPr>
          <p:txBody>
            <a:bodyPr wrap="none" rtlCol="0">
              <a:spAutoFit/>
            </a:bodyPr>
            <a:lstStyle/>
            <a:p>
              <a:r>
                <a:rPr lang="en-US" sz="1400" dirty="0">
                  <a:latin typeface="Arial Narrow" panose="020B0606020202030204" pitchFamily="34" charset="0"/>
                </a:rPr>
                <a:t>Engel ARNPS 75:129 (2025)</a:t>
              </a:r>
            </a:p>
          </p:txBody>
        </p:sp>
        <p:sp>
          <p:nvSpPr>
            <p:cNvPr id="28" name="Freeform 50">
              <a:extLst>
                <a:ext uri="{FF2B5EF4-FFF2-40B4-BE49-F238E27FC236}">
                  <a16:creationId xmlns:a16="http://schemas.microsoft.com/office/drawing/2014/main" id="{5F903320-415E-B6DB-6440-4C63F4EA52E9}"/>
                </a:ext>
              </a:extLst>
            </p:cNvPr>
            <p:cNvSpPr/>
            <p:nvPr/>
          </p:nvSpPr>
          <p:spPr>
            <a:xfrm>
              <a:off x="3248479" y="2005674"/>
              <a:ext cx="2297430" cy="925830"/>
            </a:xfrm>
            <a:custGeom>
              <a:avLst/>
              <a:gdLst>
                <a:gd name="connsiteX0" fmla="*/ 240030 w 2297430"/>
                <a:gd name="connsiteY0" fmla="*/ 45720 h 925830"/>
                <a:gd name="connsiteX1" fmla="*/ 148590 w 2297430"/>
                <a:gd name="connsiteY1" fmla="*/ 68580 h 925830"/>
                <a:gd name="connsiteX2" fmla="*/ 68580 w 2297430"/>
                <a:gd name="connsiteY2" fmla="*/ 91440 h 925830"/>
                <a:gd name="connsiteX3" fmla="*/ 22860 w 2297430"/>
                <a:gd name="connsiteY3" fmla="*/ 160020 h 925830"/>
                <a:gd name="connsiteX4" fmla="*/ 0 w 2297430"/>
                <a:gd name="connsiteY4" fmla="*/ 228600 h 925830"/>
                <a:gd name="connsiteX5" fmla="*/ 22860 w 2297430"/>
                <a:gd name="connsiteY5" fmla="*/ 365760 h 925830"/>
                <a:gd name="connsiteX6" fmla="*/ 45720 w 2297430"/>
                <a:gd name="connsiteY6" fmla="*/ 400050 h 925830"/>
                <a:gd name="connsiteX7" fmla="*/ 80010 w 2297430"/>
                <a:gd name="connsiteY7" fmla="*/ 422910 h 925830"/>
                <a:gd name="connsiteX8" fmla="*/ 114300 w 2297430"/>
                <a:gd name="connsiteY8" fmla="*/ 434340 h 925830"/>
                <a:gd name="connsiteX9" fmla="*/ 148590 w 2297430"/>
                <a:gd name="connsiteY9" fmla="*/ 468630 h 925830"/>
                <a:gd name="connsiteX10" fmla="*/ 217170 w 2297430"/>
                <a:gd name="connsiteY10" fmla="*/ 491490 h 925830"/>
                <a:gd name="connsiteX11" fmla="*/ 262890 w 2297430"/>
                <a:gd name="connsiteY11" fmla="*/ 502920 h 925830"/>
                <a:gd name="connsiteX12" fmla="*/ 297180 w 2297430"/>
                <a:gd name="connsiteY12" fmla="*/ 514350 h 925830"/>
                <a:gd name="connsiteX13" fmla="*/ 777240 w 2297430"/>
                <a:gd name="connsiteY13" fmla="*/ 525780 h 925830"/>
                <a:gd name="connsiteX14" fmla="*/ 811530 w 2297430"/>
                <a:gd name="connsiteY14" fmla="*/ 537210 h 925830"/>
                <a:gd name="connsiteX15" fmla="*/ 891540 w 2297430"/>
                <a:gd name="connsiteY15" fmla="*/ 560070 h 925830"/>
                <a:gd name="connsiteX16" fmla="*/ 925830 w 2297430"/>
                <a:gd name="connsiteY16" fmla="*/ 582930 h 925830"/>
                <a:gd name="connsiteX17" fmla="*/ 948690 w 2297430"/>
                <a:gd name="connsiteY17" fmla="*/ 617220 h 925830"/>
                <a:gd name="connsiteX18" fmla="*/ 982980 w 2297430"/>
                <a:gd name="connsiteY18" fmla="*/ 651510 h 925830"/>
                <a:gd name="connsiteX19" fmla="*/ 994410 w 2297430"/>
                <a:gd name="connsiteY19" fmla="*/ 685800 h 925830"/>
                <a:gd name="connsiteX20" fmla="*/ 1017270 w 2297430"/>
                <a:gd name="connsiteY20" fmla="*/ 720090 h 925830"/>
                <a:gd name="connsiteX21" fmla="*/ 1040130 w 2297430"/>
                <a:gd name="connsiteY21" fmla="*/ 788670 h 925830"/>
                <a:gd name="connsiteX22" fmla="*/ 1108710 w 2297430"/>
                <a:gd name="connsiteY22" fmla="*/ 845820 h 925830"/>
                <a:gd name="connsiteX23" fmla="*/ 1154430 w 2297430"/>
                <a:gd name="connsiteY23" fmla="*/ 880110 h 925830"/>
                <a:gd name="connsiteX24" fmla="*/ 1200150 w 2297430"/>
                <a:gd name="connsiteY24" fmla="*/ 891540 h 925830"/>
                <a:gd name="connsiteX25" fmla="*/ 1280160 w 2297430"/>
                <a:gd name="connsiteY25" fmla="*/ 914400 h 925830"/>
                <a:gd name="connsiteX26" fmla="*/ 1348740 w 2297430"/>
                <a:gd name="connsiteY26" fmla="*/ 925830 h 925830"/>
                <a:gd name="connsiteX27" fmla="*/ 2125980 w 2297430"/>
                <a:gd name="connsiteY27" fmla="*/ 914400 h 925830"/>
                <a:gd name="connsiteX28" fmla="*/ 2160270 w 2297430"/>
                <a:gd name="connsiteY28" fmla="*/ 902970 h 925830"/>
                <a:gd name="connsiteX29" fmla="*/ 2228850 w 2297430"/>
                <a:gd name="connsiteY29" fmla="*/ 857250 h 925830"/>
                <a:gd name="connsiteX30" fmla="*/ 2263140 w 2297430"/>
                <a:gd name="connsiteY30" fmla="*/ 800100 h 925830"/>
                <a:gd name="connsiteX31" fmla="*/ 2286000 w 2297430"/>
                <a:gd name="connsiteY31" fmla="*/ 765810 h 925830"/>
                <a:gd name="connsiteX32" fmla="*/ 2297430 w 2297430"/>
                <a:gd name="connsiteY32" fmla="*/ 731520 h 925830"/>
                <a:gd name="connsiteX33" fmla="*/ 2286000 w 2297430"/>
                <a:gd name="connsiteY33" fmla="*/ 582930 h 925830"/>
                <a:gd name="connsiteX34" fmla="*/ 2251710 w 2297430"/>
                <a:gd name="connsiteY34" fmla="*/ 560070 h 925830"/>
                <a:gd name="connsiteX35" fmla="*/ 2183130 w 2297430"/>
                <a:gd name="connsiteY35" fmla="*/ 537210 h 925830"/>
                <a:gd name="connsiteX36" fmla="*/ 1988820 w 2297430"/>
                <a:gd name="connsiteY36" fmla="*/ 514350 h 925830"/>
                <a:gd name="connsiteX37" fmla="*/ 1817370 w 2297430"/>
                <a:gd name="connsiteY37" fmla="*/ 491490 h 925830"/>
                <a:gd name="connsiteX38" fmla="*/ 1748790 w 2297430"/>
                <a:gd name="connsiteY38" fmla="*/ 468630 h 925830"/>
                <a:gd name="connsiteX39" fmla="*/ 1623060 w 2297430"/>
                <a:gd name="connsiteY39" fmla="*/ 445770 h 925830"/>
                <a:gd name="connsiteX40" fmla="*/ 1554480 w 2297430"/>
                <a:gd name="connsiteY40" fmla="*/ 422910 h 925830"/>
                <a:gd name="connsiteX41" fmla="*/ 1531620 w 2297430"/>
                <a:gd name="connsiteY41" fmla="*/ 388620 h 925830"/>
                <a:gd name="connsiteX42" fmla="*/ 1497330 w 2297430"/>
                <a:gd name="connsiteY42" fmla="*/ 365760 h 925830"/>
                <a:gd name="connsiteX43" fmla="*/ 1474470 w 2297430"/>
                <a:gd name="connsiteY43" fmla="*/ 297180 h 925830"/>
                <a:gd name="connsiteX44" fmla="*/ 1451610 w 2297430"/>
                <a:gd name="connsiteY44" fmla="*/ 262890 h 925830"/>
                <a:gd name="connsiteX45" fmla="*/ 1428750 w 2297430"/>
                <a:gd name="connsiteY45" fmla="*/ 182880 h 925830"/>
                <a:gd name="connsiteX46" fmla="*/ 1405890 w 2297430"/>
                <a:gd name="connsiteY46" fmla="*/ 114300 h 925830"/>
                <a:gd name="connsiteX47" fmla="*/ 1394460 w 2297430"/>
                <a:gd name="connsiteY47" fmla="*/ 80010 h 925830"/>
                <a:gd name="connsiteX48" fmla="*/ 1360170 w 2297430"/>
                <a:gd name="connsiteY48" fmla="*/ 45720 h 925830"/>
                <a:gd name="connsiteX49" fmla="*/ 1280160 w 2297430"/>
                <a:gd name="connsiteY49" fmla="*/ 0 h 925830"/>
                <a:gd name="connsiteX50" fmla="*/ 982980 w 2297430"/>
                <a:gd name="connsiteY50" fmla="*/ 11430 h 925830"/>
                <a:gd name="connsiteX51" fmla="*/ 925830 w 2297430"/>
                <a:gd name="connsiteY51" fmla="*/ 22860 h 925830"/>
                <a:gd name="connsiteX52" fmla="*/ 845820 w 2297430"/>
                <a:gd name="connsiteY52" fmla="*/ 34290 h 925830"/>
                <a:gd name="connsiteX53" fmla="*/ 297180 w 2297430"/>
                <a:gd name="connsiteY53" fmla="*/ 22860 h 925830"/>
                <a:gd name="connsiteX54" fmla="*/ 262890 w 2297430"/>
                <a:gd name="connsiteY54" fmla="*/ 11430 h 925830"/>
                <a:gd name="connsiteX55" fmla="*/ 240030 w 2297430"/>
                <a:gd name="connsiteY55" fmla="*/ 45720 h 92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297430" h="925830">
                  <a:moveTo>
                    <a:pt x="240030" y="45720"/>
                  </a:moveTo>
                  <a:cubicBezTo>
                    <a:pt x="220980" y="55245"/>
                    <a:pt x="230599" y="45149"/>
                    <a:pt x="148590" y="68580"/>
                  </a:cubicBezTo>
                  <a:cubicBezTo>
                    <a:pt x="48125" y="97284"/>
                    <a:pt x="150796" y="64035"/>
                    <a:pt x="68580" y="91440"/>
                  </a:cubicBezTo>
                  <a:cubicBezTo>
                    <a:pt x="53340" y="114300"/>
                    <a:pt x="31548" y="133956"/>
                    <a:pt x="22860" y="160020"/>
                  </a:cubicBezTo>
                  <a:lnTo>
                    <a:pt x="0" y="228600"/>
                  </a:lnTo>
                  <a:cubicBezTo>
                    <a:pt x="3622" y="261194"/>
                    <a:pt x="3711" y="327463"/>
                    <a:pt x="22860" y="365760"/>
                  </a:cubicBezTo>
                  <a:cubicBezTo>
                    <a:pt x="29003" y="378047"/>
                    <a:pt x="36006" y="390336"/>
                    <a:pt x="45720" y="400050"/>
                  </a:cubicBezTo>
                  <a:cubicBezTo>
                    <a:pt x="55434" y="409764"/>
                    <a:pt x="67723" y="416767"/>
                    <a:pt x="80010" y="422910"/>
                  </a:cubicBezTo>
                  <a:cubicBezTo>
                    <a:pt x="90786" y="428298"/>
                    <a:pt x="102870" y="430530"/>
                    <a:pt x="114300" y="434340"/>
                  </a:cubicBezTo>
                  <a:cubicBezTo>
                    <a:pt x="125730" y="445770"/>
                    <a:pt x="134460" y="460780"/>
                    <a:pt x="148590" y="468630"/>
                  </a:cubicBezTo>
                  <a:cubicBezTo>
                    <a:pt x="169654" y="480332"/>
                    <a:pt x="193793" y="485646"/>
                    <a:pt x="217170" y="491490"/>
                  </a:cubicBezTo>
                  <a:cubicBezTo>
                    <a:pt x="232410" y="495300"/>
                    <a:pt x="247785" y="498604"/>
                    <a:pt x="262890" y="502920"/>
                  </a:cubicBezTo>
                  <a:cubicBezTo>
                    <a:pt x="274475" y="506230"/>
                    <a:pt x="285144" y="513815"/>
                    <a:pt x="297180" y="514350"/>
                  </a:cubicBezTo>
                  <a:cubicBezTo>
                    <a:pt x="457087" y="521457"/>
                    <a:pt x="617220" y="521970"/>
                    <a:pt x="777240" y="525780"/>
                  </a:cubicBezTo>
                  <a:cubicBezTo>
                    <a:pt x="788670" y="529590"/>
                    <a:pt x="799945" y="533900"/>
                    <a:pt x="811530" y="537210"/>
                  </a:cubicBezTo>
                  <a:cubicBezTo>
                    <a:pt x="828620" y="542093"/>
                    <a:pt x="873270" y="550935"/>
                    <a:pt x="891540" y="560070"/>
                  </a:cubicBezTo>
                  <a:cubicBezTo>
                    <a:pt x="903827" y="566213"/>
                    <a:pt x="914400" y="575310"/>
                    <a:pt x="925830" y="582930"/>
                  </a:cubicBezTo>
                  <a:cubicBezTo>
                    <a:pt x="933450" y="594360"/>
                    <a:pt x="939896" y="606667"/>
                    <a:pt x="948690" y="617220"/>
                  </a:cubicBezTo>
                  <a:cubicBezTo>
                    <a:pt x="959038" y="629638"/>
                    <a:pt x="974014" y="638060"/>
                    <a:pt x="982980" y="651510"/>
                  </a:cubicBezTo>
                  <a:cubicBezTo>
                    <a:pt x="989663" y="661535"/>
                    <a:pt x="989022" y="675024"/>
                    <a:pt x="994410" y="685800"/>
                  </a:cubicBezTo>
                  <a:cubicBezTo>
                    <a:pt x="1000553" y="698087"/>
                    <a:pt x="1011691" y="707537"/>
                    <a:pt x="1017270" y="720090"/>
                  </a:cubicBezTo>
                  <a:cubicBezTo>
                    <a:pt x="1027057" y="742110"/>
                    <a:pt x="1023091" y="771631"/>
                    <a:pt x="1040130" y="788670"/>
                  </a:cubicBezTo>
                  <a:cubicBezTo>
                    <a:pt x="1093496" y="842036"/>
                    <a:pt x="1053014" y="806037"/>
                    <a:pt x="1108710" y="845820"/>
                  </a:cubicBezTo>
                  <a:cubicBezTo>
                    <a:pt x="1124212" y="856893"/>
                    <a:pt x="1137391" y="871591"/>
                    <a:pt x="1154430" y="880110"/>
                  </a:cubicBezTo>
                  <a:cubicBezTo>
                    <a:pt x="1168481" y="887135"/>
                    <a:pt x="1185045" y="887224"/>
                    <a:pt x="1200150" y="891540"/>
                  </a:cubicBezTo>
                  <a:cubicBezTo>
                    <a:pt x="1250988" y="906065"/>
                    <a:pt x="1220607" y="902489"/>
                    <a:pt x="1280160" y="914400"/>
                  </a:cubicBezTo>
                  <a:cubicBezTo>
                    <a:pt x="1302885" y="918945"/>
                    <a:pt x="1325880" y="922020"/>
                    <a:pt x="1348740" y="925830"/>
                  </a:cubicBezTo>
                  <a:lnTo>
                    <a:pt x="2125980" y="914400"/>
                  </a:lnTo>
                  <a:cubicBezTo>
                    <a:pt x="2138024" y="914061"/>
                    <a:pt x="2149738" y="908821"/>
                    <a:pt x="2160270" y="902970"/>
                  </a:cubicBezTo>
                  <a:cubicBezTo>
                    <a:pt x="2184287" y="889627"/>
                    <a:pt x="2228850" y="857250"/>
                    <a:pt x="2228850" y="857250"/>
                  </a:cubicBezTo>
                  <a:cubicBezTo>
                    <a:pt x="2240280" y="838200"/>
                    <a:pt x="2251366" y="818939"/>
                    <a:pt x="2263140" y="800100"/>
                  </a:cubicBezTo>
                  <a:cubicBezTo>
                    <a:pt x="2270421" y="788451"/>
                    <a:pt x="2279857" y="778097"/>
                    <a:pt x="2286000" y="765810"/>
                  </a:cubicBezTo>
                  <a:cubicBezTo>
                    <a:pt x="2291388" y="755034"/>
                    <a:pt x="2293620" y="742950"/>
                    <a:pt x="2297430" y="731520"/>
                  </a:cubicBezTo>
                  <a:cubicBezTo>
                    <a:pt x="2293620" y="681990"/>
                    <a:pt x="2298800" y="630929"/>
                    <a:pt x="2286000" y="582930"/>
                  </a:cubicBezTo>
                  <a:cubicBezTo>
                    <a:pt x="2282460" y="569657"/>
                    <a:pt x="2264263" y="565649"/>
                    <a:pt x="2251710" y="560070"/>
                  </a:cubicBezTo>
                  <a:cubicBezTo>
                    <a:pt x="2229690" y="550283"/>
                    <a:pt x="2207079" y="539871"/>
                    <a:pt x="2183130" y="537210"/>
                  </a:cubicBezTo>
                  <a:cubicBezTo>
                    <a:pt x="2102664" y="528269"/>
                    <a:pt x="2067367" y="524823"/>
                    <a:pt x="1988820" y="514350"/>
                  </a:cubicBezTo>
                  <a:cubicBezTo>
                    <a:pt x="1752209" y="482802"/>
                    <a:pt x="2079424" y="524247"/>
                    <a:pt x="1817370" y="491490"/>
                  </a:cubicBezTo>
                  <a:cubicBezTo>
                    <a:pt x="1794510" y="483870"/>
                    <a:pt x="1772559" y="472591"/>
                    <a:pt x="1748790" y="468630"/>
                  </a:cubicBezTo>
                  <a:cubicBezTo>
                    <a:pt x="1726386" y="464896"/>
                    <a:pt x="1648164" y="452616"/>
                    <a:pt x="1623060" y="445770"/>
                  </a:cubicBezTo>
                  <a:cubicBezTo>
                    <a:pt x="1599813" y="439430"/>
                    <a:pt x="1554480" y="422910"/>
                    <a:pt x="1554480" y="422910"/>
                  </a:cubicBezTo>
                  <a:cubicBezTo>
                    <a:pt x="1546860" y="411480"/>
                    <a:pt x="1541334" y="398334"/>
                    <a:pt x="1531620" y="388620"/>
                  </a:cubicBezTo>
                  <a:cubicBezTo>
                    <a:pt x="1521906" y="378906"/>
                    <a:pt x="1504611" y="377409"/>
                    <a:pt x="1497330" y="365760"/>
                  </a:cubicBezTo>
                  <a:cubicBezTo>
                    <a:pt x="1484559" y="345326"/>
                    <a:pt x="1487836" y="317230"/>
                    <a:pt x="1474470" y="297180"/>
                  </a:cubicBezTo>
                  <a:cubicBezTo>
                    <a:pt x="1466850" y="285750"/>
                    <a:pt x="1457753" y="275177"/>
                    <a:pt x="1451610" y="262890"/>
                  </a:cubicBezTo>
                  <a:cubicBezTo>
                    <a:pt x="1442007" y="243684"/>
                    <a:pt x="1434243" y="201191"/>
                    <a:pt x="1428750" y="182880"/>
                  </a:cubicBezTo>
                  <a:cubicBezTo>
                    <a:pt x="1421826" y="159800"/>
                    <a:pt x="1413510" y="137160"/>
                    <a:pt x="1405890" y="114300"/>
                  </a:cubicBezTo>
                  <a:cubicBezTo>
                    <a:pt x="1402080" y="102870"/>
                    <a:pt x="1402979" y="88529"/>
                    <a:pt x="1394460" y="80010"/>
                  </a:cubicBezTo>
                  <a:cubicBezTo>
                    <a:pt x="1383030" y="68580"/>
                    <a:pt x="1372588" y="56068"/>
                    <a:pt x="1360170" y="45720"/>
                  </a:cubicBezTo>
                  <a:cubicBezTo>
                    <a:pt x="1335936" y="25525"/>
                    <a:pt x="1308109" y="13974"/>
                    <a:pt x="1280160" y="0"/>
                  </a:cubicBezTo>
                  <a:cubicBezTo>
                    <a:pt x="1181100" y="3810"/>
                    <a:pt x="1081908" y="5048"/>
                    <a:pt x="982980" y="11430"/>
                  </a:cubicBezTo>
                  <a:cubicBezTo>
                    <a:pt x="963593" y="12681"/>
                    <a:pt x="944993" y="19666"/>
                    <a:pt x="925830" y="22860"/>
                  </a:cubicBezTo>
                  <a:cubicBezTo>
                    <a:pt x="899256" y="27289"/>
                    <a:pt x="872490" y="30480"/>
                    <a:pt x="845820" y="34290"/>
                  </a:cubicBezTo>
                  <a:lnTo>
                    <a:pt x="297180" y="22860"/>
                  </a:lnTo>
                  <a:cubicBezTo>
                    <a:pt x="285141" y="22388"/>
                    <a:pt x="274845" y="12924"/>
                    <a:pt x="262890" y="11430"/>
                  </a:cubicBezTo>
                  <a:cubicBezTo>
                    <a:pt x="243987" y="9067"/>
                    <a:pt x="259080" y="36195"/>
                    <a:pt x="240030" y="45720"/>
                  </a:cubicBezTo>
                  <a:close/>
                </a:path>
              </a:pathLst>
            </a:custGeom>
            <a:solidFill>
              <a:srgbClr val="008000">
                <a:alpha val="40000"/>
              </a:srgbClr>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51">
              <a:extLst>
                <a:ext uri="{FF2B5EF4-FFF2-40B4-BE49-F238E27FC236}">
                  <a16:creationId xmlns:a16="http://schemas.microsoft.com/office/drawing/2014/main" id="{11AC08CC-4096-D521-B235-3FE2876F7B22}"/>
                </a:ext>
              </a:extLst>
            </p:cNvPr>
            <p:cNvSpPr/>
            <p:nvPr/>
          </p:nvSpPr>
          <p:spPr>
            <a:xfrm>
              <a:off x="5260159" y="2051394"/>
              <a:ext cx="571500" cy="445770"/>
            </a:xfrm>
            <a:custGeom>
              <a:avLst/>
              <a:gdLst>
                <a:gd name="connsiteX0" fmla="*/ 91440 w 571500"/>
                <a:gd name="connsiteY0" fmla="*/ 11430 h 445770"/>
                <a:gd name="connsiteX1" fmla="*/ 34290 w 571500"/>
                <a:gd name="connsiteY1" fmla="*/ 68580 h 445770"/>
                <a:gd name="connsiteX2" fmla="*/ 11430 w 571500"/>
                <a:gd name="connsiteY2" fmla="*/ 137160 h 445770"/>
                <a:gd name="connsiteX3" fmla="*/ 0 w 571500"/>
                <a:gd name="connsiteY3" fmla="*/ 171450 h 445770"/>
                <a:gd name="connsiteX4" fmla="*/ 22860 w 571500"/>
                <a:gd name="connsiteY4" fmla="*/ 320040 h 445770"/>
                <a:gd name="connsiteX5" fmla="*/ 45720 w 571500"/>
                <a:gd name="connsiteY5" fmla="*/ 354330 h 445770"/>
                <a:gd name="connsiteX6" fmla="*/ 80010 w 571500"/>
                <a:gd name="connsiteY6" fmla="*/ 377190 h 445770"/>
                <a:gd name="connsiteX7" fmla="*/ 91440 w 571500"/>
                <a:gd name="connsiteY7" fmla="*/ 411480 h 445770"/>
                <a:gd name="connsiteX8" fmla="*/ 205740 w 571500"/>
                <a:gd name="connsiteY8" fmla="*/ 445770 h 445770"/>
                <a:gd name="connsiteX9" fmla="*/ 468630 w 571500"/>
                <a:gd name="connsiteY9" fmla="*/ 434340 h 445770"/>
                <a:gd name="connsiteX10" fmla="*/ 502920 w 571500"/>
                <a:gd name="connsiteY10" fmla="*/ 411480 h 445770"/>
                <a:gd name="connsiteX11" fmla="*/ 537210 w 571500"/>
                <a:gd name="connsiteY11" fmla="*/ 342900 h 445770"/>
                <a:gd name="connsiteX12" fmla="*/ 560070 w 571500"/>
                <a:gd name="connsiteY12" fmla="*/ 297180 h 445770"/>
                <a:gd name="connsiteX13" fmla="*/ 571500 w 571500"/>
                <a:gd name="connsiteY13" fmla="*/ 240030 h 445770"/>
                <a:gd name="connsiteX14" fmla="*/ 560070 w 571500"/>
                <a:gd name="connsiteY14" fmla="*/ 57150 h 445770"/>
                <a:gd name="connsiteX15" fmla="*/ 537210 w 571500"/>
                <a:gd name="connsiteY15" fmla="*/ 22860 h 445770"/>
                <a:gd name="connsiteX16" fmla="*/ 491490 w 571500"/>
                <a:gd name="connsiteY16" fmla="*/ 11430 h 445770"/>
                <a:gd name="connsiteX17" fmla="*/ 411480 w 571500"/>
                <a:gd name="connsiteY17" fmla="*/ 0 h 445770"/>
                <a:gd name="connsiteX18" fmla="*/ 125730 w 571500"/>
                <a:gd name="connsiteY18" fmla="*/ 22860 h 445770"/>
                <a:gd name="connsiteX19" fmla="*/ 91440 w 571500"/>
                <a:gd name="connsiteY19" fmla="*/ 11430 h 445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1500" h="445770">
                  <a:moveTo>
                    <a:pt x="91440" y="11430"/>
                  </a:moveTo>
                  <a:cubicBezTo>
                    <a:pt x="76200" y="19050"/>
                    <a:pt x="48754" y="45851"/>
                    <a:pt x="34290" y="68580"/>
                  </a:cubicBezTo>
                  <a:cubicBezTo>
                    <a:pt x="21353" y="88909"/>
                    <a:pt x="19050" y="114300"/>
                    <a:pt x="11430" y="137160"/>
                  </a:cubicBezTo>
                  <a:lnTo>
                    <a:pt x="0" y="171450"/>
                  </a:lnTo>
                  <a:cubicBezTo>
                    <a:pt x="3278" y="204231"/>
                    <a:pt x="2264" y="278848"/>
                    <a:pt x="22860" y="320040"/>
                  </a:cubicBezTo>
                  <a:cubicBezTo>
                    <a:pt x="29003" y="332327"/>
                    <a:pt x="36006" y="344616"/>
                    <a:pt x="45720" y="354330"/>
                  </a:cubicBezTo>
                  <a:cubicBezTo>
                    <a:pt x="55434" y="364044"/>
                    <a:pt x="68580" y="369570"/>
                    <a:pt x="80010" y="377190"/>
                  </a:cubicBezTo>
                  <a:cubicBezTo>
                    <a:pt x="83820" y="388620"/>
                    <a:pt x="81636" y="404477"/>
                    <a:pt x="91440" y="411480"/>
                  </a:cubicBezTo>
                  <a:cubicBezTo>
                    <a:pt x="106424" y="422183"/>
                    <a:pt x="181299" y="439660"/>
                    <a:pt x="205740" y="445770"/>
                  </a:cubicBezTo>
                  <a:cubicBezTo>
                    <a:pt x="293370" y="441960"/>
                    <a:pt x="381495" y="444394"/>
                    <a:pt x="468630" y="434340"/>
                  </a:cubicBezTo>
                  <a:cubicBezTo>
                    <a:pt x="482277" y="432765"/>
                    <a:pt x="493206" y="421194"/>
                    <a:pt x="502920" y="411480"/>
                  </a:cubicBezTo>
                  <a:cubicBezTo>
                    <a:pt x="530377" y="384023"/>
                    <a:pt x="523266" y="375437"/>
                    <a:pt x="537210" y="342900"/>
                  </a:cubicBezTo>
                  <a:cubicBezTo>
                    <a:pt x="543922" y="327239"/>
                    <a:pt x="552450" y="312420"/>
                    <a:pt x="560070" y="297180"/>
                  </a:cubicBezTo>
                  <a:cubicBezTo>
                    <a:pt x="563880" y="278130"/>
                    <a:pt x="571500" y="259457"/>
                    <a:pt x="571500" y="240030"/>
                  </a:cubicBezTo>
                  <a:cubicBezTo>
                    <a:pt x="571500" y="178951"/>
                    <a:pt x="569596" y="117482"/>
                    <a:pt x="560070" y="57150"/>
                  </a:cubicBezTo>
                  <a:cubicBezTo>
                    <a:pt x="557928" y="43581"/>
                    <a:pt x="548640" y="30480"/>
                    <a:pt x="537210" y="22860"/>
                  </a:cubicBezTo>
                  <a:cubicBezTo>
                    <a:pt x="524139" y="14146"/>
                    <a:pt x="506946" y="14240"/>
                    <a:pt x="491490" y="11430"/>
                  </a:cubicBezTo>
                  <a:cubicBezTo>
                    <a:pt x="464984" y="6611"/>
                    <a:pt x="438150" y="3810"/>
                    <a:pt x="411480" y="0"/>
                  </a:cubicBezTo>
                  <a:cubicBezTo>
                    <a:pt x="339324" y="3436"/>
                    <a:pt x="213159" y="-6283"/>
                    <a:pt x="125730" y="22860"/>
                  </a:cubicBezTo>
                  <a:cubicBezTo>
                    <a:pt x="117648" y="25554"/>
                    <a:pt x="106680" y="3810"/>
                    <a:pt x="91440" y="11430"/>
                  </a:cubicBezTo>
                  <a:close/>
                </a:path>
              </a:pathLst>
            </a:custGeom>
            <a:solidFill>
              <a:srgbClr val="FF0000">
                <a:alpha val="4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A5AC5DD-AEDC-E82D-4532-44161DF7D3A7}"/>
                </a:ext>
              </a:extLst>
            </p:cNvPr>
            <p:cNvPicPr>
              <a:picLocks noChangeAspect="1"/>
            </p:cNvPicPr>
            <p:nvPr/>
          </p:nvPicPr>
          <p:blipFill rotWithShape="1">
            <a:blip r:embed="rId8"/>
            <a:srcRect l="2227" t="46246"/>
            <a:stretch/>
          </p:blipFill>
          <p:spPr>
            <a:xfrm>
              <a:off x="470989" y="2080803"/>
              <a:ext cx="6603051" cy="862290"/>
            </a:xfrm>
            <a:prstGeom prst="rect">
              <a:avLst/>
            </a:prstGeom>
          </p:spPr>
        </p:pic>
        <p:sp>
          <p:nvSpPr>
            <p:cNvPr id="30" name="TextBox 29">
              <a:extLst>
                <a:ext uri="{FF2B5EF4-FFF2-40B4-BE49-F238E27FC236}">
                  <a16:creationId xmlns:a16="http://schemas.microsoft.com/office/drawing/2014/main" id="{79F42A1A-3F3C-C18A-43ED-911D160F36DB}"/>
                </a:ext>
              </a:extLst>
            </p:cNvPr>
            <p:cNvSpPr txBox="1"/>
            <p:nvPr/>
          </p:nvSpPr>
          <p:spPr>
            <a:xfrm>
              <a:off x="5446833" y="2943230"/>
              <a:ext cx="2202794" cy="523220"/>
            </a:xfrm>
            <a:prstGeom prst="rect">
              <a:avLst/>
            </a:prstGeom>
            <a:noFill/>
          </p:spPr>
          <p:txBody>
            <a:bodyPr wrap="square" rtlCol="0">
              <a:spAutoFit/>
            </a:bodyPr>
            <a:lstStyle/>
            <a:p>
              <a:r>
                <a:rPr lang="en-US" sz="1400" b="1" dirty="0">
                  <a:solidFill>
                    <a:srgbClr val="008000"/>
                  </a:solidFill>
                  <a:latin typeface="Arial" panose="020B0604020202020204" pitchFamily="34" charset="0"/>
                  <a:cs typeface="Arial" panose="020B0604020202020204" pitchFamily="34" charset="0"/>
                </a:rPr>
                <a:t>Choose isotope to maximize prefactor</a:t>
              </a:r>
            </a:p>
          </p:txBody>
        </p:sp>
        <p:cxnSp>
          <p:nvCxnSpPr>
            <p:cNvPr id="31" name="Straight Arrow Connector 30">
              <a:extLst>
                <a:ext uri="{FF2B5EF4-FFF2-40B4-BE49-F238E27FC236}">
                  <a16:creationId xmlns:a16="http://schemas.microsoft.com/office/drawing/2014/main" id="{604A64FB-E1F1-2C65-CD2D-F5DEE2DF63A2}"/>
                </a:ext>
              </a:extLst>
            </p:cNvPr>
            <p:cNvCxnSpPr/>
            <p:nvPr/>
          </p:nvCxnSpPr>
          <p:spPr>
            <a:xfrm flipH="1" flipV="1">
              <a:off x="5019177" y="2972502"/>
              <a:ext cx="502397" cy="240147"/>
            </a:xfrm>
            <a:prstGeom prst="straightConnector1">
              <a:avLst/>
            </a:prstGeom>
            <a:ln w="38100">
              <a:solidFill>
                <a:srgbClr val="008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C100BB71-B11C-D4FD-55F6-73AE47194FB8}"/>
                </a:ext>
              </a:extLst>
            </p:cNvPr>
            <p:cNvCxnSpPr/>
            <p:nvPr/>
          </p:nvCxnSpPr>
          <p:spPr>
            <a:xfrm flipH="1" flipV="1">
              <a:off x="5799955" y="2487004"/>
              <a:ext cx="304921" cy="24085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Box 19">
            <a:extLst>
              <a:ext uri="{FF2B5EF4-FFF2-40B4-BE49-F238E27FC236}">
                <a16:creationId xmlns:a16="http://schemas.microsoft.com/office/drawing/2014/main" id="{9184B37D-C39A-5FDF-9E0E-5AB4387AEA63}"/>
              </a:ext>
            </a:extLst>
          </p:cNvPr>
          <p:cNvSpPr txBox="1"/>
          <p:nvPr/>
        </p:nvSpPr>
        <p:spPr>
          <a:xfrm>
            <a:off x="5460018" y="4550611"/>
            <a:ext cx="2202793" cy="147732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dirty="0">
                <a:solidFill>
                  <a:srgbClr val="008001"/>
                </a:solidFill>
                <a:ea typeface="Palatino" pitchFamily="2" charset="77"/>
              </a:rPr>
              <a:t>Lots of Pa-229 will be made at the Facility for Rare Isotope Beams (FRIB)!</a:t>
            </a:r>
          </a:p>
        </p:txBody>
      </p:sp>
      <p:graphicFrame>
        <p:nvGraphicFramePr>
          <p:cNvPr id="8" name="Table 7">
            <a:extLst>
              <a:ext uri="{FF2B5EF4-FFF2-40B4-BE49-F238E27FC236}">
                <a16:creationId xmlns:a16="http://schemas.microsoft.com/office/drawing/2014/main" id="{51E27A44-264B-08F1-FE7F-A5E2AAB226B6}"/>
              </a:ext>
            </a:extLst>
          </p:cNvPr>
          <p:cNvGraphicFramePr>
            <a:graphicFrameLocks noGrp="1"/>
          </p:cNvGraphicFramePr>
          <p:nvPr>
            <p:extLst>
              <p:ext uri="{D42A27DB-BD31-4B8C-83A1-F6EECF244321}">
                <p14:modId xmlns:p14="http://schemas.microsoft.com/office/powerpoint/2010/main" val="4019717838"/>
              </p:ext>
            </p:extLst>
          </p:nvPr>
        </p:nvGraphicFramePr>
        <p:xfrm>
          <a:off x="956028" y="2762787"/>
          <a:ext cx="3934350" cy="3322320"/>
        </p:xfrm>
        <a:graphic>
          <a:graphicData uri="http://schemas.openxmlformats.org/drawingml/2006/table">
            <a:tbl>
              <a:tblPr firstRow="1" bandRow="1"/>
              <a:tblGrid>
                <a:gridCol w="1119433">
                  <a:extLst>
                    <a:ext uri="{9D8B030D-6E8A-4147-A177-3AD203B41FA5}">
                      <a16:colId xmlns:a16="http://schemas.microsoft.com/office/drawing/2014/main" val="20000"/>
                    </a:ext>
                  </a:extLst>
                </a:gridCol>
                <a:gridCol w="1086522">
                  <a:extLst>
                    <a:ext uri="{9D8B030D-6E8A-4147-A177-3AD203B41FA5}">
                      <a16:colId xmlns:a16="http://schemas.microsoft.com/office/drawing/2014/main" val="20001"/>
                    </a:ext>
                  </a:extLst>
                </a:gridCol>
                <a:gridCol w="1728395">
                  <a:extLst>
                    <a:ext uri="{9D8B030D-6E8A-4147-A177-3AD203B41FA5}">
                      <a16:colId xmlns:a16="http://schemas.microsoft.com/office/drawing/2014/main" val="20002"/>
                    </a:ext>
                  </a:extLst>
                </a:gridCol>
              </a:tblGrid>
              <a:tr h="321938">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endParaRPr lang="en-US" sz="1600" b="1" dirty="0">
                        <a:solidFill>
                          <a:schemeClr val="tx1"/>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8453B"/>
                    </a:soli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600" b="1" baseline="30000" dirty="0"/>
                        <a:t>225</a:t>
                      </a:r>
                      <a:r>
                        <a:rPr lang="en-US" sz="1600" b="1" dirty="0"/>
                        <a:t>Ra</a:t>
                      </a:r>
                      <a:endParaRPr lang="en-US" sz="1600" b="1" i="1"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8453B"/>
                    </a:solidFill>
                  </a:tcPr>
                </a:tc>
                <a:tc>
                  <a:txBody>
                    <a:bodyPr/>
                    <a:lstStyle>
                      <a:lvl1pPr marL="0" algn="l" defTabSz="914400" rtl="0" eaLnBrk="1" latinLnBrk="0" hangingPunct="1">
                        <a:defRPr sz="1800" b="1" kern="1200">
                          <a:solidFill>
                            <a:schemeClr val="lt1"/>
                          </a:solidFill>
                        </a:defRPr>
                      </a:lvl1pPr>
                      <a:lvl2pPr marL="457200" algn="l" defTabSz="914400" rtl="0" eaLnBrk="1" latinLnBrk="0" hangingPunct="1">
                        <a:defRPr sz="1800" b="1" kern="1200">
                          <a:solidFill>
                            <a:schemeClr val="lt1"/>
                          </a:solidFill>
                        </a:defRPr>
                      </a:lvl2pPr>
                      <a:lvl3pPr marL="914400" algn="l" defTabSz="914400" rtl="0" eaLnBrk="1" latinLnBrk="0" hangingPunct="1">
                        <a:defRPr sz="1800" b="1" kern="1200">
                          <a:solidFill>
                            <a:schemeClr val="lt1"/>
                          </a:solidFill>
                        </a:defRPr>
                      </a:lvl3pPr>
                      <a:lvl4pPr marL="1371600" algn="l" defTabSz="914400" rtl="0" eaLnBrk="1" latinLnBrk="0" hangingPunct="1">
                        <a:defRPr sz="1800" b="1" kern="1200">
                          <a:solidFill>
                            <a:schemeClr val="lt1"/>
                          </a:solidFill>
                        </a:defRPr>
                      </a:lvl4pPr>
                      <a:lvl5pPr marL="1828800" algn="l" defTabSz="914400" rtl="0" eaLnBrk="1" latinLnBrk="0" hangingPunct="1">
                        <a:defRPr sz="1800" b="1" kern="1200">
                          <a:solidFill>
                            <a:schemeClr val="lt1"/>
                          </a:solidFill>
                        </a:defRPr>
                      </a:lvl5pPr>
                      <a:lvl6pPr marL="2286000" algn="l" defTabSz="914400" rtl="0" eaLnBrk="1" latinLnBrk="0" hangingPunct="1">
                        <a:defRPr sz="1800" b="1" kern="1200">
                          <a:solidFill>
                            <a:schemeClr val="lt1"/>
                          </a:solidFill>
                        </a:defRPr>
                      </a:lvl6pPr>
                      <a:lvl7pPr marL="2743200" algn="l" defTabSz="914400" rtl="0" eaLnBrk="1" latinLnBrk="0" hangingPunct="1">
                        <a:defRPr sz="1800" b="1" kern="1200">
                          <a:solidFill>
                            <a:schemeClr val="lt1"/>
                          </a:solidFill>
                        </a:defRPr>
                      </a:lvl7pPr>
                      <a:lvl8pPr marL="3200400" algn="l" defTabSz="914400" rtl="0" eaLnBrk="1" latinLnBrk="0" hangingPunct="1">
                        <a:defRPr sz="1800" b="1" kern="1200">
                          <a:solidFill>
                            <a:schemeClr val="lt1"/>
                          </a:solidFill>
                        </a:defRPr>
                      </a:lvl8pPr>
                      <a:lvl9pPr marL="3657600" algn="l" defTabSz="914400" rtl="0" eaLnBrk="1" latinLnBrk="0" hangingPunct="1">
                        <a:defRPr sz="1800" b="1" kern="1200">
                          <a:solidFill>
                            <a:schemeClr val="lt1"/>
                          </a:solidFill>
                        </a:defRPr>
                      </a:lvl9pPr>
                    </a:lstStyle>
                    <a:p>
                      <a:pPr algn="ctr"/>
                      <a:r>
                        <a:rPr lang="en-US" sz="1600" b="1" baseline="30000" dirty="0"/>
                        <a:t>229</a:t>
                      </a:r>
                      <a:r>
                        <a:rPr lang="en-US" sz="1600" b="1" dirty="0"/>
                        <a:t>Pa</a:t>
                      </a:r>
                      <a:endParaRPr lang="en-US" sz="1600" b="1" dirty="0">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18453B"/>
                    </a:solidFill>
                  </a:tcPr>
                </a:tc>
                <a:extLst>
                  <a:ext uri="{0D108BD9-81ED-4DB2-BD59-A6C34878D82A}">
                    <a16:rowId xmlns:a16="http://schemas.microsoft.com/office/drawing/2014/main" val="10000"/>
                  </a:ext>
                </a:extLst>
              </a:tr>
              <a:tr h="556075">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600" b="1" dirty="0">
                          <a:solidFill>
                            <a:srgbClr val="064308"/>
                          </a:solidFill>
                        </a:rPr>
                        <a:t>Pear for EDM?</a:t>
                      </a:r>
                      <a:endParaRPr lang="en-US" sz="1600" b="1"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4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600" b="0" dirty="0">
                          <a:solidFill>
                            <a:srgbClr val="064308"/>
                          </a:solidFill>
                        </a:rPr>
                        <a:t>best case known</a:t>
                      </a:r>
                      <a:endParaRPr lang="en-US" sz="1600" b="0"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4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600" b="0" dirty="0">
                          <a:solidFill>
                            <a:srgbClr val="064308"/>
                          </a:solidFill>
                        </a:rPr>
                        <a:t>probably....???</a:t>
                      </a:r>
                      <a:endParaRPr lang="en-US" sz="1600" b="0"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40000"/>
                      </a:srgbClr>
                    </a:solidFill>
                  </a:tcPr>
                </a:tc>
                <a:extLst>
                  <a:ext uri="{0D108BD9-81ED-4DB2-BD59-A6C34878D82A}">
                    <a16:rowId xmlns:a16="http://schemas.microsoft.com/office/drawing/2014/main" val="10001"/>
                  </a:ext>
                </a:extLst>
              </a:tr>
              <a:tr h="321938">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1600" b="1" i="0" dirty="0">
                          <a:solidFill>
                            <a:srgbClr val="064308"/>
                          </a:solidFill>
                          <a:latin typeface="Symbol" charset="2"/>
                          <a:cs typeface="Symbol" charset="2"/>
                        </a:rPr>
                        <a:t>D</a:t>
                      </a:r>
                      <a:r>
                        <a:rPr lang="en-US" sz="1600" b="1" i="1" dirty="0">
                          <a:solidFill>
                            <a:srgbClr val="064308"/>
                          </a:solidFill>
                          <a:latin typeface="Palatino"/>
                          <a:cs typeface="Palatino"/>
                        </a:rPr>
                        <a:t>E</a:t>
                      </a:r>
                      <a:r>
                        <a:rPr lang="en-US" sz="1600" b="1" dirty="0">
                          <a:solidFill>
                            <a:srgbClr val="064308"/>
                          </a:solidFill>
                          <a:latin typeface="Arial" panose="020B0604020202020204" pitchFamily="34" charset="0"/>
                          <a:cs typeface="Arial" panose="020B0604020202020204" pitchFamily="34" charset="0"/>
                        </a:rPr>
                        <a:t> </a:t>
                      </a:r>
                      <a:r>
                        <a:rPr lang="en-US" sz="1600" b="1" dirty="0">
                          <a:solidFill>
                            <a:srgbClr val="064308"/>
                          </a:solidFill>
                        </a:rPr>
                        <a:t>(keV)</a:t>
                      </a:r>
                      <a:endParaRPr lang="en-US" sz="1600" b="1" i="1"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2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600" b="0" dirty="0">
                          <a:solidFill>
                            <a:srgbClr val="064308"/>
                          </a:solidFill>
                        </a:rPr>
                        <a:t>(55.16)</a:t>
                      </a:r>
                      <a:endParaRPr lang="en-US" sz="1600" b="0"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2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1600" b="0" dirty="0">
                          <a:solidFill>
                            <a:srgbClr val="064308"/>
                          </a:solidFill>
                        </a:rPr>
                        <a:t>(0.06</a:t>
                      </a:r>
                      <a:r>
                        <a:rPr lang="en-US" sz="1600" b="0" baseline="0" dirty="0">
                          <a:solidFill>
                            <a:srgbClr val="064308"/>
                          </a:solidFill>
                        </a:rPr>
                        <a:t> +/- 0.05)?</a:t>
                      </a:r>
                      <a:endParaRPr lang="en-US" sz="1600" b="0" i="0"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20000"/>
                      </a:srgbClr>
                    </a:solidFill>
                  </a:tcPr>
                </a:tc>
                <a:extLst>
                  <a:ext uri="{0D108BD9-81ED-4DB2-BD59-A6C34878D82A}">
                    <a16:rowId xmlns:a16="http://schemas.microsoft.com/office/drawing/2014/main" val="10002"/>
                  </a:ext>
                </a:extLst>
              </a:tr>
              <a:tr h="556075">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600" b="1" dirty="0" err="1">
                          <a:solidFill>
                            <a:srgbClr val="064308"/>
                          </a:solidFill>
                        </a:rPr>
                        <a:t>sens.</a:t>
                      </a:r>
                      <a:r>
                        <a:rPr lang="en-US" sz="1600" b="1" dirty="0">
                          <a:solidFill>
                            <a:srgbClr val="064308"/>
                          </a:solidFill>
                        </a:rPr>
                        <a:t> rel. to </a:t>
                      </a:r>
                      <a:r>
                        <a:rPr lang="en-US" sz="1600" b="1" baseline="30000" dirty="0">
                          <a:solidFill>
                            <a:srgbClr val="064308"/>
                          </a:solidFill>
                        </a:rPr>
                        <a:t>199</a:t>
                      </a:r>
                      <a:r>
                        <a:rPr lang="en-US" sz="1600" b="1" dirty="0">
                          <a:solidFill>
                            <a:srgbClr val="064308"/>
                          </a:solidFill>
                        </a:rPr>
                        <a:t>Hg</a:t>
                      </a:r>
                      <a:endParaRPr lang="en-US" sz="1600" b="1"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4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600" b="0" dirty="0">
                          <a:solidFill>
                            <a:srgbClr val="064308"/>
                          </a:solidFill>
                        </a:rPr>
                        <a:t>10</a:t>
                      </a:r>
                      <a:r>
                        <a:rPr lang="en-US" sz="1600" b="0" baseline="30000" dirty="0">
                          <a:solidFill>
                            <a:srgbClr val="064308"/>
                          </a:solidFill>
                        </a:rPr>
                        <a:t>3</a:t>
                      </a:r>
                      <a:endParaRPr lang="en-US" sz="1600" b="0" baseline="30000"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4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600" b="0" dirty="0">
                          <a:solidFill>
                            <a:srgbClr val="064308"/>
                          </a:solidFill>
                        </a:rPr>
                        <a:t>10</a:t>
                      </a:r>
                      <a:r>
                        <a:rPr lang="en-US" sz="1600" b="0" baseline="30000" dirty="0">
                          <a:solidFill>
                            <a:srgbClr val="064308"/>
                          </a:solidFill>
                        </a:rPr>
                        <a:t>6 </a:t>
                      </a:r>
                      <a:r>
                        <a:rPr lang="en-US" sz="1600" b="0" baseline="0" dirty="0">
                          <a:solidFill>
                            <a:srgbClr val="064308"/>
                          </a:solidFill>
                        </a:rPr>
                        <a:t>?</a:t>
                      </a:r>
                      <a:endParaRPr lang="en-US" sz="1600" b="0" baseline="30000"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40000"/>
                      </a:srgbClr>
                    </a:solidFill>
                  </a:tcPr>
                </a:tc>
                <a:extLst>
                  <a:ext uri="{0D108BD9-81ED-4DB2-BD59-A6C34878D82A}">
                    <a16:rowId xmlns:a16="http://schemas.microsoft.com/office/drawing/2014/main" val="10003"/>
                  </a:ext>
                </a:extLst>
              </a:tr>
              <a:tr h="321938">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1600" b="1" dirty="0">
                          <a:solidFill>
                            <a:srgbClr val="064308"/>
                          </a:solidFill>
                        </a:rPr>
                        <a:t>t</a:t>
                      </a:r>
                      <a:r>
                        <a:rPr lang="en-US" sz="1600" b="1" baseline="-25000" dirty="0">
                          <a:solidFill>
                            <a:srgbClr val="064308"/>
                          </a:solidFill>
                        </a:rPr>
                        <a:t>1/2</a:t>
                      </a:r>
                      <a:r>
                        <a:rPr lang="en-US" sz="1600" b="1" dirty="0">
                          <a:solidFill>
                            <a:srgbClr val="064308"/>
                          </a:solidFill>
                        </a:rPr>
                        <a:t> (d)</a:t>
                      </a:r>
                      <a:endParaRPr lang="en-US" sz="1600" b="1"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2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600" b="0" dirty="0">
                          <a:solidFill>
                            <a:srgbClr val="064308"/>
                          </a:solidFill>
                        </a:rPr>
                        <a:t>14.8</a:t>
                      </a:r>
                      <a:endParaRPr lang="en-US" sz="1600" b="0" i="0"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2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0" baseline="0" dirty="0">
                          <a:solidFill>
                            <a:srgbClr val="064308"/>
                          </a:solidFill>
                        </a:rPr>
                        <a:t>1.55</a:t>
                      </a:r>
                      <a:endParaRPr lang="en-US" sz="1600" b="0" i="0" baseline="0"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20000"/>
                      </a:srgbClr>
                    </a:solidFill>
                  </a:tcPr>
                </a:tc>
                <a:extLst>
                  <a:ext uri="{0D108BD9-81ED-4DB2-BD59-A6C34878D82A}">
                    <a16:rowId xmlns:a16="http://schemas.microsoft.com/office/drawing/2014/main" val="3342389039"/>
                  </a:ext>
                </a:extLst>
              </a:tr>
              <a:tr h="556075">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600" b="1" dirty="0">
                          <a:solidFill>
                            <a:srgbClr val="064308"/>
                          </a:solidFill>
                        </a:rPr>
                        <a:t>atoms (20 kW)</a:t>
                      </a:r>
                      <a:endParaRPr lang="en-US" sz="1600" b="1"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4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1600" b="0" dirty="0">
                          <a:solidFill>
                            <a:srgbClr val="064308"/>
                          </a:solidFill>
                        </a:rPr>
                        <a:t>&gt;10</a:t>
                      </a:r>
                      <a:r>
                        <a:rPr lang="en-US" sz="1600" b="0" baseline="30000" dirty="0">
                          <a:solidFill>
                            <a:srgbClr val="064308"/>
                          </a:solidFill>
                        </a:rPr>
                        <a:t>12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4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rgbClr val="064308"/>
                          </a:solidFill>
                        </a:rPr>
                        <a:t>&gt;10</a:t>
                      </a:r>
                      <a:r>
                        <a:rPr lang="en-US" sz="1600" b="0" baseline="30000" dirty="0">
                          <a:solidFill>
                            <a:srgbClr val="064308"/>
                          </a:solidFill>
                        </a:rPr>
                        <a:t>13</a:t>
                      </a:r>
                      <a:endParaRPr lang="en-US" sz="1600" b="0" i="0" baseline="30000"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40000"/>
                      </a:srgbClr>
                    </a:solidFill>
                  </a:tcPr>
                </a:tc>
                <a:extLst>
                  <a:ext uri="{0D108BD9-81ED-4DB2-BD59-A6C34878D82A}">
                    <a16:rowId xmlns:a16="http://schemas.microsoft.com/office/drawing/2014/main" val="10004"/>
                  </a:ext>
                </a:extLst>
              </a:tr>
              <a:tr h="556075">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914162" rtl="0" eaLnBrk="1" fontAlgn="auto" latinLnBrk="0" hangingPunct="1">
                        <a:lnSpc>
                          <a:spcPct val="100000"/>
                        </a:lnSpc>
                        <a:spcBef>
                          <a:spcPts val="0"/>
                        </a:spcBef>
                        <a:spcAft>
                          <a:spcPts val="0"/>
                        </a:spcAft>
                        <a:buClrTx/>
                        <a:buSzTx/>
                        <a:buFontTx/>
                        <a:buNone/>
                        <a:tabLst/>
                        <a:defRPr/>
                      </a:pPr>
                      <a:r>
                        <a:rPr lang="en-US" sz="1600" b="1" dirty="0">
                          <a:solidFill>
                            <a:srgbClr val="064308"/>
                          </a:solidFill>
                        </a:rPr>
                        <a:t>atoms (400 kW)</a:t>
                      </a:r>
                      <a:endParaRPr lang="en-US" sz="1600" b="1"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2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algn="ctr"/>
                      <a:r>
                        <a:rPr lang="en-US" sz="1600" b="0" dirty="0">
                          <a:solidFill>
                            <a:srgbClr val="064308"/>
                          </a:solidFill>
                        </a:rPr>
                        <a:t>&gt;10</a:t>
                      </a:r>
                      <a:r>
                        <a:rPr lang="en-US" sz="1600" b="0" baseline="30000" dirty="0">
                          <a:solidFill>
                            <a:srgbClr val="064308"/>
                          </a:solidFill>
                        </a:rPr>
                        <a:t>13</a:t>
                      </a:r>
                      <a:endParaRPr lang="en-US" sz="1600" b="0" i="0" baseline="30000" dirty="0">
                        <a:solidFill>
                          <a:srgbClr val="064308"/>
                        </a:solidFill>
                        <a:latin typeface="Arial" panose="020B0604020202020204" pitchFamily="34" charset="0"/>
                        <a:cs typeface="Arial" panose="020B0604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20000"/>
                      </a:srgbClr>
                    </a:solidFill>
                  </a:tcPr>
                </a:tc>
                <a:tc>
                  <a:txBody>
                    <a:bodyPr/>
                    <a:lstStyle>
                      <a:lvl1pPr marL="0" algn="l" defTabSz="914400" rtl="0" eaLnBrk="1" latinLnBrk="0" hangingPunct="1">
                        <a:defRPr sz="1800" kern="1200">
                          <a:solidFill>
                            <a:schemeClr val="dk1"/>
                          </a:solidFill>
                        </a:defRPr>
                      </a:lvl1pPr>
                      <a:lvl2pPr marL="457200" algn="l" defTabSz="914400" rtl="0" eaLnBrk="1" latinLnBrk="0" hangingPunct="1">
                        <a:defRPr sz="1800" kern="1200">
                          <a:solidFill>
                            <a:schemeClr val="dk1"/>
                          </a:solidFill>
                        </a:defRPr>
                      </a:lvl2pPr>
                      <a:lvl3pPr marL="914400" algn="l" defTabSz="914400" rtl="0" eaLnBrk="1" latinLnBrk="0" hangingPunct="1">
                        <a:defRPr sz="1800" kern="1200">
                          <a:solidFill>
                            <a:schemeClr val="dk1"/>
                          </a:solidFill>
                        </a:defRPr>
                      </a:lvl3pPr>
                      <a:lvl4pPr marL="1371600" algn="l" defTabSz="914400" rtl="0" eaLnBrk="1" latinLnBrk="0" hangingPunct="1">
                        <a:defRPr sz="1800" kern="1200">
                          <a:solidFill>
                            <a:schemeClr val="dk1"/>
                          </a:solidFill>
                        </a:defRPr>
                      </a:lvl4pPr>
                      <a:lvl5pPr marL="1828800" algn="l" defTabSz="914400" rtl="0" eaLnBrk="1" latinLnBrk="0" hangingPunct="1">
                        <a:defRPr sz="1800" kern="1200">
                          <a:solidFill>
                            <a:schemeClr val="dk1"/>
                          </a:solidFill>
                        </a:defRPr>
                      </a:lvl5pPr>
                      <a:lvl6pPr marL="2286000" algn="l" defTabSz="914400" rtl="0" eaLnBrk="1" latinLnBrk="0" hangingPunct="1">
                        <a:defRPr sz="1800" kern="1200">
                          <a:solidFill>
                            <a:schemeClr val="dk1"/>
                          </a:solidFill>
                        </a:defRPr>
                      </a:lvl6pPr>
                      <a:lvl7pPr marL="2743200" algn="l" defTabSz="914400" rtl="0" eaLnBrk="1" latinLnBrk="0" hangingPunct="1">
                        <a:defRPr sz="1800" kern="1200">
                          <a:solidFill>
                            <a:schemeClr val="dk1"/>
                          </a:solidFill>
                        </a:defRPr>
                      </a:lvl7pPr>
                      <a:lvl8pPr marL="3200400" algn="l" defTabSz="914400" rtl="0" eaLnBrk="1" latinLnBrk="0" hangingPunct="1">
                        <a:defRPr sz="1800" kern="1200">
                          <a:solidFill>
                            <a:schemeClr val="dk1"/>
                          </a:solidFill>
                        </a:defRPr>
                      </a:lvl8pPr>
                      <a:lvl9pPr marL="3657600" algn="l" defTabSz="914400" rtl="0" eaLnBrk="1" latinLnBrk="0" hangingPunct="1">
                        <a:defRPr sz="1800" kern="1200">
                          <a:solidFill>
                            <a:schemeClr val="dk1"/>
                          </a:solidFill>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rgbClr val="064308"/>
                          </a:solidFill>
                        </a:rPr>
                        <a:t>&gt;10</a:t>
                      </a:r>
                      <a:r>
                        <a:rPr lang="en-US" sz="1600" b="0" baseline="30000" dirty="0">
                          <a:solidFill>
                            <a:srgbClr val="064308"/>
                          </a:solidFill>
                        </a:rPr>
                        <a:t>14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E8542">
                        <a:tint val="20000"/>
                      </a:srgbClr>
                    </a:solidFill>
                  </a:tcPr>
                </a:tc>
                <a:extLst>
                  <a:ext uri="{0D108BD9-81ED-4DB2-BD59-A6C34878D82A}">
                    <a16:rowId xmlns:a16="http://schemas.microsoft.com/office/drawing/2014/main" val="609911781"/>
                  </a:ext>
                </a:extLst>
              </a:tr>
            </a:tbl>
          </a:graphicData>
        </a:graphic>
      </p:graphicFrame>
      <p:sp>
        <p:nvSpPr>
          <p:cNvPr id="7" name="TextBox 6">
            <a:extLst>
              <a:ext uri="{FF2B5EF4-FFF2-40B4-BE49-F238E27FC236}">
                <a16:creationId xmlns:a16="http://schemas.microsoft.com/office/drawing/2014/main" id="{BF9AFD46-4D30-B124-B596-95024523602B}"/>
              </a:ext>
            </a:extLst>
          </p:cNvPr>
          <p:cNvSpPr txBox="1"/>
          <p:nvPr/>
        </p:nvSpPr>
        <p:spPr>
          <a:xfrm>
            <a:off x="6406592" y="1997254"/>
            <a:ext cx="2202794" cy="307777"/>
          </a:xfrm>
          <a:prstGeom prst="rect">
            <a:avLst/>
          </a:prstGeom>
          <a:noFill/>
        </p:spPr>
        <p:txBody>
          <a:bodyPr wrap="square" rtlCol="0">
            <a:spAutoFit/>
          </a:bodyPr>
          <a:lstStyle/>
          <a:p>
            <a:r>
              <a:rPr lang="en-US" sz="1400" b="1" strike="sngStrike" dirty="0">
                <a:solidFill>
                  <a:srgbClr val="FF0000"/>
                </a:solidFill>
                <a:latin typeface="Arial" panose="020B0604020202020204" pitchFamily="34" charset="0"/>
                <a:cs typeface="Arial" panose="020B0604020202020204" pitchFamily="34" charset="0"/>
              </a:rPr>
              <a:t>P</a:t>
            </a:r>
            <a:r>
              <a:rPr lang="en-US" sz="1400" b="1" dirty="0">
                <a:solidFill>
                  <a:srgbClr val="FF0000"/>
                </a:solidFill>
                <a:latin typeface="Arial" panose="020B0604020202020204" pitchFamily="34" charset="0"/>
                <a:cs typeface="Arial" panose="020B0604020202020204" pitchFamily="34" charset="0"/>
              </a:rPr>
              <a:t> and </a:t>
            </a:r>
            <a:r>
              <a:rPr lang="en-US" sz="1400" b="1" strike="sngStrike" dirty="0">
                <a:solidFill>
                  <a:srgbClr val="FF0000"/>
                </a:solidFill>
                <a:latin typeface="Arial" panose="020B0604020202020204" pitchFamily="34" charset="0"/>
                <a:cs typeface="Arial" panose="020B0604020202020204" pitchFamily="34" charset="0"/>
              </a:rPr>
              <a:t>T</a:t>
            </a:r>
            <a:r>
              <a:rPr lang="en-US" sz="1400" b="1" dirty="0">
                <a:solidFill>
                  <a:srgbClr val="FF0000"/>
                </a:solidFill>
                <a:latin typeface="Arial" panose="020B0604020202020204" pitchFamily="34" charset="0"/>
                <a:cs typeface="Arial" panose="020B0604020202020204" pitchFamily="34" charset="0"/>
              </a:rPr>
              <a:t> physics</a:t>
            </a:r>
          </a:p>
        </p:txBody>
      </p:sp>
      <p:pic>
        <p:nvPicPr>
          <p:cNvPr id="36" name="Picture 35">
            <a:extLst>
              <a:ext uri="{FF2B5EF4-FFF2-40B4-BE49-F238E27FC236}">
                <a16:creationId xmlns:a16="http://schemas.microsoft.com/office/drawing/2014/main" id="{A2E10C4F-2B17-7038-FA04-8AFA68D26F3B}"/>
              </a:ext>
            </a:extLst>
          </p:cNvPr>
          <p:cNvPicPr>
            <a:picLocks noChangeAspect="1"/>
          </p:cNvPicPr>
          <p:nvPr/>
        </p:nvPicPr>
        <p:blipFill>
          <a:blip r:embed="rId9"/>
          <a:stretch>
            <a:fillRect/>
          </a:stretch>
        </p:blipFill>
        <p:spPr>
          <a:xfrm>
            <a:off x="7807422" y="5150776"/>
            <a:ext cx="3934351" cy="809744"/>
          </a:xfrm>
          <a:prstGeom prst="rect">
            <a:avLst/>
          </a:prstGeom>
        </p:spPr>
      </p:pic>
    </p:spTree>
    <p:extLst>
      <p:ext uri="{BB962C8B-B14F-4D97-AF65-F5344CB8AC3E}">
        <p14:creationId xmlns:p14="http://schemas.microsoft.com/office/powerpoint/2010/main" val="727210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ABF3BCC-8F6B-4BCD-2E02-221A0D019C02}"/>
              </a:ext>
            </a:extLst>
          </p:cNvPr>
          <p:cNvSpPr>
            <a:spLocks noGrp="1"/>
          </p:cNvSpPr>
          <p:nvPr>
            <p:ph type="title"/>
          </p:nvPr>
        </p:nvSpPr>
        <p:spPr/>
        <p:txBody>
          <a:bodyPr/>
          <a:lstStyle/>
          <a:p>
            <a:r>
              <a:rPr lang="en-US" dirty="0"/>
              <a:t>What is protactinium?</a:t>
            </a:r>
          </a:p>
        </p:txBody>
      </p:sp>
      <p:sp>
        <p:nvSpPr>
          <p:cNvPr id="4" name="Date Placeholder 3">
            <a:extLst>
              <a:ext uri="{FF2B5EF4-FFF2-40B4-BE49-F238E27FC236}">
                <a16:creationId xmlns:a16="http://schemas.microsoft.com/office/drawing/2014/main" id="{8C7E5159-18EA-E148-5EA5-CB2D7AC20BC2}"/>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7753B7BE-A0AB-8913-1E48-68B8F3A71EC4}"/>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9A4B0FF5-9A3B-3832-8411-33E7D7C8192E}"/>
              </a:ext>
            </a:extLst>
          </p:cNvPr>
          <p:cNvSpPr>
            <a:spLocks noGrp="1"/>
          </p:cNvSpPr>
          <p:nvPr>
            <p:ph type="sldNum" sz="quarter" idx="12"/>
          </p:nvPr>
        </p:nvSpPr>
        <p:spPr/>
        <p:txBody>
          <a:bodyPr/>
          <a:lstStyle/>
          <a:p>
            <a:r>
              <a:rPr lang="en-US"/>
              <a:t>Slide </a:t>
            </a:r>
            <a:fld id="{2C7A174C-579F-4F8E-8B4A-0A19B84DACF7}" type="slidenum">
              <a:rPr lang="en-US" smtClean="0"/>
              <a:pPr/>
              <a:t>6</a:t>
            </a:fld>
            <a:endParaRPr lang="en-US" dirty="0"/>
          </a:p>
        </p:txBody>
      </p:sp>
      <p:grpSp>
        <p:nvGrpSpPr>
          <p:cNvPr id="8" name="Group 7">
            <a:extLst>
              <a:ext uri="{FF2B5EF4-FFF2-40B4-BE49-F238E27FC236}">
                <a16:creationId xmlns:a16="http://schemas.microsoft.com/office/drawing/2014/main" id="{8E632F42-05CA-0C80-68C6-7689E13D1E6A}"/>
              </a:ext>
            </a:extLst>
          </p:cNvPr>
          <p:cNvGrpSpPr/>
          <p:nvPr/>
        </p:nvGrpSpPr>
        <p:grpSpPr>
          <a:xfrm>
            <a:off x="534988" y="2203847"/>
            <a:ext cx="5554662" cy="3028188"/>
            <a:chOff x="1519238" y="1004888"/>
            <a:chExt cx="9153525" cy="4990149"/>
          </a:xfrm>
        </p:grpSpPr>
        <p:pic>
          <p:nvPicPr>
            <p:cNvPr id="1026" name="Picture 2" descr="The periodic table.">
              <a:extLst>
                <a:ext uri="{FF2B5EF4-FFF2-40B4-BE49-F238E27FC236}">
                  <a16:creationId xmlns:a16="http://schemas.microsoft.com/office/drawing/2014/main" id="{B5A31806-1FCB-A517-1747-7860E813DA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238" y="1004888"/>
              <a:ext cx="9153525" cy="4848225"/>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F6666588-9FAF-F27C-E7E3-F8990637F045}"/>
                </a:ext>
              </a:extLst>
            </p:cNvPr>
            <p:cNvSpPr/>
            <p:nvPr/>
          </p:nvSpPr>
          <p:spPr>
            <a:xfrm>
              <a:off x="3943350" y="5308600"/>
              <a:ext cx="654050" cy="686437"/>
            </a:xfrm>
            <a:prstGeom prst="ellipse">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grpSp>
      <p:grpSp>
        <p:nvGrpSpPr>
          <p:cNvPr id="2" name="Group 1">
            <a:extLst>
              <a:ext uri="{FF2B5EF4-FFF2-40B4-BE49-F238E27FC236}">
                <a16:creationId xmlns:a16="http://schemas.microsoft.com/office/drawing/2014/main" id="{C726EDF8-DD79-AE16-570B-83594F53A862}"/>
              </a:ext>
            </a:extLst>
          </p:cNvPr>
          <p:cNvGrpSpPr/>
          <p:nvPr/>
        </p:nvGrpSpPr>
        <p:grpSpPr>
          <a:xfrm>
            <a:off x="6698121" y="1654477"/>
            <a:ext cx="4929189" cy="4319434"/>
            <a:chOff x="749299" y="1449940"/>
            <a:chExt cx="4929189" cy="4319434"/>
          </a:xfrm>
        </p:grpSpPr>
        <p:pic>
          <p:nvPicPr>
            <p:cNvPr id="9" name="Picture 8" descr="A person in a hat and dress&#10;&#10;AI-generated content may be incorrect.">
              <a:extLst>
                <a:ext uri="{FF2B5EF4-FFF2-40B4-BE49-F238E27FC236}">
                  <a16:creationId xmlns:a16="http://schemas.microsoft.com/office/drawing/2014/main" id="{BBEB1D83-077D-D795-0BC0-08D79A383F8E}"/>
                </a:ext>
              </a:extLst>
            </p:cNvPr>
            <p:cNvPicPr>
              <a:picLocks noChangeAspect="1"/>
            </p:cNvPicPr>
            <p:nvPr/>
          </p:nvPicPr>
          <p:blipFill>
            <a:blip r:embed="rId4"/>
            <a:stretch>
              <a:fillRect/>
            </a:stretch>
          </p:blipFill>
          <p:spPr>
            <a:xfrm>
              <a:off x="749299" y="1485307"/>
              <a:ext cx="1974181" cy="3081648"/>
            </a:xfrm>
            <a:prstGeom prst="rect">
              <a:avLst/>
            </a:prstGeom>
            <a:ln>
              <a:solidFill>
                <a:schemeClr val="tx1"/>
              </a:solidFill>
            </a:ln>
          </p:spPr>
        </p:pic>
        <p:pic>
          <p:nvPicPr>
            <p:cNvPr id="1028" name="Picture 4">
              <a:extLst>
                <a:ext uri="{FF2B5EF4-FFF2-40B4-BE49-F238E27FC236}">
                  <a16:creationId xmlns:a16="http://schemas.microsoft.com/office/drawing/2014/main" id="{B2F983B0-7F23-19E9-ACC2-EF72A80E4E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1675" y="1449940"/>
              <a:ext cx="2381250" cy="31623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7B24B9E-F9D6-99D8-2403-9EB79FD8FCEB}"/>
                </a:ext>
              </a:extLst>
            </p:cNvPr>
            <p:cNvSpPr txBox="1"/>
            <p:nvPr/>
          </p:nvSpPr>
          <p:spPr>
            <a:xfrm>
              <a:off x="804862" y="4815267"/>
              <a:ext cx="4873626" cy="954107"/>
            </a:xfrm>
            <a:prstGeom prst="rect">
              <a:avLst/>
            </a:prstGeom>
            <a:noFill/>
          </p:spPr>
          <p:txBody>
            <a:bodyPr wrap="square" rtlCol="0">
              <a:spAutoFit/>
            </a:bodyPr>
            <a:lstStyle/>
            <a:p>
              <a:r>
                <a:rPr lang="en-US" sz="2800" dirty="0"/>
                <a:t>Lise Meitner and Otto Hahn</a:t>
              </a:r>
            </a:p>
            <a:p>
              <a:pPr algn="ctr"/>
              <a:r>
                <a:rPr lang="en-US" sz="2800" baseline="30000" dirty="0"/>
                <a:t>231</a:t>
              </a:r>
              <a:r>
                <a:rPr lang="en-US" sz="2800" dirty="0"/>
                <a:t>Pa (1917/18)</a:t>
              </a:r>
            </a:p>
          </p:txBody>
        </p:sp>
      </p:grpSp>
    </p:spTree>
    <p:extLst>
      <p:ext uri="{BB962C8B-B14F-4D97-AF65-F5344CB8AC3E}">
        <p14:creationId xmlns:p14="http://schemas.microsoft.com/office/powerpoint/2010/main" val="398851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A1B79D2-74E5-60F2-876A-9BDA61E8B84A}"/>
              </a:ext>
            </a:extLst>
          </p:cNvPr>
          <p:cNvSpPr>
            <a:spLocks noGrp="1"/>
          </p:cNvSpPr>
          <p:nvPr>
            <p:ph idx="1"/>
          </p:nvPr>
        </p:nvSpPr>
        <p:spPr>
          <a:xfrm>
            <a:off x="401052" y="1267326"/>
            <a:ext cx="11688443" cy="4737234"/>
          </a:xfrm>
        </p:spPr>
        <p:txBody>
          <a:bodyPr/>
          <a:lstStyle/>
          <a:p>
            <a:r>
              <a:rPr lang="en-US" dirty="0"/>
              <a:t>Is </a:t>
            </a:r>
            <a:r>
              <a:rPr lang="en-US" baseline="30000" dirty="0"/>
              <a:t>229</a:t>
            </a:r>
            <a:r>
              <a:rPr lang="en-US" dirty="0"/>
              <a:t>Pa octupole deformed?</a:t>
            </a:r>
          </a:p>
          <a:p>
            <a:r>
              <a:rPr lang="en-US" dirty="0"/>
              <a:t>Does </a:t>
            </a:r>
            <a:r>
              <a:rPr lang="en-US" baseline="30000" dirty="0"/>
              <a:t>229</a:t>
            </a:r>
            <a:r>
              <a:rPr lang="en-US" dirty="0"/>
              <a:t>Pa have a low-lying nuclear state (10-100 eV scale)?</a:t>
            </a:r>
          </a:p>
          <a:p>
            <a:r>
              <a:rPr lang="en-US" dirty="0"/>
              <a:t>If so, what is that state’s spin and parity? Does it form a parity doublet with the ground state (5/2+)?</a:t>
            </a:r>
          </a:p>
          <a:p>
            <a:r>
              <a:rPr lang="en-US" dirty="0"/>
              <a:t>How can an “EDM” experiment be done?</a:t>
            </a:r>
          </a:p>
        </p:txBody>
      </p:sp>
      <p:sp>
        <p:nvSpPr>
          <p:cNvPr id="3" name="Title 2">
            <a:extLst>
              <a:ext uri="{FF2B5EF4-FFF2-40B4-BE49-F238E27FC236}">
                <a16:creationId xmlns:a16="http://schemas.microsoft.com/office/drawing/2014/main" id="{1D62E4BF-7946-E379-8CF3-39E83075CEF0}"/>
              </a:ext>
            </a:extLst>
          </p:cNvPr>
          <p:cNvSpPr>
            <a:spLocks noGrp="1"/>
          </p:cNvSpPr>
          <p:nvPr>
            <p:ph type="title"/>
          </p:nvPr>
        </p:nvSpPr>
        <p:spPr/>
        <p:txBody>
          <a:bodyPr/>
          <a:lstStyle/>
          <a:p>
            <a:r>
              <a:rPr lang="en-US" dirty="0"/>
              <a:t>What questions need to be addressed?</a:t>
            </a:r>
          </a:p>
        </p:txBody>
      </p:sp>
      <p:sp>
        <p:nvSpPr>
          <p:cNvPr id="4" name="Date Placeholder 3">
            <a:extLst>
              <a:ext uri="{FF2B5EF4-FFF2-40B4-BE49-F238E27FC236}">
                <a16:creationId xmlns:a16="http://schemas.microsoft.com/office/drawing/2014/main" id="{9252059F-46D6-92D1-4975-5359F8EED06F}"/>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1E0A73B5-ACEA-5C5B-F1D6-99D4BE7FAA6F}"/>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8AD307A9-4D7B-2D47-D246-446164527320}"/>
              </a:ext>
            </a:extLst>
          </p:cNvPr>
          <p:cNvSpPr>
            <a:spLocks noGrp="1"/>
          </p:cNvSpPr>
          <p:nvPr>
            <p:ph type="sldNum" sz="quarter" idx="12"/>
          </p:nvPr>
        </p:nvSpPr>
        <p:spPr/>
        <p:txBody>
          <a:bodyPr/>
          <a:lstStyle/>
          <a:p>
            <a:r>
              <a:rPr lang="en-US"/>
              <a:t>Slide </a:t>
            </a:r>
            <a:fld id="{2C7A174C-579F-4F8E-8B4A-0A19B84DACF7}" type="slidenum">
              <a:rPr lang="en-US" smtClean="0"/>
              <a:pPr/>
              <a:t>7</a:t>
            </a:fld>
            <a:endParaRPr lang="en-US" dirty="0"/>
          </a:p>
        </p:txBody>
      </p:sp>
    </p:spTree>
    <p:extLst>
      <p:ext uri="{BB962C8B-B14F-4D97-AF65-F5344CB8AC3E}">
        <p14:creationId xmlns:p14="http://schemas.microsoft.com/office/powerpoint/2010/main" val="310038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2CC31-31A2-D768-9DFF-A98561EC596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0A0ABCA-B51A-34FC-4B90-45CD3FF9E757}"/>
              </a:ext>
            </a:extLst>
          </p:cNvPr>
          <p:cNvSpPr>
            <a:spLocks noGrp="1"/>
          </p:cNvSpPr>
          <p:nvPr>
            <p:ph type="title"/>
          </p:nvPr>
        </p:nvSpPr>
        <p:spPr/>
        <p:txBody>
          <a:bodyPr>
            <a:noAutofit/>
          </a:bodyPr>
          <a:lstStyle/>
          <a:p>
            <a:r>
              <a:rPr lang="en-US" sz="3400" dirty="0"/>
              <a:t>The known literature of </a:t>
            </a:r>
            <a:r>
              <a:rPr lang="en-US" sz="3400" baseline="30000" dirty="0"/>
              <a:t>229</a:t>
            </a:r>
            <a:r>
              <a:rPr lang="en-US" sz="3400" dirty="0"/>
              <a:t>Pa presents a muddled history</a:t>
            </a:r>
          </a:p>
        </p:txBody>
      </p:sp>
      <p:sp>
        <p:nvSpPr>
          <p:cNvPr id="4" name="Date Placeholder 3">
            <a:extLst>
              <a:ext uri="{FF2B5EF4-FFF2-40B4-BE49-F238E27FC236}">
                <a16:creationId xmlns:a16="http://schemas.microsoft.com/office/drawing/2014/main" id="{EDB4E984-DF16-7FBC-169B-DA4DD44C3087}"/>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E5191804-CE05-A681-AAEE-B84EC8BF156D}"/>
              </a:ext>
            </a:extLst>
          </p:cNvPr>
          <p:cNvSpPr>
            <a:spLocks noGrp="1"/>
          </p:cNvSpPr>
          <p:nvPr>
            <p:ph type="ftr" sz="quarter" idx="11"/>
          </p:nvPr>
        </p:nvSpPr>
        <p:spPr/>
        <p:txBody>
          <a:bodyPr/>
          <a:lstStyle/>
          <a:p>
            <a:r>
              <a:rPr lang="en-US"/>
              <a:t>Maggie Tseng - 229Pa Using Complementary Techniques</a:t>
            </a:r>
            <a:endParaRPr lang="en-US" dirty="0"/>
          </a:p>
        </p:txBody>
      </p:sp>
      <p:sp>
        <p:nvSpPr>
          <p:cNvPr id="6" name="Slide Number Placeholder 5">
            <a:extLst>
              <a:ext uri="{FF2B5EF4-FFF2-40B4-BE49-F238E27FC236}">
                <a16:creationId xmlns:a16="http://schemas.microsoft.com/office/drawing/2014/main" id="{F1FDDC5D-CF61-B508-C159-A248095029D1}"/>
              </a:ext>
            </a:extLst>
          </p:cNvPr>
          <p:cNvSpPr>
            <a:spLocks noGrp="1"/>
          </p:cNvSpPr>
          <p:nvPr>
            <p:ph type="sldNum" sz="quarter" idx="12"/>
          </p:nvPr>
        </p:nvSpPr>
        <p:spPr/>
        <p:txBody>
          <a:bodyPr/>
          <a:lstStyle/>
          <a:p>
            <a:r>
              <a:rPr lang="en-US"/>
              <a:t>Slide </a:t>
            </a:r>
            <a:fld id="{2C7A174C-579F-4F8E-8B4A-0A19B84DACF7}" type="slidenum">
              <a:rPr lang="en-US" smtClean="0"/>
              <a:pPr/>
              <a:t>8</a:t>
            </a:fld>
            <a:endParaRPr lang="en-US" dirty="0"/>
          </a:p>
        </p:txBody>
      </p:sp>
      <p:sp>
        <p:nvSpPr>
          <p:cNvPr id="8" name="TextBox 7">
            <a:extLst>
              <a:ext uri="{FF2B5EF4-FFF2-40B4-BE49-F238E27FC236}">
                <a16:creationId xmlns:a16="http://schemas.microsoft.com/office/drawing/2014/main" id="{630619F7-6BC0-6CBC-CE78-ECFCAF98E093}"/>
              </a:ext>
            </a:extLst>
          </p:cNvPr>
          <p:cNvSpPr txBox="1"/>
          <p:nvPr/>
        </p:nvSpPr>
        <p:spPr>
          <a:xfrm>
            <a:off x="999101" y="5301257"/>
            <a:ext cx="10193817" cy="923330"/>
          </a:xfrm>
          <a:prstGeom prst="rect">
            <a:avLst/>
          </a:prstGeom>
          <a:noFill/>
        </p:spPr>
        <p:txBody>
          <a:bodyPr wrap="none" rtlCol="0">
            <a:spAutoFit/>
          </a:bodyPr>
          <a:lstStyle/>
          <a:p>
            <a:pPr algn="ctr"/>
            <a:r>
              <a:rPr lang="en-US" b="1" dirty="0">
                <a:latin typeface="Arial" panose="020B0604020202020204" pitchFamily="34" charset="0"/>
                <a:cs typeface="Arial" panose="020B0604020202020204" pitchFamily="34" charset="0"/>
              </a:rPr>
              <a:t>Current Status:</a:t>
            </a:r>
          </a:p>
          <a:p>
            <a:pPr algn="ctr"/>
            <a:r>
              <a:rPr lang="en-US" b="1" dirty="0">
                <a:solidFill>
                  <a:srgbClr val="FF0000"/>
                </a:solidFill>
                <a:latin typeface="Arial" panose="020B0604020202020204" pitchFamily="34" charset="0"/>
                <a:cs typeface="Arial" panose="020B0604020202020204" pitchFamily="34" charset="0"/>
              </a:rPr>
              <a:t>Original claim of 220 eV conversion electrons is gone.</a:t>
            </a:r>
          </a:p>
          <a:p>
            <a:pPr algn="ctr"/>
            <a:r>
              <a:rPr lang="en-US" b="1" dirty="0">
                <a:solidFill>
                  <a:srgbClr val="028102"/>
                </a:solidFill>
                <a:latin typeface="Arial" panose="020B0604020202020204" pitchFamily="34" charset="0"/>
                <a:cs typeface="Arial" panose="020B0604020202020204" pitchFamily="34" charset="0"/>
              </a:rPr>
              <a:t>If there is a ground state parity doublet, then the energy splitting is consistent with &lt;100 eV.</a:t>
            </a:r>
          </a:p>
        </p:txBody>
      </p:sp>
      <p:pic>
        <p:nvPicPr>
          <p:cNvPr id="9" name="Picture 8">
            <a:extLst>
              <a:ext uri="{FF2B5EF4-FFF2-40B4-BE49-F238E27FC236}">
                <a16:creationId xmlns:a16="http://schemas.microsoft.com/office/drawing/2014/main" id="{08F1BD30-EF59-CF0C-9FAF-08C21FAE8D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033" y="1210966"/>
            <a:ext cx="11127934" cy="3902669"/>
          </a:xfrm>
          <a:prstGeom prst="rect">
            <a:avLst/>
          </a:prstGeom>
        </p:spPr>
      </p:pic>
      <p:grpSp>
        <p:nvGrpSpPr>
          <p:cNvPr id="10" name="Group 9">
            <a:extLst>
              <a:ext uri="{FF2B5EF4-FFF2-40B4-BE49-F238E27FC236}">
                <a16:creationId xmlns:a16="http://schemas.microsoft.com/office/drawing/2014/main" id="{CD371F84-C1D0-E6C8-0F87-EC8425D45634}"/>
              </a:ext>
            </a:extLst>
          </p:cNvPr>
          <p:cNvGrpSpPr/>
          <p:nvPr/>
        </p:nvGrpSpPr>
        <p:grpSpPr>
          <a:xfrm>
            <a:off x="7119714" y="2137104"/>
            <a:ext cx="3625887" cy="369332"/>
            <a:chOff x="12642219" y="2548435"/>
            <a:chExt cx="3625887" cy="369332"/>
          </a:xfrm>
        </p:grpSpPr>
        <p:sp>
          <p:nvSpPr>
            <p:cNvPr id="7" name="Rectangle 6">
              <a:extLst>
                <a:ext uri="{FF2B5EF4-FFF2-40B4-BE49-F238E27FC236}">
                  <a16:creationId xmlns:a16="http://schemas.microsoft.com/office/drawing/2014/main" id="{7E8964FF-8E34-45A7-2E4D-4E28CC1625D4}"/>
                </a:ext>
              </a:extLst>
            </p:cNvPr>
            <p:cNvSpPr/>
            <p:nvPr/>
          </p:nvSpPr>
          <p:spPr>
            <a:xfrm>
              <a:off x="12642219" y="2610851"/>
              <a:ext cx="2755075" cy="2445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F81525D-0EF9-5429-7420-77F610DC3B7D}"/>
                </a:ext>
              </a:extLst>
            </p:cNvPr>
            <p:cNvSpPr txBox="1"/>
            <p:nvPr/>
          </p:nvSpPr>
          <p:spPr>
            <a:xfrm>
              <a:off x="12907389" y="2548435"/>
              <a:ext cx="3360717" cy="369332"/>
            </a:xfrm>
            <a:prstGeom prst="rect">
              <a:avLst/>
            </a:prstGeom>
            <a:noFill/>
          </p:spPr>
          <p:txBody>
            <a:bodyPr wrap="square" rtlCol="0">
              <a:spAutoFit/>
            </a:bodyPr>
            <a:lstStyle/>
            <a:p>
              <a:r>
                <a:rPr lang="en-US" dirty="0">
                  <a:solidFill>
                    <a:srgbClr val="1C8E1C"/>
                  </a:solidFill>
                  <a:highlight>
                    <a:srgbClr val="FFFFFF"/>
                  </a:highlight>
                  <a:latin typeface="Arial Narrow" panose="020B0606020202030204" pitchFamily="34" charset="0"/>
                </a:rPr>
                <a:t>Levon et al. NPA 576:267 (1994)</a:t>
              </a:r>
            </a:p>
          </p:txBody>
        </p:sp>
      </p:grpSp>
    </p:spTree>
    <p:extLst>
      <p:ext uri="{BB962C8B-B14F-4D97-AF65-F5344CB8AC3E}">
        <p14:creationId xmlns:p14="http://schemas.microsoft.com/office/powerpoint/2010/main" val="3069157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3D10F-1964-AD1E-BF98-19F2FAABAAC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776C9B-483D-8983-712A-5EBFB0469ED6}"/>
              </a:ext>
            </a:extLst>
          </p:cNvPr>
          <p:cNvSpPr>
            <a:spLocks noGrp="1"/>
          </p:cNvSpPr>
          <p:nvPr>
            <p:ph type="title"/>
          </p:nvPr>
        </p:nvSpPr>
        <p:spPr/>
        <p:txBody>
          <a:bodyPr>
            <a:noAutofit/>
          </a:bodyPr>
          <a:lstStyle/>
          <a:p>
            <a:r>
              <a:rPr lang="en-US" sz="2400" dirty="0"/>
              <a:t>There are no definitive measurements to confirm if </a:t>
            </a:r>
            <a:r>
              <a:rPr lang="en-US" sz="2400" baseline="30000" dirty="0"/>
              <a:t>229</a:t>
            </a:r>
            <a:r>
              <a:rPr lang="en-US" sz="2400" dirty="0"/>
              <a:t>Pa is octupole deformed but there is circumstantial evidence that it is</a:t>
            </a:r>
          </a:p>
        </p:txBody>
      </p:sp>
      <p:sp>
        <p:nvSpPr>
          <p:cNvPr id="4" name="Date Placeholder 3">
            <a:extLst>
              <a:ext uri="{FF2B5EF4-FFF2-40B4-BE49-F238E27FC236}">
                <a16:creationId xmlns:a16="http://schemas.microsoft.com/office/drawing/2014/main" id="{54491F4C-E78F-28E4-B84C-0425D96C2310}"/>
              </a:ext>
            </a:extLst>
          </p:cNvPr>
          <p:cNvSpPr>
            <a:spLocks noGrp="1"/>
          </p:cNvSpPr>
          <p:nvPr>
            <p:ph type="dt" sz="half" idx="10"/>
          </p:nvPr>
        </p:nvSpPr>
        <p:spPr/>
        <p:txBody>
          <a:bodyPr/>
          <a:lstStyle/>
          <a:p>
            <a:r>
              <a:rPr lang="en-US"/>
              <a:t>March 5, 2026</a:t>
            </a:r>
            <a:endParaRPr lang="en-US" dirty="0"/>
          </a:p>
        </p:txBody>
      </p:sp>
      <p:sp>
        <p:nvSpPr>
          <p:cNvPr id="5" name="Footer Placeholder 4">
            <a:extLst>
              <a:ext uri="{FF2B5EF4-FFF2-40B4-BE49-F238E27FC236}">
                <a16:creationId xmlns:a16="http://schemas.microsoft.com/office/drawing/2014/main" id="{770F3201-0BF5-ACD3-DFD9-C6C19ABD611A}"/>
              </a:ext>
            </a:extLst>
          </p:cNvPr>
          <p:cNvSpPr>
            <a:spLocks noGrp="1"/>
          </p:cNvSpPr>
          <p:nvPr>
            <p:ph type="ftr" sz="quarter" idx="11"/>
          </p:nvPr>
        </p:nvSpPr>
        <p:spPr/>
        <p:txBody>
          <a:bodyPr/>
          <a:lstStyle/>
          <a:p>
            <a:r>
              <a:rPr lang="en-US" dirty="0"/>
              <a:t>Maggie Tseng - 229Pa Using Complementary Techniques</a:t>
            </a:r>
          </a:p>
        </p:txBody>
      </p:sp>
      <p:sp>
        <p:nvSpPr>
          <p:cNvPr id="6" name="Slide Number Placeholder 5">
            <a:extLst>
              <a:ext uri="{FF2B5EF4-FFF2-40B4-BE49-F238E27FC236}">
                <a16:creationId xmlns:a16="http://schemas.microsoft.com/office/drawing/2014/main" id="{FC7669B7-C6FE-E65B-778D-32D92401DE7C}"/>
              </a:ext>
            </a:extLst>
          </p:cNvPr>
          <p:cNvSpPr>
            <a:spLocks noGrp="1"/>
          </p:cNvSpPr>
          <p:nvPr>
            <p:ph type="sldNum" sz="quarter" idx="12"/>
          </p:nvPr>
        </p:nvSpPr>
        <p:spPr/>
        <p:txBody>
          <a:bodyPr/>
          <a:lstStyle/>
          <a:p>
            <a:r>
              <a:rPr lang="en-US"/>
              <a:t>Slide </a:t>
            </a:r>
            <a:fld id="{2C7A174C-579F-4F8E-8B4A-0A19B84DACF7}" type="slidenum">
              <a:rPr lang="en-US" smtClean="0"/>
              <a:pPr/>
              <a:t>9</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81" y="2121191"/>
            <a:ext cx="1925337" cy="3403500"/>
          </a:xfrm>
          <a:prstGeom prst="rect">
            <a:avLst/>
          </a:prstGeom>
        </p:spPr>
      </p:pic>
      <p:sp>
        <p:nvSpPr>
          <p:cNvPr id="8" name="TextBox 7"/>
          <p:cNvSpPr txBox="1"/>
          <p:nvPr/>
        </p:nvSpPr>
        <p:spPr>
          <a:xfrm>
            <a:off x="2695575" y="1392793"/>
            <a:ext cx="9496425" cy="4832092"/>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1.   Parity doubling (PD) is a “necessary but not sufficient criterion for octupole deformation.” The size of the energy splitting “does not provide a useful measure of the amount of octupole deformation nor its stability…”</a:t>
            </a:r>
          </a:p>
          <a:p>
            <a:endParaRPr lang="en-US" sz="1400" dirty="0">
              <a:latin typeface="Arial Narrow" panose="020B0606020202030204" pitchFamily="34" charset="0"/>
              <a:cs typeface="Arial" panose="020B0604020202020204" pitchFamily="34" charset="0"/>
            </a:endParaRPr>
          </a:p>
          <a:p>
            <a:endParaRPr lang="en-US" sz="1400" dirty="0">
              <a:latin typeface="Arial Narrow" panose="020B060602020203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2.   Enhanced E3 matrix elements</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3.   Enhanced intrinsic (“body-frame”) electric dipole moment:</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4.   “Decoupling factors” of the same magnitude and opposite sign for PD states</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5.   Alpha decay transitions to both parity bands of the daughter should be allowed with close to equal probability</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6.   Magnetic moment g-factors should be the same for both members of the PD</a:t>
            </a:r>
          </a:p>
        </p:txBody>
      </p:sp>
      <p:sp>
        <p:nvSpPr>
          <p:cNvPr id="9" name="TextBox 8"/>
          <p:cNvSpPr txBox="1"/>
          <p:nvPr/>
        </p:nvSpPr>
        <p:spPr>
          <a:xfrm>
            <a:off x="366707" y="882052"/>
            <a:ext cx="11458586" cy="553998"/>
          </a:xfrm>
          <a:prstGeom prst="rect">
            <a:avLst/>
          </a:prstGeom>
          <a:noFill/>
        </p:spPr>
        <p:txBody>
          <a:bodyPr wrap="none" rtlCol="0">
            <a:spAutoFit/>
          </a:bodyPr>
          <a:lstStyle/>
          <a:p>
            <a:pPr algn="ctr"/>
            <a:r>
              <a:rPr lang="en-US" sz="1600" b="1" dirty="0"/>
              <a:t>Leander &amp; Sheline argue that the following criteria are generally considered to be evidence of octupole deformation</a:t>
            </a:r>
          </a:p>
          <a:p>
            <a:pPr algn="ctr"/>
            <a:r>
              <a:rPr lang="en-US" sz="1400" dirty="0">
                <a:latin typeface="Arial Narrow" panose="020B0606020202030204" pitchFamily="34" charset="0"/>
              </a:rPr>
              <a:t>Leander &amp; Sheline NPA 413:375 (1984)</a:t>
            </a:r>
          </a:p>
        </p:txBody>
      </p:sp>
      <p:cxnSp>
        <p:nvCxnSpPr>
          <p:cNvPr id="11" name="Straight Connector 10"/>
          <p:cNvCxnSpPr>
            <a:cxnSpLocks/>
          </p:cNvCxnSpPr>
          <p:nvPr/>
        </p:nvCxnSpPr>
        <p:spPr>
          <a:xfrm flipV="1">
            <a:off x="1609725" y="1828800"/>
            <a:ext cx="1085850" cy="751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flipV="1">
            <a:off x="2019300" y="2781300"/>
            <a:ext cx="676275" cy="6129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flipV="1">
            <a:off x="2252641" y="3590925"/>
            <a:ext cx="442934" cy="3576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2252641" y="4480953"/>
            <a:ext cx="44293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2252641" y="4815406"/>
            <a:ext cx="442934" cy="3576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2148518" y="5282036"/>
            <a:ext cx="547057" cy="61291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121818"/>
      </p:ext>
    </p:extLst>
  </p:cSld>
  <p:clrMapOvr>
    <a:masterClrMapping/>
  </p:clrMapOvr>
</p:sld>
</file>

<file path=ppt/theme/theme1.xml><?xml version="1.0" encoding="utf-8"?>
<a:theme xmlns:a="http://schemas.openxmlformats.org/drawingml/2006/main" name="Maggie's Master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iden's Master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iden's Master Layou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8638</TotalTime>
  <Words>4165</Words>
  <Application>Microsoft Office PowerPoint</Application>
  <PresentationFormat>Widescreen</PresentationFormat>
  <Paragraphs>734</Paragraphs>
  <Slides>41</Slides>
  <Notes>41</Notes>
  <HiddenSlides>1</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41</vt:i4>
      </vt:variant>
    </vt:vector>
  </HeadingPairs>
  <TitlesOfParts>
    <vt:vector size="56" baseType="lpstr">
      <vt:lpstr>Arial</vt:lpstr>
      <vt:lpstr>Arial Narrow</vt:lpstr>
      <vt:lpstr>Calibri</vt:lpstr>
      <vt:lpstr>Cambria Math</vt:lpstr>
      <vt:lpstr>Futura Condensed</vt:lpstr>
      <vt:lpstr>Futura Condensed Medium</vt:lpstr>
      <vt:lpstr>Helvetica</vt:lpstr>
      <vt:lpstr>Palatino</vt:lpstr>
      <vt:lpstr>Symbol</vt:lpstr>
      <vt:lpstr>Wingdings</vt:lpstr>
      <vt:lpstr>Wingdings 3</vt:lpstr>
      <vt:lpstr>Maggie's Master Layout</vt:lpstr>
      <vt:lpstr>Aiden's Master Layout</vt:lpstr>
      <vt:lpstr>1_Aiden's Master Layout</vt:lpstr>
      <vt:lpstr>Equation</vt:lpstr>
      <vt:lpstr>Plans to Search for a Low-Lying Nuclear State of 229Pa Using Two Complementary Techniques at FRIB</vt:lpstr>
      <vt:lpstr>Different sources of T n EDM of different systems</vt:lpstr>
      <vt:lpstr>Different sources of T n EDM of different systems</vt:lpstr>
      <vt:lpstr>Nuclear Schiff Moment in the lab frame</vt:lpstr>
      <vt:lpstr>229Pa *may* be unusually sensitive!</vt:lpstr>
      <vt:lpstr>What is protactinium?</vt:lpstr>
      <vt:lpstr>What questions need to be addressed?</vt:lpstr>
      <vt:lpstr>The known literature of 229Pa presents a muddled history</vt:lpstr>
      <vt:lpstr>There are no definitive measurements to confirm if 229Pa is octupole deformed but there is circumstantial evidence that it is</vt:lpstr>
      <vt:lpstr>There are no definitive measurements to confirm if 229Pa is octupole deformed but there is circumstantial evidence that it is</vt:lpstr>
      <vt:lpstr>What questions need to be addressed?</vt:lpstr>
      <vt:lpstr>It is now possible to search for ultra low energy nuclear states! Example: 229mTh</vt:lpstr>
      <vt:lpstr>We would like to confirm or deny the existence of a low-lying nuclear state in 229Pa using two complementary techniques</vt:lpstr>
      <vt:lpstr>How can we search for a low-lying nuclear state through both decay modes?</vt:lpstr>
      <vt:lpstr>The lifetime of the excited state transition in 229Pa could constrain  the phase space of detectors compatible with our energy range</vt:lpstr>
      <vt:lpstr>The lifetime of the excited state transition in 229Pa could constrain  the phase space of detectors compatible with our energy range</vt:lpstr>
      <vt:lpstr>The lifetime of the excited state transition in 229Pa could constrain  the phase space of detectors compatible with our energy range</vt:lpstr>
      <vt:lpstr>The lifetime of the excited state transition in 229Pa could constrain  the phase space of detectors compatible with our energy range</vt:lpstr>
      <vt:lpstr>The lifetime of the excited state transition in 229Pa could constrain  the phase space of detectors compatible with our energy range</vt:lpstr>
      <vt:lpstr>The plan for gamma detection with LLNL: high detection efficiency and low background</vt:lpstr>
      <vt:lpstr>Superconducting tunnel junctions (STJs) have been used to do high precision nuclear physics at this energy scale</vt:lpstr>
      <vt:lpstr>STJ detectors for high resolution and low background</vt:lpstr>
      <vt:lpstr>LLNL: EUV optic with large solid angle and high reflectivity</vt:lpstr>
      <vt:lpstr>LLNL: EUV optic simulation and design are ongoing</vt:lpstr>
      <vt:lpstr>The plan for internal conversion electron spectroscopy: can we use the same detectors and techniques used for 229Th?</vt:lpstr>
      <vt:lpstr>The plan for internal conversion electron spectroscopy: one instrument used for the analogous 229Th measurement</vt:lpstr>
      <vt:lpstr>The plan for internal conversion electron spectroscopy: major redesigns needed to adapt this for 229Pa</vt:lpstr>
      <vt:lpstr>What questions need to be addressed?</vt:lpstr>
      <vt:lpstr>In progress: 231Pa in diamond as a pathfinder null experiment</vt:lpstr>
      <vt:lpstr>PowerPoint Presentation</vt:lpstr>
      <vt:lpstr>PowerPoint Presentation</vt:lpstr>
      <vt:lpstr>PowerPoint Presentation</vt:lpstr>
      <vt:lpstr>229Pa has many challenges but it is still interesting</vt:lpstr>
      <vt:lpstr>Superconducting Tunnel Junction Detectors</vt:lpstr>
      <vt:lpstr>Superconducting Tunnel Junction Detectors</vt:lpstr>
      <vt:lpstr>Why can’t we deposit a 229Pa or 229U beam directly into our superconducting tunnel junction?</vt:lpstr>
      <vt:lpstr>The plan for internal conversion electron spectroscopy: another instrument located @ NIST that could be adapted</vt:lpstr>
      <vt:lpstr>Can we suppress internal conversion using different materials?</vt:lpstr>
      <vt:lpstr>Towards a search for new symmetry violating physics: atoms and molecules in solids as a trapping technique</vt:lpstr>
      <vt:lpstr>Rare isotopes in diamonds – why diamonds?</vt:lpstr>
      <vt:lpstr>225Ra and 229Pa are high sensitivity EDM/NSM candidates that are also favorable cases for FRIB production and radiochemistry</vt:lpstr>
    </vt:vector>
  </TitlesOfParts>
  <Company>MSU NSCL/FRIB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Tseng, Maggie</dc:creator>
  <cp:lastModifiedBy>Tseng, Maggie</cp:lastModifiedBy>
  <cp:revision>139</cp:revision>
  <dcterms:created xsi:type="dcterms:W3CDTF">2025-03-20T20:44:46Z</dcterms:created>
  <dcterms:modified xsi:type="dcterms:W3CDTF">2026-03-05T14:51:57Z</dcterms:modified>
</cp:coreProperties>
</file>