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49" r:id="rId2"/>
    <p:sldId id="5471" r:id="rId3"/>
    <p:sldId id="1080" r:id="rId4"/>
    <p:sldId id="523" r:id="rId5"/>
    <p:sldId id="5466" r:id="rId6"/>
    <p:sldId id="1031" r:id="rId7"/>
    <p:sldId id="5468" r:id="rId8"/>
    <p:sldId id="5467" r:id="rId9"/>
    <p:sldId id="1032" r:id="rId10"/>
    <p:sldId id="1027" r:id="rId11"/>
    <p:sldId id="1131" r:id="rId12"/>
    <p:sldId id="5470" r:id="rId13"/>
    <p:sldId id="354" r:id="rId14"/>
    <p:sldId id="776" r:id="rId15"/>
    <p:sldId id="1061" r:id="rId16"/>
    <p:sldId id="1023" r:id="rId17"/>
    <p:sldId id="1063" r:id="rId18"/>
    <p:sldId id="522" r:id="rId19"/>
    <p:sldId id="258" r:id="rId20"/>
    <p:sldId id="5462" r:id="rId21"/>
    <p:sldId id="1156" r:id="rId22"/>
    <p:sldId id="1130" r:id="rId23"/>
    <p:sldId id="1198" r:id="rId24"/>
    <p:sldId id="257" r:id="rId25"/>
    <p:sldId id="5460" r:id="rId26"/>
    <p:sldId id="2142" r:id="rId27"/>
    <p:sldId id="263" r:id="rId28"/>
    <p:sldId id="322" r:id="rId29"/>
    <p:sldId id="5469" r:id="rId30"/>
    <p:sldId id="327" r:id="rId31"/>
    <p:sldId id="317" r:id="rId32"/>
    <p:sldId id="5461" r:id="rId33"/>
    <p:sldId id="1092" r:id="rId34"/>
    <p:sldId id="5463" r:id="rId35"/>
    <p:sldId id="1051" r:id="rId36"/>
    <p:sldId id="256" r:id="rId37"/>
    <p:sldId id="1007" r:id="rId38"/>
    <p:sldId id="1038" r:id="rId39"/>
    <p:sldId id="1094" r:id="rId40"/>
    <p:sldId id="106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32"/>
    <p:restoredTop sz="87835" autoAdjust="0"/>
  </p:normalViewPr>
  <p:slideViewPr>
    <p:cSldViewPr snapToGrid="0">
      <p:cViewPr varScale="1">
        <p:scale>
          <a:sx n="65" d="100"/>
          <a:sy n="65" d="100"/>
        </p:scale>
        <p:origin x="680" y="48"/>
      </p:cViewPr>
      <p:guideLst/>
    </p:cSldViewPr>
  </p:slideViewPr>
  <p:notesTextViewPr>
    <p:cViewPr>
      <p:scale>
        <a:sx n="1" d="1"/>
        <a:sy n="1" d="1"/>
      </p:scale>
      <p:origin x="0" y="-412"/>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5F5E5-C2B0-44C7-BF4A-E57D978E19A3}"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B4BEE-0A4A-4336-8F57-F006DAC95728}" type="slidenum">
              <a:rPr lang="en-US" smtClean="0"/>
              <a:t>‹#›</a:t>
            </a:fld>
            <a:endParaRPr lang="en-US"/>
          </a:p>
        </p:txBody>
      </p:sp>
    </p:spTree>
    <p:extLst>
      <p:ext uri="{BB962C8B-B14F-4D97-AF65-F5344CB8AC3E}">
        <p14:creationId xmlns:p14="http://schemas.microsoft.com/office/powerpoint/2010/main" val="338589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15653-611B-40D1-8255-06800EED1A85}" type="slidenum">
              <a:rPr lang="en-US" smtClean="0"/>
              <a:t>1</a:t>
            </a:fld>
            <a:endParaRPr lang="en-US"/>
          </a:p>
        </p:txBody>
      </p:sp>
    </p:spTree>
    <p:extLst>
      <p:ext uri="{BB962C8B-B14F-4D97-AF65-F5344CB8AC3E}">
        <p14:creationId xmlns:p14="http://schemas.microsoft.com/office/powerpoint/2010/main" val="168517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23</a:t>
            </a:fld>
            <a:endParaRPr lang="en-US"/>
          </a:p>
        </p:txBody>
      </p:sp>
    </p:spTree>
    <p:extLst>
      <p:ext uri="{BB962C8B-B14F-4D97-AF65-F5344CB8AC3E}">
        <p14:creationId xmlns:p14="http://schemas.microsoft.com/office/powerpoint/2010/main" val="305768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Before the protons hit the target, a dipole magnet here deflects the protons by 15°. Since there are no obstructions in the path of the protons to the target, the energy of the white neutrons is also very high. Unlike thermal neutron tunnels, which all face the moderator, the white neutron tunnel directly faces the neutron target.</a:t>
            </a:r>
            <a:endParaRPr lang="zh-CN" altLang="en-US" dirty="0"/>
          </a:p>
        </p:txBody>
      </p:sp>
      <p:sp>
        <p:nvSpPr>
          <p:cNvPr id="4" name="灯片编号占位符 3"/>
          <p:cNvSpPr>
            <a:spLocks noGrp="1"/>
          </p:cNvSpPr>
          <p:nvPr>
            <p:ph type="sldNum" sz="quarter" idx="5"/>
          </p:nvPr>
        </p:nvSpPr>
        <p:spPr/>
        <p:txBody>
          <a:bodyPr/>
          <a:lstStyle/>
          <a:p>
            <a:fld id="{53F3C9BF-CFCD-4E89-B6BC-C1B862F519E9}" type="slidenum">
              <a:rPr lang="zh-CN" altLang="en-US" smtClean="0"/>
              <a:t>25</a:t>
            </a:fld>
            <a:endParaRPr lang="zh-CN" altLang="en-US"/>
          </a:p>
        </p:txBody>
      </p:sp>
    </p:spTree>
    <p:extLst>
      <p:ext uri="{BB962C8B-B14F-4D97-AF65-F5344CB8AC3E}">
        <p14:creationId xmlns:p14="http://schemas.microsoft.com/office/powerpoint/2010/main" val="2141205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EDE51-8E84-9AA5-07AF-6234D114FE6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A0FD08F-5CE7-18F5-4853-290D8DA7EE8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201848-3030-41F6-D8E9-57E26C268D8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DD5D4B2-2723-95DB-8EFC-5825E09498E5}"/>
              </a:ext>
            </a:extLst>
          </p:cNvPr>
          <p:cNvSpPr>
            <a:spLocks noGrp="1"/>
          </p:cNvSpPr>
          <p:nvPr>
            <p:ph type="sldNum" sz="quarter" idx="5"/>
          </p:nvPr>
        </p:nvSpPr>
        <p:spPr/>
        <p:txBody>
          <a:bodyPr/>
          <a:lstStyle/>
          <a:p>
            <a:fld id="{7FC1F9B8-7AE8-409C-B6EB-907DE6C60E97}" type="slidenum">
              <a:rPr lang="zh-CN" altLang="en-US" smtClean="0"/>
              <a:t>28</a:t>
            </a:fld>
            <a:endParaRPr lang="zh-CN" altLang="en-US"/>
          </a:p>
        </p:txBody>
      </p:sp>
    </p:spTree>
    <p:extLst>
      <p:ext uri="{BB962C8B-B14F-4D97-AF65-F5344CB8AC3E}">
        <p14:creationId xmlns:p14="http://schemas.microsoft.com/office/powerpoint/2010/main" val="139703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D363C-DC7C-D0EB-5B35-CCA0588D1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AADB918-5835-A8CD-857C-808D12A5874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5496194-8BAB-C28D-BDFE-9943B573D62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35F01F7-30B6-194A-9B19-33C94D7CC8A6}"/>
              </a:ext>
            </a:extLst>
          </p:cNvPr>
          <p:cNvSpPr>
            <a:spLocks noGrp="1"/>
          </p:cNvSpPr>
          <p:nvPr>
            <p:ph type="sldNum" sz="quarter" idx="5"/>
          </p:nvPr>
        </p:nvSpPr>
        <p:spPr/>
        <p:txBody>
          <a:bodyPr/>
          <a:lstStyle/>
          <a:p>
            <a:fld id="{7FC1F9B8-7AE8-409C-B6EB-907DE6C60E97}" type="slidenum">
              <a:rPr lang="zh-CN" altLang="en-US" smtClean="0"/>
              <a:t>31</a:t>
            </a:fld>
            <a:endParaRPr lang="zh-CN" altLang="en-US"/>
          </a:p>
        </p:txBody>
      </p:sp>
    </p:spTree>
    <p:extLst>
      <p:ext uri="{BB962C8B-B14F-4D97-AF65-F5344CB8AC3E}">
        <p14:creationId xmlns:p14="http://schemas.microsoft.com/office/powerpoint/2010/main" val="1168063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D363C-DC7C-D0EB-5B35-CCA0588D1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AADB918-5835-A8CD-857C-808D12A5874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5496194-8BAB-C28D-BDFE-9943B573D62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35F01F7-30B6-194A-9B19-33C94D7CC8A6}"/>
              </a:ext>
            </a:extLst>
          </p:cNvPr>
          <p:cNvSpPr>
            <a:spLocks noGrp="1"/>
          </p:cNvSpPr>
          <p:nvPr>
            <p:ph type="sldNum" sz="quarter" idx="5"/>
          </p:nvPr>
        </p:nvSpPr>
        <p:spPr/>
        <p:txBody>
          <a:bodyPr/>
          <a:lstStyle/>
          <a:p>
            <a:fld id="{7FC1F9B8-7AE8-409C-B6EB-907DE6C60E97}" type="slidenum">
              <a:rPr lang="zh-CN" altLang="en-US" smtClean="0"/>
              <a:t>32</a:t>
            </a:fld>
            <a:endParaRPr lang="zh-CN" altLang="en-US"/>
          </a:p>
        </p:txBody>
      </p:sp>
    </p:spTree>
    <p:extLst>
      <p:ext uri="{BB962C8B-B14F-4D97-AF65-F5344CB8AC3E}">
        <p14:creationId xmlns:p14="http://schemas.microsoft.com/office/powerpoint/2010/main" val="2918727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0D47821-0501-2CF8-0E45-E0A5B3E4F8C0}"/>
            </a:ext>
          </a:extLst>
        </p:cNvPr>
        <p:cNvGrpSpPr/>
        <p:nvPr/>
      </p:nvGrpSpPr>
      <p:grpSpPr>
        <a:xfrm>
          <a:off x="0" y="0"/>
          <a:ext cx="0" cy="0"/>
          <a:chOff x="0" y="0"/>
          <a:chExt cx="0" cy="0"/>
        </a:xfrm>
      </p:grpSpPr>
      <p:sp>
        <p:nvSpPr>
          <p:cNvPr id="7" name="Rectangle 18">
            <a:extLst>
              <a:ext uri="{FF2B5EF4-FFF2-40B4-BE49-F238E27FC236}">
                <a16:creationId xmlns:a16="http://schemas.microsoft.com/office/drawing/2014/main" id="{34A1D0B0-EF76-FAF6-DB92-DB20F63DEA91}"/>
              </a:ext>
            </a:extLst>
          </p:cNvPr>
          <p:cNvSpPr>
            <a:spLocks noGrp="1" noChangeArrowheads="1"/>
          </p:cNvSpPr>
          <p:nvPr>
            <p:ph type="sldNum"/>
          </p:nvPr>
        </p:nvSpPr>
        <p:spPr>
          <a:ln/>
        </p:spPr>
        <p:txBody>
          <a:bodyPr/>
          <a:lstStyle/>
          <a:p>
            <a:fld id="{F788944D-C630-2649-A862-64399FCAB159}" type="slidenum">
              <a:rPr lang="en-US" altLang="en-US"/>
              <a:pPr/>
              <a:t>33</a:t>
            </a:fld>
            <a:endParaRPr lang="en-US" altLang="en-US"/>
          </a:p>
        </p:txBody>
      </p:sp>
      <p:sp>
        <p:nvSpPr>
          <p:cNvPr id="49153" name="Text Box 1">
            <a:extLst>
              <a:ext uri="{FF2B5EF4-FFF2-40B4-BE49-F238E27FC236}">
                <a16:creationId xmlns:a16="http://schemas.microsoft.com/office/drawing/2014/main" id="{649A0E1C-8878-BA5F-C38C-B7001325F289}"/>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4CB3B2AC-81EA-5E8A-8A92-F24BDCDE225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We want to extract effective hadronic weak interaction strength inside a chaotic, many-body nucleus and see if it follows the gaussian orthogonal ensemble (GOE) prediction of nuclear statistical theory.</a:t>
            </a:r>
          </a:p>
        </p:txBody>
      </p:sp>
    </p:spTree>
    <p:extLst>
      <p:ext uri="{BB962C8B-B14F-4D97-AF65-F5344CB8AC3E}">
        <p14:creationId xmlns:p14="http://schemas.microsoft.com/office/powerpoint/2010/main" val="3593956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43CEA9B8-D41F-864A-B9D8-BA65CAD115F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87741"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fld id="{5DFD9800-E120-D24F-8BE3-C0859CC04A92}"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87741"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t>2</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11" name="Text Box 1">
            <a:extLst>
              <a:ext uri="{FF2B5EF4-FFF2-40B4-BE49-F238E27FC236}">
                <a16:creationId xmlns:a16="http://schemas.microsoft.com/office/drawing/2014/main" id="{39D98E13-1A43-1748-A660-97B156B64965}"/>
              </a:ext>
            </a:extLst>
          </p:cNvPr>
          <p:cNvSpPr>
            <a:spLocks noGrp="1" noRot="1" noChangeAspect="1" noChangeArrowheads="1" noTextEdit="1"/>
          </p:cNvSpPr>
          <p:nvPr>
            <p:ph type="sldImg"/>
          </p:nvPr>
        </p:nvSpPr>
        <p:spPr>
          <a:xfrm>
            <a:off x="717550" y="841375"/>
            <a:ext cx="7372350" cy="41481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412" name="Text Box 2">
            <a:extLst>
              <a:ext uri="{FF2B5EF4-FFF2-40B4-BE49-F238E27FC236}">
                <a16:creationId xmlns:a16="http://schemas.microsoft.com/office/drawing/2014/main" id="{EFF25F6D-CAF3-1B48-8B2B-C4B008593F59}"/>
              </a:ext>
            </a:extLst>
          </p:cNvPr>
          <p:cNvSpPr>
            <a:spLocks noGrp="1" noChangeArrowheads="1"/>
          </p:cNvSpPr>
          <p:nvPr>
            <p:ph type="body" idx="1"/>
          </p:nvPr>
        </p:nvSpPr>
        <p:spPr>
          <a:xfrm>
            <a:off x="881063" y="5254625"/>
            <a:ext cx="7046912" cy="497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EF6B767E-E558-8249-B1F0-CA5567ADDF0D}"/>
              </a:ext>
            </a:extLst>
          </p:cNvPr>
          <p:cNvSpPr>
            <a:spLocks noGrp="1" noChangeArrowheads="1"/>
          </p:cNvSpPr>
          <p:nvPr>
            <p:ph type="sldNum"/>
          </p:nvPr>
        </p:nvSpPr>
        <p:spPr>
          <a:ln/>
        </p:spPr>
        <p:txBody>
          <a:bodyPr/>
          <a:lstStyle/>
          <a:p>
            <a:fld id="{F788944D-C630-2649-A862-64399FCAB159}" type="slidenum">
              <a:rPr lang="en-US" altLang="en-US"/>
              <a:pPr/>
              <a:t>3</a:t>
            </a:fld>
            <a:endParaRPr lang="en-US" altLang="en-US"/>
          </a:p>
        </p:txBody>
      </p:sp>
      <p:sp>
        <p:nvSpPr>
          <p:cNvPr id="49153" name="Text Box 1">
            <a:extLst>
              <a:ext uri="{FF2B5EF4-FFF2-40B4-BE49-F238E27FC236}">
                <a16:creationId xmlns:a16="http://schemas.microsoft.com/office/drawing/2014/main" id="{5BAF3974-CFF9-EC4A-A250-901F6C939751}"/>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0DD68566-A9A2-4E41-913E-8256C922992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We want to extract effective hadronic weak interaction strength inside a chaotic, many-body nucleus and see if it follows the gaussian orthogonal ensemble (GOE) prediction of nuclear statistical theory.</a:t>
            </a:r>
          </a:p>
        </p:txBody>
      </p:sp>
    </p:spTree>
    <p:extLst>
      <p:ext uri="{BB962C8B-B14F-4D97-AF65-F5344CB8AC3E}">
        <p14:creationId xmlns:p14="http://schemas.microsoft.com/office/powerpoint/2010/main" val="321335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4FB610-F3C0-F142-831F-20D5F963F069}" type="slidenum">
              <a:rPr lang="en-US"/>
              <a:pPr>
                <a:defRPr/>
              </a:pPr>
              <a:t>5</a:t>
            </a:fld>
            <a:endParaRPr lang="en-US"/>
          </a:p>
        </p:txBody>
      </p:sp>
      <p:sp>
        <p:nvSpPr>
          <p:cNvPr id="67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6867"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888461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rPr dirty="0"/>
              <a:t>This is an example of neutron absorption cross section of In, but many such very sharp resonance states is about  have been observed for 1eV to keV neutrons.  The width of the resonance is 100meV, this sharp width indicate the long life time</a:t>
            </a:r>
          </a:p>
        </p:txBody>
      </p:sp>
    </p:spTree>
    <p:extLst>
      <p:ext uri="{BB962C8B-B14F-4D97-AF65-F5344CB8AC3E}">
        <p14:creationId xmlns:p14="http://schemas.microsoft.com/office/powerpoint/2010/main" val="94473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“Here’s the key reason weak interactions can look big in neutron compound resonances: the </a:t>
                </a:r>
                <a:r>
                  <a:rPr lang="en-US" i="1" dirty="0"/>
                  <a:t>mixing amplitude</a:t>
                </a:r>
                <a:r>
                  <a:rPr lang="en-US" dirty="0"/>
                  <a:t> is </a:t>
                </a:r>
                <a14:m>
                  <m:oMath xmlns:m="http://schemas.openxmlformats.org/officeDocument/2006/math">
                    <m:r>
                      <a:rPr lang="en-US" sz="1200" i="1" kern="1200">
                        <a:solidFill>
                          <a:schemeClr val="tx1"/>
                        </a:solidFill>
                        <a:latin typeface="Cambria Math" panose="02040503050406030204" pitchFamily="18" charset="0"/>
                        <a:ea typeface="+mn-ea"/>
                        <a:cs typeface="+mn-cs"/>
                      </a:rPr>
                      <m:t>𝜂</m:t>
                    </m:r>
                    <m:r>
                      <a:rPr lang="en-US" sz="1200" i="0" kern="1200">
                        <a:solidFill>
                          <a:schemeClr val="tx1"/>
                        </a:solidFill>
                        <a:latin typeface="Cambria Math" panose="02040503050406030204" pitchFamily="18" charset="0"/>
                        <a:ea typeface="+mn-ea"/>
                        <a:cs typeface="+mn-cs"/>
                      </a:rPr>
                      <m:t>=</m:t>
                    </m:r>
                    <m:r>
                      <a:rPr lang="en-US" sz="1200" i="1" kern="1200">
                        <a:solidFill>
                          <a:schemeClr val="tx1"/>
                        </a:solidFill>
                        <a:latin typeface="Cambria Math" panose="02040503050406030204" pitchFamily="18" charset="0"/>
                        <a:ea typeface="+mn-ea"/>
                        <a:cs typeface="+mn-cs"/>
                      </a:rPr>
                      <m:t>𝑊</m:t>
                    </m:r>
                    <m:r>
                      <a:rPr lang="en-US" sz="1200" i="0" kern="1200">
                        <a:solidFill>
                          <a:schemeClr val="tx1"/>
                        </a:solidFill>
                        <a:latin typeface="Cambria Math" panose="02040503050406030204" pitchFamily="18" charset="0"/>
                        <a:ea typeface="+mn-ea"/>
                        <a:cs typeface="+mn-cs"/>
                      </a:rPr>
                      <m:t>/</m:t>
                    </m:r>
                    <m:r>
                      <m:rPr>
                        <m:sty m:val="p"/>
                      </m:rPr>
                      <a:rPr lang="en-US" sz="1200" i="0" kern="1200">
                        <a:solidFill>
                          <a:schemeClr val="tx1"/>
                        </a:solidFill>
                        <a:latin typeface="Cambria Math" panose="02040503050406030204" pitchFamily="18" charset="0"/>
                        <a:ea typeface="+mn-ea"/>
                        <a:cs typeface="+mn-cs"/>
                      </a:rPr>
                      <m:t>Δ</m:t>
                    </m:r>
                    <m:r>
                      <a:rPr lang="en-US" sz="1200" i="1" kern="1200">
                        <a:solidFill>
                          <a:schemeClr val="tx1"/>
                        </a:solidFill>
                        <a:latin typeface="Cambria Math" panose="02040503050406030204" pitchFamily="18" charset="0"/>
                        <a:ea typeface="+mn-ea"/>
                        <a:cs typeface="+mn-cs"/>
                      </a:rPr>
                      <m:t>𝐸</m:t>
                    </m:r>
                  </m:oMath>
                </a14:m>
                <a:r>
                  <a:rPr lang="en-US" dirty="0"/>
                  <a:t>, and </a:t>
                </a:r>
                <a14:m>
                  <m:oMath xmlns:m="http://schemas.openxmlformats.org/officeDocument/2006/math">
                    <m:r>
                      <m:rPr>
                        <m:sty m:val="p"/>
                      </m:rPr>
                      <a:rPr lang="en-US" sz="1200" kern="1200">
                        <a:solidFill>
                          <a:schemeClr val="tx1"/>
                        </a:solidFill>
                        <a:latin typeface="Cambria Math" panose="02040503050406030204" pitchFamily="18" charset="0"/>
                        <a:ea typeface="+mn-ea"/>
                        <a:cs typeface="+mn-cs"/>
                      </a:rPr>
                      <m:t>Δ</m:t>
                    </m:r>
                    <m:r>
                      <a:rPr lang="en-US" sz="1200" i="1" kern="1200">
                        <a:solidFill>
                          <a:schemeClr val="tx1"/>
                        </a:solidFill>
                        <a:latin typeface="Cambria Math" panose="02040503050406030204" pitchFamily="18" charset="0"/>
                        <a:ea typeface="+mn-ea"/>
                        <a:cs typeface="+mn-cs"/>
                      </a:rPr>
                      <m:t>𝐸</m:t>
                    </m:r>
                  </m:oMath>
                </a14:m>
                <a:r>
                  <a:rPr lang="en-US" dirty="0"/>
                  <a:t>is incredibly small in a compound nucleus.”</a:t>
                </a:r>
              </a:p>
              <a:p>
                <a:endParaRPr lang="en-US" dirty="0"/>
              </a:p>
              <a:p>
                <a:endParaRPr lang="en-US" dirty="0"/>
              </a:p>
              <a:p>
                <a:r>
                  <a:rPr lang="en-US" dirty="0"/>
                  <a:t>“First, what is a compound resonance? It’s a highly excited nuclear eigenstate. In practice it’s a superposition of many simpler many-body configurations—think shell-model particle–hole excitations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𝑖</m:t>
                        </m:r>
                      </m:e>
                    </m:d>
                  </m:oMath>
                </a14:m>
                <a:r>
                  <a:rPr lang="ar-AE" dirty="0"/>
                  <a:t>: </a:t>
                </a:r>
                <a14:m>
                  <m:oMath xmlns:m="http://schemas.openxmlformats.org/officeDocument/2006/math">
                    <m:r>
                      <a:rPr lang="ar-AE" sz="1200" kern="1200">
                        <a:solidFill>
                          <a:schemeClr val="tx1"/>
                        </a:solidFill>
                        <a:latin typeface="Cambria Math" panose="02040503050406030204" pitchFamily="18" charset="0"/>
                        <a:ea typeface="+mn-ea"/>
                        <a:cs typeface="+mn-cs"/>
                      </a:rPr>
                      <m:t>1</m:t>
                    </m:r>
                    <m:r>
                      <a:rPr lang="ar-AE" sz="1200" i="1" kern="1200">
                        <a:solidFill>
                          <a:schemeClr val="tx1"/>
                        </a:solidFill>
                        <a:latin typeface="Cambria Math" panose="02040503050406030204" pitchFamily="18" charset="0"/>
                        <a:ea typeface="+mn-ea"/>
                        <a:cs typeface="+mn-cs"/>
                      </a:rPr>
                      <m:t>𝑝</m:t>
                    </m:r>
                    <m:r>
                      <m:rPr>
                        <m:nor/>
                      </m:rPr>
                      <a:rPr lang="ar-AE" sz="1200" b="0" i="1" kern="1200">
                        <a:solidFill>
                          <a:schemeClr val="tx1"/>
                        </a:solidFill>
                        <a:latin typeface="+mn-lt"/>
                        <a:ea typeface="+mn-ea"/>
                        <a:cs typeface="+mn-cs"/>
                      </a:rPr>
                      <m:t> </m:t>
                    </m:r>
                    <m:r>
                      <m:rPr>
                        <m:nor/>
                      </m:rPr>
                      <a:rPr lang="ar-AE" sz="1200" b="0" i="1" kern="1200">
                        <a:solidFill>
                          <a:schemeClr val="tx1"/>
                        </a:solidFill>
                        <a:latin typeface="+mn-lt"/>
                        <a:ea typeface="+mn-ea"/>
                        <a:cs typeface="+mn-cs"/>
                      </a:rPr>
                      <m:t>⁣</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r>
                      <m:rPr>
                        <m:nor/>
                      </m:rPr>
                      <a:rPr lang="ar-AE" sz="1200" b="0" i="1" kern="1200">
                        <a:solidFill>
                          <a:schemeClr val="tx1"/>
                        </a:solidFill>
                        <a:latin typeface="+mn-lt"/>
                        <a:ea typeface="+mn-ea"/>
                        <a:cs typeface="+mn-cs"/>
                      </a:rPr>
                      <m:t>⁣</m:t>
                    </m:r>
                    <m:r>
                      <a:rPr lang="ar-AE" sz="1200" b="0" i="0" kern="1200">
                        <a:solidFill>
                          <a:schemeClr val="tx1"/>
                        </a:solidFill>
                        <a:latin typeface="Cambria Math" panose="02040503050406030204" pitchFamily="18" charset="0"/>
                        <a:ea typeface="+mn-ea"/>
                        <a:cs typeface="+mn-cs"/>
                      </a:rPr>
                      <m:t>1</m:t>
                    </m:r>
                    <m:r>
                      <a:rPr lang="ar-AE" sz="1200" b="0" i="1" kern="1200">
                        <a:solidFill>
                          <a:schemeClr val="tx1"/>
                        </a:solidFill>
                        <a:latin typeface="Cambria Math" panose="02040503050406030204" pitchFamily="18" charset="0"/>
                        <a:ea typeface="+mn-ea"/>
                        <a:cs typeface="+mn-cs"/>
                      </a:rPr>
                      <m:t>h</m:t>
                    </m:r>
                  </m:oMath>
                </a14:m>
                <a:r>
                  <a:rPr lang="ar-AE" dirty="0"/>
                  <a:t>, </a:t>
                </a:r>
                <a14:m>
                  <m:oMath xmlns:m="http://schemas.openxmlformats.org/officeDocument/2006/math">
                    <m:r>
                      <a:rPr lang="ar-AE" sz="1200" kern="1200">
                        <a:solidFill>
                          <a:schemeClr val="tx1"/>
                        </a:solidFill>
                        <a:latin typeface="Cambria Math" panose="02040503050406030204" pitchFamily="18" charset="0"/>
                        <a:ea typeface="+mn-ea"/>
                        <a:cs typeface="+mn-cs"/>
                      </a:rPr>
                      <m:t>2</m:t>
                    </m:r>
                    <m:r>
                      <a:rPr lang="ar-AE" sz="1200" i="1" kern="1200">
                        <a:solidFill>
                          <a:schemeClr val="tx1"/>
                        </a:solidFill>
                        <a:latin typeface="Cambria Math" panose="02040503050406030204" pitchFamily="18" charset="0"/>
                        <a:ea typeface="+mn-ea"/>
                        <a:cs typeface="+mn-cs"/>
                      </a:rPr>
                      <m:t>𝑝</m:t>
                    </m:r>
                    <m:r>
                      <m:rPr>
                        <m:nor/>
                      </m:rPr>
                      <a:rPr lang="ar-AE" sz="1200" b="0" i="1" kern="1200">
                        <a:solidFill>
                          <a:schemeClr val="tx1"/>
                        </a:solidFill>
                        <a:latin typeface="+mn-lt"/>
                        <a:ea typeface="+mn-ea"/>
                        <a:cs typeface="+mn-cs"/>
                      </a:rPr>
                      <m:t> </m:t>
                    </m:r>
                    <m:r>
                      <m:rPr>
                        <m:nor/>
                      </m:rPr>
                      <a:rPr lang="ar-AE" sz="1200" b="0" i="1" kern="1200">
                        <a:solidFill>
                          <a:schemeClr val="tx1"/>
                        </a:solidFill>
                        <a:latin typeface="+mn-lt"/>
                        <a:ea typeface="+mn-ea"/>
                        <a:cs typeface="+mn-cs"/>
                      </a:rPr>
                      <m:t>⁣</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r>
                      <m:rPr>
                        <m:nor/>
                      </m:rPr>
                      <a:rPr lang="ar-AE" sz="1200" b="0" i="1" kern="1200">
                        <a:solidFill>
                          <a:schemeClr val="tx1"/>
                        </a:solidFill>
                        <a:latin typeface="+mn-lt"/>
                        <a:ea typeface="+mn-ea"/>
                        <a:cs typeface="+mn-cs"/>
                      </a:rPr>
                      <m:t>⁣</m:t>
                    </m:r>
                    <m:r>
                      <a:rPr lang="ar-AE" sz="1200" b="0" i="0" kern="1200">
                        <a:solidFill>
                          <a:schemeClr val="tx1"/>
                        </a:solidFill>
                        <a:latin typeface="Cambria Math" panose="02040503050406030204" pitchFamily="18" charset="0"/>
                        <a:ea typeface="+mn-ea"/>
                        <a:cs typeface="+mn-cs"/>
                      </a:rPr>
                      <m:t>2</m:t>
                    </m:r>
                    <m:r>
                      <a:rPr lang="ar-AE" sz="1200" b="0" i="1" kern="1200">
                        <a:solidFill>
                          <a:schemeClr val="tx1"/>
                        </a:solidFill>
                        <a:latin typeface="Cambria Math" panose="02040503050406030204" pitchFamily="18" charset="0"/>
                        <a:ea typeface="+mn-ea"/>
                        <a:cs typeface="+mn-cs"/>
                      </a:rPr>
                      <m:t>h</m:t>
                    </m:r>
                  </m:oMath>
                </a14:m>
                <a:r>
                  <a:rPr lang="ar-AE" dirty="0"/>
                  <a:t>, </a:t>
                </a:r>
                <a:r>
                  <a:rPr lang="en-US" dirty="0"/>
                  <a:t>etc.</a:t>
                </a:r>
                <a:br>
                  <a:rPr lang="en-US" dirty="0"/>
                </a:br>
                <a:r>
                  <a:rPr lang="en-US" dirty="0"/>
                  <a:t>Because the strong residual interaction spreads these components over an energy band called the spreading width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m:rPr>
                            <m:sty m:val="p"/>
                          </m:rPr>
                          <a:rPr lang="el-GR" sz="1200" kern="1200">
                            <a:solidFill>
                              <a:schemeClr val="tx1"/>
                            </a:solidFill>
                            <a:latin typeface="Cambria Math" panose="02040503050406030204" pitchFamily="18" charset="0"/>
                            <a:ea typeface="+mn-ea"/>
                            <a:cs typeface="+mn-cs"/>
                          </a:rPr>
                          <m:t>Γ</m:t>
                        </m:r>
                      </m:e>
                      <m:sub>
                        <m:r>
                          <m:rPr>
                            <m:sty m:val="p"/>
                          </m:rPr>
                          <a:rPr lang="en-US" sz="1200" i="0" kern="1200">
                            <a:solidFill>
                              <a:schemeClr val="tx1"/>
                            </a:solidFill>
                            <a:latin typeface="Cambria Math" panose="02040503050406030204" pitchFamily="18" charset="0"/>
                            <a:ea typeface="+mn-ea"/>
                            <a:cs typeface="+mn-cs"/>
                          </a:rPr>
                          <m:t>spr</m:t>
                        </m:r>
                      </m:sub>
                    </m:sSub>
                    <m:r>
                      <a:rPr lang="ar-AE" sz="1200" i="0" kern="1200">
                        <a:solidFill>
                          <a:schemeClr val="tx1"/>
                        </a:solidFill>
                        <a:latin typeface="Cambria Math" panose="02040503050406030204" pitchFamily="18" charset="0"/>
                        <a:ea typeface="+mn-ea"/>
                        <a:cs typeface="+mn-cs"/>
                      </a:rPr>
                      <m:t>∼</m:t>
                    </m:r>
                  </m:oMath>
                </a14:m>
                <a:r>
                  <a:rPr lang="en-US" dirty="0"/>
                  <a:t>MeV, while the actual level spacing between neighboring compound resonances is tiny, </a:t>
                </a:r>
                <a14:m>
                  <m:oMath xmlns:m="http://schemas.openxmlformats.org/officeDocument/2006/math">
                    <m:r>
                      <a:rPr lang="en-US" sz="1200" i="1" kern="1200">
                        <a:solidFill>
                          <a:schemeClr val="tx1"/>
                        </a:solidFill>
                        <a:latin typeface="Cambria Math" panose="02040503050406030204" pitchFamily="18" charset="0"/>
                        <a:ea typeface="+mn-ea"/>
                        <a:cs typeface="+mn-cs"/>
                      </a:rPr>
                      <m:t>𝐷</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10</m:t>
                    </m:r>
                  </m:oMath>
                </a14:m>
                <a:r>
                  <a:rPr lang="en-US" dirty="0"/>
                  <a:t>–</a:t>
                </a:r>
                <a14:m>
                  <m:oMath xmlns:m="http://schemas.openxmlformats.org/officeDocument/2006/math">
                    <m:r>
                      <a:rPr lang="en-US" sz="1200" kern="1200">
                        <a:solidFill>
                          <a:schemeClr val="tx1"/>
                        </a:solidFill>
                        <a:latin typeface="Cambria Math" panose="02040503050406030204" pitchFamily="18" charset="0"/>
                        <a:ea typeface="+mn-ea"/>
                        <a:cs typeface="+mn-cs"/>
                      </a:rPr>
                      <m:t>100</m:t>
                    </m:r>
                  </m:oMath>
                </a14:m>
                <a:r>
                  <a:rPr lang="en-US" dirty="0"/>
                  <a:t> eV, the number of significant components is </a:t>
                </a:r>
                <a14:m>
                  <m:oMath xmlns:m="http://schemas.openxmlformats.org/officeDocument/2006/math">
                    <m:r>
                      <a:rPr lang="en-US" sz="1200" i="1" kern="1200">
                        <a:solidFill>
                          <a:schemeClr val="tx1"/>
                        </a:solidFill>
                        <a:latin typeface="Cambria Math" panose="02040503050406030204" pitchFamily="18" charset="0"/>
                        <a:ea typeface="+mn-ea"/>
                        <a:cs typeface="+mn-cs"/>
                      </a:rPr>
                      <m:t>𝑁</m:t>
                    </m:r>
                    <m:r>
                      <a:rPr lang="en-US"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m:rPr>
                            <m:sty m:val="p"/>
                          </m:rPr>
                          <a:rPr lang="el-GR" sz="1200" i="0" kern="1200">
                            <a:solidFill>
                              <a:schemeClr val="tx1"/>
                            </a:solidFill>
                            <a:latin typeface="Cambria Math" panose="02040503050406030204" pitchFamily="18" charset="0"/>
                            <a:ea typeface="+mn-ea"/>
                            <a:cs typeface="+mn-cs"/>
                          </a:rPr>
                          <m:t>Γ</m:t>
                        </m:r>
                      </m:e>
                      <m:sub>
                        <m:r>
                          <m:rPr>
                            <m:sty m:val="p"/>
                          </m:rPr>
                          <a:rPr lang="en-US" sz="1200" i="0" kern="1200">
                            <a:solidFill>
                              <a:schemeClr val="tx1"/>
                            </a:solidFill>
                            <a:latin typeface="Cambria Math" panose="02040503050406030204" pitchFamily="18" charset="0"/>
                            <a:ea typeface="+mn-ea"/>
                            <a:cs typeface="+mn-cs"/>
                          </a:rPr>
                          <m:t>spr</m:t>
                        </m:r>
                      </m:sub>
                    </m:sSub>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𝐷</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10</m:t>
                        </m:r>
                      </m:e>
                      <m:sup>
                        <m:r>
                          <a:rPr lang="ar-AE" sz="1200" i="0" kern="1200">
                            <a:solidFill>
                              <a:schemeClr val="tx1"/>
                            </a:solidFill>
                            <a:latin typeface="Cambria Math" panose="02040503050406030204" pitchFamily="18" charset="0"/>
                            <a:ea typeface="+mn-ea"/>
                            <a:cs typeface="+mn-cs"/>
                          </a:rPr>
                          <m:t>5</m:t>
                        </m:r>
                      </m:sup>
                    </m:sSup>
                  </m:oMath>
                </a14:m>
                <a:r>
                  <a:rPr lang="ar-AE" dirty="0"/>
                  <a:t>. </a:t>
                </a:r>
                <a:r>
                  <a:rPr lang="en-US" dirty="0"/>
                  <a:t>Normalization then gives typical coefficients </a:t>
                </a:r>
                <a14:m>
                  <m:oMath xmlns:m="http://schemas.openxmlformats.org/officeDocument/2006/math">
                    <m:r>
                      <a:rPr lang="en-US" sz="1200" i="1" kern="1200">
                        <a:solidFill>
                          <a:schemeClr val="tx1"/>
                        </a:solidFill>
                        <a:latin typeface="Cambria Math" panose="02040503050406030204" pitchFamily="18" charset="0"/>
                        <a:ea typeface="+mn-ea"/>
                        <a:cs typeface="+mn-cs"/>
                      </a:rPr>
                      <m:t>𝑐</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1</m:t>
                    </m:r>
                    <m:r>
                      <a:rPr lang="en-US" sz="1200" i="0" kern="1200">
                        <a:solidFill>
                          <a:schemeClr val="tx1"/>
                        </a:solidFill>
                        <a:latin typeface="Cambria Math" panose="02040503050406030204" pitchFamily="18" charset="0"/>
                        <a:ea typeface="+mn-ea"/>
                        <a:cs typeface="+mn-cs"/>
                      </a:rPr>
                      <m:t>/</m:t>
                    </m:r>
                    <m:rad>
                      <m:radPr>
                        <m:degHide m:val="on"/>
                        <m:ctrlPr>
                          <a:rPr lang="ar-AE" sz="1200" i="1" kern="1200">
                            <a:solidFill>
                              <a:schemeClr val="tx1"/>
                            </a:solidFill>
                            <a:latin typeface="Cambria Math" panose="02040503050406030204" pitchFamily="18" charset="0"/>
                            <a:ea typeface="+mn-ea"/>
                            <a:cs typeface="+mn-cs"/>
                          </a:rPr>
                        </m:ctrlPr>
                      </m:radPr>
                      <m:deg/>
                      <m:e>
                        <m:r>
                          <a:rPr lang="ar-AE" sz="1200" i="1" kern="1200">
                            <a:solidFill>
                              <a:schemeClr val="tx1"/>
                            </a:solidFill>
                            <a:latin typeface="Cambria Math" panose="02040503050406030204" pitchFamily="18" charset="0"/>
                            <a:ea typeface="+mn-ea"/>
                            <a:cs typeface="+mn-cs"/>
                          </a:rPr>
                          <m:t>𝑁</m:t>
                        </m:r>
                      </m:e>
                    </m:rad>
                  </m:oMath>
                </a14:m>
                <a:r>
                  <a:rPr lang="ar-AE" dirty="0"/>
                  <a:t>.”</a:t>
                </a:r>
                <a:endParaRPr lang="en-US" dirty="0"/>
              </a:p>
              <a:p>
                <a:endParaRPr lang="en-US" dirty="0"/>
              </a:p>
              <a:p>
                <a:r>
                  <a:rPr lang="en-US" dirty="0"/>
                  <a:t>The matrix element between two compound states is a double sum over those components. But the terms don’t add coherently: their phases/signs fluctuate. So the sum behaves like a random walk. That’s why the </a:t>
                </a:r>
                <a:r>
                  <a:rPr lang="en-US" i="1" dirty="0"/>
                  <a:t>compound-to-compound</a:t>
                </a:r>
                <a:r>
                  <a:rPr lang="en-US" dirty="0"/>
                  <a:t> matrix element is actually </a:t>
                </a:r>
                <a:r>
                  <a:rPr lang="en-US" b="1" dirty="0"/>
                  <a:t>suppressed.</a:t>
                </a:r>
                <a:endParaRPr lang="en-US" dirty="0"/>
              </a:p>
            </p:txBody>
          </p:sp>
        </mc:Choice>
        <mc:Fallback xmlns="">
          <p:sp>
            <p:nvSpPr>
              <p:cNvPr id="3" name="Notes Placeholder 2"/>
              <p:cNvSpPr>
                <a:spLocks noGrp="1"/>
              </p:cNvSpPr>
              <p:nvPr>
                <p:ph type="body" idx="1"/>
              </p:nvPr>
            </p:nvSpPr>
            <p:spPr/>
            <p:txBody>
              <a:bodyPr/>
              <a:lstStyle/>
              <a:p>
                <a:r>
                  <a:rPr lang="en-US" dirty="0"/>
                  <a:t>“Here’s the key reason weak interactions can look big in neutron compound resonances: the </a:t>
                </a:r>
                <a:r>
                  <a:rPr lang="en-US" i="1" dirty="0"/>
                  <a:t>mixing amplitude</a:t>
                </a:r>
                <a:r>
                  <a:rPr lang="en-US" dirty="0"/>
                  <a:t> is </a:t>
                </a:r>
                <a:r>
                  <a:rPr lang="en-US" sz="1200" i="0" kern="1200">
                    <a:solidFill>
                      <a:schemeClr val="tx1"/>
                    </a:solidFill>
                    <a:latin typeface="+mn-lt"/>
                    <a:ea typeface="+mn-ea"/>
                    <a:cs typeface="+mn-cs"/>
                  </a:rPr>
                  <a:t>𝜂=𝑊/Δ𝐸</a:t>
                </a:r>
                <a:r>
                  <a:rPr lang="en-US" dirty="0"/>
                  <a:t>, and </a:t>
                </a:r>
                <a:r>
                  <a:rPr lang="en-US" sz="1200" i="0" kern="1200">
                    <a:solidFill>
                      <a:schemeClr val="tx1"/>
                    </a:solidFill>
                    <a:latin typeface="+mn-lt"/>
                    <a:ea typeface="+mn-ea"/>
                    <a:cs typeface="+mn-cs"/>
                  </a:rPr>
                  <a:t>Δ𝐸</a:t>
                </a:r>
                <a:r>
                  <a:rPr lang="en-US" dirty="0"/>
                  <a:t>is incredibly small in a compound nucleus.”</a:t>
                </a:r>
              </a:p>
              <a:p>
                <a:endParaRPr lang="en-US" dirty="0"/>
              </a:p>
              <a:p>
                <a:endParaRPr lang="en-US" dirty="0"/>
              </a:p>
              <a:p>
                <a:r>
                  <a:rPr lang="en-US" dirty="0"/>
                  <a:t>“First, what is a compound resonance? It’s a highly excited nuclear eigenstate. In practice it’s a superposition of many simpler many-body configurations—think shell-model particle–hole excitations </a:t>
                </a:r>
                <a:r>
                  <a:rPr lang="ar-AE" sz="1200" i="0" kern="1200">
                    <a:solidFill>
                      <a:schemeClr val="tx1"/>
                    </a:solidFill>
                    <a:latin typeface="+mn-lt"/>
                    <a:ea typeface="+mn-ea"/>
                    <a:cs typeface="+mn-cs"/>
                  </a:rPr>
                  <a:t>├ ∣𝑖⟩</a:t>
                </a:r>
                <a:r>
                  <a:rPr lang="ar-AE" dirty="0"/>
                  <a:t>: </a:t>
                </a:r>
                <a:r>
                  <a:rPr lang="ar-AE" sz="1200" i="0" kern="1200">
                    <a:solidFill>
                      <a:schemeClr val="tx1"/>
                    </a:solidFill>
                    <a:latin typeface="+mn-lt"/>
                    <a:ea typeface="+mn-ea"/>
                    <a:cs typeface="+mn-cs"/>
                  </a:rPr>
                  <a:t>1𝑝</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1ℎ</a:t>
                </a:r>
                <a:r>
                  <a:rPr lang="ar-AE" dirty="0"/>
                  <a:t>, </a:t>
                </a:r>
                <a:r>
                  <a:rPr lang="ar-AE" sz="1200" i="0" kern="1200">
                    <a:solidFill>
                      <a:schemeClr val="tx1"/>
                    </a:solidFill>
                    <a:latin typeface="+mn-lt"/>
                    <a:ea typeface="+mn-ea"/>
                    <a:cs typeface="+mn-cs"/>
                  </a:rPr>
                  <a:t>2𝑝</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2ℎ</a:t>
                </a:r>
                <a:r>
                  <a:rPr lang="ar-AE" dirty="0"/>
                  <a:t>, </a:t>
                </a:r>
                <a:r>
                  <a:rPr lang="en-US" dirty="0"/>
                  <a:t>etc.</a:t>
                </a:r>
                <a:br>
                  <a:rPr lang="en-US" dirty="0"/>
                </a:br>
                <a:r>
                  <a:rPr lang="en-US" dirty="0"/>
                  <a:t>Because the strong residual interaction spreads these components over an energy band called the spreading width </a:t>
                </a:r>
                <a:r>
                  <a:rPr lang="el-GR" sz="1200" i="0" kern="1200">
                    <a:solidFill>
                      <a:schemeClr val="tx1"/>
                    </a:solidFill>
                    <a:latin typeface="+mn-lt"/>
                    <a:ea typeface="+mn-ea"/>
                    <a:cs typeface="+mn-cs"/>
                  </a:rPr>
                  <a:t>Γ</a:t>
                </a:r>
                <a:r>
                  <a:rPr lang="ar-AE" sz="1200" i="0" kern="1200">
                    <a:solidFill>
                      <a:schemeClr val="tx1"/>
                    </a:solidFill>
                    <a:latin typeface="+mn-lt"/>
                    <a:ea typeface="+mn-ea"/>
                    <a:cs typeface="+mn-cs"/>
                  </a:rPr>
                  <a:t>_</a:t>
                </a:r>
                <a:r>
                  <a:rPr lang="en-US" sz="1200" i="0" kern="1200">
                    <a:solidFill>
                      <a:schemeClr val="tx1"/>
                    </a:solidFill>
                    <a:latin typeface="+mn-lt"/>
                    <a:ea typeface="+mn-ea"/>
                    <a:cs typeface="+mn-cs"/>
                  </a:rPr>
                  <a:t>spr</a:t>
                </a:r>
                <a:r>
                  <a:rPr lang="ar-AE" sz="1200" i="0" kern="1200">
                    <a:solidFill>
                      <a:schemeClr val="tx1"/>
                    </a:solidFill>
                    <a:latin typeface="+mn-lt"/>
                    <a:ea typeface="+mn-ea"/>
                    <a:cs typeface="+mn-cs"/>
                  </a:rPr>
                  <a:t>∼</a:t>
                </a:r>
                <a:r>
                  <a:rPr lang="en-US" dirty="0"/>
                  <a:t>MeV, while the actual level spacing between neighboring compound resonances is tiny, </a:t>
                </a:r>
                <a:r>
                  <a:rPr lang="en-US" sz="1200" i="0" kern="1200">
                    <a:solidFill>
                      <a:schemeClr val="tx1"/>
                    </a:solidFill>
                    <a:latin typeface="+mn-lt"/>
                    <a:ea typeface="+mn-ea"/>
                    <a:cs typeface="+mn-cs"/>
                  </a:rPr>
                  <a:t>𝐷∼10</a:t>
                </a:r>
                <a:r>
                  <a:rPr lang="en-US" dirty="0"/>
                  <a:t>–</a:t>
                </a:r>
                <a:r>
                  <a:rPr lang="en-US" sz="1200" i="0" kern="1200">
                    <a:solidFill>
                      <a:schemeClr val="tx1"/>
                    </a:solidFill>
                    <a:latin typeface="+mn-lt"/>
                    <a:ea typeface="+mn-ea"/>
                    <a:cs typeface="+mn-cs"/>
                  </a:rPr>
                  <a:t>100</a:t>
                </a:r>
                <a:r>
                  <a:rPr lang="en-US" dirty="0"/>
                  <a:t> eV, the number of significant components is </a:t>
                </a:r>
                <a:r>
                  <a:rPr lang="en-US" sz="1200" i="0" kern="1200">
                    <a:solidFill>
                      <a:schemeClr val="tx1"/>
                    </a:solidFill>
                    <a:latin typeface="+mn-lt"/>
                    <a:ea typeface="+mn-ea"/>
                    <a:cs typeface="+mn-cs"/>
                  </a:rPr>
                  <a:t>𝑁∼</a:t>
                </a:r>
                <a:r>
                  <a:rPr lang="el-GR" sz="1200" i="0" kern="1200">
                    <a:solidFill>
                      <a:schemeClr val="tx1"/>
                    </a:solidFill>
                    <a:latin typeface="+mn-lt"/>
                    <a:ea typeface="+mn-ea"/>
                    <a:cs typeface="+mn-cs"/>
                  </a:rPr>
                  <a:t>Γ</a:t>
                </a:r>
                <a:r>
                  <a:rPr lang="ar-AE" sz="1200" i="0" kern="1200">
                    <a:solidFill>
                      <a:schemeClr val="tx1"/>
                    </a:solidFill>
                    <a:latin typeface="+mn-lt"/>
                    <a:ea typeface="+mn-ea"/>
                    <a:cs typeface="+mn-cs"/>
                  </a:rPr>
                  <a:t>_</a:t>
                </a:r>
                <a:r>
                  <a:rPr lang="en-US" sz="1200" i="0" kern="1200">
                    <a:solidFill>
                      <a:schemeClr val="tx1"/>
                    </a:solidFill>
                    <a:latin typeface="+mn-lt"/>
                    <a:ea typeface="+mn-ea"/>
                    <a:cs typeface="+mn-cs"/>
                  </a:rPr>
                  <a:t>spr</a:t>
                </a:r>
                <a:r>
                  <a:rPr lang="ar-AE" sz="1200" i="0" kern="1200">
                    <a:solidFill>
                      <a:schemeClr val="tx1"/>
                    </a:solidFill>
                    <a:latin typeface="+mn-lt"/>
                    <a:ea typeface="+mn-ea"/>
                    <a:cs typeface="+mn-cs"/>
                  </a:rPr>
                  <a:t>/𝐷∼10^5</a:t>
                </a:r>
                <a:r>
                  <a:rPr lang="ar-AE" dirty="0"/>
                  <a:t>. </a:t>
                </a:r>
                <a:r>
                  <a:rPr lang="en-US" dirty="0"/>
                  <a:t>Normalization then gives typical coefficients </a:t>
                </a:r>
                <a:r>
                  <a:rPr lang="en-US" sz="1200" i="0" kern="1200">
                    <a:solidFill>
                      <a:schemeClr val="tx1"/>
                    </a:solidFill>
                    <a:latin typeface="+mn-lt"/>
                    <a:ea typeface="+mn-ea"/>
                    <a:cs typeface="+mn-cs"/>
                  </a:rPr>
                  <a:t>𝑐∼1/</a:t>
                </a:r>
                <a:r>
                  <a:rPr lang="ar-AE" sz="1200" i="0" kern="1200">
                    <a:solidFill>
                      <a:schemeClr val="tx1"/>
                    </a:solidFill>
                    <a:latin typeface="+mn-lt"/>
                    <a:ea typeface="+mn-ea"/>
                    <a:cs typeface="+mn-cs"/>
                  </a:rPr>
                  <a:t>√𝑁</a:t>
                </a:r>
                <a:r>
                  <a:rPr lang="ar-AE" dirty="0"/>
                  <a:t>.”</a:t>
                </a:r>
                <a:endParaRPr lang="en-US" dirty="0"/>
              </a:p>
              <a:p>
                <a:endParaRPr lang="en-US" dirty="0"/>
              </a:p>
              <a:p>
                <a:r>
                  <a:rPr lang="en-US" dirty="0"/>
                  <a:t>The matrix element between two compound states is a double sum over those components. But the terms don’t add coherently: their phases/signs fluctuate. So the sum behaves like a random walk. That’s why the </a:t>
                </a:r>
                <a:r>
                  <a:rPr lang="en-US" i="1" dirty="0"/>
                  <a:t>compound-to-compound</a:t>
                </a:r>
                <a:r>
                  <a:rPr lang="en-US" dirty="0"/>
                  <a:t> matrix element is actually </a:t>
                </a:r>
                <a:r>
                  <a:rPr lang="en-US" b="1" dirty="0"/>
                  <a:t>suppressed.</a:t>
                </a:r>
                <a:endParaRPr lang="en-US" dirty="0"/>
              </a:p>
            </p:txBody>
          </p:sp>
        </mc:Fallback>
      </mc:AlternateContent>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13</a:t>
            </a:fld>
            <a:endParaRPr lang="en-US"/>
          </a:p>
        </p:txBody>
      </p:sp>
    </p:spTree>
    <p:extLst>
      <p:ext uri="{BB962C8B-B14F-4D97-AF65-F5344CB8AC3E}">
        <p14:creationId xmlns:p14="http://schemas.microsoft.com/office/powerpoint/2010/main" val="388793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15653-611B-40D1-8255-06800EED1A85}" type="slidenum">
              <a:rPr lang="en-US" smtClean="0"/>
              <a:t>14</a:t>
            </a:fld>
            <a:endParaRPr lang="en-US"/>
          </a:p>
        </p:txBody>
      </p:sp>
    </p:spTree>
    <p:extLst>
      <p:ext uri="{BB962C8B-B14F-4D97-AF65-F5344CB8AC3E}">
        <p14:creationId xmlns:p14="http://schemas.microsoft.com/office/powerpoint/2010/main" val="2584331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22</a:t>
            </a:fld>
            <a:endParaRPr lang="en-US"/>
          </a:p>
        </p:txBody>
      </p:sp>
    </p:spTree>
    <p:extLst>
      <p:ext uri="{BB962C8B-B14F-4D97-AF65-F5344CB8AC3E}">
        <p14:creationId xmlns:p14="http://schemas.microsoft.com/office/powerpoint/2010/main" val="429390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8AED3-B612-D78E-9D73-CC3D7187FC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B41260-B148-9056-BC29-B15B32DF13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886F6-AA59-EBBE-86E5-B0B1D80DD7CB}"/>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5" name="Footer Placeholder 4">
            <a:extLst>
              <a:ext uri="{FF2B5EF4-FFF2-40B4-BE49-F238E27FC236}">
                <a16:creationId xmlns:a16="http://schemas.microsoft.com/office/drawing/2014/main" id="{92CEFCAD-1AF7-F4CD-6348-5E1330AD1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63AEE-7A10-7251-13BD-AC234C1B19E8}"/>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209637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FD0A-2D65-B44D-9493-FF348682F4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2D1D12-BB0D-58AE-D482-793FB69BAF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DBDEA-4806-F940-3AEF-6AD37BDDF174}"/>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5" name="Footer Placeholder 4">
            <a:extLst>
              <a:ext uri="{FF2B5EF4-FFF2-40B4-BE49-F238E27FC236}">
                <a16:creationId xmlns:a16="http://schemas.microsoft.com/office/drawing/2014/main" id="{763277F3-9670-861D-8094-BEB532FB88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B2AE6-A3BF-F267-D4BB-5C06961489BF}"/>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3568479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7130DB-2EF1-5826-39EC-DD9D2C6F35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DF56AE-5D11-4176-EAFA-9716D8149D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98D5B-782E-C4A7-6DA5-7FCBCF0E0957}"/>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5" name="Footer Placeholder 4">
            <a:extLst>
              <a:ext uri="{FF2B5EF4-FFF2-40B4-BE49-F238E27FC236}">
                <a16:creationId xmlns:a16="http://schemas.microsoft.com/office/drawing/2014/main" id="{AA7E742E-C5B5-19C4-3459-393ED10C6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FB52D-D7FA-9E16-AF8B-50361DA73A5F}"/>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643810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0" name="TextBox 9"/>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1" name="TextBox 10"/>
          <p:cNvSpPr txBox="1"/>
          <p:nvPr userDrawn="1"/>
        </p:nvSpPr>
        <p:spPr>
          <a:xfrm>
            <a:off x="1838253" y="3187346"/>
            <a:ext cx="184731" cy="461665"/>
          </a:xfrm>
          <a:prstGeom prst="rect">
            <a:avLst/>
          </a:prstGeom>
          <a:noFill/>
        </p:spPr>
        <p:txBody>
          <a:bodyPr wrap="none" rtlCol="0">
            <a:spAutoFit/>
          </a:bodyPr>
          <a:lstStyle/>
          <a:p>
            <a:endParaRPr lang="en-US" sz="2400" dirty="0"/>
          </a:p>
        </p:txBody>
      </p:sp>
      <p:sp>
        <p:nvSpPr>
          <p:cNvPr id="14" name="Title 13"/>
          <p:cNvSpPr>
            <a:spLocks noGrp="1"/>
          </p:cNvSpPr>
          <p:nvPr>
            <p:ph type="title" hasCustomPrompt="1"/>
          </p:nvPr>
        </p:nvSpPr>
        <p:spPr>
          <a:xfrm>
            <a:off x="675592" y="3032696"/>
            <a:ext cx="9069976" cy="875880"/>
          </a:xfrm>
        </p:spPr>
        <p:txBody>
          <a:bodyPr anchor="ctr">
            <a:noAutofit/>
          </a:bodyPr>
          <a:lstStyle>
            <a:lvl1pPr>
              <a:defRPr sz="5333" b="1" i="0" spc="0" baseline="0">
                <a:solidFill>
                  <a:srgbClr val="FFFFFF"/>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701508" y="2708452"/>
            <a:ext cx="4933949" cy="336549"/>
          </a:xfrm>
        </p:spPr>
        <p:txBody>
          <a:bodyPr anchor="ctr">
            <a:noAutofit/>
          </a:bodyPr>
          <a:lstStyle>
            <a:lvl1pPr marL="0" indent="0">
              <a:buNone/>
              <a:defRPr sz="1867" b="1" i="0" spc="67" baseline="0">
                <a:solidFill>
                  <a:srgbClr val="A6A6A6"/>
                </a:solidFill>
                <a:latin typeface="Arial"/>
                <a:cs typeface="Arial"/>
              </a:defRPr>
            </a:lvl1pPr>
          </a:lstStyle>
          <a:p>
            <a:pPr lvl="0"/>
            <a:r>
              <a:rPr lang="en-US" dirty="0"/>
              <a:t>SECTION NUMBER OR SUBTITLE</a:t>
            </a:r>
          </a:p>
        </p:txBody>
      </p:sp>
      <p:sp>
        <p:nvSpPr>
          <p:cNvPr id="4" name="Rectangle 3"/>
          <p:cNvSpPr/>
          <p:nvPr userDrawn="1"/>
        </p:nvSpPr>
        <p:spPr>
          <a:xfrm>
            <a:off x="-19923" y="2709333"/>
            <a:ext cx="198152" cy="111560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406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4494-5B44-8842-AAEC-E2E0E80A5928}"/>
              </a:ext>
            </a:extLst>
          </p:cNvPr>
          <p:cNvSpPr>
            <a:spLocks noGrp="1"/>
          </p:cNvSpPr>
          <p:nvPr>
            <p:ph type="title"/>
          </p:nvPr>
        </p:nvSpPr>
        <p:spPr>
          <a:xfrm>
            <a:off x="914401" y="2130425"/>
            <a:ext cx="10335684" cy="1449388"/>
          </a:xfrm>
        </p:spPr>
        <p:txBody>
          <a:bodyPr/>
          <a:lstStyle/>
          <a:p>
            <a:r>
              <a:rPr lang="en-US"/>
              <a:t>Click to edit Master title style</a:t>
            </a:r>
          </a:p>
        </p:txBody>
      </p:sp>
      <p:sp>
        <p:nvSpPr>
          <p:cNvPr id="3" name="Date Placeholder 2">
            <a:extLst>
              <a:ext uri="{FF2B5EF4-FFF2-40B4-BE49-F238E27FC236}">
                <a16:creationId xmlns:a16="http://schemas.microsoft.com/office/drawing/2014/main" id="{720BAB0C-482D-D340-9190-A787E0A1F604}"/>
              </a:ext>
            </a:extLst>
          </p:cNvPr>
          <p:cNvSpPr>
            <a:spLocks noGrp="1"/>
          </p:cNvSpPr>
          <p:nvPr>
            <p:ph type="dt" idx="10"/>
          </p:nvPr>
        </p:nvSpPr>
        <p:spPr>
          <a:xfrm>
            <a:off x="609601" y="6356350"/>
            <a:ext cx="2817284" cy="344488"/>
          </a:xfrm>
        </p:spPr>
        <p:txBody>
          <a:bodyPr/>
          <a:lstStyle>
            <a:lvl1pPr>
              <a:defRPr/>
            </a:lvl1pPr>
          </a:lstStyle>
          <a:p>
            <a:r>
              <a:rPr lang="en-US" altLang="en-US"/>
              <a:t>7/21/20</a:t>
            </a:r>
          </a:p>
        </p:txBody>
      </p:sp>
      <p:sp>
        <p:nvSpPr>
          <p:cNvPr id="4" name="Slide Number Placeholder 3">
            <a:extLst>
              <a:ext uri="{FF2B5EF4-FFF2-40B4-BE49-F238E27FC236}">
                <a16:creationId xmlns:a16="http://schemas.microsoft.com/office/drawing/2014/main" id="{4B2A89B5-C8A6-CE4D-84CA-504ABD916245}"/>
              </a:ext>
            </a:extLst>
          </p:cNvPr>
          <p:cNvSpPr>
            <a:spLocks noGrp="1"/>
          </p:cNvSpPr>
          <p:nvPr>
            <p:ph type="sldNum" idx="11"/>
          </p:nvPr>
        </p:nvSpPr>
        <p:spPr>
          <a:xfrm>
            <a:off x="11231033" y="6403975"/>
            <a:ext cx="323851" cy="247650"/>
          </a:xfrm>
        </p:spPr>
        <p:txBody>
          <a:bodyPr/>
          <a:lstStyle>
            <a:lvl1pPr>
              <a:defRPr/>
            </a:lvl1pPr>
          </a:lstStyle>
          <a:p>
            <a:fld id="{4F8A9DE5-7D67-6549-9844-E5FE0471B9EC}" type="slidenum">
              <a:rPr lang="en-US" altLang="en-US"/>
              <a:pPr/>
              <a:t>‹#›</a:t>
            </a:fld>
            <a:endParaRPr lang="en-US" altLang="en-US"/>
          </a:p>
        </p:txBody>
      </p:sp>
    </p:spTree>
    <p:extLst>
      <p:ext uri="{BB962C8B-B14F-4D97-AF65-F5344CB8AC3E}">
        <p14:creationId xmlns:p14="http://schemas.microsoft.com/office/powerpoint/2010/main" val="645423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6833" y="619181"/>
            <a:ext cx="6080772" cy="1039091"/>
          </a:xfrm>
          <a:prstGeom prst="rect">
            <a:avLst/>
          </a:prstGeom>
        </p:spPr>
        <p:txBody>
          <a:bodyPr vert="horz" lIns="91440" tIns="45720" rIns="91440" bIns="45720" rtlCol="0" anchor="ctr">
            <a:noAutofit/>
          </a:bodyPr>
          <a:lstStyle>
            <a:lvl1pPr>
              <a:defRPr sz="4000" b="1" i="0" spc="0">
                <a:solidFill>
                  <a:schemeClr val="bg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706833" y="2172540"/>
            <a:ext cx="6080772" cy="3735329"/>
          </a:xfrm>
          <a:prstGeom prst="rect">
            <a:avLst/>
          </a:prstGeom>
        </p:spPr>
        <p:txBody>
          <a:bodyPr vert="horz" lIns="91440" tIns="45720" rIns="91440" bIns="45720" rtlCol="0">
            <a:normAutofit/>
          </a:bodyPr>
          <a:lstStyle>
            <a:lvl1pPr marL="457189" indent="-457189">
              <a:lnSpc>
                <a:spcPct val="100000"/>
              </a:lnSpc>
              <a:buFont typeface="Arial"/>
              <a:buChar char="•"/>
              <a:defRPr sz="2400">
                <a:solidFill>
                  <a:schemeClr val="bg1"/>
                </a:solidFill>
                <a:latin typeface="Arial"/>
                <a:cs typeface="Arial"/>
              </a:defRPr>
            </a:lvl1pPr>
            <a:lvl2pPr marL="990575" indent="-380990">
              <a:lnSpc>
                <a:spcPct val="100000"/>
              </a:lnSpc>
              <a:buFont typeface="Arial"/>
              <a:buChar char="•"/>
              <a:defRPr sz="2400">
                <a:solidFill>
                  <a:schemeClr val="bg1"/>
                </a:solidFill>
                <a:latin typeface="Arial"/>
                <a:cs typeface="Arial"/>
              </a:defRPr>
            </a:lvl2pPr>
            <a:lvl3pPr marL="1523962" indent="-304792">
              <a:lnSpc>
                <a:spcPct val="100000"/>
              </a:lnSpc>
              <a:buFont typeface="Arial"/>
              <a:buChar char="•"/>
              <a:defRPr sz="2400">
                <a:solidFill>
                  <a:schemeClr val="bg1"/>
                </a:solidFill>
                <a:latin typeface="Arial"/>
                <a:cs typeface="Arial"/>
              </a:defRPr>
            </a:lvl3pPr>
            <a:lvl4pPr marL="2133547" indent="-304792">
              <a:lnSpc>
                <a:spcPct val="100000"/>
              </a:lnSpc>
              <a:buFont typeface="Arial"/>
              <a:buChar char="•"/>
              <a:defRPr sz="2400">
                <a:solidFill>
                  <a:schemeClr val="bg1"/>
                </a:solidFill>
                <a:latin typeface="Arial"/>
                <a:cs typeface="Arial"/>
              </a:defRPr>
            </a:lvl4pPr>
            <a:lvl5pPr marL="2743131" indent="-304792">
              <a:lnSpc>
                <a:spcPct val="100000"/>
              </a:lnSpc>
              <a:buFont typeface="Arial"/>
              <a:buChar char="•"/>
              <a:defRPr sz="24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7419879" y="0"/>
            <a:ext cx="4761255" cy="6858000"/>
          </a:xfrm>
        </p:spPr>
        <p:txBody>
          <a:bodyPr/>
          <a:lstStyle/>
          <a:p>
            <a:r>
              <a:rPr lang="en-US"/>
              <a:t>Click icon to add picture</a:t>
            </a:r>
            <a:endParaRPr lang="en-US" dirty="0"/>
          </a:p>
        </p:txBody>
      </p:sp>
      <p:sp>
        <p:nvSpPr>
          <p:cNvPr id="13" name="Rectangle 12"/>
          <p:cNvSpPr/>
          <p:nvPr userDrawn="1"/>
        </p:nvSpPr>
        <p:spPr>
          <a:xfrm>
            <a:off x="-21130" y="649066"/>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9" name="Group 8"/>
          <p:cNvGrpSpPr/>
          <p:nvPr userDrawn="1"/>
        </p:nvGrpSpPr>
        <p:grpSpPr>
          <a:xfrm>
            <a:off x="847071" y="6215357"/>
            <a:ext cx="516263" cy="705284"/>
            <a:chOff x="635303" y="4661517"/>
            <a:chExt cx="387197" cy="528963"/>
          </a:xfrm>
        </p:grpSpPr>
        <p:sp>
          <p:nvSpPr>
            <p:cNvPr id="12" name="Rectangle 11"/>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1901713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623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userDrawn="1">
            <p:ph idx="1"/>
          </p:nvPr>
        </p:nvSpPr>
        <p:spPr>
          <a:xfrm>
            <a:off x="715470" y="907197"/>
            <a:ext cx="10478913" cy="3628887"/>
          </a:xfrm>
          <a:prstGeom prst="rect">
            <a:avLst/>
          </a:prstGeom>
        </p:spPr>
        <p:txBody>
          <a:bodyPr vert="horz" lIns="91440" tIns="45720" rIns="91440" bIns="45720" rtlCol="0">
            <a:normAutofit/>
          </a:bodyPr>
          <a:lstStyle>
            <a:lvl1pPr marL="0" indent="0">
              <a:lnSpc>
                <a:spcPct val="100000"/>
              </a:lnSpc>
              <a:buNone/>
              <a:defRPr sz="2400">
                <a:solidFill>
                  <a:schemeClr val="bg1"/>
                </a:solidFill>
                <a:latin typeface="Arial"/>
                <a:cs typeface="Arial"/>
              </a:defRPr>
            </a:lvl1pPr>
            <a:lvl2pPr marL="609585" indent="0">
              <a:lnSpc>
                <a:spcPct val="100000"/>
              </a:lnSpc>
              <a:buNone/>
              <a:defRPr sz="2133">
                <a:solidFill>
                  <a:schemeClr val="bg1"/>
                </a:solidFill>
                <a:latin typeface="Arial"/>
                <a:cs typeface="Arial"/>
              </a:defRPr>
            </a:lvl2pPr>
            <a:lvl3pPr marL="1219170" indent="0">
              <a:lnSpc>
                <a:spcPct val="100000"/>
              </a:lnSpc>
              <a:buNone/>
              <a:defRPr sz="2133">
                <a:solidFill>
                  <a:schemeClr val="bg1"/>
                </a:solidFill>
                <a:latin typeface="Arial"/>
                <a:cs typeface="Arial"/>
              </a:defRPr>
            </a:lvl3pPr>
            <a:lvl4pPr marL="1828754" indent="0">
              <a:lnSpc>
                <a:spcPct val="100000"/>
              </a:lnSpc>
              <a:buNone/>
              <a:defRPr sz="2133">
                <a:solidFill>
                  <a:schemeClr val="bg1"/>
                </a:solidFill>
                <a:latin typeface="Arial"/>
                <a:cs typeface="Arial"/>
              </a:defRPr>
            </a:lvl4pPr>
            <a:lvl5pPr>
              <a:lnSpc>
                <a:spcPct val="100000"/>
              </a:lnSpc>
              <a:defRPr sz="2133">
                <a:solidFill>
                  <a:schemeClr val="bg1"/>
                </a:solidFill>
                <a:latin typeface="Arial"/>
                <a:cs typeface="Arial"/>
              </a:defRPr>
            </a:lvl5pPr>
          </a:lstStyle>
          <a:p>
            <a:pPr lvl="0"/>
            <a:r>
              <a:rPr lang="en-US"/>
              <a:t>Click to edit Master text styles</a:t>
            </a:r>
          </a:p>
        </p:txBody>
      </p:sp>
      <p:sp>
        <p:nvSpPr>
          <p:cNvPr id="10" name="Rectangle 9"/>
          <p:cNvSpPr/>
          <p:nvPr userDrawn="1"/>
        </p:nvSpPr>
        <p:spPr>
          <a:xfrm>
            <a:off x="-21130" y="907197"/>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p:cNvSpPr/>
          <p:nvPr userDrawn="1"/>
        </p:nvSpPr>
        <p:spPr>
          <a:xfrm>
            <a:off x="841389" y="5647448"/>
            <a:ext cx="714840" cy="122944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228D10E6-FF8A-CC4E-B6D5-BFBD2D0FEC82}"/>
              </a:ext>
            </a:extLst>
          </p:cNvPr>
          <p:cNvPicPr>
            <a:picLocks noChangeAspect="1"/>
          </p:cNvPicPr>
          <p:nvPr userDrawn="1"/>
        </p:nvPicPr>
        <p:blipFill rotWithShape="1">
          <a:blip r:embed="rId2"/>
          <a:srcRect l="11083" t="-148" r="-1556" b="28718"/>
          <a:stretch/>
        </p:blipFill>
        <p:spPr>
          <a:xfrm>
            <a:off x="1653980" y="5529699"/>
            <a:ext cx="6162969" cy="609600"/>
          </a:xfrm>
          <a:prstGeom prst="rect">
            <a:avLst/>
          </a:prstGeom>
        </p:spPr>
      </p:pic>
      <p:pic>
        <p:nvPicPr>
          <p:cNvPr id="13" name="Picture 12" descr="tab-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461" y="5768089"/>
            <a:ext cx="476700" cy="605044"/>
          </a:xfrm>
          <a:prstGeom prst="rect">
            <a:avLst/>
          </a:prstGeom>
        </p:spPr>
      </p:pic>
    </p:spTree>
    <p:extLst>
      <p:ext uri="{BB962C8B-B14F-4D97-AF65-F5344CB8AC3E}">
        <p14:creationId xmlns:p14="http://schemas.microsoft.com/office/powerpoint/2010/main" val="4266876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437" y="225519"/>
            <a:ext cx="10672521" cy="932087"/>
          </a:xfrm>
        </p:spPr>
        <p:txBody>
          <a:bodyPr>
            <a:normAutofit/>
          </a:bodyPr>
          <a:lstStyle>
            <a:lvl1pPr>
              <a:defRPr sz="40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490535"/>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 Placeholder 2"/>
          <p:cNvSpPr>
            <a:spLocks noGrp="1"/>
          </p:cNvSpPr>
          <p:nvPr>
            <p:ph idx="1" hasCustomPrompt="1"/>
          </p:nvPr>
        </p:nvSpPr>
        <p:spPr>
          <a:xfrm>
            <a:off x="691765" y="1353171"/>
            <a:ext cx="10687459" cy="4566879"/>
          </a:xfrm>
          <a:prstGeom prst="rect">
            <a:avLst/>
          </a:prstGeom>
        </p:spPr>
        <p:txBody>
          <a:bodyPr vert="horz" lIns="91440" tIns="45720" rIns="91440" bIns="45720" rtlCol="0">
            <a:normAutofit/>
          </a:bodyPr>
          <a:lstStyle>
            <a:lvl1pPr marL="457189" marR="0" indent="-457189" algn="l" defTabSz="609585" rtl="0" eaLnBrk="1" fontAlgn="auto" latinLnBrk="0" hangingPunct="1">
              <a:lnSpc>
                <a:spcPct val="100000"/>
              </a:lnSpc>
              <a:spcBef>
                <a:spcPts val="0"/>
              </a:spcBef>
              <a:spcAft>
                <a:spcPts val="0"/>
              </a:spcAft>
              <a:buClr>
                <a:schemeClr val="tx1">
                  <a:lumMod val="50000"/>
                  <a:lumOff val="50000"/>
                </a:schemeClr>
              </a:buClr>
              <a:buSzPct val="100000"/>
              <a:buFont typeface="Arial" panose="020B0604020202020204" pitchFamily="34" charset="0"/>
              <a:buChar char="•"/>
              <a:tabLst/>
              <a:defRPr sz="2400">
                <a:solidFill>
                  <a:srgbClr val="404041"/>
                </a:solidFill>
                <a:latin typeface="Arial"/>
                <a:cs typeface="Arial"/>
              </a:defRPr>
            </a:lvl1pPr>
            <a:lvl2pPr marL="990575" indent="-380990">
              <a:lnSpc>
                <a:spcPct val="100000"/>
              </a:lnSpc>
              <a:spcAft>
                <a:spcPts val="0"/>
              </a:spcAft>
              <a:buFont typeface="Arial" panose="020B0604020202020204" pitchFamily="34" charset="0"/>
              <a:buChar char="•"/>
              <a:defRPr sz="2133">
                <a:solidFill>
                  <a:srgbClr val="404041"/>
                </a:solidFill>
                <a:latin typeface="Arial"/>
                <a:cs typeface="Arial"/>
              </a:defRPr>
            </a:lvl2pPr>
            <a:lvl3pPr>
              <a:lnSpc>
                <a:spcPct val="100000"/>
              </a:lnSpc>
              <a:spcAft>
                <a:spcPts val="0"/>
              </a:spcAft>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dirty="0"/>
              <a:t>Click to edit master subtitle style</a:t>
            </a:r>
          </a:p>
          <a:p>
            <a:pPr lvl="1"/>
            <a:r>
              <a:rPr lang="en-US" dirty="0"/>
              <a:t>Continue editing</a:t>
            </a:r>
          </a:p>
          <a:p>
            <a:pPr lvl="2"/>
            <a:r>
              <a:rPr lang="en-US" dirty="0"/>
              <a:t>More details</a:t>
            </a:r>
          </a:p>
          <a:p>
            <a:pPr lvl="3"/>
            <a:r>
              <a:rPr lang="en-US" dirty="0"/>
              <a:t>Please finish?</a:t>
            </a:r>
          </a:p>
        </p:txBody>
      </p:sp>
      <p:grpSp>
        <p:nvGrpSpPr>
          <p:cNvPr id="12" name="Group 11"/>
          <p:cNvGrpSpPr/>
          <p:nvPr userDrawn="1"/>
        </p:nvGrpSpPr>
        <p:grpSpPr>
          <a:xfrm>
            <a:off x="-41050" y="6215357"/>
            <a:ext cx="12304889" cy="705284"/>
            <a:chOff x="-30788" y="4661517"/>
            <a:chExt cx="9228667" cy="528963"/>
          </a:xfrm>
        </p:grpSpPr>
        <p:sp>
          <p:nvSpPr>
            <p:cNvPr id="14" name="Rectangle 1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a:t>
              </a:r>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093" y="6019792"/>
            <a:ext cx="912775" cy="1002449"/>
          </a:xfrm>
          <a:prstGeom prst="rect">
            <a:avLst/>
          </a:prstGeom>
        </p:spPr>
      </p:pic>
      <p:sp>
        <p:nvSpPr>
          <p:cNvPr id="11" name="Date Placeholder 3">
            <a:extLst>
              <a:ext uri="{FF2B5EF4-FFF2-40B4-BE49-F238E27FC236}">
                <a16:creationId xmlns:a16="http://schemas.microsoft.com/office/drawing/2014/main" id="{20F1EE8D-14C4-E945-A8ED-572A4E82677B}"/>
              </a:ext>
            </a:extLst>
          </p:cNvPr>
          <p:cNvSpPr>
            <a:spLocks noGrp="1"/>
          </p:cNvSpPr>
          <p:nvPr>
            <p:ph type="dt" sz="half" idx="2"/>
          </p:nvPr>
        </p:nvSpPr>
        <p:spPr>
          <a:xfrm>
            <a:off x="9242520" y="6437376"/>
            <a:ext cx="2844800" cy="304800"/>
          </a:xfrm>
          <a:prstGeom prst="rect">
            <a:avLst/>
          </a:prstGeom>
        </p:spPr>
        <p:txBody>
          <a:bodyPr vert="horz" lIns="91440" tIns="45720" rIns="91440" bIns="45720" rtlCol="0" anchor="ctr"/>
          <a:lstStyle>
            <a:lvl1pPr algn="r">
              <a:defRPr sz="1333">
                <a:solidFill>
                  <a:schemeClr val="bg1"/>
                </a:solidFill>
                <a:latin typeface="Arial" panose="020B0604020202020204" pitchFamily="34" charset="0"/>
                <a:cs typeface="Arial" panose="020B0604020202020204" pitchFamily="34" charset="0"/>
              </a:defRPr>
            </a:lvl1pPr>
          </a:lstStyle>
          <a:p>
            <a:r>
              <a:rPr lang="en-US" dirty="0"/>
              <a:t>Lars Hebenstiel</a:t>
            </a:r>
          </a:p>
        </p:txBody>
      </p:sp>
      <p:sp>
        <p:nvSpPr>
          <p:cNvPr id="16" name="Slide Number Placeholder 5">
            <a:extLst>
              <a:ext uri="{FF2B5EF4-FFF2-40B4-BE49-F238E27FC236}">
                <a16:creationId xmlns:a16="http://schemas.microsoft.com/office/drawing/2014/main" id="{B271871B-90DA-CC49-9F95-6E9B7CD8F74F}"/>
              </a:ext>
            </a:extLst>
          </p:cNvPr>
          <p:cNvSpPr>
            <a:spLocks noGrp="1"/>
          </p:cNvSpPr>
          <p:nvPr>
            <p:ph type="sldNum" sz="quarter" idx="4"/>
          </p:nvPr>
        </p:nvSpPr>
        <p:spPr>
          <a:xfrm>
            <a:off x="135467" y="6431649"/>
            <a:ext cx="2844800" cy="304800"/>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fld id="{51839CB6-43E1-9145-9E4A-C1E96B162272}" type="slidenum">
              <a:rPr lang="en-US" smtClean="0"/>
              <a:pPr/>
              <a:t>‹#›</a:t>
            </a:fld>
            <a:endParaRPr lang="en-US" dirty="0"/>
          </a:p>
        </p:txBody>
      </p:sp>
      <p:sp>
        <p:nvSpPr>
          <p:cNvPr id="3" name="TextBox 2">
            <a:extLst>
              <a:ext uri="{FF2B5EF4-FFF2-40B4-BE49-F238E27FC236}">
                <a16:creationId xmlns:a16="http://schemas.microsoft.com/office/drawing/2014/main" id="{A090C599-1EBF-E69E-745D-510597FE0B7D}"/>
              </a:ext>
            </a:extLst>
          </p:cNvPr>
          <p:cNvSpPr txBox="1"/>
          <p:nvPr userDrawn="1"/>
        </p:nvSpPr>
        <p:spPr>
          <a:xfrm>
            <a:off x="4778891" y="6447815"/>
            <a:ext cx="2527611" cy="297454"/>
          </a:xfrm>
          <a:prstGeom prst="rect">
            <a:avLst/>
          </a:prstGeom>
          <a:noFill/>
        </p:spPr>
        <p:txBody>
          <a:bodyPr wrap="square" rtlCol="0">
            <a:spAutoFit/>
          </a:bodyPr>
          <a:lstStyle/>
          <a:p>
            <a:pPr algn="ctr"/>
            <a:r>
              <a:rPr lang="en-US" sz="1333" dirty="0">
                <a:solidFill>
                  <a:schemeClr val="bg1"/>
                </a:solidFill>
              </a:rPr>
              <a:t>February 20, 2026</a:t>
            </a:r>
          </a:p>
        </p:txBody>
      </p:sp>
    </p:spTree>
    <p:extLst>
      <p:ext uri="{BB962C8B-B14F-4D97-AF65-F5344CB8AC3E}">
        <p14:creationId xmlns:p14="http://schemas.microsoft.com/office/powerpoint/2010/main" val="2165915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NOP_Phi_NU">
    <p:spTree>
      <p:nvGrpSpPr>
        <p:cNvPr id="1" name=""/>
        <p:cNvGrpSpPr/>
        <p:nvPr/>
      </p:nvGrpSpPr>
      <p:grpSpPr>
        <a:xfrm>
          <a:off x="0" y="0"/>
          <a:ext cx="0" cy="0"/>
          <a:chOff x="0" y="0"/>
          <a:chExt cx="0" cy="0"/>
        </a:xfrm>
      </p:grpSpPr>
      <p:sp>
        <p:nvSpPr>
          <p:cNvPr id="132" name="スライド番号"/>
          <p:cNvSpPr txBox="1">
            <a:spLocks noGrp="1"/>
          </p:cNvSpPr>
          <p:nvPr>
            <p:ph type="sldNum" sz="quarter" idx="2"/>
          </p:nvPr>
        </p:nvSpPr>
        <p:spPr>
          <a:xfrm>
            <a:off x="11693969" y="6601265"/>
            <a:ext cx="344851" cy="196453"/>
          </a:xfrm>
          <a:prstGeom prst="rect">
            <a:avLst/>
          </a:prstGeom>
        </p:spPr>
        <p:txBody>
          <a:bodyPr wrap="square"/>
          <a:lstStyle>
            <a:lvl1pPr>
              <a:defRPr sz="984">
                <a:latin typeface="ヒラギノ角ゴ ProN W6"/>
                <a:ea typeface="ヒラギノ角ゴ ProN W6"/>
                <a:cs typeface="ヒラギノ角ゴ ProN W6"/>
                <a:sym typeface="ヒラギノ角ゴ ProN W6"/>
              </a:defRPr>
            </a:lvl1pPr>
          </a:lstStyle>
          <a:p>
            <a:fld id="{86CB4B4D-7CA3-9044-876B-883B54F8677D}" type="slidenum">
              <a:t>‹#›</a:t>
            </a:fld>
            <a:endParaRPr/>
          </a:p>
        </p:txBody>
      </p:sp>
    </p:spTree>
    <p:extLst>
      <p:ext uri="{BB962C8B-B14F-4D97-AF65-F5344CB8AC3E}">
        <p14:creationId xmlns:p14="http://schemas.microsoft.com/office/powerpoint/2010/main" val="11406822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83D54-8B54-DA79-758C-B22C96D489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AFD1F-F69D-A7E9-42C9-5133CAB90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D2B1F-2C9C-CBC4-C278-8A5375C553F7}"/>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5" name="Footer Placeholder 4">
            <a:extLst>
              <a:ext uri="{FF2B5EF4-FFF2-40B4-BE49-F238E27FC236}">
                <a16:creationId xmlns:a16="http://schemas.microsoft.com/office/drawing/2014/main" id="{38059DCE-E814-9239-4440-87C9B80EB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B0536-3D87-DDAB-0050-A463FCECD89C}"/>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337977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4C8D-B777-F057-ECFF-38E2B668FC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8240EA-4F23-3D7E-88B9-65605A71D5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257DCD-A9D9-409B-95F9-C2D324D6CD96}"/>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5" name="Footer Placeholder 4">
            <a:extLst>
              <a:ext uri="{FF2B5EF4-FFF2-40B4-BE49-F238E27FC236}">
                <a16:creationId xmlns:a16="http://schemas.microsoft.com/office/drawing/2014/main" id="{17C6E7C5-E5E8-B376-218B-30040AAC2F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19707-C234-BF75-D3B4-5EADA0A2400F}"/>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1741568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A8E4A-6F41-C89C-7C67-EC5CA45B77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A6215-F5AC-4286-14DF-86582974B5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54A062-F80C-E6C3-6AA1-F2779CB066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9BA50B-EDB3-FE5A-EA6F-CFFC3BEFB7BA}"/>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6" name="Footer Placeholder 5">
            <a:extLst>
              <a:ext uri="{FF2B5EF4-FFF2-40B4-BE49-F238E27FC236}">
                <a16:creationId xmlns:a16="http://schemas.microsoft.com/office/drawing/2014/main" id="{F4FC370F-3509-F991-BE57-212E57D24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15885-5C2F-7BBB-5434-2E2CF05C67E9}"/>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1338336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C628-E625-3F74-6937-CCE1E8A41D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B82725-0EBD-3A7A-2194-556CB3A3A6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A61F0A-399A-DC6D-1418-F2AB385941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2B4B3-7C80-EB3C-E55E-944A722960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ABC3B2-1CEA-D2CF-6379-54BDB7986C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AC3159-9C5F-0387-CACE-E8ACF3DAB308}"/>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8" name="Footer Placeholder 7">
            <a:extLst>
              <a:ext uri="{FF2B5EF4-FFF2-40B4-BE49-F238E27FC236}">
                <a16:creationId xmlns:a16="http://schemas.microsoft.com/office/drawing/2014/main" id="{729DFF13-DC39-C9FE-5F13-11DBCDCCFA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655734-B6C6-F658-CCBF-E0161D956071}"/>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88398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FB6CE-6AE9-6588-DBBC-28243001F9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AB8BFE-48B6-A9E1-6E63-C4692D059B41}"/>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4" name="Footer Placeholder 3">
            <a:extLst>
              <a:ext uri="{FF2B5EF4-FFF2-40B4-BE49-F238E27FC236}">
                <a16:creationId xmlns:a16="http://schemas.microsoft.com/office/drawing/2014/main" id="{B3A029C2-D2DA-E2D2-99C1-46ABD39ABC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4183E2-EF95-CEAF-6D01-AE73D4A29188}"/>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104277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CD0B0-ACA8-4459-4408-90D8DDBF9348}"/>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3" name="Footer Placeholder 2">
            <a:extLst>
              <a:ext uri="{FF2B5EF4-FFF2-40B4-BE49-F238E27FC236}">
                <a16:creationId xmlns:a16="http://schemas.microsoft.com/office/drawing/2014/main" id="{9AC26880-BD63-B204-AA26-DF6C44E015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21EE4C-146F-3059-8BF6-5672B38432A5}"/>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1561454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4C840-C040-C44D-2E90-9ADB8F9A31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C8175-8000-35BF-3A85-9CA95032D1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39E71E-812A-F17C-66E8-0D26654D47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0266BF-5F86-414A-1121-74308A751A03}"/>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6" name="Footer Placeholder 5">
            <a:extLst>
              <a:ext uri="{FF2B5EF4-FFF2-40B4-BE49-F238E27FC236}">
                <a16:creationId xmlns:a16="http://schemas.microsoft.com/office/drawing/2014/main" id="{B940E8F3-D433-4439-325C-01863FAE66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9ECFE-6B1B-1F23-556B-674277D604CD}"/>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2855735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6D4C-19C1-F357-C41C-733D3BB5D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450C48-3E3F-863D-9C43-009602809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2DE95E-8154-03FB-7B91-EDE0B1069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2EFF0-8FF9-B2F5-BBAC-C1C7C26E90CB}"/>
              </a:ext>
            </a:extLst>
          </p:cNvPr>
          <p:cNvSpPr>
            <a:spLocks noGrp="1"/>
          </p:cNvSpPr>
          <p:nvPr>
            <p:ph type="dt" sz="half" idx="10"/>
          </p:nvPr>
        </p:nvSpPr>
        <p:spPr/>
        <p:txBody>
          <a:bodyPr/>
          <a:lstStyle/>
          <a:p>
            <a:fld id="{0ED7F231-FD25-4C26-9731-155E5A576941}" type="datetimeFigureOut">
              <a:rPr lang="en-US" smtClean="0"/>
              <a:t>3/5/2026</a:t>
            </a:fld>
            <a:endParaRPr lang="en-US"/>
          </a:p>
        </p:txBody>
      </p:sp>
      <p:sp>
        <p:nvSpPr>
          <p:cNvPr id="6" name="Footer Placeholder 5">
            <a:extLst>
              <a:ext uri="{FF2B5EF4-FFF2-40B4-BE49-F238E27FC236}">
                <a16:creationId xmlns:a16="http://schemas.microsoft.com/office/drawing/2014/main" id="{2A5955FD-2AB6-31D0-FA8E-7C814E14E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1EE985-53A7-BD5D-7E2A-53827FCE8EB7}"/>
              </a:ext>
            </a:extLst>
          </p:cNvPr>
          <p:cNvSpPr>
            <a:spLocks noGrp="1"/>
          </p:cNvSpPr>
          <p:nvPr>
            <p:ph type="sldNum" sz="quarter" idx="12"/>
          </p:nvPr>
        </p:nvSpPr>
        <p:spPr/>
        <p:txBody>
          <a:bodyPr/>
          <a:lstStyle/>
          <a:p>
            <a:fld id="{148933F9-7862-40E3-8EF5-9BC9776334A1}" type="slidenum">
              <a:rPr lang="en-US" smtClean="0"/>
              <a:t>‹#›</a:t>
            </a:fld>
            <a:endParaRPr lang="en-US"/>
          </a:p>
        </p:txBody>
      </p:sp>
    </p:spTree>
    <p:extLst>
      <p:ext uri="{BB962C8B-B14F-4D97-AF65-F5344CB8AC3E}">
        <p14:creationId xmlns:p14="http://schemas.microsoft.com/office/powerpoint/2010/main" val="224435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98BB48-82D7-0995-3743-B04F618052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9D3536-802D-733C-1C92-E9323AE7A5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C5E90-B197-BAE7-A115-58DC7E5C02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D7F231-FD25-4C26-9731-155E5A576941}" type="datetimeFigureOut">
              <a:rPr lang="en-US" smtClean="0"/>
              <a:t>3/5/2026</a:t>
            </a:fld>
            <a:endParaRPr lang="en-US"/>
          </a:p>
        </p:txBody>
      </p:sp>
      <p:sp>
        <p:nvSpPr>
          <p:cNvPr id="5" name="Footer Placeholder 4">
            <a:extLst>
              <a:ext uri="{FF2B5EF4-FFF2-40B4-BE49-F238E27FC236}">
                <a16:creationId xmlns:a16="http://schemas.microsoft.com/office/drawing/2014/main" id="{A8138366-248B-8E9C-F98A-C05977EA51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A04CD93-FB89-79C9-BDE1-BB7983971D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933F9-7862-40E3-8EF5-9BC9776334A1}" type="slidenum">
              <a:rPr lang="en-US" smtClean="0"/>
              <a:t>‹#›</a:t>
            </a:fld>
            <a:endParaRPr lang="en-US"/>
          </a:p>
        </p:txBody>
      </p:sp>
    </p:spTree>
    <p:extLst>
      <p:ext uri="{BB962C8B-B14F-4D97-AF65-F5344CB8AC3E}">
        <p14:creationId xmlns:p14="http://schemas.microsoft.com/office/powerpoint/2010/main" val="1752055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0.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0.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73.png"/><Relationship Id="rId5" Type="http://schemas.openxmlformats.org/officeDocument/2006/relationships/image" Target="../media/image65.png"/><Relationship Id="rId10" Type="http://schemas.openxmlformats.org/officeDocument/2006/relationships/image" Target="../media/image72.png"/><Relationship Id="rId4" Type="http://schemas.openxmlformats.org/officeDocument/2006/relationships/image" Target="../media/image64.pn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73.png"/><Relationship Id="rId5" Type="http://schemas.openxmlformats.org/officeDocument/2006/relationships/image" Target="../media/image65.png"/><Relationship Id="rId10" Type="http://schemas.openxmlformats.org/officeDocument/2006/relationships/image" Target="../media/image72.png"/><Relationship Id="rId4" Type="http://schemas.openxmlformats.org/officeDocument/2006/relationships/image" Target="../media/image64.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1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5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42A8-735D-A3F9-D72F-E12A7CE56DCD}"/>
              </a:ext>
            </a:extLst>
          </p:cNvPr>
          <p:cNvSpPr>
            <a:spLocks noGrp="1"/>
          </p:cNvSpPr>
          <p:nvPr>
            <p:ph type="title"/>
          </p:nvPr>
        </p:nvSpPr>
        <p:spPr>
          <a:xfrm>
            <a:off x="211554" y="2640371"/>
            <a:ext cx="11821949" cy="3122192"/>
          </a:xfrm>
        </p:spPr>
        <p:txBody>
          <a:bodyPr/>
          <a:lstStyle/>
          <a:p>
            <a:r>
              <a:rPr lang="en-US" dirty="0">
                <a:solidFill>
                  <a:srgbClr val="FFFF00"/>
                </a:solidFill>
              </a:rPr>
              <a:t>NOPTREX</a:t>
            </a:r>
            <a:r>
              <a:rPr lang="en-US" dirty="0"/>
              <a:t>: </a:t>
            </a:r>
            <a:r>
              <a:rPr lang="en-US" dirty="0">
                <a:solidFill>
                  <a:srgbClr val="FFFF00"/>
                </a:solidFill>
              </a:rPr>
              <a:t>N</a:t>
            </a:r>
            <a:r>
              <a:rPr lang="en-US" dirty="0"/>
              <a:t>eutron </a:t>
            </a:r>
            <a:r>
              <a:rPr lang="en-US" dirty="0">
                <a:solidFill>
                  <a:srgbClr val="FFFF00"/>
                </a:solidFill>
              </a:rPr>
              <a:t>O</a:t>
            </a:r>
            <a:r>
              <a:rPr lang="en-US" dirty="0"/>
              <a:t>ptics </a:t>
            </a:r>
            <a:r>
              <a:rPr lang="en-US" dirty="0">
                <a:solidFill>
                  <a:srgbClr val="FFFF00"/>
                </a:solidFill>
              </a:rPr>
              <a:t>P</a:t>
            </a:r>
            <a:r>
              <a:rPr lang="en-US" dirty="0"/>
              <a:t>arity and </a:t>
            </a:r>
            <a:r>
              <a:rPr lang="en-US" dirty="0">
                <a:solidFill>
                  <a:srgbClr val="FFFF00"/>
                </a:solidFill>
              </a:rPr>
              <a:t>T</a:t>
            </a:r>
            <a:r>
              <a:rPr lang="en-US" dirty="0"/>
              <a:t>ime </a:t>
            </a:r>
            <a:r>
              <a:rPr lang="en-US" dirty="0" err="1">
                <a:solidFill>
                  <a:srgbClr val="FFFF00"/>
                </a:solidFill>
              </a:rPr>
              <a:t>RE</a:t>
            </a:r>
            <a:r>
              <a:rPr lang="en-US" dirty="0" err="1"/>
              <a:t>versal</a:t>
            </a:r>
            <a:r>
              <a:rPr lang="en-US" dirty="0"/>
              <a:t> </a:t>
            </a:r>
            <a:r>
              <a:rPr lang="en-US" dirty="0" err="1"/>
              <a:t>e</a:t>
            </a:r>
            <a:r>
              <a:rPr lang="en-US" dirty="0" err="1">
                <a:solidFill>
                  <a:srgbClr val="FFFF00"/>
                </a:solidFill>
              </a:rPr>
              <a:t>X</a:t>
            </a:r>
            <a:r>
              <a:rPr lang="en-US" dirty="0" err="1"/>
              <a:t>periment</a:t>
            </a:r>
            <a:endParaRPr lang="en-US" dirty="0"/>
          </a:p>
        </p:txBody>
      </p:sp>
      <p:sp>
        <p:nvSpPr>
          <p:cNvPr id="3" name="Text Placeholder 2">
            <a:extLst>
              <a:ext uri="{FF2B5EF4-FFF2-40B4-BE49-F238E27FC236}">
                <a16:creationId xmlns:a16="http://schemas.microsoft.com/office/drawing/2014/main" id="{5BCE3118-804B-67F6-D278-30670F27CCC2}"/>
              </a:ext>
            </a:extLst>
          </p:cNvPr>
          <p:cNvSpPr>
            <a:spLocks noGrp="1"/>
          </p:cNvSpPr>
          <p:nvPr>
            <p:ph type="body" sz="quarter" idx="10"/>
          </p:nvPr>
        </p:nvSpPr>
        <p:spPr>
          <a:xfrm>
            <a:off x="675592" y="1986076"/>
            <a:ext cx="4933949" cy="336549"/>
          </a:xfrm>
        </p:spPr>
        <p:txBody>
          <a:bodyPr/>
          <a:lstStyle/>
          <a:p>
            <a:r>
              <a:rPr lang="en-US" sz="2400" dirty="0">
                <a:solidFill>
                  <a:schemeClr val="bg1"/>
                </a:solidFill>
              </a:rPr>
              <a:t>Les </a:t>
            </a:r>
            <a:r>
              <a:rPr lang="en-US" sz="2400" dirty="0" err="1">
                <a:solidFill>
                  <a:schemeClr val="bg1"/>
                </a:solidFill>
              </a:rPr>
              <a:t>Houches</a:t>
            </a:r>
            <a:r>
              <a:rPr lang="en-US" sz="2400" dirty="0">
                <a:solidFill>
                  <a:schemeClr val="bg1"/>
                </a:solidFill>
              </a:rPr>
              <a:t> 2026</a:t>
            </a:r>
          </a:p>
        </p:txBody>
      </p:sp>
      <p:sp>
        <p:nvSpPr>
          <p:cNvPr id="4" name="Title 1">
            <a:extLst>
              <a:ext uri="{FF2B5EF4-FFF2-40B4-BE49-F238E27FC236}">
                <a16:creationId xmlns:a16="http://schemas.microsoft.com/office/drawing/2014/main" id="{CD17CEFC-F3F7-D9E1-21B2-126772C62F56}"/>
              </a:ext>
            </a:extLst>
          </p:cNvPr>
          <p:cNvSpPr txBox="1">
            <a:spLocks/>
          </p:cNvSpPr>
          <p:nvPr/>
        </p:nvSpPr>
        <p:spPr>
          <a:xfrm>
            <a:off x="3863800" y="1756066"/>
            <a:ext cx="8169704" cy="7965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333" b="1" i="0" kern="1200" spc="0" baseline="0">
                <a:solidFill>
                  <a:srgbClr val="FFFFFF"/>
                </a:solidFill>
                <a:latin typeface="Arial"/>
                <a:ea typeface="+mj-ea"/>
                <a:cs typeface="Arial"/>
              </a:defRPr>
            </a:lvl1pPr>
          </a:lstStyle>
          <a:p>
            <a:endParaRPr lang="en-US" dirty="0"/>
          </a:p>
        </p:txBody>
      </p:sp>
      <p:sp>
        <p:nvSpPr>
          <p:cNvPr id="6" name="TextBox 5">
            <a:extLst>
              <a:ext uri="{FF2B5EF4-FFF2-40B4-BE49-F238E27FC236}">
                <a16:creationId xmlns:a16="http://schemas.microsoft.com/office/drawing/2014/main" id="{2C3DA64F-917D-25AC-7B31-F21A4A8C17F7}"/>
              </a:ext>
            </a:extLst>
          </p:cNvPr>
          <p:cNvSpPr txBox="1"/>
          <p:nvPr/>
        </p:nvSpPr>
        <p:spPr>
          <a:xfrm>
            <a:off x="4597146" y="1843803"/>
            <a:ext cx="6103620" cy="523220"/>
          </a:xfrm>
          <a:prstGeom prst="rect">
            <a:avLst/>
          </a:prstGeom>
          <a:noFill/>
        </p:spPr>
        <p:txBody>
          <a:bodyPr wrap="square">
            <a:spAutoFit/>
          </a:bodyPr>
          <a:lstStyle/>
          <a:p>
            <a:pPr algn="ctr"/>
            <a:r>
              <a:rPr lang="en-US" sz="2800" dirty="0">
                <a:solidFill>
                  <a:schemeClr val="bg1"/>
                </a:solidFill>
              </a:rPr>
              <a:t>Sepehr Samiei</a:t>
            </a:r>
          </a:p>
        </p:txBody>
      </p:sp>
      <p:sp>
        <p:nvSpPr>
          <p:cNvPr id="5" name="TextBox 4">
            <a:extLst>
              <a:ext uri="{FF2B5EF4-FFF2-40B4-BE49-F238E27FC236}">
                <a16:creationId xmlns:a16="http://schemas.microsoft.com/office/drawing/2014/main" id="{1E5E7896-6869-8387-2D73-E2A0D0AF29A8}"/>
              </a:ext>
            </a:extLst>
          </p:cNvPr>
          <p:cNvSpPr txBox="1"/>
          <p:nvPr/>
        </p:nvSpPr>
        <p:spPr>
          <a:xfrm>
            <a:off x="118753" y="6334780"/>
            <a:ext cx="11914750" cy="338554"/>
          </a:xfrm>
          <a:prstGeom prst="rect">
            <a:avLst/>
          </a:prstGeom>
          <a:noFill/>
        </p:spPr>
        <p:txBody>
          <a:bodyPr wrap="square">
            <a:spAutoFit/>
          </a:bodyPr>
          <a:lstStyle/>
          <a:p>
            <a:r>
              <a:rPr lang="en-US" sz="1600" dirty="0">
                <a:solidFill>
                  <a:schemeClr val="bg1"/>
                </a:solidFill>
              </a:rPr>
              <a:t>Thx for slides: M. Snow, A. </a:t>
            </a:r>
            <a:r>
              <a:rPr lang="en-US" sz="1600" dirty="0" err="1">
                <a:solidFill>
                  <a:schemeClr val="bg1"/>
                </a:solidFill>
              </a:rPr>
              <a:t>Taninah</a:t>
            </a:r>
            <a:r>
              <a:rPr lang="en-US" sz="1600" dirty="0">
                <a:solidFill>
                  <a:schemeClr val="bg1"/>
                </a:solidFill>
              </a:rPr>
              <a:t>, J. Palomino, R. Fan, </a:t>
            </a:r>
            <a:r>
              <a:rPr lang="en-US" sz="1600" dirty="0" err="1">
                <a:solidFill>
                  <a:schemeClr val="bg1"/>
                </a:solidFill>
              </a:rPr>
              <a:t>L.Hebensteil</a:t>
            </a:r>
            <a:r>
              <a:rPr lang="en-US" sz="1600" dirty="0">
                <a:solidFill>
                  <a:schemeClr val="bg1"/>
                </a:solidFill>
              </a:rPr>
              <a:t>, S. </a:t>
            </a:r>
            <a:r>
              <a:rPr lang="en-US" sz="1600" dirty="0" err="1">
                <a:solidFill>
                  <a:schemeClr val="bg1"/>
                </a:solidFill>
              </a:rPr>
              <a:t>Kawamura,V</a:t>
            </a:r>
            <a:r>
              <a:rPr lang="en-US" sz="1600" dirty="0">
                <a:solidFill>
                  <a:schemeClr val="bg1"/>
                </a:solidFill>
              </a:rPr>
              <a:t>. </a:t>
            </a:r>
            <a:r>
              <a:rPr lang="en-US" sz="1600" dirty="0" err="1">
                <a:solidFill>
                  <a:schemeClr val="bg1"/>
                </a:solidFill>
              </a:rPr>
              <a:t>Skoy</a:t>
            </a:r>
            <a:r>
              <a:rPr lang="en-US" sz="1600" dirty="0">
                <a:solidFill>
                  <a:schemeClr val="bg1"/>
                </a:solidFill>
              </a:rPr>
              <a:t>, V. Gudkov, Y. </a:t>
            </a:r>
            <a:r>
              <a:rPr lang="en-US" sz="1600" dirty="0" err="1">
                <a:solidFill>
                  <a:schemeClr val="bg1"/>
                </a:solidFill>
              </a:rPr>
              <a:t>Uzikov</a:t>
            </a:r>
            <a:r>
              <a:rPr lang="en-US" sz="1600" dirty="0">
                <a:solidFill>
                  <a:schemeClr val="bg1"/>
                </a:solidFill>
              </a:rPr>
              <a:t>, …   </a:t>
            </a:r>
          </a:p>
        </p:txBody>
      </p:sp>
      <p:pic>
        <p:nvPicPr>
          <p:cNvPr id="7" name="Picture 25">
            <a:extLst>
              <a:ext uri="{FF2B5EF4-FFF2-40B4-BE49-F238E27FC236}">
                <a16:creationId xmlns:a16="http://schemas.microsoft.com/office/drawing/2014/main" id="{B119FE79-D433-FC68-9678-199D8139EEFA}"/>
              </a:ext>
            </a:extLst>
          </p:cNvPr>
          <p:cNvPicPr/>
          <p:nvPr/>
        </p:nvPicPr>
        <p:blipFill>
          <a:blip r:embed="rId3"/>
          <a:stretch/>
        </p:blipFill>
        <p:spPr>
          <a:xfrm>
            <a:off x="10930157" y="5299006"/>
            <a:ext cx="921491" cy="927113"/>
          </a:xfrm>
          <a:prstGeom prst="rect">
            <a:avLst/>
          </a:prstGeom>
          <a:ln>
            <a:noFill/>
          </a:ln>
        </p:spPr>
      </p:pic>
      <p:sp>
        <p:nvSpPr>
          <p:cNvPr id="8" name="CustomShape 6">
            <a:extLst>
              <a:ext uri="{FF2B5EF4-FFF2-40B4-BE49-F238E27FC236}">
                <a16:creationId xmlns:a16="http://schemas.microsoft.com/office/drawing/2014/main" id="{897EAC1F-C2FE-8892-3BCA-494073259B85}"/>
              </a:ext>
            </a:extLst>
          </p:cNvPr>
          <p:cNvSpPr/>
          <p:nvPr/>
        </p:nvSpPr>
        <p:spPr>
          <a:xfrm>
            <a:off x="10792783" y="6334780"/>
            <a:ext cx="1751519" cy="505576"/>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r>
              <a:rPr lang="en-US" sz="1400" spc="-1" dirty="0">
                <a:solidFill>
                  <a:schemeClr val="bg1"/>
                </a:solidFill>
                <a:uFill>
                  <a:solidFill>
                    <a:srgbClr val="FFFFFF"/>
                  </a:solidFill>
                </a:uFill>
                <a:latin typeface="Calibri"/>
                <a:ea typeface="DejaVu Sans"/>
              </a:rPr>
              <a:t>NSF PHY-2209481 </a:t>
            </a:r>
          </a:p>
          <a:p>
            <a:pPr>
              <a:lnSpc>
                <a:spcPct val="100000"/>
              </a:lnSpc>
            </a:pPr>
            <a:r>
              <a:rPr lang="en-US" sz="1400" spc="-1" dirty="0">
                <a:solidFill>
                  <a:schemeClr val="bg1"/>
                </a:solidFill>
                <a:uFill>
                  <a:solidFill>
                    <a:srgbClr val="FFFFFF"/>
                  </a:solidFill>
                </a:uFill>
                <a:latin typeface="Calibri"/>
                <a:ea typeface="DejaVu Sans"/>
              </a:rPr>
              <a:t>NSF PHY-1913789</a:t>
            </a:r>
          </a:p>
        </p:txBody>
      </p:sp>
    </p:spTree>
    <p:extLst>
      <p:ext uri="{BB962C8B-B14F-4D97-AF65-F5344CB8AC3E}">
        <p14:creationId xmlns:p14="http://schemas.microsoft.com/office/powerpoint/2010/main" val="1324531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FF842-FDCE-42D3-AF5A-816644A914EC}"/>
              </a:ext>
            </a:extLst>
          </p:cNvPr>
          <p:cNvPicPr>
            <a:picLocks noChangeAspect="1"/>
          </p:cNvPicPr>
          <p:nvPr/>
        </p:nvPicPr>
        <p:blipFill>
          <a:blip r:embed="rId2"/>
          <a:stretch>
            <a:fillRect/>
          </a:stretch>
        </p:blipFill>
        <p:spPr>
          <a:xfrm>
            <a:off x="3788393" y="-1"/>
            <a:ext cx="8403607" cy="2706683"/>
          </a:xfrm>
          <a:prstGeom prst="rect">
            <a:avLst/>
          </a:prstGeom>
        </p:spPr>
      </p:pic>
      <p:pic>
        <p:nvPicPr>
          <p:cNvPr id="6" name="Picture 5">
            <a:extLst>
              <a:ext uri="{FF2B5EF4-FFF2-40B4-BE49-F238E27FC236}">
                <a16:creationId xmlns:a16="http://schemas.microsoft.com/office/drawing/2014/main" id="{45F0D927-07E2-552A-9978-748803AFADA9}"/>
              </a:ext>
            </a:extLst>
          </p:cNvPr>
          <p:cNvPicPr>
            <a:picLocks noChangeAspect="1"/>
          </p:cNvPicPr>
          <p:nvPr/>
        </p:nvPicPr>
        <p:blipFill>
          <a:blip r:embed="rId3"/>
          <a:stretch>
            <a:fillRect/>
          </a:stretch>
        </p:blipFill>
        <p:spPr>
          <a:xfrm>
            <a:off x="7285898" y="2706683"/>
            <a:ext cx="4906102" cy="4151317"/>
          </a:xfrm>
          <a:prstGeom prst="rect">
            <a:avLst/>
          </a:prstGeom>
        </p:spPr>
      </p:pic>
      <p:pic>
        <p:nvPicPr>
          <p:cNvPr id="9" name="Picture 8">
            <a:extLst>
              <a:ext uri="{FF2B5EF4-FFF2-40B4-BE49-F238E27FC236}">
                <a16:creationId xmlns:a16="http://schemas.microsoft.com/office/drawing/2014/main" id="{767752DD-A72D-DA71-9669-CE7DFD8CC24C}"/>
              </a:ext>
            </a:extLst>
          </p:cNvPr>
          <p:cNvPicPr>
            <a:picLocks noChangeAspect="1"/>
          </p:cNvPicPr>
          <p:nvPr/>
        </p:nvPicPr>
        <p:blipFill>
          <a:blip r:embed="rId4"/>
          <a:stretch>
            <a:fillRect/>
          </a:stretch>
        </p:blipFill>
        <p:spPr>
          <a:xfrm>
            <a:off x="3930733" y="4089556"/>
            <a:ext cx="3570516" cy="2768444"/>
          </a:xfrm>
          <a:prstGeom prst="rect">
            <a:avLst/>
          </a:prstGeom>
        </p:spPr>
      </p:pic>
      <p:pic>
        <p:nvPicPr>
          <p:cNvPr id="3" name="Picture 2">
            <a:extLst>
              <a:ext uri="{FF2B5EF4-FFF2-40B4-BE49-F238E27FC236}">
                <a16:creationId xmlns:a16="http://schemas.microsoft.com/office/drawing/2014/main" id="{59133D9D-75B4-CA24-3F6C-0AD64E942E5F}"/>
              </a:ext>
            </a:extLst>
          </p:cNvPr>
          <p:cNvPicPr>
            <a:picLocks noChangeAspect="1"/>
          </p:cNvPicPr>
          <p:nvPr/>
        </p:nvPicPr>
        <p:blipFill>
          <a:blip r:embed="rId5"/>
          <a:stretch>
            <a:fillRect/>
          </a:stretch>
        </p:blipFill>
        <p:spPr>
          <a:xfrm>
            <a:off x="155058" y="176449"/>
            <a:ext cx="2912615" cy="566056"/>
          </a:xfrm>
          <a:prstGeom prst="rect">
            <a:avLst/>
          </a:prstGeom>
        </p:spPr>
      </p:pic>
      <p:sp>
        <p:nvSpPr>
          <p:cNvPr id="8" name="TextBox 7">
            <a:extLst>
              <a:ext uri="{FF2B5EF4-FFF2-40B4-BE49-F238E27FC236}">
                <a16:creationId xmlns:a16="http://schemas.microsoft.com/office/drawing/2014/main" id="{6B35C7AF-137D-A149-DA50-2E97269B844F}"/>
              </a:ext>
            </a:extLst>
          </p:cNvPr>
          <p:cNvSpPr txBox="1"/>
          <p:nvPr/>
        </p:nvSpPr>
        <p:spPr>
          <a:xfrm>
            <a:off x="-69723" y="742505"/>
            <a:ext cx="5332021" cy="5375831"/>
          </a:xfrm>
          <a:prstGeom prst="rect">
            <a:avLst/>
          </a:prstGeom>
          <a:noFill/>
        </p:spPr>
        <p:txBody>
          <a:bodyPr wrap="square" rtlCol="0">
            <a:spAutoFit/>
          </a:bodyPr>
          <a:lstStyle/>
          <a:p>
            <a:r>
              <a:rPr lang="en-US" dirty="0"/>
              <a:t>5-fold correlation term in forward </a:t>
            </a:r>
          </a:p>
          <a:p>
            <a:r>
              <a:rPr lang="en-US" dirty="0"/>
              <a:t>transmission is P-even and T-odd</a:t>
            </a:r>
          </a:p>
          <a:p>
            <a:endParaRPr lang="en-US" dirty="0"/>
          </a:p>
          <a:p>
            <a:r>
              <a:rPr lang="en-US" dirty="0"/>
              <a:t>Experiment requires polarized beam </a:t>
            </a:r>
          </a:p>
          <a:p>
            <a:r>
              <a:rPr lang="en-US" dirty="0"/>
              <a:t>and tensor-aligned target</a:t>
            </a:r>
          </a:p>
          <a:p>
            <a:endParaRPr lang="en-US" dirty="0"/>
          </a:p>
          <a:p>
            <a:r>
              <a:rPr lang="en-US" dirty="0"/>
              <a:t>MeV polarized neutrons, </a:t>
            </a:r>
            <a:r>
              <a:rPr lang="en-US" baseline="30000" dirty="0"/>
              <a:t>165</a:t>
            </a:r>
            <a:r>
              <a:rPr lang="en-US" dirty="0"/>
              <a:t>Ho target</a:t>
            </a:r>
          </a:p>
          <a:p>
            <a:endParaRPr lang="en-US" dirty="0"/>
          </a:p>
          <a:p>
            <a:r>
              <a:rPr lang="en-US" sz="1800" dirty="0">
                <a:solidFill>
                  <a:schemeClr val="accent1">
                    <a:lumMod val="75000"/>
                  </a:schemeClr>
                </a:solidFill>
                <a:latin typeface="Arial" charset="0"/>
              </a:rPr>
              <a:t>P-even/T-odd coupling bound: g</a:t>
            </a:r>
            <a:r>
              <a:rPr lang="en-US" sz="1800" baseline="-25000" dirty="0">
                <a:solidFill>
                  <a:schemeClr val="accent1">
                    <a:lumMod val="75000"/>
                  </a:schemeClr>
                </a:solidFill>
                <a:latin typeface="Arial" charset="0"/>
              </a:rPr>
              <a:t>𝛒</a:t>
            </a:r>
            <a:r>
              <a:rPr lang="en-US" sz="1800" dirty="0">
                <a:solidFill>
                  <a:schemeClr val="accent1">
                    <a:lumMod val="75000"/>
                  </a:schemeClr>
                </a:solidFill>
                <a:latin typeface="Arial" charset="0"/>
              </a:rPr>
              <a:t>&lt;6x10</a:t>
            </a:r>
            <a:r>
              <a:rPr lang="en-US" sz="1800" baseline="30000" dirty="0">
                <a:solidFill>
                  <a:schemeClr val="accent1">
                    <a:lumMod val="75000"/>
                  </a:schemeClr>
                </a:solidFill>
                <a:latin typeface="Arial" charset="0"/>
              </a:rPr>
              <a:t>-2 </a:t>
            </a:r>
          </a:p>
          <a:p>
            <a:endParaRPr lang="en-US" sz="2000" baseline="30000" dirty="0">
              <a:solidFill>
                <a:schemeClr val="accent1">
                  <a:lumMod val="75000"/>
                </a:schemeClr>
              </a:solidFill>
              <a:latin typeface="Arial" charset="0"/>
            </a:endParaRPr>
          </a:p>
          <a:p>
            <a:r>
              <a:rPr lang="en-US" sz="2400" b="1" dirty="0"/>
              <a:t>IF experiment can improve by ~10</a:t>
            </a:r>
            <a:r>
              <a:rPr lang="en-US" sz="2400" b="1" baseline="30000" dirty="0"/>
              <a:t>3</a:t>
            </a:r>
          </a:p>
          <a:p>
            <a:r>
              <a:rPr lang="en-US" sz="2400" b="1" dirty="0"/>
              <a:t>then [BSM </a:t>
            </a:r>
            <a:r>
              <a:rPr lang="en-US" sz="2400" b="1" dirty="0">
                <a:solidFill>
                  <a:srgbClr val="FFC000"/>
                </a:solidFill>
              </a:rPr>
              <a:t>P-even</a:t>
            </a:r>
            <a:r>
              <a:rPr lang="en-US" sz="2400" b="1" dirty="0"/>
              <a:t>/T-odd][SM P-odd NN] ~[10</a:t>
            </a:r>
            <a:r>
              <a:rPr lang="en-US" sz="2400" b="1" baseline="30000" dirty="0"/>
              <a:t>-5</a:t>
            </a:r>
            <a:r>
              <a:rPr lang="en-US" sz="2400" b="1" dirty="0"/>
              <a:t>][10</a:t>
            </a:r>
            <a:r>
              <a:rPr lang="en-US" sz="2400" b="1" baseline="30000" dirty="0"/>
              <a:t>-7</a:t>
            </a:r>
            <a:r>
              <a:rPr lang="en-US" sz="2400" b="1" dirty="0"/>
              <a:t>] ~10</a:t>
            </a:r>
            <a:r>
              <a:rPr lang="en-US" sz="2400" b="1" baseline="30000" dirty="0"/>
              <a:t>-12</a:t>
            </a:r>
            <a:r>
              <a:rPr lang="en-US" sz="2400" b="1" dirty="0"/>
              <a:t> compared </a:t>
            </a:r>
          </a:p>
          <a:p>
            <a:r>
              <a:rPr lang="en-US" sz="2400" b="1" dirty="0"/>
              <a:t>to strong NN amplitude</a:t>
            </a:r>
          </a:p>
          <a:p>
            <a:endParaRPr lang="en-US" dirty="0"/>
          </a:p>
          <a:p>
            <a:r>
              <a:rPr lang="en-US" dirty="0"/>
              <a:t>Can we take advantage of</a:t>
            </a:r>
          </a:p>
          <a:p>
            <a:r>
              <a:rPr lang="en-US" dirty="0"/>
              <a:t>n-A resonance amplification</a:t>
            </a:r>
          </a:p>
          <a:p>
            <a:r>
              <a:rPr lang="en-US" dirty="0"/>
              <a:t>to improve sensitivity?</a:t>
            </a:r>
          </a:p>
        </p:txBody>
      </p:sp>
    </p:spTree>
    <p:extLst>
      <p:ext uri="{BB962C8B-B14F-4D97-AF65-F5344CB8AC3E}">
        <p14:creationId xmlns:p14="http://schemas.microsoft.com/office/powerpoint/2010/main" val="4213659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n113_f1.jpeg" descr="in113_f1.jpeg"/>
          <p:cNvPicPr>
            <a:picLocks noChangeAspect="1"/>
          </p:cNvPicPr>
          <p:nvPr/>
        </p:nvPicPr>
        <p:blipFill>
          <a:blip r:embed="rId3"/>
          <a:stretch>
            <a:fillRect/>
          </a:stretch>
        </p:blipFill>
        <p:spPr>
          <a:xfrm>
            <a:off x="3442095" y="2551136"/>
            <a:ext cx="5573590" cy="4306864"/>
          </a:xfrm>
          <a:prstGeom prst="rect">
            <a:avLst/>
          </a:prstGeom>
          <a:ln w="12700">
            <a:miter lim="400000"/>
          </a:ln>
        </p:spPr>
      </p:pic>
      <p:sp>
        <p:nvSpPr>
          <p:cNvPr id="277" name="113In+n"/>
          <p:cNvSpPr txBox="1"/>
          <p:nvPr/>
        </p:nvSpPr>
        <p:spPr>
          <a:xfrm>
            <a:off x="7476244" y="3594795"/>
            <a:ext cx="1020033" cy="418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spAutoFit/>
          </a:bodyPr>
          <a:lstStyle/>
          <a:p>
            <a:pPr algn="l">
              <a:defRPr sz="2500" b="1">
                <a:latin typeface="Times Roman"/>
                <a:ea typeface="Times Roman"/>
                <a:cs typeface="Times Roman"/>
                <a:sym typeface="Times Roman"/>
              </a:defRPr>
            </a:pPr>
            <a:r>
              <a:rPr sz="2249" baseline="31999" dirty="0"/>
              <a:t>113</a:t>
            </a:r>
            <a:r>
              <a:rPr sz="2249" dirty="0"/>
              <a:t>In+n</a:t>
            </a:r>
          </a:p>
        </p:txBody>
      </p:sp>
      <p:sp>
        <p:nvSpPr>
          <p:cNvPr id="280" name="Width ~100meV"/>
          <p:cNvSpPr txBox="1"/>
          <p:nvPr/>
        </p:nvSpPr>
        <p:spPr>
          <a:xfrm>
            <a:off x="4655175" y="5132837"/>
            <a:ext cx="1264938" cy="277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07" tIns="35707" rIns="35707" bIns="35707" anchor="ctr">
            <a:spAutoFit/>
          </a:bodyPr>
          <a:lstStyle>
            <a:lvl1pPr>
              <a:defRPr b="1">
                <a:latin typeface="Times Roman"/>
                <a:ea typeface="Times Roman"/>
                <a:cs typeface="Times Roman"/>
                <a:sym typeface="Times Roman"/>
              </a:defRPr>
            </a:lvl1pPr>
          </a:lstStyle>
          <a:p>
            <a:r>
              <a:rPr sz="1336" dirty="0"/>
              <a:t>Width ~100meV</a:t>
            </a:r>
          </a:p>
        </p:txBody>
      </p:sp>
      <p:sp>
        <p:nvSpPr>
          <p:cNvPr id="282" name="113In+n"/>
          <p:cNvSpPr txBox="1"/>
          <p:nvPr/>
        </p:nvSpPr>
        <p:spPr>
          <a:xfrm>
            <a:off x="10568483" y="3725581"/>
            <a:ext cx="1117333" cy="328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p>
            <a:pPr defTabSz="321366">
              <a:defRPr b="1">
                <a:latin typeface="Times New Roman"/>
                <a:ea typeface="Times New Roman"/>
                <a:cs typeface="Times New Roman"/>
                <a:sym typeface="Times New Roman"/>
              </a:defRPr>
            </a:pPr>
            <a:r>
              <a:rPr sz="2400" baseline="31999" dirty="0"/>
              <a:t>113</a:t>
            </a:r>
            <a:r>
              <a:rPr sz="2400" dirty="0"/>
              <a:t>In+n</a:t>
            </a:r>
          </a:p>
        </p:txBody>
      </p:sp>
      <p:sp>
        <p:nvSpPr>
          <p:cNvPr id="292" name="Neutron Energy"/>
          <p:cNvSpPr txBox="1"/>
          <p:nvPr/>
        </p:nvSpPr>
        <p:spPr>
          <a:xfrm rot="16200000">
            <a:off x="8401202" y="2388777"/>
            <a:ext cx="1543689" cy="37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1900" b="1">
                <a:latin typeface="Times New Roman"/>
                <a:ea typeface="Times New Roman"/>
                <a:cs typeface="Times New Roman"/>
                <a:sym typeface="Times New Roman"/>
              </a:defRPr>
            </a:lvl1pPr>
          </a:lstStyle>
          <a:p>
            <a:r>
              <a:rPr sz="1336" dirty="0"/>
              <a:t>Neutron Energy</a:t>
            </a:r>
          </a:p>
        </p:txBody>
      </p:sp>
      <p:grpSp>
        <p:nvGrpSpPr>
          <p:cNvPr id="5" name="Group 4">
            <a:extLst>
              <a:ext uri="{FF2B5EF4-FFF2-40B4-BE49-F238E27FC236}">
                <a16:creationId xmlns:a16="http://schemas.microsoft.com/office/drawing/2014/main" id="{37096A8A-00AD-3789-910F-99DD99A2AFDA}"/>
              </a:ext>
            </a:extLst>
          </p:cNvPr>
          <p:cNvGrpSpPr/>
          <p:nvPr/>
        </p:nvGrpSpPr>
        <p:grpSpPr>
          <a:xfrm>
            <a:off x="9061997" y="2283283"/>
            <a:ext cx="3215738" cy="4586425"/>
            <a:chOff x="7662245" y="1971728"/>
            <a:chExt cx="3215738" cy="4586425"/>
          </a:xfrm>
        </p:grpSpPr>
        <p:sp>
          <p:nvSpPr>
            <p:cNvPr id="281" name="線"/>
            <p:cNvSpPr/>
            <p:nvPr/>
          </p:nvSpPr>
          <p:spPr>
            <a:xfrm>
              <a:off x="7788864" y="3091225"/>
              <a:ext cx="2318371" cy="1"/>
            </a:xfrm>
            <a:prstGeom prst="line">
              <a:avLst/>
            </a:prstGeom>
            <a:ln w="25400">
              <a:solidFill>
                <a:srgbClr val="000000"/>
              </a:solidFill>
              <a:custDash>
                <a:ds d="200000" sp="200000"/>
              </a:custDash>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83" name="線"/>
            <p:cNvSpPr/>
            <p:nvPr/>
          </p:nvSpPr>
          <p:spPr>
            <a:xfrm>
              <a:off x="7812269" y="6193343"/>
              <a:ext cx="1961267"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84" name="ground"/>
            <p:cNvSpPr txBox="1"/>
            <p:nvPr/>
          </p:nvSpPr>
          <p:spPr>
            <a:xfrm>
              <a:off x="9831746" y="6013911"/>
              <a:ext cx="1046237" cy="2968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2200">
                  <a:latin typeface="Times New Roman"/>
                  <a:ea typeface="Times New Roman"/>
                  <a:cs typeface="Times New Roman"/>
                  <a:sym typeface="Times New Roman"/>
                </a:defRPr>
              </a:lvl1pPr>
            </a:lstStyle>
            <a:p>
              <a:r>
                <a:rPr lang="en-US" sz="1546" dirty="0"/>
                <a:t>G</a:t>
              </a:r>
              <a:r>
                <a:rPr sz="1546" dirty="0"/>
                <a:t>round</a:t>
              </a:r>
              <a:r>
                <a:rPr lang="en-US" sz="1546" dirty="0"/>
                <a:t> state</a:t>
              </a:r>
              <a:r>
                <a:rPr sz="1546" dirty="0"/>
                <a:t> </a:t>
              </a:r>
            </a:p>
          </p:txBody>
        </p:sp>
        <p:sp>
          <p:nvSpPr>
            <p:cNvPr id="285" name="6.8 MeV"/>
            <p:cNvSpPr txBox="1"/>
            <p:nvPr/>
          </p:nvSpPr>
          <p:spPr>
            <a:xfrm rot="16200000">
              <a:off x="7330152" y="4299729"/>
              <a:ext cx="992486" cy="328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2000" b="1">
                  <a:latin typeface="Times New Roman"/>
                  <a:ea typeface="Times New Roman"/>
                  <a:cs typeface="Times New Roman"/>
                  <a:sym typeface="Times New Roman"/>
                </a:defRPr>
              </a:lvl1pPr>
            </a:lstStyle>
            <a:p>
              <a:r>
                <a:rPr sz="1406"/>
                <a:t>6.8 MeV</a:t>
              </a:r>
            </a:p>
          </p:txBody>
        </p:sp>
        <p:sp>
          <p:nvSpPr>
            <p:cNvPr id="286" name="114In"/>
            <p:cNvSpPr txBox="1"/>
            <p:nvPr/>
          </p:nvSpPr>
          <p:spPr>
            <a:xfrm>
              <a:off x="8697336" y="6229853"/>
              <a:ext cx="562101" cy="328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p>
              <a:pPr defTabSz="321366">
                <a:defRPr b="1">
                  <a:latin typeface="Times New Roman"/>
                  <a:ea typeface="Times New Roman"/>
                  <a:cs typeface="Times New Roman"/>
                  <a:sym typeface="Times New Roman"/>
                </a:defRPr>
              </a:pPr>
              <a:r>
                <a:rPr sz="1336" baseline="31999"/>
                <a:t>114</a:t>
              </a:r>
              <a:r>
                <a:rPr sz="1336"/>
                <a:t>In</a:t>
              </a:r>
            </a:p>
          </p:txBody>
        </p:sp>
        <p:sp>
          <p:nvSpPr>
            <p:cNvPr id="287" name="線"/>
            <p:cNvSpPr/>
            <p:nvPr/>
          </p:nvSpPr>
          <p:spPr>
            <a:xfrm>
              <a:off x="8207028" y="5595249"/>
              <a:ext cx="1566507"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88" name="線"/>
            <p:cNvSpPr/>
            <p:nvPr/>
          </p:nvSpPr>
          <p:spPr>
            <a:xfrm>
              <a:off x="8207028" y="2953573"/>
              <a:ext cx="1563611" cy="1"/>
            </a:xfrm>
            <a:prstGeom prst="line">
              <a:avLst/>
            </a:prstGeom>
            <a:ln w="635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89" name="線"/>
            <p:cNvSpPr/>
            <p:nvPr/>
          </p:nvSpPr>
          <p:spPr>
            <a:xfrm>
              <a:off x="8203539" y="2807849"/>
              <a:ext cx="1556793"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90" name="線"/>
            <p:cNvSpPr/>
            <p:nvPr/>
          </p:nvSpPr>
          <p:spPr>
            <a:xfrm>
              <a:off x="8200131" y="2568395"/>
              <a:ext cx="1563611"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91" name="線"/>
            <p:cNvSpPr/>
            <p:nvPr/>
          </p:nvSpPr>
          <p:spPr>
            <a:xfrm>
              <a:off x="8053890" y="2026123"/>
              <a:ext cx="1" cy="1043432"/>
            </a:xfrm>
            <a:prstGeom prst="line">
              <a:avLst/>
            </a:prstGeom>
            <a:ln w="25400">
              <a:solidFill>
                <a:srgbClr val="000000"/>
              </a:solidFill>
              <a:miter lim="400000"/>
              <a:headEnd type="triangle"/>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93" name="1.4 eV"/>
            <p:cNvSpPr txBox="1"/>
            <p:nvPr/>
          </p:nvSpPr>
          <p:spPr>
            <a:xfrm>
              <a:off x="9781987" y="2787534"/>
              <a:ext cx="554436" cy="328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1900" b="1">
                  <a:latin typeface="Times New Roman"/>
                  <a:ea typeface="Times New Roman"/>
                  <a:cs typeface="Times New Roman"/>
                  <a:sym typeface="Times New Roman"/>
                </a:defRPr>
              </a:lvl1pPr>
            </a:lstStyle>
            <a:p>
              <a:r>
                <a:rPr sz="1336"/>
                <a:t>1.4 eV</a:t>
              </a:r>
            </a:p>
          </p:txBody>
        </p:sp>
        <p:sp>
          <p:nvSpPr>
            <p:cNvPr id="294" name="3.8 eV"/>
            <p:cNvSpPr txBox="1"/>
            <p:nvPr/>
          </p:nvSpPr>
          <p:spPr>
            <a:xfrm>
              <a:off x="9761302" y="2485474"/>
              <a:ext cx="748874" cy="32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1900" b="1">
                  <a:latin typeface="Times New Roman"/>
                  <a:ea typeface="Times New Roman"/>
                  <a:cs typeface="Times New Roman"/>
                  <a:sym typeface="Times New Roman"/>
                </a:defRPr>
              </a:lvl1pPr>
            </a:lstStyle>
            <a:p>
              <a:r>
                <a:rPr sz="1336"/>
                <a:t>3.8 eV</a:t>
              </a:r>
            </a:p>
          </p:txBody>
        </p:sp>
        <p:sp>
          <p:nvSpPr>
            <p:cNvPr id="295" name="線"/>
            <p:cNvSpPr/>
            <p:nvPr/>
          </p:nvSpPr>
          <p:spPr>
            <a:xfrm flipH="1">
              <a:off x="8022646" y="3139626"/>
              <a:ext cx="24435" cy="3048358"/>
            </a:xfrm>
            <a:prstGeom prst="line">
              <a:avLst/>
            </a:prstGeom>
            <a:ln w="19050">
              <a:solidFill>
                <a:srgbClr val="000000"/>
              </a:solidFill>
              <a:prstDash val="sysDot"/>
              <a:miter lim="400000"/>
              <a:headEnd type="triangle"/>
              <a:tailEnd type="triangle"/>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96" name="線"/>
            <p:cNvSpPr/>
            <p:nvPr/>
          </p:nvSpPr>
          <p:spPr>
            <a:xfrm>
              <a:off x="9576929" y="5586320"/>
              <a:ext cx="1" cy="597854"/>
            </a:xfrm>
            <a:prstGeom prst="line">
              <a:avLst/>
            </a:prstGeom>
            <a:ln w="25400">
              <a:solidFill>
                <a:srgbClr val="000000"/>
              </a:solidFill>
              <a:miter lim="400000"/>
              <a:tailEnd type="triangle"/>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97" name="線"/>
            <p:cNvSpPr/>
            <p:nvPr/>
          </p:nvSpPr>
          <p:spPr>
            <a:xfrm>
              <a:off x="8621073" y="2958715"/>
              <a:ext cx="1" cy="2559591"/>
            </a:xfrm>
            <a:prstGeom prst="line">
              <a:avLst/>
            </a:prstGeom>
            <a:ln w="25400">
              <a:solidFill>
                <a:srgbClr val="000000"/>
              </a:solidFill>
              <a:miter lim="400000"/>
              <a:tailEnd type="triangle"/>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98" name="線"/>
            <p:cNvSpPr/>
            <p:nvPr/>
          </p:nvSpPr>
          <p:spPr>
            <a:xfrm>
              <a:off x="8211699" y="5335098"/>
              <a:ext cx="1563611"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299" name="線"/>
            <p:cNvSpPr/>
            <p:nvPr/>
          </p:nvSpPr>
          <p:spPr>
            <a:xfrm>
              <a:off x="8206875" y="2645818"/>
              <a:ext cx="1556793"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300" name="線"/>
            <p:cNvSpPr/>
            <p:nvPr/>
          </p:nvSpPr>
          <p:spPr>
            <a:xfrm>
              <a:off x="8199549" y="2490973"/>
              <a:ext cx="1563611"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301" name="線"/>
            <p:cNvSpPr/>
            <p:nvPr/>
          </p:nvSpPr>
          <p:spPr>
            <a:xfrm>
              <a:off x="8198470" y="2430775"/>
              <a:ext cx="1563611"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302" name="線"/>
            <p:cNvSpPr/>
            <p:nvPr/>
          </p:nvSpPr>
          <p:spPr>
            <a:xfrm>
              <a:off x="8202410" y="2371687"/>
              <a:ext cx="1563611"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303" name="線"/>
            <p:cNvSpPr/>
            <p:nvPr/>
          </p:nvSpPr>
          <p:spPr>
            <a:xfrm>
              <a:off x="8193515" y="2300339"/>
              <a:ext cx="1563611"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304" name="6.512 keV"/>
            <p:cNvSpPr txBox="1"/>
            <p:nvPr/>
          </p:nvSpPr>
          <p:spPr>
            <a:xfrm rot="16200000">
              <a:off x="8028795" y="3893211"/>
              <a:ext cx="1543689" cy="37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1600" b="1">
                  <a:latin typeface="Times New Roman"/>
                  <a:ea typeface="Times New Roman"/>
                  <a:cs typeface="Times New Roman"/>
                  <a:sym typeface="Times New Roman"/>
                </a:defRPr>
              </a:lvl1pPr>
            </a:lstStyle>
            <a:p>
              <a:r>
                <a:rPr sz="1125"/>
                <a:t>6.512 keV</a:t>
              </a:r>
            </a:p>
          </p:txBody>
        </p:sp>
        <p:sp>
          <p:nvSpPr>
            <p:cNvPr id="305" name="6.8 eV"/>
            <p:cNvSpPr txBox="1"/>
            <p:nvPr/>
          </p:nvSpPr>
          <p:spPr>
            <a:xfrm>
              <a:off x="9755157" y="2317138"/>
              <a:ext cx="554436" cy="328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1900" b="1">
                  <a:latin typeface="Times New Roman"/>
                  <a:ea typeface="Times New Roman"/>
                  <a:cs typeface="Times New Roman"/>
                  <a:sym typeface="Times New Roman"/>
                </a:defRPr>
              </a:lvl1pPr>
            </a:lstStyle>
            <a:p>
              <a:r>
                <a:rPr sz="1336"/>
                <a:t>6.8 eV</a:t>
              </a:r>
            </a:p>
          </p:txBody>
        </p:sp>
        <p:sp>
          <p:nvSpPr>
            <p:cNvPr id="306" name="…"/>
            <p:cNvSpPr txBox="1"/>
            <p:nvPr/>
          </p:nvSpPr>
          <p:spPr>
            <a:xfrm rot="16200000">
              <a:off x="9785443" y="2116791"/>
              <a:ext cx="279600" cy="264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1900" b="1">
                  <a:latin typeface="Times New Roman"/>
                  <a:ea typeface="Times New Roman"/>
                  <a:cs typeface="Times New Roman"/>
                  <a:sym typeface="Times New Roman"/>
                </a:defRPr>
              </a:lvl1pPr>
            </a:lstStyle>
            <a:p>
              <a:r>
                <a:rPr sz="1336"/>
                <a:t>…</a:t>
              </a:r>
            </a:p>
          </p:txBody>
        </p:sp>
        <p:sp>
          <p:nvSpPr>
            <p:cNvPr id="307" name="272 keV"/>
            <p:cNvSpPr txBox="1"/>
            <p:nvPr/>
          </p:nvSpPr>
          <p:spPr>
            <a:xfrm rot="16200000">
              <a:off x="9410093" y="5652788"/>
              <a:ext cx="634611" cy="376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1600" b="1">
                  <a:latin typeface="Times New Roman"/>
                  <a:ea typeface="Times New Roman"/>
                  <a:cs typeface="Times New Roman"/>
                  <a:sym typeface="Times New Roman"/>
                </a:defRPr>
              </a:lvl1pPr>
            </a:lstStyle>
            <a:p>
              <a:r>
                <a:rPr sz="1125"/>
                <a:t>272 keV</a:t>
              </a:r>
            </a:p>
          </p:txBody>
        </p:sp>
        <p:sp>
          <p:nvSpPr>
            <p:cNvPr id="308" name="線"/>
            <p:cNvSpPr/>
            <p:nvPr/>
          </p:nvSpPr>
          <p:spPr>
            <a:xfrm>
              <a:off x="8208476" y="5138390"/>
              <a:ext cx="1563611" cy="1"/>
            </a:xfrm>
            <a:prstGeom prst="line">
              <a:avLst/>
            </a:prstGeom>
            <a:ln w="25400">
              <a:solidFill>
                <a:srgbClr val="000000"/>
              </a:solidFill>
              <a:miter lim="400000"/>
            </a:ln>
          </p:spPr>
          <p:txBody>
            <a:bodyPr lIns="35707" tIns="35707" rIns="35707" bIns="35707" anchor="ctr"/>
            <a:lstStyle/>
            <a:p>
              <a:pP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2812"/>
            </a:p>
          </p:txBody>
        </p:sp>
        <p:sp>
          <p:nvSpPr>
            <p:cNvPr id="309" name="…"/>
            <p:cNvSpPr txBox="1"/>
            <p:nvPr/>
          </p:nvSpPr>
          <p:spPr>
            <a:xfrm rot="16200000">
              <a:off x="8800186" y="1979046"/>
              <a:ext cx="279600" cy="264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1900" b="1">
                  <a:latin typeface="Times New Roman"/>
                  <a:ea typeface="Times New Roman"/>
                  <a:cs typeface="Times New Roman"/>
                  <a:sym typeface="Times New Roman"/>
                </a:defRPr>
              </a:lvl1pPr>
            </a:lstStyle>
            <a:p>
              <a:r>
                <a:rPr sz="1336"/>
                <a:t>…</a:t>
              </a:r>
            </a:p>
          </p:txBody>
        </p:sp>
        <p:sp>
          <p:nvSpPr>
            <p:cNvPr id="310" name="…"/>
            <p:cNvSpPr txBox="1"/>
            <p:nvPr/>
          </p:nvSpPr>
          <p:spPr>
            <a:xfrm rot="16200000">
              <a:off x="8874319" y="4837863"/>
              <a:ext cx="279600" cy="264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07" tIns="35707" rIns="35707" bIns="35707" anchor="ctr"/>
            <a:lstStyle>
              <a:lvl1pPr algn="l" defTabSz="457200">
                <a:defRPr sz="1900" b="1">
                  <a:latin typeface="Times New Roman"/>
                  <a:ea typeface="Times New Roman"/>
                  <a:cs typeface="Times New Roman"/>
                  <a:sym typeface="Times New Roman"/>
                </a:defRPr>
              </a:lvl1pPr>
            </a:lstStyle>
            <a:p>
              <a:r>
                <a:rPr sz="1336"/>
                <a:t>…</a:t>
              </a:r>
            </a:p>
          </p:txBody>
        </p:sp>
      </p:grpSp>
      <p:sp>
        <p:nvSpPr>
          <p:cNvPr id="311" name="High level density"/>
          <p:cNvSpPr txBox="1"/>
          <p:nvPr/>
        </p:nvSpPr>
        <p:spPr>
          <a:xfrm>
            <a:off x="9857589" y="1881465"/>
            <a:ext cx="1851756" cy="3425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7" tIns="35707" rIns="35707" bIns="35707" anchor="ctr">
            <a:spAutoFit/>
          </a:bodyPr>
          <a:lstStyle>
            <a:lvl1pPr algn="l">
              <a:defRPr sz="2500">
                <a:latin typeface="Al Bayan Plain"/>
                <a:ea typeface="Al Bayan Plain"/>
                <a:cs typeface="Al Bayan Plain"/>
                <a:sym typeface="Al Bayan Plain"/>
              </a:defRPr>
            </a:lvl1pPr>
          </a:lstStyle>
          <a:p>
            <a:r>
              <a:rPr sz="1757" dirty="0"/>
              <a:t>High level density</a:t>
            </a:r>
          </a:p>
        </p:txBody>
      </p:sp>
      <p:sp>
        <p:nvSpPr>
          <p:cNvPr id="312" name="High level density"/>
          <p:cNvSpPr txBox="1"/>
          <p:nvPr/>
        </p:nvSpPr>
        <p:spPr>
          <a:xfrm>
            <a:off x="5458329" y="5646653"/>
            <a:ext cx="2073812" cy="3425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7" tIns="35707" rIns="35707" bIns="35707" anchor="ctr">
            <a:spAutoFit/>
          </a:bodyPr>
          <a:lstStyle>
            <a:lvl1pPr algn="l">
              <a:defRPr sz="2500">
                <a:latin typeface="Al Bayan Plain"/>
                <a:ea typeface="Al Bayan Plain"/>
                <a:cs typeface="Al Bayan Plain"/>
                <a:sym typeface="Al Bayan Plain"/>
              </a:defRPr>
            </a:lvl1pPr>
          </a:lstStyle>
          <a:p>
            <a:r>
              <a:rPr sz="1757" dirty="0"/>
              <a:t>High level density</a:t>
            </a:r>
          </a:p>
        </p:txBody>
      </p:sp>
      <p:sp>
        <p:nvSpPr>
          <p:cNvPr id="2" name="Title 1">
            <a:extLst>
              <a:ext uri="{FF2B5EF4-FFF2-40B4-BE49-F238E27FC236}">
                <a16:creationId xmlns:a16="http://schemas.microsoft.com/office/drawing/2014/main" id="{69563C44-309C-62AE-513D-F0588E26F82E}"/>
              </a:ext>
            </a:extLst>
          </p:cNvPr>
          <p:cNvSpPr txBox="1">
            <a:spLocks noChangeArrowheads="1"/>
          </p:cNvSpPr>
          <p:nvPr/>
        </p:nvSpPr>
        <p:spPr>
          <a:xfrm>
            <a:off x="5200800" y="247839"/>
            <a:ext cx="6030698" cy="1220998"/>
          </a:xfrm>
          <a:prstGeom prst="rect">
            <a:avLst/>
          </a:prstGeom>
        </p:spPr>
        <p:txBody>
          <a:bodyPr>
            <a:no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altLang="en-US" sz="2800" dirty="0"/>
              <a:t>Compound Neutron-Nucleus Resonances</a:t>
            </a:r>
          </a:p>
        </p:txBody>
      </p:sp>
      <p:sp>
        <p:nvSpPr>
          <p:cNvPr id="4" name="TextBox 3">
            <a:extLst>
              <a:ext uri="{FF2B5EF4-FFF2-40B4-BE49-F238E27FC236}">
                <a16:creationId xmlns:a16="http://schemas.microsoft.com/office/drawing/2014/main" id="{79339F45-0924-D53D-A10C-70CF8B8F62CD}"/>
              </a:ext>
            </a:extLst>
          </p:cNvPr>
          <p:cNvSpPr txBox="1"/>
          <p:nvPr/>
        </p:nvSpPr>
        <p:spPr>
          <a:xfrm>
            <a:off x="-33853" y="-11985"/>
            <a:ext cx="4219975" cy="6738896"/>
          </a:xfrm>
          <a:prstGeom prst="rect">
            <a:avLst/>
          </a:prstGeom>
          <a:noFill/>
        </p:spPr>
        <p:txBody>
          <a:bodyPr wrap="square">
            <a:spAutoFit/>
          </a:bodyPr>
          <a:lstStyle/>
          <a:p>
            <a:pPr>
              <a:spcBef>
                <a:spcPct val="0"/>
              </a:spcBef>
              <a:buClrTx/>
              <a:buSzTx/>
              <a:buFontTx/>
              <a:buNone/>
            </a:pPr>
            <a:r>
              <a:rPr lang="en-US" altLang="en-US" sz="2249" dirty="0">
                <a:solidFill>
                  <a:srgbClr val="FF5050"/>
                </a:solidFill>
              </a:rPr>
              <a:t>Very dense set of resonances just above neutron separation energy</a:t>
            </a:r>
          </a:p>
          <a:p>
            <a:pPr>
              <a:spcBef>
                <a:spcPct val="0"/>
              </a:spcBef>
              <a:buClrTx/>
              <a:buSzTx/>
              <a:buFontTx/>
              <a:buNone/>
            </a:pPr>
            <a:endParaRPr lang="en-US" altLang="en-US" sz="2249" dirty="0">
              <a:solidFill>
                <a:srgbClr val="FF5050"/>
              </a:solidFill>
            </a:endParaRPr>
          </a:p>
          <a:p>
            <a:pPr>
              <a:spcBef>
                <a:spcPct val="0"/>
              </a:spcBef>
              <a:buClrTx/>
              <a:buSzTx/>
              <a:buFontTx/>
              <a:buNone/>
            </a:pPr>
            <a:r>
              <a:rPr lang="en-US" altLang="en-US" sz="2249" dirty="0">
                <a:solidFill>
                  <a:srgbClr val="FF5050"/>
                </a:solidFill>
              </a:rPr>
              <a:t>mainly L=0 resonances, but lots of L=1 resonances</a:t>
            </a:r>
          </a:p>
          <a:p>
            <a:pPr>
              <a:spcBef>
                <a:spcPct val="0"/>
              </a:spcBef>
              <a:buClrTx/>
              <a:buSzTx/>
              <a:buFontTx/>
              <a:buNone/>
            </a:pPr>
            <a:endParaRPr lang="en-US" altLang="en-US" sz="2249" dirty="0">
              <a:solidFill>
                <a:srgbClr val="FF5050"/>
              </a:solidFill>
            </a:endParaRPr>
          </a:p>
          <a:p>
            <a:pPr>
              <a:spcBef>
                <a:spcPct val="0"/>
              </a:spcBef>
              <a:buClrTx/>
              <a:buSzTx/>
              <a:buFontTx/>
              <a:buNone/>
            </a:pPr>
            <a:r>
              <a:rPr lang="en-US" altLang="en-US" sz="2249" dirty="0">
                <a:solidFill>
                  <a:schemeClr val="tx2">
                    <a:lumMod val="60000"/>
                    <a:lumOff val="40000"/>
                  </a:schemeClr>
                </a:solidFill>
              </a:rPr>
              <a:t>P-odd interaction can mix L=0 and L=1 states</a:t>
            </a:r>
          </a:p>
          <a:p>
            <a:pPr>
              <a:spcBef>
                <a:spcPct val="0"/>
              </a:spcBef>
              <a:buClrTx/>
              <a:buSzTx/>
              <a:buFontTx/>
              <a:buNone/>
            </a:pPr>
            <a:endParaRPr lang="en-US" altLang="en-US" sz="2249" dirty="0">
              <a:solidFill>
                <a:schemeClr val="tx2">
                  <a:lumMod val="60000"/>
                  <a:lumOff val="40000"/>
                </a:schemeClr>
              </a:solidFill>
            </a:endParaRPr>
          </a:p>
          <a:p>
            <a:pPr>
              <a:spcBef>
                <a:spcPct val="0"/>
              </a:spcBef>
              <a:buClrTx/>
              <a:buSzTx/>
              <a:buFontTx/>
              <a:buNone/>
            </a:pPr>
            <a:r>
              <a:rPr lang="en-US" altLang="en-US" sz="2250" dirty="0">
                <a:solidFill>
                  <a:srgbClr val="FFC000"/>
                </a:solidFill>
              </a:rPr>
              <a:t>P-even/T-odd interactions can mix pairs of different L=1</a:t>
            </a:r>
          </a:p>
          <a:p>
            <a:pPr>
              <a:spcBef>
                <a:spcPct val="0"/>
              </a:spcBef>
              <a:buClrTx/>
              <a:buSzTx/>
              <a:buFontTx/>
              <a:buNone/>
            </a:pPr>
            <a:r>
              <a:rPr lang="en-US" altLang="en-US" sz="2250" dirty="0">
                <a:solidFill>
                  <a:srgbClr val="FFC000"/>
                </a:solidFill>
              </a:rPr>
              <a:t>Resonances</a:t>
            </a:r>
          </a:p>
          <a:p>
            <a:pPr>
              <a:spcBef>
                <a:spcPct val="0"/>
              </a:spcBef>
              <a:buClrTx/>
              <a:buSzTx/>
              <a:buFontTx/>
              <a:buNone/>
            </a:pPr>
            <a:endParaRPr lang="en-US" altLang="en-US" sz="2250" dirty="0">
              <a:solidFill>
                <a:srgbClr val="FFC000"/>
              </a:solidFill>
            </a:endParaRPr>
          </a:p>
          <a:p>
            <a:pPr>
              <a:spcBef>
                <a:spcPct val="0"/>
              </a:spcBef>
            </a:pPr>
            <a:r>
              <a:rPr lang="en-US" sz="2400" b="1" dirty="0">
                <a:latin typeface="Times New Roman" panose="02020603050405020304" pitchFamily="18" charset="0"/>
                <a:cs typeface="Times New Roman" panose="02020603050405020304" pitchFamily="18" charset="0"/>
              </a:rPr>
              <a:t>Resonance</a:t>
            </a:r>
            <a:r>
              <a:rPr lang="en-US" sz="2400" dirty="0">
                <a:latin typeface="Times New Roman" panose="02020603050405020304" pitchFamily="18" charset="0"/>
                <a:cs typeface="Times New Roman" panose="02020603050405020304" pitchFamily="18" charset="0"/>
              </a:rPr>
              <a:t> occurs when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neutron energy matches a compound nucleus level.</a:t>
            </a:r>
          </a:p>
          <a:p>
            <a:pPr>
              <a:spcBef>
                <a:spcPct val="0"/>
              </a:spcBef>
              <a:buClrTx/>
              <a:buSzTx/>
              <a:buFontTx/>
              <a:buNone/>
            </a:pPr>
            <a:endParaRPr lang="en-US" altLang="en-US" sz="2250" dirty="0">
              <a:solidFill>
                <a:srgbClr val="FFC000"/>
              </a:solidFill>
            </a:endParaRPr>
          </a:p>
          <a:p>
            <a:pPr>
              <a:spcBef>
                <a:spcPct val="0"/>
              </a:spcBef>
              <a:buClrTx/>
              <a:buSzTx/>
              <a:buFontTx/>
              <a:buNone/>
            </a:pPr>
            <a:endParaRPr lang="en-US" altLang="en-US" sz="2249" dirty="0">
              <a:solidFill>
                <a:schemeClr val="tx2">
                  <a:lumMod val="60000"/>
                  <a:lumOff val="40000"/>
                </a:schemeClr>
              </a:solidFill>
            </a:endParaRPr>
          </a:p>
        </p:txBody>
      </p:sp>
    </p:spTree>
    <p:extLst>
      <p:ext uri="{BB962C8B-B14F-4D97-AF65-F5344CB8AC3E}">
        <p14:creationId xmlns:p14="http://schemas.microsoft.com/office/powerpoint/2010/main" val="150303941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7F8FA"/>
          </a:solidFill>
          <a:ln w="12700">
            <a:solidFill>
              <a:srgbClr val="F7F8FA"/>
            </a:solidFill>
            <a:prstDash val="solid"/>
          </a:ln>
        </p:spPr>
        <p:txBody>
          <a:bodyPr/>
          <a:lstStyle/>
          <a:p>
            <a:endParaRPr lang="en-US"/>
          </a:p>
        </p:txBody>
      </p:sp>
      <p:sp>
        <p:nvSpPr>
          <p:cNvPr id="3" name="Shape 1"/>
          <p:cNvSpPr/>
          <p:nvPr/>
        </p:nvSpPr>
        <p:spPr>
          <a:xfrm>
            <a:off x="0" y="0"/>
            <a:ext cx="12191695" cy="777240"/>
          </a:xfrm>
          <a:prstGeom prst="rect">
            <a:avLst/>
          </a:prstGeom>
          <a:solidFill>
            <a:srgbClr val="0B2545"/>
          </a:solidFill>
          <a:ln w="12700">
            <a:solidFill>
              <a:srgbClr val="0B2545"/>
            </a:solidFill>
            <a:prstDash val="solid"/>
          </a:ln>
        </p:spPr>
        <p:txBody>
          <a:bodyPr/>
          <a:lstStyle/>
          <a:p>
            <a:endParaRPr lang="en-US"/>
          </a:p>
        </p:txBody>
      </p:sp>
      <p:sp>
        <p:nvSpPr>
          <p:cNvPr id="4" name="Text 2"/>
          <p:cNvSpPr/>
          <p:nvPr/>
        </p:nvSpPr>
        <p:spPr>
          <a:xfrm>
            <a:off x="548640" y="155448"/>
            <a:ext cx="11430000" cy="457200"/>
          </a:xfrm>
          <a:prstGeom prst="rect">
            <a:avLst/>
          </a:prstGeom>
          <a:noFill/>
          <a:ln/>
        </p:spPr>
        <p:txBody>
          <a:bodyPr wrap="square" rtlCol="0" anchor="ctr"/>
          <a:lstStyle/>
          <a:p>
            <a:pPr marL="0" indent="0">
              <a:buNone/>
            </a:pPr>
            <a:r>
              <a:rPr lang="en-US" sz="2800" b="1" dirty="0">
                <a:solidFill>
                  <a:srgbClr val="FFFFFF"/>
                </a:solidFill>
                <a:latin typeface="Calibri" pitchFamily="34" charset="0"/>
                <a:ea typeface="Calibri" pitchFamily="34" charset="-122"/>
                <a:cs typeface="Calibri" pitchFamily="34" charset="-120"/>
              </a:rPr>
              <a:t>Dynamical enhancement of weak mixing in a compound nucleus</a:t>
            </a:r>
            <a:endParaRPr lang="en-US" sz="2800" dirty="0"/>
          </a:p>
        </p:txBody>
      </p:sp>
      <p:sp>
        <p:nvSpPr>
          <p:cNvPr id="5" name="Text 3"/>
          <p:cNvSpPr/>
          <p:nvPr/>
        </p:nvSpPr>
        <p:spPr>
          <a:xfrm>
            <a:off x="566928" y="502920"/>
            <a:ext cx="11155680" cy="228600"/>
          </a:xfrm>
          <a:prstGeom prst="rect">
            <a:avLst/>
          </a:prstGeom>
          <a:noFill/>
          <a:ln/>
        </p:spPr>
        <p:txBody>
          <a:bodyPr wrap="square" rtlCol="0" anchor="ctr"/>
          <a:lstStyle/>
          <a:p>
            <a:pPr marL="0" indent="0">
              <a:buNone/>
            </a:pPr>
            <a:r>
              <a:rPr lang="en-US" sz="1400" dirty="0">
                <a:solidFill>
                  <a:srgbClr val="D6E4FF"/>
                </a:solidFill>
                <a:latin typeface="Calibri" pitchFamily="34" charset="0"/>
                <a:ea typeface="Calibri" pitchFamily="34" charset="-122"/>
                <a:cs typeface="Calibri" pitchFamily="34" charset="-120"/>
              </a:rPr>
              <a:t>PV: s–p mixing   •   TVPC: p–p mixing (same dynamical factor)</a:t>
            </a:r>
            <a:endParaRPr lang="en-US" sz="1400" dirty="0"/>
          </a:p>
        </p:txBody>
      </p:sp>
      <p:sp>
        <p:nvSpPr>
          <p:cNvPr id="6" name="Shape 4"/>
          <p:cNvSpPr/>
          <p:nvPr/>
        </p:nvSpPr>
        <p:spPr>
          <a:xfrm>
            <a:off x="548640" y="960120"/>
            <a:ext cx="3545738" cy="4709160"/>
          </a:xfrm>
          <a:prstGeom prst="roundRect">
            <a:avLst/>
          </a:prstGeom>
          <a:solidFill>
            <a:srgbClr val="FFFFFF"/>
          </a:solidFill>
          <a:ln w="12700">
            <a:solidFill>
              <a:srgbClr val="DDE1E6"/>
            </a:solidFill>
            <a:prstDash val="solid"/>
          </a:ln>
        </p:spPr>
        <p:txBody>
          <a:bodyPr/>
          <a:lstStyle/>
          <a:p>
            <a:endParaRPr lang="en-US"/>
          </a:p>
        </p:txBody>
      </p:sp>
      <p:sp>
        <p:nvSpPr>
          <p:cNvPr id="7" name="Shape 5"/>
          <p:cNvSpPr/>
          <p:nvPr/>
        </p:nvSpPr>
        <p:spPr>
          <a:xfrm>
            <a:off x="548640" y="960120"/>
            <a:ext cx="3545738" cy="502920"/>
          </a:xfrm>
          <a:prstGeom prst="roundRect">
            <a:avLst/>
          </a:prstGeom>
          <a:solidFill>
            <a:srgbClr val="2A9D8F"/>
          </a:solidFill>
          <a:ln w="12700">
            <a:solidFill>
              <a:srgbClr val="2A9D8F"/>
            </a:solidFill>
            <a:prstDash val="solid"/>
          </a:ln>
        </p:spPr>
        <p:txBody>
          <a:bodyPr/>
          <a:lstStyle/>
          <a:p>
            <a:endParaRPr lang="en-US"/>
          </a:p>
        </p:txBody>
      </p:sp>
      <p:sp>
        <p:nvSpPr>
          <p:cNvPr id="8" name="Text 6"/>
          <p:cNvSpPr/>
          <p:nvPr/>
        </p:nvSpPr>
        <p:spPr>
          <a:xfrm>
            <a:off x="777240" y="1069848"/>
            <a:ext cx="3088538" cy="292608"/>
          </a:xfrm>
          <a:prstGeom prst="rect">
            <a:avLst/>
          </a:prstGeom>
          <a:noFill/>
          <a:ln/>
        </p:spPr>
        <p:txBody>
          <a:bodyPr wrap="square" rtlCol="0" anchor="ctr"/>
          <a:lstStyle/>
          <a:p>
            <a:pPr marL="0" indent="0">
              <a:buNone/>
            </a:pPr>
            <a:r>
              <a:rPr lang="en-US" sz="1600" b="1" dirty="0">
                <a:solidFill>
                  <a:srgbClr val="FFFFFF"/>
                </a:solidFill>
                <a:latin typeface="Calibri" pitchFamily="34" charset="0"/>
                <a:ea typeface="Calibri" pitchFamily="34" charset="-122"/>
                <a:cs typeface="Calibri" pitchFamily="34" charset="-120"/>
              </a:rPr>
              <a:t>1) Compound resonances are complex superpositions</a:t>
            </a:r>
            <a:endParaRPr lang="en-US" sz="1600" dirty="0"/>
          </a:p>
        </p:txBody>
      </p:sp>
      <p:sp>
        <p:nvSpPr>
          <p:cNvPr id="9" name="Text 7"/>
          <p:cNvSpPr/>
          <p:nvPr/>
        </p:nvSpPr>
        <p:spPr>
          <a:xfrm>
            <a:off x="804672" y="1600200"/>
            <a:ext cx="3033674" cy="1828800"/>
          </a:xfrm>
          <a:prstGeom prst="rect">
            <a:avLst/>
          </a:prstGeom>
          <a:noFill/>
          <a:ln/>
        </p:spPr>
        <p:txBody>
          <a:bodyPr wrap="square" rtlCol="0" anchor="t"/>
          <a:lstStyle/>
          <a:p>
            <a:pPr marL="0" indent="0">
              <a:lnSpc>
                <a:spcPct val="110000"/>
              </a:lnSpc>
              <a:buNone/>
            </a:pPr>
            <a:r>
              <a:rPr lang="en-US" sz="1450" dirty="0">
                <a:solidFill>
                  <a:srgbClr val="1F2937"/>
                </a:solidFill>
                <a:latin typeface="Calibri" pitchFamily="34" charset="0"/>
                <a:ea typeface="Calibri" pitchFamily="34" charset="-122"/>
                <a:cs typeface="Calibri" pitchFamily="34" charset="-120"/>
              </a:rPr>
              <a:t>• Basis states |i⟩: 1p–1h, 2p–2h, …</a:t>
            </a:r>
            <a:endParaRPr lang="en-US" sz="1450" dirty="0"/>
          </a:p>
          <a:p>
            <a:pPr marL="0" indent="0">
              <a:lnSpc>
                <a:spcPct val="110000"/>
              </a:lnSpc>
              <a:buNone/>
            </a:pPr>
            <a:r>
              <a:rPr lang="en-US" sz="1450" dirty="0">
                <a:solidFill>
                  <a:srgbClr val="1F2937"/>
                </a:solidFill>
                <a:latin typeface="Calibri" pitchFamily="34" charset="0"/>
                <a:ea typeface="Calibri" pitchFamily="34" charset="-122"/>
                <a:cs typeface="Calibri" pitchFamily="34" charset="-120"/>
              </a:rPr>
              <a:t>• Components spread over </a:t>
            </a:r>
          </a:p>
          <a:p>
            <a:pPr marL="0" indent="0">
              <a:lnSpc>
                <a:spcPct val="110000"/>
              </a:lnSpc>
              <a:buNone/>
            </a:pPr>
            <a:r>
              <a:rPr lang="en-US" sz="1450" dirty="0" err="1">
                <a:solidFill>
                  <a:srgbClr val="1F2937"/>
                </a:solidFill>
                <a:latin typeface="Calibri" pitchFamily="34" charset="0"/>
                <a:ea typeface="Calibri" pitchFamily="34" charset="-122"/>
                <a:cs typeface="Calibri" pitchFamily="34" charset="-120"/>
              </a:rPr>
              <a:t>Γ</a:t>
            </a:r>
            <a:r>
              <a:rPr lang="en-US" sz="1450" baseline="-25000" dirty="0" err="1">
                <a:solidFill>
                  <a:srgbClr val="1F2937"/>
                </a:solidFill>
                <a:latin typeface="Calibri" pitchFamily="34" charset="0"/>
                <a:ea typeface="Calibri" pitchFamily="34" charset="-122"/>
                <a:cs typeface="Calibri" pitchFamily="34" charset="-120"/>
              </a:rPr>
              <a:t>spr</a:t>
            </a:r>
            <a:r>
              <a:rPr lang="en-US" sz="1450" dirty="0">
                <a:solidFill>
                  <a:srgbClr val="1F2937"/>
                </a:solidFill>
                <a:latin typeface="Calibri" pitchFamily="34" charset="0"/>
                <a:ea typeface="Calibri" pitchFamily="34" charset="-122"/>
                <a:cs typeface="Calibri" pitchFamily="34" charset="-120"/>
              </a:rPr>
              <a:t> (~10 MeV)</a:t>
            </a:r>
            <a:endParaRPr lang="en-US" sz="1450" dirty="0"/>
          </a:p>
          <a:p>
            <a:pPr marL="0" indent="0">
              <a:lnSpc>
                <a:spcPct val="110000"/>
              </a:lnSpc>
              <a:buNone/>
            </a:pPr>
            <a:r>
              <a:rPr lang="en-US" sz="1450" dirty="0">
                <a:solidFill>
                  <a:srgbClr val="1F2937"/>
                </a:solidFill>
                <a:latin typeface="Calibri" pitchFamily="34" charset="0"/>
                <a:ea typeface="Calibri" pitchFamily="34" charset="-122"/>
                <a:cs typeface="Calibri" pitchFamily="34" charset="-120"/>
              </a:rPr>
              <a:t>• Neighbor spacing within same J^π: D (~10–100 eV)</a:t>
            </a:r>
            <a:endParaRPr lang="en-US" sz="1450" dirty="0"/>
          </a:p>
          <a:p>
            <a:pPr marL="0" indent="0">
              <a:lnSpc>
                <a:spcPct val="110000"/>
              </a:lnSpc>
              <a:buNone/>
            </a:pPr>
            <a:r>
              <a:rPr lang="en-US" sz="1450" dirty="0">
                <a:solidFill>
                  <a:srgbClr val="1F2937"/>
                </a:solidFill>
                <a:latin typeface="Calibri" pitchFamily="34" charset="0"/>
                <a:ea typeface="Calibri" pitchFamily="34" charset="-122"/>
                <a:cs typeface="Calibri" pitchFamily="34" charset="-120"/>
              </a:rPr>
              <a:t>• Many components → typical</a:t>
            </a:r>
            <a:br>
              <a:rPr lang="en-US" sz="1450" dirty="0">
                <a:solidFill>
                  <a:srgbClr val="1F2937"/>
                </a:solidFill>
                <a:latin typeface="Calibri" pitchFamily="34" charset="0"/>
                <a:ea typeface="Calibri" pitchFamily="34" charset="-122"/>
                <a:cs typeface="Calibri" pitchFamily="34" charset="-120"/>
              </a:rPr>
            </a:br>
            <a:r>
              <a:rPr lang="en-US" sz="1450" dirty="0">
                <a:solidFill>
                  <a:srgbClr val="1F2937"/>
                </a:solidFill>
                <a:latin typeface="Calibri" pitchFamily="34" charset="0"/>
                <a:ea typeface="Calibri" pitchFamily="34" charset="-122"/>
                <a:cs typeface="Calibri" pitchFamily="34" charset="-120"/>
              </a:rPr>
              <a:t>|c| ~ 1/√N</a:t>
            </a:r>
            <a:endParaRPr lang="en-US" sz="1450" dirty="0"/>
          </a:p>
        </p:txBody>
      </p:sp>
      <p:pic>
        <p:nvPicPr>
          <p:cNvPr id="10" name="Image 0" descr="/mnt/data/dyn_enh_imgs/eq1_superposition.png"/>
          <p:cNvPicPr>
            <a:picLocks noChangeAspect="1"/>
          </p:cNvPicPr>
          <p:nvPr/>
        </p:nvPicPr>
        <p:blipFill>
          <a:blip r:embed="rId3"/>
          <a:stretch>
            <a:fillRect/>
          </a:stretch>
        </p:blipFill>
        <p:spPr>
          <a:xfrm>
            <a:off x="-269863" y="3362118"/>
            <a:ext cx="5344783" cy="1595382"/>
          </a:xfrm>
          <a:prstGeom prst="rect">
            <a:avLst/>
          </a:prstGeom>
        </p:spPr>
      </p:pic>
      <p:sp>
        <p:nvSpPr>
          <p:cNvPr id="11" name="Shape 8"/>
          <p:cNvSpPr/>
          <p:nvPr/>
        </p:nvSpPr>
        <p:spPr>
          <a:xfrm>
            <a:off x="749808" y="4663440"/>
            <a:ext cx="3143402" cy="960120"/>
          </a:xfrm>
          <a:prstGeom prst="roundRect">
            <a:avLst/>
          </a:prstGeom>
          <a:solidFill>
            <a:srgbClr val="F1FBF8"/>
          </a:solidFill>
          <a:ln w="12700">
            <a:solidFill>
              <a:srgbClr val="BEE7DF"/>
            </a:solidFill>
            <a:prstDash val="solid"/>
          </a:ln>
        </p:spPr>
        <p:txBody>
          <a:bodyPr/>
          <a:lstStyle/>
          <a:p>
            <a:endParaRPr lang="en-US" dirty="0"/>
          </a:p>
        </p:txBody>
      </p:sp>
      <p:sp>
        <p:nvSpPr>
          <p:cNvPr id="12" name="Text 9"/>
          <p:cNvSpPr/>
          <p:nvPr/>
        </p:nvSpPr>
        <p:spPr>
          <a:xfrm>
            <a:off x="812654" y="4768356"/>
            <a:ext cx="2905658" cy="804672"/>
          </a:xfrm>
          <a:prstGeom prst="rect">
            <a:avLst/>
          </a:prstGeom>
          <a:noFill/>
          <a:ln/>
        </p:spPr>
        <p:txBody>
          <a:bodyPr wrap="square" rtlCol="0" anchor="t"/>
          <a:lstStyle/>
          <a:p>
            <a:pPr marL="0" indent="0">
              <a:buNone/>
            </a:pPr>
            <a:r>
              <a:rPr lang="en-US" sz="1350" dirty="0">
                <a:solidFill>
                  <a:srgbClr val="1F2937"/>
                </a:solidFill>
                <a:latin typeface="Calibri" pitchFamily="34" charset="0"/>
                <a:ea typeface="Calibri" pitchFamily="34" charset="-122"/>
                <a:cs typeface="Calibri" pitchFamily="34" charset="-120"/>
              </a:rPr>
              <a:t>Key assumption:</a:t>
            </a:r>
            <a:endParaRPr lang="en-US" sz="1350" dirty="0"/>
          </a:p>
          <a:p>
            <a:pPr marL="0" indent="0">
              <a:buNone/>
            </a:pPr>
            <a:r>
              <a:rPr lang="en-US" sz="1350" dirty="0">
                <a:solidFill>
                  <a:srgbClr val="1F2937"/>
                </a:solidFill>
                <a:latin typeface="Calibri" pitchFamily="34" charset="0"/>
                <a:ea typeface="Calibri" pitchFamily="34" charset="-122"/>
                <a:cs typeface="Calibri" pitchFamily="34" charset="-120"/>
              </a:rPr>
              <a:t>components have mostly uncorrelated</a:t>
            </a:r>
            <a:endParaRPr lang="en-US" sz="1350" dirty="0"/>
          </a:p>
          <a:p>
            <a:pPr marL="0" indent="0">
              <a:buNone/>
            </a:pPr>
            <a:r>
              <a:rPr lang="en-US" sz="1350" dirty="0">
                <a:solidFill>
                  <a:srgbClr val="1F2937"/>
                </a:solidFill>
                <a:latin typeface="Calibri" pitchFamily="34" charset="0"/>
                <a:ea typeface="Calibri" pitchFamily="34" charset="-122"/>
                <a:cs typeface="Calibri" pitchFamily="34" charset="-120"/>
              </a:rPr>
              <a:t>phases/signs → incoherent addition.</a:t>
            </a:r>
            <a:endParaRPr lang="en-US" sz="1350" dirty="0"/>
          </a:p>
        </p:txBody>
      </p:sp>
      <p:sp>
        <p:nvSpPr>
          <p:cNvPr id="13" name="Shape 10"/>
          <p:cNvSpPr/>
          <p:nvPr/>
        </p:nvSpPr>
        <p:spPr>
          <a:xfrm>
            <a:off x="4322978" y="960120"/>
            <a:ext cx="3545738" cy="4709160"/>
          </a:xfrm>
          <a:prstGeom prst="roundRect">
            <a:avLst/>
          </a:prstGeom>
          <a:solidFill>
            <a:srgbClr val="FFFFFF"/>
          </a:solidFill>
          <a:ln w="12700">
            <a:solidFill>
              <a:srgbClr val="DDE1E6"/>
            </a:solidFill>
            <a:prstDash val="solid"/>
          </a:ln>
        </p:spPr>
        <p:txBody>
          <a:bodyPr/>
          <a:lstStyle/>
          <a:p>
            <a:endParaRPr lang="en-US"/>
          </a:p>
        </p:txBody>
      </p:sp>
      <p:sp>
        <p:nvSpPr>
          <p:cNvPr id="14" name="Shape 11"/>
          <p:cNvSpPr/>
          <p:nvPr/>
        </p:nvSpPr>
        <p:spPr>
          <a:xfrm>
            <a:off x="4322978" y="960120"/>
            <a:ext cx="3545738" cy="502920"/>
          </a:xfrm>
          <a:prstGeom prst="roundRect">
            <a:avLst/>
          </a:prstGeom>
          <a:solidFill>
            <a:srgbClr val="2F6FED"/>
          </a:solidFill>
          <a:ln w="12700">
            <a:solidFill>
              <a:srgbClr val="2F6FED"/>
            </a:solidFill>
            <a:prstDash val="solid"/>
          </a:ln>
        </p:spPr>
        <p:txBody>
          <a:bodyPr/>
          <a:lstStyle/>
          <a:p>
            <a:endParaRPr lang="en-US"/>
          </a:p>
        </p:txBody>
      </p:sp>
      <p:sp>
        <p:nvSpPr>
          <p:cNvPr id="15" name="Text 12"/>
          <p:cNvSpPr/>
          <p:nvPr/>
        </p:nvSpPr>
        <p:spPr>
          <a:xfrm>
            <a:off x="4551578" y="1069848"/>
            <a:ext cx="3088538" cy="292608"/>
          </a:xfrm>
          <a:prstGeom prst="rect">
            <a:avLst/>
          </a:prstGeom>
          <a:noFill/>
          <a:ln/>
        </p:spPr>
        <p:txBody>
          <a:bodyPr wrap="square" rtlCol="0" anchor="ctr"/>
          <a:lstStyle/>
          <a:p>
            <a:pPr marL="0" indent="0">
              <a:buNone/>
            </a:pPr>
            <a:r>
              <a:rPr lang="en-US" sz="1600" b="1" dirty="0">
                <a:solidFill>
                  <a:srgbClr val="FFFFFF"/>
                </a:solidFill>
                <a:latin typeface="Calibri" pitchFamily="34" charset="0"/>
                <a:ea typeface="Calibri" pitchFamily="34" charset="-122"/>
                <a:cs typeface="Calibri" pitchFamily="34" charset="-120"/>
              </a:rPr>
              <a:t>2) Weak/TVPC matrix element is not huge by itself</a:t>
            </a:r>
            <a:endParaRPr lang="en-US" sz="1600" dirty="0"/>
          </a:p>
        </p:txBody>
      </p:sp>
      <p:sp>
        <p:nvSpPr>
          <p:cNvPr id="16" name="Text 13"/>
          <p:cNvSpPr/>
          <p:nvPr/>
        </p:nvSpPr>
        <p:spPr>
          <a:xfrm>
            <a:off x="4579010" y="1600200"/>
            <a:ext cx="3033674" cy="1417320"/>
          </a:xfrm>
          <a:prstGeom prst="rect">
            <a:avLst/>
          </a:prstGeom>
          <a:noFill/>
          <a:ln/>
        </p:spPr>
        <p:txBody>
          <a:bodyPr wrap="square" rtlCol="0" anchor="t"/>
          <a:lstStyle/>
          <a:p>
            <a:pPr marL="0" indent="0">
              <a:lnSpc>
                <a:spcPct val="110000"/>
              </a:lnSpc>
              <a:buNone/>
            </a:pPr>
            <a:r>
              <a:rPr lang="en-US" sz="1450" dirty="0">
                <a:solidFill>
                  <a:srgbClr val="1F2937"/>
                </a:solidFill>
                <a:latin typeface="Calibri" pitchFamily="34" charset="0"/>
                <a:ea typeface="Calibri" pitchFamily="34" charset="-122"/>
                <a:cs typeface="Calibri" pitchFamily="34" charset="-120"/>
              </a:rPr>
              <a:t>• Weak operator acts between basis configs</a:t>
            </a:r>
            <a:endParaRPr lang="en-US" sz="1450" dirty="0"/>
          </a:p>
          <a:p>
            <a:pPr marL="0" indent="0">
              <a:lnSpc>
                <a:spcPct val="110000"/>
              </a:lnSpc>
              <a:buNone/>
            </a:pPr>
            <a:r>
              <a:rPr lang="en-US" sz="1450" dirty="0">
                <a:solidFill>
                  <a:srgbClr val="1F2937"/>
                </a:solidFill>
                <a:latin typeface="Calibri" pitchFamily="34" charset="0"/>
                <a:ea typeface="Calibri" pitchFamily="34" charset="-122"/>
                <a:cs typeface="Calibri" pitchFamily="34" charset="-120"/>
              </a:rPr>
              <a:t>• Sum over many components cancels</a:t>
            </a:r>
            <a:endParaRPr lang="en-US" sz="1450" dirty="0"/>
          </a:p>
          <a:p>
            <a:pPr marL="0" indent="0">
              <a:lnSpc>
                <a:spcPct val="110000"/>
              </a:lnSpc>
              <a:buNone/>
            </a:pPr>
            <a:r>
              <a:rPr lang="en-US" sz="1450" dirty="0">
                <a:solidFill>
                  <a:srgbClr val="1F2937"/>
                </a:solidFill>
                <a:latin typeface="Calibri" pitchFamily="34" charset="0"/>
                <a:ea typeface="Calibri" pitchFamily="34" charset="-122"/>
                <a:cs typeface="Calibri" pitchFamily="34" charset="-120"/>
              </a:rPr>
              <a:t>  (random-walk behavior)</a:t>
            </a:r>
            <a:endParaRPr lang="en-US" sz="1450" dirty="0"/>
          </a:p>
          <a:p>
            <a:pPr marL="0" indent="0">
              <a:lnSpc>
                <a:spcPct val="110000"/>
              </a:lnSpc>
              <a:buNone/>
            </a:pPr>
            <a:r>
              <a:rPr lang="en-US" sz="1450" dirty="0">
                <a:solidFill>
                  <a:srgbClr val="1F2937"/>
                </a:solidFill>
                <a:latin typeface="Calibri" pitchFamily="34" charset="0"/>
                <a:ea typeface="Calibri" pitchFamily="34" charset="-122"/>
                <a:cs typeface="Calibri" pitchFamily="34" charset="-120"/>
              </a:rPr>
              <a:t>• Result: |W_ab| is suppressed by 1/√N</a:t>
            </a:r>
            <a:endParaRPr lang="en-US" sz="1450" dirty="0"/>
          </a:p>
          <a:p>
            <a:pPr marL="0" indent="0">
              <a:lnSpc>
                <a:spcPct val="110000"/>
              </a:lnSpc>
              <a:buNone/>
            </a:pPr>
            <a:r>
              <a:rPr lang="en-US" sz="1450" dirty="0">
                <a:solidFill>
                  <a:srgbClr val="1F2937"/>
                </a:solidFill>
                <a:latin typeface="Calibri" pitchFamily="34" charset="0"/>
                <a:ea typeface="Calibri" pitchFamily="34" charset="-122"/>
                <a:cs typeface="Calibri" pitchFamily="34" charset="-120"/>
              </a:rPr>
              <a:t>• w_sp sets the single-particle scale</a:t>
            </a:r>
            <a:endParaRPr lang="en-US" sz="1450" dirty="0"/>
          </a:p>
        </p:txBody>
      </p:sp>
      <p:pic>
        <p:nvPicPr>
          <p:cNvPr id="17" name="Image 1" descr="/mnt/data/dyn_enh_imgs/eq2_matrixelement.png"/>
          <p:cNvPicPr>
            <a:picLocks noChangeAspect="1"/>
          </p:cNvPicPr>
          <p:nvPr/>
        </p:nvPicPr>
        <p:blipFill>
          <a:blip r:embed="rId4"/>
          <a:stretch>
            <a:fillRect/>
          </a:stretch>
        </p:blipFill>
        <p:spPr>
          <a:xfrm>
            <a:off x="3956482" y="3585591"/>
            <a:ext cx="4449565" cy="1328166"/>
          </a:xfrm>
          <a:prstGeom prst="rect">
            <a:avLst/>
          </a:prstGeom>
        </p:spPr>
      </p:pic>
      <p:sp>
        <p:nvSpPr>
          <p:cNvPr id="18" name="Shape 14"/>
          <p:cNvSpPr/>
          <p:nvPr/>
        </p:nvSpPr>
        <p:spPr>
          <a:xfrm>
            <a:off x="4524299" y="4727880"/>
            <a:ext cx="3143402" cy="819810"/>
          </a:xfrm>
          <a:prstGeom prst="roundRect">
            <a:avLst/>
          </a:prstGeom>
          <a:solidFill>
            <a:srgbClr val="F3F7FF"/>
          </a:solidFill>
          <a:ln w="12700">
            <a:solidFill>
              <a:srgbClr val="CAD8FF"/>
            </a:solidFill>
            <a:prstDash val="solid"/>
          </a:ln>
        </p:spPr>
        <p:txBody>
          <a:bodyPr/>
          <a:lstStyle/>
          <a:p>
            <a:endParaRPr lang="en-US"/>
          </a:p>
        </p:txBody>
      </p:sp>
      <p:sp>
        <p:nvSpPr>
          <p:cNvPr id="19" name="Text 15"/>
          <p:cNvSpPr/>
          <p:nvPr/>
        </p:nvSpPr>
        <p:spPr>
          <a:xfrm>
            <a:off x="4707179" y="4801312"/>
            <a:ext cx="2905658" cy="772668"/>
          </a:xfrm>
          <a:prstGeom prst="rect">
            <a:avLst/>
          </a:prstGeom>
          <a:noFill/>
          <a:ln/>
        </p:spPr>
        <p:txBody>
          <a:bodyPr wrap="square" rtlCol="0" anchor="t"/>
          <a:lstStyle/>
          <a:p>
            <a:pPr marL="0" indent="0">
              <a:buNone/>
            </a:pPr>
            <a:r>
              <a:rPr lang="en-US" sz="1350" dirty="0">
                <a:solidFill>
                  <a:srgbClr val="1F2937"/>
                </a:solidFill>
                <a:latin typeface="Calibri" pitchFamily="34" charset="0"/>
                <a:ea typeface="Calibri" pitchFamily="34" charset="-122"/>
                <a:cs typeface="Calibri" pitchFamily="34" charset="-120"/>
              </a:rPr>
              <a:t>Complexity alone reduces W_ab.</a:t>
            </a:r>
            <a:endParaRPr lang="en-US" sz="1350" dirty="0"/>
          </a:p>
          <a:p>
            <a:pPr marL="0" indent="0">
              <a:buNone/>
            </a:pPr>
            <a:r>
              <a:rPr lang="en-US" sz="1350" dirty="0">
                <a:solidFill>
                  <a:srgbClr val="1F2937"/>
                </a:solidFill>
                <a:latin typeface="Calibri" pitchFamily="34" charset="0"/>
                <a:ea typeface="Calibri" pitchFamily="34" charset="-122"/>
                <a:cs typeface="Calibri" pitchFamily="34" charset="-120"/>
              </a:rPr>
              <a:t>The enhancement comes from the</a:t>
            </a:r>
            <a:endParaRPr lang="en-US" sz="1350" dirty="0"/>
          </a:p>
          <a:p>
            <a:pPr marL="0" indent="0">
              <a:buNone/>
            </a:pPr>
            <a:r>
              <a:rPr lang="en-US" sz="1350" dirty="0">
                <a:solidFill>
                  <a:srgbClr val="1F2937"/>
                </a:solidFill>
                <a:latin typeface="Calibri" pitchFamily="34" charset="0"/>
                <a:ea typeface="Calibri" pitchFamily="34" charset="-122"/>
                <a:cs typeface="Calibri" pitchFamily="34" charset="-120"/>
              </a:rPr>
              <a:t>energy denominator (next panel).</a:t>
            </a:r>
            <a:endParaRPr lang="en-US" sz="1350" dirty="0"/>
          </a:p>
        </p:txBody>
      </p:sp>
      <p:sp>
        <p:nvSpPr>
          <p:cNvPr id="20" name="Shape 16"/>
          <p:cNvSpPr/>
          <p:nvPr/>
        </p:nvSpPr>
        <p:spPr>
          <a:xfrm>
            <a:off x="8097317" y="960120"/>
            <a:ext cx="3545738" cy="4709160"/>
          </a:xfrm>
          <a:prstGeom prst="roundRect">
            <a:avLst/>
          </a:prstGeom>
          <a:solidFill>
            <a:srgbClr val="FFFFFF"/>
          </a:solidFill>
          <a:ln w="12700">
            <a:solidFill>
              <a:srgbClr val="DDE1E6"/>
            </a:solidFill>
            <a:prstDash val="solid"/>
          </a:ln>
        </p:spPr>
        <p:txBody>
          <a:bodyPr/>
          <a:lstStyle/>
          <a:p>
            <a:endParaRPr lang="en-US"/>
          </a:p>
        </p:txBody>
      </p:sp>
      <p:sp>
        <p:nvSpPr>
          <p:cNvPr id="21" name="Shape 17"/>
          <p:cNvSpPr/>
          <p:nvPr/>
        </p:nvSpPr>
        <p:spPr>
          <a:xfrm>
            <a:off x="8097317" y="960120"/>
            <a:ext cx="3545738" cy="502920"/>
          </a:xfrm>
          <a:prstGeom prst="roundRect">
            <a:avLst/>
          </a:prstGeom>
          <a:solidFill>
            <a:srgbClr val="E76F51"/>
          </a:solidFill>
          <a:ln w="12700">
            <a:solidFill>
              <a:srgbClr val="E76F51"/>
            </a:solidFill>
            <a:prstDash val="solid"/>
          </a:ln>
        </p:spPr>
        <p:txBody>
          <a:bodyPr/>
          <a:lstStyle/>
          <a:p>
            <a:endParaRPr lang="en-US"/>
          </a:p>
        </p:txBody>
      </p:sp>
      <p:sp>
        <p:nvSpPr>
          <p:cNvPr id="22" name="Text 18"/>
          <p:cNvSpPr/>
          <p:nvPr/>
        </p:nvSpPr>
        <p:spPr>
          <a:xfrm>
            <a:off x="8325917" y="1069848"/>
            <a:ext cx="3088538" cy="292608"/>
          </a:xfrm>
          <a:prstGeom prst="rect">
            <a:avLst/>
          </a:prstGeom>
          <a:noFill/>
          <a:ln/>
        </p:spPr>
        <p:txBody>
          <a:bodyPr wrap="square" rtlCol="0" anchor="ctr"/>
          <a:lstStyle/>
          <a:p>
            <a:pPr marL="0" indent="0">
              <a:buNone/>
            </a:pPr>
            <a:r>
              <a:rPr lang="en-US" sz="1600" b="1" dirty="0">
                <a:solidFill>
                  <a:srgbClr val="FFFFFF"/>
                </a:solidFill>
                <a:latin typeface="Calibri" pitchFamily="34" charset="0"/>
                <a:ea typeface="Calibri" pitchFamily="34" charset="-122"/>
                <a:cs typeface="Calibri" pitchFamily="34" charset="-120"/>
              </a:rPr>
              <a:t>3) Enhancement arises in the mixing amplitude η = W/ΔE</a:t>
            </a:r>
            <a:endParaRPr lang="en-US" sz="1600" dirty="0"/>
          </a:p>
        </p:txBody>
      </p:sp>
      <p:sp>
        <p:nvSpPr>
          <p:cNvPr id="23" name="Text 19"/>
          <p:cNvSpPr/>
          <p:nvPr/>
        </p:nvSpPr>
        <p:spPr>
          <a:xfrm>
            <a:off x="8353349" y="1600200"/>
            <a:ext cx="3033674" cy="1600200"/>
          </a:xfrm>
          <a:prstGeom prst="rect">
            <a:avLst/>
          </a:prstGeom>
          <a:noFill/>
          <a:ln/>
        </p:spPr>
        <p:txBody>
          <a:bodyPr wrap="square" rtlCol="0" anchor="t"/>
          <a:lstStyle/>
          <a:p>
            <a:pPr marL="0" indent="0">
              <a:lnSpc>
                <a:spcPct val="108000"/>
              </a:lnSpc>
              <a:buNone/>
            </a:pPr>
            <a:r>
              <a:rPr lang="en-US" sz="1450" dirty="0">
                <a:solidFill>
                  <a:srgbClr val="1F2937"/>
                </a:solidFill>
                <a:latin typeface="Calibri" pitchFamily="34" charset="0"/>
                <a:ea typeface="Calibri" pitchFamily="34" charset="-122"/>
                <a:cs typeface="Calibri" pitchFamily="34" charset="-120"/>
              </a:rPr>
              <a:t>• Mixing parameter: η_ab = W_ab/(E_a − E_b)</a:t>
            </a:r>
            <a:endParaRPr lang="en-US" sz="1450" dirty="0"/>
          </a:p>
          <a:p>
            <a:pPr marL="0" indent="0">
              <a:lnSpc>
                <a:spcPct val="108000"/>
              </a:lnSpc>
              <a:buNone/>
            </a:pPr>
            <a:r>
              <a:rPr lang="en-US" sz="1450" dirty="0">
                <a:solidFill>
                  <a:srgbClr val="1F2937"/>
                </a:solidFill>
                <a:latin typeface="Calibri" pitchFamily="34" charset="0"/>
                <a:ea typeface="Calibri" pitchFamily="34" charset="-122"/>
                <a:cs typeface="Calibri" pitchFamily="34" charset="-120"/>
              </a:rPr>
              <a:t>• For neighboring resonances: ΔE ~ D ~ Γ_spr/N</a:t>
            </a:r>
            <a:endParaRPr lang="en-US" sz="1450" dirty="0"/>
          </a:p>
          <a:p>
            <a:pPr marL="0" indent="0">
              <a:lnSpc>
                <a:spcPct val="108000"/>
              </a:lnSpc>
              <a:buNone/>
            </a:pPr>
            <a:r>
              <a:rPr lang="en-US" sz="1450" dirty="0">
                <a:solidFill>
                  <a:srgbClr val="1F2937"/>
                </a:solidFill>
                <a:latin typeface="Calibri" pitchFamily="34" charset="0"/>
                <a:ea typeface="Calibri" pitchFamily="34" charset="-122"/>
                <a:cs typeface="Calibri" pitchFamily="34" charset="-120"/>
              </a:rPr>
              <a:t>• So: η gains a factor √N</a:t>
            </a:r>
            <a:endParaRPr lang="en-US" sz="1450" dirty="0"/>
          </a:p>
          <a:p>
            <a:pPr marL="0" indent="0">
              <a:lnSpc>
                <a:spcPct val="108000"/>
              </a:lnSpc>
              <a:buNone/>
            </a:pPr>
            <a:r>
              <a:rPr lang="en-US" sz="1450" dirty="0">
                <a:solidFill>
                  <a:srgbClr val="1F2937"/>
                </a:solidFill>
                <a:latin typeface="Calibri" pitchFamily="34" charset="0"/>
                <a:ea typeface="Calibri" pitchFamily="34" charset="-122"/>
                <a:cs typeface="Calibri" pitchFamily="34" charset="-120"/>
              </a:rPr>
              <a:t>• This is the dynamical enhancement (~10^3)</a:t>
            </a:r>
            <a:endParaRPr lang="en-US" sz="1450" dirty="0"/>
          </a:p>
        </p:txBody>
      </p:sp>
      <p:pic>
        <p:nvPicPr>
          <p:cNvPr id="24" name="Image 2" descr="/mnt/data/dyn_enh_imgs/eq3_enhancement.png"/>
          <p:cNvPicPr>
            <a:picLocks noChangeAspect="1"/>
          </p:cNvPicPr>
          <p:nvPr/>
        </p:nvPicPr>
        <p:blipFill>
          <a:blip r:embed="rId5"/>
          <a:stretch>
            <a:fillRect/>
          </a:stretch>
        </p:blipFill>
        <p:spPr>
          <a:xfrm>
            <a:off x="7192772" y="3116066"/>
            <a:ext cx="5410711" cy="1328166"/>
          </a:xfrm>
          <a:prstGeom prst="rect">
            <a:avLst/>
          </a:prstGeom>
        </p:spPr>
      </p:pic>
      <p:sp>
        <p:nvSpPr>
          <p:cNvPr id="25" name="Shape 20"/>
          <p:cNvSpPr/>
          <p:nvPr/>
        </p:nvSpPr>
        <p:spPr>
          <a:xfrm>
            <a:off x="8243621" y="4319835"/>
            <a:ext cx="3143402" cy="525535"/>
          </a:xfrm>
          <a:prstGeom prst="roundRect">
            <a:avLst/>
          </a:prstGeom>
          <a:solidFill>
            <a:srgbClr val="FFF4F1"/>
          </a:solidFill>
          <a:ln w="12700">
            <a:solidFill>
              <a:srgbClr val="FFD1C7"/>
            </a:solidFill>
            <a:prstDash val="solid"/>
          </a:ln>
        </p:spPr>
        <p:txBody>
          <a:bodyPr/>
          <a:lstStyle/>
          <a:p>
            <a:endParaRPr lang="en-US"/>
          </a:p>
        </p:txBody>
      </p:sp>
      <p:sp>
        <p:nvSpPr>
          <p:cNvPr id="26" name="Text 21"/>
          <p:cNvSpPr/>
          <p:nvPr/>
        </p:nvSpPr>
        <p:spPr>
          <a:xfrm>
            <a:off x="8344205" y="4339268"/>
            <a:ext cx="2942234" cy="457200"/>
          </a:xfrm>
          <a:prstGeom prst="rect">
            <a:avLst/>
          </a:prstGeom>
          <a:noFill/>
          <a:ln/>
        </p:spPr>
        <p:txBody>
          <a:bodyPr wrap="square" rtlCol="0" anchor="ctr"/>
          <a:lstStyle/>
          <a:p>
            <a:pPr marL="0" indent="0">
              <a:buNone/>
            </a:pPr>
            <a:r>
              <a:rPr lang="en-US" sz="1600" b="1" dirty="0">
                <a:solidFill>
                  <a:srgbClr val="E76F51"/>
                </a:solidFill>
                <a:latin typeface="Calibri" pitchFamily="34" charset="0"/>
                <a:ea typeface="Calibri" pitchFamily="34" charset="-122"/>
                <a:cs typeface="Calibri" pitchFamily="34" charset="-120"/>
              </a:rPr>
              <a:t>Dynamic enhancement  ~  √(Γ_spr / D)  =  √N</a:t>
            </a:r>
            <a:endParaRPr lang="en-US" sz="1600" dirty="0"/>
          </a:p>
        </p:txBody>
      </p:sp>
      <p:pic>
        <p:nvPicPr>
          <p:cNvPr id="27" name="Image 3" descr="/mnt/data/dyn_enh_imgs/eq4_numerics.png"/>
          <p:cNvPicPr>
            <a:picLocks noChangeAspect="1"/>
          </p:cNvPicPr>
          <p:nvPr/>
        </p:nvPicPr>
        <p:blipFill>
          <a:blip r:embed="rId6"/>
          <a:stretch>
            <a:fillRect/>
          </a:stretch>
        </p:blipFill>
        <p:spPr>
          <a:xfrm>
            <a:off x="7976353" y="4803749"/>
            <a:ext cx="3790072" cy="915823"/>
          </a:xfrm>
          <a:prstGeom prst="rect">
            <a:avLst/>
          </a:prstGeom>
        </p:spPr>
      </p:pic>
      <p:sp>
        <p:nvSpPr>
          <p:cNvPr id="28" name="Shape 22"/>
          <p:cNvSpPr/>
          <p:nvPr/>
        </p:nvSpPr>
        <p:spPr>
          <a:xfrm>
            <a:off x="566928" y="5852160"/>
            <a:ext cx="11094415" cy="978408"/>
          </a:xfrm>
          <a:prstGeom prst="roundRect">
            <a:avLst/>
          </a:prstGeom>
          <a:solidFill>
            <a:srgbClr val="FFFFFF"/>
          </a:solidFill>
          <a:ln w="12700">
            <a:solidFill>
              <a:srgbClr val="DDE1E6"/>
            </a:solidFill>
            <a:prstDash val="solid"/>
          </a:ln>
        </p:spPr>
        <p:txBody>
          <a:bodyPr/>
          <a:lstStyle/>
          <a:p>
            <a:endParaRPr lang="en-US" dirty="0"/>
          </a:p>
        </p:txBody>
      </p:sp>
      <p:sp>
        <p:nvSpPr>
          <p:cNvPr id="29" name="Text 23"/>
          <p:cNvSpPr/>
          <p:nvPr/>
        </p:nvSpPr>
        <p:spPr>
          <a:xfrm>
            <a:off x="777240" y="5943600"/>
            <a:ext cx="10972800" cy="228600"/>
          </a:xfrm>
          <a:prstGeom prst="rect">
            <a:avLst/>
          </a:prstGeom>
          <a:noFill/>
          <a:ln/>
        </p:spPr>
        <p:txBody>
          <a:bodyPr wrap="square" rtlCol="0" anchor="ctr"/>
          <a:lstStyle/>
          <a:p>
            <a:pPr marL="0" indent="0">
              <a:buNone/>
            </a:pPr>
            <a:r>
              <a:rPr lang="en-US" sz="1450" b="1" dirty="0">
                <a:solidFill>
                  <a:srgbClr val="1F2937"/>
                </a:solidFill>
                <a:latin typeface="Calibri" pitchFamily="34" charset="0"/>
                <a:ea typeface="Calibri" pitchFamily="34" charset="-122"/>
                <a:cs typeface="Calibri" pitchFamily="34" charset="-120"/>
              </a:rPr>
              <a:t>PV vs TVPC (where the same enhancement enters)</a:t>
            </a:r>
            <a:endParaRPr lang="en-US" sz="1450" dirty="0"/>
          </a:p>
        </p:txBody>
      </p:sp>
      <p:sp>
        <p:nvSpPr>
          <p:cNvPr id="30" name="Shape 24"/>
          <p:cNvSpPr/>
          <p:nvPr/>
        </p:nvSpPr>
        <p:spPr>
          <a:xfrm>
            <a:off x="777240" y="6245352"/>
            <a:ext cx="960120" cy="438912"/>
          </a:xfrm>
          <a:prstGeom prst="roundRect">
            <a:avLst/>
          </a:prstGeom>
          <a:solidFill>
            <a:srgbClr val="F1FBF8"/>
          </a:solidFill>
          <a:ln w="12700">
            <a:solidFill>
              <a:srgbClr val="BEE7DF"/>
            </a:solidFill>
            <a:prstDash val="solid"/>
          </a:ln>
        </p:spPr>
        <p:txBody>
          <a:bodyPr/>
          <a:lstStyle/>
          <a:p>
            <a:endParaRPr lang="en-US"/>
          </a:p>
        </p:txBody>
      </p:sp>
      <p:sp>
        <p:nvSpPr>
          <p:cNvPr id="31" name="Text 25"/>
          <p:cNvSpPr/>
          <p:nvPr/>
        </p:nvSpPr>
        <p:spPr>
          <a:xfrm>
            <a:off x="777240" y="6355080"/>
            <a:ext cx="960120" cy="228600"/>
          </a:xfrm>
          <a:prstGeom prst="rect">
            <a:avLst/>
          </a:prstGeom>
          <a:noFill/>
          <a:ln/>
        </p:spPr>
        <p:txBody>
          <a:bodyPr wrap="square" rtlCol="0" anchor="ctr"/>
          <a:lstStyle/>
          <a:p>
            <a:pPr marL="0" indent="0" algn="ctr">
              <a:buNone/>
            </a:pPr>
            <a:r>
              <a:rPr lang="en-US" sz="2000" b="1" dirty="0">
                <a:solidFill>
                  <a:srgbClr val="1F2937"/>
                </a:solidFill>
                <a:latin typeface="Calibri" pitchFamily="34" charset="0"/>
                <a:ea typeface="Calibri" pitchFamily="34" charset="-122"/>
                <a:cs typeface="Calibri" pitchFamily="34" charset="-120"/>
              </a:rPr>
              <a:t>s (+)</a:t>
            </a:r>
            <a:endParaRPr lang="en-US" sz="2000" dirty="0"/>
          </a:p>
        </p:txBody>
      </p:sp>
      <p:sp>
        <p:nvSpPr>
          <p:cNvPr id="32" name="Shape 26"/>
          <p:cNvSpPr/>
          <p:nvPr/>
        </p:nvSpPr>
        <p:spPr>
          <a:xfrm>
            <a:off x="2194560" y="6245352"/>
            <a:ext cx="960120" cy="438912"/>
          </a:xfrm>
          <a:prstGeom prst="roundRect">
            <a:avLst/>
          </a:prstGeom>
          <a:solidFill>
            <a:srgbClr val="F1FBF8"/>
          </a:solidFill>
          <a:ln w="12700">
            <a:solidFill>
              <a:srgbClr val="BEE7DF"/>
            </a:solidFill>
            <a:prstDash val="solid"/>
          </a:ln>
        </p:spPr>
        <p:txBody>
          <a:bodyPr/>
          <a:lstStyle/>
          <a:p>
            <a:endParaRPr lang="en-US" dirty="0"/>
          </a:p>
        </p:txBody>
      </p:sp>
      <p:sp>
        <p:nvSpPr>
          <p:cNvPr id="33" name="Text 27"/>
          <p:cNvSpPr/>
          <p:nvPr/>
        </p:nvSpPr>
        <p:spPr>
          <a:xfrm>
            <a:off x="2194560" y="6355080"/>
            <a:ext cx="960120" cy="228600"/>
          </a:xfrm>
          <a:prstGeom prst="rect">
            <a:avLst/>
          </a:prstGeom>
          <a:noFill/>
          <a:ln/>
        </p:spPr>
        <p:txBody>
          <a:bodyPr wrap="square" rtlCol="0" anchor="ctr"/>
          <a:lstStyle/>
          <a:p>
            <a:pPr marL="0" indent="0" algn="ctr">
              <a:buNone/>
            </a:pPr>
            <a:r>
              <a:rPr lang="en-US" sz="2000" b="1" dirty="0">
                <a:solidFill>
                  <a:srgbClr val="1F2937"/>
                </a:solidFill>
                <a:latin typeface="Calibri" pitchFamily="34" charset="0"/>
                <a:ea typeface="Calibri" pitchFamily="34" charset="-122"/>
                <a:cs typeface="Calibri" pitchFamily="34" charset="-120"/>
              </a:rPr>
              <a:t>p (-)</a:t>
            </a:r>
            <a:endParaRPr lang="en-US" sz="2000" dirty="0"/>
          </a:p>
        </p:txBody>
      </p:sp>
      <p:sp>
        <p:nvSpPr>
          <p:cNvPr id="34" name="Shape 28"/>
          <p:cNvSpPr/>
          <p:nvPr/>
        </p:nvSpPr>
        <p:spPr>
          <a:xfrm>
            <a:off x="1783080" y="6464808"/>
            <a:ext cx="411480" cy="0"/>
          </a:xfrm>
          <a:prstGeom prst="line">
            <a:avLst/>
          </a:prstGeom>
          <a:noFill/>
          <a:ln w="38100">
            <a:solidFill>
              <a:srgbClr val="2A9D8F"/>
            </a:solidFill>
            <a:prstDash val="solid"/>
            <a:headEnd type="none"/>
            <a:tailEnd type="triangle"/>
          </a:ln>
        </p:spPr>
        <p:txBody>
          <a:bodyPr/>
          <a:lstStyle/>
          <a:p>
            <a:endParaRPr lang="en-US"/>
          </a:p>
        </p:txBody>
      </p:sp>
      <p:sp>
        <p:nvSpPr>
          <p:cNvPr id="35" name="Text 29"/>
          <p:cNvSpPr/>
          <p:nvPr/>
        </p:nvSpPr>
        <p:spPr>
          <a:xfrm>
            <a:off x="1417320" y="6208776"/>
            <a:ext cx="1143000" cy="182880"/>
          </a:xfrm>
          <a:prstGeom prst="rect">
            <a:avLst/>
          </a:prstGeom>
          <a:noFill/>
          <a:ln/>
        </p:spPr>
        <p:txBody>
          <a:bodyPr wrap="square" rtlCol="0" anchor="ctr"/>
          <a:lstStyle/>
          <a:p>
            <a:pPr marL="0" indent="0" algn="ctr">
              <a:buNone/>
            </a:pPr>
            <a:r>
              <a:rPr lang="en-US" sz="1150" b="1" dirty="0">
                <a:solidFill>
                  <a:srgbClr val="2A9D8F"/>
                </a:solidFill>
                <a:latin typeface="Calibri" pitchFamily="34" charset="0"/>
                <a:ea typeface="Calibri" pitchFamily="34" charset="-122"/>
                <a:cs typeface="Calibri" pitchFamily="34" charset="-120"/>
              </a:rPr>
              <a:t>PV: </a:t>
            </a:r>
            <a:r>
              <a:rPr lang="en-US" sz="1150" b="1" dirty="0" err="1">
                <a:solidFill>
                  <a:srgbClr val="2A9D8F"/>
                </a:solidFill>
                <a:latin typeface="Calibri" pitchFamily="34" charset="0"/>
                <a:ea typeface="Calibri" pitchFamily="34" charset="-122"/>
                <a:cs typeface="Calibri" pitchFamily="34" charset="-120"/>
              </a:rPr>
              <a:t>H</a:t>
            </a:r>
            <a:r>
              <a:rPr lang="en-US" sz="1150" b="1" baseline="-25000" dirty="0" err="1">
                <a:solidFill>
                  <a:srgbClr val="2A9D8F"/>
                </a:solidFill>
                <a:latin typeface="Calibri" pitchFamily="34" charset="0"/>
                <a:ea typeface="Calibri" pitchFamily="34" charset="-122"/>
                <a:cs typeface="Calibri" pitchFamily="34" charset="-120"/>
              </a:rPr>
              <a:t>w</a:t>
            </a:r>
            <a:endParaRPr lang="en-US" sz="1150" baseline="-25000" dirty="0"/>
          </a:p>
        </p:txBody>
      </p:sp>
      <p:sp>
        <p:nvSpPr>
          <p:cNvPr id="36" name="Shape 30"/>
          <p:cNvSpPr/>
          <p:nvPr/>
        </p:nvSpPr>
        <p:spPr>
          <a:xfrm>
            <a:off x="3657600" y="6245352"/>
            <a:ext cx="960120" cy="438912"/>
          </a:xfrm>
          <a:prstGeom prst="roundRect">
            <a:avLst/>
          </a:prstGeom>
          <a:solidFill>
            <a:srgbClr val="FFF4F1"/>
          </a:solidFill>
          <a:ln w="12700">
            <a:solidFill>
              <a:srgbClr val="FFD1C7"/>
            </a:solidFill>
            <a:prstDash val="solid"/>
          </a:ln>
        </p:spPr>
        <p:txBody>
          <a:bodyPr/>
          <a:lstStyle/>
          <a:p>
            <a:endParaRPr lang="en-US"/>
          </a:p>
        </p:txBody>
      </p:sp>
      <p:sp>
        <p:nvSpPr>
          <p:cNvPr id="37" name="Text 31"/>
          <p:cNvSpPr/>
          <p:nvPr/>
        </p:nvSpPr>
        <p:spPr>
          <a:xfrm>
            <a:off x="3657600" y="6316632"/>
            <a:ext cx="960120" cy="228600"/>
          </a:xfrm>
          <a:prstGeom prst="rect">
            <a:avLst/>
          </a:prstGeom>
          <a:noFill/>
          <a:ln/>
        </p:spPr>
        <p:txBody>
          <a:bodyPr wrap="square" rtlCol="0" anchor="ctr"/>
          <a:lstStyle/>
          <a:p>
            <a:pPr marL="0" indent="0" algn="ctr">
              <a:buNone/>
            </a:pPr>
            <a:r>
              <a:rPr lang="en-US" sz="2000" b="1" dirty="0">
                <a:solidFill>
                  <a:srgbClr val="1F2937"/>
                </a:solidFill>
                <a:latin typeface="Calibri" pitchFamily="34" charset="0"/>
                <a:ea typeface="Calibri" pitchFamily="34" charset="-122"/>
                <a:cs typeface="Calibri" pitchFamily="34" charset="-120"/>
              </a:rPr>
              <a:t>p₁</a:t>
            </a:r>
            <a:endParaRPr lang="en-US" sz="2000" dirty="0"/>
          </a:p>
        </p:txBody>
      </p:sp>
      <p:sp>
        <p:nvSpPr>
          <p:cNvPr id="38" name="Shape 32"/>
          <p:cNvSpPr/>
          <p:nvPr/>
        </p:nvSpPr>
        <p:spPr>
          <a:xfrm>
            <a:off x="5074920" y="6245352"/>
            <a:ext cx="960120" cy="438912"/>
          </a:xfrm>
          <a:prstGeom prst="roundRect">
            <a:avLst/>
          </a:prstGeom>
          <a:solidFill>
            <a:srgbClr val="FFF4F1"/>
          </a:solidFill>
          <a:ln w="12700">
            <a:solidFill>
              <a:srgbClr val="FFD1C7"/>
            </a:solidFill>
            <a:prstDash val="solid"/>
          </a:ln>
        </p:spPr>
        <p:txBody>
          <a:bodyPr/>
          <a:lstStyle/>
          <a:p>
            <a:endParaRPr lang="en-US"/>
          </a:p>
        </p:txBody>
      </p:sp>
      <p:sp>
        <p:nvSpPr>
          <p:cNvPr id="39" name="Text 33"/>
          <p:cNvSpPr/>
          <p:nvPr/>
        </p:nvSpPr>
        <p:spPr>
          <a:xfrm>
            <a:off x="5013800" y="6261722"/>
            <a:ext cx="1170432" cy="312814"/>
          </a:xfrm>
          <a:prstGeom prst="rect">
            <a:avLst/>
          </a:prstGeom>
          <a:noFill/>
          <a:ln/>
        </p:spPr>
        <p:txBody>
          <a:bodyPr wrap="square" rtlCol="0" anchor="ctr"/>
          <a:lstStyle/>
          <a:p>
            <a:pPr marL="0" indent="0" algn="ctr">
              <a:buNone/>
            </a:pPr>
            <a:r>
              <a:rPr lang="en-US" sz="2000" b="1" dirty="0">
                <a:solidFill>
                  <a:srgbClr val="1F2937"/>
                </a:solidFill>
                <a:latin typeface="Calibri" pitchFamily="34" charset="0"/>
                <a:ea typeface="Calibri" pitchFamily="34" charset="-122"/>
                <a:cs typeface="Calibri" pitchFamily="34" charset="-120"/>
              </a:rPr>
              <a:t>p₂</a:t>
            </a:r>
            <a:endParaRPr lang="en-US" sz="2000" dirty="0"/>
          </a:p>
        </p:txBody>
      </p:sp>
      <p:sp>
        <p:nvSpPr>
          <p:cNvPr id="40" name="Shape 34"/>
          <p:cNvSpPr/>
          <p:nvPr/>
        </p:nvSpPr>
        <p:spPr>
          <a:xfrm>
            <a:off x="4663440" y="6464808"/>
            <a:ext cx="411480" cy="0"/>
          </a:xfrm>
          <a:prstGeom prst="line">
            <a:avLst/>
          </a:prstGeom>
          <a:noFill/>
          <a:ln w="38100">
            <a:solidFill>
              <a:srgbClr val="E76F51"/>
            </a:solidFill>
            <a:prstDash val="solid"/>
            <a:headEnd type="none"/>
            <a:tailEnd type="triangle"/>
          </a:ln>
        </p:spPr>
        <p:txBody>
          <a:bodyPr/>
          <a:lstStyle/>
          <a:p>
            <a:endParaRPr lang="en-US"/>
          </a:p>
        </p:txBody>
      </p:sp>
      <p:sp>
        <p:nvSpPr>
          <p:cNvPr id="41" name="Text 35"/>
          <p:cNvSpPr/>
          <p:nvPr/>
        </p:nvSpPr>
        <p:spPr>
          <a:xfrm>
            <a:off x="4251960" y="6208776"/>
            <a:ext cx="1234440" cy="182880"/>
          </a:xfrm>
          <a:prstGeom prst="rect">
            <a:avLst/>
          </a:prstGeom>
          <a:noFill/>
          <a:ln/>
        </p:spPr>
        <p:txBody>
          <a:bodyPr wrap="square" rtlCol="0" anchor="ctr"/>
          <a:lstStyle/>
          <a:p>
            <a:pPr marL="0" indent="0" algn="ctr">
              <a:buNone/>
            </a:pPr>
            <a:r>
              <a:rPr lang="en-US" sz="1150" b="1" dirty="0">
                <a:solidFill>
                  <a:srgbClr val="E76F51"/>
                </a:solidFill>
                <a:latin typeface="Calibri" pitchFamily="34" charset="0"/>
                <a:ea typeface="Calibri" pitchFamily="34" charset="-122"/>
                <a:cs typeface="Calibri" pitchFamily="34" charset="-120"/>
              </a:rPr>
              <a:t>TVPC: V</a:t>
            </a:r>
            <a:r>
              <a:rPr lang="en-US" sz="1150" b="1" baseline="-25000" dirty="0">
                <a:solidFill>
                  <a:srgbClr val="E76F51"/>
                </a:solidFill>
                <a:latin typeface="Calibri" pitchFamily="34" charset="0"/>
                <a:ea typeface="Calibri" pitchFamily="34" charset="-122"/>
                <a:cs typeface="Calibri" pitchFamily="34" charset="-120"/>
              </a:rPr>
              <a:t>T</a:t>
            </a:r>
            <a:endParaRPr lang="en-US" sz="1150" baseline="-25000" dirty="0"/>
          </a:p>
        </p:txBody>
      </p:sp>
      <p:sp>
        <p:nvSpPr>
          <p:cNvPr id="42" name="Text 36"/>
          <p:cNvSpPr/>
          <p:nvPr/>
        </p:nvSpPr>
        <p:spPr>
          <a:xfrm>
            <a:off x="6144768" y="5921883"/>
            <a:ext cx="5480304" cy="908685"/>
          </a:xfrm>
          <a:prstGeom prst="rect">
            <a:avLst/>
          </a:prstGeom>
          <a:noFill/>
          <a:ln/>
        </p:spPr>
        <p:txBody>
          <a:bodyPr wrap="square" rtlCol="0" anchor="t"/>
          <a:lstStyle/>
          <a:p>
            <a:pPr marL="0" indent="0">
              <a:buNone/>
            </a:pPr>
            <a:r>
              <a:rPr lang="en-US" dirty="0">
                <a:solidFill>
                  <a:srgbClr val="1F2937"/>
                </a:solidFill>
                <a:latin typeface="Calibri" pitchFamily="34" charset="0"/>
                <a:ea typeface="Calibri" pitchFamily="34" charset="-122"/>
                <a:cs typeface="Calibri" pitchFamily="34" charset="-120"/>
              </a:rPr>
              <a:t>Same dynamical factor √(Γ_spr/D) multiplies both.  </a:t>
            </a:r>
            <a:endParaRPr lang="en-US" dirty="0"/>
          </a:p>
        </p:txBody>
      </p:sp>
      <p:sp>
        <p:nvSpPr>
          <p:cNvPr id="43" name="Text 37"/>
          <p:cNvSpPr/>
          <p:nvPr/>
        </p:nvSpPr>
        <p:spPr>
          <a:xfrm>
            <a:off x="6038232" y="6335833"/>
            <a:ext cx="6053328" cy="457200"/>
          </a:xfrm>
          <a:prstGeom prst="rect">
            <a:avLst/>
          </a:prstGeom>
          <a:noFill/>
          <a:ln/>
        </p:spPr>
        <p:txBody>
          <a:bodyPr wrap="square" rtlCol="0" anchor="ctr"/>
          <a:lstStyle/>
          <a:p>
            <a:pPr marL="0" indent="0">
              <a:buNone/>
            </a:pPr>
            <a:r>
              <a:rPr lang="en-US" dirty="0">
                <a:solidFill>
                  <a:srgbClr val="6B7280"/>
                </a:solidFill>
                <a:latin typeface="Calibri" pitchFamily="34" charset="0"/>
                <a:ea typeface="Calibri" pitchFamily="34" charset="-122"/>
                <a:cs typeface="Calibri" pitchFamily="34" charset="-120"/>
              </a:rPr>
              <a:t>Note: Only incoherent addition due to uncorrelated phases.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832" y="277968"/>
            <a:ext cx="11587837" cy="1039091"/>
          </a:xfrm>
        </p:spPr>
        <p:txBody>
          <a:bodyPr/>
          <a:lstStyle/>
          <a:p>
            <a:r>
              <a:rPr lang="en-US" dirty="0"/>
              <a:t>Neutron-Nucleus forward scattering amplitude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17C02C-C314-4D45-A8BB-FE1994748391}"/>
                  </a:ext>
                </a:extLst>
              </p:cNvPr>
              <p:cNvSpPr txBox="1"/>
              <p:nvPr/>
            </p:nvSpPr>
            <p:spPr>
              <a:xfrm>
                <a:off x="380012" y="3311703"/>
                <a:ext cx="11255070" cy="3673057"/>
              </a:xfrm>
              <a:prstGeom prst="rect">
                <a:avLst/>
              </a:prstGeom>
              <a:noFill/>
            </p:spPr>
            <p:txBody>
              <a:bodyPr wrap="square" rtlCol="0">
                <a:spAutoFit/>
              </a:bodyPr>
              <a:lstStyle/>
              <a:p>
                <a:pPr>
                  <a:lnSpc>
                    <a:spcPct val="120000"/>
                  </a:lnSpc>
                </a:pPr>
                <a:r>
                  <a:rPr lang="en-US" sz="2133" dirty="0">
                    <a:solidFill>
                      <a:schemeClr val="bg1"/>
                    </a:solidFill>
                    <a:cs typeface="Arial" panose="020B0604020202020204" pitchFamily="34" charset="0"/>
                  </a:rPr>
                  <a:t>Elastic (zero angle scattering) scattering amplitude as scalar products of </a:t>
                </a:r>
                <a14:m>
                  <m:oMath xmlns:m="http://schemas.openxmlformats.org/officeDocument/2006/math">
                    <m:acc>
                      <m:accPr>
                        <m:chr m:val="⃑"/>
                        <m:ctrlPr>
                          <a:rPr lang="en-US" sz="2133" i="1">
                            <a:solidFill>
                              <a:schemeClr val="bg1"/>
                            </a:solidFill>
                            <a:latin typeface="Cambria Math" panose="02040503050406030204" pitchFamily="18" charset="0"/>
                          </a:rPr>
                        </m:ctrlPr>
                      </m:accPr>
                      <m:e>
                        <m:r>
                          <m:rPr>
                            <m:sty m:val="p"/>
                          </m:rPr>
                          <a:rPr lang="en-US" sz="2133">
                            <a:solidFill>
                              <a:schemeClr val="bg1"/>
                            </a:solidFill>
                            <a:latin typeface="Cambria Math" panose="02040503050406030204" pitchFamily="18" charset="0"/>
                          </a:rPr>
                          <m:t>s</m:t>
                        </m:r>
                      </m:e>
                    </m:acc>
                  </m:oMath>
                </a14:m>
                <a:r>
                  <a:rPr lang="en-US" sz="2133" dirty="0">
                    <a:solidFill>
                      <a:schemeClr val="bg1"/>
                    </a:solidFill>
                    <a:cs typeface="Arial" panose="020B0604020202020204" pitchFamily="34" charset="0"/>
                  </a:rPr>
                  <a:t>, </a:t>
                </a:r>
                <a14:m>
                  <m:oMath xmlns:m="http://schemas.openxmlformats.org/officeDocument/2006/math">
                    <m:acc>
                      <m:accPr>
                        <m:chr m:val="⃑"/>
                        <m:ctrlPr>
                          <a:rPr lang="en-US" sz="2133" i="1">
                            <a:solidFill>
                              <a:schemeClr val="bg1"/>
                            </a:solidFill>
                            <a:latin typeface="Cambria Math" panose="02040503050406030204" pitchFamily="18" charset="0"/>
                            <a:ea typeface="Cambria Math" panose="02040503050406030204" pitchFamily="18" charset="0"/>
                          </a:rPr>
                        </m:ctrlPr>
                      </m:accPr>
                      <m:e>
                        <m:r>
                          <m:rPr>
                            <m:sty m:val="p"/>
                          </m:rPr>
                          <a:rPr lang="en-US" sz="2133">
                            <a:solidFill>
                              <a:schemeClr val="bg1"/>
                            </a:solidFill>
                            <a:latin typeface="Cambria Math" panose="02040503050406030204" pitchFamily="18" charset="0"/>
                            <a:ea typeface="Cambria Math" panose="02040503050406030204" pitchFamily="18" charset="0"/>
                          </a:rPr>
                          <m:t>I</m:t>
                        </m:r>
                      </m:e>
                    </m:acc>
                  </m:oMath>
                </a14:m>
                <a:r>
                  <a:rPr lang="en-US" sz="2133" dirty="0">
                    <a:solidFill>
                      <a:schemeClr val="bg1"/>
                    </a:solidFill>
                    <a:cs typeface="Arial" panose="020B0604020202020204" pitchFamily="34" charset="0"/>
                  </a:rPr>
                  <a:t>, and </a:t>
                </a:r>
                <a14:m>
                  <m:oMath xmlns:m="http://schemas.openxmlformats.org/officeDocument/2006/math">
                    <m:acc>
                      <m:accPr>
                        <m:chr m:val="⃑"/>
                        <m:ctrlPr>
                          <a:rPr lang="en-US" sz="2133" i="1">
                            <a:solidFill>
                              <a:schemeClr val="bg1"/>
                            </a:solidFill>
                            <a:latin typeface="Cambria Math" panose="02040503050406030204" pitchFamily="18" charset="0"/>
                            <a:ea typeface="Cambria Math" panose="02040503050406030204" pitchFamily="18" charset="0"/>
                          </a:rPr>
                        </m:ctrlPr>
                      </m:accPr>
                      <m:e>
                        <m:r>
                          <m:rPr>
                            <m:sty m:val="p"/>
                          </m:rPr>
                          <a:rPr lang="en-US" sz="2133">
                            <a:solidFill>
                              <a:schemeClr val="bg1"/>
                            </a:solidFill>
                            <a:latin typeface="Cambria Math" panose="02040503050406030204" pitchFamily="18" charset="0"/>
                            <a:ea typeface="Cambria Math" panose="02040503050406030204" pitchFamily="18" charset="0"/>
                          </a:rPr>
                          <m:t>k</m:t>
                        </m:r>
                      </m:e>
                    </m:acc>
                  </m:oMath>
                </a14:m>
                <a:r>
                  <a:rPr lang="en-US" sz="2133" dirty="0">
                    <a:solidFill>
                      <a:schemeClr val="bg1"/>
                    </a:solidFill>
                    <a:cs typeface="Arial" panose="020B0604020202020204" pitchFamily="34" charset="0"/>
                  </a:rPr>
                  <a:t>:</a:t>
                </a:r>
              </a:p>
              <a:p>
                <a:pPr marL="380990" indent="-380990">
                  <a:lnSpc>
                    <a:spcPct val="120000"/>
                  </a:lnSpc>
                  <a:buFont typeface="Arial" panose="020B0604020202020204" pitchFamily="34" charset="0"/>
                  <a:buChar char="•"/>
                </a:pPr>
                <a:r>
                  <a:rPr lang="en-US" sz="2133" dirty="0">
                    <a:solidFill>
                      <a:schemeClr val="bg1"/>
                    </a:solidFill>
                    <a:cs typeface="Arial" panose="020B0604020202020204" pitchFamily="34" charset="0"/>
                  </a:rPr>
                  <a:t>A is dominated by (spin independent) strong interactions.</a:t>
                </a:r>
              </a:p>
              <a:p>
                <a:pPr marL="380990" indent="-380990">
                  <a:lnSpc>
                    <a:spcPct val="120000"/>
                  </a:lnSpc>
                  <a:buFont typeface="Arial" panose="020B0604020202020204" pitchFamily="34" charset="0"/>
                  <a:buChar char="•"/>
                </a:pPr>
                <a:r>
                  <a:rPr lang="en-US" sz="2133" dirty="0">
                    <a:solidFill>
                      <a:schemeClr val="bg1"/>
                    </a:solidFill>
                    <a:cs typeface="Arial" panose="020B0604020202020204" pitchFamily="34" charset="0"/>
                  </a:rPr>
                  <a:t>B is from strong interaction spin-spin interactions.</a:t>
                </a:r>
              </a:p>
              <a:p>
                <a:pPr marL="380990" indent="-380990">
                  <a:lnSpc>
                    <a:spcPct val="120000"/>
                  </a:lnSpc>
                  <a:buFont typeface="Arial" panose="020B0604020202020204" pitchFamily="34" charset="0"/>
                  <a:buChar char="•"/>
                </a:pPr>
                <a:r>
                  <a:rPr lang="en-US" sz="2133" dirty="0">
                    <a:solidFill>
                      <a:schemeClr val="bg1"/>
                    </a:solidFill>
                    <a:cs typeface="Arial" panose="020B0604020202020204" pitchFamily="34" charset="0"/>
                  </a:rPr>
                  <a:t>C &amp; E come from parity-violating (P-odd) interactions.</a:t>
                </a:r>
              </a:p>
              <a:p>
                <a:pPr marL="380990" indent="-380990">
                  <a:lnSpc>
                    <a:spcPct val="120000"/>
                  </a:lnSpc>
                  <a:buFont typeface="Arial" panose="020B0604020202020204" pitchFamily="34" charset="0"/>
                  <a:buChar char="•"/>
                </a:pPr>
                <a:r>
                  <a:rPr lang="en-US" sz="2133" dirty="0">
                    <a:solidFill>
                      <a:schemeClr val="bg1"/>
                    </a:solidFill>
                    <a:cs typeface="Arial" panose="020B0604020202020204" pitchFamily="34" charset="0"/>
                  </a:rPr>
                  <a:t>D comes from time- and -parity violating (P-odd, T-odd) interactions.</a:t>
                </a:r>
              </a:p>
              <a:p>
                <a:pPr marL="380990" indent="-380990">
                  <a:lnSpc>
                    <a:spcPct val="120000"/>
                  </a:lnSpc>
                  <a:buFont typeface="Arial" panose="020B0604020202020204" pitchFamily="34" charset="0"/>
                  <a:buChar char="•"/>
                </a:pPr>
                <a:r>
                  <a:rPr lang="en-US" sz="2133" dirty="0">
                    <a:solidFill>
                      <a:schemeClr val="bg1"/>
                    </a:solidFill>
                    <a:highlight>
                      <a:srgbClr val="00FF00"/>
                    </a:highlight>
                    <a:cs typeface="Arial" panose="020B0604020202020204" pitchFamily="34" charset="0"/>
                  </a:rPr>
                  <a:t>F</a:t>
                </a:r>
                <a:r>
                  <a:rPr lang="en-US" sz="2133" dirty="0">
                    <a:solidFill>
                      <a:schemeClr val="bg1"/>
                    </a:solidFill>
                    <a:cs typeface="Arial" panose="020B0604020202020204" pitchFamily="34" charset="0"/>
                  </a:rPr>
                  <a:t> comes from T violating but  parity-conserving (P-even, T-odd) interactions.</a:t>
                </a:r>
              </a:p>
              <a:p>
                <a:pPr marL="380990" indent="-380990">
                  <a:lnSpc>
                    <a:spcPct val="120000"/>
                  </a:lnSpc>
                  <a:buFont typeface="Arial" panose="020B0604020202020204" pitchFamily="34" charset="0"/>
                  <a:buChar char="•"/>
                </a:pPr>
                <a:endParaRPr lang="en-US" sz="2133" dirty="0">
                  <a:solidFill>
                    <a:schemeClr val="bg1"/>
                  </a:solidFill>
                  <a:cs typeface="Arial" panose="020B0604020202020204" pitchFamily="34" charset="0"/>
                </a:endParaRPr>
              </a:p>
              <a:p>
                <a:pPr marL="380990" indent="-380990">
                  <a:lnSpc>
                    <a:spcPct val="120000"/>
                  </a:lnSpc>
                  <a:buFont typeface="Arial" panose="020B0604020202020204" pitchFamily="34" charset="0"/>
                  <a:buChar char="•"/>
                </a:pPr>
                <a:endParaRPr lang="en-US" sz="2133" dirty="0">
                  <a:solidFill>
                    <a:schemeClr val="bg1"/>
                  </a:solidFill>
                  <a:cs typeface="Arial" panose="020B0604020202020204" pitchFamily="34" charset="0"/>
                </a:endParaRPr>
              </a:p>
              <a:p>
                <a:pPr>
                  <a:lnSpc>
                    <a:spcPct val="120000"/>
                  </a:lnSpc>
                </a:pPr>
                <a:endParaRPr lang="en-US" sz="2133" dirty="0">
                  <a:solidFill>
                    <a:schemeClr val="bg1"/>
                  </a:solidFill>
                  <a:cs typeface="Arial" panose="020B0604020202020204" pitchFamily="34" charset="0"/>
                </a:endParaRPr>
              </a:p>
            </p:txBody>
          </p:sp>
        </mc:Choice>
        <mc:Fallback xmlns="">
          <p:sp>
            <p:nvSpPr>
              <p:cNvPr id="7" name="TextBox 6">
                <a:extLst>
                  <a:ext uri="{FF2B5EF4-FFF2-40B4-BE49-F238E27FC236}">
                    <a16:creationId xmlns:a16="http://schemas.microsoft.com/office/drawing/2014/main" id="{9117C02C-C314-4D45-A8BB-FE1994748391}"/>
                  </a:ext>
                </a:extLst>
              </p:cNvPr>
              <p:cNvSpPr txBox="1">
                <a:spLocks noRot="1" noChangeAspect="1" noMove="1" noResize="1" noEditPoints="1" noAdjustHandles="1" noChangeArrowheads="1" noChangeShapeType="1" noTextEdit="1"/>
              </p:cNvSpPr>
              <p:nvPr/>
            </p:nvSpPr>
            <p:spPr>
              <a:xfrm>
                <a:off x="380012" y="3311703"/>
                <a:ext cx="11255070" cy="3673057"/>
              </a:xfrm>
              <a:prstGeom prst="rect">
                <a:avLst/>
              </a:prstGeom>
              <a:blipFill>
                <a:blip r:embed="rId3"/>
                <a:stretch>
                  <a:fillRect l="-65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045F0CC-07E5-4B05-936A-90C3D218DCD5}"/>
              </a:ext>
            </a:extLst>
          </p:cNvPr>
          <p:cNvSpPr txBox="1"/>
          <p:nvPr/>
        </p:nvSpPr>
        <p:spPr>
          <a:xfrm>
            <a:off x="9490852" y="6171298"/>
            <a:ext cx="2691993" cy="646331"/>
          </a:xfrm>
          <a:prstGeom prst="rect">
            <a:avLst/>
          </a:prstGeom>
          <a:noFill/>
        </p:spPr>
        <p:txBody>
          <a:bodyPr wrap="square">
            <a:spAutoFit/>
          </a:bodyPr>
          <a:lstStyle/>
          <a:p>
            <a:r>
              <a:rPr lang="en-US" sz="1200" dirty="0">
                <a:solidFill>
                  <a:schemeClr val="bg1"/>
                </a:solidFill>
              </a:rPr>
              <a:t>Beda and </a:t>
            </a:r>
            <a:r>
              <a:rPr lang="en-US" sz="1200" dirty="0" err="1">
                <a:solidFill>
                  <a:schemeClr val="bg1"/>
                </a:solidFill>
              </a:rPr>
              <a:t>Skoy</a:t>
            </a:r>
            <a:r>
              <a:rPr lang="en-US" sz="1200" dirty="0">
                <a:solidFill>
                  <a:schemeClr val="bg1"/>
                </a:solidFill>
              </a:rPr>
              <a:t>, “Current Status of Research on T Invariance in Neutron-Nuclear Reactions.”</a:t>
            </a:r>
          </a:p>
        </p:txBody>
      </p:sp>
      <p:sp>
        <p:nvSpPr>
          <p:cNvPr id="31" name="TextBox 30">
            <a:extLst>
              <a:ext uri="{FF2B5EF4-FFF2-40B4-BE49-F238E27FC236}">
                <a16:creationId xmlns:a16="http://schemas.microsoft.com/office/drawing/2014/main" id="{85556A73-A15B-422F-9F76-C35BD7C825BC}"/>
              </a:ext>
            </a:extLst>
          </p:cNvPr>
          <p:cNvSpPr txBox="1"/>
          <p:nvPr/>
        </p:nvSpPr>
        <p:spPr>
          <a:xfrm>
            <a:off x="11635082" y="40371"/>
            <a:ext cx="556919" cy="420564"/>
          </a:xfrm>
          <a:prstGeom prst="rect">
            <a:avLst/>
          </a:prstGeom>
          <a:noFill/>
        </p:spPr>
        <p:txBody>
          <a:bodyPr wrap="square" rtlCol="0">
            <a:spAutoFit/>
          </a:bodyPr>
          <a:lstStyle/>
          <a:p>
            <a:fld id="{6C477E30-FB46-4E2D-816B-6A5F25CB06A6}" type="slidenum">
              <a:rPr lang="en-US" sz="2133">
                <a:solidFill>
                  <a:schemeClr val="bg1"/>
                </a:solidFill>
              </a:rPr>
              <a:t>13</a:t>
            </a:fld>
            <a:endParaRPr lang="en-US" sz="2133" dirty="0">
              <a:solidFill>
                <a:schemeClr val="bg1"/>
              </a:solidFill>
            </a:endParaRPr>
          </a:p>
        </p:txBody>
      </p:sp>
      <p:grpSp>
        <p:nvGrpSpPr>
          <p:cNvPr id="62" name="Group 61">
            <a:extLst>
              <a:ext uri="{FF2B5EF4-FFF2-40B4-BE49-F238E27FC236}">
                <a16:creationId xmlns:a16="http://schemas.microsoft.com/office/drawing/2014/main" id="{CBED1670-3F32-2CDE-A922-55FC95E81467}"/>
              </a:ext>
            </a:extLst>
          </p:cNvPr>
          <p:cNvGrpSpPr/>
          <p:nvPr/>
        </p:nvGrpSpPr>
        <p:grpSpPr>
          <a:xfrm>
            <a:off x="896310" y="1271704"/>
            <a:ext cx="5240377" cy="1832043"/>
            <a:chOff x="2157577" y="909629"/>
            <a:chExt cx="4149078" cy="1450523"/>
          </a:xfrm>
        </p:grpSpPr>
        <p:grpSp>
          <p:nvGrpSpPr>
            <p:cNvPr id="16" name="グループ">
              <a:extLst>
                <a:ext uri="{FF2B5EF4-FFF2-40B4-BE49-F238E27FC236}">
                  <a16:creationId xmlns:a16="http://schemas.microsoft.com/office/drawing/2014/main" id="{C8CE488B-573C-C883-C664-A0FBD68CB13E}"/>
                </a:ext>
              </a:extLst>
            </p:cNvPr>
            <p:cNvGrpSpPr/>
            <p:nvPr/>
          </p:nvGrpSpPr>
          <p:grpSpPr>
            <a:xfrm>
              <a:off x="2157577" y="909662"/>
              <a:ext cx="4149078" cy="1450490"/>
              <a:chOff x="0" y="57680"/>
              <a:chExt cx="5532100" cy="1933981"/>
            </a:xfrm>
          </p:grpSpPr>
          <p:sp>
            <p:nvSpPr>
              <p:cNvPr id="17" name="Neutron momentum">
                <a:extLst>
                  <a:ext uri="{FF2B5EF4-FFF2-40B4-BE49-F238E27FC236}">
                    <a16:creationId xmlns:a16="http://schemas.microsoft.com/office/drawing/2014/main" id="{8635CE13-56BE-1021-F345-63630FB7B792}"/>
                  </a:ext>
                </a:extLst>
              </p:cNvPr>
              <p:cNvSpPr txBox="1"/>
              <p:nvPr/>
            </p:nvSpPr>
            <p:spPr>
              <a:xfrm>
                <a:off x="425009" y="1604460"/>
                <a:ext cx="2508162" cy="38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a:defRPr sz="2100">
                    <a:latin typeface="Helvetica"/>
                    <a:ea typeface="Helvetica"/>
                    <a:cs typeface="Helvetica"/>
                    <a:sym typeface="Helvetica"/>
                  </a:defRPr>
                </a:lvl1pPr>
              </a:lstStyle>
              <a:p>
                <a:r>
                  <a:rPr dirty="0">
                    <a:solidFill>
                      <a:schemeClr val="bg1"/>
                    </a:solidFill>
                  </a:rPr>
                  <a:t>Neutron momentum</a:t>
                </a:r>
              </a:p>
            </p:txBody>
          </p:sp>
          <p:sp>
            <p:nvSpPr>
              <p:cNvPr id="18" name="線">
                <a:extLst>
                  <a:ext uri="{FF2B5EF4-FFF2-40B4-BE49-F238E27FC236}">
                    <a16:creationId xmlns:a16="http://schemas.microsoft.com/office/drawing/2014/main" id="{7217C67D-ACC8-8D13-6300-709BAE0BF172}"/>
                  </a:ext>
                </a:extLst>
              </p:cNvPr>
              <p:cNvSpPr/>
              <p:nvPr/>
            </p:nvSpPr>
            <p:spPr>
              <a:xfrm>
                <a:off x="0" y="1167529"/>
                <a:ext cx="3309352" cy="1"/>
              </a:xfrm>
              <a:prstGeom prst="line">
                <a:avLst/>
              </a:prstGeom>
              <a:noFill/>
              <a:ln w="12700" cap="flat">
                <a:solidFill>
                  <a:schemeClr val="bg1"/>
                </a:solidFill>
                <a:prstDash val="solid"/>
                <a:miter lim="400000"/>
              </a:ln>
              <a:effectLst/>
            </p:spPr>
            <p:txBody>
              <a:bodyPr wrap="square" lIns="50800" tIns="50800" rIns="50800" bIns="50800" numCol="1" anchor="ctr">
                <a:noAutofit/>
              </a:bodyPr>
              <a:lstStyle/>
              <a:p>
                <a:pPr>
                  <a:lnSpc>
                    <a:spcPts val="4800"/>
                  </a:lnSpc>
                  <a:tabLst>
                    <a:tab pos="1066773" algn="l"/>
                  </a:tabLst>
                  <a:defRPr sz="4000">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19" name="線">
                <a:extLst>
                  <a:ext uri="{FF2B5EF4-FFF2-40B4-BE49-F238E27FC236}">
                    <a16:creationId xmlns:a16="http://schemas.microsoft.com/office/drawing/2014/main" id="{959ADABE-F40C-4036-72E0-97A00C9E0CEE}"/>
                  </a:ext>
                </a:extLst>
              </p:cNvPr>
              <p:cNvSpPr/>
              <p:nvPr/>
            </p:nvSpPr>
            <p:spPr>
              <a:xfrm>
                <a:off x="2760273" y="1186360"/>
                <a:ext cx="2486172" cy="1"/>
              </a:xfrm>
              <a:prstGeom prst="line">
                <a:avLst/>
              </a:prstGeom>
              <a:noFill/>
              <a:ln w="12700" cap="flat">
                <a:solidFill>
                  <a:schemeClr val="bg1"/>
                </a:solidFill>
                <a:prstDash val="solid"/>
                <a:miter lim="400000"/>
                <a:tailEnd type="stealth" w="med" len="med"/>
              </a:ln>
              <a:effectLst/>
            </p:spPr>
            <p:txBody>
              <a:bodyPr wrap="square" lIns="50800" tIns="50800" rIns="50800" bIns="50800" numCol="1" anchor="ctr">
                <a:noAutofit/>
              </a:bodyPr>
              <a:lstStyle/>
              <a:p>
                <a:pPr>
                  <a:lnSpc>
                    <a:spcPts val="4800"/>
                  </a:lnSpc>
                  <a:tabLst>
                    <a:tab pos="1066773" algn="l"/>
                  </a:tabLst>
                  <a:defRPr sz="4000">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20" name="線">
                <a:extLst>
                  <a:ext uri="{FF2B5EF4-FFF2-40B4-BE49-F238E27FC236}">
                    <a16:creationId xmlns:a16="http://schemas.microsoft.com/office/drawing/2014/main" id="{6910A416-BC30-1C0C-79C6-10F8316D7F60}"/>
                  </a:ext>
                </a:extLst>
              </p:cNvPr>
              <p:cNvSpPr/>
              <p:nvPr/>
            </p:nvSpPr>
            <p:spPr>
              <a:xfrm flipV="1">
                <a:off x="2740" y="329499"/>
                <a:ext cx="1" cy="842506"/>
              </a:xfrm>
              <a:prstGeom prst="line">
                <a:avLst/>
              </a:prstGeom>
              <a:noFill/>
              <a:ln w="12700" cap="flat">
                <a:solidFill>
                  <a:schemeClr val="bg1"/>
                </a:solidFill>
                <a:prstDash val="solid"/>
                <a:miter lim="400000"/>
                <a:tailEnd type="stealth" w="med" len="med"/>
              </a:ln>
              <a:effectLst/>
            </p:spPr>
            <p:txBody>
              <a:bodyPr wrap="square" lIns="50800" tIns="50800" rIns="50800" bIns="50800" numCol="1" anchor="ctr">
                <a:noAutofit/>
              </a:bodyPr>
              <a:lstStyle/>
              <a:p>
                <a:pPr>
                  <a:lnSpc>
                    <a:spcPts val="4800"/>
                  </a:lnSpc>
                  <a:tabLst>
                    <a:tab pos="1066773" algn="l"/>
                  </a:tabLst>
                  <a:defRPr sz="4000">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21" name="線">
                <a:extLst>
                  <a:ext uri="{FF2B5EF4-FFF2-40B4-BE49-F238E27FC236}">
                    <a16:creationId xmlns:a16="http://schemas.microsoft.com/office/drawing/2014/main" id="{250791F3-18A7-C33D-784B-D51F5D2850F4}"/>
                  </a:ext>
                </a:extLst>
              </p:cNvPr>
              <p:cNvSpPr/>
              <p:nvPr/>
            </p:nvSpPr>
            <p:spPr>
              <a:xfrm flipV="1">
                <a:off x="2740" y="653111"/>
                <a:ext cx="518894" cy="518896"/>
              </a:xfrm>
              <a:prstGeom prst="line">
                <a:avLst/>
              </a:prstGeom>
              <a:noFill/>
              <a:ln w="12700" cap="flat">
                <a:solidFill>
                  <a:schemeClr val="bg1"/>
                </a:solidFill>
                <a:prstDash val="solid"/>
                <a:miter lim="400000"/>
                <a:tailEnd type="stealth" w="med" len="med"/>
              </a:ln>
              <a:effectLst/>
            </p:spPr>
            <p:txBody>
              <a:bodyPr wrap="square" lIns="50800" tIns="50800" rIns="50800" bIns="50800" numCol="1" anchor="ctr">
                <a:noAutofit/>
              </a:bodyPr>
              <a:lstStyle/>
              <a:p>
                <a:pPr>
                  <a:lnSpc>
                    <a:spcPts val="4800"/>
                  </a:lnSpc>
                  <a:tabLst>
                    <a:tab pos="1066773" algn="l"/>
                  </a:tabLst>
                  <a:defRPr sz="4000">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23" name="Nuclear spin">
                <a:extLst>
                  <a:ext uri="{FF2B5EF4-FFF2-40B4-BE49-F238E27FC236}">
                    <a16:creationId xmlns:a16="http://schemas.microsoft.com/office/drawing/2014/main" id="{88B15EDE-113C-D94C-3CE3-B3E18232B927}"/>
                  </a:ext>
                </a:extLst>
              </p:cNvPr>
              <p:cNvSpPr txBox="1"/>
              <p:nvPr/>
            </p:nvSpPr>
            <p:spPr>
              <a:xfrm>
                <a:off x="3853512" y="312058"/>
                <a:ext cx="1678588" cy="387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a:defRPr sz="2100">
                    <a:latin typeface="Helvetica"/>
                    <a:ea typeface="Helvetica"/>
                    <a:cs typeface="Helvetica"/>
                    <a:sym typeface="Helvetica"/>
                  </a:defRPr>
                </a:lvl1pPr>
              </a:lstStyle>
              <a:p>
                <a:r>
                  <a:rPr dirty="0">
                    <a:solidFill>
                      <a:schemeClr val="bg1"/>
                    </a:solidFill>
                  </a:rPr>
                  <a:t>Nuclear spin</a:t>
                </a:r>
              </a:p>
            </p:txBody>
          </p:sp>
          <p:sp>
            <p:nvSpPr>
              <p:cNvPr id="30" name="Neutron spin">
                <a:extLst>
                  <a:ext uri="{FF2B5EF4-FFF2-40B4-BE49-F238E27FC236}">
                    <a16:creationId xmlns:a16="http://schemas.microsoft.com/office/drawing/2014/main" id="{4090FDD4-D462-737C-9488-9A38BAED2E12}"/>
                  </a:ext>
                </a:extLst>
              </p:cNvPr>
              <p:cNvSpPr txBox="1"/>
              <p:nvPr/>
            </p:nvSpPr>
            <p:spPr>
              <a:xfrm>
                <a:off x="595303" y="57680"/>
                <a:ext cx="1910080" cy="387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a:defRPr sz="2100">
                    <a:latin typeface="Helvetica"/>
                    <a:ea typeface="Helvetica"/>
                    <a:cs typeface="Helvetica"/>
                    <a:sym typeface="Helvetica"/>
                  </a:defRPr>
                </a:lvl1pPr>
              </a:lstStyle>
              <a:p>
                <a:r>
                  <a:rPr dirty="0">
                    <a:solidFill>
                      <a:schemeClr val="bg1"/>
                    </a:solidFill>
                  </a:rPr>
                  <a:t>Neutron spin</a:t>
                </a:r>
              </a:p>
            </p:txBody>
          </p:sp>
          <p:sp>
            <p:nvSpPr>
              <p:cNvPr id="33" name="c">
                <a:extLst>
                  <a:ext uri="{FF2B5EF4-FFF2-40B4-BE49-F238E27FC236}">
                    <a16:creationId xmlns:a16="http://schemas.microsoft.com/office/drawing/2014/main" id="{881BCE5D-8D5E-0287-5755-8A80746AB8AB}"/>
                  </a:ext>
                </a:extLst>
              </p:cNvPr>
              <p:cNvSpPr/>
              <p:nvPr/>
            </p:nvSpPr>
            <p:spPr>
              <a:xfrm>
                <a:off x="988091" y="1086376"/>
                <a:ext cx="1042346" cy="177020"/>
              </a:xfrm>
              <a:prstGeom prst="rightArrow">
                <a:avLst>
                  <a:gd name="adj1" fmla="val 38765"/>
                  <a:gd name="adj2" fmla="val 129735"/>
                </a:avLst>
              </a:prstGeom>
              <a:solidFill>
                <a:schemeClr val="bg1"/>
              </a:solidFill>
              <a:ln w="12700" cap="flat">
                <a:solidFill>
                  <a:schemeClr val="bg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nSpc>
                    <a:spcPts val="4800"/>
                  </a:lnSpc>
                  <a:tabLst>
                    <a:tab pos="1066800" algn="l"/>
                  </a:tabLst>
                  <a:defRPr sz="4000">
                    <a:effectLst>
                      <a:outerShdw blurRad="38100" dist="12700" dir="5400000" rotWithShape="0">
                        <a:srgbClr val="000000">
                          <a:alpha val="50000"/>
                        </a:srgbClr>
                      </a:outerShdw>
                    </a:effectLst>
                    <a:latin typeface="Gill Sans"/>
                    <a:ea typeface="Gill Sans"/>
                    <a:cs typeface="Gill Sans"/>
                    <a:sym typeface="Gill Sans"/>
                  </a:defRPr>
                </a:lvl1pPr>
              </a:lstStyle>
              <a:p>
                <a:endParaRPr sz="5333" dirty="0">
                  <a:solidFill>
                    <a:schemeClr val="bg1"/>
                  </a:solidFill>
                </a:endParaRPr>
              </a:p>
            </p:txBody>
          </p:sp>
          <p:grpSp>
            <p:nvGrpSpPr>
              <p:cNvPr id="34" name="グループ">
                <a:extLst>
                  <a:ext uri="{FF2B5EF4-FFF2-40B4-BE49-F238E27FC236}">
                    <a16:creationId xmlns:a16="http://schemas.microsoft.com/office/drawing/2014/main" id="{DD116B53-EC46-6114-D8E9-683A4219FCC4}"/>
                  </a:ext>
                </a:extLst>
              </p:cNvPr>
              <p:cNvGrpSpPr/>
              <p:nvPr/>
            </p:nvGrpSpPr>
            <p:grpSpPr>
              <a:xfrm rot="19729750">
                <a:off x="481826" y="755678"/>
                <a:ext cx="928122" cy="689920"/>
                <a:chOff x="0" y="0"/>
                <a:chExt cx="928121" cy="689918"/>
              </a:xfrm>
            </p:grpSpPr>
            <p:sp>
              <p:nvSpPr>
                <p:cNvPr id="52" name="線">
                  <a:extLst>
                    <a:ext uri="{FF2B5EF4-FFF2-40B4-BE49-F238E27FC236}">
                      <a16:creationId xmlns:a16="http://schemas.microsoft.com/office/drawing/2014/main" id="{7241AE37-72FF-D52A-01AC-FEEA5F6E25F0}"/>
                    </a:ext>
                  </a:extLst>
                </p:cNvPr>
                <p:cNvSpPr/>
                <p:nvPr/>
              </p:nvSpPr>
              <p:spPr>
                <a:xfrm flipV="1">
                  <a:off x="376519" y="209410"/>
                  <a:ext cx="551603" cy="114024"/>
                </a:xfrm>
                <a:prstGeom prst="line">
                  <a:avLst/>
                </a:prstGeom>
                <a:noFill/>
                <a:ln w="50800" cap="flat">
                  <a:solidFill>
                    <a:schemeClr val="bg1"/>
                  </a:solidFill>
                  <a:prstDash val="solid"/>
                  <a:miter lim="400000"/>
                  <a:tailEnd type="stealth" w="med" len="med"/>
                </a:ln>
                <a:effectLst/>
              </p:spPr>
              <p:txBody>
                <a:bodyPr wrap="square" lIns="50800" tIns="50800" rIns="50800" bIns="50800" numCol="1" anchor="ctr">
                  <a:noAutofit/>
                </a:bodyPr>
                <a:lstStyle/>
                <a:p>
                  <a:pPr>
                    <a:defRPr>
                      <a:latin typeface="+mn-lt"/>
                      <a:ea typeface="+mn-ea"/>
                      <a:cs typeface="+mn-cs"/>
                      <a:sym typeface="ヒラギノ角ゴ ProN W3"/>
                    </a:defRPr>
                  </a:pPr>
                  <a:endParaRPr sz="2400"/>
                </a:p>
              </p:txBody>
            </p:sp>
            <p:sp>
              <p:nvSpPr>
                <p:cNvPr id="53" name="楕円">
                  <a:extLst>
                    <a:ext uri="{FF2B5EF4-FFF2-40B4-BE49-F238E27FC236}">
                      <a16:creationId xmlns:a16="http://schemas.microsoft.com/office/drawing/2014/main" id="{B566435D-DF85-28A2-3400-41D55851158F}"/>
                    </a:ext>
                  </a:extLst>
                </p:cNvPr>
                <p:cNvSpPr/>
                <p:nvPr/>
              </p:nvSpPr>
              <p:spPr>
                <a:xfrm rot="18070250">
                  <a:off x="128687" y="90515"/>
                  <a:ext cx="498491" cy="508888"/>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1900"/>
                </a:p>
              </p:txBody>
            </p:sp>
            <p:sp>
              <p:nvSpPr>
                <p:cNvPr id="54" name="線">
                  <a:extLst>
                    <a:ext uri="{FF2B5EF4-FFF2-40B4-BE49-F238E27FC236}">
                      <a16:creationId xmlns:a16="http://schemas.microsoft.com/office/drawing/2014/main" id="{4EAC4E22-26E4-C2CE-400B-6CF9C228290C}"/>
                    </a:ext>
                  </a:extLst>
                </p:cNvPr>
                <p:cNvSpPr/>
                <p:nvPr/>
              </p:nvSpPr>
              <p:spPr>
                <a:xfrm flipV="1">
                  <a:off x="0" y="392355"/>
                  <a:ext cx="243307" cy="53426"/>
                </a:xfrm>
                <a:prstGeom prst="line">
                  <a:avLst/>
                </a:prstGeom>
                <a:noFill/>
                <a:ln w="50800" cap="flat">
                  <a:solidFill>
                    <a:schemeClr val="bg1"/>
                  </a:solidFill>
                  <a:prstDash val="solid"/>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2400"/>
                </a:p>
              </p:txBody>
            </p:sp>
          </p:grpSp>
          <p:grpSp>
            <p:nvGrpSpPr>
              <p:cNvPr id="35" name="グループ">
                <a:extLst>
                  <a:ext uri="{FF2B5EF4-FFF2-40B4-BE49-F238E27FC236}">
                    <a16:creationId xmlns:a16="http://schemas.microsoft.com/office/drawing/2014/main" id="{01845C24-B38B-1566-4A43-FC35F3CCD41C}"/>
                  </a:ext>
                </a:extLst>
              </p:cNvPr>
              <p:cNvGrpSpPr/>
              <p:nvPr/>
            </p:nvGrpSpPr>
            <p:grpSpPr>
              <a:xfrm>
                <a:off x="2895599" y="364350"/>
                <a:ext cx="964318" cy="1422527"/>
                <a:chOff x="0" y="0"/>
                <a:chExt cx="964317" cy="1422525"/>
              </a:xfrm>
            </p:grpSpPr>
            <p:sp>
              <p:nvSpPr>
                <p:cNvPr id="36" name="線">
                  <a:extLst>
                    <a:ext uri="{FF2B5EF4-FFF2-40B4-BE49-F238E27FC236}">
                      <a16:creationId xmlns:a16="http://schemas.microsoft.com/office/drawing/2014/main" id="{97CF7D76-4049-28A4-8916-3135C35DE757}"/>
                    </a:ext>
                  </a:extLst>
                </p:cNvPr>
                <p:cNvSpPr/>
                <p:nvPr/>
              </p:nvSpPr>
              <p:spPr>
                <a:xfrm>
                  <a:off x="480010" y="-1"/>
                  <a:ext cx="2684" cy="1422527"/>
                </a:xfrm>
                <a:prstGeom prst="line">
                  <a:avLst/>
                </a:prstGeom>
                <a:noFill/>
                <a:ln w="50800" cap="flat">
                  <a:solidFill>
                    <a:schemeClr val="bg1"/>
                  </a:solidFill>
                  <a:prstDash val="solid"/>
                  <a:miter lim="400000"/>
                  <a:headEnd type="stealth" w="med" len="med"/>
                </a:ln>
                <a:effectLst/>
              </p:spPr>
              <p:txBody>
                <a:bodyPr wrap="square" lIns="50800" tIns="50800" rIns="50800" bIns="50800" numCol="1" anchor="ctr">
                  <a:noAutofit/>
                </a:bodyPr>
                <a:lstStyle/>
                <a:p>
                  <a:pPr>
                    <a:defRPr>
                      <a:latin typeface="+mn-lt"/>
                      <a:ea typeface="+mn-ea"/>
                      <a:cs typeface="+mn-cs"/>
                      <a:sym typeface="ヒラギノ角ゴ ProN W3"/>
                    </a:defRPr>
                  </a:pPr>
                  <a:endParaRPr sz="1900">
                    <a:solidFill>
                      <a:schemeClr val="bg1"/>
                    </a:solidFill>
                  </a:endParaRPr>
                </a:p>
              </p:txBody>
            </p:sp>
            <p:grpSp>
              <p:nvGrpSpPr>
                <p:cNvPr id="37" name="グループ">
                  <a:extLst>
                    <a:ext uri="{FF2B5EF4-FFF2-40B4-BE49-F238E27FC236}">
                      <a16:creationId xmlns:a16="http://schemas.microsoft.com/office/drawing/2014/main" id="{941F868B-1BA2-5D93-5B0F-B478E97F14DF}"/>
                    </a:ext>
                  </a:extLst>
                </p:cNvPr>
                <p:cNvGrpSpPr/>
                <p:nvPr/>
              </p:nvGrpSpPr>
              <p:grpSpPr>
                <a:xfrm>
                  <a:off x="-1" y="307842"/>
                  <a:ext cx="964319" cy="967407"/>
                  <a:chOff x="0" y="0"/>
                  <a:chExt cx="964317" cy="967405"/>
                </a:xfrm>
              </p:grpSpPr>
              <p:sp>
                <p:nvSpPr>
                  <p:cNvPr id="38" name="円形">
                    <a:extLst>
                      <a:ext uri="{FF2B5EF4-FFF2-40B4-BE49-F238E27FC236}">
                        <a16:creationId xmlns:a16="http://schemas.microsoft.com/office/drawing/2014/main" id="{80DAEE60-2774-6ABB-22E9-DA307FBA6E5A}"/>
                      </a:ext>
                    </a:extLst>
                  </p:cNvPr>
                  <p:cNvSpPr/>
                  <p:nvPr/>
                </p:nvSpPr>
                <p:spPr>
                  <a:xfrm>
                    <a:off x="552770" y="149880"/>
                    <a:ext cx="411548" cy="411548"/>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1900"/>
                  </a:p>
                </p:txBody>
              </p:sp>
              <p:sp>
                <p:nvSpPr>
                  <p:cNvPr id="39" name="円形">
                    <a:extLst>
                      <a:ext uri="{FF2B5EF4-FFF2-40B4-BE49-F238E27FC236}">
                        <a16:creationId xmlns:a16="http://schemas.microsoft.com/office/drawing/2014/main" id="{5FC5D037-7A4C-5F2E-9787-8192678C1841}"/>
                      </a:ext>
                    </a:extLst>
                  </p:cNvPr>
                  <p:cNvSpPr/>
                  <p:nvPr/>
                </p:nvSpPr>
                <p:spPr>
                  <a:xfrm>
                    <a:off x="42492" y="171629"/>
                    <a:ext cx="411548" cy="411547"/>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1900"/>
                  </a:p>
                </p:txBody>
              </p:sp>
              <p:sp>
                <p:nvSpPr>
                  <p:cNvPr id="40" name="円形">
                    <a:extLst>
                      <a:ext uri="{FF2B5EF4-FFF2-40B4-BE49-F238E27FC236}">
                        <a16:creationId xmlns:a16="http://schemas.microsoft.com/office/drawing/2014/main" id="{68935F15-C9C7-ACCC-7ADE-DADCAF6218BA}"/>
                      </a:ext>
                    </a:extLst>
                  </p:cNvPr>
                  <p:cNvSpPr/>
                  <p:nvPr/>
                </p:nvSpPr>
                <p:spPr>
                  <a:xfrm>
                    <a:off x="291217" y="420352"/>
                    <a:ext cx="411547" cy="411548"/>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1900"/>
                  </a:p>
                </p:txBody>
              </p:sp>
              <p:sp>
                <p:nvSpPr>
                  <p:cNvPr id="41" name="円形">
                    <a:extLst>
                      <a:ext uri="{FF2B5EF4-FFF2-40B4-BE49-F238E27FC236}">
                        <a16:creationId xmlns:a16="http://schemas.microsoft.com/office/drawing/2014/main" id="{2C362305-C001-65D4-7832-61FB0EBE94F1}"/>
                      </a:ext>
                    </a:extLst>
                  </p:cNvPr>
                  <p:cNvSpPr/>
                  <p:nvPr/>
                </p:nvSpPr>
                <p:spPr>
                  <a:xfrm>
                    <a:off x="474370" y="512848"/>
                    <a:ext cx="411547" cy="411548"/>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1900"/>
                  </a:p>
                </p:txBody>
              </p:sp>
              <p:sp>
                <p:nvSpPr>
                  <p:cNvPr id="42" name="円形">
                    <a:extLst>
                      <a:ext uri="{FF2B5EF4-FFF2-40B4-BE49-F238E27FC236}">
                        <a16:creationId xmlns:a16="http://schemas.microsoft.com/office/drawing/2014/main" id="{8F467DF5-0F69-5DBF-68B2-2CBE3883A078}"/>
                      </a:ext>
                    </a:extLst>
                  </p:cNvPr>
                  <p:cNvSpPr/>
                  <p:nvPr/>
                </p:nvSpPr>
                <p:spPr>
                  <a:xfrm>
                    <a:off x="200945" y="555859"/>
                    <a:ext cx="411547" cy="411547"/>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1900"/>
                  </a:p>
                </p:txBody>
              </p:sp>
              <p:sp>
                <p:nvSpPr>
                  <p:cNvPr id="43" name="円形">
                    <a:extLst>
                      <a:ext uri="{FF2B5EF4-FFF2-40B4-BE49-F238E27FC236}">
                        <a16:creationId xmlns:a16="http://schemas.microsoft.com/office/drawing/2014/main" id="{6AE26FA1-BB1E-195A-D9F3-74B52BCDBD0D}"/>
                      </a:ext>
                    </a:extLst>
                  </p:cNvPr>
                  <p:cNvSpPr/>
                  <p:nvPr/>
                </p:nvSpPr>
                <p:spPr>
                  <a:xfrm>
                    <a:off x="343381" y="11644"/>
                    <a:ext cx="410396" cy="410396"/>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50800" tIns="50800" rIns="50800" bIns="50800" numCol="1" anchor="ctr">
                    <a:noAutofit/>
                  </a:bodyPr>
                  <a:lstStyle/>
                  <a:p>
                    <a:pPr>
                      <a:defRPr>
                        <a:solidFill>
                          <a:srgbClr val="FFFFFF"/>
                        </a:solidFill>
                        <a:latin typeface="+mn-lt"/>
                        <a:ea typeface="+mn-ea"/>
                        <a:cs typeface="+mn-cs"/>
                        <a:sym typeface="ヒラギノ角ゴ ProN W3"/>
                      </a:defRPr>
                    </a:pPr>
                    <a:endParaRPr sz="1900"/>
                  </a:p>
                </p:txBody>
              </p:sp>
              <p:sp>
                <p:nvSpPr>
                  <p:cNvPr id="44" name="円形">
                    <a:extLst>
                      <a:ext uri="{FF2B5EF4-FFF2-40B4-BE49-F238E27FC236}">
                        <a16:creationId xmlns:a16="http://schemas.microsoft.com/office/drawing/2014/main" id="{663B055C-2260-0DE3-2E7F-7DC8FCD8135B}"/>
                      </a:ext>
                    </a:extLst>
                  </p:cNvPr>
                  <p:cNvSpPr/>
                  <p:nvPr/>
                </p:nvSpPr>
                <p:spPr>
                  <a:xfrm>
                    <a:off x="217750" y="356695"/>
                    <a:ext cx="410395" cy="410395"/>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50800" tIns="50800" rIns="50800" bIns="50800" numCol="1" anchor="ctr">
                    <a:noAutofit/>
                  </a:bodyPr>
                  <a:lstStyle/>
                  <a:p>
                    <a:pPr>
                      <a:defRPr>
                        <a:solidFill>
                          <a:srgbClr val="FFFFFF"/>
                        </a:solidFill>
                        <a:latin typeface="+mn-lt"/>
                        <a:ea typeface="+mn-ea"/>
                        <a:cs typeface="+mn-cs"/>
                        <a:sym typeface="ヒラギノ角ゴ ProN W3"/>
                      </a:defRPr>
                    </a:pPr>
                    <a:endParaRPr sz="1900"/>
                  </a:p>
                </p:txBody>
              </p:sp>
              <p:sp>
                <p:nvSpPr>
                  <p:cNvPr id="45" name="円形">
                    <a:extLst>
                      <a:ext uri="{FF2B5EF4-FFF2-40B4-BE49-F238E27FC236}">
                        <a16:creationId xmlns:a16="http://schemas.microsoft.com/office/drawing/2014/main" id="{1BC668FE-3C1E-A99C-3FF8-C02C732C3166}"/>
                      </a:ext>
                    </a:extLst>
                  </p:cNvPr>
                  <p:cNvSpPr/>
                  <p:nvPr/>
                </p:nvSpPr>
                <p:spPr>
                  <a:xfrm>
                    <a:off x="88309" y="71690"/>
                    <a:ext cx="410395" cy="410395"/>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50800" tIns="50800" rIns="50800" bIns="50800" numCol="1" anchor="ctr">
                    <a:noAutofit/>
                  </a:bodyPr>
                  <a:lstStyle/>
                  <a:p>
                    <a:pPr>
                      <a:defRPr>
                        <a:solidFill>
                          <a:srgbClr val="FFFFFF"/>
                        </a:solidFill>
                        <a:latin typeface="+mn-lt"/>
                        <a:ea typeface="+mn-ea"/>
                        <a:cs typeface="+mn-cs"/>
                        <a:sym typeface="ヒラギノ角ゴ ProN W3"/>
                      </a:defRPr>
                    </a:pPr>
                    <a:endParaRPr sz="1900"/>
                  </a:p>
                </p:txBody>
              </p:sp>
              <p:sp>
                <p:nvSpPr>
                  <p:cNvPr id="46" name="円形">
                    <a:extLst>
                      <a:ext uri="{FF2B5EF4-FFF2-40B4-BE49-F238E27FC236}">
                        <a16:creationId xmlns:a16="http://schemas.microsoft.com/office/drawing/2014/main" id="{028C4788-8CED-A631-6FCB-370A2E903F07}"/>
                      </a:ext>
                    </a:extLst>
                  </p:cNvPr>
                  <p:cNvSpPr/>
                  <p:nvPr/>
                </p:nvSpPr>
                <p:spPr>
                  <a:xfrm>
                    <a:off x="42492" y="345352"/>
                    <a:ext cx="411548" cy="411547"/>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1900"/>
                  </a:p>
                </p:txBody>
              </p:sp>
              <p:sp>
                <p:nvSpPr>
                  <p:cNvPr id="47" name="円形">
                    <a:extLst>
                      <a:ext uri="{FF2B5EF4-FFF2-40B4-BE49-F238E27FC236}">
                        <a16:creationId xmlns:a16="http://schemas.microsoft.com/office/drawing/2014/main" id="{5139C783-0DAB-97A9-FFF5-E869C99A96C4}"/>
                      </a:ext>
                    </a:extLst>
                  </p:cNvPr>
                  <p:cNvSpPr/>
                  <p:nvPr/>
                </p:nvSpPr>
                <p:spPr>
                  <a:xfrm>
                    <a:off x="350182" y="0"/>
                    <a:ext cx="411548" cy="411547"/>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1900"/>
                  </a:p>
                </p:txBody>
              </p:sp>
              <p:sp>
                <p:nvSpPr>
                  <p:cNvPr id="48" name="円形">
                    <a:extLst>
                      <a:ext uri="{FF2B5EF4-FFF2-40B4-BE49-F238E27FC236}">
                        <a16:creationId xmlns:a16="http://schemas.microsoft.com/office/drawing/2014/main" id="{ECEAA1A9-C8C2-79D1-8410-B375FCA0B1F4}"/>
                      </a:ext>
                    </a:extLst>
                  </p:cNvPr>
                  <p:cNvSpPr/>
                  <p:nvPr/>
                </p:nvSpPr>
                <p:spPr>
                  <a:xfrm>
                    <a:off x="0" y="353199"/>
                    <a:ext cx="411547" cy="411548"/>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1900"/>
                  </a:p>
                </p:txBody>
              </p:sp>
              <p:sp>
                <p:nvSpPr>
                  <p:cNvPr id="49" name="円形">
                    <a:extLst>
                      <a:ext uri="{FF2B5EF4-FFF2-40B4-BE49-F238E27FC236}">
                        <a16:creationId xmlns:a16="http://schemas.microsoft.com/office/drawing/2014/main" id="{EF733A88-41CA-9426-1BEB-3B43574ECBD0}"/>
                      </a:ext>
                    </a:extLst>
                  </p:cNvPr>
                  <p:cNvSpPr/>
                  <p:nvPr/>
                </p:nvSpPr>
                <p:spPr>
                  <a:xfrm>
                    <a:off x="253906" y="136215"/>
                    <a:ext cx="411548" cy="411548"/>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sz="1900"/>
                  </a:p>
                </p:txBody>
              </p:sp>
              <p:sp>
                <p:nvSpPr>
                  <p:cNvPr id="50" name="円形">
                    <a:extLst>
                      <a:ext uri="{FF2B5EF4-FFF2-40B4-BE49-F238E27FC236}">
                        <a16:creationId xmlns:a16="http://schemas.microsoft.com/office/drawing/2014/main" id="{20DF2E13-8931-856A-85E2-A8BEB36A75BB}"/>
                      </a:ext>
                    </a:extLst>
                  </p:cNvPr>
                  <p:cNvSpPr/>
                  <p:nvPr/>
                </p:nvSpPr>
                <p:spPr>
                  <a:xfrm>
                    <a:off x="548073" y="341588"/>
                    <a:ext cx="410395" cy="410395"/>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50800" tIns="50800" rIns="50800" bIns="50800" numCol="1" anchor="ctr">
                    <a:noAutofit/>
                  </a:bodyPr>
                  <a:lstStyle/>
                  <a:p>
                    <a:pPr>
                      <a:defRPr>
                        <a:solidFill>
                          <a:srgbClr val="FFFFFF"/>
                        </a:solidFill>
                        <a:latin typeface="+mn-lt"/>
                        <a:ea typeface="+mn-ea"/>
                        <a:cs typeface="+mn-cs"/>
                        <a:sym typeface="ヒラギノ角ゴ ProN W3"/>
                      </a:defRPr>
                    </a:pPr>
                    <a:endParaRPr sz="1900"/>
                  </a:p>
                </p:txBody>
              </p:sp>
              <p:sp>
                <p:nvSpPr>
                  <p:cNvPr id="51" name="円形">
                    <a:extLst>
                      <a:ext uri="{FF2B5EF4-FFF2-40B4-BE49-F238E27FC236}">
                        <a16:creationId xmlns:a16="http://schemas.microsoft.com/office/drawing/2014/main" id="{70EB81A3-CCDA-6105-D6B3-296442D1AF55}"/>
                      </a:ext>
                    </a:extLst>
                  </p:cNvPr>
                  <p:cNvSpPr/>
                  <p:nvPr/>
                </p:nvSpPr>
                <p:spPr>
                  <a:xfrm>
                    <a:off x="178901" y="375689"/>
                    <a:ext cx="410395" cy="410395"/>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50800" tIns="50800" rIns="50800" bIns="50800" numCol="1" anchor="ctr">
                    <a:noAutofit/>
                  </a:bodyPr>
                  <a:lstStyle/>
                  <a:p>
                    <a:pPr>
                      <a:defRPr>
                        <a:solidFill>
                          <a:srgbClr val="FFFFFF"/>
                        </a:solidFill>
                        <a:latin typeface="+mn-lt"/>
                        <a:ea typeface="+mn-ea"/>
                        <a:cs typeface="+mn-cs"/>
                        <a:sym typeface="ヒラギノ角ゴ ProN W3"/>
                      </a:defRPr>
                    </a:pPr>
                    <a:endParaRPr sz="1900"/>
                  </a:p>
                </p:txBody>
              </p:sp>
            </p:grpSp>
          </p:grp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AC9BFA6-6581-1B3F-29CE-F57C8D366401}"/>
                    </a:ext>
                  </a:extLst>
                </p:cNvPr>
                <p:cNvSpPr txBox="1"/>
                <p:nvPr/>
              </p:nvSpPr>
              <p:spPr>
                <a:xfrm>
                  <a:off x="2797685" y="1112152"/>
                  <a:ext cx="306650" cy="3655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1" i="1">
                                <a:solidFill>
                                  <a:schemeClr val="bg1"/>
                                </a:solidFill>
                                <a:latin typeface="Cambria Math" panose="02040503050406030204" pitchFamily="18" charset="0"/>
                              </a:rPr>
                            </m:ctrlPr>
                          </m:accPr>
                          <m:e>
                            <m:r>
                              <a:rPr lang="en-US" sz="2400" b="1" i="1">
                                <a:solidFill>
                                  <a:schemeClr val="bg1"/>
                                </a:solidFill>
                                <a:latin typeface="Cambria Math" panose="02040503050406030204" pitchFamily="18" charset="0"/>
                              </a:rPr>
                              <m:t>𝒔</m:t>
                            </m:r>
                          </m:e>
                        </m:acc>
                      </m:oMath>
                    </m:oMathPara>
                  </a14:m>
                  <a:endParaRPr lang="en-US" sz="2400" b="1" dirty="0"/>
                </a:p>
              </p:txBody>
            </p:sp>
          </mc:Choice>
          <mc:Fallback xmlns="">
            <p:sp>
              <p:nvSpPr>
                <p:cNvPr id="58" name="TextBox 57">
                  <a:extLst>
                    <a:ext uri="{FF2B5EF4-FFF2-40B4-BE49-F238E27FC236}">
                      <a16:creationId xmlns:a16="http://schemas.microsoft.com/office/drawing/2014/main" id="{FAC9BFA6-6581-1B3F-29CE-F57C8D366401}"/>
                    </a:ext>
                  </a:extLst>
                </p:cNvPr>
                <p:cNvSpPr txBox="1">
                  <a:spLocks noRot="1" noChangeAspect="1" noMove="1" noResize="1" noEditPoints="1" noAdjustHandles="1" noChangeArrowheads="1" noChangeShapeType="1" noTextEdit="1"/>
                </p:cNvSpPr>
                <p:nvPr/>
              </p:nvSpPr>
              <p:spPr>
                <a:xfrm>
                  <a:off x="2797685" y="1112152"/>
                  <a:ext cx="306650" cy="36552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C5A1DA1-4C1E-A81C-B832-D7E703A4586A}"/>
                    </a:ext>
                  </a:extLst>
                </p:cNvPr>
                <p:cNvSpPr txBox="1"/>
                <p:nvPr/>
              </p:nvSpPr>
              <p:spPr>
                <a:xfrm>
                  <a:off x="3185432" y="1749104"/>
                  <a:ext cx="306650" cy="4089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1" i="1">
                                <a:solidFill>
                                  <a:schemeClr val="bg1"/>
                                </a:solidFill>
                                <a:latin typeface="Cambria Math" panose="02040503050406030204" pitchFamily="18" charset="0"/>
                                <a:ea typeface="Cambria Math" panose="02040503050406030204" pitchFamily="18" charset="0"/>
                              </a:rPr>
                            </m:ctrlPr>
                          </m:accPr>
                          <m:e>
                            <m:r>
                              <a:rPr lang="en-US" sz="2400" b="1" i="1">
                                <a:solidFill>
                                  <a:schemeClr val="bg1"/>
                                </a:solidFill>
                                <a:latin typeface="Cambria Math" panose="02040503050406030204" pitchFamily="18" charset="0"/>
                                <a:ea typeface="Cambria Math" panose="02040503050406030204" pitchFamily="18" charset="0"/>
                              </a:rPr>
                              <m:t>𝒌</m:t>
                            </m:r>
                          </m:e>
                        </m:acc>
                        <m:r>
                          <a:rPr lang="en-US" sz="2400" b="1" i="1">
                            <a:solidFill>
                              <a:schemeClr val="bg1"/>
                            </a:solidFill>
                            <a:latin typeface="Cambria Math" panose="02040503050406030204" pitchFamily="18" charset="0"/>
                            <a:ea typeface="Cambria Math" panose="02040503050406030204" pitchFamily="18" charset="0"/>
                          </a:rPr>
                          <m:t> </m:t>
                        </m:r>
                      </m:oMath>
                    </m:oMathPara>
                  </a14:m>
                  <a:endParaRPr lang="en-US" sz="2400" b="1" dirty="0">
                    <a:solidFill>
                      <a:schemeClr val="bg1"/>
                    </a:solidFill>
                  </a:endParaRPr>
                </a:p>
              </p:txBody>
            </p:sp>
          </mc:Choice>
          <mc:Fallback xmlns="">
            <p:sp>
              <p:nvSpPr>
                <p:cNvPr id="60" name="TextBox 59">
                  <a:extLst>
                    <a:ext uri="{FF2B5EF4-FFF2-40B4-BE49-F238E27FC236}">
                      <a16:creationId xmlns:a16="http://schemas.microsoft.com/office/drawing/2014/main" id="{8C5A1DA1-4C1E-A81C-B832-D7E703A4586A}"/>
                    </a:ext>
                  </a:extLst>
                </p:cNvPr>
                <p:cNvSpPr txBox="1">
                  <a:spLocks noRot="1" noChangeAspect="1" noMove="1" noResize="1" noEditPoints="1" noAdjustHandles="1" noChangeArrowheads="1" noChangeShapeType="1" noTextEdit="1"/>
                </p:cNvSpPr>
                <p:nvPr/>
              </p:nvSpPr>
              <p:spPr>
                <a:xfrm>
                  <a:off x="3185432" y="1749104"/>
                  <a:ext cx="306650" cy="40893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7E76F9CE-7929-89C0-18FE-1DB491A26F1F}"/>
                    </a:ext>
                  </a:extLst>
                </p:cNvPr>
                <p:cNvSpPr txBox="1"/>
                <p:nvPr/>
              </p:nvSpPr>
              <p:spPr>
                <a:xfrm>
                  <a:off x="4743428" y="909629"/>
                  <a:ext cx="243880" cy="4009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1" i="1">
                                <a:solidFill>
                                  <a:schemeClr val="bg1"/>
                                </a:solidFill>
                                <a:latin typeface="Cambria Math" panose="02040503050406030204" pitchFamily="18" charset="0"/>
                                <a:ea typeface="Cambria Math" panose="02040503050406030204" pitchFamily="18" charset="0"/>
                              </a:rPr>
                            </m:ctrlPr>
                          </m:accPr>
                          <m:e>
                            <m:r>
                              <a:rPr lang="en-US" sz="2400" b="1">
                                <a:solidFill>
                                  <a:schemeClr val="bg1"/>
                                </a:solidFill>
                                <a:latin typeface="Cambria Math" panose="02040503050406030204" pitchFamily="18" charset="0"/>
                                <a:ea typeface="Cambria Math" panose="02040503050406030204" pitchFamily="18" charset="0"/>
                              </a:rPr>
                              <m:t>𝐈</m:t>
                            </m:r>
                          </m:e>
                        </m:acc>
                      </m:oMath>
                    </m:oMathPara>
                  </a14:m>
                  <a:endParaRPr lang="en-US" sz="2400" b="1" dirty="0">
                    <a:solidFill>
                      <a:schemeClr val="bg1"/>
                    </a:solidFill>
                  </a:endParaRPr>
                </a:p>
              </p:txBody>
            </p:sp>
          </mc:Choice>
          <mc:Fallback xmlns="">
            <p:sp>
              <p:nvSpPr>
                <p:cNvPr id="61" name="TextBox 60">
                  <a:extLst>
                    <a:ext uri="{FF2B5EF4-FFF2-40B4-BE49-F238E27FC236}">
                      <a16:creationId xmlns:a16="http://schemas.microsoft.com/office/drawing/2014/main" id="{7E76F9CE-7929-89C0-18FE-1DB491A26F1F}"/>
                    </a:ext>
                  </a:extLst>
                </p:cNvPr>
                <p:cNvSpPr txBox="1">
                  <a:spLocks noRot="1" noChangeAspect="1" noMove="1" noResize="1" noEditPoints="1" noAdjustHandles="1" noChangeArrowheads="1" noChangeShapeType="1" noTextEdit="1"/>
                </p:cNvSpPr>
                <p:nvPr/>
              </p:nvSpPr>
              <p:spPr>
                <a:xfrm>
                  <a:off x="4743428" y="909629"/>
                  <a:ext cx="243880" cy="400960"/>
                </a:xfrm>
                <a:prstGeom prst="rect">
                  <a:avLst/>
                </a:prstGeom>
                <a:blipFill>
                  <a:blip r:embed="rId6"/>
                  <a:stretch>
                    <a:fillRect/>
                  </a:stretch>
                </a:blipFill>
              </p:spPr>
              <p:txBody>
                <a:bodyPr/>
                <a:lstStyle/>
                <a:p>
                  <a:r>
                    <a:rPr lang="en-US">
                      <a:noFill/>
                    </a:rPr>
                    <a:t> </a:t>
                  </a:r>
                </a:p>
              </p:txBody>
            </p:sp>
          </mc:Fallback>
        </mc:AlternateContent>
      </p:grpSp>
      <p:pic>
        <p:nvPicPr>
          <p:cNvPr id="24" name="Picture 23">
            <a:extLst>
              <a:ext uri="{FF2B5EF4-FFF2-40B4-BE49-F238E27FC236}">
                <a16:creationId xmlns:a16="http://schemas.microsoft.com/office/drawing/2014/main" id="{DD4878BB-8DB1-0CE7-7357-7B215EBDFD1F}"/>
              </a:ext>
            </a:extLst>
          </p:cNvPr>
          <p:cNvPicPr>
            <a:picLocks noChangeAspect="1"/>
          </p:cNvPicPr>
          <p:nvPr/>
        </p:nvPicPr>
        <p:blipFill>
          <a:blip r:embed="rId7"/>
          <a:stretch>
            <a:fillRect/>
          </a:stretch>
        </p:blipFill>
        <p:spPr>
          <a:xfrm>
            <a:off x="6355076" y="1585131"/>
            <a:ext cx="5827769" cy="1333820"/>
          </a:xfrm>
          <a:prstGeom prst="rect">
            <a:avLst/>
          </a:prstGeom>
        </p:spPr>
      </p:pic>
    </p:spTree>
    <p:extLst>
      <p:ext uri="{BB962C8B-B14F-4D97-AF65-F5344CB8AC3E}">
        <p14:creationId xmlns:p14="http://schemas.microsoft.com/office/powerpoint/2010/main" val="260096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1ED4D-2D7E-4172-1C5C-D2149C6C116B}"/>
              </a:ext>
            </a:extLst>
          </p:cNvPr>
          <p:cNvSpPr>
            <a:spLocks noGrp="1"/>
          </p:cNvSpPr>
          <p:nvPr>
            <p:ph type="title"/>
          </p:nvPr>
        </p:nvSpPr>
        <p:spPr>
          <a:xfrm>
            <a:off x="0" y="56016"/>
            <a:ext cx="6070120" cy="1708243"/>
          </a:xfrm>
        </p:spPr>
        <p:txBody>
          <a:bodyPr anchor="ctr">
            <a:normAutofit/>
          </a:bodyPr>
          <a:lstStyle/>
          <a:p>
            <a:r>
              <a:rPr lang="en-US" sz="4000" dirty="0"/>
              <a:t>Why C, D &amp; F, Are Null Tests</a:t>
            </a:r>
          </a:p>
        </p:txBody>
      </p:sp>
      <p:sp>
        <p:nvSpPr>
          <p:cNvPr id="3" name="Content Placeholder 2">
            <a:extLst>
              <a:ext uri="{FF2B5EF4-FFF2-40B4-BE49-F238E27FC236}">
                <a16:creationId xmlns:a16="http://schemas.microsoft.com/office/drawing/2014/main" id="{B2EF8AC4-8619-F0B4-2408-1C0DAF9B8E64}"/>
              </a:ext>
            </a:extLst>
          </p:cNvPr>
          <p:cNvSpPr>
            <a:spLocks noGrp="1"/>
          </p:cNvSpPr>
          <p:nvPr>
            <p:ph idx="1"/>
          </p:nvPr>
        </p:nvSpPr>
        <p:spPr>
          <a:xfrm>
            <a:off x="0" y="1242391"/>
            <a:ext cx="7839761" cy="5615609"/>
          </a:xfrm>
        </p:spPr>
        <p:txBody>
          <a:bodyPr anchor="ctr">
            <a:normAutofit/>
          </a:bodyPr>
          <a:lstStyle/>
          <a:p>
            <a:r>
              <a:rPr lang="en-US" sz="2400" dirty="0"/>
              <a:t>For forward scattering initial and final state coincide, so any observable odd under P or T must vanish unless the corresponding symmetry is broken.</a:t>
            </a:r>
          </a:p>
          <a:p>
            <a:r>
              <a:rPr lang="en-US" sz="2400" dirty="0"/>
              <a:t>The difference of total cross sections between appropriate spin states can isolate different coefficients in forward scattering amplitude using optical theorem. </a:t>
            </a:r>
          </a:p>
          <a:p>
            <a:r>
              <a:rPr lang="en-US" sz="2400" dirty="0"/>
              <a:t>Ryndin theorem: In the absence of TRIV , swapping the incoming and outgoing spin–momentum configuration leaves the forward transmission </a:t>
            </a:r>
            <a:r>
              <a:rPr lang="en-US" sz="2400" b="1" dirty="0"/>
              <a:t>probability</a:t>
            </a:r>
            <a:r>
              <a:rPr lang="en-US" sz="2400" dirty="0"/>
              <a:t> unchanged. Any non‑zero D,F is direct symmetry violation (Ryndin 1964, Gudkov &amp; Bowman 2014). </a:t>
            </a:r>
          </a:p>
          <a:p>
            <a:r>
              <a:rPr lang="en-US" sz="2400" dirty="0"/>
              <a:t>A null test for T: no “final state effects” </a:t>
            </a:r>
          </a:p>
        </p:txBody>
      </p:sp>
      <p:pic>
        <p:nvPicPr>
          <p:cNvPr id="6" name="Picture 5">
            <a:extLst>
              <a:ext uri="{FF2B5EF4-FFF2-40B4-BE49-F238E27FC236}">
                <a16:creationId xmlns:a16="http://schemas.microsoft.com/office/drawing/2014/main" id="{D2BD87AD-6FC1-E514-BFA6-4263711C37DE}"/>
              </a:ext>
            </a:extLst>
          </p:cNvPr>
          <p:cNvPicPr>
            <a:picLocks noChangeAspect="1"/>
          </p:cNvPicPr>
          <p:nvPr/>
        </p:nvPicPr>
        <p:blipFill>
          <a:blip r:embed="rId3"/>
          <a:stretch>
            <a:fillRect/>
          </a:stretch>
        </p:blipFill>
        <p:spPr>
          <a:xfrm>
            <a:off x="7612169" y="2286000"/>
            <a:ext cx="4205460" cy="1640129"/>
          </a:xfrm>
          <a:prstGeom prst="rect">
            <a:avLst/>
          </a:prstGeom>
        </p:spPr>
      </p:pic>
      <p:pic>
        <p:nvPicPr>
          <p:cNvPr id="7" name="Picture 6">
            <a:extLst>
              <a:ext uri="{FF2B5EF4-FFF2-40B4-BE49-F238E27FC236}">
                <a16:creationId xmlns:a16="http://schemas.microsoft.com/office/drawing/2014/main" id="{928A8BEC-104F-B9DA-21F0-E1CF011AD144}"/>
              </a:ext>
            </a:extLst>
          </p:cNvPr>
          <p:cNvPicPr>
            <a:picLocks noChangeAspect="1"/>
          </p:cNvPicPr>
          <p:nvPr/>
        </p:nvPicPr>
        <p:blipFill>
          <a:blip r:embed="rId4"/>
          <a:stretch>
            <a:fillRect/>
          </a:stretch>
        </p:blipFill>
        <p:spPr>
          <a:xfrm>
            <a:off x="7709817" y="816417"/>
            <a:ext cx="3620792" cy="1011692"/>
          </a:xfrm>
          <a:prstGeom prst="rect">
            <a:avLst/>
          </a:prstGeom>
        </p:spPr>
      </p:pic>
      <p:pic>
        <p:nvPicPr>
          <p:cNvPr id="10" name="Picture 9">
            <a:extLst>
              <a:ext uri="{FF2B5EF4-FFF2-40B4-BE49-F238E27FC236}">
                <a16:creationId xmlns:a16="http://schemas.microsoft.com/office/drawing/2014/main" id="{A9A0F756-7919-83DF-AEFE-E7E9000720DE}"/>
              </a:ext>
            </a:extLst>
          </p:cNvPr>
          <p:cNvPicPr>
            <a:picLocks noChangeAspect="1"/>
          </p:cNvPicPr>
          <p:nvPr/>
        </p:nvPicPr>
        <p:blipFill>
          <a:blip r:embed="rId5"/>
          <a:stretch>
            <a:fillRect/>
          </a:stretch>
        </p:blipFill>
        <p:spPr>
          <a:xfrm>
            <a:off x="7986540" y="5165921"/>
            <a:ext cx="4205459" cy="1692079"/>
          </a:xfrm>
          <a:prstGeom prst="rect">
            <a:avLst/>
          </a:prstGeom>
        </p:spPr>
      </p:pic>
      <p:pic>
        <p:nvPicPr>
          <p:cNvPr id="13" name="Picture 12">
            <a:extLst>
              <a:ext uri="{FF2B5EF4-FFF2-40B4-BE49-F238E27FC236}">
                <a16:creationId xmlns:a16="http://schemas.microsoft.com/office/drawing/2014/main" id="{7A040A56-7D53-8B9E-4E15-77A502F0E7BD}"/>
              </a:ext>
            </a:extLst>
          </p:cNvPr>
          <p:cNvPicPr>
            <a:picLocks noChangeAspect="1"/>
          </p:cNvPicPr>
          <p:nvPr/>
        </p:nvPicPr>
        <p:blipFill>
          <a:blip r:embed="rId6"/>
          <a:stretch>
            <a:fillRect/>
          </a:stretch>
        </p:blipFill>
        <p:spPr>
          <a:xfrm>
            <a:off x="8369969" y="5165921"/>
            <a:ext cx="1425816" cy="471853"/>
          </a:xfrm>
          <a:prstGeom prst="rect">
            <a:avLst/>
          </a:prstGeom>
        </p:spPr>
      </p:pic>
      <p:pic>
        <p:nvPicPr>
          <p:cNvPr id="15" name="Picture 14">
            <a:extLst>
              <a:ext uri="{FF2B5EF4-FFF2-40B4-BE49-F238E27FC236}">
                <a16:creationId xmlns:a16="http://schemas.microsoft.com/office/drawing/2014/main" id="{9DE5DE5A-4470-B278-74B8-84B0EDE9457A}"/>
              </a:ext>
            </a:extLst>
          </p:cNvPr>
          <p:cNvPicPr>
            <a:picLocks noChangeAspect="1"/>
          </p:cNvPicPr>
          <p:nvPr/>
        </p:nvPicPr>
        <p:blipFill>
          <a:blip r:embed="rId7"/>
          <a:stretch>
            <a:fillRect/>
          </a:stretch>
        </p:blipFill>
        <p:spPr>
          <a:xfrm>
            <a:off x="11068711" y="5426765"/>
            <a:ext cx="172445" cy="252919"/>
          </a:xfrm>
          <a:prstGeom prst="rect">
            <a:avLst/>
          </a:prstGeom>
        </p:spPr>
      </p:pic>
      <p:pic>
        <p:nvPicPr>
          <p:cNvPr id="17" name="Picture 16">
            <a:extLst>
              <a:ext uri="{FF2B5EF4-FFF2-40B4-BE49-F238E27FC236}">
                <a16:creationId xmlns:a16="http://schemas.microsoft.com/office/drawing/2014/main" id="{253A3794-A292-09AE-38EC-41610662305B}"/>
              </a:ext>
            </a:extLst>
          </p:cNvPr>
          <p:cNvPicPr>
            <a:picLocks noChangeAspect="1"/>
          </p:cNvPicPr>
          <p:nvPr/>
        </p:nvPicPr>
        <p:blipFill>
          <a:blip r:embed="rId8"/>
          <a:stretch>
            <a:fillRect/>
          </a:stretch>
        </p:blipFill>
        <p:spPr>
          <a:xfrm>
            <a:off x="11642306" y="5394183"/>
            <a:ext cx="205144" cy="149195"/>
          </a:xfrm>
          <a:prstGeom prst="rect">
            <a:avLst/>
          </a:prstGeom>
        </p:spPr>
      </p:pic>
      <p:pic>
        <p:nvPicPr>
          <p:cNvPr id="5" name="Picture 4">
            <a:extLst>
              <a:ext uri="{FF2B5EF4-FFF2-40B4-BE49-F238E27FC236}">
                <a16:creationId xmlns:a16="http://schemas.microsoft.com/office/drawing/2014/main" id="{0C1AF508-5285-8753-8B52-84A49BF34B07}"/>
              </a:ext>
            </a:extLst>
          </p:cNvPr>
          <p:cNvPicPr>
            <a:picLocks noChangeAspect="1"/>
          </p:cNvPicPr>
          <p:nvPr/>
        </p:nvPicPr>
        <p:blipFill>
          <a:blip r:embed="rId9"/>
          <a:stretch>
            <a:fillRect/>
          </a:stretch>
        </p:blipFill>
        <p:spPr>
          <a:xfrm>
            <a:off x="8240911" y="5375962"/>
            <a:ext cx="82554" cy="101605"/>
          </a:xfrm>
          <a:prstGeom prst="rect">
            <a:avLst/>
          </a:prstGeom>
        </p:spPr>
      </p:pic>
    </p:spTree>
    <p:extLst>
      <p:ext uri="{BB962C8B-B14F-4D97-AF65-F5344CB8AC3E}">
        <p14:creationId xmlns:p14="http://schemas.microsoft.com/office/powerpoint/2010/main" val="426903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6976" y="2339595"/>
            <a:ext cx="9141024" cy="1302140"/>
          </a:xfrm>
        </p:spPr>
        <p:txBody>
          <a:bodyPr>
            <a:normAutofit/>
          </a:bodyPr>
          <a:lstStyle/>
          <a:p>
            <a:endParaRPr lang="en-US" sz="2399" dirty="0"/>
          </a:p>
          <a:p>
            <a:pPr marL="0" indent="0">
              <a:buNone/>
            </a:pPr>
            <a:endParaRPr lang="en-US" sz="2399" dirty="0"/>
          </a:p>
          <a:p>
            <a:pPr marL="0" indent="0">
              <a:buNone/>
            </a:pPr>
            <a:endParaRPr lang="en-US" sz="2399" u="sng" dirty="0">
              <a:solidFill>
                <a:srgbClr val="3366FF"/>
              </a:solidFill>
            </a:endParaRPr>
          </a:p>
        </p:txBody>
      </p:sp>
      <p:pic>
        <p:nvPicPr>
          <p:cNvPr id="9" name="Picture 8">
            <a:extLst>
              <a:ext uri="{FF2B5EF4-FFF2-40B4-BE49-F238E27FC236}">
                <a16:creationId xmlns:a16="http://schemas.microsoft.com/office/drawing/2014/main" id="{15E6D234-904A-0B7C-DDBD-BCE49F13EA49}"/>
              </a:ext>
            </a:extLst>
          </p:cNvPr>
          <p:cNvPicPr>
            <a:picLocks noChangeAspect="1"/>
          </p:cNvPicPr>
          <p:nvPr/>
        </p:nvPicPr>
        <p:blipFill>
          <a:blip r:embed="rId2"/>
          <a:stretch>
            <a:fillRect/>
          </a:stretch>
        </p:blipFill>
        <p:spPr>
          <a:xfrm>
            <a:off x="626966" y="4944340"/>
            <a:ext cx="7284254" cy="1913660"/>
          </a:xfrm>
          <a:prstGeom prst="rect">
            <a:avLst/>
          </a:prstGeom>
        </p:spPr>
      </p:pic>
      <p:sp>
        <p:nvSpPr>
          <p:cNvPr id="6" name="TextBox 5">
            <a:extLst>
              <a:ext uri="{FF2B5EF4-FFF2-40B4-BE49-F238E27FC236}">
                <a16:creationId xmlns:a16="http://schemas.microsoft.com/office/drawing/2014/main" id="{E06A7381-3B7F-E060-B27B-2521FE2B2256}"/>
              </a:ext>
            </a:extLst>
          </p:cNvPr>
          <p:cNvSpPr txBox="1"/>
          <p:nvPr/>
        </p:nvSpPr>
        <p:spPr>
          <a:xfrm>
            <a:off x="0" y="2554171"/>
            <a:ext cx="12192000" cy="2308324"/>
          </a:xfrm>
          <a:prstGeom prst="rect">
            <a:avLst/>
          </a:prstGeom>
          <a:noFill/>
        </p:spPr>
        <p:txBody>
          <a:bodyPr wrap="square" rtlCol="0">
            <a:spAutoFit/>
          </a:bodyPr>
          <a:lstStyle/>
          <a:p>
            <a:r>
              <a:rPr lang="en-US" sz="2400" dirty="0"/>
              <a:t>Forward transmission ⇒ null test for T violation</a:t>
            </a:r>
          </a:p>
          <a:p>
            <a:r>
              <a:rPr lang="en-US" sz="2400" dirty="0"/>
              <a:t>Enhancement of asymmetry from high level density~10</a:t>
            </a:r>
            <a:r>
              <a:rPr lang="en-US" sz="2400" baseline="30000" dirty="0"/>
              <a:t>3</a:t>
            </a:r>
            <a:r>
              <a:rPr lang="en-US" sz="2400" dirty="0"/>
              <a:t> </a:t>
            </a:r>
          </a:p>
          <a:p>
            <a:endParaRPr lang="en-US" sz="2400" dirty="0"/>
          </a:p>
          <a:p>
            <a:r>
              <a:rPr lang="en-US" sz="2400" dirty="0"/>
              <a:t>P even-T-odd NN interactions mix different p-wave resonances (operator in 5-fold correlation is rank 2 tensor)</a:t>
            </a:r>
          </a:p>
          <a:p>
            <a:r>
              <a:rPr lang="en-US" sz="2400" dirty="0"/>
              <a:t>Gives neutron spin-dependent cross section difference through aligned target</a:t>
            </a:r>
          </a:p>
        </p:txBody>
      </p:sp>
      <p:pic>
        <p:nvPicPr>
          <p:cNvPr id="10" name="Picture 9">
            <a:extLst>
              <a:ext uri="{FF2B5EF4-FFF2-40B4-BE49-F238E27FC236}">
                <a16:creationId xmlns:a16="http://schemas.microsoft.com/office/drawing/2014/main" id="{042934B5-9357-CB7E-7206-78AC33187B47}"/>
              </a:ext>
            </a:extLst>
          </p:cNvPr>
          <p:cNvPicPr>
            <a:picLocks noChangeAspect="1"/>
          </p:cNvPicPr>
          <p:nvPr/>
        </p:nvPicPr>
        <p:blipFill>
          <a:blip r:embed="rId3"/>
          <a:stretch>
            <a:fillRect/>
          </a:stretch>
        </p:blipFill>
        <p:spPr>
          <a:xfrm>
            <a:off x="0" y="4999885"/>
            <a:ext cx="2289026" cy="786067"/>
          </a:xfrm>
          <a:prstGeom prst="rect">
            <a:avLst/>
          </a:prstGeom>
        </p:spPr>
      </p:pic>
      <p:sp>
        <p:nvSpPr>
          <p:cNvPr id="11" name="TextBox 10">
            <a:extLst>
              <a:ext uri="{FF2B5EF4-FFF2-40B4-BE49-F238E27FC236}">
                <a16:creationId xmlns:a16="http://schemas.microsoft.com/office/drawing/2014/main" id="{D1A74C1F-41A6-8B12-0ECE-63C5372A00E4}"/>
              </a:ext>
            </a:extLst>
          </p:cNvPr>
          <p:cNvSpPr txBox="1"/>
          <p:nvPr/>
        </p:nvSpPr>
        <p:spPr>
          <a:xfrm>
            <a:off x="8063754" y="6344427"/>
            <a:ext cx="3501280" cy="438453"/>
          </a:xfrm>
          <a:prstGeom prst="rect">
            <a:avLst/>
          </a:prstGeom>
          <a:noFill/>
        </p:spPr>
        <p:txBody>
          <a:bodyPr wrap="none" rtlCol="0">
            <a:spAutoFit/>
          </a:bodyPr>
          <a:lstStyle/>
          <a:p>
            <a:r>
              <a:rPr lang="en-US" sz="2249" dirty="0">
                <a:solidFill>
                  <a:schemeClr val="accent2"/>
                </a:solidFill>
              </a:rPr>
              <a:t>𝚪</a:t>
            </a:r>
            <a:r>
              <a:rPr lang="en-US" sz="2249" baseline="-25000" dirty="0">
                <a:solidFill>
                  <a:schemeClr val="accent2"/>
                </a:solidFill>
              </a:rPr>
              <a:t>p</a:t>
            </a:r>
            <a:r>
              <a:rPr lang="en-US" sz="2249" dirty="0">
                <a:solidFill>
                  <a:schemeClr val="accent2"/>
                </a:solidFill>
              </a:rPr>
              <a:t> (+) and 𝚪</a:t>
            </a:r>
            <a:r>
              <a:rPr lang="en-US" sz="2249" baseline="-25000" dirty="0">
                <a:solidFill>
                  <a:schemeClr val="accent2"/>
                </a:solidFill>
              </a:rPr>
              <a:t>p</a:t>
            </a:r>
            <a:r>
              <a:rPr lang="en-US" sz="2249" dirty="0">
                <a:solidFill>
                  <a:schemeClr val="accent2"/>
                </a:solidFill>
              </a:rPr>
              <a:t> (-) = 𝚪</a:t>
            </a:r>
            <a:r>
              <a:rPr lang="en-US" sz="2249" baseline="-25000" dirty="0">
                <a:solidFill>
                  <a:schemeClr val="accent2"/>
                </a:solidFill>
              </a:rPr>
              <a:t>p</a:t>
            </a:r>
            <a:r>
              <a:rPr lang="en-US" sz="2249" dirty="0">
                <a:solidFill>
                  <a:schemeClr val="accent2"/>
                </a:solidFill>
              </a:rPr>
              <a:t> (J=I±½)</a:t>
            </a:r>
            <a:endParaRPr lang="en-US" sz="2249" dirty="0"/>
          </a:p>
        </p:txBody>
      </p:sp>
      <p:pic>
        <p:nvPicPr>
          <p:cNvPr id="12" name="Picture 11">
            <a:extLst>
              <a:ext uri="{FF2B5EF4-FFF2-40B4-BE49-F238E27FC236}">
                <a16:creationId xmlns:a16="http://schemas.microsoft.com/office/drawing/2014/main" id="{E7A56456-80E9-5934-FA2C-E63CE339BE40}"/>
              </a:ext>
            </a:extLst>
          </p:cNvPr>
          <p:cNvPicPr>
            <a:picLocks noChangeAspect="1"/>
          </p:cNvPicPr>
          <p:nvPr/>
        </p:nvPicPr>
        <p:blipFill>
          <a:blip r:embed="rId4"/>
          <a:stretch>
            <a:fillRect/>
          </a:stretch>
        </p:blipFill>
        <p:spPr>
          <a:xfrm>
            <a:off x="2324741" y="1117"/>
            <a:ext cx="7284254" cy="2589277"/>
          </a:xfrm>
          <a:prstGeom prst="rect">
            <a:avLst/>
          </a:prstGeom>
        </p:spPr>
      </p:pic>
    </p:spTree>
    <p:extLst>
      <p:ext uri="{BB962C8B-B14F-4D97-AF65-F5344CB8AC3E}">
        <p14:creationId xmlns:p14="http://schemas.microsoft.com/office/powerpoint/2010/main" val="1079752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5489" y="2339240"/>
            <a:ext cx="9144000" cy="1302563"/>
          </a:xfrm>
        </p:spPr>
        <p:txBody>
          <a:bodyPr>
            <a:normAutofit/>
          </a:bodyPr>
          <a:lstStyle/>
          <a:p>
            <a:endParaRPr lang="en-US" sz="2400" dirty="0"/>
          </a:p>
          <a:p>
            <a:pPr marL="0" indent="0">
              <a:buNone/>
            </a:pPr>
            <a:endParaRPr lang="en-US" sz="2400" dirty="0"/>
          </a:p>
          <a:p>
            <a:pPr marL="0" indent="0">
              <a:buNone/>
            </a:pPr>
            <a:endParaRPr lang="en-US" sz="2400" u="sng" dirty="0">
              <a:solidFill>
                <a:srgbClr val="3366FF"/>
              </a:solidFill>
            </a:endParaRPr>
          </a:p>
        </p:txBody>
      </p:sp>
      <p:pic>
        <p:nvPicPr>
          <p:cNvPr id="5" name="Picture 4">
            <a:extLst>
              <a:ext uri="{FF2B5EF4-FFF2-40B4-BE49-F238E27FC236}">
                <a16:creationId xmlns:a16="http://schemas.microsoft.com/office/drawing/2014/main" id="{083D1B89-0927-62B0-67D4-A0FF5A60C1EA}"/>
              </a:ext>
            </a:extLst>
          </p:cNvPr>
          <p:cNvPicPr>
            <a:picLocks noChangeAspect="1"/>
          </p:cNvPicPr>
          <p:nvPr/>
        </p:nvPicPr>
        <p:blipFill>
          <a:blip r:embed="rId2"/>
          <a:stretch>
            <a:fillRect/>
          </a:stretch>
        </p:blipFill>
        <p:spPr>
          <a:xfrm>
            <a:off x="2452688" y="104262"/>
            <a:ext cx="7286625" cy="1370525"/>
          </a:xfrm>
          <a:prstGeom prst="rect">
            <a:avLst/>
          </a:prstGeom>
        </p:spPr>
      </p:pic>
      <p:pic>
        <p:nvPicPr>
          <p:cNvPr id="6" name="Picture 5">
            <a:extLst>
              <a:ext uri="{FF2B5EF4-FFF2-40B4-BE49-F238E27FC236}">
                <a16:creationId xmlns:a16="http://schemas.microsoft.com/office/drawing/2014/main" id="{4867618B-5B95-2204-5D94-C3187283D3C9}"/>
              </a:ext>
            </a:extLst>
          </p:cNvPr>
          <p:cNvPicPr>
            <a:picLocks noChangeAspect="1"/>
          </p:cNvPicPr>
          <p:nvPr/>
        </p:nvPicPr>
        <p:blipFill>
          <a:blip r:embed="rId3"/>
          <a:stretch>
            <a:fillRect/>
          </a:stretch>
        </p:blipFill>
        <p:spPr>
          <a:xfrm>
            <a:off x="1522512" y="1474786"/>
            <a:ext cx="8867809" cy="592009"/>
          </a:xfrm>
          <a:prstGeom prst="rect">
            <a:avLst/>
          </a:prstGeom>
        </p:spPr>
      </p:pic>
      <p:pic>
        <p:nvPicPr>
          <p:cNvPr id="9" name="Picture 8">
            <a:extLst>
              <a:ext uri="{FF2B5EF4-FFF2-40B4-BE49-F238E27FC236}">
                <a16:creationId xmlns:a16="http://schemas.microsoft.com/office/drawing/2014/main" id="{7B528AE3-EB20-13CE-C19F-78CB7EC75436}"/>
              </a:ext>
            </a:extLst>
          </p:cNvPr>
          <p:cNvPicPr>
            <a:picLocks noChangeAspect="1"/>
          </p:cNvPicPr>
          <p:nvPr/>
        </p:nvPicPr>
        <p:blipFill>
          <a:blip r:embed="rId4"/>
          <a:stretch>
            <a:fillRect/>
          </a:stretch>
        </p:blipFill>
        <p:spPr>
          <a:xfrm>
            <a:off x="1608725" y="2134757"/>
            <a:ext cx="6497845" cy="1302563"/>
          </a:xfrm>
          <a:prstGeom prst="rect">
            <a:avLst/>
          </a:prstGeom>
        </p:spPr>
      </p:pic>
      <p:pic>
        <p:nvPicPr>
          <p:cNvPr id="10" name="Picture 9">
            <a:extLst>
              <a:ext uri="{FF2B5EF4-FFF2-40B4-BE49-F238E27FC236}">
                <a16:creationId xmlns:a16="http://schemas.microsoft.com/office/drawing/2014/main" id="{A48822EC-E37B-3458-1342-164CC99C36B3}"/>
              </a:ext>
            </a:extLst>
          </p:cNvPr>
          <p:cNvPicPr>
            <a:picLocks noChangeAspect="1"/>
          </p:cNvPicPr>
          <p:nvPr/>
        </p:nvPicPr>
        <p:blipFill>
          <a:blip r:embed="rId5"/>
          <a:stretch>
            <a:fillRect/>
          </a:stretch>
        </p:blipFill>
        <p:spPr>
          <a:xfrm>
            <a:off x="3146701" y="3544844"/>
            <a:ext cx="3083291" cy="1064848"/>
          </a:xfrm>
          <a:prstGeom prst="rect">
            <a:avLst/>
          </a:prstGeom>
        </p:spPr>
      </p:pic>
      <p:sp>
        <p:nvSpPr>
          <p:cNvPr id="11" name="TextBox 10">
            <a:extLst>
              <a:ext uri="{FF2B5EF4-FFF2-40B4-BE49-F238E27FC236}">
                <a16:creationId xmlns:a16="http://schemas.microsoft.com/office/drawing/2014/main" id="{93CD21E0-2DE7-A376-39C1-F13A9B2ABEC7}"/>
              </a:ext>
            </a:extLst>
          </p:cNvPr>
          <p:cNvSpPr txBox="1"/>
          <p:nvPr/>
        </p:nvSpPr>
        <p:spPr>
          <a:xfrm>
            <a:off x="8521429" y="2355732"/>
            <a:ext cx="1829090" cy="784830"/>
          </a:xfrm>
          <a:prstGeom prst="rect">
            <a:avLst/>
          </a:prstGeom>
          <a:noFill/>
        </p:spPr>
        <p:txBody>
          <a:bodyPr wrap="none" rtlCol="0">
            <a:spAutoFit/>
          </a:bodyPr>
          <a:lstStyle/>
          <a:p>
            <a:r>
              <a:rPr lang="en-US" sz="2250" dirty="0">
                <a:solidFill>
                  <a:srgbClr val="FFC000"/>
                </a:solidFill>
              </a:rPr>
              <a:t>F term is </a:t>
            </a:r>
          </a:p>
          <a:p>
            <a:r>
              <a:rPr lang="en-US" sz="2250" dirty="0">
                <a:solidFill>
                  <a:srgbClr val="FFC000"/>
                </a:solidFill>
              </a:rPr>
              <a:t>P-even/T-odd</a:t>
            </a:r>
          </a:p>
        </p:txBody>
      </p:sp>
      <p:pic>
        <p:nvPicPr>
          <p:cNvPr id="12" name="Picture 11">
            <a:extLst>
              <a:ext uri="{FF2B5EF4-FFF2-40B4-BE49-F238E27FC236}">
                <a16:creationId xmlns:a16="http://schemas.microsoft.com/office/drawing/2014/main" id="{59C145E8-F07D-4B11-CEF8-672247452CF0}"/>
              </a:ext>
            </a:extLst>
          </p:cNvPr>
          <p:cNvPicPr>
            <a:picLocks noChangeAspect="1"/>
          </p:cNvPicPr>
          <p:nvPr/>
        </p:nvPicPr>
        <p:blipFill>
          <a:blip r:embed="rId6"/>
          <a:stretch>
            <a:fillRect/>
          </a:stretch>
        </p:blipFill>
        <p:spPr>
          <a:xfrm>
            <a:off x="1705415" y="3641804"/>
            <a:ext cx="1357532" cy="879310"/>
          </a:xfrm>
          <a:prstGeom prst="rect">
            <a:avLst/>
          </a:prstGeom>
        </p:spPr>
      </p:pic>
      <p:sp>
        <p:nvSpPr>
          <p:cNvPr id="13" name="TextBox 12">
            <a:extLst>
              <a:ext uri="{FF2B5EF4-FFF2-40B4-BE49-F238E27FC236}">
                <a16:creationId xmlns:a16="http://schemas.microsoft.com/office/drawing/2014/main" id="{5B17FA97-1ED6-2053-A85F-851F3FB3A999}"/>
              </a:ext>
            </a:extLst>
          </p:cNvPr>
          <p:cNvSpPr txBox="1"/>
          <p:nvPr/>
        </p:nvSpPr>
        <p:spPr>
          <a:xfrm>
            <a:off x="6572574" y="3693355"/>
            <a:ext cx="3909725" cy="784830"/>
          </a:xfrm>
          <a:prstGeom prst="rect">
            <a:avLst/>
          </a:prstGeom>
          <a:noFill/>
        </p:spPr>
        <p:txBody>
          <a:bodyPr wrap="none" rtlCol="0">
            <a:spAutoFit/>
          </a:bodyPr>
          <a:lstStyle/>
          <a:p>
            <a:r>
              <a:rPr lang="en-US" sz="2250" dirty="0">
                <a:solidFill>
                  <a:srgbClr val="FFC000"/>
                </a:solidFill>
              </a:rPr>
              <a:t>Need polarized neutrons (p)</a:t>
            </a:r>
          </a:p>
          <a:p>
            <a:r>
              <a:rPr lang="en-US" sz="2250" dirty="0">
                <a:solidFill>
                  <a:srgbClr val="FFC000"/>
                </a:solidFill>
              </a:rPr>
              <a:t>and aligned nuclear target (p</a:t>
            </a:r>
            <a:r>
              <a:rPr lang="en-US" sz="2250" baseline="-25000" dirty="0">
                <a:solidFill>
                  <a:srgbClr val="FFC000"/>
                </a:solidFill>
              </a:rPr>
              <a:t>2</a:t>
            </a:r>
            <a:r>
              <a:rPr lang="en-US" sz="2250" dirty="0">
                <a:solidFill>
                  <a:srgbClr val="FFC000"/>
                </a:solidFill>
              </a:rPr>
              <a:t>)</a:t>
            </a:r>
          </a:p>
        </p:txBody>
      </p:sp>
      <p:sp>
        <p:nvSpPr>
          <p:cNvPr id="15" name="TextBox 14">
            <a:extLst>
              <a:ext uri="{FF2B5EF4-FFF2-40B4-BE49-F238E27FC236}">
                <a16:creationId xmlns:a16="http://schemas.microsoft.com/office/drawing/2014/main" id="{E5B10531-557C-193A-1288-EB35E54540AB}"/>
              </a:ext>
            </a:extLst>
          </p:cNvPr>
          <p:cNvSpPr txBox="1"/>
          <p:nvPr/>
        </p:nvSpPr>
        <p:spPr>
          <a:xfrm>
            <a:off x="0" y="4930162"/>
            <a:ext cx="11887200" cy="1823576"/>
          </a:xfrm>
          <a:prstGeom prst="rect">
            <a:avLst/>
          </a:prstGeom>
          <a:noFill/>
        </p:spPr>
        <p:txBody>
          <a:bodyPr wrap="square" rtlCol="0">
            <a:spAutoFit/>
          </a:bodyPr>
          <a:lstStyle/>
          <a:p>
            <a:r>
              <a:rPr lang="en-US" sz="2250" baseline="30000" dirty="0">
                <a:solidFill>
                  <a:schemeClr val="tx2">
                    <a:lumMod val="60000"/>
                    <a:lumOff val="40000"/>
                  </a:schemeClr>
                </a:solidFill>
              </a:rPr>
              <a:t>121</a:t>
            </a:r>
            <a:r>
              <a:rPr lang="en-US" sz="2250" dirty="0">
                <a:solidFill>
                  <a:schemeClr val="tx2">
                    <a:lumMod val="60000"/>
                    <a:lumOff val="40000"/>
                  </a:schemeClr>
                </a:solidFill>
              </a:rPr>
              <a:t>Sb, </a:t>
            </a:r>
            <a:r>
              <a:rPr lang="en-US" sz="2250" baseline="30000" dirty="0">
                <a:solidFill>
                  <a:schemeClr val="tx2">
                    <a:lumMod val="60000"/>
                    <a:lumOff val="40000"/>
                  </a:schemeClr>
                </a:solidFill>
              </a:rPr>
              <a:t>123</a:t>
            </a:r>
            <a:r>
              <a:rPr lang="en-US" sz="2250" dirty="0">
                <a:solidFill>
                  <a:schemeClr val="tx2">
                    <a:lumMod val="60000"/>
                    <a:lumOff val="40000"/>
                  </a:schemeClr>
                </a:solidFill>
              </a:rPr>
              <a:t>Sb, </a:t>
            </a:r>
            <a:r>
              <a:rPr lang="en-US" sz="2250" baseline="30000" dirty="0">
                <a:solidFill>
                  <a:schemeClr val="tx2">
                    <a:lumMod val="60000"/>
                    <a:lumOff val="40000"/>
                  </a:schemeClr>
                </a:solidFill>
              </a:rPr>
              <a:t>127</a:t>
            </a:r>
            <a:r>
              <a:rPr lang="en-US" sz="2250" dirty="0">
                <a:solidFill>
                  <a:schemeClr val="tx2">
                    <a:lumMod val="60000"/>
                    <a:lumOff val="40000"/>
                  </a:schemeClr>
                </a:solidFill>
              </a:rPr>
              <a:t>I</a:t>
            </a:r>
            <a:r>
              <a:rPr lang="en-US" sz="2250" dirty="0"/>
              <a:t> have large electric quadrupole moments AND have many p-wave resonances</a:t>
            </a:r>
          </a:p>
          <a:p>
            <a:endParaRPr lang="en-US" sz="2250" dirty="0"/>
          </a:p>
          <a:p>
            <a:r>
              <a:rPr lang="en-US" sz="2250" dirty="0"/>
              <a:t>Can be aligned by electric field gradients in crystals at low T</a:t>
            </a:r>
          </a:p>
          <a:p>
            <a:endParaRPr lang="en-US" sz="2250" dirty="0"/>
          </a:p>
          <a:p>
            <a:r>
              <a:rPr lang="en-US" sz="2250" dirty="0">
                <a:solidFill>
                  <a:schemeClr val="tx2">
                    <a:lumMod val="60000"/>
                    <a:lumOff val="40000"/>
                  </a:schemeClr>
                </a:solidFill>
              </a:rPr>
              <a:t>Need </a:t>
            </a:r>
            <a:r>
              <a:rPr lang="en-US" sz="2250" dirty="0">
                <a:solidFill>
                  <a:schemeClr val="accent2"/>
                </a:solidFill>
              </a:rPr>
              <a:t>𝚪</a:t>
            </a:r>
            <a:r>
              <a:rPr lang="en-US" sz="2250" baseline="-25000" dirty="0">
                <a:solidFill>
                  <a:schemeClr val="accent2"/>
                </a:solidFill>
              </a:rPr>
              <a:t>p</a:t>
            </a:r>
            <a:r>
              <a:rPr lang="en-US" sz="2250" dirty="0">
                <a:solidFill>
                  <a:schemeClr val="accent2"/>
                </a:solidFill>
              </a:rPr>
              <a:t> (J=I±½) </a:t>
            </a:r>
            <a:r>
              <a:rPr lang="en-US" sz="2250" dirty="0">
                <a:solidFill>
                  <a:schemeClr val="tx2">
                    <a:lumMod val="60000"/>
                    <a:lumOff val="40000"/>
                  </a:schemeClr>
                </a:solidFill>
              </a:rPr>
              <a:t>resonance parameters in </a:t>
            </a:r>
            <a:r>
              <a:rPr lang="en-US" sz="2250" baseline="30000" dirty="0">
                <a:solidFill>
                  <a:schemeClr val="tx2">
                    <a:lumMod val="60000"/>
                    <a:lumOff val="40000"/>
                  </a:schemeClr>
                </a:solidFill>
              </a:rPr>
              <a:t>121</a:t>
            </a:r>
            <a:r>
              <a:rPr lang="en-US" sz="2250" dirty="0">
                <a:solidFill>
                  <a:schemeClr val="tx2">
                    <a:lumMod val="60000"/>
                    <a:lumOff val="40000"/>
                  </a:schemeClr>
                </a:solidFill>
              </a:rPr>
              <a:t>Sb, </a:t>
            </a:r>
            <a:r>
              <a:rPr lang="en-US" sz="2250" baseline="30000" dirty="0">
                <a:solidFill>
                  <a:schemeClr val="tx2">
                    <a:lumMod val="60000"/>
                    <a:lumOff val="40000"/>
                  </a:schemeClr>
                </a:solidFill>
              </a:rPr>
              <a:t>123</a:t>
            </a:r>
            <a:r>
              <a:rPr lang="en-US" sz="2250" dirty="0">
                <a:solidFill>
                  <a:schemeClr val="tx2">
                    <a:lumMod val="60000"/>
                    <a:lumOff val="40000"/>
                  </a:schemeClr>
                </a:solidFill>
              </a:rPr>
              <a:t>Sb, </a:t>
            </a:r>
            <a:r>
              <a:rPr lang="en-US" sz="2250" baseline="30000" dirty="0">
                <a:solidFill>
                  <a:schemeClr val="tx2">
                    <a:lumMod val="60000"/>
                    <a:lumOff val="40000"/>
                  </a:schemeClr>
                </a:solidFill>
              </a:rPr>
              <a:t>127</a:t>
            </a:r>
            <a:r>
              <a:rPr lang="en-US" sz="2250" dirty="0">
                <a:solidFill>
                  <a:schemeClr val="tx2">
                    <a:lumMod val="60000"/>
                    <a:lumOff val="40000"/>
                  </a:schemeClr>
                </a:solidFill>
              </a:rPr>
              <a:t>I , but not measured!  </a:t>
            </a:r>
          </a:p>
        </p:txBody>
      </p:sp>
    </p:spTree>
    <p:extLst>
      <p:ext uri="{BB962C8B-B14F-4D97-AF65-F5344CB8AC3E}">
        <p14:creationId xmlns:p14="http://schemas.microsoft.com/office/powerpoint/2010/main" val="1263999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5489" y="6791"/>
            <a:ext cx="10409212" cy="635980"/>
          </a:xfrm>
        </p:spPr>
        <p:txBody>
          <a:bodyPr>
            <a:noAutofit/>
          </a:bodyPr>
          <a:lstStyle/>
          <a:p>
            <a:pPr algn="l"/>
            <a:r>
              <a:rPr lang="en-US" sz="3374" dirty="0"/>
              <a:t>Electric Quadrupole Moment and Alignment: a Reminder   </a:t>
            </a:r>
          </a:p>
        </p:txBody>
      </p:sp>
      <p:pic>
        <p:nvPicPr>
          <p:cNvPr id="4" name="Picture 3">
            <a:extLst>
              <a:ext uri="{FF2B5EF4-FFF2-40B4-BE49-F238E27FC236}">
                <a16:creationId xmlns:a16="http://schemas.microsoft.com/office/drawing/2014/main" id="{30BE11E4-E1AC-A5C8-A5F0-AAF25B4C8711}"/>
              </a:ext>
            </a:extLst>
          </p:cNvPr>
          <p:cNvPicPr>
            <a:picLocks noChangeAspect="1"/>
          </p:cNvPicPr>
          <p:nvPr/>
        </p:nvPicPr>
        <p:blipFill>
          <a:blip r:embed="rId2"/>
          <a:stretch>
            <a:fillRect/>
          </a:stretch>
        </p:blipFill>
        <p:spPr>
          <a:xfrm>
            <a:off x="85479" y="3415288"/>
            <a:ext cx="3892077" cy="1130726"/>
          </a:xfrm>
          <a:prstGeom prst="rect">
            <a:avLst/>
          </a:prstGeom>
        </p:spPr>
      </p:pic>
      <p:pic>
        <p:nvPicPr>
          <p:cNvPr id="5" name="Picture 4">
            <a:extLst>
              <a:ext uri="{FF2B5EF4-FFF2-40B4-BE49-F238E27FC236}">
                <a16:creationId xmlns:a16="http://schemas.microsoft.com/office/drawing/2014/main" id="{5AE80E0E-DD4A-0E34-6919-78747F3E2475}"/>
              </a:ext>
            </a:extLst>
          </p:cNvPr>
          <p:cNvPicPr>
            <a:picLocks noChangeAspect="1"/>
          </p:cNvPicPr>
          <p:nvPr/>
        </p:nvPicPr>
        <p:blipFill>
          <a:blip r:embed="rId3"/>
          <a:stretch>
            <a:fillRect/>
          </a:stretch>
        </p:blipFill>
        <p:spPr>
          <a:xfrm>
            <a:off x="0" y="664067"/>
            <a:ext cx="3594517" cy="1166433"/>
          </a:xfrm>
          <a:prstGeom prst="rect">
            <a:avLst/>
          </a:prstGeom>
        </p:spPr>
      </p:pic>
      <p:sp>
        <p:nvSpPr>
          <p:cNvPr id="6" name="TextBox 5">
            <a:extLst>
              <a:ext uri="{FF2B5EF4-FFF2-40B4-BE49-F238E27FC236}">
                <a16:creationId xmlns:a16="http://schemas.microsoft.com/office/drawing/2014/main" id="{A2732B45-69FD-35D3-0548-C1A27F53345C}"/>
              </a:ext>
            </a:extLst>
          </p:cNvPr>
          <p:cNvSpPr txBox="1"/>
          <p:nvPr/>
        </p:nvSpPr>
        <p:spPr>
          <a:xfrm>
            <a:off x="3679996" y="1046129"/>
            <a:ext cx="3025059" cy="438453"/>
          </a:xfrm>
          <a:prstGeom prst="rect">
            <a:avLst/>
          </a:prstGeom>
          <a:noFill/>
        </p:spPr>
        <p:txBody>
          <a:bodyPr wrap="none" rtlCol="0">
            <a:spAutoFit/>
          </a:bodyPr>
          <a:lstStyle/>
          <a:p>
            <a:r>
              <a:rPr lang="en-US" sz="2249" dirty="0"/>
              <a:t>“alignment” parameter</a:t>
            </a:r>
          </a:p>
        </p:txBody>
      </p:sp>
      <p:sp>
        <p:nvSpPr>
          <p:cNvPr id="7" name="TextBox 6">
            <a:extLst>
              <a:ext uri="{FF2B5EF4-FFF2-40B4-BE49-F238E27FC236}">
                <a16:creationId xmlns:a16="http://schemas.microsoft.com/office/drawing/2014/main" id="{9D51CD8B-4040-06D9-55A1-EFD514D290B8}"/>
              </a:ext>
            </a:extLst>
          </p:cNvPr>
          <p:cNvSpPr txBox="1"/>
          <p:nvPr/>
        </p:nvSpPr>
        <p:spPr>
          <a:xfrm>
            <a:off x="1" y="1851797"/>
            <a:ext cx="6008914" cy="1822935"/>
          </a:xfrm>
          <a:prstGeom prst="rect">
            <a:avLst/>
          </a:prstGeom>
          <a:noFill/>
        </p:spPr>
        <p:txBody>
          <a:bodyPr wrap="square" rtlCol="0">
            <a:spAutoFit/>
          </a:bodyPr>
          <a:lstStyle/>
          <a:p>
            <a:r>
              <a:rPr lang="en-US" sz="2249" dirty="0"/>
              <a:t>Let Q=coupling strength of electric quadrupole moment of nucleus with a local E field gradient. </a:t>
            </a:r>
          </a:p>
          <a:p>
            <a:endParaRPr lang="en-US" sz="2249" dirty="0"/>
          </a:p>
          <a:p>
            <a:r>
              <a:rPr lang="en-US" sz="2249" dirty="0"/>
              <a:t>Then energy levels of m spin sublevels of nucleus are: </a:t>
            </a:r>
          </a:p>
        </p:txBody>
      </p:sp>
      <p:sp>
        <p:nvSpPr>
          <p:cNvPr id="8" name="TextBox 7">
            <a:extLst>
              <a:ext uri="{FF2B5EF4-FFF2-40B4-BE49-F238E27FC236}">
                <a16:creationId xmlns:a16="http://schemas.microsoft.com/office/drawing/2014/main" id="{A05206EA-2EB1-9845-5678-97EECF2CD406}"/>
              </a:ext>
            </a:extLst>
          </p:cNvPr>
          <p:cNvSpPr txBox="1"/>
          <p:nvPr/>
        </p:nvSpPr>
        <p:spPr>
          <a:xfrm>
            <a:off x="0" y="4609924"/>
            <a:ext cx="6221845" cy="2053704"/>
          </a:xfrm>
          <a:prstGeom prst="rect">
            <a:avLst/>
          </a:prstGeom>
          <a:noFill/>
        </p:spPr>
        <p:txBody>
          <a:bodyPr wrap="square" rtlCol="0">
            <a:spAutoFit/>
          </a:bodyPr>
          <a:lstStyle/>
          <a:p>
            <a:r>
              <a:rPr lang="en-US" sz="2249" dirty="0"/>
              <a:t>Notice m</a:t>
            </a:r>
            <a:r>
              <a:rPr lang="en-US" sz="2249" baseline="30000" dirty="0"/>
              <a:t>2 </a:t>
            </a:r>
            <a:r>
              <a:rPr lang="en-US" sz="2249" dirty="0"/>
              <a:t> dependence. This interaction gives zero polarization </a:t>
            </a:r>
          </a:p>
          <a:p>
            <a:endParaRPr lang="en-US" sz="2249" baseline="30000" dirty="0"/>
          </a:p>
          <a:p>
            <a:endParaRPr lang="en-US" sz="2249" dirty="0"/>
          </a:p>
          <a:p>
            <a:r>
              <a:rPr lang="en-US" sz="2249" dirty="0"/>
              <a:t>Studied for many decades in condensed matter physics (“nuclear quadrupole resonance”)</a:t>
            </a:r>
          </a:p>
        </p:txBody>
      </p:sp>
      <p:pic>
        <p:nvPicPr>
          <p:cNvPr id="3" name="Picture 2">
            <a:extLst>
              <a:ext uri="{FF2B5EF4-FFF2-40B4-BE49-F238E27FC236}">
                <a16:creationId xmlns:a16="http://schemas.microsoft.com/office/drawing/2014/main" id="{7EC49F65-DDC6-7009-AB83-5FCA6A8AD74D}"/>
              </a:ext>
            </a:extLst>
          </p:cNvPr>
          <p:cNvPicPr>
            <a:picLocks noChangeAspect="1"/>
          </p:cNvPicPr>
          <p:nvPr/>
        </p:nvPicPr>
        <p:blipFill>
          <a:blip r:embed="rId4"/>
          <a:stretch>
            <a:fillRect/>
          </a:stretch>
        </p:blipFill>
        <p:spPr>
          <a:xfrm>
            <a:off x="5907628" y="1887940"/>
            <a:ext cx="6230901" cy="4970060"/>
          </a:xfrm>
          <a:prstGeom prst="rect">
            <a:avLst/>
          </a:prstGeom>
        </p:spPr>
      </p:pic>
      <p:sp>
        <p:nvSpPr>
          <p:cNvPr id="9" name="TextBox 8">
            <a:extLst>
              <a:ext uri="{FF2B5EF4-FFF2-40B4-BE49-F238E27FC236}">
                <a16:creationId xmlns:a16="http://schemas.microsoft.com/office/drawing/2014/main" id="{4D307CE8-7D50-8EA5-2957-8AB278166146}"/>
              </a:ext>
            </a:extLst>
          </p:cNvPr>
          <p:cNvSpPr txBox="1"/>
          <p:nvPr/>
        </p:nvSpPr>
        <p:spPr>
          <a:xfrm>
            <a:off x="6408172" y="1859340"/>
            <a:ext cx="3962400" cy="1569660"/>
          </a:xfrm>
          <a:prstGeom prst="rect">
            <a:avLst/>
          </a:prstGeom>
          <a:noFill/>
        </p:spPr>
        <p:txBody>
          <a:bodyPr wrap="square" rtlCol="0">
            <a:spAutoFit/>
          </a:bodyPr>
          <a:lstStyle/>
          <a:p>
            <a:r>
              <a:rPr lang="en-US" sz="2400" baseline="30000" dirty="0"/>
              <a:t>127</a:t>
            </a:r>
            <a:r>
              <a:rPr lang="en-US" sz="2400" dirty="0"/>
              <a:t>I, </a:t>
            </a:r>
            <a:r>
              <a:rPr lang="en-US" sz="2400" baseline="30000" dirty="0"/>
              <a:t>121</a:t>
            </a:r>
            <a:r>
              <a:rPr lang="en-US" sz="2400" dirty="0"/>
              <a:t>Sb, </a:t>
            </a:r>
            <a:r>
              <a:rPr lang="en-US" sz="2400" baseline="30000" dirty="0"/>
              <a:t>123</a:t>
            </a:r>
            <a:r>
              <a:rPr lang="en-US" sz="2400" dirty="0"/>
              <a:t>Sb can possess large tensor alignment at </a:t>
            </a:r>
            <a:r>
              <a:rPr lang="en-US" sz="2400" dirty="0" err="1"/>
              <a:t>mK</a:t>
            </a:r>
            <a:r>
              <a:rPr lang="en-US" sz="2400" dirty="0"/>
              <a:t> temperatures in crystals with electric field gradients</a:t>
            </a:r>
          </a:p>
        </p:txBody>
      </p:sp>
    </p:spTree>
    <p:extLst>
      <p:ext uri="{BB962C8B-B14F-4D97-AF65-F5344CB8AC3E}">
        <p14:creationId xmlns:p14="http://schemas.microsoft.com/office/powerpoint/2010/main" val="49083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511" y="117644"/>
            <a:ext cx="9146977" cy="638935"/>
          </a:xfrm>
        </p:spPr>
        <p:txBody>
          <a:bodyPr>
            <a:normAutofit fontScale="90000"/>
          </a:bodyPr>
          <a:lstStyle/>
          <a:p>
            <a:r>
              <a:rPr lang="en-US" sz="3200" dirty="0"/>
              <a:t>P-odd Asymmetries on p-wave Neutron Resonances</a:t>
            </a:r>
            <a:br>
              <a:rPr lang="en-US" sz="3200" dirty="0"/>
            </a:br>
            <a:endParaRPr lang="en-US" sz="3200" dirty="0"/>
          </a:p>
        </p:txBody>
      </p:sp>
      <p:pic>
        <p:nvPicPr>
          <p:cNvPr id="4" name="Picture 3" descr="TRIPLEasymmetri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158" y="1649728"/>
            <a:ext cx="7274842" cy="4923138"/>
          </a:xfrm>
          <a:prstGeom prst="rect">
            <a:avLst/>
          </a:prstGeom>
        </p:spPr>
      </p:pic>
      <p:sp>
        <p:nvSpPr>
          <p:cNvPr id="3" name="TextBox 2"/>
          <p:cNvSpPr txBox="1"/>
          <p:nvPr/>
        </p:nvSpPr>
        <p:spPr>
          <a:xfrm>
            <a:off x="1522511" y="691325"/>
            <a:ext cx="9146977" cy="384721"/>
          </a:xfrm>
          <a:prstGeom prst="rect">
            <a:avLst/>
          </a:prstGeom>
          <a:noFill/>
        </p:spPr>
        <p:txBody>
          <a:bodyPr wrap="square" rtlCol="0">
            <a:spAutoFit/>
          </a:bodyPr>
          <a:lstStyle/>
          <a:p>
            <a:r>
              <a:rPr lang="en-US" sz="1900" dirty="0"/>
              <a:t>G. E. Mitchell, J. D. Bowman, S. I </a:t>
            </a:r>
            <a:r>
              <a:rPr lang="en-US" sz="1900" dirty="0" err="1"/>
              <a:t>Penttila</a:t>
            </a:r>
            <a:r>
              <a:rPr lang="en-US" sz="1900" dirty="0"/>
              <a:t>, E. I. </a:t>
            </a:r>
            <a:r>
              <a:rPr lang="en-US" sz="1900" dirty="0" err="1"/>
              <a:t>Sharapov</a:t>
            </a:r>
            <a:r>
              <a:rPr lang="en-US" sz="1900" dirty="0"/>
              <a:t>, Phys. Rep. </a:t>
            </a:r>
            <a:r>
              <a:rPr lang="en-US" sz="1900" b="1" dirty="0"/>
              <a:t>354</a:t>
            </a:r>
            <a:r>
              <a:rPr lang="en-US" sz="1900" dirty="0"/>
              <a:t>, 1 (2001). </a:t>
            </a:r>
          </a:p>
        </p:txBody>
      </p:sp>
      <p:sp>
        <p:nvSpPr>
          <p:cNvPr id="5" name="Rectangle 4">
            <a:extLst>
              <a:ext uri="{FF2B5EF4-FFF2-40B4-BE49-F238E27FC236}">
                <a16:creationId xmlns:a16="http://schemas.microsoft.com/office/drawing/2014/main" id="{249B7EB2-3DB5-2FED-8EBB-AFC05E74070E}"/>
              </a:ext>
            </a:extLst>
          </p:cNvPr>
          <p:cNvSpPr/>
          <p:nvPr/>
        </p:nvSpPr>
        <p:spPr>
          <a:xfrm>
            <a:off x="5064499" y="4406887"/>
            <a:ext cx="7127501" cy="563671"/>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88"/>
          </a:p>
        </p:txBody>
      </p:sp>
      <p:sp>
        <p:nvSpPr>
          <p:cNvPr id="7" name="TextBox 6">
            <a:extLst>
              <a:ext uri="{FF2B5EF4-FFF2-40B4-BE49-F238E27FC236}">
                <a16:creationId xmlns:a16="http://schemas.microsoft.com/office/drawing/2014/main" id="{5E6F2D58-F42B-8DA5-01B3-2A541B1D938F}"/>
              </a:ext>
            </a:extLst>
          </p:cNvPr>
          <p:cNvSpPr txBox="1"/>
          <p:nvPr/>
        </p:nvSpPr>
        <p:spPr>
          <a:xfrm>
            <a:off x="0" y="1395514"/>
            <a:ext cx="4750130" cy="5139869"/>
          </a:xfrm>
          <a:prstGeom prst="rect">
            <a:avLst/>
          </a:prstGeom>
          <a:noFill/>
        </p:spPr>
        <p:txBody>
          <a:bodyPr wrap="square">
            <a:spAutoFit/>
          </a:bodyPr>
          <a:lstStyle/>
          <a:p>
            <a:r>
              <a:rPr lang="en-US" sz="2400" baseline="30000" dirty="0">
                <a:solidFill>
                  <a:schemeClr val="tx2">
                    <a:lumMod val="60000"/>
                    <a:lumOff val="40000"/>
                  </a:schemeClr>
                </a:solidFill>
              </a:rPr>
              <a:t>121</a:t>
            </a:r>
            <a:r>
              <a:rPr lang="en-US" sz="2400" dirty="0">
                <a:solidFill>
                  <a:schemeClr val="tx2">
                    <a:lumMod val="60000"/>
                    <a:lumOff val="40000"/>
                  </a:schemeClr>
                </a:solidFill>
              </a:rPr>
              <a:t>Sb, </a:t>
            </a:r>
            <a:r>
              <a:rPr lang="en-US" sz="2400" baseline="30000" dirty="0">
                <a:solidFill>
                  <a:schemeClr val="tx2">
                    <a:lumMod val="60000"/>
                    <a:lumOff val="40000"/>
                  </a:schemeClr>
                </a:solidFill>
              </a:rPr>
              <a:t>123</a:t>
            </a:r>
            <a:r>
              <a:rPr lang="en-US" sz="2400" dirty="0">
                <a:solidFill>
                  <a:schemeClr val="tx2">
                    <a:lumMod val="60000"/>
                    <a:lumOff val="40000"/>
                  </a:schemeClr>
                </a:solidFill>
              </a:rPr>
              <a:t>Sb, </a:t>
            </a:r>
            <a:r>
              <a:rPr lang="en-US" sz="2400" baseline="30000" dirty="0">
                <a:solidFill>
                  <a:schemeClr val="tx2">
                    <a:lumMod val="60000"/>
                    <a:lumOff val="40000"/>
                  </a:schemeClr>
                </a:solidFill>
              </a:rPr>
              <a:t>127</a:t>
            </a:r>
            <a:r>
              <a:rPr lang="en-US" sz="2400" dirty="0">
                <a:solidFill>
                  <a:schemeClr val="tx2">
                    <a:lumMod val="60000"/>
                    <a:lumOff val="40000"/>
                  </a:schemeClr>
                </a:solidFill>
              </a:rPr>
              <a:t>I</a:t>
            </a:r>
            <a:r>
              <a:rPr lang="en-US" sz="2400" dirty="0"/>
              <a:t> p-wave resonances were discovered and measured by TRIPLE collaboration.</a:t>
            </a:r>
          </a:p>
          <a:p>
            <a:endParaRPr lang="en-US" sz="2400" dirty="0"/>
          </a:p>
          <a:p>
            <a:r>
              <a:rPr lang="en-US" sz="2400" dirty="0"/>
              <a:t>To prepare the experiment: need (a) measurement of </a:t>
            </a:r>
          </a:p>
          <a:p>
            <a:r>
              <a:rPr lang="en-US" sz="2400" dirty="0"/>
              <a:t>angular momentum quantum</a:t>
            </a:r>
          </a:p>
          <a:p>
            <a:r>
              <a:rPr lang="en-US" sz="2400" dirty="0"/>
              <a:t>numbers of the relevant p-wave resonances, (b) development of a cryogenic tensor-aligned target.</a:t>
            </a:r>
          </a:p>
          <a:p>
            <a:endParaRPr lang="en-US" sz="2400" dirty="0"/>
          </a:p>
          <a:p>
            <a:r>
              <a:rPr lang="en-US" sz="2400" dirty="0"/>
              <a:t>we concentrate on </a:t>
            </a:r>
            <a:r>
              <a:rPr lang="en-US" sz="2400" baseline="30000" dirty="0"/>
              <a:t>127</a:t>
            </a:r>
            <a:r>
              <a:rPr lang="en-US" sz="2400" dirty="0"/>
              <a:t>I</a:t>
            </a:r>
          </a:p>
          <a:p>
            <a:endParaRPr lang="en-US" sz="2000" dirty="0"/>
          </a:p>
          <a:p>
            <a:endParaRPr lang="en-US" sz="2000" dirty="0"/>
          </a:p>
        </p:txBody>
      </p:sp>
    </p:spTree>
    <p:extLst>
      <p:ext uri="{BB962C8B-B14F-4D97-AF65-F5344CB8AC3E}">
        <p14:creationId xmlns:p14="http://schemas.microsoft.com/office/powerpoint/2010/main" val="58584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9EF07-8CE4-5CB2-B0F7-1979A1BEAC1C}"/>
              </a:ext>
            </a:extLst>
          </p:cNvPr>
          <p:cNvSpPr>
            <a:spLocks noGrp="1"/>
          </p:cNvSpPr>
          <p:nvPr>
            <p:ph type="title"/>
          </p:nvPr>
        </p:nvSpPr>
        <p:spPr>
          <a:xfrm>
            <a:off x="0" y="106195"/>
            <a:ext cx="12207748" cy="698445"/>
          </a:xfrm>
          <a:solidFill>
            <a:schemeClr val="bg1"/>
          </a:solidFill>
          <a:ln>
            <a:solidFill>
              <a:schemeClr val="bg1"/>
            </a:solidFill>
          </a:ln>
        </p:spPr>
        <p:txBody>
          <a:bodyPr wrap="square">
            <a:normAutofit fontScale="90000"/>
          </a:bodyPr>
          <a:lstStyle/>
          <a:p>
            <a:r>
              <a:rPr lang="en-US" baseline="30000" dirty="0"/>
              <a:t>127</a:t>
            </a:r>
            <a:r>
              <a:rPr lang="en-US" dirty="0"/>
              <a:t>I (n, 𝛾) Resonance Spectroscopy with DANCE BaF</a:t>
            </a:r>
            <a:r>
              <a:rPr lang="en-US" baseline="-25000" dirty="0"/>
              <a:t>2</a:t>
            </a:r>
            <a:r>
              <a:rPr lang="en-US" dirty="0"/>
              <a:t> array</a:t>
            </a:r>
            <a:endParaRPr lang="en-US" dirty="0">
              <a:solidFill>
                <a:schemeClr val="tx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B8B095-BB92-7641-8DFC-A1E403FEF898}"/>
                  </a:ext>
                </a:extLst>
              </p:cNvPr>
              <p:cNvSpPr>
                <a:spLocks noGrp="1"/>
              </p:cNvSpPr>
              <p:nvPr>
                <p:ph idx="1"/>
              </p:nvPr>
            </p:nvSpPr>
            <p:spPr>
              <a:xfrm>
                <a:off x="544068" y="2666321"/>
                <a:ext cx="3562772" cy="3896868"/>
              </a:xfrm>
            </p:spPr>
            <p:txBody>
              <a:bodyPr>
                <a:normAutofit fontScale="55000" lnSpcReduction="20000"/>
              </a:bodyPr>
              <a:lstStyle/>
              <a:p>
                <a:pPr>
                  <a:lnSpc>
                    <a:spcPct val="90000"/>
                  </a:lnSpc>
                  <a:buClr>
                    <a:schemeClr val="bg1"/>
                  </a:buClr>
                </a:pPr>
                <a:r>
                  <a:rPr lang="en-US" dirty="0">
                    <a:solidFill>
                      <a:schemeClr val="bg1"/>
                    </a:solidFill>
                    <a:cs typeface="Calibri" panose="020F0502020204030204" pitchFamily="34" charset="0"/>
                  </a:rPr>
                  <a:t>Target is thin piece of La-139 (579 mg)</a:t>
                </a:r>
              </a:p>
              <a:p>
                <a:pPr lvl="1">
                  <a:lnSpc>
                    <a:spcPct val="90000"/>
                  </a:lnSpc>
                  <a:buClr>
                    <a:schemeClr val="bg1"/>
                  </a:buClr>
                </a:pPr>
                <a:r>
                  <a:rPr lang="en-US" dirty="0">
                    <a:solidFill>
                      <a:schemeClr val="bg1"/>
                    </a:solidFill>
                    <a:cs typeface="Calibri" panose="020F0502020204030204" pitchFamily="34" charset="0"/>
                  </a:rPr>
                  <a:t>To minimize s-wave saturation and maximize counts for p-wave</a:t>
                </a:r>
              </a:p>
              <a:p>
                <a:pPr>
                  <a:lnSpc>
                    <a:spcPct val="90000"/>
                  </a:lnSpc>
                  <a:buClr>
                    <a:schemeClr val="bg1"/>
                  </a:buClr>
                </a:pPr>
                <a:r>
                  <a:rPr lang="en-US" dirty="0">
                    <a:solidFill>
                      <a:schemeClr val="bg1"/>
                    </a:solidFill>
                    <a:cs typeface="Calibri" panose="020F0502020204030204" pitchFamily="34" charset="0"/>
                  </a:rPr>
                  <a:t>Neutrons are created from proton beam interacting with tungsten target</a:t>
                </a:r>
              </a:p>
              <a:p>
                <a:pPr>
                  <a:lnSpc>
                    <a:spcPct val="90000"/>
                  </a:lnSpc>
                  <a:buClr>
                    <a:schemeClr val="bg1"/>
                  </a:buClr>
                </a:pPr>
                <a:r>
                  <a:rPr lang="en-US" dirty="0">
                    <a:solidFill>
                      <a:schemeClr val="bg1"/>
                    </a:solidFill>
                    <a:cs typeface="Calibri" panose="020F0502020204030204" pitchFamily="34" charset="0"/>
                  </a:rPr>
                  <a:t> Use TOF method to determine neutron energy: </a:t>
                </a:r>
              </a:p>
              <a:p>
                <a:pPr marL="0" indent="0">
                  <a:lnSpc>
                    <a:spcPct val="90000"/>
                  </a:lnSpc>
                  <a:buClr>
                    <a:schemeClr val="bg1"/>
                  </a:buClr>
                  <a:buNone/>
                </a:pPr>
                <a14:m>
                  <m:oMathPara xmlns:m="http://schemas.openxmlformats.org/officeDocument/2006/math">
                    <m:oMathParaPr>
                      <m:jc m:val="centerGroup"/>
                    </m:oMathParaPr>
                    <m:oMath xmlns:m="http://schemas.openxmlformats.org/officeDocument/2006/math">
                      <m:sSub>
                        <m:sSubPr>
                          <m:ctrlPr>
                            <a:rPr lang="en-US" sz="1600" i="1">
                              <a:solidFill>
                                <a:schemeClr val="bg1"/>
                              </a:solidFill>
                              <a:latin typeface="Cambria Math" panose="02040503050406030204" pitchFamily="18" charset="0"/>
                              <a:cs typeface="Calibri" panose="020F0502020204030204" pitchFamily="34" charset="0"/>
                            </a:rPr>
                          </m:ctrlPr>
                        </m:sSubPr>
                        <m:e>
                          <m:r>
                            <a:rPr lang="en-US" sz="1600" i="1">
                              <a:solidFill>
                                <a:schemeClr val="bg1"/>
                              </a:solidFill>
                              <a:latin typeface="Cambria Math" panose="02040503050406030204" pitchFamily="18" charset="0"/>
                              <a:cs typeface="Calibri" panose="020F0502020204030204" pitchFamily="34" charset="0"/>
                            </a:rPr>
                            <m:t>𝐸</m:t>
                          </m:r>
                        </m:e>
                        <m:sub>
                          <m:r>
                            <a:rPr lang="en-US" sz="1600" i="1">
                              <a:solidFill>
                                <a:schemeClr val="bg1"/>
                              </a:solidFill>
                              <a:latin typeface="Cambria Math" panose="02040503050406030204" pitchFamily="18" charset="0"/>
                              <a:cs typeface="Calibri" panose="020F0502020204030204" pitchFamily="34" charset="0"/>
                            </a:rPr>
                            <m:t>𝑛</m:t>
                          </m:r>
                        </m:sub>
                      </m:sSub>
                      <m:r>
                        <a:rPr lang="en-US" sz="1600" i="1">
                          <a:solidFill>
                            <a:schemeClr val="bg1"/>
                          </a:solidFill>
                          <a:latin typeface="Cambria Math" panose="02040503050406030204" pitchFamily="18" charset="0"/>
                          <a:cs typeface="Calibri" panose="020F0502020204030204" pitchFamily="34" charset="0"/>
                        </a:rPr>
                        <m:t>=</m:t>
                      </m:r>
                      <m:f>
                        <m:fPr>
                          <m:ctrlPr>
                            <a:rPr lang="en-US" sz="1600" i="1">
                              <a:solidFill>
                                <a:schemeClr val="bg1"/>
                              </a:solidFill>
                              <a:latin typeface="Cambria Math" panose="02040503050406030204" pitchFamily="18" charset="0"/>
                              <a:cs typeface="Calibri" panose="020F0502020204030204" pitchFamily="34" charset="0"/>
                            </a:rPr>
                          </m:ctrlPr>
                        </m:fPr>
                        <m:num>
                          <m:r>
                            <a:rPr lang="en-US" sz="1600" i="1">
                              <a:solidFill>
                                <a:schemeClr val="bg1"/>
                              </a:solidFill>
                              <a:latin typeface="Cambria Math" panose="02040503050406030204" pitchFamily="18" charset="0"/>
                              <a:cs typeface="Calibri" panose="020F0502020204030204" pitchFamily="34" charset="0"/>
                            </a:rPr>
                            <m:t>1</m:t>
                          </m:r>
                        </m:num>
                        <m:den>
                          <m:r>
                            <a:rPr lang="en-US" sz="1600" i="1">
                              <a:solidFill>
                                <a:schemeClr val="bg1"/>
                              </a:solidFill>
                              <a:latin typeface="Cambria Math" panose="02040503050406030204" pitchFamily="18" charset="0"/>
                              <a:cs typeface="Calibri" panose="020F0502020204030204" pitchFamily="34" charset="0"/>
                            </a:rPr>
                            <m:t>2</m:t>
                          </m:r>
                        </m:den>
                      </m:f>
                      <m:r>
                        <a:rPr lang="en-US" sz="1600" i="1">
                          <a:solidFill>
                            <a:schemeClr val="bg1"/>
                          </a:solidFill>
                          <a:latin typeface="Cambria Math" panose="02040503050406030204" pitchFamily="18" charset="0"/>
                          <a:cs typeface="Calibri" panose="020F0502020204030204" pitchFamily="34" charset="0"/>
                        </a:rPr>
                        <m:t>𝑚𝑣</m:t>
                      </m:r>
                      <m:r>
                        <a:rPr lang="en-US" sz="1600" i="1" baseline="30000">
                          <a:solidFill>
                            <a:schemeClr val="bg1"/>
                          </a:solidFill>
                          <a:latin typeface="Cambria Math" panose="02040503050406030204" pitchFamily="18" charset="0"/>
                          <a:cs typeface="Calibri" panose="020F0502020204030204" pitchFamily="34" charset="0"/>
                        </a:rPr>
                        <m:t>2</m:t>
                      </m:r>
                      <m:r>
                        <a:rPr lang="en-US" sz="1600" i="1">
                          <a:solidFill>
                            <a:schemeClr val="bg1"/>
                          </a:solidFill>
                          <a:latin typeface="Cambria Math" panose="02040503050406030204" pitchFamily="18" charset="0"/>
                          <a:cs typeface="Calibri" panose="020F0502020204030204" pitchFamily="34" charset="0"/>
                        </a:rPr>
                        <m:t>=</m:t>
                      </m:r>
                      <m:f>
                        <m:fPr>
                          <m:ctrlPr>
                            <a:rPr lang="en-US" sz="1600" i="1">
                              <a:solidFill>
                                <a:schemeClr val="bg1"/>
                              </a:solidFill>
                              <a:latin typeface="Cambria Math" panose="02040503050406030204" pitchFamily="18" charset="0"/>
                              <a:cs typeface="Calibri" panose="020F0502020204030204" pitchFamily="34" charset="0"/>
                            </a:rPr>
                          </m:ctrlPr>
                        </m:fPr>
                        <m:num>
                          <m:r>
                            <a:rPr lang="en-US" sz="1600" i="1">
                              <a:solidFill>
                                <a:schemeClr val="bg1"/>
                              </a:solidFill>
                              <a:latin typeface="Cambria Math" panose="02040503050406030204" pitchFamily="18" charset="0"/>
                              <a:cs typeface="Calibri" panose="020F0502020204030204" pitchFamily="34" charset="0"/>
                            </a:rPr>
                            <m:t>1</m:t>
                          </m:r>
                        </m:num>
                        <m:den>
                          <m:r>
                            <a:rPr lang="en-US" sz="1600" i="1">
                              <a:solidFill>
                                <a:schemeClr val="bg1"/>
                              </a:solidFill>
                              <a:latin typeface="Cambria Math" panose="02040503050406030204" pitchFamily="18" charset="0"/>
                              <a:cs typeface="Calibri" panose="020F0502020204030204" pitchFamily="34" charset="0"/>
                            </a:rPr>
                            <m:t>2</m:t>
                          </m:r>
                        </m:den>
                      </m:f>
                      <m:r>
                        <a:rPr lang="en-US" sz="1600" i="1">
                          <a:solidFill>
                            <a:schemeClr val="bg1"/>
                          </a:solidFill>
                          <a:latin typeface="Cambria Math" panose="02040503050406030204" pitchFamily="18" charset="0"/>
                          <a:cs typeface="Calibri" panose="020F0502020204030204" pitchFamily="34" charset="0"/>
                        </a:rPr>
                        <m:t>𝑚</m:t>
                      </m:r>
                      <m:r>
                        <a:rPr lang="en-US" sz="1600" i="1" baseline="-25000">
                          <a:solidFill>
                            <a:schemeClr val="bg1"/>
                          </a:solidFill>
                          <a:latin typeface="Cambria Math" panose="02040503050406030204" pitchFamily="18" charset="0"/>
                          <a:cs typeface="Calibri" panose="020F0502020204030204" pitchFamily="34" charset="0"/>
                        </a:rPr>
                        <m:t>𝑛</m:t>
                      </m:r>
                      <m:f>
                        <m:fPr>
                          <m:ctrlPr>
                            <a:rPr lang="en-US" sz="1600" i="1">
                              <a:solidFill>
                                <a:schemeClr val="bg1"/>
                              </a:solidFill>
                              <a:latin typeface="Cambria Math" panose="02040503050406030204" pitchFamily="18" charset="0"/>
                              <a:cs typeface="Calibri" panose="020F0502020204030204" pitchFamily="34" charset="0"/>
                            </a:rPr>
                          </m:ctrlPr>
                        </m:fPr>
                        <m:num>
                          <m:sSubSup>
                            <m:sSubSupPr>
                              <m:ctrlPr>
                                <a:rPr lang="en-US" sz="1600" i="1">
                                  <a:solidFill>
                                    <a:schemeClr val="bg1"/>
                                  </a:solidFill>
                                  <a:latin typeface="Cambria Math" panose="02040503050406030204" pitchFamily="18" charset="0"/>
                                  <a:cs typeface="Calibri" panose="020F0502020204030204" pitchFamily="34" charset="0"/>
                                </a:rPr>
                              </m:ctrlPr>
                            </m:sSubSupPr>
                            <m:e>
                              <m:r>
                                <a:rPr lang="en-US" sz="1600" i="1">
                                  <a:solidFill>
                                    <a:schemeClr val="bg1"/>
                                  </a:solidFill>
                                  <a:latin typeface="Cambria Math" panose="02040503050406030204" pitchFamily="18" charset="0"/>
                                  <a:cs typeface="Calibri" panose="020F0502020204030204" pitchFamily="34" charset="0"/>
                                </a:rPr>
                                <m:t>𝑙</m:t>
                              </m:r>
                            </m:e>
                            <m:sub>
                              <m:r>
                                <a:rPr lang="en-US" sz="1600" i="1">
                                  <a:solidFill>
                                    <a:schemeClr val="bg1"/>
                                  </a:solidFill>
                                  <a:latin typeface="Cambria Math" panose="02040503050406030204" pitchFamily="18" charset="0"/>
                                  <a:cs typeface="Calibri" panose="020F0502020204030204" pitchFamily="34" charset="0"/>
                                </a:rPr>
                                <m:t>𝐹𝑝</m:t>
                              </m:r>
                            </m:sub>
                            <m:sup>
                              <m:r>
                                <a:rPr lang="en-US" sz="1600" i="1">
                                  <a:solidFill>
                                    <a:schemeClr val="bg1"/>
                                  </a:solidFill>
                                  <a:latin typeface="Cambria Math" panose="02040503050406030204" pitchFamily="18" charset="0"/>
                                  <a:cs typeface="Calibri" panose="020F0502020204030204" pitchFamily="34" charset="0"/>
                                </a:rPr>
                                <m:t>2</m:t>
                              </m:r>
                            </m:sup>
                          </m:sSubSup>
                        </m:num>
                        <m:den>
                          <m:sSubSup>
                            <m:sSubSupPr>
                              <m:ctrlPr>
                                <a:rPr lang="en-US" sz="1600" i="1">
                                  <a:solidFill>
                                    <a:schemeClr val="bg1"/>
                                  </a:solidFill>
                                  <a:latin typeface="Cambria Math" panose="02040503050406030204" pitchFamily="18" charset="0"/>
                                  <a:cs typeface="Calibri" panose="020F0502020204030204" pitchFamily="34" charset="0"/>
                                </a:rPr>
                              </m:ctrlPr>
                            </m:sSubSupPr>
                            <m:e>
                              <m:r>
                                <a:rPr lang="en-US" sz="1600" i="1">
                                  <a:solidFill>
                                    <a:schemeClr val="bg1"/>
                                  </a:solidFill>
                                  <a:latin typeface="Cambria Math" panose="02040503050406030204" pitchFamily="18" charset="0"/>
                                  <a:cs typeface="Calibri" panose="020F0502020204030204" pitchFamily="34" charset="0"/>
                                </a:rPr>
                                <m:t>𝑡</m:t>
                              </m:r>
                            </m:e>
                            <m:sub>
                              <m:r>
                                <a:rPr lang="en-US" sz="1600" i="1">
                                  <a:solidFill>
                                    <a:schemeClr val="bg1"/>
                                  </a:solidFill>
                                  <a:latin typeface="Cambria Math" panose="02040503050406030204" pitchFamily="18" charset="0"/>
                                  <a:cs typeface="Calibri" panose="020F0502020204030204" pitchFamily="34" charset="0"/>
                                </a:rPr>
                                <m:t>𝑇𝑂𝐹</m:t>
                              </m:r>
                            </m:sub>
                            <m:sup>
                              <m:r>
                                <a:rPr lang="en-US" sz="1600" i="1">
                                  <a:solidFill>
                                    <a:schemeClr val="bg1"/>
                                  </a:solidFill>
                                  <a:latin typeface="Cambria Math" panose="02040503050406030204" pitchFamily="18" charset="0"/>
                                  <a:cs typeface="Calibri" panose="020F0502020204030204" pitchFamily="34" charset="0"/>
                                </a:rPr>
                                <m:t>2</m:t>
                              </m:r>
                            </m:sup>
                          </m:sSubSup>
                        </m:den>
                      </m:f>
                    </m:oMath>
                  </m:oMathPara>
                </a14:m>
                <a:endParaRPr lang="en-US" sz="1600" dirty="0">
                  <a:solidFill>
                    <a:schemeClr val="bg1"/>
                  </a:solidFill>
                  <a:latin typeface="Palatino Linotype" panose="02040502050505030304" pitchFamily="18" charset="0"/>
                </a:endParaRPr>
              </a:p>
              <a:p>
                <a:pPr>
                  <a:lnSpc>
                    <a:spcPct val="90000"/>
                  </a:lnSpc>
                  <a:buClr>
                    <a:schemeClr val="bg1"/>
                  </a:buClr>
                </a:pPr>
                <a:r>
                  <a:rPr lang="en-US" dirty="0">
                    <a:solidFill>
                      <a:srgbClr val="FFFFFF"/>
                    </a:solidFill>
                    <a:cs typeface="Calibri" panose="020F0502020204030204" pitchFamily="34" charset="0"/>
                  </a:rPr>
                  <a:t>Total energy measurement:</a:t>
                </a:r>
              </a:p>
              <a:p>
                <a:pPr lvl="1">
                  <a:lnSpc>
                    <a:spcPct val="90000"/>
                  </a:lnSpc>
                  <a:buClr>
                    <a:schemeClr val="bg1"/>
                  </a:buClr>
                </a:pPr>
                <a:r>
                  <a:rPr lang="en-US" dirty="0">
                    <a:solidFill>
                      <a:srgbClr val="FFFFFF"/>
                    </a:solidFill>
                    <a:cs typeface="Calibri" panose="020F0502020204030204" pitchFamily="34" charset="0"/>
                  </a:rPr>
                  <a:t> </a:t>
                </a:r>
                <a14:m>
                  <m:oMath xmlns:m="http://schemas.openxmlformats.org/officeDocument/2006/math">
                    <m:sSub>
                      <m:sSubPr>
                        <m:ctrlPr>
                          <a:rPr lang="en-US" i="1">
                            <a:solidFill>
                              <a:srgbClr val="FFFFFF"/>
                            </a:solidFill>
                            <a:latin typeface="Cambria Math" panose="02040503050406030204" pitchFamily="18" charset="0"/>
                            <a:cs typeface="Calibri" panose="020F0502020204030204" pitchFamily="34" charset="0"/>
                          </a:rPr>
                        </m:ctrlPr>
                      </m:sSubPr>
                      <m:e>
                        <m:r>
                          <a:rPr lang="en-US" i="1">
                            <a:solidFill>
                              <a:srgbClr val="FFFFFF"/>
                            </a:solidFill>
                            <a:latin typeface="Cambria Math" panose="02040503050406030204" pitchFamily="18" charset="0"/>
                            <a:cs typeface="Calibri" panose="020F0502020204030204" pitchFamily="34" charset="0"/>
                          </a:rPr>
                          <m:t>𝐸</m:t>
                        </m:r>
                      </m:e>
                      <m:sub>
                        <m:r>
                          <a:rPr lang="en-US" i="1">
                            <a:solidFill>
                              <a:srgbClr val="FFFFFF"/>
                            </a:solidFill>
                            <a:latin typeface="Cambria Math" panose="02040503050406030204" pitchFamily="18" charset="0"/>
                            <a:cs typeface="Calibri" panose="020F0502020204030204" pitchFamily="34" charset="0"/>
                          </a:rPr>
                          <m:t>𝑡𝑜𝑡</m:t>
                        </m:r>
                      </m:sub>
                    </m:sSub>
                    <m:r>
                      <a:rPr lang="en-US" i="1">
                        <a:solidFill>
                          <a:srgbClr val="FFFFFF"/>
                        </a:solidFill>
                        <a:latin typeface="Cambria Math" panose="02040503050406030204" pitchFamily="18" charset="0"/>
                        <a:cs typeface="Calibri" panose="020F0502020204030204" pitchFamily="34" charset="0"/>
                      </a:rPr>
                      <m:t>=</m:t>
                    </m:r>
                    <m:r>
                      <a:rPr lang="en-US" i="1">
                        <a:solidFill>
                          <a:srgbClr val="FFFFFF"/>
                        </a:solidFill>
                        <a:latin typeface="Cambria Math" panose="02040503050406030204" pitchFamily="18" charset="0"/>
                        <a:cs typeface="Calibri" panose="020F0502020204030204" pitchFamily="34" charset="0"/>
                      </a:rPr>
                      <m:t>𝐸</m:t>
                    </m:r>
                    <m:d>
                      <m:dPr>
                        <m:ctrlPr>
                          <a:rPr lang="en-US" i="1">
                            <a:solidFill>
                              <a:srgbClr val="FFFFFF"/>
                            </a:solidFill>
                            <a:latin typeface="Cambria Math" panose="02040503050406030204" pitchFamily="18" charset="0"/>
                            <a:cs typeface="Calibri" panose="020F0502020204030204" pitchFamily="34" charset="0"/>
                          </a:rPr>
                        </m:ctrlPr>
                      </m:dPr>
                      <m:e>
                        <m:sSub>
                          <m:sSubPr>
                            <m:ctrlPr>
                              <a:rPr lang="en-US" i="1">
                                <a:solidFill>
                                  <a:srgbClr val="FFFFFF"/>
                                </a:solidFill>
                                <a:latin typeface="Cambria Math" panose="02040503050406030204" pitchFamily="18" charset="0"/>
                                <a:cs typeface="Calibri" panose="020F0502020204030204" pitchFamily="34" charset="0"/>
                              </a:rPr>
                            </m:ctrlPr>
                          </m:sSubPr>
                          <m:e>
                            <m:r>
                              <a:rPr lang="en-US" i="1">
                                <a:solidFill>
                                  <a:srgbClr val="FFFFFF"/>
                                </a:solidFill>
                                <a:latin typeface="Cambria Math" panose="02040503050406030204" pitchFamily="18" charset="0"/>
                                <a:ea typeface="Cambria Math" panose="02040503050406030204" pitchFamily="18" charset="0"/>
                                <a:cs typeface="Calibri" panose="020F0502020204030204" pitchFamily="34" charset="0"/>
                              </a:rPr>
                              <m:t>𝛾</m:t>
                            </m:r>
                          </m:e>
                          <m:sub>
                            <m:r>
                              <a:rPr lang="en-US" i="1">
                                <a:solidFill>
                                  <a:srgbClr val="FFFFFF"/>
                                </a:solidFill>
                                <a:latin typeface="Cambria Math" panose="02040503050406030204" pitchFamily="18" charset="0"/>
                                <a:cs typeface="Calibri" panose="020F0502020204030204" pitchFamily="34" charset="0"/>
                              </a:rPr>
                              <m:t>1</m:t>
                            </m:r>
                          </m:sub>
                        </m:sSub>
                      </m:e>
                    </m:d>
                    <m:r>
                      <a:rPr lang="en-US" i="1">
                        <a:solidFill>
                          <a:srgbClr val="FFFFFF"/>
                        </a:solidFill>
                        <a:latin typeface="Cambria Math" panose="02040503050406030204" pitchFamily="18" charset="0"/>
                        <a:cs typeface="Calibri" panose="020F0502020204030204" pitchFamily="34" charset="0"/>
                      </a:rPr>
                      <m:t>+</m:t>
                    </m:r>
                    <m:r>
                      <a:rPr lang="en-US" i="1">
                        <a:solidFill>
                          <a:srgbClr val="FFFFFF"/>
                        </a:solidFill>
                        <a:latin typeface="Cambria Math" panose="02040503050406030204" pitchFamily="18" charset="0"/>
                        <a:cs typeface="Calibri" panose="020F0502020204030204" pitchFamily="34" charset="0"/>
                      </a:rPr>
                      <m:t>𝐸</m:t>
                    </m:r>
                    <m:d>
                      <m:dPr>
                        <m:ctrlPr>
                          <a:rPr lang="en-US" i="1">
                            <a:solidFill>
                              <a:srgbClr val="FFFFFF"/>
                            </a:solidFill>
                            <a:latin typeface="Cambria Math" panose="02040503050406030204" pitchFamily="18" charset="0"/>
                            <a:cs typeface="Calibri" panose="020F0502020204030204" pitchFamily="34" charset="0"/>
                          </a:rPr>
                        </m:ctrlPr>
                      </m:dPr>
                      <m:e>
                        <m:sSub>
                          <m:sSubPr>
                            <m:ctrlPr>
                              <a:rPr lang="en-US" i="1">
                                <a:solidFill>
                                  <a:srgbClr val="FFFFFF"/>
                                </a:solidFill>
                                <a:latin typeface="Cambria Math" panose="02040503050406030204" pitchFamily="18" charset="0"/>
                                <a:cs typeface="Calibri" panose="020F0502020204030204" pitchFamily="34" charset="0"/>
                              </a:rPr>
                            </m:ctrlPr>
                          </m:sSubPr>
                          <m:e>
                            <m:r>
                              <a:rPr lang="en-US" i="1">
                                <a:solidFill>
                                  <a:srgbClr val="FFFFFF"/>
                                </a:solidFill>
                                <a:latin typeface="Cambria Math" panose="02040503050406030204" pitchFamily="18" charset="0"/>
                                <a:ea typeface="Cambria Math" panose="02040503050406030204" pitchFamily="18" charset="0"/>
                                <a:cs typeface="Calibri" panose="020F0502020204030204" pitchFamily="34" charset="0"/>
                              </a:rPr>
                              <m:t>𝛾</m:t>
                            </m:r>
                          </m:e>
                          <m:sub>
                            <m:r>
                              <a:rPr lang="en-US" i="1">
                                <a:solidFill>
                                  <a:srgbClr val="FFFFFF"/>
                                </a:solidFill>
                                <a:latin typeface="Cambria Math" panose="02040503050406030204" pitchFamily="18" charset="0"/>
                                <a:cs typeface="Calibri" panose="020F0502020204030204" pitchFamily="34" charset="0"/>
                              </a:rPr>
                              <m:t>2</m:t>
                            </m:r>
                          </m:sub>
                        </m:sSub>
                      </m:e>
                    </m:d>
                    <m:r>
                      <a:rPr lang="en-US" i="1">
                        <a:solidFill>
                          <a:srgbClr val="FFFFFF"/>
                        </a:solidFill>
                        <a:latin typeface="Cambria Math" panose="02040503050406030204" pitchFamily="18" charset="0"/>
                        <a:cs typeface="Calibri" panose="020F0502020204030204" pitchFamily="34" charset="0"/>
                      </a:rPr>
                      <m:t>+…+</m:t>
                    </m:r>
                    <m:r>
                      <a:rPr lang="en-US" i="1">
                        <a:solidFill>
                          <a:srgbClr val="FFFFFF"/>
                        </a:solidFill>
                        <a:latin typeface="Cambria Math" panose="02040503050406030204" pitchFamily="18" charset="0"/>
                        <a:cs typeface="Calibri" panose="020F0502020204030204" pitchFamily="34" charset="0"/>
                      </a:rPr>
                      <m:t>𝐸</m:t>
                    </m:r>
                    <m:r>
                      <a:rPr lang="en-US" i="1">
                        <a:solidFill>
                          <a:srgbClr val="FFFFFF"/>
                        </a:solidFill>
                        <a:latin typeface="Cambria Math" panose="02040503050406030204" pitchFamily="18" charset="0"/>
                        <a:cs typeface="Calibri" panose="020F0502020204030204" pitchFamily="34" charset="0"/>
                      </a:rPr>
                      <m:t>(</m:t>
                    </m:r>
                    <m:sSub>
                      <m:sSubPr>
                        <m:ctrlPr>
                          <a:rPr lang="en-US" i="1">
                            <a:solidFill>
                              <a:srgbClr val="FFFFFF"/>
                            </a:solidFill>
                            <a:latin typeface="Cambria Math" panose="02040503050406030204" pitchFamily="18" charset="0"/>
                            <a:cs typeface="Calibri" panose="020F0502020204030204" pitchFamily="34" charset="0"/>
                          </a:rPr>
                        </m:ctrlPr>
                      </m:sSubPr>
                      <m:e>
                        <m:r>
                          <a:rPr lang="en-US" i="1">
                            <a:solidFill>
                              <a:srgbClr val="FFFFFF"/>
                            </a:solidFill>
                            <a:latin typeface="Cambria Math" panose="02040503050406030204" pitchFamily="18" charset="0"/>
                            <a:ea typeface="Cambria Math" panose="02040503050406030204" pitchFamily="18" charset="0"/>
                            <a:cs typeface="Calibri" panose="020F0502020204030204" pitchFamily="34" charset="0"/>
                          </a:rPr>
                          <m:t>𝛾</m:t>
                        </m:r>
                      </m:e>
                      <m:sub>
                        <m:r>
                          <a:rPr lang="en-US" i="1">
                            <a:solidFill>
                              <a:srgbClr val="FFFFFF"/>
                            </a:solidFill>
                            <a:latin typeface="Cambria Math" panose="02040503050406030204" pitchFamily="18" charset="0"/>
                            <a:cs typeface="Calibri" panose="020F0502020204030204" pitchFamily="34" charset="0"/>
                          </a:rPr>
                          <m:t>𝑛</m:t>
                        </m:r>
                      </m:sub>
                    </m:sSub>
                    <m:r>
                      <a:rPr lang="en-US" i="1">
                        <a:solidFill>
                          <a:srgbClr val="FFFFFF"/>
                        </a:solidFill>
                        <a:latin typeface="Cambria Math" panose="02040503050406030204" pitchFamily="18" charset="0"/>
                        <a:cs typeface="Calibri" panose="020F0502020204030204" pitchFamily="34" charset="0"/>
                      </a:rPr>
                      <m:t>)</m:t>
                    </m:r>
                  </m:oMath>
                </a14:m>
                <a:endParaRPr lang="en-US" dirty="0">
                  <a:solidFill>
                    <a:srgbClr val="FFFFFF"/>
                  </a:solidFill>
                </a:endParaRPr>
              </a:p>
              <a:p>
                <a:pPr>
                  <a:lnSpc>
                    <a:spcPct val="90000"/>
                  </a:lnSpc>
                  <a:buClr>
                    <a:schemeClr val="bg1"/>
                  </a:buClr>
                </a:pPr>
                <a:r>
                  <a:rPr lang="en-US" dirty="0">
                    <a:solidFill>
                      <a:schemeClr val="bg1"/>
                    </a:solidFill>
                    <a:latin typeface="Palatino Linotype" panose="02040502050505030304" pitchFamily="18" charset="0"/>
                  </a:rPr>
                  <a:t>Neutron beam allowing measurement across wide neutron energy range from 0.01 eV to ~500 keV</a:t>
                </a:r>
                <a:endParaRPr lang="en-US" dirty="0">
                  <a:solidFill>
                    <a:srgbClr val="FFFFFF"/>
                  </a:solidFill>
                </a:endParaRPr>
              </a:p>
              <a:p>
                <a:pPr>
                  <a:lnSpc>
                    <a:spcPct val="90000"/>
                  </a:lnSpc>
                  <a:buClr>
                    <a:schemeClr val="bg1"/>
                  </a:buClr>
                </a:pPr>
                <a:endParaRPr lang="en-US" dirty="0">
                  <a:solidFill>
                    <a:schemeClr val="bg1"/>
                  </a:solidFill>
                </a:endParaRPr>
              </a:p>
            </p:txBody>
          </p:sp>
        </mc:Choice>
        <mc:Fallback xmlns="">
          <p:sp>
            <p:nvSpPr>
              <p:cNvPr id="3" name="Content Placeholder 2">
                <a:extLst>
                  <a:ext uri="{FF2B5EF4-FFF2-40B4-BE49-F238E27FC236}">
                    <a16:creationId xmlns:a16="http://schemas.microsoft.com/office/drawing/2014/main" id="{13B8B095-BB92-7641-8DFC-A1E403FEF898}"/>
                  </a:ext>
                </a:extLst>
              </p:cNvPr>
              <p:cNvSpPr>
                <a:spLocks noGrp="1" noRot="1" noChangeAspect="1" noMove="1" noResize="1" noEditPoints="1" noAdjustHandles="1" noChangeArrowheads="1" noChangeShapeType="1" noTextEdit="1"/>
              </p:cNvSpPr>
              <p:nvPr>
                <p:ph idx="1"/>
              </p:nvPr>
            </p:nvSpPr>
            <p:spPr>
              <a:xfrm>
                <a:off x="544068" y="2666321"/>
                <a:ext cx="3562772" cy="3896868"/>
              </a:xfrm>
              <a:blipFill>
                <a:blip r:embed="rId2"/>
                <a:stretch>
                  <a:fillRect l="-355" t="-1623"/>
                </a:stretch>
              </a:blipFill>
            </p:spPr>
            <p:txBody>
              <a:bodyPr/>
              <a:lstStyle/>
              <a:p>
                <a:r>
                  <a:rPr lang="en-US">
                    <a:noFill/>
                  </a:rPr>
                  <a:t> </a:t>
                </a:r>
              </a:p>
            </p:txBody>
          </p:sp>
        </mc:Fallback>
      </mc:AlternateContent>
      <p:pic>
        <p:nvPicPr>
          <p:cNvPr id="4" name="Picture 3" descr="Diagram of a machine with text and arrows&#10;&#10;AI-generated content may be incorrect.">
            <a:extLst>
              <a:ext uri="{FF2B5EF4-FFF2-40B4-BE49-F238E27FC236}">
                <a16:creationId xmlns:a16="http://schemas.microsoft.com/office/drawing/2014/main" id="{69CB886F-CE5E-4C9A-2AC3-3785B260FEB4}"/>
              </a:ext>
            </a:extLst>
          </p:cNvPr>
          <p:cNvPicPr>
            <a:picLocks noChangeAspect="1"/>
          </p:cNvPicPr>
          <p:nvPr/>
        </p:nvPicPr>
        <p:blipFill>
          <a:blip r:embed="rId3"/>
          <a:stretch>
            <a:fillRect/>
          </a:stretch>
        </p:blipFill>
        <p:spPr>
          <a:xfrm>
            <a:off x="1" y="748626"/>
            <a:ext cx="12207748" cy="3723362"/>
          </a:xfrm>
          <a:prstGeom prst="rect">
            <a:avLst/>
          </a:prstGeom>
        </p:spPr>
      </p:pic>
      <p:pic>
        <p:nvPicPr>
          <p:cNvPr id="6" name="Picture 5">
            <a:extLst>
              <a:ext uri="{FF2B5EF4-FFF2-40B4-BE49-F238E27FC236}">
                <a16:creationId xmlns:a16="http://schemas.microsoft.com/office/drawing/2014/main" id="{EC1F8007-535B-ABCD-7521-9390A2975D2A}"/>
              </a:ext>
            </a:extLst>
          </p:cNvPr>
          <p:cNvPicPr>
            <a:picLocks noChangeAspect="1"/>
          </p:cNvPicPr>
          <p:nvPr/>
        </p:nvPicPr>
        <p:blipFill>
          <a:blip r:embed="rId4"/>
          <a:stretch>
            <a:fillRect/>
          </a:stretch>
        </p:blipFill>
        <p:spPr>
          <a:xfrm>
            <a:off x="8894371" y="4163697"/>
            <a:ext cx="3297629" cy="2694303"/>
          </a:xfrm>
          <a:prstGeom prst="rect">
            <a:avLst/>
          </a:prstGeom>
        </p:spPr>
      </p:pic>
      <p:sp>
        <p:nvSpPr>
          <p:cNvPr id="7" name="TextBox 6">
            <a:extLst>
              <a:ext uri="{FF2B5EF4-FFF2-40B4-BE49-F238E27FC236}">
                <a16:creationId xmlns:a16="http://schemas.microsoft.com/office/drawing/2014/main" id="{9F52FD20-9AB1-B58C-2D53-25B22ED36201}"/>
              </a:ext>
            </a:extLst>
          </p:cNvPr>
          <p:cNvSpPr txBox="1"/>
          <p:nvPr/>
        </p:nvSpPr>
        <p:spPr>
          <a:xfrm>
            <a:off x="8066" y="4281983"/>
            <a:ext cx="8886305" cy="2677656"/>
          </a:xfrm>
          <a:prstGeom prst="rect">
            <a:avLst/>
          </a:prstGeom>
          <a:noFill/>
        </p:spPr>
        <p:txBody>
          <a:bodyPr wrap="square" rtlCol="0">
            <a:spAutoFit/>
          </a:bodyPr>
          <a:lstStyle/>
          <a:p>
            <a:r>
              <a:rPr lang="en-US" sz="2400" b="1" dirty="0">
                <a:solidFill>
                  <a:srgbClr val="FF0000"/>
                </a:solidFill>
                <a:effectLst/>
              </a:rPr>
              <a:t>160 detectors (BaF2 crystals) </a:t>
            </a:r>
            <a:r>
              <a:rPr lang="en-US" sz="2400" dirty="0">
                <a:effectLst/>
              </a:rPr>
              <a:t>in a close-packed  ~ 3.5 𝜋 solid angle designed for high-efficiency detection of gamma rays.</a:t>
            </a:r>
          </a:p>
          <a:p>
            <a:r>
              <a:rPr lang="en-US" sz="2400" dirty="0">
                <a:effectLst/>
              </a:rPr>
              <a:t> </a:t>
            </a:r>
          </a:p>
          <a:p>
            <a:r>
              <a:rPr lang="en-US" sz="2400" b="1" dirty="0">
                <a:solidFill>
                  <a:srgbClr val="FF0000"/>
                </a:solidFill>
                <a:effectLst/>
              </a:rPr>
              <a:t>Epithermal neutron beam </a:t>
            </a:r>
            <a:r>
              <a:rPr lang="en-US" sz="2400" dirty="0">
                <a:effectLst/>
              </a:rPr>
              <a:t>allowing measurement across wide neutron energy range from 0.01 eV to ~500 keV </a:t>
            </a:r>
          </a:p>
          <a:p>
            <a:endParaRPr lang="en-US" sz="2400" dirty="0"/>
          </a:p>
          <a:p>
            <a:r>
              <a:rPr lang="en-US" sz="2400" dirty="0">
                <a:effectLst/>
              </a:rPr>
              <a:t>Can measure resonance energies/widths/angular momenta</a:t>
            </a:r>
          </a:p>
        </p:txBody>
      </p:sp>
    </p:spTree>
    <p:extLst>
      <p:ext uri="{BB962C8B-B14F-4D97-AF65-F5344CB8AC3E}">
        <p14:creationId xmlns:p14="http://schemas.microsoft.com/office/powerpoint/2010/main" val="265522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2">
            <a:extLst>
              <a:ext uri="{FF2B5EF4-FFF2-40B4-BE49-F238E27FC236}">
                <a16:creationId xmlns:a16="http://schemas.microsoft.com/office/drawing/2014/main" id="{C52DA039-5C03-364A-B6C3-8ACA5AC6429B}"/>
              </a:ext>
            </a:extLst>
          </p:cNvPr>
          <p:cNvSpPr txBox="1">
            <a:spLocks noChangeArrowheads="1"/>
          </p:cNvSpPr>
          <p:nvPr/>
        </p:nvSpPr>
        <p:spPr bwMode="auto">
          <a:xfrm>
            <a:off x="0" y="550839"/>
            <a:ext cx="12192000" cy="39718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658" tIns="25329" rIns="50658" bIns="25329"/>
          <a:lstStyle>
            <a:lvl1pPr>
              <a:lnSpc>
                <a:spcPct val="92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a:lnSpc>
                <a:spcPct val="92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2pPr>
            <a:lvl3pPr>
              <a:lnSpc>
                <a:spcPct val="92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3pPr>
            <a:lvl4pPr>
              <a:lnSpc>
                <a:spcPct val="92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a:lnSpc>
                <a:spcPct val="92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9pPr>
          </a:lstStyle>
          <a:p>
            <a:pPr>
              <a:lnSpc>
                <a:spcPct val="100000"/>
              </a:lnSpc>
              <a:spcBef>
                <a:spcPts val="394"/>
              </a:spcBef>
              <a:spcAft>
                <a:spcPct val="0"/>
              </a:spcAft>
              <a:buClrTx/>
              <a:defRPr/>
            </a:pPr>
            <a:r>
              <a:rPr lang="en-US" altLang="en-US" sz="1600" b="1" dirty="0"/>
              <a:t>NOPTREX: </a:t>
            </a:r>
            <a:r>
              <a:rPr lang="en-US" altLang="en-US" sz="1600" dirty="0"/>
              <a:t>C. Auton</a:t>
            </a:r>
            <a:r>
              <a:rPr lang="en-US" altLang="en-US" sz="1600" baseline="30000" dirty="0"/>
              <a:t>16</a:t>
            </a:r>
            <a:r>
              <a:rPr lang="en-US" altLang="en-US" sz="1600" dirty="0"/>
              <a:t>, E. Babcock</a:t>
            </a:r>
            <a:r>
              <a:rPr lang="en-US" altLang="en-US" sz="1600" baseline="30000" dirty="0"/>
              <a:t>29</a:t>
            </a:r>
            <a:r>
              <a:rPr lang="en-US" altLang="en-US" sz="1600" dirty="0"/>
              <a:t>, M. Barlow</a:t>
            </a:r>
            <a:r>
              <a:rPr lang="en-US" altLang="en-US" sz="1600" baseline="30000" dirty="0"/>
              <a:t>30</a:t>
            </a:r>
            <a:r>
              <a:rPr lang="en-US" altLang="en-US" sz="1600" dirty="0"/>
              <a:t>, L. Barron-Palos</a:t>
            </a:r>
            <a:r>
              <a:rPr lang="en-US" altLang="en-US" sz="1600" baseline="30000" dirty="0"/>
              <a:t>27</a:t>
            </a:r>
            <a:r>
              <a:rPr lang="en-US" altLang="en-US" sz="1600" dirty="0"/>
              <a:t>, L. Charon-Garcia</a:t>
            </a:r>
            <a:r>
              <a:rPr lang="en-US" altLang="en-US" sz="1600" baseline="30000" dirty="0"/>
              <a:t>42</a:t>
            </a:r>
            <a:r>
              <a:rPr lang="en-US" altLang="en-US" sz="1600" dirty="0"/>
              <a:t>, </a:t>
            </a:r>
            <a:r>
              <a:rPr lang="en-US" sz="1600" dirty="0"/>
              <a:t>E. Chekmenev</a:t>
            </a:r>
            <a:r>
              <a:rPr lang="en-US" sz="1600" baseline="30000" dirty="0"/>
              <a:t>32</a:t>
            </a:r>
            <a:r>
              <a:rPr lang="en-US" sz="1600" dirty="0"/>
              <a:t>,  A. Couture</a:t>
            </a:r>
            <a:r>
              <a:rPr lang="en-US" sz="1600" baseline="30000" dirty="0"/>
              <a:t>20</a:t>
            </a:r>
            <a:r>
              <a:rPr lang="en-US" sz="1600" dirty="0"/>
              <a:t>, </a:t>
            </a:r>
            <a:r>
              <a:rPr lang="en-US" altLang="en-US" sz="1600" dirty="0"/>
              <a:t>C. Crawford</a:t>
            </a:r>
            <a:r>
              <a:rPr lang="en-US" altLang="en-US" sz="1600" baseline="30000" dirty="0"/>
              <a:t>19</a:t>
            </a:r>
            <a:r>
              <a:rPr lang="en-US" altLang="en-US" sz="1600" dirty="0"/>
              <a:t>, B. Crider</a:t>
            </a:r>
            <a:r>
              <a:rPr lang="en-US" altLang="en-US" sz="1600" baseline="30000" dirty="0"/>
              <a:t>39</a:t>
            </a:r>
            <a:r>
              <a:rPr lang="en-US" altLang="en-US" sz="1600" dirty="0"/>
              <a:t>, K. Dickerson</a:t>
            </a:r>
            <a:r>
              <a:rPr lang="en-US" altLang="en-US" sz="1600" baseline="30000" dirty="0"/>
              <a:t>29</a:t>
            </a:r>
            <a:r>
              <a:rPr lang="en-US" altLang="en-US" sz="1600" dirty="0"/>
              <a:t>, D. Eigelbach</a:t>
            </a:r>
            <a:r>
              <a:rPr lang="en-US" altLang="en-US" sz="1600" baseline="30000" dirty="0"/>
              <a:t>20</a:t>
            </a:r>
            <a:r>
              <a:rPr lang="en-US" altLang="en-US" sz="1600" dirty="0"/>
              <a:t>, S. Endoh</a:t>
            </a:r>
            <a:r>
              <a:rPr lang="en-US" altLang="en-US" sz="1600" baseline="30000" dirty="0"/>
              <a:t>1,3</a:t>
            </a:r>
            <a:r>
              <a:rPr lang="en-US" altLang="en-US" sz="1600" dirty="0"/>
              <a:t>, R. Fan</a:t>
            </a:r>
            <a:r>
              <a:rPr lang="en-US" altLang="en-US" sz="1600" baseline="30000" dirty="0"/>
              <a:t>15,38</a:t>
            </a:r>
            <a:r>
              <a:rPr lang="en-US" altLang="en-US" sz="1600" dirty="0"/>
              <a:t>,  J. Fry</a:t>
            </a:r>
            <a:r>
              <a:rPr lang="en-US" altLang="en-US" sz="1600" baseline="30000" dirty="0"/>
              <a:t>24</a:t>
            </a:r>
            <a:r>
              <a:rPr lang="en-US" altLang="en-US" sz="1600" dirty="0"/>
              <a:t>, H. Fujioka</a:t>
            </a:r>
            <a:r>
              <a:rPr lang="en-US" altLang="en-US" sz="1600" baseline="30000" dirty="0"/>
              <a:t>7</a:t>
            </a:r>
            <a:r>
              <a:rPr lang="en-US" altLang="en-US" sz="1600" dirty="0"/>
              <a:t>, B. Goodson</a:t>
            </a:r>
            <a:r>
              <a:rPr lang="en-US" altLang="en-US" sz="1600" baseline="30000" dirty="0"/>
              <a:t>22</a:t>
            </a:r>
            <a:r>
              <a:rPr lang="en-US" altLang="en-US" sz="1600" dirty="0"/>
              <a:t>, V. Gudkov</a:t>
            </a:r>
            <a:r>
              <a:rPr lang="en-US" altLang="en-US" sz="1600" baseline="30000" dirty="0"/>
              <a:t>17</a:t>
            </a:r>
            <a:r>
              <a:rPr lang="en-US" altLang="en-US" sz="1600" dirty="0"/>
              <a:t>, C. Haddock</a:t>
            </a:r>
            <a:r>
              <a:rPr lang="en-US" altLang="en-US" sz="1600" baseline="30000" dirty="0"/>
              <a:t>21</a:t>
            </a:r>
            <a:r>
              <a:rPr lang="en-US" altLang="en-US" sz="1600" dirty="0"/>
              <a:t>, K. Hagino</a:t>
            </a:r>
            <a:r>
              <a:rPr lang="en-US" altLang="en-US" sz="1600" baseline="30000" dirty="0"/>
              <a:t>11</a:t>
            </a:r>
            <a:r>
              <a:rPr lang="en-US" altLang="en-US" sz="1600" dirty="0"/>
              <a:t>, H. Harada</a:t>
            </a:r>
            <a:r>
              <a:rPr lang="en-US" altLang="en-US" sz="1600" baseline="30000" dirty="0"/>
              <a:t>3</a:t>
            </a:r>
            <a:r>
              <a:rPr lang="en-US" altLang="en-US" sz="1600" dirty="0"/>
              <a:t>, P. Hautle</a:t>
            </a:r>
            <a:r>
              <a:rPr lang="en-US" altLang="en-US" sz="1600" baseline="30000" dirty="0"/>
              <a:t>28</a:t>
            </a:r>
            <a:r>
              <a:rPr lang="en-US" altLang="en-US" sz="1600" dirty="0"/>
              <a:t>, L. Hebenstiel</a:t>
            </a:r>
            <a:r>
              <a:rPr lang="en-US" altLang="en-US" sz="1600" baseline="30000" dirty="0"/>
              <a:t>16</a:t>
            </a:r>
            <a:r>
              <a:rPr lang="en-US" altLang="en-US" sz="1600" dirty="0"/>
              <a:t>, M. Hino</a:t>
            </a:r>
            <a:r>
              <a:rPr lang="en-US" altLang="en-US" sz="1600" baseline="30000" dirty="0"/>
              <a:t>11</a:t>
            </a:r>
            <a:r>
              <a:rPr lang="en-US" altLang="en-US" sz="1600" dirty="0"/>
              <a:t>, K. Hirota</a:t>
            </a:r>
            <a:r>
              <a:rPr lang="en-US" altLang="en-US" sz="1600" baseline="30000" dirty="0"/>
              <a:t>1</a:t>
            </a:r>
            <a:r>
              <a:rPr lang="en-US" altLang="en-US" sz="1600" dirty="0"/>
              <a:t>, I. Ide</a:t>
            </a:r>
            <a:r>
              <a:rPr lang="en-US" altLang="en-US" sz="1600" baseline="30000" dirty="0"/>
              <a:t>1</a:t>
            </a:r>
            <a:r>
              <a:rPr lang="en-US" altLang="en-US" sz="1600" dirty="0"/>
              <a:t>, M. Iinuma</a:t>
            </a:r>
            <a:r>
              <a:rPr lang="en-US" altLang="en-US" sz="1600" baseline="30000" dirty="0"/>
              <a:t>6</a:t>
            </a:r>
            <a:r>
              <a:rPr lang="en-US" altLang="en-US" sz="1600" dirty="0"/>
              <a:t>, H. Ikegami</a:t>
            </a:r>
            <a:r>
              <a:rPr lang="en-US" altLang="en-US" sz="1600" baseline="30000" dirty="0"/>
              <a:t>10</a:t>
            </a:r>
            <a:r>
              <a:rPr lang="en-US" altLang="en-US" sz="1600" dirty="0"/>
              <a:t>, T. Ino</a:t>
            </a:r>
            <a:r>
              <a:rPr lang="en-US" altLang="en-US" sz="1600" baseline="30000" dirty="0"/>
              <a:t>4</a:t>
            </a:r>
            <a:r>
              <a:rPr lang="en-US" altLang="en-US" sz="1600" dirty="0"/>
              <a:t>, R. Ishiguro</a:t>
            </a:r>
            <a:r>
              <a:rPr lang="en-US" altLang="en-US" sz="1600" baseline="30000" dirty="0"/>
              <a:t>13</a:t>
            </a:r>
            <a:r>
              <a:rPr lang="en-US" altLang="en-US" sz="1600" dirty="0"/>
              <a:t>, S. Ishimoto</a:t>
            </a:r>
            <a:r>
              <a:rPr lang="en-US" altLang="en-US" sz="1600" baseline="30000" dirty="0"/>
              <a:t>4</a:t>
            </a:r>
            <a:r>
              <a:rPr lang="en-US" altLang="en-US" sz="1600" dirty="0"/>
              <a:t>,  K. Ishizaki</a:t>
            </a:r>
            <a:r>
              <a:rPr lang="en-US" altLang="en-US" sz="1600" baseline="30000" dirty="0"/>
              <a:t>1</a:t>
            </a:r>
            <a:r>
              <a:rPr lang="en-US" altLang="en-US" sz="1600" dirty="0"/>
              <a:t>, T. Iwata</a:t>
            </a:r>
            <a:r>
              <a:rPr lang="en-US" altLang="en-US" sz="1600" baseline="30000" dirty="0"/>
              <a:t>9</a:t>
            </a:r>
            <a:r>
              <a:rPr lang="en-US" altLang="en-US" sz="1600" dirty="0"/>
              <a:t>, </a:t>
            </a:r>
            <a:r>
              <a:rPr lang="en-US" sz="1600" dirty="0">
                <a:effectLst/>
                <a:latin typeface="Aptos" panose="020B0004020202020204" pitchFamily="34" charset="0"/>
              </a:rPr>
              <a:t>P. Jahn</a:t>
            </a:r>
            <a:r>
              <a:rPr lang="en-US" sz="1600" baseline="30000" dirty="0">
                <a:effectLst/>
                <a:latin typeface="Aptos" panose="020B0004020202020204" pitchFamily="34" charset="0"/>
              </a:rPr>
              <a:t>22</a:t>
            </a:r>
            <a:r>
              <a:rPr lang="en-US" sz="1600" dirty="0">
                <a:effectLst/>
                <a:latin typeface="Aptos" panose="020B0004020202020204" pitchFamily="34" charset="0"/>
              </a:rPr>
              <a:t>,  </a:t>
            </a:r>
            <a:r>
              <a:rPr lang="en-US" altLang="en-US" sz="1600" dirty="0"/>
              <a:t>C. Jiang</a:t>
            </a:r>
            <a:r>
              <a:rPr lang="en-US" altLang="en-US" sz="1600" baseline="30000" dirty="0"/>
              <a:t>18</a:t>
            </a:r>
            <a:r>
              <a:rPr lang="en-US" altLang="en-US" sz="1600" dirty="0"/>
              <a:t>, W. Jiang</a:t>
            </a:r>
            <a:r>
              <a:rPr lang="en-US" altLang="en-US" sz="1600" baseline="30000" dirty="0"/>
              <a:t>15</a:t>
            </a:r>
            <a:r>
              <a:rPr lang="en-US" altLang="en-US" sz="1600" dirty="0"/>
              <a:t>,  K. Kameda</a:t>
            </a:r>
            <a:r>
              <a:rPr lang="en-US" altLang="en-US" sz="1600" baseline="30000" dirty="0"/>
              <a:t>7</a:t>
            </a:r>
            <a:r>
              <a:rPr lang="en-US" altLang="en-US" sz="1600" dirty="0"/>
              <a:t>, S. Kawamura</a:t>
            </a:r>
            <a:r>
              <a:rPr lang="en-US" altLang="en-US" sz="1600" baseline="30000" dirty="0"/>
              <a:t>1</a:t>
            </a:r>
            <a:r>
              <a:rPr lang="en-US" altLang="en-US" sz="1600" dirty="0"/>
              <a:t>, G. Kim</a:t>
            </a:r>
            <a:r>
              <a:rPr lang="en-US" altLang="en-US" sz="1600" baseline="30000" dirty="0"/>
              <a:t>14</a:t>
            </a:r>
            <a:r>
              <a:rPr lang="en-US" altLang="en-US" sz="1600" dirty="0"/>
              <a:t>, A. Kimura</a:t>
            </a:r>
            <a:r>
              <a:rPr lang="en-US" altLang="en-US" sz="1600" baseline="30000" dirty="0"/>
              <a:t>3</a:t>
            </a:r>
            <a:r>
              <a:rPr lang="en-US" altLang="en-US" sz="1600" dirty="0"/>
              <a:t>, P. King</a:t>
            </a:r>
            <a:r>
              <a:rPr lang="en-US" altLang="en-US" sz="1600" baseline="30000" dirty="0"/>
              <a:t>23</a:t>
            </a:r>
            <a:r>
              <a:rPr lang="en-US" altLang="en-US" sz="1600" dirty="0"/>
              <a:t>, M. Kitaguchi</a:t>
            </a:r>
            <a:r>
              <a:rPr lang="en-US" altLang="en-US" sz="1600" baseline="30000" dirty="0"/>
              <a:t>1</a:t>
            </a:r>
            <a:r>
              <a:rPr lang="en-US" altLang="en-US" sz="1600" dirty="0"/>
              <a:t>, Y. Kiyanagi</a:t>
            </a:r>
            <a:r>
              <a:rPr lang="en-US" altLang="en-US" sz="1600" baseline="30000" dirty="0"/>
              <a:t>1</a:t>
            </a:r>
            <a:r>
              <a:rPr lang="en-US" altLang="en-US" sz="1600" dirty="0"/>
              <a:t>, J. Koga</a:t>
            </a:r>
            <a:r>
              <a:rPr lang="en-US" altLang="en-US" sz="1600" baseline="30000" dirty="0"/>
              <a:t>2</a:t>
            </a:r>
            <a:r>
              <a:rPr lang="en-US" altLang="en-US" sz="1600" dirty="0"/>
              <a:t>, H. Kohri</a:t>
            </a:r>
            <a:r>
              <a:rPr lang="en-US" altLang="en-US" sz="1600" baseline="30000" dirty="0"/>
              <a:t>8</a:t>
            </a:r>
            <a:r>
              <a:rPr lang="en-US" altLang="en-US" sz="1600" dirty="0"/>
              <a:t>, A. Komives</a:t>
            </a:r>
            <a:r>
              <a:rPr lang="en-US" altLang="en-US" sz="1600" baseline="30000" dirty="0"/>
              <a:t>31</a:t>
            </a:r>
            <a:r>
              <a:rPr lang="en-US" altLang="en-US" sz="1600" dirty="0"/>
              <a:t>, S. W. Lee</a:t>
            </a:r>
            <a:r>
              <a:rPr lang="en-US" altLang="en-US" sz="1600" baseline="30000" dirty="0"/>
              <a:t>14</a:t>
            </a:r>
            <a:r>
              <a:rPr lang="en-US" altLang="en-US" sz="1600" dirty="0"/>
              <a:t>, Q. Lu</a:t>
            </a:r>
            <a:r>
              <a:rPr lang="en-US" altLang="en-US" sz="1600" baseline="30000" dirty="0"/>
              <a:t>15,38</a:t>
            </a:r>
            <a:r>
              <a:rPr lang="en-US" altLang="en-US" sz="1600" dirty="0"/>
              <a:t>,G. Luan</a:t>
            </a:r>
            <a:r>
              <a:rPr lang="en-US" altLang="en-US" sz="1600" baseline="30000" dirty="0"/>
              <a:t>34</a:t>
            </a:r>
            <a:r>
              <a:rPr lang="en-US" altLang="en-US" sz="1600" dirty="0"/>
              <a:t>, M. Luxnat</a:t>
            </a:r>
            <a:r>
              <a:rPr lang="en-US" altLang="en-US" sz="1600" baseline="30000" dirty="0"/>
              <a:t>16</a:t>
            </a:r>
            <a:r>
              <a:rPr lang="en-US" altLang="en-US" sz="1600" dirty="0"/>
              <a:t>, T. Matsushita</a:t>
            </a:r>
            <a:r>
              <a:rPr lang="en-US" altLang="en-US" sz="1600" baseline="30000" dirty="0"/>
              <a:t>1</a:t>
            </a:r>
            <a:r>
              <a:rPr lang="en-US" altLang="en-US" sz="1600" dirty="0"/>
              <a:t>, M. McCrea</a:t>
            </a:r>
            <a:r>
              <a:rPr lang="en-US" altLang="en-US" sz="1600" baseline="30000" dirty="0"/>
              <a:t>36</a:t>
            </a:r>
            <a:r>
              <a:rPr lang="en-US" altLang="en-US" sz="1600" dirty="0"/>
              <a:t>, J. Mills</a:t>
            </a:r>
            <a:r>
              <a:rPr lang="en-US" altLang="en-US" sz="1600" baseline="30000" dirty="0"/>
              <a:t>24</a:t>
            </a:r>
            <a:r>
              <a:rPr lang="en-US" altLang="en-US" sz="1600" dirty="0"/>
              <a:t>, K. Mishima</a:t>
            </a:r>
            <a:r>
              <a:rPr lang="en-US" altLang="en-US" sz="1600" baseline="30000" dirty="0"/>
              <a:t>4</a:t>
            </a:r>
            <a:r>
              <a:rPr lang="en-US" altLang="en-US" sz="1600" dirty="0"/>
              <a:t>, Y. Miyachi</a:t>
            </a:r>
            <a:r>
              <a:rPr lang="en-US" altLang="en-US" sz="1600" baseline="30000" dirty="0"/>
              <a:t>9</a:t>
            </a:r>
            <a:r>
              <a:rPr lang="en-US" altLang="en-US" sz="1600" dirty="0"/>
              <a:t>, T. Momose</a:t>
            </a:r>
            <a:r>
              <a:rPr lang="en-US" altLang="en-US" sz="1600" baseline="30000" dirty="0"/>
              <a:t>5</a:t>
            </a:r>
            <a:r>
              <a:rPr lang="en-US" altLang="en-US" sz="1600" dirty="0"/>
              <a:t>, T. Morishima</a:t>
            </a:r>
            <a:r>
              <a:rPr lang="en-US" altLang="en-US" sz="1600" baseline="30000" dirty="0"/>
              <a:t>1</a:t>
            </a:r>
            <a:r>
              <a:rPr lang="en-US" altLang="en-US" sz="1600" dirty="0"/>
              <a:t>, T. Mulkey</a:t>
            </a:r>
            <a:r>
              <a:rPr lang="en-US" altLang="en-US" sz="1600" baseline="30000" dirty="0"/>
              <a:t>45</a:t>
            </a:r>
            <a:r>
              <a:rPr lang="en-US" altLang="en-US" sz="1600" dirty="0"/>
              <a:t>, Y. Niinomi</a:t>
            </a:r>
            <a:r>
              <a:rPr lang="en-US" altLang="en-US" sz="1600" baseline="30000" dirty="0"/>
              <a:t>1</a:t>
            </a:r>
            <a:r>
              <a:rPr lang="en-US" altLang="en-US" sz="1600" dirty="0"/>
              <a:t>, I. Novikov</a:t>
            </a:r>
            <a:r>
              <a:rPr lang="en-US" altLang="en-US" sz="1600" baseline="30000" dirty="0"/>
              <a:t>25</a:t>
            </a:r>
            <a:r>
              <a:rPr lang="en-US" altLang="en-US" sz="1600" dirty="0"/>
              <a:t>, J. O’Mahar</a:t>
            </a:r>
            <a:r>
              <a:rPr lang="en-US" altLang="en-US" sz="1600" baseline="30000" dirty="0"/>
              <a:t>19</a:t>
            </a:r>
            <a:r>
              <a:rPr lang="en-US" altLang="en-US" sz="1600" dirty="0"/>
              <a:t>, </a:t>
            </a:r>
            <a:r>
              <a:rPr lang="en-US" altLang="en-US" sz="1600" dirty="0">
                <a:latin typeface="+mn-lt"/>
              </a:rPr>
              <a:t>T. Okudaira</a:t>
            </a:r>
            <a:r>
              <a:rPr lang="en-US" altLang="en-US" sz="1600" baseline="30000" dirty="0">
                <a:latin typeface="+mn-lt"/>
              </a:rPr>
              <a:t>1</a:t>
            </a:r>
            <a:r>
              <a:rPr lang="en-US" altLang="en-US" sz="1600" dirty="0">
                <a:latin typeface="+mn-lt"/>
              </a:rPr>
              <a:t>, </a:t>
            </a:r>
            <a:r>
              <a:rPr lang="en-US" altLang="en-US" sz="1600" dirty="0">
                <a:latin typeface="+mn-lt"/>
                <a:cs typeface="Calibri" panose="020F0502020204030204" pitchFamily="34" charset="0"/>
              </a:rPr>
              <a:t>M. Okuizumi</a:t>
            </a:r>
            <a:r>
              <a:rPr lang="en-US" altLang="en-US" sz="1600" baseline="30000" dirty="0">
                <a:latin typeface="+mn-lt"/>
                <a:cs typeface="Calibri" panose="020F0502020204030204" pitchFamily="34" charset="0"/>
              </a:rPr>
              <a:t>1</a:t>
            </a:r>
            <a:r>
              <a:rPr lang="en-US" altLang="en-US" sz="1600" dirty="0">
                <a:latin typeface="+mn-lt"/>
                <a:cs typeface="Calibri" panose="020F0502020204030204" pitchFamily="34" charset="0"/>
              </a:rPr>
              <a:t>, </a:t>
            </a:r>
            <a:r>
              <a:rPr lang="en-US" altLang="en-US" sz="1600" dirty="0">
                <a:latin typeface="+mn-lt"/>
              </a:rPr>
              <a:t>K. Ogata</a:t>
            </a:r>
            <a:r>
              <a:rPr lang="en-US" altLang="en-US" sz="1600" baseline="30000" dirty="0">
                <a:latin typeface="+mn-lt"/>
              </a:rPr>
              <a:t>8</a:t>
            </a:r>
            <a:r>
              <a:rPr lang="en-US" altLang="en-US" sz="1600" dirty="0"/>
              <a:t>, T. Oku</a:t>
            </a:r>
            <a:r>
              <a:rPr lang="en-US" altLang="en-US" sz="1600" baseline="30000" dirty="0"/>
              <a:t>3</a:t>
            </a:r>
            <a:r>
              <a:rPr lang="en-US" altLang="en-US" sz="1600" dirty="0"/>
              <a:t>, G. Otero</a:t>
            </a:r>
            <a:r>
              <a:rPr lang="en-US" altLang="en-US" sz="1600" baseline="30000" dirty="0"/>
              <a:t>16</a:t>
            </a:r>
            <a:r>
              <a:rPr lang="en-US" altLang="en-US" sz="1600" dirty="0"/>
              <a:t>, J. Palomino</a:t>
            </a:r>
            <a:r>
              <a:rPr lang="en-US" altLang="en-US" sz="1600" baseline="30000" dirty="0"/>
              <a:t>39 </a:t>
            </a:r>
            <a:r>
              <a:rPr lang="en-US" altLang="en-US" sz="1600" dirty="0"/>
              <a:t>, S. Penttila</a:t>
            </a:r>
            <a:r>
              <a:rPr lang="en-US" altLang="en-US" sz="1600" baseline="30000" dirty="0"/>
              <a:t>18</a:t>
            </a:r>
            <a:r>
              <a:rPr lang="en-US" altLang="en-US" sz="1600" dirty="0"/>
              <a:t>, A. Perez-Martin</a:t>
            </a:r>
            <a:r>
              <a:rPr lang="en-US" altLang="en-US" sz="1600" baseline="30000" dirty="0"/>
              <a:t>27</a:t>
            </a:r>
            <a:r>
              <a:rPr lang="en-US" altLang="en-US" sz="1600" dirty="0"/>
              <a:t>, A. Petrilla</a:t>
            </a:r>
            <a:r>
              <a:rPr lang="en-US" altLang="en-US" sz="1600" baseline="30000" dirty="0"/>
              <a:t>22</a:t>
            </a:r>
            <a:r>
              <a:rPr lang="en-US" altLang="en-US" sz="1600" dirty="0"/>
              <a:t>, B. Plaster</a:t>
            </a:r>
            <a:r>
              <a:rPr lang="en-US" altLang="en-US" sz="1600" baseline="30000" dirty="0"/>
              <a:t>19</a:t>
            </a:r>
            <a:r>
              <a:rPr lang="en-US" altLang="en-US" sz="1600" dirty="0"/>
              <a:t>, X. Ruan</a:t>
            </a:r>
            <a:r>
              <a:rPr lang="en-US" altLang="en-US" sz="1600" baseline="30000" dirty="0"/>
              <a:t>34</a:t>
            </a:r>
            <a:r>
              <a:rPr lang="en-US" altLang="en-US" sz="1600" dirty="0"/>
              <a:t>, K. Sakai</a:t>
            </a:r>
            <a:r>
              <a:rPr lang="en-US" altLang="en-US" sz="1600" baseline="30000" dirty="0"/>
              <a:t>3</a:t>
            </a:r>
            <a:r>
              <a:rPr lang="en-US" altLang="en-US" sz="1600" dirty="0"/>
              <a:t>, S. Samiei</a:t>
            </a:r>
            <a:r>
              <a:rPr lang="en-US" altLang="en-US" sz="1600" baseline="30000" dirty="0"/>
              <a:t>16</a:t>
            </a:r>
            <a:r>
              <a:rPr lang="en-US" altLang="en-US" sz="1600" dirty="0"/>
              <a:t>, M. Sarsour</a:t>
            </a:r>
            <a:r>
              <a:rPr lang="en-US" altLang="en-US" sz="1600" baseline="30000" dirty="0"/>
              <a:t>45</a:t>
            </a:r>
            <a:r>
              <a:rPr lang="en-US" altLang="en-US" sz="1600" dirty="0"/>
              <a:t> , D. Schaper</a:t>
            </a:r>
            <a:r>
              <a:rPr lang="en-US" altLang="en-US" sz="1600" baseline="30000" dirty="0"/>
              <a:t>16</a:t>
            </a:r>
            <a:r>
              <a:rPr lang="en-US" altLang="en-US" sz="1600" dirty="0"/>
              <a:t>, M. Scott</a:t>
            </a:r>
            <a:r>
              <a:rPr lang="en-US" altLang="en-US" sz="1600" baseline="30000" dirty="0"/>
              <a:t>46</a:t>
            </a:r>
            <a:r>
              <a:rPr lang="en-US" altLang="en-US" sz="1600" dirty="0"/>
              <a:t>, </a:t>
            </a:r>
            <a:r>
              <a:rPr lang="en-US" altLang="en-US" sz="1600" dirty="0">
                <a:cs typeface="Calibri" panose="020F0502020204030204" pitchFamily="34" charset="0"/>
              </a:rPr>
              <a:t>R. Shchepin</a:t>
            </a:r>
            <a:r>
              <a:rPr lang="en-US" altLang="en-US" sz="1600" baseline="30000" dirty="0">
                <a:cs typeface="Calibri" panose="020F0502020204030204" pitchFamily="34" charset="0"/>
              </a:rPr>
              <a:t>33</a:t>
            </a:r>
            <a:r>
              <a:rPr lang="en-US" altLang="en-US" sz="1600" dirty="0">
                <a:cs typeface="Calibri" panose="020F0502020204030204" pitchFamily="34" charset="0"/>
              </a:rPr>
              <a:t> ,</a:t>
            </a:r>
            <a:r>
              <a:rPr lang="en-US" altLang="en-US" sz="1600" dirty="0"/>
              <a:t>T. Shima</a:t>
            </a:r>
            <a:r>
              <a:rPr lang="en-US" altLang="en-US" sz="1600" baseline="30000" dirty="0"/>
              <a:t>8</a:t>
            </a:r>
            <a:r>
              <a:rPr lang="en-US" altLang="en-US" sz="1600" dirty="0"/>
              <a:t>, H. Shimizu</a:t>
            </a:r>
            <a:r>
              <a:rPr lang="en-US" altLang="en-US" sz="1600" baseline="30000" dirty="0"/>
              <a:t>1</a:t>
            </a:r>
            <a:r>
              <a:rPr lang="en-US" altLang="en-US" sz="1600" dirty="0"/>
              <a:t>, Z. Siraj</a:t>
            </a:r>
            <a:r>
              <a:rPr lang="en-US" altLang="en-US" sz="1600" baseline="30000" dirty="0"/>
              <a:t>22</a:t>
            </a:r>
            <a:r>
              <a:rPr lang="en-US" altLang="en-US" sz="1600" dirty="0"/>
              <a:t>, W. Snow</a:t>
            </a:r>
            <a:r>
              <a:rPr lang="en-US" altLang="en-US" sz="1600" baseline="30000" dirty="0"/>
              <a:t>16</a:t>
            </a:r>
            <a:r>
              <a:rPr lang="en-US" altLang="en-US" sz="1600" dirty="0"/>
              <a:t>, D. Spayde</a:t>
            </a:r>
            <a:r>
              <a:rPr lang="en-US" altLang="en-US" sz="1600" baseline="30000" dirty="0"/>
              <a:t>35</a:t>
            </a:r>
            <a:r>
              <a:rPr lang="en-US" altLang="en-US" sz="1600" dirty="0"/>
              <a:t>, H. Tada</a:t>
            </a:r>
            <a:r>
              <a:rPr lang="en-US" altLang="en-US" sz="1600" baseline="30000" dirty="0"/>
              <a:t>1</a:t>
            </a:r>
            <a:r>
              <a:rPr lang="en-US" altLang="en-US" sz="1600" dirty="0"/>
              <a:t>, J. Tang</a:t>
            </a:r>
            <a:r>
              <a:rPr lang="en-US" altLang="en-US" sz="1600" baseline="30000" dirty="0"/>
              <a:t>37</a:t>
            </a:r>
            <a:r>
              <a:rPr lang="en-US" altLang="en-US" sz="1600" dirty="0"/>
              <a:t>, Z. Tang</a:t>
            </a:r>
            <a:r>
              <a:rPr lang="en-US" altLang="en-US" sz="1600" baseline="30000" dirty="0"/>
              <a:t>20</a:t>
            </a:r>
            <a:r>
              <a:rPr lang="en-US" altLang="en-US" sz="1600" dirty="0"/>
              <a:t>, Y. Tani</a:t>
            </a:r>
            <a:r>
              <a:rPr lang="en-US" altLang="en-US" sz="1600" baseline="30000" dirty="0"/>
              <a:t>7</a:t>
            </a:r>
            <a:r>
              <a:rPr lang="en-US" altLang="en-US" sz="1600" dirty="0"/>
              <a:t>, S. Takada</a:t>
            </a:r>
            <a:r>
              <a:rPr lang="en-US" altLang="en-US" sz="1600" baseline="30000" dirty="0"/>
              <a:t>2</a:t>
            </a:r>
            <a:r>
              <a:rPr lang="en-US" altLang="en-US" sz="1600" dirty="0"/>
              <a:t>, Y. Takahashi</a:t>
            </a:r>
            <a:r>
              <a:rPr lang="en-US" altLang="en-US" sz="1600" baseline="30000" dirty="0"/>
              <a:t>11</a:t>
            </a:r>
            <a:r>
              <a:rPr lang="en-US" altLang="en-US" sz="1600" dirty="0"/>
              <a:t>, D. Takahaski</a:t>
            </a:r>
            <a:r>
              <a:rPr lang="en-US" altLang="en-US" sz="1600" baseline="30000" dirty="0"/>
              <a:t>12</a:t>
            </a:r>
            <a:r>
              <a:rPr lang="en-US" altLang="en-US" sz="1600" dirty="0"/>
              <a:t>, K. Taketani</a:t>
            </a:r>
            <a:r>
              <a:rPr lang="en-US" altLang="en-US" sz="1600" baseline="30000" dirty="0"/>
              <a:t>8</a:t>
            </a:r>
            <a:r>
              <a:rPr lang="en-US" altLang="en-US" sz="1600" dirty="0"/>
              <a:t>, A. Taninah</a:t>
            </a:r>
            <a:r>
              <a:rPr lang="en-US" altLang="en-US" sz="1600" baseline="30000" dirty="0"/>
              <a:t>40</a:t>
            </a:r>
            <a:r>
              <a:rPr lang="en-US" altLang="en-US" sz="1600" dirty="0"/>
              <a:t>, K. Tateishi</a:t>
            </a:r>
            <a:r>
              <a:rPr lang="en-US" altLang="en-US" sz="1600" baseline="30000" dirty="0"/>
              <a:t>10</a:t>
            </a:r>
            <a:r>
              <a:rPr lang="en-US" altLang="en-US" sz="1600" dirty="0"/>
              <a:t>, X. Tong</a:t>
            </a:r>
            <a:r>
              <a:rPr lang="en-US" altLang="en-US" sz="1600" baseline="30000" dirty="0"/>
              <a:t>15</a:t>
            </a:r>
            <a:r>
              <a:rPr lang="en-US" altLang="en-US" sz="1600" dirty="0"/>
              <a:t>, T. Uesaka</a:t>
            </a:r>
            <a:r>
              <a:rPr lang="en-US" altLang="en-US" sz="1600" baseline="30000" dirty="0"/>
              <a:t>10</a:t>
            </a:r>
            <a:r>
              <a:rPr lang="en-US" altLang="en-US" sz="1600" dirty="0"/>
              <a:t>, N. Vassilopoulos</a:t>
            </a:r>
            <a:r>
              <a:rPr lang="en-US" altLang="en-US" sz="1600" baseline="30000" dirty="0"/>
              <a:t>15</a:t>
            </a:r>
            <a:r>
              <a:rPr lang="en-US" altLang="en-US" sz="1600" dirty="0"/>
              <a:t>, M. Veillette</a:t>
            </a:r>
            <a:r>
              <a:rPr lang="en-US" altLang="en-US" sz="1600" baseline="30000" dirty="0"/>
              <a:t>26</a:t>
            </a:r>
            <a:r>
              <a:rPr lang="en-US" altLang="en-US" sz="1600" dirty="0"/>
              <a:t>, G. Visser</a:t>
            </a:r>
            <a:r>
              <a:rPr lang="en-US" altLang="en-US" sz="1600" baseline="30000" dirty="0"/>
              <a:t>16</a:t>
            </a:r>
            <a:r>
              <a:rPr lang="en-US" altLang="en-US" sz="1600" dirty="0"/>
              <a:t>, N. Wada</a:t>
            </a:r>
            <a:r>
              <a:rPr lang="en-US" altLang="en-US" sz="1600" baseline="30000" dirty="0"/>
              <a:t>1</a:t>
            </a:r>
            <a:r>
              <a:rPr lang="en-US" altLang="en-US" sz="1600" dirty="0"/>
              <a:t>, M. Wan</a:t>
            </a:r>
            <a:r>
              <a:rPr lang="en-US" altLang="en-US" sz="1600" baseline="30000" dirty="0"/>
              <a:t>43</a:t>
            </a:r>
            <a:r>
              <a:rPr lang="en-US" altLang="en-US" sz="1600" dirty="0"/>
              <a:t>, Y. Wang</a:t>
            </a:r>
            <a:r>
              <a:rPr lang="en-US" altLang="en-US" sz="1600" baseline="30000" dirty="0"/>
              <a:t>19</a:t>
            </a:r>
            <a:r>
              <a:rPr lang="en-US" altLang="en-US" sz="1600" dirty="0"/>
              <a:t>, D. Wei</a:t>
            </a:r>
            <a:r>
              <a:rPr lang="en-US" altLang="en-US" sz="1600" baseline="30000" dirty="0"/>
              <a:t>41 </a:t>
            </a:r>
            <a:r>
              <a:rPr lang="en-US" altLang="en-US" sz="1600" dirty="0"/>
              <a:t>, H. Wijerante</a:t>
            </a:r>
            <a:r>
              <a:rPr lang="en-US" altLang="en-US" sz="1600" baseline="30000" dirty="0"/>
              <a:t>45</a:t>
            </a:r>
            <a:r>
              <a:rPr lang="en-US" altLang="en-US" sz="1600" dirty="0"/>
              <a:t>,  J. Winkelbauer</a:t>
            </a:r>
            <a:r>
              <a:rPr lang="en-US" altLang="en-US" sz="1600" baseline="30000" dirty="0"/>
              <a:t>20</a:t>
            </a:r>
            <a:r>
              <a:rPr lang="en-US" altLang="en-US" sz="1600" dirty="0"/>
              <a:t>, T. Yamamoto</a:t>
            </a:r>
            <a:r>
              <a:rPr lang="en-US" altLang="en-US" sz="1600" baseline="30000" dirty="0"/>
              <a:t>1</a:t>
            </a:r>
            <a:r>
              <a:rPr lang="en-US" altLang="en-US" sz="1600" dirty="0"/>
              <a:t>, Y. Yamagata</a:t>
            </a:r>
            <a:r>
              <a:rPr lang="en-US" altLang="en-US" sz="1600" baseline="30000" dirty="0"/>
              <a:t>10</a:t>
            </a:r>
            <a:r>
              <a:rPr lang="en-US" altLang="en-US" sz="1600" dirty="0"/>
              <a:t>, H. Yan</a:t>
            </a:r>
            <a:r>
              <a:rPr lang="en-US" altLang="en-US" sz="1600" baseline="30000" dirty="0"/>
              <a:t>43</a:t>
            </a:r>
            <a:r>
              <a:rPr lang="en-US" altLang="en-US" sz="1600" dirty="0"/>
              <a:t>, H. Yoshikawa</a:t>
            </a:r>
            <a:r>
              <a:rPr lang="en-US" altLang="en-US" sz="1600" baseline="30000" dirty="0"/>
              <a:t>8</a:t>
            </a:r>
            <a:r>
              <a:rPr lang="en-US" altLang="en-US" sz="1600" dirty="0"/>
              <a:t>, T. Yoshioka</a:t>
            </a:r>
            <a:r>
              <a:rPr lang="en-US" altLang="en-US" sz="1600" baseline="30000" dirty="0"/>
              <a:t>2</a:t>
            </a:r>
            <a:r>
              <a:rPr lang="en-US" altLang="en-US" sz="1600" dirty="0"/>
              <a:t>, M. Yosoi</a:t>
            </a:r>
            <a:r>
              <a:rPr lang="en-US" altLang="en-US" sz="1600" baseline="30000" dirty="0"/>
              <a:t>8 </a:t>
            </a:r>
            <a:r>
              <a:rPr lang="en-US" altLang="en-US" sz="1600" dirty="0"/>
              <a:t>, L. Zanini</a:t>
            </a:r>
            <a:r>
              <a:rPr lang="en-US" altLang="en-US" sz="1600" baseline="30000" dirty="0"/>
              <a:t>44</a:t>
            </a:r>
            <a:r>
              <a:rPr lang="en-US" altLang="en-US" sz="1600" dirty="0"/>
              <a:t>,  M. Zhang</a:t>
            </a:r>
            <a:r>
              <a:rPr lang="en-US" altLang="en-US" sz="1600" baseline="30000" dirty="0"/>
              <a:t>15,16</a:t>
            </a:r>
            <a:r>
              <a:rPr lang="en-US" altLang="en-US" sz="1600" dirty="0"/>
              <a:t>, Q. Zhang</a:t>
            </a:r>
            <a:r>
              <a:rPr lang="en-US" altLang="en-US" sz="1600" baseline="30000" dirty="0"/>
              <a:t>34</a:t>
            </a:r>
          </a:p>
          <a:p>
            <a:pPr>
              <a:lnSpc>
                <a:spcPct val="100000"/>
              </a:lnSpc>
              <a:spcBef>
                <a:spcPts val="394"/>
              </a:spcBef>
              <a:spcAft>
                <a:spcPct val="0"/>
              </a:spcAft>
              <a:buClrTx/>
              <a:defRPr/>
            </a:pPr>
            <a:endParaRPr lang="en-US" altLang="en-US" sz="600" baseline="30000" dirty="0"/>
          </a:p>
          <a:p>
            <a:pPr>
              <a:lnSpc>
                <a:spcPct val="100000"/>
              </a:lnSpc>
              <a:spcBef>
                <a:spcPts val="394"/>
              </a:spcBef>
              <a:spcAft>
                <a:spcPct val="0"/>
              </a:spcAft>
              <a:buClrTx/>
              <a:defRPr/>
            </a:pPr>
            <a:r>
              <a:rPr lang="en-US" altLang="en-US" sz="1600" b="1" dirty="0"/>
              <a:t>IRES: </a:t>
            </a:r>
            <a:r>
              <a:rPr lang="en-US" altLang="en-US" sz="1600" dirty="0"/>
              <a:t>D. Bishop</a:t>
            </a:r>
            <a:r>
              <a:rPr lang="en-US" altLang="en-US" sz="1600" baseline="30000" dirty="0"/>
              <a:t>16</a:t>
            </a:r>
            <a:r>
              <a:rPr lang="en-US" altLang="en-US" sz="1600" dirty="0"/>
              <a:t>, J. Britt</a:t>
            </a:r>
            <a:r>
              <a:rPr lang="en-US" altLang="en-US" sz="1600" baseline="30000" dirty="0"/>
              <a:t>24</a:t>
            </a:r>
            <a:r>
              <a:rPr lang="en-US" altLang="en-US" sz="1600" dirty="0"/>
              <a:t>, B. Edwards</a:t>
            </a:r>
            <a:r>
              <a:rPr lang="en-US" altLang="en-US" sz="1600" baseline="30000" dirty="0"/>
              <a:t>25</a:t>
            </a:r>
            <a:r>
              <a:rPr lang="en-US" altLang="en-US" sz="1600" dirty="0"/>
              <a:t>, M. Hamilton</a:t>
            </a:r>
            <a:r>
              <a:rPr lang="en-US" altLang="en-US" sz="1600" baseline="30000" dirty="0"/>
              <a:t>24</a:t>
            </a:r>
            <a:r>
              <a:rPr lang="en-US" altLang="en-US" sz="1600" dirty="0"/>
              <a:t> , S. LeRose</a:t>
            </a:r>
            <a:r>
              <a:rPr lang="en-US" altLang="en-US" sz="1600" baseline="30000" dirty="0"/>
              <a:t>19</a:t>
            </a:r>
            <a:r>
              <a:rPr lang="en-US" altLang="en-US" sz="1600" dirty="0"/>
              <a:t>, E. Myers</a:t>
            </a:r>
            <a:r>
              <a:rPr lang="en-US" altLang="en-US" sz="1600" baseline="30000" dirty="0"/>
              <a:t>26</a:t>
            </a:r>
            <a:r>
              <a:rPr lang="en-US" altLang="en-US" sz="1600" dirty="0"/>
              <a:t>, N. Niemotka</a:t>
            </a:r>
            <a:r>
              <a:rPr lang="en-US" altLang="en-US" sz="1600" baseline="30000" dirty="0"/>
              <a:t>35</a:t>
            </a:r>
            <a:r>
              <a:rPr lang="en-US" altLang="en-US" sz="1600" dirty="0"/>
              <a:t>, N. Palley</a:t>
            </a:r>
            <a:r>
              <a:rPr lang="en-US" altLang="en-US" sz="1600" baseline="30000" dirty="0"/>
              <a:t>46</a:t>
            </a:r>
            <a:r>
              <a:rPr lang="en-US" altLang="en-US" sz="1600" dirty="0"/>
              <a:t>, L. Potts</a:t>
            </a:r>
            <a:r>
              <a:rPr lang="en-US" altLang="en-US" sz="1600" baseline="30000" dirty="0"/>
              <a:t>25</a:t>
            </a:r>
            <a:r>
              <a:rPr lang="en-US" altLang="en-US" sz="1600" dirty="0"/>
              <a:t>, J. Purnell</a:t>
            </a:r>
            <a:r>
              <a:rPr lang="en-US" altLang="en-US" sz="1600" baseline="30000" dirty="0"/>
              <a:t>19</a:t>
            </a:r>
            <a:r>
              <a:rPr lang="en-US" altLang="en-US" sz="1600" dirty="0"/>
              <a:t>, </a:t>
            </a:r>
            <a:br>
              <a:rPr lang="en-US" altLang="en-US" sz="1600" dirty="0"/>
            </a:br>
            <a:r>
              <a:rPr lang="en-US" altLang="en-US" sz="1600" dirty="0"/>
              <a:t>L. Richter</a:t>
            </a:r>
            <a:r>
              <a:rPr lang="en-US" altLang="en-US" sz="1600" baseline="30000" dirty="0"/>
              <a:t>35</a:t>
            </a:r>
            <a:r>
              <a:rPr lang="en-US" altLang="en-US" sz="1600" dirty="0"/>
              <a:t>, E. Shipp</a:t>
            </a:r>
            <a:r>
              <a:rPr lang="en-US" altLang="en-US" sz="1600" baseline="30000" dirty="0"/>
              <a:t>16</a:t>
            </a:r>
            <a:r>
              <a:rPr lang="en-US" altLang="en-US" sz="1600" dirty="0"/>
              <a:t>, A. Smyrichinsky</a:t>
            </a:r>
            <a:r>
              <a:rPr lang="en-US" altLang="en-US" sz="1600" baseline="30000" dirty="0"/>
              <a:t>16</a:t>
            </a:r>
            <a:r>
              <a:rPr lang="en-US" altLang="en-US" sz="1600" dirty="0"/>
              <a:t>, K. Swafford</a:t>
            </a:r>
            <a:r>
              <a:rPr lang="en-US" altLang="en-US" sz="1600" baseline="30000" dirty="0"/>
              <a:t>24</a:t>
            </a:r>
            <a:r>
              <a:rPr lang="en-US" altLang="en-US" sz="1600" dirty="0"/>
              <a:t>, J. Traywick</a:t>
            </a:r>
            <a:r>
              <a:rPr lang="en-US" altLang="en-US" sz="1600" baseline="30000" dirty="0"/>
              <a:t>39</a:t>
            </a:r>
            <a:r>
              <a:rPr lang="en-US" altLang="en-US" sz="1600" dirty="0"/>
              <a:t>, D. Waxley</a:t>
            </a:r>
            <a:r>
              <a:rPr lang="en-US" altLang="en-US" sz="1600" baseline="30000" dirty="0"/>
              <a:t>26</a:t>
            </a:r>
            <a:r>
              <a:rPr lang="en-US" altLang="en-US" sz="1600" dirty="0"/>
              <a:t>, M. Wilson</a:t>
            </a:r>
            <a:r>
              <a:rPr lang="en-US" altLang="en-US" sz="1600" baseline="30000" dirty="0"/>
              <a:t>26</a:t>
            </a:r>
            <a:r>
              <a:rPr lang="en-US" altLang="en-US" sz="1600" dirty="0"/>
              <a:t>, A. Winterman</a:t>
            </a:r>
            <a:r>
              <a:rPr lang="en-US" altLang="en-US" sz="1600" baseline="30000" dirty="0"/>
              <a:t>19</a:t>
            </a:r>
            <a:r>
              <a:rPr lang="en-US" altLang="en-US" sz="1600" dirty="0"/>
              <a:t> </a:t>
            </a:r>
          </a:p>
          <a:p>
            <a:pPr>
              <a:lnSpc>
                <a:spcPct val="100000"/>
              </a:lnSpc>
              <a:spcBef>
                <a:spcPts val="394"/>
              </a:spcBef>
              <a:spcAft>
                <a:spcPct val="0"/>
              </a:spcAft>
              <a:buClrTx/>
              <a:defRPr/>
            </a:pPr>
            <a:endParaRPr lang="en-US" altLang="en-US" sz="600" baseline="30000" dirty="0"/>
          </a:p>
          <a:p>
            <a:pPr>
              <a:lnSpc>
                <a:spcPct val="100000"/>
              </a:lnSpc>
              <a:spcBef>
                <a:spcPts val="394"/>
              </a:spcBef>
              <a:spcAft>
                <a:spcPct val="0"/>
              </a:spcAft>
              <a:buClrTx/>
              <a:defRPr/>
            </a:pPr>
            <a:r>
              <a:rPr lang="en-US" altLang="en-US" sz="1600" baseline="30000" dirty="0"/>
              <a:t>1</a:t>
            </a:r>
            <a:r>
              <a:rPr lang="en-US" altLang="en-US" sz="1600" dirty="0"/>
              <a:t>Nagoya, </a:t>
            </a:r>
            <a:r>
              <a:rPr lang="en-US" altLang="en-US" sz="1600" baseline="30000" dirty="0"/>
              <a:t>2</a:t>
            </a:r>
            <a:r>
              <a:rPr lang="en-US" altLang="en-US" sz="1600" dirty="0"/>
              <a:t>Kyushu, </a:t>
            </a:r>
            <a:r>
              <a:rPr lang="en-US" altLang="en-US" sz="1600" baseline="30000" dirty="0"/>
              <a:t>3</a:t>
            </a:r>
            <a:r>
              <a:rPr lang="en-US" altLang="en-US" sz="1600" dirty="0"/>
              <a:t>JAEA, </a:t>
            </a:r>
            <a:r>
              <a:rPr lang="en-US" altLang="en-US" sz="1600" baseline="30000" dirty="0"/>
              <a:t>4</a:t>
            </a:r>
            <a:r>
              <a:rPr lang="en-US" altLang="en-US" sz="1600" dirty="0"/>
              <a:t>KEK, </a:t>
            </a:r>
            <a:r>
              <a:rPr lang="en-US" altLang="en-US" sz="1600" baseline="30000" dirty="0"/>
              <a:t>5</a:t>
            </a:r>
            <a:r>
              <a:rPr lang="en-US" altLang="en-US" sz="1600" dirty="0"/>
              <a:t>British Columbia, </a:t>
            </a:r>
            <a:r>
              <a:rPr lang="en-US" altLang="en-US" sz="1600" baseline="30000" dirty="0"/>
              <a:t>6</a:t>
            </a:r>
            <a:r>
              <a:rPr lang="en-US" altLang="en-US" sz="1600" dirty="0"/>
              <a:t>Hiroshima, </a:t>
            </a:r>
            <a:r>
              <a:rPr lang="en-US" altLang="en-US" sz="1600" baseline="30000" dirty="0"/>
              <a:t>7</a:t>
            </a:r>
            <a:r>
              <a:rPr lang="en-US" altLang="en-US" sz="1600" dirty="0"/>
              <a:t>Tokyo Inst. Tech., </a:t>
            </a:r>
            <a:r>
              <a:rPr lang="en-US" altLang="en-US" sz="1600" baseline="30000" dirty="0"/>
              <a:t>8</a:t>
            </a:r>
            <a:r>
              <a:rPr lang="en-US" altLang="en-US" sz="1600" dirty="0"/>
              <a:t>Osaka, </a:t>
            </a:r>
            <a:r>
              <a:rPr lang="en-US" altLang="en-US" sz="1600" baseline="30000" dirty="0"/>
              <a:t>9</a:t>
            </a:r>
            <a:r>
              <a:rPr lang="en-US" altLang="en-US" sz="1600" dirty="0"/>
              <a:t>Yamagata, </a:t>
            </a:r>
            <a:r>
              <a:rPr lang="en-US" altLang="en-US" sz="1600" baseline="30000" dirty="0"/>
              <a:t>10</a:t>
            </a:r>
            <a:r>
              <a:rPr lang="en-US" altLang="en-US" sz="1600" dirty="0"/>
              <a:t>RIKEN, </a:t>
            </a:r>
            <a:r>
              <a:rPr lang="en-US" altLang="en-US" sz="1600" baseline="30000" dirty="0"/>
              <a:t>11</a:t>
            </a:r>
            <a:r>
              <a:rPr lang="en-US" altLang="en-US" sz="1600" dirty="0"/>
              <a:t>Kyoto, </a:t>
            </a:r>
            <a:r>
              <a:rPr lang="en-US" altLang="en-US" sz="1600" baseline="30000" dirty="0"/>
              <a:t>12</a:t>
            </a:r>
            <a:r>
              <a:rPr lang="en-US" altLang="en-US" sz="1600" dirty="0"/>
              <a:t>Ashikaga, </a:t>
            </a:r>
            <a:r>
              <a:rPr lang="en-US" altLang="en-US" sz="1600" baseline="30000" dirty="0"/>
              <a:t>13</a:t>
            </a:r>
            <a:r>
              <a:rPr lang="en-US" altLang="en-US" sz="1600" dirty="0"/>
              <a:t>Japan Women’s, </a:t>
            </a:r>
            <a:r>
              <a:rPr lang="en-US" altLang="en-US" sz="1600" baseline="30000" dirty="0"/>
              <a:t>14</a:t>
            </a:r>
            <a:r>
              <a:rPr lang="en-US" altLang="en-US" sz="1600" dirty="0"/>
              <a:t>Kyungpook, </a:t>
            </a:r>
            <a:r>
              <a:rPr lang="en-US" altLang="en-US" sz="1600" baseline="30000" dirty="0"/>
              <a:t>15</a:t>
            </a:r>
            <a:r>
              <a:rPr lang="en-US" altLang="en-US" sz="1600" dirty="0"/>
              <a:t>CSNS, </a:t>
            </a:r>
            <a:r>
              <a:rPr lang="en-US" altLang="en-US" sz="1600" baseline="30000" dirty="0"/>
              <a:t>16</a:t>
            </a:r>
            <a:r>
              <a:rPr lang="en-US" altLang="en-US" sz="1600" dirty="0"/>
              <a:t>Indiana, </a:t>
            </a:r>
            <a:r>
              <a:rPr lang="en-US" altLang="en-US" sz="1600" baseline="30000" dirty="0"/>
              <a:t>17</a:t>
            </a:r>
            <a:r>
              <a:rPr lang="en-US" altLang="en-US" sz="1600" dirty="0"/>
              <a:t>South Carolina, </a:t>
            </a:r>
            <a:r>
              <a:rPr lang="en-US" altLang="en-US" sz="1600" baseline="30000" dirty="0"/>
              <a:t>18</a:t>
            </a:r>
            <a:r>
              <a:rPr lang="en-US" altLang="en-US" sz="1600" dirty="0"/>
              <a:t>ORNL, </a:t>
            </a:r>
            <a:r>
              <a:rPr lang="en-US" altLang="en-US" sz="1600" baseline="30000" dirty="0"/>
              <a:t>19</a:t>
            </a:r>
            <a:r>
              <a:rPr lang="en-US" altLang="en-US" sz="1600" dirty="0"/>
              <a:t>Kentucky, </a:t>
            </a:r>
            <a:r>
              <a:rPr lang="en-US" altLang="en-US" sz="1600" baseline="30000" dirty="0"/>
              <a:t>20</a:t>
            </a:r>
            <a:r>
              <a:rPr lang="en-US" altLang="en-US" sz="1600" dirty="0"/>
              <a:t>LANL, </a:t>
            </a:r>
            <a:r>
              <a:rPr lang="en-US" altLang="en-US" sz="1600" baseline="30000" dirty="0"/>
              <a:t>21</a:t>
            </a:r>
            <a:r>
              <a:rPr lang="en-US" altLang="en-US" sz="1600" dirty="0"/>
              <a:t>Phase III Physics, </a:t>
            </a:r>
            <a:r>
              <a:rPr lang="en-US" altLang="en-US" sz="1600" baseline="30000" dirty="0"/>
              <a:t>22</a:t>
            </a:r>
            <a:r>
              <a:rPr lang="en-US" altLang="en-US" sz="1600" dirty="0"/>
              <a:t>Southern Illinois, </a:t>
            </a:r>
            <a:r>
              <a:rPr lang="en-US" altLang="en-US" sz="1600" baseline="30000" dirty="0"/>
              <a:t>23</a:t>
            </a:r>
            <a:r>
              <a:rPr lang="en-US" altLang="en-US" sz="1600" dirty="0"/>
              <a:t>Ohio, </a:t>
            </a:r>
            <a:r>
              <a:rPr lang="en-US" altLang="en-US" sz="1600" baseline="30000" dirty="0"/>
              <a:t>24</a:t>
            </a:r>
            <a:r>
              <a:rPr lang="en-US" altLang="en-US" sz="1600" dirty="0"/>
              <a:t>Eastern Kentucky, </a:t>
            </a:r>
            <a:r>
              <a:rPr lang="en-US" altLang="en-US" sz="1600" baseline="30000" dirty="0"/>
              <a:t>25</a:t>
            </a:r>
            <a:r>
              <a:rPr lang="en-US" altLang="en-US" sz="1600" dirty="0"/>
              <a:t>Western Kentucky, </a:t>
            </a:r>
            <a:r>
              <a:rPr lang="en-US" altLang="en-US" sz="1600" baseline="30000" dirty="0"/>
              <a:t>26</a:t>
            </a:r>
            <a:r>
              <a:rPr lang="en-US" altLang="en-US" sz="1600" dirty="0"/>
              <a:t>Berea, </a:t>
            </a:r>
            <a:r>
              <a:rPr lang="en-US" altLang="en-US" sz="1600" baseline="30000" dirty="0"/>
              <a:t>27</a:t>
            </a:r>
            <a:r>
              <a:rPr lang="en-US" altLang="en-US" sz="1600" dirty="0"/>
              <a:t>UNAM, </a:t>
            </a:r>
            <a:r>
              <a:rPr lang="en-US" altLang="en-US" sz="1600" baseline="30000" dirty="0"/>
              <a:t>28</a:t>
            </a:r>
            <a:r>
              <a:rPr lang="en-US" altLang="en-US" sz="1600" dirty="0"/>
              <a:t>PSI, </a:t>
            </a:r>
            <a:r>
              <a:rPr lang="en-US" altLang="en-US" sz="1600" baseline="30000" dirty="0"/>
              <a:t>29</a:t>
            </a:r>
            <a:r>
              <a:rPr lang="en-US" altLang="en-US" sz="1600" dirty="0"/>
              <a:t>Juelich, </a:t>
            </a:r>
            <a:r>
              <a:rPr lang="en-US" altLang="en-US" sz="1600" baseline="30000" dirty="0"/>
              <a:t>30</a:t>
            </a:r>
            <a:r>
              <a:rPr lang="en-US" altLang="en-US" sz="1600" dirty="0"/>
              <a:t>Nottingham, </a:t>
            </a:r>
            <a:r>
              <a:rPr lang="en-US" altLang="en-US" sz="1600" baseline="30000" dirty="0"/>
              <a:t>31</a:t>
            </a:r>
            <a:r>
              <a:rPr lang="en-US" altLang="en-US" sz="1600" dirty="0"/>
              <a:t>DePauw, </a:t>
            </a:r>
            <a:r>
              <a:rPr lang="en-US" altLang="en-US" sz="1600" baseline="30000" dirty="0"/>
              <a:t>32</a:t>
            </a:r>
            <a:r>
              <a:rPr lang="en-US" altLang="en-US" sz="1600" dirty="0"/>
              <a:t>Wayne State, </a:t>
            </a:r>
            <a:r>
              <a:rPr lang="en-US" altLang="en-US" sz="1600" baseline="30000" dirty="0"/>
              <a:t>33</a:t>
            </a:r>
            <a:r>
              <a:rPr lang="en-US" altLang="en-US" sz="1600" dirty="0"/>
              <a:t>SDSM&amp;T, </a:t>
            </a:r>
            <a:r>
              <a:rPr lang="en-US" altLang="en-US" sz="1600" baseline="30000" dirty="0"/>
              <a:t>34</a:t>
            </a:r>
            <a:r>
              <a:rPr lang="en-US" altLang="en-US" sz="1600" dirty="0"/>
              <a:t>CIAE, </a:t>
            </a:r>
            <a:r>
              <a:rPr lang="en-US" altLang="en-US" sz="1600" baseline="30000" dirty="0"/>
              <a:t>35</a:t>
            </a:r>
            <a:r>
              <a:rPr lang="en-US" altLang="en-US" sz="1600" dirty="0"/>
              <a:t>Hendrix, </a:t>
            </a:r>
            <a:r>
              <a:rPr lang="en-US" altLang="en-US" sz="1600" baseline="30000" dirty="0"/>
              <a:t>36</a:t>
            </a:r>
            <a:r>
              <a:rPr lang="en-US" altLang="en-US" sz="1600" dirty="0"/>
              <a:t>Manitoba, </a:t>
            </a:r>
            <a:r>
              <a:rPr lang="en-US" altLang="en-US" sz="1600" baseline="30000" dirty="0"/>
              <a:t>37</a:t>
            </a:r>
            <a:r>
              <a:rPr lang="en-US" altLang="en-US" sz="1600" dirty="0"/>
              <a:t>USTC, </a:t>
            </a:r>
            <a:r>
              <a:rPr lang="en-US" altLang="en-US" sz="1600" baseline="30000" dirty="0"/>
              <a:t>38</a:t>
            </a:r>
            <a:r>
              <a:rPr lang="en-US" altLang="en-US" sz="1600" dirty="0"/>
              <a:t>IHEP, </a:t>
            </a:r>
            <a:r>
              <a:rPr lang="en-US" altLang="en-US" sz="1600" baseline="30000" dirty="0"/>
              <a:t>39</a:t>
            </a:r>
            <a:r>
              <a:rPr lang="en-US" altLang="en-US" sz="1600" dirty="0"/>
              <a:t>Mississippi, </a:t>
            </a:r>
            <a:r>
              <a:rPr lang="en-US" altLang="en-US" sz="1600" baseline="30000" dirty="0"/>
              <a:t>40</a:t>
            </a:r>
            <a:r>
              <a:rPr lang="en-US" altLang="en-US" sz="1600" dirty="0"/>
              <a:t>LSU/Shreveport, </a:t>
            </a:r>
            <a:r>
              <a:rPr lang="en-US" altLang="en-US" sz="1600" baseline="30000" dirty="0"/>
              <a:t>41</a:t>
            </a:r>
            <a:r>
              <a:rPr lang="en-US" altLang="en-US" sz="1600" dirty="0"/>
              <a:t>Tech. Inst. Phys. Chem., </a:t>
            </a:r>
            <a:r>
              <a:rPr lang="en-US" altLang="en-US" sz="1600" baseline="30000" dirty="0"/>
              <a:t>42</a:t>
            </a:r>
            <a:r>
              <a:rPr lang="en-US" altLang="en-US" sz="1600" dirty="0"/>
              <a:t>TRIUMF, </a:t>
            </a:r>
            <a:r>
              <a:rPr lang="en-US" altLang="en-US" sz="1600" baseline="30000" dirty="0"/>
              <a:t>43</a:t>
            </a:r>
            <a:r>
              <a:rPr lang="en-US" altLang="en-US" sz="1600" dirty="0"/>
              <a:t> Ningbo, </a:t>
            </a:r>
            <a:r>
              <a:rPr lang="en-US" altLang="en-US" sz="1600" baseline="30000" dirty="0"/>
              <a:t>44 </a:t>
            </a:r>
            <a:r>
              <a:rPr lang="en-US" altLang="en-US" sz="1600" dirty="0"/>
              <a:t>ESS, </a:t>
            </a:r>
            <a:r>
              <a:rPr lang="en-US" altLang="en-US" sz="1600" baseline="30000" dirty="0"/>
              <a:t>45</a:t>
            </a:r>
            <a:r>
              <a:rPr lang="en-US" altLang="en-US" sz="1600" dirty="0"/>
              <a:t> Georgia State, </a:t>
            </a:r>
            <a:r>
              <a:rPr lang="en-US" altLang="en-US" sz="1600" baseline="30000" dirty="0"/>
              <a:t>46</a:t>
            </a:r>
            <a:r>
              <a:rPr lang="en-US" altLang="en-US" sz="1600" dirty="0"/>
              <a:t>Centre</a:t>
            </a:r>
            <a:endParaRPr lang="en-US" altLang="en-US" sz="788"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788"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788"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788"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788"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r>
              <a:rPr lang="en-US" altLang="en-US" sz="675" dirty="0"/>
              <a:t> </a:t>
            </a:r>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844"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844" dirty="0"/>
          </a:p>
        </p:txBody>
      </p:sp>
      <p:pic>
        <p:nvPicPr>
          <p:cNvPr id="16388" name="Picture 2" descr="Map&#10;&#10;Description automatically generated">
            <a:extLst>
              <a:ext uri="{FF2B5EF4-FFF2-40B4-BE49-F238E27FC236}">
                <a16:creationId xmlns:a16="http://schemas.microsoft.com/office/drawing/2014/main" id="{BCA6DDFA-029E-8B4D-8F7D-85AD90E0A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94764"/>
            <a:ext cx="4076151" cy="206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4">
            <a:extLst>
              <a:ext uri="{FF2B5EF4-FFF2-40B4-BE49-F238E27FC236}">
                <a16:creationId xmlns:a16="http://schemas.microsoft.com/office/drawing/2014/main" id="{8D96D074-64BC-254D-8B2A-37D7CF351DFB}"/>
              </a:ext>
            </a:extLst>
          </p:cNvPr>
          <p:cNvSpPr>
            <a:spLocks noChangeArrowheads="1"/>
          </p:cNvSpPr>
          <p:nvPr/>
        </p:nvSpPr>
        <p:spPr bwMode="auto">
          <a:xfrm>
            <a:off x="4532288" y="6251587"/>
            <a:ext cx="5905254" cy="482040"/>
          </a:xfrm>
          <a:prstGeom prst="rect">
            <a:avLst/>
          </a:prstGeom>
          <a:solidFill>
            <a:srgbClr val="4F81BD"/>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658" tIns="25329" rIns="50658" bIns="25329">
            <a:spAutoFit/>
          </a:bodyPr>
          <a:lstStyle>
            <a:lvl1pPr>
              <a:lnSpc>
                <a:spcPct val="92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a:lnSpc>
                <a:spcPct val="92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2pPr>
            <a:lvl3pPr>
              <a:lnSpc>
                <a:spcPct val="92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3pPr>
            <a:lvl4pPr>
              <a:lnSpc>
                <a:spcPct val="92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a:lnSpc>
                <a:spcPct val="92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9pPr>
          </a:lstStyle>
          <a:p>
            <a:pPr algn="r" defTabSz="257401">
              <a:lnSpc>
                <a:spcPct val="100000"/>
              </a:lnSpc>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r>
              <a:rPr lang="en-US" altLang="en-US" dirty="0"/>
              <a:t>One experiment:  Five neutron sources</a:t>
            </a:r>
          </a:p>
        </p:txBody>
      </p:sp>
      <p:sp>
        <p:nvSpPr>
          <p:cNvPr id="2" name="TextBox 1">
            <a:extLst>
              <a:ext uri="{FF2B5EF4-FFF2-40B4-BE49-F238E27FC236}">
                <a16:creationId xmlns:a16="http://schemas.microsoft.com/office/drawing/2014/main" id="{00EC6665-63FC-8242-94D9-B803068A3A28}"/>
              </a:ext>
            </a:extLst>
          </p:cNvPr>
          <p:cNvSpPr txBox="1"/>
          <p:nvPr/>
        </p:nvSpPr>
        <p:spPr>
          <a:xfrm>
            <a:off x="-520114" y="2219575"/>
            <a:ext cx="184731" cy="238655"/>
          </a:xfrm>
          <a:prstGeom prst="rect">
            <a:avLst/>
          </a:prstGeom>
          <a:noFill/>
        </p:spPr>
        <p:txBody>
          <a:bodyPr wrap="none" rtlCol="0">
            <a:spAutoFit/>
          </a:bodyPr>
          <a:lstStyle/>
          <a:p>
            <a:endParaRPr lang="en-US" sz="951" dirty="0"/>
          </a:p>
        </p:txBody>
      </p:sp>
      <p:sp>
        <p:nvSpPr>
          <p:cNvPr id="6" name="Rectangle 1">
            <a:extLst>
              <a:ext uri="{FF2B5EF4-FFF2-40B4-BE49-F238E27FC236}">
                <a16:creationId xmlns:a16="http://schemas.microsoft.com/office/drawing/2014/main" id="{41B7F475-9C70-16D1-71AE-2587FE948378}"/>
              </a:ext>
            </a:extLst>
          </p:cNvPr>
          <p:cNvSpPr txBox="1">
            <a:spLocks noChangeArrowheads="1"/>
          </p:cNvSpPr>
          <p:nvPr/>
        </p:nvSpPr>
        <p:spPr>
          <a:xfrm>
            <a:off x="1944689" y="122238"/>
            <a:ext cx="8302625" cy="444500"/>
          </a:xfrm>
          <a:prstGeom prst="rect">
            <a:avLst/>
          </a:prstGeom>
        </p:spPr>
        <p:txBody>
          <a:bodyPr vert="horz" lIns="91451" tIns="45726" rIns="91451" bIns="45726" rtlCol="0" anchor="ctr">
            <a:normAutofit fontScale="90000" lnSpcReduction="20000"/>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pPr>
              <a:tabLst>
                <a:tab pos="0" algn="l"/>
                <a:tab pos="342939" algn="l"/>
                <a:tab pos="685881" algn="l"/>
                <a:tab pos="1028821" algn="l"/>
                <a:tab pos="1371761" algn="l"/>
                <a:tab pos="1714702" algn="l"/>
                <a:tab pos="2057641" algn="l"/>
                <a:tab pos="2400582" algn="l"/>
                <a:tab pos="2743523" algn="l"/>
                <a:tab pos="3086462" algn="l"/>
                <a:tab pos="3429402" algn="l"/>
                <a:tab pos="3772343" algn="l"/>
                <a:tab pos="4115284" algn="l"/>
                <a:tab pos="4458223" algn="l"/>
                <a:tab pos="4801163" algn="l"/>
                <a:tab pos="5144104" algn="l"/>
                <a:tab pos="5487044" algn="l"/>
                <a:tab pos="5829984" algn="l"/>
                <a:tab pos="6172925" algn="l"/>
                <a:tab pos="6515866" algn="l"/>
                <a:tab pos="6858805" algn="l"/>
              </a:tabLst>
              <a:defRPr/>
            </a:pPr>
            <a:r>
              <a:rPr lang="en-US" altLang="en-US" sz="3000" dirty="0"/>
              <a:t>NOPTREX/IRES Collaboration 2026</a:t>
            </a:r>
          </a:p>
        </p:txBody>
      </p:sp>
      <p:sp>
        <p:nvSpPr>
          <p:cNvPr id="3" name="TextBox 2">
            <a:extLst>
              <a:ext uri="{FF2B5EF4-FFF2-40B4-BE49-F238E27FC236}">
                <a16:creationId xmlns:a16="http://schemas.microsoft.com/office/drawing/2014/main" id="{874381BF-31B1-AEF6-2B79-E31541A9A8B0}"/>
              </a:ext>
            </a:extLst>
          </p:cNvPr>
          <p:cNvSpPr txBox="1"/>
          <p:nvPr/>
        </p:nvSpPr>
        <p:spPr>
          <a:xfrm>
            <a:off x="8062331" y="5064492"/>
            <a:ext cx="3771032" cy="830997"/>
          </a:xfrm>
          <a:prstGeom prst="rect">
            <a:avLst/>
          </a:prstGeom>
          <a:noFill/>
        </p:spPr>
        <p:txBody>
          <a:bodyPr wrap="none" rtlCol="0">
            <a:spAutoFit/>
          </a:bodyPr>
          <a:lstStyle/>
          <a:p>
            <a:r>
              <a:rPr lang="en-US" sz="2400" b="1" dirty="0"/>
              <a:t>IRES</a:t>
            </a:r>
            <a:r>
              <a:rPr lang="en-US" sz="2400" dirty="0"/>
              <a:t>: International Research </a:t>
            </a:r>
          </a:p>
          <a:p>
            <a:r>
              <a:rPr lang="en-US" sz="2400" dirty="0"/>
              <a:t>Experiences for Students</a:t>
            </a:r>
          </a:p>
        </p:txBody>
      </p:sp>
      <p:grpSp>
        <p:nvGrpSpPr>
          <p:cNvPr id="7" name="Group 6">
            <a:extLst>
              <a:ext uri="{FF2B5EF4-FFF2-40B4-BE49-F238E27FC236}">
                <a16:creationId xmlns:a16="http://schemas.microsoft.com/office/drawing/2014/main" id="{6F7372D0-42AA-38EE-B1AD-85D7415ECA53}"/>
              </a:ext>
            </a:extLst>
          </p:cNvPr>
          <p:cNvGrpSpPr/>
          <p:nvPr/>
        </p:nvGrpSpPr>
        <p:grpSpPr>
          <a:xfrm>
            <a:off x="4491492" y="4852454"/>
            <a:ext cx="2993423" cy="1255074"/>
            <a:chOff x="4293220" y="4852454"/>
            <a:chExt cx="2993423" cy="1255074"/>
          </a:xfrm>
        </p:grpSpPr>
        <p:pic>
          <p:nvPicPr>
            <p:cNvPr id="4" name="Picture 3">
              <a:extLst>
                <a:ext uri="{FF2B5EF4-FFF2-40B4-BE49-F238E27FC236}">
                  <a16:creationId xmlns:a16="http://schemas.microsoft.com/office/drawing/2014/main" id="{91D7F65F-109A-AE42-B924-B8BF2A492CF1}"/>
                </a:ext>
              </a:extLst>
            </p:cNvPr>
            <p:cNvPicPr>
              <a:picLocks noChangeAspect="1"/>
            </p:cNvPicPr>
            <p:nvPr/>
          </p:nvPicPr>
          <p:blipFill>
            <a:blip r:embed="rId4"/>
            <a:stretch>
              <a:fillRect/>
            </a:stretch>
          </p:blipFill>
          <p:spPr>
            <a:xfrm>
              <a:off x="4293220" y="4852454"/>
              <a:ext cx="2993423" cy="1255074"/>
            </a:xfrm>
            <a:prstGeom prst="rect">
              <a:avLst/>
            </a:prstGeom>
          </p:spPr>
        </p:pic>
        <p:sp>
          <p:nvSpPr>
            <p:cNvPr id="5" name="Oval 4">
              <a:extLst>
                <a:ext uri="{FF2B5EF4-FFF2-40B4-BE49-F238E27FC236}">
                  <a16:creationId xmlns:a16="http://schemas.microsoft.com/office/drawing/2014/main" id="{4F67131E-AF9F-F09E-3BC0-EB01D6314FF9}"/>
                </a:ext>
              </a:extLst>
            </p:cNvPr>
            <p:cNvSpPr/>
            <p:nvPr/>
          </p:nvSpPr>
          <p:spPr>
            <a:xfrm>
              <a:off x="4851839" y="5173354"/>
              <a:ext cx="420746" cy="44952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512" y="371858"/>
            <a:ext cx="9146977" cy="242505"/>
          </a:xfrm>
        </p:spPr>
        <p:txBody>
          <a:bodyPr>
            <a:normAutofit fontScale="90000"/>
          </a:bodyPr>
          <a:lstStyle/>
          <a:p>
            <a:r>
              <a:rPr lang="en-US" sz="3200" dirty="0"/>
              <a:t>127I (n, 𝛾) Spectroscopy Data from DANCE</a:t>
            </a:r>
            <a:br>
              <a:rPr lang="en-US" sz="3200" dirty="0"/>
            </a:br>
            <a:endParaRPr lang="en-US" sz="3200" dirty="0"/>
          </a:p>
        </p:txBody>
      </p:sp>
      <p:pic>
        <p:nvPicPr>
          <p:cNvPr id="6" name="Picture 5">
            <a:extLst>
              <a:ext uri="{FF2B5EF4-FFF2-40B4-BE49-F238E27FC236}">
                <a16:creationId xmlns:a16="http://schemas.microsoft.com/office/drawing/2014/main" id="{F9EEA1B1-DCDE-BBE5-80E5-B7F1A6052F53}"/>
              </a:ext>
            </a:extLst>
          </p:cNvPr>
          <p:cNvPicPr>
            <a:picLocks noChangeAspect="1"/>
          </p:cNvPicPr>
          <p:nvPr/>
        </p:nvPicPr>
        <p:blipFill>
          <a:blip r:embed="rId2"/>
          <a:stretch>
            <a:fillRect/>
          </a:stretch>
        </p:blipFill>
        <p:spPr>
          <a:xfrm>
            <a:off x="0" y="523692"/>
            <a:ext cx="6602413" cy="3594100"/>
          </a:xfrm>
          <a:prstGeom prst="rect">
            <a:avLst/>
          </a:prstGeom>
        </p:spPr>
      </p:pic>
      <p:pic>
        <p:nvPicPr>
          <p:cNvPr id="7" name="Picture 6">
            <a:extLst>
              <a:ext uri="{FF2B5EF4-FFF2-40B4-BE49-F238E27FC236}">
                <a16:creationId xmlns:a16="http://schemas.microsoft.com/office/drawing/2014/main" id="{7402FA27-271C-EF93-6D45-B73DF4FC7DDE}"/>
              </a:ext>
            </a:extLst>
          </p:cNvPr>
          <p:cNvPicPr>
            <a:picLocks noChangeAspect="1"/>
          </p:cNvPicPr>
          <p:nvPr/>
        </p:nvPicPr>
        <p:blipFill>
          <a:blip r:embed="rId3"/>
          <a:stretch>
            <a:fillRect/>
          </a:stretch>
        </p:blipFill>
        <p:spPr>
          <a:xfrm>
            <a:off x="6488113" y="460156"/>
            <a:ext cx="5484813" cy="3594100"/>
          </a:xfrm>
          <a:prstGeom prst="rect">
            <a:avLst/>
          </a:prstGeom>
        </p:spPr>
      </p:pic>
      <p:sp>
        <p:nvSpPr>
          <p:cNvPr id="8" name="TextBox 7">
            <a:extLst>
              <a:ext uri="{FF2B5EF4-FFF2-40B4-BE49-F238E27FC236}">
                <a16:creationId xmlns:a16="http://schemas.microsoft.com/office/drawing/2014/main" id="{F9C357DE-E513-07DD-F126-AE31DA2B5EC6}"/>
              </a:ext>
            </a:extLst>
          </p:cNvPr>
          <p:cNvSpPr txBox="1"/>
          <p:nvPr/>
        </p:nvSpPr>
        <p:spPr>
          <a:xfrm>
            <a:off x="0" y="4493813"/>
            <a:ext cx="12298644" cy="2308324"/>
          </a:xfrm>
          <a:prstGeom prst="rect">
            <a:avLst/>
          </a:prstGeom>
          <a:noFill/>
        </p:spPr>
        <p:txBody>
          <a:bodyPr wrap="square" rtlCol="0">
            <a:spAutoFit/>
          </a:bodyPr>
          <a:lstStyle/>
          <a:p>
            <a:r>
              <a:rPr lang="en-US" sz="2400" dirty="0"/>
              <a:t>Measure resonance widths</a:t>
            </a:r>
            <a:r>
              <a:rPr lang="en-US" sz="2400" dirty="0">
                <a:solidFill>
                  <a:schemeClr val="tx2">
                    <a:lumMod val="60000"/>
                    <a:lumOff val="40000"/>
                  </a:schemeClr>
                </a:solidFill>
              </a:rPr>
              <a:t> </a:t>
            </a:r>
            <a:r>
              <a:rPr lang="en-US" sz="2400" dirty="0">
                <a:solidFill>
                  <a:schemeClr val="accent2"/>
                </a:solidFill>
              </a:rPr>
              <a:t>𝚪</a:t>
            </a:r>
            <a:r>
              <a:rPr lang="en-US" sz="2400" baseline="-25000" dirty="0">
                <a:solidFill>
                  <a:schemeClr val="accent2"/>
                </a:solidFill>
              </a:rPr>
              <a:t>p</a:t>
            </a:r>
            <a:r>
              <a:rPr lang="en-US" sz="2400" dirty="0"/>
              <a:t> of p-waves in </a:t>
            </a:r>
            <a:r>
              <a:rPr lang="en-US" sz="2400" baseline="30000" dirty="0"/>
              <a:t>127</a:t>
            </a:r>
            <a:r>
              <a:rPr lang="en-US" sz="2400" dirty="0"/>
              <a:t>I</a:t>
            </a:r>
          </a:p>
          <a:p>
            <a:endParaRPr lang="en-US" sz="2400" dirty="0"/>
          </a:p>
          <a:p>
            <a:r>
              <a:rPr lang="en-US" sz="2400" dirty="0"/>
              <a:t>Scattered neutron-induced gamma background measured </a:t>
            </a:r>
          </a:p>
          <a:p>
            <a:r>
              <a:rPr lang="en-US" sz="2400" dirty="0"/>
              <a:t>using carbon target</a:t>
            </a:r>
          </a:p>
          <a:p>
            <a:endParaRPr lang="en-US" sz="2400" dirty="0"/>
          </a:p>
          <a:p>
            <a:r>
              <a:rPr lang="en-US" sz="2400" dirty="0"/>
              <a:t>Analysis in progress (A. </a:t>
            </a:r>
            <a:r>
              <a:rPr lang="en-US" sz="2400" dirty="0" err="1"/>
              <a:t>Taninah</a:t>
            </a:r>
            <a:r>
              <a:rPr lang="en-US" sz="2400" dirty="0"/>
              <a:t>)</a:t>
            </a:r>
            <a:r>
              <a:rPr lang="en-US" sz="2400" dirty="0">
                <a:effectLst/>
              </a:rPr>
              <a:t> </a:t>
            </a:r>
          </a:p>
        </p:txBody>
      </p:sp>
      <p:pic>
        <p:nvPicPr>
          <p:cNvPr id="9" name="Picture 8">
            <a:extLst>
              <a:ext uri="{FF2B5EF4-FFF2-40B4-BE49-F238E27FC236}">
                <a16:creationId xmlns:a16="http://schemas.microsoft.com/office/drawing/2014/main" id="{4FC64995-9B09-FDDC-CDD4-7E77ED8376C2}"/>
              </a:ext>
            </a:extLst>
          </p:cNvPr>
          <p:cNvPicPr>
            <a:picLocks noChangeAspect="1"/>
          </p:cNvPicPr>
          <p:nvPr/>
        </p:nvPicPr>
        <p:blipFill>
          <a:blip r:embed="rId4"/>
          <a:stretch>
            <a:fillRect/>
          </a:stretch>
        </p:blipFill>
        <p:spPr>
          <a:xfrm>
            <a:off x="8724636" y="4117792"/>
            <a:ext cx="3355848" cy="2684345"/>
          </a:xfrm>
          <a:prstGeom prst="rect">
            <a:avLst/>
          </a:prstGeom>
        </p:spPr>
      </p:pic>
    </p:spTree>
    <p:extLst>
      <p:ext uri="{BB962C8B-B14F-4D97-AF65-F5344CB8AC3E}">
        <p14:creationId xmlns:p14="http://schemas.microsoft.com/office/powerpoint/2010/main" val="160459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n aerial view of a factory&#10;&#10;AI-generated content may be incorrect.">
            <a:extLst>
              <a:ext uri="{FF2B5EF4-FFF2-40B4-BE49-F238E27FC236}">
                <a16:creationId xmlns:a16="http://schemas.microsoft.com/office/drawing/2014/main" id="{6E225035-10F1-6058-268C-A0097BC7DE5E}"/>
              </a:ext>
            </a:extLst>
          </p:cNvPr>
          <p:cNvPicPr>
            <a:picLocks noGrp="1" noChangeAspect="1"/>
          </p:cNvPicPr>
          <p:nvPr>
            <p:ph idx="1"/>
          </p:nvPr>
        </p:nvPicPr>
        <p:blipFill>
          <a:blip r:embed="rId2"/>
          <a:stretch>
            <a:fillRect/>
          </a:stretch>
        </p:blipFill>
        <p:spPr>
          <a:xfrm>
            <a:off x="3793309" y="0"/>
            <a:ext cx="8398691" cy="6300904"/>
          </a:xfrm>
          <a:prstGeom prst="rect">
            <a:avLst/>
          </a:prstGeom>
        </p:spPr>
      </p:pic>
      <p:sp>
        <p:nvSpPr>
          <p:cNvPr id="4" name="Date Placeholder 3">
            <a:extLst>
              <a:ext uri="{FF2B5EF4-FFF2-40B4-BE49-F238E27FC236}">
                <a16:creationId xmlns:a16="http://schemas.microsoft.com/office/drawing/2014/main" id="{E573245C-30E7-AC42-B216-66E5098CF0B1}"/>
              </a:ext>
            </a:extLst>
          </p:cNvPr>
          <p:cNvSpPr>
            <a:spLocks noGrp="1"/>
          </p:cNvSpPr>
          <p:nvPr>
            <p:ph type="dt" sz="half" idx="2"/>
          </p:nvPr>
        </p:nvSpPr>
        <p:spPr/>
        <p:txBody>
          <a:bodyPr/>
          <a:lstStyle/>
          <a:p>
            <a:r>
              <a:rPr lang="en-US"/>
              <a:t>Lars Hebenstiel</a:t>
            </a:r>
            <a:endParaRPr lang="en-US" dirty="0"/>
          </a:p>
        </p:txBody>
      </p:sp>
      <p:sp>
        <p:nvSpPr>
          <p:cNvPr id="5" name="Slide Number Placeholder 4">
            <a:extLst>
              <a:ext uri="{FF2B5EF4-FFF2-40B4-BE49-F238E27FC236}">
                <a16:creationId xmlns:a16="http://schemas.microsoft.com/office/drawing/2014/main" id="{43762274-7418-7259-C5C1-667CE8AD0A31}"/>
              </a:ext>
            </a:extLst>
          </p:cNvPr>
          <p:cNvSpPr>
            <a:spLocks noGrp="1"/>
          </p:cNvSpPr>
          <p:nvPr>
            <p:ph type="sldNum" sz="quarter" idx="4"/>
          </p:nvPr>
        </p:nvSpPr>
        <p:spPr/>
        <p:txBody>
          <a:bodyPr/>
          <a:lstStyle/>
          <a:p>
            <a:fld id="{51839CB6-43E1-9145-9E4A-C1E96B162272}" type="slidenum">
              <a:rPr lang="en-US" smtClean="0"/>
              <a:pPr/>
              <a:t>21</a:t>
            </a:fld>
            <a:endParaRPr lang="en-US" dirty="0"/>
          </a:p>
        </p:txBody>
      </p:sp>
      <p:sp>
        <p:nvSpPr>
          <p:cNvPr id="2" name="Title 1">
            <a:extLst>
              <a:ext uri="{FF2B5EF4-FFF2-40B4-BE49-F238E27FC236}">
                <a16:creationId xmlns:a16="http://schemas.microsoft.com/office/drawing/2014/main" id="{FD94AFA3-94E8-B9F0-21D1-80BCD49A4652}"/>
              </a:ext>
            </a:extLst>
          </p:cNvPr>
          <p:cNvSpPr txBox="1">
            <a:spLocks/>
          </p:cNvSpPr>
          <p:nvPr/>
        </p:nvSpPr>
        <p:spPr>
          <a:xfrm>
            <a:off x="-1" y="106195"/>
            <a:ext cx="3538847" cy="4501431"/>
          </a:xfrm>
          <a:prstGeom prst="rect">
            <a:avLst/>
          </a:prstGeom>
          <a:solidFill>
            <a:schemeClr val="bg1"/>
          </a:solidFill>
          <a:ln>
            <a:solidFill>
              <a:schemeClr val="bg1"/>
            </a:solidFill>
          </a:ln>
        </p:spPr>
        <p:txBody>
          <a:bodyPr vert="horz" wrap="square" lIns="91440" tIns="45720" rIns="91440" bIns="45720" rtlCol="0" anchor="ctr">
            <a:normAutofit fontScale="97500"/>
          </a:bodyPr>
          <a:lstStyle>
            <a:lvl1pPr algn="l" defTabSz="914400" rtl="0" eaLnBrk="1" latinLnBrk="0" hangingPunct="1">
              <a:lnSpc>
                <a:spcPct val="90000"/>
              </a:lnSpc>
              <a:spcBef>
                <a:spcPct val="0"/>
              </a:spcBef>
              <a:buNone/>
              <a:defRPr sz="4000" b="1" i="0" kern="1200" cap="none" spc="0">
                <a:solidFill>
                  <a:srgbClr val="404041"/>
                </a:solidFill>
                <a:latin typeface="Arial"/>
                <a:ea typeface="+mj-ea"/>
                <a:cs typeface="Arial"/>
              </a:defRPr>
            </a:lvl1pPr>
          </a:lstStyle>
          <a:p>
            <a:r>
              <a:rPr lang="en-US" baseline="30000" dirty="0"/>
              <a:t>127</a:t>
            </a:r>
            <a:r>
              <a:rPr lang="en-US" dirty="0"/>
              <a:t>I (n, 𝛾) Resonance Spectroscopy </a:t>
            </a:r>
          </a:p>
          <a:p>
            <a:r>
              <a:rPr lang="en-US" dirty="0"/>
              <a:t>with ANNRI Ge array at JPARC</a:t>
            </a:r>
            <a:endParaRPr lang="en-US" dirty="0">
              <a:solidFill>
                <a:schemeClr val="tx1"/>
              </a:solidFill>
            </a:endParaRPr>
          </a:p>
        </p:txBody>
      </p:sp>
    </p:spTree>
    <p:extLst>
      <p:ext uri="{BB962C8B-B14F-4D97-AF65-F5344CB8AC3E}">
        <p14:creationId xmlns:p14="http://schemas.microsoft.com/office/powerpoint/2010/main" val="1307729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グループ">
            <a:extLst>
              <a:ext uri="{FF2B5EF4-FFF2-40B4-BE49-F238E27FC236}">
                <a16:creationId xmlns:a16="http://schemas.microsoft.com/office/drawing/2014/main" id="{3A9615AD-EB36-1E65-19EF-D9AFD3CC4EED}"/>
              </a:ext>
            </a:extLst>
          </p:cNvPr>
          <p:cNvGrpSpPr/>
          <p:nvPr/>
        </p:nvGrpSpPr>
        <p:grpSpPr>
          <a:xfrm>
            <a:off x="155151" y="1459835"/>
            <a:ext cx="7210647" cy="3281887"/>
            <a:chOff x="0" y="0"/>
            <a:chExt cx="10258476" cy="4669088"/>
          </a:xfrm>
        </p:grpSpPr>
        <p:sp>
          <p:nvSpPr>
            <p:cNvPr id="95" name="(n,γ)反応を測定することでκ(J)を決定する">
              <a:extLst>
                <a:ext uri="{FF2B5EF4-FFF2-40B4-BE49-F238E27FC236}">
                  <a16:creationId xmlns:a16="http://schemas.microsoft.com/office/drawing/2014/main" id="{C2AE67C1-3AA1-9D0B-1B8B-A1240D7C7BC2}"/>
                </a:ext>
              </a:extLst>
            </p:cNvPr>
            <p:cNvSpPr txBox="1"/>
            <p:nvPr/>
          </p:nvSpPr>
          <p:spPr>
            <a:xfrm>
              <a:off x="1707276" y="187043"/>
              <a:ext cx="2344873" cy="155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7" tIns="35707" rIns="35707" bIns="35707" numCol="1" anchor="ctr">
              <a:noAutofit/>
            </a:bodyPr>
            <a:lstStyle>
              <a:lvl1pPr algn="l">
                <a:defRPr sz="2500">
                  <a:latin typeface="+mn-lt"/>
                  <a:ea typeface="+mn-ea"/>
                  <a:cs typeface="+mn-cs"/>
                  <a:sym typeface="ヒラギノ角ゴ ProN W3"/>
                </a:defRPr>
              </a:lvl1pPr>
            </a:lstStyle>
            <a:p>
              <a:r>
                <a:rPr sz="1757" dirty="0"/>
                <a:t>(</a:t>
              </a:r>
              <a:r>
                <a:rPr sz="1757" dirty="0" err="1"/>
                <a:t>n,γ</a:t>
              </a:r>
              <a:r>
                <a:rPr sz="1757" dirty="0"/>
                <a:t>)</a:t>
              </a:r>
              <a:r>
                <a:rPr sz="1757" dirty="0" err="1"/>
                <a:t>反応を測定することでκ</a:t>
              </a:r>
              <a:r>
                <a:rPr sz="1757" dirty="0"/>
                <a:t>(J)</a:t>
              </a:r>
              <a:r>
                <a:rPr sz="1757" dirty="0" err="1"/>
                <a:t>を決定する</a:t>
              </a:r>
              <a:endParaRPr sz="1757" dirty="0"/>
            </a:p>
          </p:txBody>
        </p:sp>
        <p:pic>
          <p:nvPicPr>
            <p:cNvPr id="96" name="beamlinetest.png" descr="beamlinetest.png">
              <a:extLst>
                <a:ext uri="{FF2B5EF4-FFF2-40B4-BE49-F238E27FC236}">
                  <a16:creationId xmlns:a16="http://schemas.microsoft.com/office/drawing/2014/main" id="{E18CC7AC-E232-70B6-BF93-A2E42F631502}"/>
                </a:ext>
              </a:extLst>
            </p:cNvPr>
            <p:cNvPicPr>
              <a:picLocks noChangeAspect="1"/>
            </p:cNvPicPr>
            <p:nvPr/>
          </p:nvPicPr>
          <p:blipFill>
            <a:blip r:embed="rId3"/>
            <a:srcRect t="7886" b="7886"/>
            <a:stretch>
              <a:fillRect/>
            </a:stretch>
          </p:blipFill>
          <p:spPr>
            <a:xfrm>
              <a:off x="1327599" y="434826"/>
              <a:ext cx="8930878" cy="4234263"/>
            </a:xfrm>
            <a:prstGeom prst="rect">
              <a:avLst/>
            </a:prstGeom>
            <a:ln w="12700" cap="flat">
              <a:noFill/>
              <a:miter lim="400000"/>
            </a:ln>
            <a:effectLst/>
          </p:spPr>
        </p:pic>
        <p:sp>
          <p:nvSpPr>
            <p:cNvPr id="97" name="四角形">
              <a:extLst>
                <a:ext uri="{FF2B5EF4-FFF2-40B4-BE49-F238E27FC236}">
                  <a16:creationId xmlns:a16="http://schemas.microsoft.com/office/drawing/2014/main" id="{CBF3CE8A-7585-45B4-8747-DF3A3B8FBB51}"/>
                </a:ext>
              </a:extLst>
            </p:cNvPr>
            <p:cNvSpPr/>
            <p:nvPr/>
          </p:nvSpPr>
          <p:spPr>
            <a:xfrm>
              <a:off x="1582643" y="0"/>
              <a:ext cx="4635524" cy="684625"/>
            </a:xfrm>
            <a:prstGeom prst="rect">
              <a:avLst/>
            </a:prstGeom>
            <a:solidFill>
              <a:srgbClr val="FFFFFF"/>
            </a:solidFill>
            <a:ln w="12700" cap="flat">
              <a:noFill/>
              <a:miter lim="400000"/>
            </a:ln>
            <a:effectLst/>
          </p:spPr>
          <p:txBody>
            <a:bodyPr wrap="square" lIns="35707" tIns="35707" rIns="35707" bIns="35707" numCol="1" anchor="ctr">
              <a:noAutofit/>
            </a:bodyPr>
            <a:lstStyle/>
            <a:p>
              <a:pPr defTabSz="580229">
                <a:defRPr sz="3200">
                  <a:solidFill>
                    <a:srgbClr val="FFFFFF"/>
                  </a:solidFill>
                  <a:latin typeface="+mn-lt"/>
                  <a:ea typeface="+mn-ea"/>
                  <a:cs typeface="+mn-cs"/>
                  <a:sym typeface="ヒラギノ角ゴ ProN W3"/>
                </a:defRPr>
              </a:pPr>
              <a:endParaRPr sz="2249"/>
            </a:p>
          </p:txBody>
        </p:sp>
        <p:sp>
          <p:nvSpPr>
            <p:cNvPr id="98" name="四角形">
              <a:extLst>
                <a:ext uri="{FF2B5EF4-FFF2-40B4-BE49-F238E27FC236}">
                  <a16:creationId xmlns:a16="http://schemas.microsoft.com/office/drawing/2014/main" id="{C15B8F0E-5354-3645-5FD9-8B5A8899E3F7}"/>
                </a:ext>
              </a:extLst>
            </p:cNvPr>
            <p:cNvSpPr/>
            <p:nvPr/>
          </p:nvSpPr>
          <p:spPr>
            <a:xfrm>
              <a:off x="1899171" y="46548"/>
              <a:ext cx="4635524" cy="762666"/>
            </a:xfrm>
            <a:prstGeom prst="rect">
              <a:avLst/>
            </a:prstGeom>
            <a:solidFill>
              <a:srgbClr val="FFFFFF"/>
            </a:solidFill>
            <a:ln w="12700" cap="flat">
              <a:noFill/>
              <a:miter lim="400000"/>
            </a:ln>
            <a:effectLst/>
          </p:spPr>
          <p:txBody>
            <a:bodyPr wrap="square" lIns="35707" tIns="35707" rIns="35707" bIns="35707" numCol="1" anchor="ctr">
              <a:noAutofit/>
            </a:bodyPr>
            <a:lstStyle/>
            <a:p>
              <a:pPr defTabSz="580229">
                <a:defRPr sz="3200">
                  <a:solidFill>
                    <a:srgbClr val="FFFFFF"/>
                  </a:solidFill>
                  <a:latin typeface="+mn-lt"/>
                  <a:ea typeface="+mn-ea"/>
                  <a:cs typeface="+mn-cs"/>
                  <a:sym typeface="ヒラギノ角ゴ ProN W3"/>
                </a:defRPr>
              </a:pPr>
              <a:endParaRPr sz="2249"/>
            </a:p>
          </p:txBody>
        </p:sp>
        <p:sp>
          <p:nvSpPr>
            <p:cNvPr id="99" name="四角形">
              <a:extLst>
                <a:ext uri="{FF2B5EF4-FFF2-40B4-BE49-F238E27FC236}">
                  <a16:creationId xmlns:a16="http://schemas.microsoft.com/office/drawing/2014/main" id="{A6268418-6857-1457-44A0-7D0E3147F462}"/>
                </a:ext>
              </a:extLst>
            </p:cNvPr>
            <p:cNvSpPr/>
            <p:nvPr/>
          </p:nvSpPr>
          <p:spPr>
            <a:xfrm>
              <a:off x="0" y="623747"/>
              <a:ext cx="4635523" cy="1141392"/>
            </a:xfrm>
            <a:prstGeom prst="rect">
              <a:avLst/>
            </a:prstGeom>
            <a:solidFill>
              <a:srgbClr val="FFFFFF"/>
            </a:solidFill>
            <a:ln w="12700" cap="flat">
              <a:noFill/>
              <a:miter lim="400000"/>
            </a:ln>
            <a:effectLst/>
          </p:spPr>
          <p:txBody>
            <a:bodyPr wrap="square" lIns="35707" tIns="35707" rIns="35707" bIns="35707" numCol="1" anchor="ctr">
              <a:noAutofit/>
            </a:bodyPr>
            <a:lstStyle/>
            <a:p>
              <a:pPr defTabSz="580229">
                <a:defRPr sz="3200">
                  <a:solidFill>
                    <a:srgbClr val="FFFFFF"/>
                  </a:solidFill>
                  <a:latin typeface="+mn-lt"/>
                  <a:ea typeface="+mn-ea"/>
                  <a:cs typeface="+mn-cs"/>
                  <a:sym typeface="ヒラギノ角ゴ ProN W3"/>
                </a:defRPr>
              </a:pPr>
              <a:endParaRPr sz="2249"/>
            </a:p>
          </p:txBody>
        </p:sp>
        <p:sp>
          <p:nvSpPr>
            <p:cNvPr id="100" name="A">
              <a:extLst>
                <a:ext uri="{FF2B5EF4-FFF2-40B4-BE49-F238E27FC236}">
                  <a16:creationId xmlns:a16="http://schemas.microsoft.com/office/drawing/2014/main" id="{0F0CCFE8-DCAE-FC4F-783F-243F66C2C145}"/>
                </a:ext>
              </a:extLst>
            </p:cNvPr>
            <p:cNvSpPr txBox="1"/>
            <p:nvPr/>
          </p:nvSpPr>
          <p:spPr>
            <a:xfrm>
              <a:off x="2588124" y="2185896"/>
              <a:ext cx="209973" cy="297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7" tIns="35707" rIns="35707" bIns="35707" numCol="1" anchor="ctr">
              <a:noAutofit/>
            </a:bodyPr>
            <a:lstStyle>
              <a:lvl1pPr defTabSz="825500">
                <a:defRPr sz="5000">
                  <a:latin typeface="Times New Roman"/>
                  <a:ea typeface="Times New Roman"/>
                  <a:cs typeface="Times New Roman"/>
                  <a:sym typeface="Times New Roman"/>
                </a:defRPr>
              </a:lvl1pPr>
            </a:lstStyle>
            <a:p>
              <a:r>
                <a:rPr sz="3515"/>
                <a:t>A</a:t>
              </a:r>
            </a:p>
          </p:txBody>
        </p:sp>
        <p:sp>
          <p:nvSpPr>
            <p:cNvPr id="101" name="線">
              <a:extLst>
                <a:ext uri="{FF2B5EF4-FFF2-40B4-BE49-F238E27FC236}">
                  <a16:creationId xmlns:a16="http://schemas.microsoft.com/office/drawing/2014/main" id="{C5DD7DC2-F6D3-CFFD-3A9A-C75AC41D372B}"/>
                </a:ext>
              </a:extLst>
            </p:cNvPr>
            <p:cNvSpPr/>
            <p:nvPr/>
          </p:nvSpPr>
          <p:spPr>
            <a:xfrm flipH="1" flipV="1">
              <a:off x="3179578" y="2262194"/>
              <a:ext cx="693244" cy="738010"/>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sp>
          <p:nvSpPr>
            <p:cNvPr id="102" name="線">
              <a:extLst>
                <a:ext uri="{FF2B5EF4-FFF2-40B4-BE49-F238E27FC236}">
                  <a16:creationId xmlns:a16="http://schemas.microsoft.com/office/drawing/2014/main" id="{E65AA0ED-479C-1325-25C2-11CA47261F00}"/>
                </a:ext>
              </a:extLst>
            </p:cNvPr>
            <p:cNvSpPr/>
            <p:nvPr/>
          </p:nvSpPr>
          <p:spPr>
            <a:xfrm flipH="1" flipV="1">
              <a:off x="3699993" y="1893309"/>
              <a:ext cx="477403" cy="948631"/>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sp>
          <p:nvSpPr>
            <p:cNvPr id="103" name="線">
              <a:extLst>
                <a:ext uri="{FF2B5EF4-FFF2-40B4-BE49-F238E27FC236}">
                  <a16:creationId xmlns:a16="http://schemas.microsoft.com/office/drawing/2014/main" id="{91819AA2-A2A6-53CD-4AA4-5E2EBB1B4624}"/>
                </a:ext>
              </a:extLst>
            </p:cNvPr>
            <p:cNvSpPr/>
            <p:nvPr/>
          </p:nvSpPr>
          <p:spPr>
            <a:xfrm flipH="1" flipV="1">
              <a:off x="4332927" y="1555840"/>
              <a:ext cx="137532" cy="1147728"/>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sp>
          <p:nvSpPr>
            <p:cNvPr id="104" name="線">
              <a:extLst>
                <a:ext uri="{FF2B5EF4-FFF2-40B4-BE49-F238E27FC236}">
                  <a16:creationId xmlns:a16="http://schemas.microsoft.com/office/drawing/2014/main" id="{73F37A2A-6008-B176-D3D7-F8F4DAA8A2F8}"/>
                </a:ext>
              </a:extLst>
            </p:cNvPr>
            <p:cNvSpPr/>
            <p:nvPr/>
          </p:nvSpPr>
          <p:spPr>
            <a:xfrm flipH="1" flipV="1">
              <a:off x="5481525" y="1099226"/>
              <a:ext cx="596201" cy="671458"/>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grpSp>
      <p:sp>
        <p:nvSpPr>
          <p:cNvPr id="2" name="Title 1">
            <a:extLst>
              <a:ext uri="{FF2B5EF4-FFF2-40B4-BE49-F238E27FC236}">
                <a16:creationId xmlns:a16="http://schemas.microsoft.com/office/drawing/2014/main" id="{4FBBB1F1-0BD7-4ECA-5619-7A2BB43DE6D6}"/>
              </a:ext>
            </a:extLst>
          </p:cNvPr>
          <p:cNvSpPr>
            <a:spLocks noGrp="1"/>
          </p:cNvSpPr>
          <p:nvPr>
            <p:ph type="ctrTitle"/>
          </p:nvPr>
        </p:nvSpPr>
        <p:spPr>
          <a:xfrm>
            <a:off x="706437" y="356147"/>
            <a:ext cx="10672521" cy="932087"/>
          </a:xfrm>
        </p:spPr>
        <p:txBody>
          <a:bodyPr>
            <a:noAutofit/>
          </a:bodyPr>
          <a:lstStyle/>
          <a:p>
            <a:r>
              <a:rPr lang="en-US" sz="2400" dirty="0"/>
              <a:t> </a:t>
            </a:r>
            <a:r>
              <a:rPr lang="en-US" sz="3200" dirty="0">
                <a:solidFill>
                  <a:srgbClr val="FF2600"/>
                </a:solidFill>
              </a:rPr>
              <a:t>A</a:t>
            </a:r>
            <a:r>
              <a:rPr lang="en-US" sz="3200" dirty="0"/>
              <a:t>ccurate </a:t>
            </a:r>
            <a:r>
              <a:rPr lang="en-US" sz="3200" dirty="0">
                <a:solidFill>
                  <a:srgbClr val="FF2600"/>
                </a:solidFill>
              </a:rPr>
              <a:t>N</a:t>
            </a:r>
            <a:r>
              <a:rPr lang="en-US" sz="3200" dirty="0"/>
              <a:t>eutron-</a:t>
            </a:r>
            <a:r>
              <a:rPr lang="en-US" sz="3200" dirty="0">
                <a:solidFill>
                  <a:srgbClr val="FF2600"/>
                </a:solidFill>
              </a:rPr>
              <a:t>N</a:t>
            </a:r>
            <a:r>
              <a:rPr lang="en-US" sz="3200" dirty="0"/>
              <a:t>ucleus </a:t>
            </a:r>
            <a:r>
              <a:rPr lang="en-US" sz="3200" dirty="0">
                <a:solidFill>
                  <a:srgbClr val="FF2600"/>
                </a:solidFill>
              </a:rPr>
              <a:t>R</a:t>
            </a:r>
            <a:r>
              <a:rPr lang="en-US" sz="3200" dirty="0"/>
              <a:t>eaction measurement </a:t>
            </a:r>
            <a:r>
              <a:rPr lang="en-US" sz="3200" dirty="0">
                <a:solidFill>
                  <a:srgbClr val="FF2600"/>
                </a:solidFill>
              </a:rPr>
              <a:t>I</a:t>
            </a:r>
            <a:r>
              <a:rPr lang="en-US" sz="3200" dirty="0"/>
              <a:t>nstrument beam line in J-PARC </a:t>
            </a:r>
            <a:br>
              <a:rPr lang="en-US" sz="2400" dirty="0"/>
            </a:br>
            <a:endParaRPr lang="en-US" sz="2400" dirty="0"/>
          </a:p>
        </p:txBody>
      </p:sp>
      <p:sp>
        <p:nvSpPr>
          <p:cNvPr id="4" name="Date Placeholder 3">
            <a:extLst>
              <a:ext uri="{FF2B5EF4-FFF2-40B4-BE49-F238E27FC236}">
                <a16:creationId xmlns:a16="http://schemas.microsoft.com/office/drawing/2014/main" id="{5AA96069-6FE3-7679-FF78-0DE3167F59E0}"/>
              </a:ext>
            </a:extLst>
          </p:cNvPr>
          <p:cNvSpPr>
            <a:spLocks noGrp="1"/>
          </p:cNvSpPr>
          <p:nvPr>
            <p:ph type="dt" sz="half" idx="2"/>
          </p:nvPr>
        </p:nvSpPr>
        <p:spPr/>
        <p:txBody>
          <a:bodyPr/>
          <a:lstStyle/>
          <a:p>
            <a:r>
              <a:rPr lang="en-US"/>
              <a:t>Lars Hebenstiel</a:t>
            </a:r>
            <a:endParaRPr lang="en-US" dirty="0"/>
          </a:p>
        </p:txBody>
      </p:sp>
      <p:sp>
        <p:nvSpPr>
          <p:cNvPr id="6" name="Slide Number Placeholder 5">
            <a:extLst>
              <a:ext uri="{FF2B5EF4-FFF2-40B4-BE49-F238E27FC236}">
                <a16:creationId xmlns:a16="http://schemas.microsoft.com/office/drawing/2014/main" id="{5D3A1CF0-CE5A-4F52-D01C-15B7F63B4B88}"/>
              </a:ext>
            </a:extLst>
          </p:cNvPr>
          <p:cNvSpPr>
            <a:spLocks noGrp="1"/>
          </p:cNvSpPr>
          <p:nvPr>
            <p:ph type="sldNum" sz="quarter" idx="4"/>
          </p:nvPr>
        </p:nvSpPr>
        <p:spPr/>
        <p:txBody>
          <a:bodyPr/>
          <a:lstStyle/>
          <a:p>
            <a:fld id="{51839CB6-43E1-9145-9E4A-C1E96B162272}" type="slidenum">
              <a:rPr lang="en-US" smtClean="0"/>
              <a:pPr/>
              <a:t>22</a:t>
            </a:fld>
            <a:endParaRPr lang="en-US" dirty="0"/>
          </a:p>
        </p:txBody>
      </p:sp>
      <p:sp>
        <p:nvSpPr>
          <p:cNvPr id="65" name="BL04  ANNRI">
            <a:extLst>
              <a:ext uri="{FF2B5EF4-FFF2-40B4-BE49-F238E27FC236}">
                <a16:creationId xmlns:a16="http://schemas.microsoft.com/office/drawing/2014/main" id="{A03FD1E7-6CD8-3BF4-61EC-BFCB3B8E63D9}"/>
              </a:ext>
            </a:extLst>
          </p:cNvPr>
          <p:cNvSpPr txBox="1"/>
          <p:nvPr/>
        </p:nvSpPr>
        <p:spPr>
          <a:xfrm>
            <a:off x="1597147" y="1607863"/>
            <a:ext cx="1872219" cy="374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07" tIns="35707" rIns="35707" bIns="35707" anchor="ctr">
            <a:spAutoFit/>
          </a:bodyPr>
          <a:lstStyle>
            <a:lvl1pPr algn="l">
              <a:defRPr sz="2800" b="1">
                <a:solidFill>
                  <a:srgbClr val="011993"/>
                </a:solidFill>
                <a:latin typeface="Helvetica"/>
                <a:ea typeface="Helvetica"/>
                <a:cs typeface="Helvetica"/>
                <a:sym typeface="Helvetica"/>
              </a:defRPr>
            </a:lvl1pPr>
          </a:lstStyle>
          <a:p>
            <a:r>
              <a:rPr sz="1968" dirty="0"/>
              <a:t>BL04  ANNRI</a:t>
            </a:r>
          </a:p>
        </p:txBody>
      </p:sp>
      <p:sp>
        <p:nvSpPr>
          <p:cNvPr id="66" name="Ge detectors">
            <a:extLst>
              <a:ext uri="{FF2B5EF4-FFF2-40B4-BE49-F238E27FC236}">
                <a16:creationId xmlns:a16="http://schemas.microsoft.com/office/drawing/2014/main" id="{888AB3AC-4D89-278C-62B9-4C0A1380719A}"/>
              </a:ext>
            </a:extLst>
          </p:cNvPr>
          <p:cNvSpPr txBox="1"/>
          <p:nvPr/>
        </p:nvSpPr>
        <p:spPr>
          <a:xfrm>
            <a:off x="3579084" y="2028367"/>
            <a:ext cx="1062767" cy="266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800" b="1">
                <a:latin typeface="Helvetica"/>
                <a:ea typeface="Helvetica"/>
                <a:cs typeface="Helvetica"/>
                <a:sym typeface="Helvetica"/>
              </a:defRPr>
            </a:lvl1pPr>
          </a:lstStyle>
          <a:p>
            <a:r>
              <a:rPr sz="1265"/>
              <a:t>Ge detectors</a:t>
            </a:r>
          </a:p>
        </p:txBody>
      </p:sp>
      <p:sp>
        <p:nvSpPr>
          <p:cNvPr id="67" name="Disk chopper">
            <a:extLst>
              <a:ext uri="{FF2B5EF4-FFF2-40B4-BE49-F238E27FC236}">
                <a16:creationId xmlns:a16="http://schemas.microsoft.com/office/drawing/2014/main" id="{92E4F4F7-79B1-2C78-4E2D-ADCC4DD424E4}"/>
              </a:ext>
            </a:extLst>
          </p:cNvPr>
          <p:cNvSpPr txBox="1"/>
          <p:nvPr/>
        </p:nvSpPr>
        <p:spPr>
          <a:xfrm>
            <a:off x="2331126" y="2359996"/>
            <a:ext cx="1040325" cy="256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700" b="1">
                <a:latin typeface="Helvetica"/>
                <a:ea typeface="Helvetica"/>
                <a:cs typeface="Helvetica"/>
                <a:sym typeface="Helvetica"/>
              </a:defRPr>
            </a:lvl1pPr>
          </a:lstStyle>
          <a:p>
            <a:r>
              <a:rPr sz="1195"/>
              <a:t>Disk chopper</a:t>
            </a:r>
          </a:p>
        </p:txBody>
      </p:sp>
      <p:sp>
        <p:nvSpPr>
          <p:cNvPr id="68" name="T0 Chopper">
            <a:extLst>
              <a:ext uri="{FF2B5EF4-FFF2-40B4-BE49-F238E27FC236}">
                <a16:creationId xmlns:a16="http://schemas.microsoft.com/office/drawing/2014/main" id="{BE69AC14-0B94-C616-DBE3-464A0C165142}"/>
              </a:ext>
            </a:extLst>
          </p:cNvPr>
          <p:cNvSpPr txBox="1"/>
          <p:nvPr/>
        </p:nvSpPr>
        <p:spPr>
          <a:xfrm>
            <a:off x="1592828" y="2864082"/>
            <a:ext cx="920100" cy="256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700" b="1">
                <a:latin typeface="Helvetica"/>
                <a:ea typeface="Helvetica"/>
                <a:cs typeface="Helvetica"/>
                <a:sym typeface="Helvetica"/>
              </a:defRPr>
            </a:lvl1pPr>
          </a:lstStyle>
          <a:p>
            <a:r>
              <a:rPr sz="1195"/>
              <a:t>T0 Chopper</a:t>
            </a:r>
          </a:p>
        </p:txBody>
      </p:sp>
      <p:sp>
        <p:nvSpPr>
          <p:cNvPr id="69" name="Filter">
            <a:extLst>
              <a:ext uri="{FF2B5EF4-FFF2-40B4-BE49-F238E27FC236}">
                <a16:creationId xmlns:a16="http://schemas.microsoft.com/office/drawing/2014/main" id="{81B1B588-1FB6-9D49-AABB-F60D3890F812}"/>
              </a:ext>
            </a:extLst>
          </p:cNvPr>
          <p:cNvSpPr txBox="1"/>
          <p:nvPr/>
        </p:nvSpPr>
        <p:spPr>
          <a:xfrm>
            <a:off x="2196240" y="2640912"/>
            <a:ext cx="447214" cy="256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700" b="1">
                <a:latin typeface="Helvetica"/>
                <a:ea typeface="Helvetica"/>
                <a:cs typeface="Helvetica"/>
                <a:sym typeface="Helvetica"/>
              </a:defRPr>
            </a:lvl1pPr>
          </a:lstStyle>
          <a:p>
            <a:r>
              <a:rPr sz="1195"/>
              <a:t>Filter</a:t>
            </a:r>
          </a:p>
        </p:txBody>
      </p:sp>
      <p:sp>
        <p:nvSpPr>
          <p:cNvPr id="70" name="線">
            <a:extLst>
              <a:ext uri="{FF2B5EF4-FFF2-40B4-BE49-F238E27FC236}">
                <a16:creationId xmlns:a16="http://schemas.microsoft.com/office/drawing/2014/main" id="{0D5AB505-633E-D701-5F82-8F4312AAF9A1}"/>
              </a:ext>
            </a:extLst>
          </p:cNvPr>
          <p:cNvSpPr/>
          <p:nvPr/>
        </p:nvSpPr>
        <p:spPr>
          <a:xfrm flipH="1" flipV="1">
            <a:off x="4069088" y="3160327"/>
            <a:ext cx="260568" cy="462128"/>
          </a:xfrm>
          <a:prstGeom prst="line">
            <a:avLst/>
          </a:prstGeom>
          <a:ln w="25400">
            <a:solidFill>
              <a:srgbClr val="000000"/>
            </a:solidFill>
            <a:miter lim="400000"/>
          </a:ln>
        </p:spPr>
        <p:txBody>
          <a:bodyPr lIns="35707" tIns="35707" rIns="35707" bIns="35707" anchor="ctr"/>
          <a:lstStyle/>
          <a:p>
            <a:pPr defTabSz="580229">
              <a:defRPr sz="3200">
                <a:latin typeface="+mn-lt"/>
                <a:ea typeface="+mn-ea"/>
                <a:cs typeface="+mn-cs"/>
                <a:sym typeface="ヒラギノ角ゴ ProN W3"/>
              </a:defRPr>
            </a:pPr>
            <a:endParaRPr sz="2249"/>
          </a:p>
        </p:txBody>
      </p:sp>
      <p:sp>
        <p:nvSpPr>
          <p:cNvPr id="71" name="Collimator">
            <a:extLst>
              <a:ext uri="{FF2B5EF4-FFF2-40B4-BE49-F238E27FC236}">
                <a16:creationId xmlns:a16="http://schemas.microsoft.com/office/drawing/2014/main" id="{19468F41-7FCC-AAA2-7C26-CF9C0BB01F31}"/>
              </a:ext>
            </a:extLst>
          </p:cNvPr>
          <p:cNvSpPr txBox="1"/>
          <p:nvPr/>
        </p:nvSpPr>
        <p:spPr>
          <a:xfrm>
            <a:off x="4039662" y="3628990"/>
            <a:ext cx="873613" cy="256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700" b="1">
                <a:latin typeface="Helvetica"/>
                <a:ea typeface="Helvetica"/>
                <a:cs typeface="Helvetica"/>
                <a:sym typeface="Helvetica"/>
              </a:defRPr>
            </a:lvl1pPr>
          </a:lstStyle>
          <a:p>
            <a:r>
              <a:rPr sz="1195"/>
              <a:t>Collimator </a:t>
            </a:r>
          </a:p>
        </p:txBody>
      </p:sp>
      <p:sp>
        <p:nvSpPr>
          <p:cNvPr id="72" name="線">
            <a:extLst>
              <a:ext uri="{FF2B5EF4-FFF2-40B4-BE49-F238E27FC236}">
                <a16:creationId xmlns:a16="http://schemas.microsoft.com/office/drawing/2014/main" id="{FB6F63CD-E0A5-6138-F36F-6066F51CBF46}"/>
              </a:ext>
            </a:extLst>
          </p:cNvPr>
          <p:cNvSpPr/>
          <p:nvPr/>
        </p:nvSpPr>
        <p:spPr>
          <a:xfrm flipH="1" flipV="1">
            <a:off x="5579198" y="1880691"/>
            <a:ext cx="548309" cy="296547"/>
          </a:xfrm>
          <a:prstGeom prst="line">
            <a:avLst/>
          </a:prstGeom>
          <a:ln w="25400">
            <a:solidFill>
              <a:srgbClr val="000000"/>
            </a:solidFill>
            <a:miter lim="400000"/>
          </a:ln>
        </p:spPr>
        <p:txBody>
          <a:bodyPr lIns="35707" tIns="35707" rIns="35707" bIns="35707" anchor="ctr"/>
          <a:lstStyle/>
          <a:p>
            <a:pPr defTabSz="580229">
              <a:defRPr sz="3200">
                <a:latin typeface="+mn-lt"/>
                <a:ea typeface="+mn-ea"/>
                <a:cs typeface="+mn-cs"/>
                <a:sym typeface="ヒラギノ角ゴ ProN W3"/>
              </a:defRPr>
            </a:pPr>
            <a:endParaRPr sz="2249"/>
          </a:p>
        </p:txBody>
      </p:sp>
      <p:sp>
        <p:nvSpPr>
          <p:cNvPr id="73" name="Beam stopper">
            <a:extLst>
              <a:ext uri="{FF2B5EF4-FFF2-40B4-BE49-F238E27FC236}">
                <a16:creationId xmlns:a16="http://schemas.microsoft.com/office/drawing/2014/main" id="{FECC0641-DBED-3E96-32D6-5792EF1D863E}"/>
              </a:ext>
            </a:extLst>
          </p:cNvPr>
          <p:cNvSpPr txBox="1"/>
          <p:nvPr/>
        </p:nvSpPr>
        <p:spPr>
          <a:xfrm>
            <a:off x="4463914" y="1635218"/>
            <a:ext cx="1152535" cy="266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800" b="1">
                <a:latin typeface="Helvetica"/>
                <a:ea typeface="Helvetica"/>
                <a:cs typeface="Helvetica"/>
                <a:sym typeface="Helvetica"/>
              </a:defRPr>
            </a:lvl1pPr>
          </a:lstStyle>
          <a:p>
            <a:r>
              <a:rPr sz="1265"/>
              <a:t>Beam stopper</a:t>
            </a:r>
          </a:p>
        </p:txBody>
      </p:sp>
      <p:sp>
        <p:nvSpPr>
          <p:cNvPr id="74" name="角丸四角形">
            <a:extLst>
              <a:ext uri="{FF2B5EF4-FFF2-40B4-BE49-F238E27FC236}">
                <a16:creationId xmlns:a16="http://schemas.microsoft.com/office/drawing/2014/main" id="{710E4906-575E-279C-B499-FDFE28DB814D}"/>
              </a:ext>
            </a:extLst>
          </p:cNvPr>
          <p:cNvSpPr/>
          <p:nvPr/>
        </p:nvSpPr>
        <p:spPr>
          <a:xfrm rot="4156">
            <a:off x="1465122" y="1620650"/>
            <a:ext cx="1911655" cy="352809"/>
          </a:xfrm>
          <a:prstGeom prst="roundRect">
            <a:avLst>
              <a:gd name="adj" fmla="val 10749"/>
            </a:avLst>
          </a:prstGeom>
          <a:ln w="25400">
            <a:solidFill>
              <a:srgbClr val="011993"/>
            </a:solidFill>
            <a:miter lim="400000"/>
          </a:ln>
        </p:spPr>
        <p:txBody>
          <a:bodyPr lIns="35707" tIns="35707" rIns="35707" bIns="35707" anchor="ctr"/>
          <a:lstStyle/>
          <a:p>
            <a:pPr>
              <a:defRPr>
                <a:solidFill>
                  <a:srgbClr val="FFFFFF"/>
                </a:solidFill>
                <a:latin typeface="+mn-lt"/>
                <a:ea typeface="+mn-ea"/>
                <a:cs typeface="+mn-cs"/>
                <a:sym typeface="ヒラギノ角ゴ ProN W3"/>
              </a:defRPr>
            </a:pPr>
            <a:endParaRPr sz="1336"/>
          </a:p>
        </p:txBody>
      </p:sp>
      <p:sp>
        <p:nvSpPr>
          <p:cNvPr id="75" name="線">
            <a:extLst>
              <a:ext uri="{FF2B5EF4-FFF2-40B4-BE49-F238E27FC236}">
                <a16:creationId xmlns:a16="http://schemas.microsoft.com/office/drawing/2014/main" id="{BF4A6636-EB7E-2F58-ABFF-CDA1F2CF125A}"/>
              </a:ext>
            </a:extLst>
          </p:cNvPr>
          <p:cNvSpPr/>
          <p:nvPr/>
        </p:nvSpPr>
        <p:spPr>
          <a:xfrm flipV="1">
            <a:off x="2228904" y="3696708"/>
            <a:ext cx="2896565" cy="1181001"/>
          </a:xfrm>
          <a:prstGeom prst="line">
            <a:avLst/>
          </a:prstGeom>
          <a:ln w="38100">
            <a:solidFill>
              <a:srgbClr val="000000"/>
            </a:solidFill>
            <a:custDash>
              <a:ds d="200000" sp="200000"/>
            </a:custDash>
            <a:miter lim="400000"/>
            <a:headEnd type="triangle"/>
            <a:tailEnd type="triangle"/>
          </a:ln>
        </p:spPr>
        <p:txBody>
          <a:bodyPr lIns="35707" tIns="35707" rIns="35707" bIns="35707" anchor="ctr"/>
          <a:lstStyle/>
          <a:p>
            <a:pPr>
              <a:defRPr>
                <a:latin typeface="+mn-lt"/>
                <a:ea typeface="+mn-ea"/>
                <a:cs typeface="+mn-cs"/>
                <a:sym typeface="ヒラギノ角ゴ ProN W3"/>
              </a:defRPr>
            </a:pPr>
            <a:endParaRPr sz="1336"/>
          </a:p>
        </p:txBody>
      </p:sp>
      <p:sp>
        <p:nvSpPr>
          <p:cNvPr id="76" name="21.5m">
            <a:extLst>
              <a:ext uri="{FF2B5EF4-FFF2-40B4-BE49-F238E27FC236}">
                <a16:creationId xmlns:a16="http://schemas.microsoft.com/office/drawing/2014/main" id="{AA9CF1F5-6D30-7964-E97E-59DAB15A61AF}"/>
              </a:ext>
            </a:extLst>
          </p:cNvPr>
          <p:cNvSpPr txBox="1"/>
          <p:nvPr/>
        </p:nvSpPr>
        <p:spPr>
          <a:xfrm>
            <a:off x="3457786" y="4329277"/>
            <a:ext cx="916845" cy="374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07" tIns="35707" rIns="35707" bIns="35707" anchor="ctr">
            <a:spAutoFit/>
          </a:bodyPr>
          <a:lstStyle>
            <a:lvl1pPr algn="l">
              <a:defRPr sz="2800" b="1">
                <a:latin typeface="Helvetica"/>
                <a:ea typeface="Helvetica"/>
                <a:cs typeface="Helvetica"/>
                <a:sym typeface="Helvetica"/>
              </a:defRPr>
            </a:lvl1pPr>
          </a:lstStyle>
          <a:p>
            <a:r>
              <a:rPr sz="1968"/>
              <a:t>21.5m</a:t>
            </a:r>
          </a:p>
        </p:txBody>
      </p:sp>
      <p:grpSp>
        <p:nvGrpSpPr>
          <p:cNvPr id="78" name="グループ">
            <a:extLst>
              <a:ext uri="{FF2B5EF4-FFF2-40B4-BE49-F238E27FC236}">
                <a16:creationId xmlns:a16="http://schemas.microsoft.com/office/drawing/2014/main" id="{8DC4352B-DE5E-C06A-05DD-7B6D3CB68D72}"/>
              </a:ext>
            </a:extLst>
          </p:cNvPr>
          <p:cNvGrpSpPr/>
          <p:nvPr/>
        </p:nvGrpSpPr>
        <p:grpSpPr>
          <a:xfrm>
            <a:off x="1704724" y="1728178"/>
            <a:ext cx="9504213" cy="4712439"/>
            <a:chOff x="771" y="2082"/>
            <a:chExt cx="13521501" cy="6704315"/>
          </a:xfrm>
        </p:grpSpPr>
        <p:sp>
          <p:nvSpPr>
            <p:cNvPr id="79" name="角丸四角形">
              <a:extLst>
                <a:ext uri="{FF2B5EF4-FFF2-40B4-BE49-F238E27FC236}">
                  <a16:creationId xmlns:a16="http://schemas.microsoft.com/office/drawing/2014/main" id="{5B7710D0-7FE1-EB55-F020-964F1AC42099}"/>
                </a:ext>
              </a:extLst>
            </p:cNvPr>
            <p:cNvSpPr/>
            <p:nvPr/>
          </p:nvSpPr>
          <p:spPr>
            <a:xfrm rot="21590933">
              <a:off x="3709478" y="1132831"/>
              <a:ext cx="627669" cy="697608"/>
            </a:xfrm>
            <a:prstGeom prst="roundRect">
              <a:avLst>
                <a:gd name="adj" fmla="val 29202"/>
              </a:avLst>
            </a:prstGeom>
            <a:noFill/>
            <a:ln w="50800" cap="flat">
              <a:solidFill>
                <a:srgbClr val="FF2600"/>
              </a:solidFill>
              <a:prstDash val="sysDot"/>
              <a:miter lim="400000"/>
            </a:ln>
            <a:effectLst/>
          </p:spPr>
          <p:txBody>
            <a:bodyPr wrap="square" lIns="35707" tIns="35707" rIns="35707" bIns="35707" numCol="1" anchor="ctr">
              <a:noAutofit/>
            </a:bodyPr>
            <a:lstStyle/>
            <a:p>
              <a:pPr>
                <a:defRPr>
                  <a:solidFill>
                    <a:srgbClr val="FFFFFF"/>
                  </a:solidFill>
                  <a:latin typeface="+mn-lt"/>
                  <a:ea typeface="+mn-ea"/>
                  <a:cs typeface="+mn-cs"/>
                  <a:sym typeface="ヒラギノ角ゴ ProN W3"/>
                </a:defRPr>
              </a:pPr>
              <a:endParaRPr sz="1336"/>
            </a:p>
          </p:txBody>
        </p:sp>
        <p:sp>
          <p:nvSpPr>
            <p:cNvPr id="80" name="線">
              <a:extLst>
                <a:ext uri="{FF2B5EF4-FFF2-40B4-BE49-F238E27FC236}">
                  <a16:creationId xmlns:a16="http://schemas.microsoft.com/office/drawing/2014/main" id="{162A4052-1BAB-0B0F-81C0-3807FCE477D2}"/>
                </a:ext>
              </a:extLst>
            </p:cNvPr>
            <p:cNvSpPr/>
            <p:nvPr/>
          </p:nvSpPr>
          <p:spPr>
            <a:xfrm>
              <a:off x="4294053" y="1685714"/>
              <a:ext cx="1967071" cy="950159"/>
            </a:xfrm>
            <a:prstGeom prst="line">
              <a:avLst/>
            </a:prstGeom>
            <a:noFill/>
            <a:ln w="88900" cap="flat">
              <a:solidFill>
                <a:srgbClr val="FF2600"/>
              </a:solidFill>
              <a:prstDash val="solid"/>
              <a:miter lim="400000"/>
              <a:tailEnd type="stealth" w="med" len="med"/>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grpSp>
          <p:nvGrpSpPr>
            <p:cNvPr id="81" name="グループ">
              <a:extLst>
                <a:ext uri="{FF2B5EF4-FFF2-40B4-BE49-F238E27FC236}">
                  <a16:creationId xmlns:a16="http://schemas.microsoft.com/office/drawing/2014/main" id="{D820B58C-E218-63F5-E85D-B65F89ECD548}"/>
                </a:ext>
              </a:extLst>
            </p:cNvPr>
            <p:cNvGrpSpPr/>
            <p:nvPr/>
          </p:nvGrpSpPr>
          <p:grpSpPr>
            <a:xfrm>
              <a:off x="771" y="2082"/>
              <a:ext cx="13521501" cy="6704315"/>
              <a:chOff x="772" y="2082"/>
              <a:chExt cx="13521500" cy="6704314"/>
            </a:xfrm>
          </p:grpSpPr>
          <p:sp>
            <p:nvSpPr>
              <p:cNvPr id="82" name="角丸四角形">
                <a:extLst>
                  <a:ext uri="{FF2B5EF4-FFF2-40B4-BE49-F238E27FC236}">
                    <a16:creationId xmlns:a16="http://schemas.microsoft.com/office/drawing/2014/main" id="{28334C4B-CF56-AFCB-E361-1A8098F36628}"/>
                  </a:ext>
                </a:extLst>
              </p:cNvPr>
              <p:cNvSpPr/>
              <p:nvPr/>
            </p:nvSpPr>
            <p:spPr>
              <a:xfrm rot="4156">
                <a:off x="8387316" y="2082"/>
                <a:ext cx="3445566" cy="533957"/>
              </a:xfrm>
              <a:prstGeom prst="roundRect">
                <a:avLst>
                  <a:gd name="adj" fmla="val 10297"/>
                </a:avLst>
              </a:prstGeom>
              <a:noFill/>
              <a:ln w="25400" cap="flat">
                <a:solidFill>
                  <a:srgbClr val="011993"/>
                </a:solidFill>
                <a:prstDash val="solid"/>
                <a:miter lim="400000"/>
              </a:ln>
              <a:effectLst/>
            </p:spPr>
            <p:txBody>
              <a:bodyPr wrap="square" lIns="35707" tIns="35707" rIns="35707" bIns="35707" numCol="1" anchor="ctr">
                <a:noAutofit/>
              </a:bodyPr>
              <a:lstStyle/>
              <a:p>
                <a:pPr>
                  <a:defRPr>
                    <a:solidFill>
                      <a:srgbClr val="FFFFFF"/>
                    </a:solidFill>
                    <a:latin typeface="+mn-lt"/>
                    <a:ea typeface="+mn-ea"/>
                    <a:cs typeface="+mn-cs"/>
                    <a:sym typeface="ヒラギノ角ゴ ProN W3"/>
                  </a:defRPr>
                </a:pPr>
                <a:endParaRPr sz="1336"/>
              </a:p>
            </p:txBody>
          </p:sp>
          <p:pic>
            <p:nvPicPr>
              <p:cNvPr id="83" name="ANNRI_ALL_CUT.png" descr="ANNRI_ALL_CUT.png">
                <a:extLst>
                  <a:ext uri="{FF2B5EF4-FFF2-40B4-BE49-F238E27FC236}">
                    <a16:creationId xmlns:a16="http://schemas.microsoft.com/office/drawing/2014/main" id="{4F4CB112-2B11-F932-0CFA-D4300830067E}"/>
                  </a:ext>
                </a:extLst>
              </p:cNvPr>
              <p:cNvPicPr>
                <a:picLocks noChangeAspect="1"/>
              </p:cNvPicPr>
              <p:nvPr/>
            </p:nvPicPr>
            <p:blipFill>
              <a:blip r:embed="rId4"/>
              <a:srcRect/>
              <a:stretch>
                <a:fillRect/>
              </a:stretch>
            </p:blipFill>
            <p:spPr>
              <a:xfrm>
                <a:off x="2867676" y="926780"/>
                <a:ext cx="10654596" cy="5779616"/>
              </a:xfrm>
              <a:prstGeom prst="rect">
                <a:avLst/>
              </a:prstGeom>
              <a:ln w="12700" cap="flat">
                <a:noFill/>
                <a:miter lim="400000"/>
              </a:ln>
              <a:effectLst/>
            </p:spPr>
          </p:pic>
          <p:sp>
            <p:nvSpPr>
              <p:cNvPr id="84" name="BL04  Ge Detectors">
                <a:extLst>
                  <a:ext uri="{FF2B5EF4-FFF2-40B4-BE49-F238E27FC236}">
                    <a16:creationId xmlns:a16="http://schemas.microsoft.com/office/drawing/2014/main" id="{E639B406-2CE9-E676-DA13-E15AE74B749E}"/>
                  </a:ext>
                </a:extLst>
              </p:cNvPr>
              <p:cNvSpPr txBox="1"/>
              <p:nvPr/>
            </p:nvSpPr>
            <p:spPr>
              <a:xfrm>
                <a:off x="8422802" y="7166"/>
                <a:ext cx="3575418" cy="53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7" tIns="35707" rIns="35707" bIns="35707" numCol="1" anchor="ctr">
                <a:spAutoFit/>
              </a:bodyPr>
              <a:lstStyle>
                <a:lvl1pPr algn="l">
                  <a:defRPr sz="2800" b="1">
                    <a:solidFill>
                      <a:srgbClr val="011993"/>
                    </a:solidFill>
                    <a:latin typeface="Helvetica"/>
                    <a:ea typeface="Helvetica"/>
                    <a:cs typeface="Helvetica"/>
                    <a:sym typeface="Helvetica"/>
                  </a:defRPr>
                </a:lvl1pPr>
              </a:lstStyle>
              <a:p>
                <a:r>
                  <a:rPr sz="1968"/>
                  <a:t>BL04  Ge Detectors</a:t>
                </a:r>
              </a:p>
            </p:txBody>
          </p:sp>
          <p:sp>
            <p:nvSpPr>
              <p:cNvPr id="85" name="線">
                <a:extLst>
                  <a:ext uri="{FF2B5EF4-FFF2-40B4-BE49-F238E27FC236}">
                    <a16:creationId xmlns:a16="http://schemas.microsoft.com/office/drawing/2014/main" id="{789ADF40-FA9A-E6D9-E025-EF1C44158028}"/>
                  </a:ext>
                </a:extLst>
              </p:cNvPr>
              <p:cNvSpPr/>
              <p:nvPr/>
            </p:nvSpPr>
            <p:spPr>
              <a:xfrm flipV="1">
                <a:off x="8691985" y="1503802"/>
                <a:ext cx="1728527" cy="1539382"/>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sp>
            <p:nvSpPr>
              <p:cNvPr id="86" name="Cluster detector">
                <a:extLst>
                  <a:ext uri="{FF2B5EF4-FFF2-40B4-BE49-F238E27FC236}">
                    <a16:creationId xmlns:a16="http://schemas.microsoft.com/office/drawing/2014/main" id="{37D09CC7-BC73-9A78-BF92-1A8BD0D332E6}"/>
                  </a:ext>
                </a:extLst>
              </p:cNvPr>
              <p:cNvSpPr txBox="1"/>
              <p:nvPr/>
            </p:nvSpPr>
            <p:spPr>
              <a:xfrm>
                <a:off x="9359405" y="1018943"/>
                <a:ext cx="2362636" cy="456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numCol="1" anchor="ctr">
                <a:spAutoFit/>
              </a:bodyPr>
              <a:lstStyle>
                <a:lvl1pPr defTabSz="825500">
                  <a:defRPr sz="2300" b="1">
                    <a:latin typeface="Helvetica"/>
                    <a:ea typeface="Helvetica"/>
                    <a:cs typeface="Helvetica"/>
                    <a:sym typeface="Helvetica"/>
                  </a:defRPr>
                </a:lvl1pPr>
              </a:lstStyle>
              <a:p>
                <a:r>
                  <a:rPr sz="1617"/>
                  <a:t>Cluster detector</a:t>
                </a:r>
              </a:p>
            </p:txBody>
          </p:sp>
          <p:sp>
            <p:nvSpPr>
              <p:cNvPr id="87" name="線">
                <a:extLst>
                  <a:ext uri="{FF2B5EF4-FFF2-40B4-BE49-F238E27FC236}">
                    <a16:creationId xmlns:a16="http://schemas.microsoft.com/office/drawing/2014/main" id="{4D4AB04C-8B12-ACE3-10DA-E4285A461143}"/>
                  </a:ext>
                </a:extLst>
              </p:cNvPr>
              <p:cNvSpPr/>
              <p:nvPr/>
            </p:nvSpPr>
            <p:spPr>
              <a:xfrm flipH="1" flipV="1">
                <a:off x="8671601" y="4189779"/>
                <a:ext cx="1397216" cy="993133"/>
              </a:xfrm>
              <a:prstGeom prst="line">
                <a:avLst/>
              </a:prstGeom>
              <a:noFill/>
              <a:ln w="25400" cap="flat">
                <a:solidFill>
                  <a:srgbClr val="424242"/>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sp>
            <p:nvSpPr>
              <p:cNvPr id="88" name="Coaxial detector">
                <a:extLst>
                  <a:ext uri="{FF2B5EF4-FFF2-40B4-BE49-F238E27FC236}">
                    <a16:creationId xmlns:a16="http://schemas.microsoft.com/office/drawing/2014/main" id="{BFDA80ED-FA10-E197-B304-48DEE8CB1FBF}"/>
                  </a:ext>
                </a:extLst>
              </p:cNvPr>
              <p:cNvSpPr txBox="1"/>
              <p:nvPr/>
            </p:nvSpPr>
            <p:spPr>
              <a:xfrm>
                <a:off x="9682106" y="5109609"/>
                <a:ext cx="2396843" cy="456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numCol="1" anchor="ctr">
                <a:spAutoFit/>
              </a:bodyPr>
              <a:lstStyle>
                <a:lvl1pPr defTabSz="825500">
                  <a:defRPr sz="2300" b="1">
                    <a:latin typeface="Helvetica"/>
                    <a:ea typeface="Helvetica"/>
                    <a:cs typeface="Helvetica"/>
                    <a:sym typeface="Helvetica"/>
                  </a:defRPr>
                </a:lvl1pPr>
              </a:lstStyle>
              <a:p>
                <a:r>
                  <a:rPr sz="1617"/>
                  <a:t>Coaxial detector</a:t>
                </a:r>
              </a:p>
            </p:txBody>
          </p:sp>
          <p:sp>
            <p:nvSpPr>
              <p:cNvPr id="89" name="2 Cluster Detector (up・down)   7ch ×2 : 14ch…">
                <a:extLst>
                  <a:ext uri="{FF2B5EF4-FFF2-40B4-BE49-F238E27FC236}">
                    <a16:creationId xmlns:a16="http://schemas.microsoft.com/office/drawing/2014/main" id="{D3F15AF7-48C2-8167-9BFC-9C865FA9224A}"/>
                  </a:ext>
                </a:extLst>
              </p:cNvPr>
              <p:cNvSpPr txBox="1"/>
              <p:nvPr/>
            </p:nvSpPr>
            <p:spPr>
              <a:xfrm>
                <a:off x="87076" y="4916114"/>
                <a:ext cx="5635250" cy="8512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numCol="1" anchor="ctr">
                <a:spAutoFit/>
              </a:bodyPr>
              <a:lstStyle/>
              <a:p>
                <a:pPr algn="l">
                  <a:lnSpc>
                    <a:spcPct val="80000"/>
                  </a:lnSpc>
                  <a:defRPr sz="2000" b="1">
                    <a:latin typeface="Helvetica"/>
                    <a:ea typeface="Helvetica"/>
                    <a:cs typeface="Helvetica"/>
                    <a:sym typeface="Helvetica"/>
                  </a:defRPr>
                </a:pPr>
                <a:r>
                  <a:rPr sz="1407"/>
                  <a:t>2 Cluster Detector (up・down)   7ch ×2 : 14ch</a:t>
                </a:r>
              </a:p>
              <a:p>
                <a:pPr algn="l">
                  <a:lnSpc>
                    <a:spcPct val="80000"/>
                  </a:lnSpc>
                  <a:defRPr sz="2000" b="1">
                    <a:latin typeface="Helvetica"/>
                    <a:ea typeface="Helvetica"/>
                    <a:cs typeface="Helvetica"/>
                    <a:sym typeface="Helvetica"/>
                  </a:defRPr>
                </a:pPr>
                <a:r>
                  <a:rPr sz="1407"/>
                  <a:t>8 Coaxial Detector (side)      8ch</a:t>
                </a:r>
              </a:p>
              <a:p>
                <a:pPr algn="l">
                  <a:lnSpc>
                    <a:spcPct val="80000"/>
                  </a:lnSpc>
                  <a:defRPr sz="2000" b="1">
                    <a:latin typeface="Helvetica"/>
                    <a:ea typeface="Helvetica"/>
                    <a:cs typeface="Helvetica"/>
                    <a:sym typeface="Helvetica"/>
                  </a:defRPr>
                </a:pPr>
                <a:r>
                  <a:rPr sz="1407"/>
                  <a:t>Total 22ch</a:t>
                </a:r>
              </a:p>
            </p:txBody>
          </p:sp>
          <p:sp>
            <p:nvSpPr>
              <p:cNvPr id="90" name="角丸四角形">
                <a:extLst>
                  <a:ext uri="{FF2B5EF4-FFF2-40B4-BE49-F238E27FC236}">
                    <a16:creationId xmlns:a16="http://schemas.microsoft.com/office/drawing/2014/main" id="{1C31AE93-C3D2-29A2-A06D-DFB076C8DA80}"/>
                  </a:ext>
                </a:extLst>
              </p:cNvPr>
              <p:cNvSpPr/>
              <p:nvPr/>
            </p:nvSpPr>
            <p:spPr>
              <a:xfrm rot="4156">
                <a:off x="772" y="4684677"/>
                <a:ext cx="5725311" cy="1306852"/>
              </a:xfrm>
              <a:prstGeom prst="roundRect">
                <a:avLst>
                  <a:gd name="adj" fmla="val 13436"/>
                </a:avLst>
              </a:prstGeom>
              <a:noFill/>
              <a:ln w="25400" cap="flat">
                <a:solidFill>
                  <a:srgbClr val="011993"/>
                </a:solidFill>
                <a:prstDash val="solid"/>
                <a:miter lim="400000"/>
              </a:ln>
              <a:effectLst/>
            </p:spPr>
            <p:txBody>
              <a:bodyPr wrap="square" lIns="35707" tIns="35707" rIns="35707" bIns="35707" numCol="1" anchor="ctr">
                <a:noAutofit/>
              </a:bodyPr>
              <a:lstStyle/>
              <a:p>
                <a:pPr>
                  <a:defRPr>
                    <a:solidFill>
                      <a:srgbClr val="FFFFFF"/>
                    </a:solidFill>
                    <a:latin typeface="+mn-lt"/>
                    <a:ea typeface="+mn-ea"/>
                    <a:cs typeface="+mn-cs"/>
                    <a:sym typeface="ヒラギノ角ゴ ProN W3"/>
                  </a:defRPr>
                </a:pPr>
                <a:endParaRPr sz="1336"/>
              </a:p>
            </p:txBody>
          </p:sp>
          <p:sp>
            <p:nvSpPr>
              <p:cNvPr id="91" name="Target">
                <a:extLst>
                  <a:ext uri="{FF2B5EF4-FFF2-40B4-BE49-F238E27FC236}">
                    <a16:creationId xmlns:a16="http://schemas.microsoft.com/office/drawing/2014/main" id="{FCE4EDB3-DAFF-C97A-5967-5917E9758CBA}"/>
                  </a:ext>
                </a:extLst>
              </p:cNvPr>
              <p:cNvSpPr txBox="1"/>
              <p:nvPr/>
            </p:nvSpPr>
            <p:spPr>
              <a:xfrm>
                <a:off x="10966062" y="1915145"/>
                <a:ext cx="981705" cy="456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numCol="1" anchor="ctr">
                <a:spAutoFit/>
              </a:bodyPr>
              <a:lstStyle>
                <a:lvl1pPr defTabSz="825500">
                  <a:defRPr sz="2300" b="1">
                    <a:latin typeface="Helvetica"/>
                    <a:ea typeface="Helvetica"/>
                    <a:cs typeface="Helvetica"/>
                    <a:sym typeface="Helvetica"/>
                  </a:defRPr>
                </a:lvl1pPr>
              </a:lstStyle>
              <a:p>
                <a:r>
                  <a:rPr sz="1617"/>
                  <a:t>Target</a:t>
                </a:r>
              </a:p>
            </p:txBody>
          </p:sp>
          <p:sp>
            <p:nvSpPr>
              <p:cNvPr id="92" name="線">
                <a:extLst>
                  <a:ext uri="{FF2B5EF4-FFF2-40B4-BE49-F238E27FC236}">
                    <a16:creationId xmlns:a16="http://schemas.microsoft.com/office/drawing/2014/main" id="{F2E6053A-1A10-0F3F-3515-66D5E220D91A}"/>
                  </a:ext>
                </a:extLst>
              </p:cNvPr>
              <p:cNvSpPr/>
              <p:nvPr/>
            </p:nvSpPr>
            <p:spPr>
              <a:xfrm flipV="1">
                <a:off x="8613559" y="2226371"/>
                <a:ext cx="2233211" cy="1218299"/>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grpSp>
      </p:grpSp>
      <p:sp>
        <p:nvSpPr>
          <p:cNvPr id="105" name="Rectangle 104">
            <a:extLst>
              <a:ext uri="{FF2B5EF4-FFF2-40B4-BE49-F238E27FC236}">
                <a16:creationId xmlns:a16="http://schemas.microsoft.com/office/drawing/2014/main" id="{E9C61542-4D07-A90F-D823-6D1FE03B3F83}"/>
              </a:ext>
            </a:extLst>
          </p:cNvPr>
          <p:cNvSpPr/>
          <p:nvPr/>
        </p:nvSpPr>
        <p:spPr>
          <a:xfrm>
            <a:off x="900841" y="1697890"/>
            <a:ext cx="474432" cy="2922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6" name="Rectangle 105">
            <a:extLst>
              <a:ext uri="{FF2B5EF4-FFF2-40B4-BE49-F238E27FC236}">
                <a16:creationId xmlns:a16="http://schemas.microsoft.com/office/drawing/2014/main" id="{A6657AFC-A2BF-AB47-E72C-F731FC8AA3F4}"/>
              </a:ext>
            </a:extLst>
          </p:cNvPr>
          <p:cNvSpPr/>
          <p:nvPr/>
        </p:nvSpPr>
        <p:spPr>
          <a:xfrm>
            <a:off x="1372808" y="1239907"/>
            <a:ext cx="2004181" cy="2922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9776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D360BB8-EAA0-BC21-01A5-D3A0C9B7093D}"/>
              </a:ext>
            </a:extLst>
          </p:cNvPr>
          <p:cNvSpPr>
            <a:spLocks noGrp="1"/>
          </p:cNvSpPr>
          <p:nvPr>
            <p:ph type="dt" sz="half" idx="2"/>
          </p:nvPr>
        </p:nvSpPr>
        <p:spPr/>
        <p:txBody>
          <a:bodyPr/>
          <a:lstStyle/>
          <a:p>
            <a:r>
              <a:rPr lang="en-US" dirty="0"/>
              <a:t>Lars </a:t>
            </a:r>
            <a:r>
              <a:rPr lang="en-US" dirty="0" err="1"/>
              <a:t>Hebenstiel</a:t>
            </a:r>
            <a:endParaRPr lang="en-US" dirty="0"/>
          </a:p>
        </p:txBody>
      </p:sp>
      <p:sp>
        <p:nvSpPr>
          <p:cNvPr id="5" name="Slide Number Placeholder 4">
            <a:extLst>
              <a:ext uri="{FF2B5EF4-FFF2-40B4-BE49-F238E27FC236}">
                <a16:creationId xmlns:a16="http://schemas.microsoft.com/office/drawing/2014/main" id="{9AE20959-D89A-3171-B763-645CEAA2EDED}"/>
              </a:ext>
            </a:extLst>
          </p:cNvPr>
          <p:cNvSpPr>
            <a:spLocks noGrp="1"/>
          </p:cNvSpPr>
          <p:nvPr>
            <p:ph type="sldNum" sz="quarter" idx="4"/>
          </p:nvPr>
        </p:nvSpPr>
        <p:spPr/>
        <p:txBody>
          <a:bodyPr/>
          <a:lstStyle/>
          <a:p>
            <a:fld id="{51839CB6-43E1-9145-9E4A-C1E96B162272}" type="slidenum">
              <a:rPr lang="en-US" smtClean="0"/>
              <a:pPr/>
              <a:t>23</a:t>
            </a:fld>
            <a:endParaRPr lang="en-US" dirty="0"/>
          </a:p>
        </p:txBody>
      </p:sp>
      <p:pic>
        <p:nvPicPr>
          <p:cNvPr id="7" name="Picture 6" descr="A diagram of a graph&#10;&#10;AI-generated content may be incorrect.">
            <a:extLst>
              <a:ext uri="{FF2B5EF4-FFF2-40B4-BE49-F238E27FC236}">
                <a16:creationId xmlns:a16="http://schemas.microsoft.com/office/drawing/2014/main" id="{A36497D1-EA68-9154-3565-B37BF2F0A478}"/>
              </a:ext>
            </a:extLst>
          </p:cNvPr>
          <p:cNvPicPr>
            <a:picLocks noChangeAspect="1"/>
          </p:cNvPicPr>
          <p:nvPr/>
        </p:nvPicPr>
        <p:blipFill>
          <a:blip r:embed="rId3"/>
          <a:stretch>
            <a:fillRect/>
          </a:stretch>
        </p:blipFill>
        <p:spPr>
          <a:xfrm>
            <a:off x="381839" y="0"/>
            <a:ext cx="11033091" cy="6220952"/>
          </a:xfrm>
          <a:prstGeom prst="rect">
            <a:avLst/>
          </a:prstGeom>
        </p:spPr>
      </p:pic>
      <p:sp>
        <p:nvSpPr>
          <p:cNvPr id="8" name="TextBox 7">
            <a:extLst>
              <a:ext uri="{FF2B5EF4-FFF2-40B4-BE49-F238E27FC236}">
                <a16:creationId xmlns:a16="http://schemas.microsoft.com/office/drawing/2014/main" id="{3E20DC25-8D58-8699-4CBE-7D586601CD5C}"/>
              </a:ext>
            </a:extLst>
          </p:cNvPr>
          <p:cNvSpPr txBox="1"/>
          <p:nvPr/>
        </p:nvSpPr>
        <p:spPr>
          <a:xfrm>
            <a:off x="7194621" y="6423980"/>
            <a:ext cx="2393412" cy="338554"/>
          </a:xfrm>
          <a:prstGeom prst="rect">
            <a:avLst/>
          </a:prstGeom>
          <a:noFill/>
        </p:spPr>
        <p:txBody>
          <a:bodyPr wrap="none" rtlCol="0">
            <a:spAutoFit/>
          </a:bodyPr>
          <a:lstStyle/>
          <a:p>
            <a:r>
              <a:rPr lang="en-US" sz="1600" b="1" dirty="0">
                <a:solidFill>
                  <a:schemeClr val="bg1"/>
                </a:solidFill>
              </a:rPr>
              <a:t>Slide from S Kawamura</a:t>
            </a:r>
          </a:p>
        </p:txBody>
      </p:sp>
      <p:sp>
        <p:nvSpPr>
          <p:cNvPr id="9" name="TextBox 8">
            <a:extLst>
              <a:ext uri="{FF2B5EF4-FFF2-40B4-BE49-F238E27FC236}">
                <a16:creationId xmlns:a16="http://schemas.microsoft.com/office/drawing/2014/main" id="{5772F429-1426-1050-5DD7-5956C091CD6B}"/>
              </a:ext>
            </a:extLst>
          </p:cNvPr>
          <p:cNvSpPr txBox="1"/>
          <p:nvPr/>
        </p:nvSpPr>
        <p:spPr>
          <a:xfrm>
            <a:off x="9175534" y="144606"/>
            <a:ext cx="3041987" cy="461665"/>
          </a:xfrm>
          <a:prstGeom prst="rect">
            <a:avLst/>
          </a:prstGeom>
          <a:noFill/>
        </p:spPr>
        <p:txBody>
          <a:bodyPr wrap="none" rtlCol="0">
            <a:spAutoFit/>
          </a:bodyPr>
          <a:lstStyle/>
          <a:p>
            <a:r>
              <a:rPr lang="en-US" sz="2400" dirty="0"/>
              <a:t>”Spin Memory Effect”</a:t>
            </a:r>
          </a:p>
        </p:txBody>
      </p:sp>
    </p:spTree>
    <p:extLst>
      <p:ext uri="{BB962C8B-B14F-4D97-AF65-F5344CB8AC3E}">
        <p14:creationId xmlns:p14="http://schemas.microsoft.com/office/powerpoint/2010/main" val="1417571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a:extLst>
              <a:ext uri="{FF2B5EF4-FFF2-40B4-BE49-F238E27FC236}">
                <a16:creationId xmlns:a16="http://schemas.microsoft.com/office/drawing/2014/main" id="{CF8BB99D-E924-EAE8-B8C2-386596D00ABB}"/>
              </a:ext>
            </a:extLst>
          </p:cNvPr>
          <p:cNvGrpSpPr/>
          <p:nvPr/>
        </p:nvGrpSpPr>
        <p:grpSpPr>
          <a:xfrm>
            <a:off x="2909204" y="929876"/>
            <a:ext cx="6539568" cy="5412597"/>
            <a:chOff x="555625" y="285751"/>
            <a:chExt cx="7940675" cy="6572250"/>
          </a:xfrm>
          <a:solidFill>
            <a:sysClr val="window" lastClr="FFFFFF"/>
          </a:solidFill>
          <a:effectLst>
            <a:outerShdw blurRad="177800" dist="63500" dir="5040000" sx="101000" sy="101000" algn="t" rotWithShape="0">
              <a:prstClr val="black">
                <a:alpha val="40000"/>
              </a:prstClr>
            </a:outerShdw>
          </a:effectLst>
          <a:scene3d>
            <a:camera prst="perspectiveFront" fov="3000000">
              <a:rot lat="19499991" lon="0" rev="0"/>
            </a:camera>
            <a:lightRig rig="threePt" dir="t">
              <a:rot lat="0" lon="0" rev="18000000"/>
            </a:lightRig>
          </a:scene3d>
        </p:grpSpPr>
        <p:sp>
          <p:nvSpPr>
            <p:cNvPr id="87" name="Freeform 7">
              <a:extLst>
                <a:ext uri="{FF2B5EF4-FFF2-40B4-BE49-F238E27FC236}">
                  <a16:creationId xmlns:a16="http://schemas.microsoft.com/office/drawing/2014/main" id="{0403E49C-C76B-4C0C-A38A-E059952C532D}"/>
                </a:ext>
              </a:extLst>
            </p:cNvPr>
            <p:cNvSpPr>
              <a:spLocks/>
            </p:cNvSpPr>
            <p:nvPr/>
          </p:nvSpPr>
          <p:spPr bwMode="auto">
            <a:xfrm>
              <a:off x="5489575" y="6505576"/>
              <a:ext cx="422275" cy="352425"/>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88" name="Freeform 8">
              <a:extLst>
                <a:ext uri="{FF2B5EF4-FFF2-40B4-BE49-F238E27FC236}">
                  <a16:creationId xmlns:a16="http://schemas.microsoft.com/office/drawing/2014/main" id="{A3560301-7700-BD18-F543-D3DCDC773965}"/>
                </a:ext>
              </a:extLst>
            </p:cNvPr>
            <p:cNvSpPr>
              <a:spLocks/>
            </p:cNvSpPr>
            <p:nvPr/>
          </p:nvSpPr>
          <p:spPr bwMode="auto">
            <a:xfrm>
              <a:off x="5508625" y="6521451"/>
              <a:ext cx="387350" cy="320675"/>
            </a:xfrm>
            <a:custGeom>
              <a:avLst/>
              <a:gdLst>
                <a:gd name="T0" fmla="*/ 82 w 244"/>
                <a:gd name="T1" fmla="*/ 202 h 202"/>
                <a:gd name="T2" fmla="*/ 82 w 244"/>
                <a:gd name="T3" fmla="*/ 202 h 202"/>
                <a:gd name="T4" fmla="*/ 22 w 244"/>
                <a:gd name="T5" fmla="*/ 182 h 202"/>
                <a:gd name="T6" fmla="*/ 22 w 244"/>
                <a:gd name="T7" fmla="*/ 182 h 202"/>
                <a:gd name="T8" fmla="*/ 12 w 244"/>
                <a:gd name="T9" fmla="*/ 174 h 202"/>
                <a:gd name="T10" fmla="*/ 6 w 244"/>
                <a:gd name="T11" fmla="*/ 166 h 202"/>
                <a:gd name="T12" fmla="*/ 0 w 244"/>
                <a:gd name="T13" fmla="*/ 158 h 202"/>
                <a:gd name="T14" fmla="*/ 0 w 244"/>
                <a:gd name="T15" fmla="*/ 150 h 202"/>
                <a:gd name="T16" fmla="*/ 0 w 244"/>
                <a:gd name="T17" fmla="*/ 132 h 202"/>
                <a:gd name="T18" fmla="*/ 0 w 244"/>
                <a:gd name="T19" fmla="*/ 114 h 202"/>
                <a:gd name="T20" fmla="*/ 0 w 244"/>
                <a:gd name="T21" fmla="*/ 114 h 202"/>
                <a:gd name="T22" fmla="*/ 2 w 244"/>
                <a:gd name="T23" fmla="*/ 94 h 202"/>
                <a:gd name="T24" fmla="*/ 4 w 244"/>
                <a:gd name="T25" fmla="*/ 90 h 202"/>
                <a:gd name="T26" fmla="*/ 6 w 244"/>
                <a:gd name="T27" fmla="*/ 86 h 202"/>
                <a:gd name="T28" fmla="*/ 8 w 244"/>
                <a:gd name="T29" fmla="*/ 84 h 202"/>
                <a:gd name="T30" fmla="*/ 14 w 244"/>
                <a:gd name="T31" fmla="*/ 82 h 202"/>
                <a:gd name="T32" fmla="*/ 30 w 244"/>
                <a:gd name="T33" fmla="*/ 78 h 202"/>
                <a:gd name="T34" fmla="*/ 30 w 244"/>
                <a:gd name="T35" fmla="*/ 78 h 202"/>
                <a:gd name="T36" fmla="*/ 42 w 244"/>
                <a:gd name="T37" fmla="*/ 68 h 202"/>
                <a:gd name="T38" fmla="*/ 42 w 244"/>
                <a:gd name="T39" fmla="*/ 68 h 202"/>
                <a:gd name="T40" fmla="*/ 44 w 244"/>
                <a:gd name="T41" fmla="*/ 32 h 202"/>
                <a:gd name="T42" fmla="*/ 44 w 244"/>
                <a:gd name="T43" fmla="*/ 32 h 202"/>
                <a:gd name="T44" fmla="*/ 48 w 244"/>
                <a:gd name="T45" fmla="*/ 30 h 202"/>
                <a:gd name="T46" fmla="*/ 48 w 244"/>
                <a:gd name="T47" fmla="*/ 30 h 202"/>
                <a:gd name="T48" fmla="*/ 64 w 244"/>
                <a:gd name="T49" fmla="*/ 34 h 202"/>
                <a:gd name="T50" fmla="*/ 74 w 244"/>
                <a:gd name="T51" fmla="*/ 34 h 202"/>
                <a:gd name="T52" fmla="*/ 84 w 244"/>
                <a:gd name="T53" fmla="*/ 34 h 202"/>
                <a:gd name="T54" fmla="*/ 84 w 244"/>
                <a:gd name="T55" fmla="*/ 34 h 202"/>
                <a:gd name="T56" fmla="*/ 134 w 244"/>
                <a:gd name="T57" fmla="*/ 6 h 202"/>
                <a:gd name="T58" fmla="*/ 134 w 244"/>
                <a:gd name="T59" fmla="*/ 6 h 202"/>
                <a:gd name="T60" fmla="*/ 218 w 244"/>
                <a:gd name="T61" fmla="*/ 0 h 202"/>
                <a:gd name="T62" fmla="*/ 218 w 244"/>
                <a:gd name="T63" fmla="*/ 0 h 202"/>
                <a:gd name="T64" fmla="*/ 224 w 244"/>
                <a:gd name="T65" fmla="*/ 4 h 202"/>
                <a:gd name="T66" fmla="*/ 234 w 244"/>
                <a:gd name="T67" fmla="*/ 12 h 202"/>
                <a:gd name="T68" fmla="*/ 238 w 244"/>
                <a:gd name="T69" fmla="*/ 16 h 202"/>
                <a:gd name="T70" fmla="*/ 240 w 244"/>
                <a:gd name="T71" fmla="*/ 22 h 202"/>
                <a:gd name="T72" fmla="*/ 244 w 244"/>
                <a:gd name="T73" fmla="*/ 28 h 202"/>
                <a:gd name="T74" fmla="*/ 244 w 244"/>
                <a:gd name="T75" fmla="*/ 36 h 202"/>
                <a:gd name="T76" fmla="*/ 244 w 244"/>
                <a:gd name="T77" fmla="*/ 36 h 202"/>
                <a:gd name="T78" fmla="*/ 232 w 244"/>
                <a:gd name="T79" fmla="*/ 56 h 202"/>
                <a:gd name="T80" fmla="*/ 224 w 244"/>
                <a:gd name="T81" fmla="*/ 66 h 202"/>
                <a:gd name="T82" fmla="*/ 216 w 244"/>
                <a:gd name="T83" fmla="*/ 74 h 202"/>
                <a:gd name="T84" fmla="*/ 216 w 244"/>
                <a:gd name="T85" fmla="*/ 74 h 202"/>
                <a:gd name="T86" fmla="*/ 210 w 244"/>
                <a:gd name="T87" fmla="*/ 90 h 202"/>
                <a:gd name="T88" fmla="*/ 202 w 244"/>
                <a:gd name="T89" fmla="*/ 106 h 202"/>
                <a:gd name="T90" fmla="*/ 194 w 244"/>
                <a:gd name="T91" fmla="*/ 122 h 202"/>
                <a:gd name="T92" fmla="*/ 188 w 244"/>
                <a:gd name="T93" fmla="*/ 142 h 202"/>
                <a:gd name="T94" fmla="*/ 188 w 244"/>
                <a:gd name="T95" fmla="*/ 142 h 202"/>
                <a:gd name="T96" fmla="*/ 98 w 244"/>
                <a:gd name="T97" fmla="*/ 198 h 202"/>
                <a:gd name="T98" fmla="*/ 98 w 244"/>
                <a:gd name="T99" fmla="*/ 198 h 202"/>
                <a:gd name="T100" fmla="*/ 90 w 244"/>
                <a:gd name="T101" fmla="*/ 200 h 202"/>
                <a:gd name="T102" fmla="*/ 82 w 244"/>
                <a:gd name="T103" fmla="*/ 202 h 202"/>
                <a:gd name="T104" fmla="*/ 82 w 244"/>
                <a:gd name="T105" fmla="*/ 202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4" h="202">
                  <a:moveTo>
                    <a:pt x="82" y="202"/>
                  </a:moveTo>
                  <a:lnTo>
                    <a:pt x="82" y="202"/>
                  </a:lnTo>
                  <a:lnTo>
                    <a:pt x="22" y="182"/>
                  </a:lnTo>
                  <a:lnTo>
                    <a:pt x="12" y="174"/>
                  </a:lnTo>
                  <a:lnTo>
                    <a:pt x="6" y="166"/>
                  </a:lnTo>
                  <a:lnTo>
                    <a:pt x="0" y="158"/>
                  </a:lnTo>
                  <a:lnTo>
                    <a:pt x="0" y="150"/>
                  </a:lnTo>
                  <a:lnTo>
                    <a:pt x="0" y="132"/>
                  </a:lnTo>
                  <a:lnTo>
                    <a:pt x="0" y="114"/>
                  </a:lnTo>
                  <a:lnTo>
                    <a:pt x="2" y="94"/>
                  </a:lnTo>
                  <a:lnTo>
                    <a:pt x="4" y="90"/>
                  </a:lnTo>
                  <a:lnTo>
                    <a:pt x="6" y="86"/>
                  </a:lnTo>
                  <a:lnTo>
                    <a:pt x="8" y="84"/>
                  </a:lnTo>
                  <a:lnTo>
                    <a:pt x="14" y="82"/>
                  </a:lnTo>
                  <a:lnTo>
                    <a:pt x="30" y="78"/>
                  </a:lnTo>
                  <a:lnTo>
                    <a:pt x="42" y="68"/>
                  </a:lnTo>
                  <a:lnTo>
                    <a:pt x="44" y="32"/>
                  </a:lnTo>
                  <a:lnTo>
                    <a:pt x="48" y="30"/>
                  </a:lnTo>
                  <a:lnTo>
                    <a:pt x="64" y="34"/>
                  </a:lnTo>
                  <a:lnTo>
                    <a:pt x="74" y="34"/>
                  </a:lnTo>
                  <a:lnTo>
                    <a:pt x="84" y="34"/>
                  </a:lnTo>
                  <a:lnTo>
                    <a:pt x="134" y="6"/>
                  </a:lnTo>
                  <a:lnTo>
                    <a:pt x="218" y="0"/>
                  </a:lnTo>
                  <a:lnTo>
                    <a:pt x="224" y="4"/>
                  </a:lnTo>
                  <a:lnTo>
                    <a:pt x="234" y="12"/>
                  </a:lnTo>
                  <a:lnTo>
                    <a:pt x="238" y="16"/>
                  </a:lnTo>
                  <a:lnTo>
                    <a:pt x="240" y="22"/>
                  </a:lnTo>
                  <a:lnTo>
                    <a:pt x="244" y="28"/>
                  </a:lnTo>
                  <a:lnTo>
                    <a:pt x="244" y="36"/>
                  </a:lnTo>
                  <a:lnTo>
                    <a:pt x="232" y="56"/>
                  </a:lnTo>
                  <a:lnTo>
                    <a:pt x="224" y="66"/>
                  </a:lnTo>
                  <a:lnTo>
                    <a:pt x="216" y="74"/>
                  </a:lnTo>
                  <a:lnTo>
                    <a:pt x="210" y="90"/>
                  </a:lnTo>
                  <a:lnTo>
                    <a:pt x="202" y="106"/>
                  </a:lnTo>
                  <a:lnTo>
                    <a:pt x="194" y="122"/>
                  </a:lnTo>
                  <a:lnTo>
                    <a:pt x="188" y="142"/>
                  </a:lnTo>
                  <a:lnTo>
                    <a:pt x="98" y="198"/>
                  </a:lnTo>
                  <a:lnTo>
                    <a:pt x="90" y="200"/>
                  </a:lnTo>
                  <a:lnTo>
                    <a:pt x="82" y="202"/>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89" name="Freeform 10">
              <a:extLst>
                <a:ext uri="{FF2B5EF4-FFF2-40B4-BE49-F238E27FC236}">
                  <a16:creationId xmlns:a16="http://schemas.microsoft.com/office/drawing/2014/main" id="{D725E03C-6074-9567-B0FA-2E66CE9EC58A}"/>
                </a:ext>
              </a:extLst>
            </p:cNvPr>
            <p:cNvSpPr>
              <a:spLocks/>
            </p:cNvSpPr>
            <p:nvPr/>
          </p:nvSpPr>
          <p:spPr bwMode="auto">
            <a:xfrm>
              <a:off x="5661025" y="5511801"/>
              <a:ext cx="1244600" cy="95567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gradFill>
              <a:gsLst>
                <a:gs pos="100000">
                  <a:srgbClr val="BE1007"/>
                </a:gs>
                <a:gs pos="0">
                  <a:srgbClr val="F93D3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90" name="Freeform 11">
              <a:extLst>
                <a:ext uri="{FF2B5EF4-FFF2-40B4-BE49-F238E27FC236}">
                  <a16:creationId xmlns:a16="http://schemas.microsoft.com/office/drawing/2014/main" id="{EC3347D9-695A-7BFB-9B5D-2DE2094032B2}"/>
                </a:ext>
              </a:extLst>
            </p:cNvPr>
            <p:cNvSpPr>
              <a:spLocks/>
            </p:cNvSpPr>
            <p:nvPr/>
          </p:nvSpPr>
          <p:spPr bwMode="auto">
            <a:xfrm>
              <a:off x="3673475" y="4854576"/>
              <a:ext cx="1400175" cy="1479550"/>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91" name="Freeform 12">
              <a:extLst>
                <a:ext uri="{FF2B5EF4-FFF2-40B4-BE49-F238E27FC236}">
                  <a16:creationId xmlns:a16="http://schemas.microsoft.com/office/drawing/2014/main" id="{EB0BC982-3F0B-4E0E-D3A0-C8635FAC9C13}"/>
                </a:ext>
              </a:extLst>
            </p:cNvPr>
            <p:cNvSpPr>
              <a:spLocks/>
            </p:cNvSpPr>
            <p:nvPr/>
          </p:nvSpPr>
          <p:spPr bwMode="auto">
            <a:xfrm>
              <a:off x="4851400" y="5384801"/>
              <a:ext cx="1187450" cy="885825"/>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92" name="Freeform 13">
              <a:extLst>
                <a:ext uri="{FF2B5EF4-FFF2-40B4-BE49-F238E27FC236}">
                  <a16:creationId xmlns:a16="http://schemas.microsoft.com/office/drawing/2014/main" id="{4D1DE817-7097-343A-B897-4F64D463A4F1}"/>
                </a:ext>
              </a:extLst>
            </p:cNvPr>
            <p:cNvSpPr>
              <a:spLocks/>
            </p:cNvSpPr>
            <p:nvPr/>
          </p:nvSpPr>
          <p:spPr bwMode="auto">
            <a:xfrm>
              <a:off x="7381875" y="5387976"/>
              <a:ext cx="282575" cy="654050"/>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93" name="Freeform 14">
              <a:extLst>
                <a:ext uri="{FF2B5EF4-FFF2-40B4-BE49-F238E27FC236}">
                  <a16:creationId xmlns:a16="http://schemas.microsoft.com/office/drawing/2014/main" id="{81EC11B9-D289-78DB-6775-E3F6CFA91FA8}"/>
                </a:ext>
              </a:extLst>
            </p:cNvPr>
            <p:cNvSpPr>
              <a:spLocks/>
            </p:cNvSpPr>
            <p:nvPr/>
          </p:nvSpPr>
          <p:spPr bwMode="auto">
            <a:xfrm>
              <a:off x="7400925" y="5403851"/>
              <a:ext cx="247650" cy="619125"/>
            </a:xfrm>
            <a:custGeom>
              <a:avLst/>
              <a:gdLst>
                <a:gd name="T0" fmla="*/ 76 w 156"/>
                <a:gd name="T1" fmla="*/ 390 h 390"/>
                <a:gd name="T2" fmla="*/ 76 w 156"/>
                <a:gd name="T3" fmla="*/ 390 h 390"/>
                <a:gd name="T4" fmla="*/ 46 w 156"/>
                <a:gd name="T5" fmla="*/ 344 h 390"/>
                <a:gd name="T6" fmla="*/ 46 w 156"/>
                <a:gd name="T7" fmla="*/ 344 h 390"/>
                <a:gd name="T8" fmla="*/ 26 w 156"/>
                <a:gd name="T9" fmla="*/ 338 h 390"/>
                <a:gd name="T10" fmla="*/ 26 w 156"/>
                <a:gd name="T11" fmla="*/ 338 h 390"/>
                <a:gd name="T12" fmla="*/ 22 w 156"/>
                <a:gd name="T13" fmla="*/ 324 h 390"/>
                <a:gd name="T14" fmla="*/ 14 w 156"/>
                <a:gd name="T15" fmla="*/ 310 h 390"/>
                <a:gd name="T16" fmla="*/ 6 w 156"/>
                <a:gd name="T17" fmla="*/ 300 h 390"/>
                <a:gd name="T18" fmla="*/ 0 w 156"/>
                <a:gd name="T19" fmla="*/ 294 h 390"/>
                <a:gd name="T20" fmla="*/ 0 w 156"/>
                <a:gd name="T21" fmla="*/ 294 h 390"/>
                <a:gd name="T22" fmla="*/ 0 w 156"/>
                <a:gd name="T23" fmla="*/ 272 h 390"/>
                <a:gd name="T24" fmla="*/ 0 w 156"/>
                <a:gd name="T25" fmla="*/ 272 h 390"/>
                <a:gd name="T26" fmla="*/ 4 w 156"/>
                <a:gd name="T27" fmla="*/ 242 h 390"/>
                <a:gd name="T28" fmla="*/ 6 w 156"/>
                <a:gd name="T29" fmla="*/ 230 h 390"/>
                <a:gd name="T30" fmla="*/ 8 w 156"/>
                <a:gd name="T31" fmla="*/ 216 h 390"/>
                <a:gd name="T32" fmla="*/ 8 w 156"/>
                <a:gd name="T33" fmla="*/ 216 h 390"/>
                <a:gd name="T34" fmla="*/ 4 w 156"/>
                <a:gd name="T35" fmla="*/ 202 h 390"/>
                <a:gd name="T36" fmla="*/ 4 w 156"/>
                <a:gd name="T37" fmla="*/ 192 h 390"/>
                <a:gd name="T38" fmla="*/ 4 w 156"/>
                <a:gd name="T39" fmla="*/ 182 h 390"/>
                <a:gd name="T40" fmla="*/ 8 w 156"/>
                <a:gd name="T41" fmla="*/ 174 h 390"/>
                <a:gd name="T42" fmla="*/ 18 w 156"/>
                <a:gd name="T43" fmla="*/ 158 h 390"/>
                <a:gd name="T44" fmla="*/ 30 w 156"/>
                <a:gd name="T45" fmla="*/ 142 h 390"/>
                <a:gd name="T46" fmla="*/ 30 w 156"/>
                <a:gd name="T47" fmla="*/ 142 h 390"/>
                <a:gd name="T48" fmla="*/ 38 w 156"/>
                <a:gd name="T49" fmla="*/ 108 h 390"/>
                <a:gd name="T50" fmla="*/ 38 w 156"/>
                <a:gd name="T51" fmla="*/ 108 h 390"/>
                <a:gd name="T52" fmla="*/ 48 w 156"/>
                <a:gd name="T53" fmla="*/ 84 h 390"/>
                <a:gd name="T54" fmla="*/ 56 w 156"/>
                <a:gd name="T55" fmla="*/ 64 h 390"/>
                <a:gd name="T56" fmla="*/ 68 w 156"/>
                <a:gd name="T57" fmla="*/ 46 h 390"/>
                <a:gd name="T58" fmla="*/ 84 w 156"/>
                <a:gd name="T59" fmla="*/ 28 h 390"/>
                <a:gd name="T60" fmla="*/ 84 w 156"/>
                <a:gd name="T61" fmla="*/ 28 h 390"/>
                <a:gd name="T62" fmla="*/ 116 w 156"/>
                <a:gd name="T63" fmla="*/ 2 h 390"/>
                <a:gd name="T64" fmla="*/ 116 w 156"/>
                <a:gd name="T65" fmla="*/ 2 h 390"/>
                <a:gd name="T66" fmla="*/ 150 w 156"/>
                <a:gd name="T67" fmla="*/ 0 h 390"/>
                <a:gd name="T68" fmla="*/ 150 w 156"/>
                <a:gd name="T69" fmla="*/ 0 h 390"/>
                <a:gd name="T70" fmla="*/ 154 w 156"/>
                <a:gd name="T71" fmla="*/ 18 h 390"/>
                <a:gd name="T72" fmla="*/ 156 w 156"/>
                <a:gd name="T73" fmla="*/ 32 h 390"/>
                <a:gd name="T74" fmla="*/ 156 w 156"/>
                <a:gd name="T75" fmla="*/ 44 h 390"/>
                <a:gd name="T76" fmla="*/ 156 w 156"/>
                <a:gd name="T77" fmla="*/ 44 h 390"/>
                <a:gd name="T78" fmla="*/ 150 w 156"/>
                <a:gd name="T79" fmla="*/ 56 h 390"/>
                <a:gd name="T80" fmla="*/ 146 w 156"/>
                <a:gd name="T81" fmla="*/ 70 h 390"/>
                <a:gd name="T82" fmla="*/ 144 w 156"/>
                <a:gd name="T83" fmla="*/ 86 h 390"/>
                <a:gd name="T84" fmla="*/ 142 w 156"/>
                <a:gd name="T85" fmla="*/ 102 h 390"/>
                <a:gd name="T86" fmla="*/ 144 w 156"/>
                <a:gd name="T87" fmla="*/ 138 h 390"/>
                <a:gd name="T88" fmla="*/ 146 w 156"/>
                <a:gd name="T89" fmla="*/ 174 h 390"/>
                <a:gd name="T90" fmla="*/ 146 w 156"/>
                <a:gd name="T91" fmla="*/ 174 h 390"/>
                <a:gd name="T92" fmla="*/ 138 w 156"/>
                <a:gd name="T93" fmla="*/ 196 h 390"/>
                <a:gd name="T94" fmla="*/ 126 w 156"/>
                <a:gd name="T95" fmla="*/ 222 h 390"/>
                <a:gd name="T96" fmla="*/ 102 w 156"/>
                <a:gd name="T97" fmla="*/ 270 h 390"/>
                <a:gd name="T98" fmla="*/ 102 w 156"/>
                <a:gd name="T99" fmla="*/ 270 h 390"/>
                <a:gd name="T100" fmla="*/ 96 w 156"/>
                <a:gd name="T101" fmla="*/ 290 h 390"/>
                <a:gd name="T102" fmla="*/ 96 w 156"/>
                <a:gd name="T103" fmla="*/ 290 h 390"/>
                <a:gd name="T104" fmla="*/ 84 w 156"/>
                <a:gd name="T105" fmla="*/ 382 h 390"/>
                <a:gd name="T106" fmla="*/ 84 w 156"/>
                <a:gd name="T107" fmla="*/ 382 h 390"/>
                <a:gd name="T108" fmla="*/ 80 w 156"/>
                <a:gd name="T109" fmla="*/ 386 h 390"/>
                <a:gd name="T110" fmla="*/ 76 w 156"/>
                <a:gd name="T111" fmla="*/ 390 h 390"/>
                <a:gd name="T112" fmla="*/ 76 w 156"/>
                <a:gd name="T113" fmla="*/ 390 h 3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6" h="390">
                  <a:moveTo>
                    <a:pt x="76" y="390"/>
                  </a:moveTo>
                  <a:lnTo>
                    <a:pt x="76" y="390"/>
                  </a:lnTo>
                  <a:lnTo>
                    <a:pt x="46" y="344"/>
                  </a:lnTo>
                  <a:lnTo>
                    <a:pt x="26" y="338"/>
                  </a:lnTo>
                  <a:lnTo>
                    <a:pt x="22" y="324"/>
                  </a:lnTo>
                  <a:lnTo>
                    <a:pt x="14" y="310"/>
                  </a:lnTo>
                  <a:lnTo>
                    <a:pt x="6" y="300"/>
                  </a:lnTo>
                  <a:lnTo>
                    <a:pt x="0" y="294"/>
                  </a:lnTo>
                  <a:lnTo>
                    <a:pt x="0" y="272"/>
                  </a:lnTo>
                  <a:lnTo>
                    <a:pt x="4" y="242"/>
                  </a:lnTo>
                  <a:lnTo>
                    <a:pt x="6" y="230"/>
                  </a:lnTo>
                  <a:lnTo>
                    <a:pt x="8" y="216"/>
                  </a:lnTo>
                  <a:lnTo>
                    <a:pt x="4" y="202"/>
                  </a:lnTo>
                  <a:lnTo>
                    <a:pt x="4" y="192"/>
                  </a:lnTo>
                  <a:lnTo>
                    <a:pt x="4" y="182"/>
                  </a:lnTo>
                  <a:lnTo>
                    <a:pt x="8" y="174"/>
                  </a:lnTo>
                  <a:lnTo>
                    <a:pt x="18" y="158"/>
                  </a:lnTo>
                  <a:lnTo>
                    <a:pt x="30" y="142"/>
                  </a:lnTo>
                  <a:lnTo>
                    <a:pt x="38" y="108"/>
                  </a:lnTo>
                  <a:lnTo>
                    <a:pt x="48" y="84"/>
                  </a:lnTo>
                  <a:lnTo>
                    <a:pt x="56" y="64"/>
                  </a:lnTo>
                  <a:lnTo>
                    <a:pt x="68" y="46"/>
                  </a:lnTo>
                  <a:lnTo>
                    <a:pt x="84" y="28"/>
                  </a:lnTo>
                  <a:lnTo>
                    <a:pt x="116" y="2"/>
                  </a:lnTo>
                  <a:lnTo>
                    <a:pt x="150" y="0"/>
                  </a:lnTo>
                  <a:lnTo>
                    <a:pt x="154" y="18"/>
                  </a:lnTo>
                  <a:lnTo>
                    <a:pt x="156" y="32"/>
                  </a:lnTo>
                  <a:lnTo>
                    <a:pt x="156" y="44"/>
                  </a:lnTo>
                  <a:lnTo>
                    <a:pt x="150" y="56"/>
                  </a:lnTo>
                  <a:lnTo>
                    <a:pt x="146" y="70"/>
                  </a:lnTo>
                  <a:lnTo>
                    <a:pt x="144" y="86"/>
                  </a:lnTo>
                  <a:lnTo>
                    <a:pt x="142" y="102"/>
                  </a:lnTo>
                  <a:lnTo>
                    <a:pt x="144" y="138"/>
                  </a:lnTo>
                  <a:lnTo>
                    <a:pt x="146" y="174"/>
                  </a:lnTo>
                  <a:lnTo>
                    <a:pt x="138" y="196"/>
                  </a:lnTo>
                  <a:lnTo>
                    <a:pt x="126" y="222"/>
                  </a:lnTo>
                  <a:lnTo>
                    <a:pt x="102" y="270"/>
                  </a:lnTo>
                  <a:lnTo>
                    <a:pt x="96" y="290"/>
                  </a:lnTo>
                  <a:lnTo>
                    <a:pt x="84" y="382"/>
                  </a:lnTo>
                  <a:lnTo>
                    <a:pt x="80" y="386"/>
                  </a:lnTo>
                  <a:lnTo>
                    <a:pt x="76" y="390"/>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94" name="Freeform 15">
              <a:extLst>
                <a:ext uri="{FF2B5EF4-FFF2-40B4-BE49-F238E27FC236}">
                  <a16:creationId xmlns:a16="http://schemas.microsoft.com/office/drawing/2014/main" id="{773B4FE8-F11A-AE66-60F3-F5FB42A26813}"/>
                </a:ext>
              </a:extLst>
            </p:cNvPr>
            <p:cNvSpPr>
              <a:spLocks/>
            </p:cNvSpPr>
            <p:nvPr/>
          </p:nvSpPr>
          <p:spPr bwMode="auto">
            <a:xfrm>
              <a:off x="6708775" y="4911726"/>
              <a:ext cx="657225" cy="854075"/>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95" name="Freeform 16">
              <a:extLst>
                <a:ext uri="{FF2B5EF4-FFF2-40B4-BE49-F238E27FC236}">
                  <a16:creationId xmlns:a16="http://schemas.microsoft.com/office/drawing/2014/main" id="{1DB3ABE5-0CF3-3E65-5652-2BB76D1D7E8A}"/>
                </a:ext>
              </a:extLst>
            </p:cNvPr>
            <p:cNvSpPr>
              <a:spLocks/>
            </p:cNvSpPr>
            <p:nvPr/>
          </p:nvSpPr>
          <p:spPr bwMode="auto">
            <a:xfrm>
              <a:off x="4689475" y="4829176"/>
              <a:ext cx="962025" cy="844550"/>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96" name="Freeform 17">
              <a:extLst>
                <a:ext uri="{FF2B5EF4-FFF2-40B4-BE49-F238E27FC236}">
                  <a16:creationId xmlns:a16="http://schemas.microsoft.com/office/drawing/2014/main" id="{19D04A3F-3D91-4D4F-9662-14C7B096AA7C}"/>
                </a:ext>
              </a:extLst>
            </p:cNvPr>
            <p:cNvSpPr>
              <a:spLocks/>
            </p:cNvSpPr>
            <p:nvPr/>
          </p:nvSpPr>
          <p:spPr bwMode="auto">
            <a:xfrm>
              <a:off x="5508625" y="4654551"/>
              <a:ext cx="854075" cy="1012825"/>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97" name="Freeform 18">
              <a:extLst>
                <a:ext uri="{FF2B5EF4-FFF2-40B4-BE49-F238E27FC236}">
                  <a16:creationId xmlns:a16="http://schemas.microsoft.com/office/drawing/2014/main" id="{A8975474-3CBD-21B7-9C18-3E0346B239FF}"/>
                </a:ext>
              </a:extLst>
            </p:cNvPr>
            <p:cNvSpPr>
              <a:spLocks/>
            </p:cNvSpPr>
            <p:nvPr/>
          </p:nvSpPr>
          <p:spPr bwMode="auto">
            <a:xfrm>
              <a:off x="6286500" y="4597401"/>
              <a:ext cx="739775" cy="1057275"/>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98" name="Freeform 19">
              <a:extLst>
                <a:ext uri="{FF2B5EF4-FFF2-40B4-BE49-F238E27FC236}">
                  <a16:creationId xmlns:a16="http://schemas.microsoft.com/office/drawing/2014/main" id="{8F18142F-D14E-19B4-D650-095B4BF9491E}"/>
                </a:ext>
              </a:extLst>
            </p:cNvPr>
            <p:cNvSpPr>
              <a:spLocks/>
            </p:cNvSpPr>
            <p:nvPr/>
          </p:nvSpPr>
          <p:spPr bwMode="auto">
            <a:xfrm>
              <a:off x="3746500" y="3927476"/>
              <a:ext cx="1543050" cy="1517650"/>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99" name="Freeform 20">
              <a:extLst>
                <a:ext uri="{FF2B5EF4-FFF2-40B4-BE49-F238E27FC236}">
                  <a16:creationId xmlns:a16="http://schemas.microsoft.com/office/drawing/2014/main" id="{D67603A8-75C2-509A-C8CD-D02FAC9905F8}"/>
                </a:ext>
              </a:extLst>
            </p:cNvPr>
            <p:cNvSpPr>
              <a:spLocks/>
            </p:cNvSpPr>
            <p:nvPr/>
          </p:nvSpPr>
          <p:spPr bwMode="auto">
            <a:xfrm>
              <a:off x="873125" y="3270251"/>
              <a:ext cx="3095625" cy="189547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00" name="Freeform 21">
              <a:extLst>
                <a:ext uri="{FF2B5EF4-FFF2-40B4-BE49-F238E27FC236}">
                  <a16:creationId xmlns:a16="http://schemas.microsoft.com/office/drawing/2014/main" id="{0336DBAF-A1B3-8938-EC50-1530A03887EC}"/>
                </a:ext>
              </a:extLst>
            </p:cNvPr>
            <p:cNvSpPr>
              <a:spLocks/>
            </p:cNvSpPr>
            <p:nvPr/>
          </p:nvSpPr>
          <p:spPr bwMode="auto">
            <a:xfrm>
              <a:off x="6962775" y="4486276"/>
              <a:ext cx="577850" cy="571500"/>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gradFill>
              <a:gsLst>
                <a:gs pos="100000">
                  <a:srgbClr val="BE1007"/>
                </a:gs>
                <a:gs pos="0">
                  <a:srgbClr val="F93D3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01" name="Freeform 22">
              <a:extLst>
                <a:ext uri="{FF2B5EF4-FFF2-40B4-BE49-F238E27FC236}">
                  <a16:creationId xmlns:a16="http://schemas.microsoft.com/office/drawing/2014/main" id="{F8ADA434-A231-180D-ACCE-47DFB126EA3D}"/>
                </a:ext>
              </a:extLst>
            </p:cNvPr>
            <p:cNvSpPr>
              <a:spLocks/>
            </p:cNvSpPr>
            <p:nvPr/>
          </p:nvSpPr>
          <p:spPr bwMode="auto">
            <a:xfrm>
              <a:off x="4975225" y="4273551"/>
              <a:ext cx="733425" cy="762000"/>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02" name="Freeform 23">
              <a:extLst>
                <a:ext uri="{FF2B5EF4-FFF2-40B4-BE49-F238E27FC236}">
                  <a16:creationId xmlns:a16="http://schemas.microsoft.com/office/drawing/2014/main" id="{8C2A6C3F-3797-8606-C4A0-3A91D7D04F3A}"/>
                </a:ext>
              </a:extLst>
            </p:cNvPr>
            <p:cNvSpPr>
              <a:spLocks/>
            </p:cNvSpPr>
            <p:nvPr/>
          </p:nvSpPr>
          <p:spPr bwMode="auto">
            <a:xfrm>
              <a:off x="5438775" y="4105276"/>
              <a:ext cx="1196975" cy="73977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03" name="Freeform 24">
              <a:extLst>
                <a:ext uri="{FF2B5EF4-FFF2-40B4-BE49-F238E27FC236}">
                  <a16:creationId xmlns:a16="http://schemas.microsoft.com/office/drawing/2014/main" id="{67C29FA8-1022-2860-6D55-70E350AC634C}"/>
                </a:ext>
              </a:extLst>
            </p:cNvPr>
            <p:cNvSpPr>
              <a:spLocks/>
            </p:cNvSpPr>
            <p:nvPr/>
          </p:nvSpPr>
          <p:spPr bwMode="auto">
            <a:xfrm>
              <a:off x="6423025" y="3759201"/>
              <a:ext cx="739775" cy="911225"/>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gradFill>
              <a:gsLst>
                <a:gs pos="100000">
                  <a:srgbClr val="BE1007"/>
                </a:gs>
                <a:gs pos="0">
                  <a:srgbClr val="F93D3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04" name="Freeform 25">
              <a:extLst>
                <a:ext uri="{FF2B5EF4-FFF2-40B4-BE49-F238E27FC236}">
                  <a16:creationId xmlns:a16="http://schemas.microsoft.com/office/drawing/2014/main" id="{F26DEE03-AF92-B393-4048-CBC14003D06E}"/>
                </a:ext>
              </a:extLst>
            </p:cNvPr>
            <p:cNvSpPr>
              <a:spLocks/>
            </p:cNvSpPr>
            <p:nvPr/>
          </p:nvSpPr>
          <p:spPr bwMode="auto">
            <a:xfrm>
              <a:off x="6619875" y="3635376"/>
              <a:ext cx="863600" cy="854075"/>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05" name="Freeform 26">
              <a:extLst>
                <a:ext uri="{FF2B5EF4-FFF2-40B4-BE49-F238E27FC236}">
                  <a16:creationId xmlns:a16="http://schemas.microsoft.com/office/drawing/2014/main" id="{93EFDF37-211F-A500-F35B-46BD184621A6}"/>
                </a:ext>
              </a:extLst>
            </p:cNvPr>
            <p:cNvSpPr>
              <a:spLocks/>
            </p:cNvSpPr>
            <p:nvPr/>
          </p:nvSpPr>
          <p:spPr bwMode="auto">
            <a:xfrm>
              <a:off x="5727700" y="3489326"/>
              <a:ext cx="889000" cy="86042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06" name="Freeform 27">
              <a:extLst>
                <a:ext uri="{FF2B5EF4-FFF2-40B4-BE49-F238E27FC236}">
                  <a16:creationId xmlns:a16="http://schemas.microsoft.com/office/drawing/2014/main" id="{2C27C73F-7507-3FC2-A0FE-20AB441C7D41}"/>
                </a:ext>
              </a:extLst>
            </p:cNvPr>
            <p:cNvSpPr>
              <a:spLocks/>
            </p:cNvSpPr>
            <p:nvPr/>
          </p:nvSpPr>
          <p:spPr bwMode="auto">
            <a:xfrm>
              <a:off x="5026025" y="2933701"/>
              <a:ext cx="777875" cy="1409700"/>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07" name="Freeform 28">
              <a:extLst>
                <a:ext uri="{FF2B5EF4-FFF2-40B4-BE49-F238E27FC236}">
                  <a16:creationId xmlns:a16="http://schemas.microsoft.com/office/drawing/2014/main" id="{1518F517-F81B-C7F6-19A3-0B793BA577CC}"/>
                </a:ext>
              </a:extLst>
            </p:cNvPr>
            <p:cNvSpPr>
              <a:spLocks/>
            </p:cNvSpPr>
            <p:nvPr/>
          </p:nvSpPr>
          <p:spPr bwMode="auto">
            <a:xfrm>
              <a:off x="2630488" y="2922588"/>
              <a:ext cx="1962150" cy="1428750"/>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08" name="Freeform 29">
              <a:extLst>
                <a:ext uri="{FF2B5EF4-FFF2-40B4-BE49-F238E27FC236}">
                  <a16:creationId xmlns:a16="http://schemas.microsoft.com/office/drawing/2014/main" id="{F0897F02-1492-ABA9-9030-08A628C016F4}"/>
                </a:ext>
              </a:extLst>
            </p:cNvPr>
            <p:cNvSpPr>
              <a:spLocks/>
            </p:cNvSpPr>
            <p:nvPr/>
          </p:nvSpPr>
          <p:spPr bwMode="auto">
            <a:xfrm>
              <a:off x="5676900" y="2717801"/>
              <a:ext cx="539750" cy="1085850"/>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09" name="Freeform 30">
              <a:extLst>
                <a:ext uri="{FF2B5EF4-FFF2-40B4-BE49-F238E27FC236}">
                  <a16:creationId xmlns:a16="http://schemas.microsoft.com/office/drawing/2014/main" id="{4009F1E2-AB89-A403-E20E-9B821A3774F0}"/>
                </a:ext>
              </a:extLst>
            </p:cNvPr>
            <p:cNvSpPr>
              <a:spLocks/>
            </p:cNvSpPr>
            <p:nvPr/>
          </p:nvSpPr>
          <p:spPr bwMode="auto">
            <a:xfrm>
              <a:off x="6384925" y="3101976"/>
              <a:ext cx="1016000" cy="679450"/>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gradFill>
              <a:gsLst>
                <a:gs pos="100000">
                  <a:srgbClr val="BE1007"/>
                </a:gs>
                <a:gs pos="0">
                  <a:srgbClr val="F93D3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10" name="Freeform 31">
              <a:extLst>
                <a:ext uri="{FF2B5EF4-FFF2-40B4-BE49-F238E27FC236}">
                  <a16:creationId xmlns:a16="http://schemas.microsoft.com/office/drawing/2014/main" id="{09DEDC1E-B271-6A9A-4E07-AF79D76A0BA3}"/>
                </a:ext>
              </a:extLst>
            </p:cNvPr>
            <p:cNvSpPr>
              <a:spLocks/>
            </p:cNvSpPr>
            <p:nvPr/>
          </p:nvSpPr>
          <p:spPr bwMode="auto">
            <a:xfrm>
              <a:off x="4806950" y="3000376"/>
              <a:ext cx="438150" cy="682625"/>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11" name="Freeform 32">
              <a:extLst>
                <a:ext uri="{FF2B5EF4-FFF2-40B4-BE49-F238E27FC236}">
                  <a16:creationId xmlns:a16="http://schemas.microsoft.com/office/drawing/2014/main" id="{C6833FCD-03CE-9054-4D78-1FBD78502C90}"/>
                </a:ext>
              </a:extLst>
            </p:cNvPr>
            <p:cNvSpPr>
              <a:spLocks/>
            </p:cNvSpPr>
            <p:nvPr/>
          </p:nvSpPr>
          <p:spPr bwMode="auto">
            <a:xfrm>
              <a:off x="6108700" y="2295526"/>
              <a:ext cx="850900" cy="1219200"/>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12" name="Freeform 33">
              <a:extLst>
                <a:ext uri="{FF2B5EF4-FFF2-40B4-BE49-F238E27FC236}">
                  <a16:creationId xmlns:a16="http://schemas.microsoft.com/office/drawing/2014/main" id="{08285DD7-D13A-D41F-4389-396D1663A3E4}"/>
                </a:ext>
              </a:extLst>
            </p:cNvPr>
            <p:cNvSpPr>
              <a:spLocks/>
            </p:cNvSpPr>
            <p:nvPr/>
          </p:nvSpPr>
          <p:spPr bwMode="auto">
            <a:xfrm>
              <a:off x="555625" y="1035051"/>
              <a:ext cx="3143250" cy="2406650"/>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13" name="Freeform 34">
              <a:extLst>
                <a:ext uri="{FF2B5EF4-FFF2-40B4-BE49-F238E27FC236}">
                  <a16:creationId xmlns:a16="http://schemas.microsoft.com/office/drawing/2014/main" id="{5E26A36A-3D99-1014-09C6-A8406771CB34}"/>
                </a:ext>
              </a:extLst>
            </p:cNvPr>
            <p:cNvSpPr>
              <a:spLocks/>
            </p:cNvSpPr>
            <p:nvPr/>
          </p:nvSpPr>
          <p:spPr bwMode="auto">
            <a:xfrm>
              <a:off x="3883025" y="361951"/>
              <a:ext cx="3463925" cy="296545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14" name="Freeform 35">
              <a:extLst>
                <a:ext uri="{FF2B5EF4-FFF2-40B4-BE49-F238E27FC236}">
                  <a16:creationId xmlns:a16="http://schemas.microsoft.com/office/drawing/2014/main" id="{42A3FF9C-4C73-3F96-127E-E3D4980F4FAA}"/>
                </a:ext>
              </a:extLst>
            </p:cNvPr>
            <p:cNvSpPr>
              <a:spLocks/>
            </p:cNvSpPr>
            <p:nvPr/>
          </p:nvSpPr>
          <p:spPr bwMode="auto">
            <a:xfrm>
              <a:off x="6346825" y="2600326"/>
              <a:ext cx="368300" cy="419100"/>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gradFill>
              <a:gsLst>
                <a:gs pos="100000">
                  <a:srgbClr val="BE1007"/>
                </a:gs>
                <a:gs pos="0">
                  <a:srgbClr val="F93D3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15" name="Freeform 36">
              <a:extLst>
                <a:ext uri="{FF2B5EF4-FFF2-40B4-BE49-F238E27FC236}">
                  <a16:creationId xmlns:a16="http://schemas.microsoft.com/office/drawing/2014/main" id="{4521A5B1-9DF8-C2B5-3FF7-B9882BBC400A}"/>
                </a:ext>
              </a:extLst>
            </p:cNvPr>
            <p:cNvSpPr>
              <a:spLocks/>
            </p:cNvSpPr>
            <p:nvPr/>
          </p:nvSpPr>
          <p:spPr bwMode="auto">
            <a:xfrm>
              <a:off x="6807200" y="2041526"/>
              <a:ext cx="933450" cy="879475"/>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16" name="Freeform 37">
              <a:extLst>
                <a:ext uri="{FF2B5EF4-FFF2-40B4-BE49-F238E27FC236}">
                  <a16:creationId xmlns:a16="http://schemas.microsoft.com/office/drawing/2014/main" id="{28BF18DF-1294-3BBC-A176-04DB41CDEA81}"/>
                </a:ext>
              </a:extLst>
            </p:cNvPr>
            <p:cNvSpPr>
              <a:spLocks/>
            </p:cNvSpPr>
            <p:nvPr/>
          </p:nvSpPr>
          <p:spPr bwMode="auto">
            <a:xfrm>
              <a:off x="7004050" y="1552576"/>
              <a:ext cx="1330325" cy="844550"/>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17" name="Freeform 38">
              <a:extLst>
                <a:ext uri="{FF2B5EF4-FFF2-40B4-BE49-F238E27FC236}">
                  <a16:creationId xmlns:a16="http://schemas.microsoft.com/office/drawing/2014/main" id="{7580ECA4-0DF8-5024-4823-3083C8EB584E}"/>
                </a:ext>
              </a:extLst>
            </p:cNvPr>
            <p:cNvSpPr>
              <a:spLocks/>
            </p:cNvSpPr>
            <p:nvPr/>
          </p:nvSpPr>
          <p:spPr bwMode="auto">
            <a:xfrm>
              <a:off x="6727825" y="285751"/>
              <a:ext cx="1768475" cy="1581150"/>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18" name="Freeform 39">
              <a:extLst>
                <a:ext uri="{FF2B5EF4-FFF2-40B4-BE49-F238E27FC236}">
                  <a16:creationId xmlns:a16="http://schemas.microsoft.com/office/drawing/2014/main" id="{E073FB0B-5834-9DA4-B3F4-50F8B8ED5B69}"/>
                </a:ext>
              </a:extLst>
            </p:cNvPr>
            <p:cNvSpPr>
              <a:spLocks/>
            </p:cNvSpPr>
            <p:nvPr/>
          </p:nvSpPr>
          <p:spPr bwMode="auto">
            <a:xfrm>
              <a:off x="3181350" y="2301876"/>
              <a:ext cx="2238375" cy="1905000"/>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gradFill>
              <a:gsLst>
                <a:gs pos="100000">
                  <a:srgbClr val="202022"/>
                </a:gs>
                <a:gs pos="0">
                  <a:sysClr val="windowText" lastClr="000000">
                    <a:lumMod val="50000"/>
                    <a:lumOff val="50000"/>
                  </a:sysClr>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endParaRPr lang="zh-CN" altLang="en-US" kern="0">
                <a:solidFill>
                  <a:prstClr val="black"/>
                </a:solidFill>
                <a:latin typeface="Calibri"/>
                <a:ea typeface="宋体"/>
              </a:endParaRPr>
            </a:p>
          </p:txBody>
        </p:sp>
        <p:sp>
          <p:nvSpPr>
            <p:cNvPr id="119" name="Freeform 50">
              <a:extLst>
                <a:ext uri="{FF2B5EF4-FFF2-40B4-BE49-F238E27FC236}">
                  <a16:creationId xmlns:a16="http://schemas.microsoft.com/office/drawing/2014/main" id="{080B9351-9741-A7BC-788B-04E5C39A63A4}"/>
                </a:ext>
              </a:extLst>
            </p:cNvPr>
            <p:cNvSpPr>
              <a:spLocks/>
            </p:cNvSpPr>
            <p:nvPr/>
          </p:nvSpPr>
          <p:spPr bwMode="auto">
            <a:xfrm>
              <a:off x="7213600" y="52546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20" name="Freeform 51">
              <a:extLst>
                <a:ext uri="{FF2B5EF4-FFF2-40B4-BE49-F238E27FC236}">
                  <a16:creationId xmlns:a16="http://schemas.microsoft.com/office/drawing/2014/main" id="{866BC066-D339-395D-60D2-B2B56919EA46}"/>
                </a:ext>
              </a:extLst>
            </p:cNvPr>
            <p:cNvSpPr>
              <a:spLocks/>
            </p:cNvSpPr>
            <p:nvPr/>
          </p:nvSpPr>
          <p:spPr bwMode="auto">
            <a:xfrm>
              <a:off x="7216775" y="447357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28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28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28"/>
                  </a:lnTo>
                  <a:lnTo>
                    <a:pt x="36" y="36"/>
                  </a:lnTo>
                  <a:lnTo>
                    <a:pt x="28" y="40"/>
                  </a:lnTo>
                  <a:lnTo>
                    <a:pt x="20" y="42"/>
                  </a:lnTo>
                  <a:lnTo>
                    <a:pt x="12" y="40"/>
                  </a:lnTo>
                  <a:lnTo>
                    <a:pt x="6" y="36"/>
                  </a:lnTo>
                  <a:lnTo>
                    <a:pt x="2" y="28"/>
                  </a:lnTo>
                  <a:lnTo>
                    <a:pt x="0" y="22"/>
                  </a:lnTo>
                  <a:lnTo>
                    <a:pt x="2" y="14"/>
                  </a:lnTo>
                  <a:lnTo>
                    <a:pt x="6" y="6"/>
                  </a:lnTo>
                  <a:lnTo>
                    <a:pt x="12" y="2"/>
                  </a:lnTo>
                  <a:lnTo>
                    <a:pt x="20" y="0"/>
                  </a:lnTo>
                  <a:close/>
                </a:path>
              </a:pathLst>
            </a:custGeom>
            <a:grp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21" name="Freeform 59">
              <a:extLst>
                <a:ext uri="{FF2B5EF4-FFF2-40B4-BE49-F238E27FC236}">
                  <a16:creationId xmlns:a16="http://schemas.microsoft.com/office/drawing/2014/main" id="{BF1D1115-FD09-C329-30AA-4CF204D3A101}"/>
                </a:ext>
              </a:extLst>
            </p:cNvPr>
            <p:cNvSpPr>
              <a:spLocks/>
            </p:cNvSpPr>
            <p:nvPr/>
          </p:nvSpPr>
          <p:spPr bwMode="auto">
            <a:xfrm>
              <a:off x="5054600" y="307975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22" name="Freeform 61">
              <a:extLst>
                <a:ext uri="{FF2B5EF4-FFF2-40B4-BE49-F238E27FC236}">
                  <a16:creationId xmlns:a16="http://schemas.microsoft.com/office/drawing/2014/main" id="{2208125C-11C3-D3D3-9BF0-11AD70CCCD94}"/>
                </a:ext>
              </a:extLst>
            </p:cNvPr>
            <p:cNvSpPr>
              <a:spLocks/>
            </p:cNvSpPr>
            <p:nvPr/>
          </p:nvSpPr>
          <p:spPr bwMode="auto">
            <a:xfrm>
              <a:off x="6645275" y="2870201"/>
              <a:ext cx="66675" cy="66675"/>
            </a:xfrm>
            <a:custGeom>
              <a:avLst/>
              <a:gdLst>
                <a:gd name="T0" fmla="*/ 22 w 42"/>
                <a:gd name="T1" fmla="*/ 0 h 42"/>
                <a:gd name="T2" fmla="*/ 22 w 42"/>
                <a:gd name="T3" fmla="*/ 0 h 42"/>
                <a:gd name="T4" fmla="*/ 30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30 w 42"/>
                <a:gd name="T19" fmla="*/ 40 h 42"/>
                <a:gd name="T20" fmla="*/ 22 w 42"/>
                <a:gd name="T21" fmla="*/ 42 h 42"/>
                <a:gd name="T22" fmla="*/ 22 w 42"/>
                <a:gd name="T23" fmla="*/ 42 h 42"/>
                <a:gd name="T24" fmla="*/ 14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4 w 42"/>
                <a:gd name="T39" fmla="*/ 2 h 42"/>
                <a:gd name="T40" fmla="*/ 22 w 42"/>
                <a:gd name="T41" fmla="*/ 0 h 42"/>
                <a:gd name="T42" fmla="*/ 22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2" y="0"/>
                  </a:moveTo>
                  <a:lnTo>
                    <a:pt x="22" y="0"/>
                  </a:lnTo>
                  <a:lnTo>
                    <a:pt x="30" y="2"/>
                  </a:lnTo>
                  <a:lnTo>
                    <a:pt x="36" y="6"/>
                  </a:lnTo>
                  <a:lnTo>
                    <a:pt x="40" y="14"/>
                  </a:lnTo>
                  <a:lnTo>
                    <a:pt x="42" y="22"/>
                  </a:lnTo>
                  <a:lnTo>
                    <a:pt x="40" y="30"/>
                  </a:lnTo>
                  <a:lnTo>
                    <a:pt x="36" y="36"/>
                  </a:lnTo>
                  <a:lnTo>
                    <a:pt x="30" y="40"/>
                  </a:lnTo>
                  <a:lnTo>
                    <a:pt x="22" y="42"/>
                  </a:lnTo>
                  <a:lnTo>
                    <a:pt x="14" y="40"/>
                  </a:lnTo>
                  <a:lnTo>
                    <a:pt x="6" y="36"/>
                  </a:lnTo>
                  <a:lnTo>
                    <a:pt x="2" y="30"/>
                  </a:lnTo>
                  <a:lnTo>
                    <a:pt x="0" y="22"/>
                  </a:lnTo>
                  <a:lnTo>
                    <a:pt x="2" y="14"/>
                  </a:lnTo>
                  <a:lnTo>
                    <a:pt x="6" y="6"/>
                  </a:lnTo>
                  <a:lnTo>
                    <a:pt x="14" y="2"/>
                  </a:lnTo>
                  <a:lnTo>
                    <a:pt x="22" y="0"/>
                  </a:lnTo>
                  <a:close/>
                </a:path>
              </a:pathLst>
            </a:custGeom>
            <a:grp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23" name="Freeform 67">
              <a:extLst>
                <a:ext uri="{FF2B5EF4-FFF2-40B4-BE49-F238E27FC236}">
                  <a16:creationId xmlns:a16="http://schemas.microsoft.com/office/drawing/2014/main" id="{610AAED6-B915-C703-325F-BA0F734053EF}"/>
                </a:ext>
              </a:extLst>
            </p:cNvPr>
            <p:cNvSpPr>
              <a:spLocks/>
            </p:cNvSpPr>
            <p:nvPr/>
          </p:nvSpPr>
          <p:spPr bwMode="auto">
            <a:xfrm>
              <a:off x="6429375" y="604520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40 h 40"/>
                <a:gd name="T20" fmla="*/ 22 w 42"/>
                <a:gd name="T21" fmla="*/ 40 h 40"/>
                <a:gd name="T22" fmla="*/ 22 w 42"/>
                <a:gd name="T23" fmla="*/ 40 h 40"/>
                <a:gd name="T24" fmla="*/ 14 w 42"/>
                <a:gd name="T25" fmla="*/ 40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40"/>
                  </a:lnTo>
                  <a:lnTo>
                    <a:pt x="22" y="40"/>
                  </a:lnTo>
                  <a:lnTo>
                    <a:pt x="14" y="40"/>
                  </a:lnTo>
                  <a:lnTo>
                    <a:pt x="6" y="34"/>
                  </a:lnTo>
                  <a:lnTo>
                    <a:pt x="2" y="28"/>
                  </a:lnTo>
                  <a:lnTo>
                    <a:pt x="0" y="20"/>
                  </a:lnTo>
                  <a:lnTo>
                    <a:pt x="2" y="12"/>
                  </a:lnTo>
                  <a:lnTo>
                    <a:pt x="6" y="6"/>
                  </a:lnTo>
                  <a:lnTo>
                    <a:pt x="14" y="2"/>
                  </a:lnTo>
                  <a:lnTo>
                    <a:pt x="22" y="0"/>
                  </a:lnTo>
                  <a:close/>
                </a:path>
              </a:pathLst>
            </a:custGeom>
            <a:grp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24" name="Freeform 69">
              <a:extLst>
                <a:ext uri="{FF2B5EF4-FFF2-40B4-BE49-F238E27FC236}">
                  <a16:creationId xmlns:a16="http://schemas.microsoft.com/office/drawing/2014/main" id="{335D4FB8-642E-8D4B-F441-C5105343089A}"/>
                </a:ext>
              </a:extLst>
            </p:cNvPr>
            <p:cNvSpPr>
              <a:spLocks/>
            </p:cNvSpPr>
            <p:nvPr/>
          </p:nvSpPr>
          <p:spPr bwMode="auto">
            <a:xfrm>
              <a:off x="7426325" y="4251326"/>
              <a:ext cx="95250" cy="95250"/>
            </a:xfrm>
            <a:custGeom>
              <a:avLst/>
              <a:gdLst>
                <a:gd name="T0" fmla="*/ 30 w 60"/>
                <a:gd name="T1" fmla="*/ 0 h 60"/>
                <a:gd name="T2" fmla="*/ 30 w 60"/>
                <a:gd name="T3" fmla="*/ 0 h 60"/>
                <a:gd name="T4" fmla="*/ 36 w 60"/>
                <a:gd name="T5" fmla="*/ 2 h 60"/>
                <a:gd name="T6" fmla="*/ 42 w 60"/>
                <a:gd name="T7" fmla="*/ 2 h 60"/>
                <a:gd name="T8" fmla="*/ 52 w 60"/>
                <a:gd name="T9" fmla="*/ 10 h 60"/>
                <a:gd name="T10" fmla="*/ 58 w 60"/>
                <a:gd name="T11" fmla="*/ 20 h 60"/>
                <a:gd name="T12" fmla="*/ 60 w 60"/>
                <a:gd name="T13" fmla="*/ 24 h 60"/>
                <a:gd name="T14" fmla="*/ 60 w 60"/>
                <a:gd name="T15" fmla="*/ 30 h 60"/>
                <a:gd name="T16" fmla="*/ 60 w 60"/>
                <a:gd name="T17" fmla="*/ 30 h 60"/>
                <a:gd name="T18" fmla="*/ 60 w 60"/>
                <a:gd name="T19" fmla="*/ 36 h 60"/>
                <a:gd name="T20" fmla="*/ 58 w 60"/>
                <a:gd name="T21" fmla="*/ 42 h 60"/>
                <a:gd name="T22" fmla="*/ 52 w 60"/>
                <a:gd name="T23" fmla="*/ 52 h 60"/>
                <a:gd name="T24" fmla="*/ 42 w 60"/>
                <a:gd name="T25" fmla="*/ 58 h 60"/>
                <a:gd name="T26" fmla="*/ 36 w 60"/>
                <a:gd name="T27" fmla="*/ 60 h 60"/>
                <a:gd name="T28" fmla="*/ 30 w 60"/>
                <a:gd name="T29" fmla="*/ 60 h 60"/>
                <a:gd name="T30" fmla="*/ 30 w 60"/>
                <a:gd name="T31" fmla="*/ 60 h 60"/>
                <a:gd name="T32" fmla="*/ 24 w 60"/>
                <a:gd name="T33" fmla="*/ 60 h 60"/>
                <a:gd name="T34" fmla="*/ 18 w 60"/>
                <a:gd name="T35" fmla="*/ 58 h 60"/>
                <a:gd name="T36" fmla="*/ 8 w 60"/>
                <a:gd name="T37" fmla="*/ 52 h 60"/>
                <a:gd name="T38" fmla="*/ 2 w 60"/>
                <a:gd name="T39" fmla="*/ 42 h 60"/>
                <a:gd name="T40" fmla="*/ 0 w 60"/>
                <a:gd name="T41" fmla="*/ 36 h 60"/>
                <a:gd name="T42" fmla="*/ 0 w 60"/>
                <a:gd name="T43" fmla="*/ 30 h 60"/>
                <a:gd name="T44" fmla="*/ 0 w 60"/>
                <a:gd name="T45" fmla="*/ 30 h 60"/>
                <a:gd name="T46" fmla="*/ 0 w 60"/>
                <a:gd name="T47" fmla="*/ 24 h 60"/>
                <a:gd name="T48" fmla="*/ 2 w 60"/>
                <a:gd name="T49" fmla="*/ 20 h 60"/>
                <a:gd name="T50" fmla="*/ 8 w 60"/>
                <a:gd name="T51" fmla="*/ 10 h 60"/>
                <a:gd name="T52" fmla="*/ 18 w 60"/>
                <a:gd name="T53" fmla="*/ 2 h 60"/>
                <a:gd name="T54" fmla="*/ 24 w 60"/>
                <a:gd name="T55" fmla="*/ 2 h 60"/>
                <a:gd name="T56" fmla="*/ 30 w 60"/>
                <a:gd name="T57" fmla="*/ 0 h 60"/>
                <a:gd name="T58" fmla="*/ 30 w 60"/>
                <a:gd name="T59" fmla="*/ 0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0">
                  <a:moveTo>
                    <a:pt x="30" y="0"/>
                  </a:moveTo>
                  <a:lnTo>
                    <a:pt x="30" y="0"/>
                  </a:lnTo>
                  <a:lnTo>
                    <a:pt x="36" y="2"/>
                  </a:lnTo>
                  <a:lnTo>
                    <a:pt x="42" y="2"/>
                  </a:lnTo>
                  <a:lnTo>
                    <a:pt x="52" y="10"/>
                  </a:lnTo>
                  <a:lnTo>
                    <a:pt x="58" y="20"/>
                  </a:lnTo>
                  <a:lnTo>
                    <a:pt x="60" y="24"/>
                  </a:lnTo>
                  <a:lnTo>
                    <a:pt x="60" y="30"/>
                  </a:lnTo>
                  <a:lnTo>
                    <a:pt x="60" y="36"/>
                  </a:lnTo>
                  <a:lnTo>
                    <a:pt x="58" y="42"/>
                  </a:lnTo>
                  <a:lnTo>
                    <a:pt x="52" y="52"/>
                  </a:lnTo>
                  <a:lnTo>
                    <a:pt x="42" y="58"/>
                  </a:lnTo>
                  <a:lnTo>
                    <a:pt x="36" y="60"/>
                  </a:lnTo>
                  <a:lnTo>
                    <a:pt x="30" y="60"/>
                  </a:lnTo>
                  <a:lnTo>
                    <a:pt x="24" y="60"/>
                  </a:lnTo>
                  <a:lnTo>
                    <a:pt x="18" y="58"/>
                  </a:lnTo>
                  <a:lnTo>
                    <a:pt x="8" y="52"/>
                  </a:lnTo>
                  <a:lnTo>
                    <a:pt x="2" y="42"/>
                  </a:lnTo>
                  <a:lnTo>
                    <a:pt x="0" y="36"/>
                  </a:lnTo>
                  <a:lnTo>
                    <a:pt x="0" y="30"/>
                  </a:lnTo>
                  <a:lnTo>
                    <a:pt x="0" y="24"/>
                  </a:lnTo>
                  <a:lnTo>
                    <a:pt x="2" y="20"/>
                  </a:lnTo>
                  <a:lnTo>
                    <a:pt x="8" y="10"/>
                  </a:lnTo>
                  <a:lnTo>
                    <a:pt x="18" y="2"/>
                  </a:lnTo>
                  <a:lnTo>
                    <a:pt x="24" y="2"/>
                  </a:lnTo>
                  <a:lnTo>
                    <a:pt x="30" y="0"/>
                  </a:lnTo>
                  <a:close/>
                </a:path>
              </a:pathLst>
            </a:custGeom>
            <a:grp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sp>
          <p:nvSpPr>
            <p:cNvPr id="125" name="Freeform 72">
              <a:extLst>
                <a:ext uri="{FF2B5EF4-FFF2-40B4-BE49-F238E27FC236}">
                  <a16:creationId xmlns:a16="http://schemas.microsoft.com/office/drawing/2014/main" id="{F5EDE6D4-8DB8-170E-F421-E6EBE53CDCFD}"/>
                </a:ext>
              </a:extLst>
            </p:cNvPr>
            <p:cNvSpPr>
              <a:spLocks/>
            </p:cNvSpPr>
            <p:nvPr/>
          </p:nvSpPr>
          <p:spPr bwMode="auto">
            <a:xfrm>
              <a:off x="6210300" y="608012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0 h 42"/>
                <a:gd name="T12" fmla="*/ 42 w 42"/>
                <a:gd name="T13" fmla="*/ 20 h 42"/>
                <a:gd name="T14" fmla="*/ 40 w 42"/>
                <a:gd name="T15" fmla="*/ 28 h 42"/>
                <a:gd name="T16" fmla="*/ 36 w 42"/>
                <a:gd name="T17" fmla="*/ 36 h 42"/>
                <a:gd name="T18" fmla="*/ 28 w 42"/>
                <a:gd name="T19" fmla="*/ 40 h 42"/>
                <a:gd name="T20" fmla="*/ 20 w 42"/>
                <a:gd name="T21" fmla="*/ 42 h 42"/>
                <a:gd name="T22" fmla="*/ 20 w 42"/>
                <a:gd name="T23" fmla="*/ 42 h 42"/>
                <a:gd name="T24" fmla="*/ 14 w 42"/>
                <a:gd name="T25" fmla="*/ 40 h 42"/>
                <a:gd name="T26" fmla="*/ 6 w 42"/>
                <a:gd name="T27" fmla="*/ 36 h 42"/>
                <a:gd name="T28" fmla="*/ 2 w 42"/>
                <a:gd name="T29" fmla="*/ 28 h 42"/>
                <a:gd name="T30" fmla="*/ 0 w 42"/>
                <a:gd name="T31" fmla="*/ 20 h 42"/>
                <a:gd name="T32" fmla="*/ 0 w 42"/>
                <a:gd name="T33" fmla="*/ 20 h 42"/>
                <a:gd name="T34" fmla="*/ 2 w 42"/>
                <a:gd name="T35" fmla="*/ 14 h 42"/>
                <a:gd name="T36" fmla="*/ 6 w 42"/>
                <a:gd name="T37" fmla="*/ 6 h 42"/>
                <a:gd name="T38" fmla="*/ 14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0"/>
                  </a:lnTo>
                  <a:lnTo>
                    <a:pt x="40" y="28"/>
                  </a:lnTo>
                  <a:lnTo>
                    <a:pt x="36" y="36"/>
                  </a:lnTo>
                  <a:lnTo>
                    <a:pt x="28" y="40"/>
                  </a:lnTo>
                  <a:lnTo>
                    <a:pt x="20" y="42"/>
                  </a:lnTo>
                  <a:lnTo>
                    <a:pt x="14" y="40"/>
                  </a:lnTo>
                  <a:lnTo>
                    <a:pt x="6" y="36"/>
                  </a:lnTo>
                  <a:lnTo>
                    <a:pt x="2" y="28"/>
                  </a:lnTo>
                  <a:lnTo>
                    <a:pt x="0" y="20"/>
                  </a:lnTo>
                  <a:lnTo>
                    <a:pt x="2" y="14"/>
                  </a:lnTo>
                  <a:lnTo>
                    <a:pt x="6" y="6"/>
                  </a:lnTo>
                  <a:lnTo>
                    <a:pt x="14" y="2"/>
                  </a:lnTo>
                  <a:lnTo>
                    <a:pt x="20" y="0"/>
                  </a:lnTo>
                  <a:close/>
                </a:path>
              </a:pathLst>
            </a:custGeom>
            <a:grpFill/>
            <a:ln w="0">
              <a:solidFill>
                <a:sysClr val="window" lastClr="FFFFFF"/>
              </a:solidFill>
              <a:prstDash val="solid"/>
              <a:round/>
              <a:headEnd/>
              <a:tailEnd/>
            </a:ln>
            <a:sp3d extrusionH="254000">
              <a:bevelT w="6350" h="6350" prst="hardEdge"/>
            </a:sp3d>
          </p:spPr>
          <p:txBody>
            <a:bodyPr/>
            <a:lstStyle/>
            <a:p>
              <a:pPr fontAlgn="auto">
                <a:spcBef>
                  <a:spcPts val="0"/>
                </a:spcBef>
                <a:spcAft>
                  <a:spcPts val="0"/>
                </a:spcAft>
                <a:defRPr/>
              </a:pPr>
              <a:endParaRPr lang="zh-CN" altLang="en-US" kern="0">
                <a:solidFill>
                  <a:prstClr val="black"/>
                </a:solidFill>
                <a:latin typeface="Calibri"/>
                <a:ea typeface="宋体"/>
              </a:endParaRPr>
            </a:p>
          </p:txBody>
        </p:sp>
      </p:grpSp>
      <p:sp>
        <p:nvSpPr>
          <p:cNvPr id="2" name="标题 1">
            <a:extLst>
              <a:ext uri="{FF2B5EF4-FFF2-40B4-BE49-F238E27FC236}">
                <a16:creationId xmlns:a16="http://schemas.microsoft.com/office/drawing/2014/main" id="{7B1A5816-71DD-BB0A-298D-7E0505CFB63A}"/>
              </a:ext>
            </a:extLst>
          </p:cNvPr>
          <p:cNvSpPr>
            <a:spLocks noGrp="1"/>
          </p:cNvSpPr>
          <p:nvPr>
            <p:ph type="title"/>
          </p:nvPr>
        </p:nvSpPr>
        <p:spPr>
          <a:xfrm>
            <a:off x="335623" y="115569"/>
            <a:ext cx="10515600" cy="572012"/>
          </a:xfrm>
        </p:spPr>
        <p:txBody>
          <a:bodyPr>
            <a:normAutofit fontScale="90000"/>
          </a:bodyPr>
          <a:lstStyle/>
          <a:p>
            <a:r>
              <a:rPr lang="en-US" altLang="zh-CN" dirty="0"/>
              <a:t>NOPTREX institutions in China</a:t>
            </a:r>
            <a:endParaRPr lang="zh-CN" altLang="en-US" dirty="0"/>
          </a:p>
        </p:txBody>
      </p:sp>
      <p:sp>
        <p:nvSpPr>
          <p:cNvPr id="40" name="对话气泡: 圆角矩形 39">
            <a:extLst>
              <a:ext uri="{FF2B5EF4-FFF2-40B4-BE49-F238E27FC236}">
                <a16:creationId xmlns:a16="http://schemas.microsoft.com/office/drawing/2014/main" id="{8CB2ABBD-C0F6-6343-7530-D04D477CA0EC}"/>
              </a:ext>
            </a:extLst>
          </p:cNvPr>
          <p:cNvSpPr/>
          <p:nvPr/>
        </p:nvSpPr>
        <p:spPr>
          <a:xfrm>
            <a:off x="9437426" y="4913347"/>
            <a:ext cx="1828800" cy="1420263"/>
          </a:xfrm>
          <a:prstGeom prst="wedgeRoundRectCallout">
            <a:avLst>
              <a:gd name="adj1" fmla="val -137970"/>
              <a:gd name="adj2" fmla="val -15703"/>
              <a:gd name="adj3" fmla="val 16667"/>
            </a:avLst>
          </a:prstGeom>
          <a:gradFill>
            <a:gsLst>
              <a:gs pos="100000">
                <a:schemeClr val="bg2">
                  <a:lumMod val="25000"/>
                </a:schemeClr>
              </a:gs>
              <a:gs pos="0">
                <a:schemeClr val="accent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r>
              <a:rPr lang="en-US" altLang="zh-CN" b="1" kern="0" dirty="0">
                <a:solidFill>
                  <a:schemeClr val="bg2"/>
                </a:solidFill>
                <a:latin typeface="Calibri"/>
                <a:ea typeface="宋体"/>
              </a:rPr>
              <a:t>China Spallation Neutron Source (CSNS)</a:t>
            </a:r>
            <a:endParaRPr lang="zh-CN" altLang="en-US" b="1" kern="0" dirty="0">
              <a:solidFill>
                <a:schemeClr val="bg2"/>
              </a:solidFill>
              <a:latin typeface="Calibri"/>
              <a:ea typeface="宋体"/>
            </a:endParaRPr>
          </a:p>
        </p:txBody>
      </p:sp>
      <p:sp>
        <p:nvSpPr>
          <p:cNvPr id="41" name="对话气泡: 圆角矩形 40">
            <a:extLst>
              <a:ext uri="{FF2B5EF4-FFF2-40B4-BE49-F238E27FC236}">
                <a16:creationId xmlns:a16="http://schemas.microsoft.com/office/drawing/2014/main" id="{6751D15E-3EAF-84B2-9897-977387CCA74C}"/>
              </a:ext>
            </a:extLst>
          </p:cNvPr>
          <p:cNvSpPr/>
          <p:nvPr/>
        </p:nvSpPr>
        <p:spPr>
          <a:xfrm>
            <a:off x="9131155" y="1314120"/>
            <a:ext cx="1828800" cy="1100523"/>
          </a:xfrm>
          <a:prstGeom prst="wedgeRoundRectCallout">
            <a:avLst>
              <a:gd name="adj1" fmla="val -126432"/>
              <a:gd name="adj2" fmla="val 107178"/>
              <a:gd name="adj3" fmla="val 16667"/>
            </a:avLst>
          </a:prstGeom>
          <a:gradFill>
            <a:gsLst>
              <a:gs pos="100000">
                <a:schemeClr val="bg2">
                  <a:lumMod val="25000"/>
                </a:schemeClr>
              </a:gs>
              <a:gs pos="0">
                <a:schemeClr val="accent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r>
              <a:rPr lang="en-US" altLang="zh-CN" b="1" kern="0" dirty="0">
                <a:solidFill>
                  <a:schemeClr val="bg2"/>
                </a:solidFill>
                <a:latin typeface="Calibri"/>
                <a:ea typeface="宋体"/>
              </a:rPr>
              <a:t>China Institute of Atomic Energy (CIAE)</a:t>
            </a:r>
            <a:endParaRPr lang="zh-CN" altLang="en-US" b="1" kern="0" dirty="0">
              <a:solidFill>
                <a:schemeClr val="bg2"/>
              </a:solidFill>
              <a:latin typeface="Calibri"/>
              <a:ea typeface="宋体"/>
            </a:endParaRPr>
          </a:p>
        </p:txBody>
      </p:sp>
      <p:sp>
        <p:nvSpPr>
          <p:cNvPr id="42" name="对话气泡: 圆角矩形 41">
            <a:extLst>
              <a:ext uri="{FF2B5EF4-FFF2-40B4-BE49-F238E27FC236}">
                <a16:creationId xmlns:a16="http://schemas.microsoft.com/office/drawing/2014/main" id="{416C3A7A-FF1F-88B2-AB1A-1517BBD84A6F}"/>
              </a:ext>
            </a:extLst>
          </p:cNvPr>
          <p:cNvSpPr/>
          <p:nvPr/>
        </p:nvSpPr>
        <p:spPr>
          <a:xfrm>
            <a:off x="4229520" y="1203569"/>
            <a:ext cx="1828800" cy="1343006"/>
          </a:xfrm>
          <a:prstGeom prst="wedgeRoundRectCallout">
            <a:avLst>
              <a:gd name="adj1" fmla="val 139503"/>
              <a:gd name="adj2" fmla="val 84313"/>
              <a:gd name="adj3" fmla="val 16667"/>
            </a:avLst>
          </a:prstGeom>
          <a:gradFill>
            <a:gsLst>
              <a:gs pos="100000">
                <a:schemeClr val="bg2">
                  <a:lumMod val="25000"/>
                </a:schemeClr>
              </a:gs>
              <a:gs pos="0">
                <a:schemeClr val="accent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r>
              <a:rPr lang="en-US" altLang="zh-CN" b="1" kern="0" dirty="0">
                <a:solidFill>
                  <a:schemeClr val="bg2"/>
                </a:solidFill>
                <a:latin typeface="Calibri"/>
                <a:ea typeface="宋体"/>
              </a:rPr>
              <a:t>Technical Institute of Physics and Chemistry (IPC)</a:t>
            </a:r>
            <a:endParaRPr lang="zh-CN" altLang="en-US" b="1" kern="0" dirty="0">
              <a:solidFill>
                <a:schemeClr val="bg2"/>
              </a:solidFill>
              <a:latin typeface="Calibri"/>
              <a:ea typeface="宋体"/>
            </a:endParaRPr>
          </a:p>
        </p:txBody>
      </p:sp>
      <p:sp>
        <p:nvSpPr>
          <p:cNvPr id="43" name="对话气泡: 圆角矩形 42">
            <a:extLst>
              <a:ext uri="{FF2B5EF4-FFF2-40B4-BE49-F238E27FC236}">
                <a16:creationId xmlns:a16="http://schemas.microsoft.com/office/drawing/2014/main" id="{FDF8132B-8A3A-F50F-333E-DCB867DD3678}"/>
              </a:ext>
            </a:extLst>
          </p:cNvPr>
          <p:cNvSpPr/>
          <p:nvPr/>
        </p:nvSpPr>
        <p:spPr>
          <a:xfrm>
            <a:off x="9535979" y="2546575"/>
            <a:ext cx="1828800" cy="724295"/>
          </a:xfrm>
          <a:prstGeom prst="wedgeRoundRectCallout">
            <a:avLst>
              <a:gd name="adj1" fmla="val -126103"/>
              <a:gd name="adj2" fmla="val 75547"/>
              <a:gd name="adj3" fmla="val 16667"/>
            </a:avLst>
          </a:prstGeom>
          <a:gradFill>
            <a:gsLst>
              <a:gs pos="100000">
                <a:schemeClr val="bg2">
                  <a:lumMod val="25000"/>
                </a:schemeClr>
              </a:gs>
              <a:gs pos="0">
                <a:schemeClr val="accent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r>
              <a:rPr lang="en-US" altLang="zh-CN" b="1" kern="0" dirty="0">
                <a:solidFill>
                  <a:schemeClr val="bg2"/>
                </a:solidFill>
                <a:latin typeface="Calibri"/>
                <a:ea typeface="宋体"/>
              </a:rPr>
              <a:t>Shandong University (SDU)</a:t>
            </a:r>
            <a:endParaRPr lang="zh-CN" altLang="en-US" b="1" kern="0" dirty="0">
              <a:solidFill>
                <a:schemeClr val="bg2"/>
              </a:solidFill>
              <a:latin typeface="Calibri"/>
              <a:ea typeface="宋体"/>
            </a:endParaRPr>
          </a:p>
        </p:txBody>
      </p:sp>
      <p:sp>
        <p:nvSpPr>
          <p:cNvPr id="44" name="对话气泡: 圆角矩形 43">
            <a:extLst>
              <a:ext uri="{FF2B5EF4-FFF2-40B4-BE49-F238E27FC236}">
                <a16:creationId xmlns:a16="http://schemas.microsoft.com/office/drawing/2014/main" id="{F0832775-30F5-38D3-FBF6-03C45B077B49}"/>
              </a:ext>
            </a:extLst>
          </p:cNvPr>
          <p:cNvSpPr/>
          <p:nvPr/>
        </p:nvSpPr>
        <p:spPr>
          <a:xfrm>
            <a:off x="3445596" y="3425748"/>
            <a:ext cx="2172453" cy="1213662"/>
          </a:xfrm>
          <a:prstGeom prst="wedgeRoundRectCallout">
            <a:avLst>
              <a:gd name="adj1" fmla="val 157283"/>
              <a:gd name="adj2" fmla="val -2957"/>
              <a:gd name="adj3" fmla="val 16667"/>
            </a:avLst>
          </a:prstGeom>
          <a:gradFill>
            <a:gsLst>
              <a:gs pos="100000">
                <a:schemeClr val="bg2">
                  <a:lumMod val="25000"/>
                </a:schemeClr>
              </a:gs>
              <a:gs pos="0">
                <a:schemeClr val="accent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r>
              <a:rPr lang="en-US" altLang="zh-CN" b="1" kern="0" dirty="0">
                <a:solidFill>
                  <a:schemeClr val="bg2"/>
                </a:solidFill>
                <a:latin typeface="Calibri"/>
                <a:ea typeface="宋体"/>
              </a:rPr>
              <a:t>University of Science and Technology of China(USTC)</a:t>
            </a:r>
            <a:endParaRPr lang="zh-CN" altLang="en-US" b="1" kern="0" dirty="0">
              <a:solidFill>
                <a:schemeClr val="bg2"/>
              </a:solidFill>
              <a:latin typeface="Calibri"/>
              <a:ea typeface="宋体"/>
            </a:endParaRPr>
          </a:p>
        </p:txBody>
      </p:sp>
      <p:sp>
        <p:nvSpPr>
          <p:cNvPr id="45" name="对话气泡: 圆角矩形 44">
            <a:extLst>
              <a:ext uri="{FF2B5EF4-FFF2-40B4-BE49-F238E27FC236}">
                <a16:creationId xmlns:a16="http://schemas.microsoft.com/office/drawing/2014/main" id="{3FDDBF9E-D2FF-CB80-4122-0D92B923A338}"/>
              </a:ext>
            </a:extLst>
          </p:cNvPr>
          <p:cNvSpPr/>
          <p:nvPr/>
        </p:nvSpPr>
        <p:spPr>
          <a:xfrm>
            <a:off x="3915412" y="5200694"/>
            <a:ext cx="2009846" cy="818426"/>
          </a:xfrm>
          <a:prstGeom prst="wedgeRoundRectCallout">
            <a:avLst>
              <a:gd name="adj1" fmla="val 141368"/>
              <a:gd name="adj2" fmla="val -23955"/>
              <a:gd name="adj3" fmla="val 16667"/>
            </a:avLst>
          </a:prstGeom>
          <a:gradFill>
            <a:gsLst>
              <a:gs pos="100000">
                <a:schemeClr val="bg2">
                  <a:lumMod val="25000"/>
                </a:schemeClr>
              </a:gs>
              <a:gs pos="0">
                <a:schemeClr val="accent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r>
              <a:rPr lang="en-US" altLang="zh-CN" b="1" kern="0" dirty="0">
                <a:solidFill>
                  <a:schemeClr val="bg2"/>
                </a:solidFill>
                <a:latin typeface="Calibri"/>
                <a:ea typeface="宋体"/>
              </a:rPr>
              <a:t>Great Bay University(GBU)</a:t>
            </a:r>
            <a:endParaRPr lang="zh-CN" altLang="en-US" b="1" kern="0" dirty="0">
              <a:solidFill>
                <a:schemeClr val="bg2"/>
              </a:solidFill>
              <a:latin typeface="Calibri"/>
              <a:ea typeface="宋体"/>
            </a:endParaRPr>
          </a:p>
        </p:txBody>
      </p:sp>
      <p:sp>
        <p:nvSpPr>
          <p:cNvPr id="126" name="对话气泡: 圆角矩形 125">
            <a:extLst>
              <a:ext uri="{FF2B5EF4-FFF2-40B4-BE49-F238E27FC236}">
                <a16:creationId xmlns:a16="http://schemas.microsoft.com/office/drawing/2014/main" id="{FD7F6649-BEE1-DB46-CE98-EF0FA1FABA3E}"/>
              </a:ext>
            </a:extLst>
          </p:cNvPr>
          <p:cNvSpPr/>
          <p:nvPr/>
        </p:nvSpPr>
        <p:spPr>
          <a:xfrm>
            <a:off x="9769586" y="3721863"/>
            <a:ext cx="1828800" cy="724296"/>
          </a:xfrm>
          <a:prstGeom prst="wedgeRoundRectCallout">
            <a:avLst>
              <a:gd name="adj1" fmla="val -118246"/>
              <a:gd name="adj2" fmla="val 30119"/>
              <a:gd name="adj3" fmla="val 16667"/>
            </a:avLst>
          </a:prstGeom>
          <a:gradFill>
            <a:gsLst>
              <a:gs pos="100000">
                <a:schemeClr val="bg2">
                  <a:lumMod val="25000"/>
                </a:schemeClr>
              </a:gs>
              <a:gs pos="0">
                <a:schemeClr val="accent2"/>
              </a:gs>
            </a:gsLst>
            <a:path path="circle">
              <a:fillToRect l="50000" t="50000" r="50000" b="50000"/>
            </a:path>
          </a:gradFill>
          <a:ln w="0">
            <a:solidFill>
              <a:sysClr val="window" lastClr="FFFFFF"/>
            </a:solidFill>
            <a:prstDash val="solid"/>
            <a:round/>
            <a:headEnd/>
            <a:tailEnd/>
          </a:ln>
          <a:sp3d extrusionH="254000">
            <a:bevelT w="6350" h="6350" prst="hardEdge"/>
          </a:sp3d>
        </p:spPr>
        <p:txBody>
          <a:bodyPr/>
          <a:lstStyle/>
          <a:p>
            <a:r>
              <a:rPr lang="en-US" altLang="zh-CN" b="1" kern="0">
                <a:solidFill>
                  <a:schemeClr val="bg2"/>
                </a:solidFill>
                <a:latin typeface="Calibri"/>
                <a:ea typeface="宋体"/>
              </a:rPr>
              <a:t>Ningbo University (NBU)</a:t>
            </a:r>
            <a:endParaRPr lang="zh-CN" altLang="en-US" b="1" kern="0" dirty="0">
              <a:solidFill>
                <a:schemeClr val="bg2"/>
              </a:solidFill>
              <a:latin typeface="Calibri"/>
              <a:ea typeface="宋体"/>
            </a:endParaRPr>
          </a:p>
        </p:txBody>
      </p:sp>
      <p:sp>
        <p:nvSpPr>
          <p:cNvPr id="5" name="灯片编号占位符 4">
            <a:extLst>
              <a:ext uri="{FF2B5EF4-FFF2-40B4-BE49-F238E27FC236}">
                <a16:creationId xmlns:a16="http://schemas.microsoft.com/office/drawing/2014/main" id="{23729222-5034-9BDE-75FE-7E15406A932B}"/>
              </a:ext>
            </a:extLst>
          </p:cNvPr>
          <p:cNvSpPr>
            <a:spLocks noGrp="1"/>
          </p:cNvSpPr>
          <p:nvPr>
            <p:ph type="sldNum" sz="quarter" idx="12"/>
          </p:nvPr>
        </p:nvSpPr>
        <p:spPr/>
        <p:txBody>
          <a:bodyPr/>
          <a:lstStyle/>
          <a:p>
            <a:r>
              <a:rPr lang="en-US" dirty="0"/>
              <a:t>Slide: R. Fan</a:t>
            </a:r>
          </a:p>
        </p:txBody>
      </p:sp>
    </p:spTree>
    <p:extLst>
      <p:ext uri="{BB962C8B-B14F-4D97-AF65-F5344CB8AC3E}">
        <p14:creationId xmlns:p14="http://schemas.microsoft.com/office/powerpoint/2010/main" val="220103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2700"/>
            <a:ext cx="12191523" cy="6870700"/>
            <a:chOff x="6442" y="-20"/>
            <a:chExt cx="12758" cy="10820"/>
          </a:xfrm>
        </p:grpSpPr>
        <p:pic>
          <p:nvPicPr>
            <p:cNvPr id="5" name="内容占位符 5"/>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7569" t="9125" r="34967" b="34398"/>
            <a:stretch>
              <a:fillRect/>
            </a:stretch>
          </p:blipFill>
          <p:spPr>
            <a:xfrm>
              <a:off x="6442" y="-20"/>
              <a:ext cx="12758" cy="10820"/>
            </a:xfrm>
            <a:prstGeom prst="rect">
              <a:avLst/>
            </a:prstGeom>
          </p:spPr>
        </p:pic>
        <p:pic>
          <p:nvPicPr>
            <p:cNvPr id="6" name="图片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3" y="1790"/>
              <a:ext cx="11367" cy="7487"/>
            </a:xfrm>
            <a:prstGeom prst="rect">
              <a:avLst/>
            </a:prstGeom>
          </p:spPr>
        </p:pic>
        <p:sp>
          <p:nvSpPr>
            <p:cNvPr id="4" name="文本框 3"/>
            <p:cNvSpPr txBox="1"/>
            <p:nvPr/>
          </p:nvSpPr>
          <p:spPr>
            <a:xfrm rot="21071067">
              <a:off x="12238" y="4593"/>
              <a:ext cx="3232" cy="1440"/>
            </a:xfrm>
            <a:prstGeom prst="rect">
              <a:avLst/>
            </a:prstGeom>
            <a:noFill/>
            <a:ln w="38100">
              <a:solidFill>
                <a:schemeClr val="accent6"/>
              </a:solidFill>
            </a:ln>
          </p:spPr>
          <p:txBody>
            <a:bodyPr wrap="square" rtlCol="0">
              <a:noAutofit/>
            </a:bodyPr>
            <a:lstStyle/>
            <a:p>
              <a:pPr>
                <a:defRPr/>
              </a:pPr>
              <a:r>
                <a:rPr lang="en-US" altLang="zh-CN" sz="2000" b="1" dirty="0">
                  <a:solidFill>
                    <a:srgbClr val="FF0000"/>
                  </a:solidFill>
                  <a:latin typeface="Microsoft YaHei UI" panose="020B0503020204020204" charset="-122"/>
                  <a:ea typeface="Microsoft YaHei UI" panose="020B0503020204020204" charset="-122"/>
                </a:rPr>
                <a:t>White neutron source</a:t>
              </a:r>
            </a:p>
            <a:p>
              <a:pPr>
                <a:defRPr/>
              </a:pPr>
              <a:r>
                <a:rPr lang="en-US" altLang="zh-CN" sz="2000" b="1" dirty="0">
                  <a:solidFill>
                    <a:srgbClr val="FF0000"/>
                  </a:solidFill>
                  <a:latin typeface="Microsoft YaHei UI" panose="020B0503020204020204" charset="-122"/>
                  <a:ea typeface="Microsoft YaHei UI" panose="020B0503020204020204" charset="-122"/>
                </a:rPr>
                <a:t>&lt;~300 MeV neutron</a:t>
              </a:r>
            </a:p>
          </p:txBody>
        </p:sp>
      </p:grpSp>
      <p:sp>
        <p:nvSpPr>
          <p:cNvPr id="13" name="灯片编号占位符 12"/>
          <p:cNvSpPr>
            <a:spLocks noGrp="1"/>
          </p:cNvSpPr>
          <p:nvPr>
            <p:ph type="sldNum" sz="quarter" idx="12"/>
          </p:nvPr>
        </p:nvSpPr>
        <p:spPr/>
        <p:txBody>
          <a:bodyPr/>
          <a:lstStyle/>
          <a:p>
            <a:r>
              <a:rPr lang="en-US" altLang="zh-CN" dirty="0"/>
              <a:t>Slide: R. Fan</a:t>
            </a:r>
            <a:endParaRPr lang="zh-CN" altLang="en-US" dirty="0"/>
          </a:p>
        </p:txBody>
      </p:sp>
      <p:sp>
        <p:nvSpPr>
          <p:cNvPr id="2" name="对话气泡: 圆角矩形 1">
            <a:extLst>
              <a:ext uri="{FF2B5EF4-FFF2-40B4-BE49-F238E27FC236}">
                <a16:creationId xmlns:a16="http://schemas.microsoft.com/office/drawing/2014/main" id="{6A68249D-D6D4-5F84-D31E-66EA1ACC98C9}"/>
              </a:ext>
            </a:extLst>
          </p:cNvPr>
          <p:cNvSpPr/>
          <p:nvPr/>
        </p:nvSpPr>
        <p:spPr>
          <a:xfrm>
            <a:off x="1279117" y="2287485"/>
            <a:ext cx="2925587" cy="1226287"/>
          </a:xfrm>
          <a:prstGeom prst="wedgeRoundRectCallout">
            <a:avLst>
              <a:gd name="adj1" fmla="val 106603"/>
              <a:gd name="adj2" fmla="val 833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The 1.6 GeV proton beam hits the tungsten target with a 15◦ deflection. </a:t>
            </a:r>
          </a:p>
        </p:txBody>
      </p:sp>
      <p:sp>
        <p:nvSpPr>
          <p:cNvPr id="11" name="矩形 10">
            <a:extLst>
              <a:ext uri="{FF2B5EF4-FFF2-40B4-BE49-F238E27FC236}">
                <a16:creationId xmlns:a16="http://schemas.microsoft.com/office/drawing/2014/main" id="{6EA8A7B4-5A4D-378E-BA65-8FD729264B6D}"/>
              </a:ext>
            </a:extLst>
          </p:cNvPr>
          <p:cNvSpPr/>
          <p:nvPr/>
        </p:nvSpPr>
        <p:spPr>
          <a:xfrm>
            <a:off x="-12865" y="5967323"/>
            <a:ext cx="10062751" cy="830997"/>
          </a:xfrm>
          <a:prstGeom prst="rect">
            <a:avLst/>
          </a:prstGeom>
        </p:spPr>
        <p:txBody>
          <a:bodyPr wrap="square">
            <a:spAutoFit/>
          </a:bodyPr>
          <a:lstStyle/>
          <a:p>
            <a:r>
              <a:rPr lang="en-US" altLang="zh-CN" sz="2400" dirty="0"/>
              <a:t>The Back-n is a white neutron beam line that is opposite to the target station direction. It started running in 2018 for nuclear data measurements. </a:t>
            </a:r>
            <a:endParaRPr lang="zh-CN" altLang="en-US" sz="2400" dirty="0"/>
          </a:p>
        </p:txBody>
      </p:sp>
      <p:sp>
        <p:nvSpPr>
          <p:cNvPr id="15" name="文本框 14">
            <a:extLst>
              <a:ext uri="{FF2B5EF4-FFF2-40B4-BE49-F238E27FC236}">
                <a16:creationId xmlns:a16="http://schemas.microsoft.com/office/drawing/2014/main" id="{87F2D9DA-C793-A626-BA7E-1C65616AD59F}"/>
              </a:ext>
            </a:extLst>
          </p:cNvPr>
          <p:cNvSpPr txBox="1"/>
          <p:nvPr/>
        </p:nvSpPr>
        <p:spPr>
          <a:xfrm>
            <a:off x="3195910" y="1215634"/>
            <a:ext cx="1573619" cy="369332"/>
          </a:xfrm>
          <a:prstGeom prst="rect">
            <a:avLst/>
          </a:prstGeom>
          <a:noFill/>
        </p:spPr>
        <p:txBody>
          <a:bodyPr wrap="square">
            <a:spAutoFit/>
          </a:bodyPr>
          <a:lstStyle/>
          <a:p>
            <a:pPr algn="l"/>
            <a:r>
              <a:rPr lang="en-US" altLang="zh-CN" b="0" dirty="0" err="1">
                <a:solidFill>
                  <a:srgbClr val="000000"/>
                </a:solidFill>
                <a:effectLst/>
                <a:latin typeface="Microsoft YaHei" panose="020B0503020204020204" pitchFamily="34" charset="-122"/>
                <a:ea typeface="Microsoft YaHei" panose="020B0503020204020204" pitchFamily="34" charset="-122"/>
              </a:rPr>
              <a:t>Linac</a:t>
            </a:r>
            <a:endParaRPr lang="en-US" altLang="zh-CN" b="1" dirty="0">
              <a:solidFill>
                <a:srgbClr val="000000"/>
              </a:solidFill>
              <a:effectLst/>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26C661EE-2FD9-2495-1B9F-E790E3D88267}"/>
              </a:ext>
            </a:extLst>
          </p:cNvPr>
          <p:cNvSpPr txBox="1"/>
          <p:nvPr/>
        </p:nvSpPr>
        <p:spPr>
          <a:xfrm>
            <a:off x="1055653" y="1215634"/>
            <a:ext cx="1452226" cy="369332"/>
          </a:xfrm>
          <a:prstGeom prst="rect">
            <a:avLst/>
          </a:prstGeom>
          <a:noFill/>
        </p:spPr>
        <p:txBody>
          <a:bodyPr wrap="square">
            <a:spAutoFit/>
          </a:bodyPr>
          <a:lstStyle/>
          <a:p>
            <a:pPr algn="l"/>
            <a:r>
              <a:rPr lang="en-US" altLang="zh-CN" b="0" dirty="0">
                <a:solidFill>
                  <a:srgbClr val="000000"/>
                </a:solidFill>
                <a:effectLst/>
                <a:latin typeface="Microsoft YaHei" panose="020B0503020204020204" pitchFamily="34" charset="-122"/>
                <a:ea typeface="Microsoft YaHei" panose="020B0503020204020204" pitchFamily="34" charset="-122"/>
              </a:rPr>
              <a:t>Ion source</a:t>
            </a:r>
            <a:endParaRPr lang="en-US" altLang="zh-CN" b="1" dirty="0">
              <a:solidFill>
                <a:srgbClr val="000000"/>
              </a:solidFill>
              <a:effectLst/>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8EA70359-1469-F1F5-3B68-55821F35D75D}"/>
              </a:ext>
            </a:extLst>
          </p:cNvPr>
          <p:cNvSpPr txBox="1"/>
          <p:nvPr/>
        </p:nvSpPr>
        <p:spPr>
          <a:xfrm>
            <a:off x="9339264" y="2830021"/>
            <a:ext cx="1573619" cy="369332"/>
          </a:xfrm>
          <a:prstGeom prst="rect">
            <a:avLst/>
          </a:prstGeom>
          <a:noFill/>
        </p:spPr>
        <p:txBody>
          <a:bodyPr wrap="square">
            <a:spAutoFit/>
          </a:bodyPr>
          <a:lstStyle/>
          <a:p>
            <a:pPr algn="l"/>
            <a:r>
              <a:rPr lang="en-US" altLang="zh-CN" dirty="0">
                <a:solidFill>
                  <a:srgbClr val="000000"/>
                </a:solidFill>
                <a:latin typeface="Microsoft YaHei" panose="020B0503020204020204" pitchFamily="34" charset="-122"/>
                <a:ea typeface="Microsoft YaHei" panose="020B0503020204020204" pitchFamily="34" charset="-122"/>
              </a:rPr>
              <a:t>S</a:t>
            </a:r>
            <a:r>
              <a:rPr lang="en-US" altLang="zh-CN" b="0" dirty="0">
                <a:solidFill>
                  <a:srgbClr val="000000"/>
                </a:solidFill>
                <a:effectLst/>
                <a:latin typeface="Microsoft YaHei" panose="020B0503020204020204" pitchFamily="34" charset="-122"/>
                <a:ea typeface="Microsoft YaHei" panose="020B0503020204020204" pitchFamily="34" charset="-122"/>
              </a:rPr>
              <a:t>ynchrotron</a:t>
            </a:r>
            <a:endParaRPr lang="en-US" altLang="zh-CN" b="1" dirty="0">
              <a:solidFill>
                <a:srgbClr val="000000"/>
              </a:solidFill>
              <a:effectLst/>
              <a:latin typeface="Microsoft YaHei" panose="020B0503020204020204" pitchFamily="34" charset="-122"/>
              <a:ea typeface="Microsoft YaHei" panose="020B0503020204020204" pitchFamily="34" charset="-122"/>
            </a:endParaRPr>
          </a:p>
        </p:txBody>
      </p:sp>
      <p:sp>
        <p:nvSpPr>
          <p:cNvPr id="7" name="标题 1">
            <a:extLst>
              <a:ext uri="{FF2B5EF4-FFF2-40B4-BE49-F238E27FC236}">
                <a16:creationId xmlns:a16="http://schemas.microsoft.com/office/drawing/2014/main" id="{AEA9079C-28FB-9E25-C450-BD4DC481A931}"/>
              </a:ext>
            </a:extLst>
          </p:cNvPr>
          <p:cNvSpPr txBox="1">
            <a:spLocks/>
          </p:cNvSpPr>
          <p:nvPr/>
        </p:nvSpPr>
        <p:spPr>
          <a:xfrm>
            <a:off x="12865" y="136525"/>
            <a:ext cx="12191523" cy="572012"/>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t>Back-n Epithermal Neutron Beam at Chinese Spallation Neutron Source</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天线, 物体, 桌子&#10;&#10;AI 生成的内容可能不正确。">
            <a:extLst>
              <a:ext uri="{FF2B5EF4-FFF2-40B4-BE49-F238E27FC236}">
                <a16:creationId xmlns:a16="http://schemas.microsoft.com/office/drawing/2014/main" id="{BCF97427-7F92-2A5A-1AC4-7B9F85115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5636"/>
            <a:ext cx="12192000" cy="2222379"/>
          </a:xfrm>
          <a:prstGeom prst="rect">
            <a:avLst/>
          </a:prstGeom>
        </p:spPr>
      </p:pic>
      <p:sp>
        <p:nvSpPr>
          <p:cNvPr id="2" name="标题 1">
            <a:extLst>
              <a:ext uri="{FF2B5EF4-FFF2-40B4-BE49-F238E27FC236}">
                <a16:creationId xmlns:a16="http://schemas.microsoft.com/office/drawing/2014/main" id="{130F42FA-DCAA-8941-B5A7-D671E56EDA03}"/>
              </a:ext>
            </a:extLst>
          </p:cNvPr>
          <p:cNvSpPr>
            <a:spLocks noGrp="1"/>
          </p:cNvSpPr>
          <p:nvPr>
            <p:ph type="title"/>
          </p:nvPr>
        </p:nvSpPr>
        <p:spPr>
          <a:xfrm>
            <a:off x="95003" y="102472"/>
            <a:ext cx="11958452" cy="747631"/>
          </a:xfrm>
        </p:spPr>
        <p:txBody>
          <a:bodyPr>
            <a:normAutofit fontScale="90000"/>
          </a:bodyPr>
          <a:lstStyle/>
          <a:p>
            <a:r>
              <a:rPr lang="en-US" altLang="zh-CN" dirty="0"/>
              <a:t>Polarized eV Neutron system upgrade on Back-n at CSNS</a:t>
            </a:r>
            <a:endParaRPr lang="zh-CN" altLang="en-US" dirty="0"/>
          </a:p>
        </p:txBody>
      </p:sp>
      <p:sp>
        <p:nvSpPr>
          <p:cNvPr id="4" name="矩形: 圆角 3">
            <a:extLst>
              <a:ext uri="{FF2B5EF4-FFF2-40B4-BE49-F238E27FC236}">
                <a16:creationId xmlns:a16="http://schemas.microsoft.com/office/drawing/2014/main" id="{D3E2CE07-3FC4-45D0-9FF0-60797A05E305}"/>
              </a:ext>
            </a:extLst>
          </p:cNvPr>
          <p:cNvSpPr/>
          <p:nvPr/>
        </p:nvSpPr>
        <p:spPr>
          <a:xfrm>
            <a:off x="6096000" y="850103"/>
            <a:ext cx="158496" cy="4373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6">
            <a:extLst>
              <a:ext uri="{FF2B5EF4-FFF2-40B4-BE49-F238E27FC236}">
                <a16:creationId xmlns:a16="http://schemas.microsoft.com/office/drawing/2014/main" id="{80741847-36EE-D063-3058-E61394F0A9E8}"/>
              </a:ext>
            </a:extLst>
          </p:cNvPr>
          <p:cNvSpPr>
            <a:spLocks noGrp="1"/>
          </p:cNvSpPr>
          <p:nvPr>
            <p:ph type="sldNum" sz="quarter" idx="12"/>
          </p:nvPr>
        </p:nvSpPr>
        <p:spPr>
          <a:xfrm>
            <a:off x="9038112" y="6413206"/>
            <a:ext cx="2743200" cy="365125"/>
          </a:xfrm>
        </p:spPr>
        <p:txBody>
          <a:bodyPr/>
          <a:lstStyle/>
          <a:p>
            <a:r>
              <a:rPr lang="en-US" altLang="zh-CN" dirty="0"/>
              <a:t>Slide: R. Fan</a:t>
            </a:r>
            <a:endParaRPr lang="zh-CN" altLang="en-US" dirty="0"/>
          </a:p>
        </p:txBody>
      </p:sp>
      <p:sp>
        <p:nvSpPr>
          <p:cNvPr id="9" name="文本框 8">
            <a:extLst>
              <a:ext uri="{FF2B5EF4-FFF2-40B4-BE49-F238E27FC236}">
                <a16:creationId xmlns:a16="http://schemas.microsoft.com/office/drawing/2014/main" id="{0B7A5546-16A9-4A3A-2B4C-51243509FF7A}"/>
              </a:ext>
            </a:extLst>
          </p:cNvPr>
          <p:cNvSpPr txBox="1"/>
          <p:nvPr/>
        </p:nvSpPr>
        <p:spPr>
          <a:xfrm>
            <a:off x="0" y="5480673"/>
            <a:ext cx="12374087" cy="954107"/>
          </a:xfrm>
          <a:prstGeom prst="rect">
            <a:avLst/>
          </a:prstGeom>
          <a:noFill/>
        </p:spPr>
        <p:txBody>
          <a:bodyPr wrap="square" rtlCol="0">
            <a:spAutoFit/>
          </a:bodyPr>
          <a:lstStyle/>
          <a:p>
            <a:r>
              <a:rPr lang="en-US" altLang="zh-CN" sz="2800" baseline="30000" dirty="0"/>
              <a:t>139</a:t>
            </a:r>
            <a:r>
              <a:rPr lang="en-US" altLang="zh-CN" sz="2800" dirty="0"/>
              <a:t>La parity violation measured on 0.7 eV p-wave resonance in (n, 𝛾) channel using the GTAF-II BaF</a:t>
            </a:r>
            <a:r>
              <a:rPr lang="en-US" altLang="zh-CN" sz="2800" baseline="-25000" dirty="0"/>
              <a:t>2</a:t>
            </a:r>
            <a:r>
              <a:rPr lang="en-US" altLang="zh-CN" sz="2800" dirty="0"/>
              <a:t> array and </a:t>
            </a:r>
            <a:r>
              <a:rPr lang="en-US" altLang="zh-CN" sz="2800" baseline="30000" dirty="0"/>
              <a:t>3</a:t>
            </a:r>
            <a:r>
              <a:rPr lang="en-US" altLang="zh-CN" sz="2800" dirty="0"/>
              <a:t>He SEOP spin filter. Submission under review  </a:t>
            </a:r>
            <a:endParaRPr lang="zh-CN" altLang="en-US" sz="2800" dirty="0"/>
          </a:p>
        </p:txBody>
      </p:sp>
      <p:sp>
        <p:nvSpPr>
          <p:cNvPr id="10" name="矩形: 圆角 9">
            <a:extLst>
              <a:ext uri="{FF2B5EF4-FFF2-40B4-BE49-F238E27FC236}">
                <a16:creationId xmlns:a16="http://schemas.microsoft.com/office/drawing/2014/main" id="{F429B67C-789D-C0E0-57F8-74166869E735}"/>
              </a:ext>
            </a:extLst>
          </p:cNvPr>
          <p:cNvSpPr/>
          <p:nvPr/>
        </p:nvSpPr>
        <p:spPr>
          <a:xfrm>
            <a:off x="1422400" y="2184716"/>
            <a:ext cx="570523" cy="1438031"/>
          </a:xfrm>
          <a:prstGeom prst="round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1EA27DEF-D4BD-61EB-9386-AE173261D4AE}"/>
              </a:ext>
            </a:extLst>
          </p:cNvPr>
          <p:cNvSpPr/>
          <p:nvPr/>
        </p:nvSpPr>
        <p:spPr>
          <a:xfrm>
            <a:off x="1992923" y="2182762"/>
            <a:ext cx="1047262" cy="1438031"/>
          </a:xfrm>
          <a:prstGeom prst="round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81BA8CDE-B361-3458-0BEA-573DDC1573CE}"/>
              </a:ext>
            </a:extLst>
          </p:cNvPr>
          <p:cNvSpPr/>
          <p:nvPr/>
        </p:nvSpPr>
        <p:spPr>
          <a:xfrm>
            <a:off x="3048001" y="2598933"/>
            <a:ext cx="4736122" cy="508000"/>
          </a:xfrm>
          <a:prstGeom prst="round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14" name="对话气泡: 矩形 13">
            <a:extLst>
              <a:ext uri="{FF2B5EF4-FFF2-40B4-BE49-F238E27FC236}">
                <a16:creationId xmlns:a16="http://schemas.microsoft.com/office/drawing/2014/main" id="{783783CB-4B3B-B49C-7EEF-9654C588D002}"/>
              </a:ext>
            </a:extLst>
          </p:cNvPr>
          <p:cNvSpPr/>
          <p:nvPr/>
        </p:nvSpPr>
        <p:spPr>
          <a:xfrm>
            <a:off x="1148861" y="4332593"/>
            <a:ext cx="1250462" cy="587382"/>
          </a:xfrm>
          <a:prstGeom prst="wedgeRectCallout">
            <a:avLst>
              <a:gd name="adj1" fmla="val -3141"/>
              <a:gd name="adj2" fmla="val -157606"/>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baseline="30000" dirty="0"/>
              <a:t>3</a:t>
            </a:r>
            <a:r>
              <a:rPr lang="en-US" altLang="zh-CN" dirty="0"/>
              <a:t>He Polarizer</a:t>
            </a:r>
            <a:endParaRPr lang="zh-CN" altLang="en-US" dirty="0"/>
          </a:p>
        </p:txBody>
      </p:sp>
      <p:sp>
        <p:nvSpPr>
          <p:cNvPr id="15" name="对话气泡: 矩形 14">
            <a:extLst>
              <a:ext uri="{FF2B5EF4-FFF2-40B4-BE49-F238E27FC236}">
                <a16:creationId xmlns:a16="http://schemas.microsoft.com/office/drawing/2014/main" id="{D86ED853-0145-EA09-D78D-C2ACA3F305E4}"/>
              </a:ext>
            </a:extLst>
          </p:cNvPr>
          <p:cNvSpPr/>
          <p:nvPr/>
        </p:nvSpPr>
        <p:spPr>
          <a:xfrm>
            <a:off x="2729093" y="1336300"/>
            <a:ext cx="1250462" cy="587382"/>
          </a:xfrm>
          <a:prstGeom prst="wedgeRectCallout">
            <a:avLst>
              <a:gd name="adj1" fmla="val -60641"/>
              <a:gd name="adj2" fmla="val 83223"/>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dirty="0"/>
              <a:t>Spin Flipper</a:t>
            </a:r>
            <a:endParaRPr lang="zh-CN" altLang="en-US" dirty="0"/>
          </a:p>
        </p:txBody>
      </p:sp>
      <p:sp>
        <p:nvSpPr>
          <p:cNvPr id="16" name="对话气泡: 矩形 15">
            <a:extLst>
              <a:ext uri="{FF2B5EF4-FFF2-40B4-BE49-F238E27FC236}">
                <a16:creationId xmlns:a16="http://schemas.microsoft.com/office/drawing/2014/main" id="{A404D945-80D5-9881-B8B2-58104B1421E2}"/>
              </a:ext>
            </a:extLst>
          </p:cNvPr>
          <p:cNvSpPr/>
          <p:nvPr/>
        </p:nvSpPr>
        <p:spPr>
          <a:xfrm>
            <a:off x="3631474" y="4233930"/>
            <a:ext cx="2031535" cy="587382"/>
          </a:xfrm>
          <a:prstGeom prst="wedgeRectCallout">
            <a:avLst>
              <a:gd name="adj1" fmla="val 9984"/>
              <a:gd name="adj2" fmla="val -226794"/>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dirty="0"/>
              <a:t>Magnet field guide</a:t>
            </a:r>
            <a:endParaRPr lang="zh-CN" altLang="en-US" dirty="0"/>
          </a:p>
        </p:txBody>
      </p:sp>
      <p:sp>
        <p:nvSpPr>
          <p:cNvPr id="17" name="矩形: 圆角 16">
            <a:extLst>
              <a:ext uri="{FF2B5EF4-FFF2-40B4-BE49-F238E27FC236}">
                <a16:creationId xmlns:a16="http://schemas.microsoft.com/office/drawing/2014/main" id="{A7EF866A-6936-7F56-098F-28CEEB4C8421}"/>
              </a:ext>
            </a:extLst>
          </p:cNvPr>
          <p:cNvSpPr/>
          <p:nvPr/>
        </p:nvSpPr>
        <p:spPr>
          <a:xfrm>
            <a:off x="6305900" y="993101"/>
            <a:ext cx="5660569" cy="4087447"/>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7404092C-8EBB-0FA9-1A44-0B213395CA5D}"/>
              </a:ext>
            </a:extLst>
          </p:cNvPr>
          <p:cNvSpPr txBox="1"/>
          <p:nvPr/>
        </p:nvSpPr>
        <p:spPr>
          <a:xfrm>
            <a:off x="8748096" y="1318354"/>
            <a:ext cx="776175" cy="369332"/>
          </a:xfrm>
          <a:prstGeom prst="rect">
            <a:avLst/>
          </a:prstGeom>
          <a:noFill/>
        </p:spPr>
        <p:txBody>
          <a:bodyPr wrap="none" rtlCol="0">
            <a:spAutoFit/>
          </a:bodyPr>
          <a:lstStyle/>
          <a:p>
            <a:r>
              <a:rPr lang="en-US" altLang="zh-CN" dirty="0"/>
              <a:t>ES#2</a:t>
            </a:r>
            <a:endParaRPr lang="zh-CN" altLang="en-US" dirty="0"/>
          </a:p>
        </p:txBody>
      </p:sp>
    </p:spTree>
    <p:extLst>
      <p:ext uri="{BB962C8B-B14F-4D97-AF65-F5344CB8AC3E}">
        <p14:creationId xmlns:p14="http://schemas.microsoft.com/office/powerpoint/2010/main" val="1089232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49A34B-D8A5-DFCC-FD7C-B1757D194D97}"/>
              </a:ext>
            </a:extLst>
          </p:cNvPr>
          <p:cNvSpPr>
            <a:spLocks noGrp="1"/>
          </p:cNvSpPr>
          <p:nvPr>
            <p:ph type="title"/>
          </p:nvPr>
        </p:nvSpPr>
        <p:spPr>
          <a:xfrm>
            <a:off x="0" y="-5160"/>
            <a:ext cx="12480966" cy="614317"/>
          </a:xfrm>
        </p:spPr>
        <p:txBody>
          <a:bodyPr>
            <a:normAutofit fontScale="90000"/>
          </a:bodyPr>
          <a:lstStyle/>
          <a:p>
            <a:r>
              <a:rPr lang="en-US" altLang="zh-CN" dirty="0"/>
              <a:t>Low T </a:t>
            </a:r>
            <a:r>
              <a:rPr lang="en-US" altLang="zh-CN" dirty="0" err="1"/>
              <a:t>xtal</a:t>
            </a:r>
            <a:r>
              <a:rPr lang="en-US" altLang="zh-CN" dirty="0"/>
              <a:t> characterization for P-even T-odd search in </a:t>
            </a:r>
            <a:r>
              <a:rPr lang="en-US" altLang="zh-CN" baseline="30000" dirty="0"/>
              <a:t>127</a:t>
            </a:r>
            <a:r>
              <a:rPr lang="en-US" altLang="zh-CN" dirty="0"/>
              <a:t>I</a:t>
            </a:r>
            <a:endParaRPr lang="zh-CN" altLang="en-US" dirty="0"/>
          </a:p>
        </p:txBody>
      </p:sp>
      <p:pic>
        <p:nvPicPr>
          <p:cNvPr id="5" name="内容占位符 4" descr="白色的门&#10;&#10;中度可信度描述已自动生成">
            <a:extLst>
              <a:ext uri="{FF2B5EF4-FFF2-40B4-BE49-F238E27FC236}">
                <a16:creationId xmlns:a16="http://schemas.microsoft.com/office/drawing/2014/main" id="{087F5679-17AC-055B-9C5E-C5005ADE08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5" y="2265363"/>
            <a:ext cx="2456229" cy="4592637"/>
          </a:xfrm>
        </p:spPr>
      </p:pic>
      <p:pic>
        <p:nvPicPr>
          <p:cNvPr id="7" name="Image1">
            <a:extLst>
              <a:ext uri="{FF2B5EF4-FFF2-40B4-BE49-F238E27FC236}">
                <a16:creationId xmlns:a16="http://schemas.microsoft.com/office/drawing/2014/main" id="{CDA578D4-215D-2C19-2E91-6BD472AD5DEC}"/>
              </a:ext>
            </a:extLst>
          </p:cNvPr>
          <p:cNvPicPr/>
          <p:nvPr/>
        </p:nvPicPr>
        <p:blipFill>
          <a:blip r:embed="rId3" cstate="print"/>
          <a:srcRect t="19398" b="19398"/>
          <a:stretch>
            <a:fillRect/>
          </a:stretch>
        </p:blipFill>
        <p:spPr>
          <a:xfrm>
            <a:off x="2536008" y="2533213"/>
            <a:ext cx="4845627" cy="4324787"/>
          </a:xfrm>
          <a:prstGeom prst="rect">
            <a:avLst/>
          </a:prstGeom>
        </p:spPr>
      </p:pic>
      <p:sp>
        <p:nvSpPr>
          <p:cNvPr id="8" name="灯片编号占位符 7">
            <a:extLst>
              <a:ext uri="{FF2B5EF4-FFF2-40B4-BE49-F238E27FC236}">
                <a16:creationId xmlns:a16="http://schemas.microsoft.com/office/drawing/2014/main" id="{14C553B4-6F00-E868-266C-E1BA14C994C5}"/>
              </a:ext>
            </a:extLst>
          </p:cNvPr>
          <p:cNvSpPr>
            <a:spLocks noGrp="1"/>
          </p:cNvSpPr>
          <p:nvPr>
            <p:ph type="sldNum" sz="quarter" idx="12"/>
          </p:nvPr>
        </p:nvSpPr>
        <p:spPr/>
        <p:txBody>
          <a:bodyPr/>
          <a:lstStyle/>
          <a:p>
            <a:r>
              <a:rPr lang="en-US" dirty="0"/>
              <a:t>Slide: R. Fan</a:t>
            </a:r>
          </a:p>
        </p:txBody>
      </p:sp>
      <p:sp>
        <p:nvSpPr>
          <p:cNvPr id="10" name="文本框 64">
            <a:extLst>
              <a:ext uri="{FF2B5EF4-FFF2-40B4-BE49-F238E27FC236}">
                <a16:creationId xmlns:a16="http://schemas.microsoft.com/office/drawing/2014/main" id="{03D75CFB-D2C3-987A-7162-A39C882DEE04}"/>
              </a:ext>
            </a:extLst>
          </p:cNvPr>
          <p:cNvSpPr txBox="1"/>
          <p:nvPr/>
        </p:nvSpPr>
        <p:spPr>
          <a:xfrm>
            <a:off x="7861339" y="2661262"/>
            <a:ext cx="4117219" cy="3990836"/>
          </a:xfrm>
          <a:prstGeom prst="rect">
            <a:avLst/>
          </a:prstGeom>
          <a:noFill/>
        </p:spPr>
        <p:txBody>
          <a:bodyPr wrap="square">
            <a:spAutoFit/>
          </a:bodyPr>
          <a:lstStyle/>
          <a:p>
            <a:r>
              <a:rPr lang="en-US" altLang="zh-CN" sz="2000" dirty="0">
                <a:cs typeface="Times New Roman" panose="02020603050405020304" pitchFamily="18" charset="0"/>
              </a:rPr>
              <a:t>The target LiIO3 crystal needs to be cooled and maintained at a low temperature of </a:t>
            </a:r>
            <a:r>
              <a:rPr lang="en-US" altLang="zh-CN" sz="2000" b="1" dirty="0">
                <a:cs typeface="Times New Roman" panose="02020603050405020304" pitchFamily="18" charset="0"/>
              </a:rPr>
              <a:t>mK level </a:t>
            </a:r>
            <a:r>
              <a:rPr lang="en-US" altLang="zh-CN" sz="2000" dirty="0">
                <a:cs typeface="Times New Roman" panose="02020603050405020304" pitchFamily="18" charset="0"/>
              </a:rPr>
              <a:t>during the experiment for tensor alignment</a:t>
            </a:r>
          </a:p>
          <a:p>
            <a:endParaRPr lang="en-US" altLang="zh-CN" sz="2000" dirty="0">
              <a:cs typeface="Times New Roman" panose="02020603050405020304" pitchFamily="18" charset="0"/>
            </a:endParaRPr>
          </a:p>
          <a:p>
            <a:r>
              <a:rPr lang="en-US" altLang="zh-CN" sz="2000" dirty="0">
                <a:cs typeface="Times New Roman" panose="02020603050405020304" pitchFamily="18" charset="0"/>
              </a:rPr>
              <a:t>There are currently no data on the thermal conductivity and heat capacity of LiIO</a:t>
            </a:r>
            <a:r>
              <a:rPr lang="en-US" altLang="zh-CN" sz="2000" baseline="-25000" dirty="0">
                <a:cs typeface="Times New Roman" panose="02020603050405020304" pitchFamily="18" charset="0"/>
              </a:rPr>
              <a:t>3</a:t>
            </a:r>
            <a:r>
              <a:rPr lang="en-US" altLang="zh-CN" sz="2000" dirty="0">
                <a:cs typeface="Times New Roman" panose="02020603050405020304" pitchFamily="18" charset="0"/>
              </a:rPr>
              <a:t> crystals, only limited data on LiCuVO</a:t>
            </a:r>
            <a:r>
              <a:rPr lang="en-US" altLang="zh-CN" baseline="-25000" dirty="0">
                <a:cs typeface="Times New Roman" panose="02020603050405020304" pitchFamily="18" charset="0"/>
              </a:rPr>
              <a:t>4</a:t>
            </a:r>
            <a:r>
              <a:rPr lang="en-US" altLang="zh-CN" sz="2000" dirty="0">
                <a:cs typeface="Times New Roman" panose="02020603050405020304" pitchFamily="18" charset="0"/>
              </a:rPr>
              <a:t>, Li</a:t>
            </a:r>
            <a:r>
              <a:rPr lang="en-US" altLang="zh-CN" sz="2000" baseline="-25000" dirty="0">
                <a:cs typeface="Times New Roman" panose="02020603050405020304" pitchFamily="18" charset="0"/>
              </a:rPr>
              <a:t>2</a:t>
            </a:r>
            <a:r>
              <a:rPr lang="en-US" altLang="zh-CN" sz="2000" dirty="0">
                <a:cs typeface="Times New Roman" panose="02020603050405020304" pitchFamily="18" charset="0"/>
              </a:rPr>
              <a:t>B</a:t>
            </a:r>
            <a:r>
              <a:rPr lang="en-US" altLang="zh-CN" sz="2000" baseline="-25000" dirty="0">
                <a:cs typeface="Times New Roman" panose="02020603050405020304" pitchFamily="18" charset="0"/>
              </a:rPr>
              <a:t>4</a:t>
            </a:r>
            <a:r>
              <a:rPr lang="en-US" altLang="zh-CN" sz="2000" dirty="0">
                <a:cs typeface="Times New Roman" panose="02020603050405020304" pitchFamily="18" charset="0"/>
              </a:rPr>
              <a:t>O</a:t>
            </a:r>
            <a:r>
              <a:rPr lang="en-US" altLang="zh-CN" sz="2000" baseline="-25000" dirty="0">
                <a:cs typeface="Times New Roman" panose="02020603050405020304" pitchFamily="18" charset="0"/>
              </a:rPr>
              <a:t>7</a:t>
            </a:r>
          </a:p>
          <a:p>
            <a:endParaRPr lang="en-US" altLang="zh-CN" sz="2000" baseline="-25000" dirty="0">
              <a:cs typeface="Times New Roman" panose="02020603050405020304" pitchFamily="18" charset="0"/>
            </a:endParaRPr>
          </a:p>
          <a:p>
            <a:r>
              <a:rPr lang="zh-CN" altLang="en-US" sz="2000" dirty="0"/>
              <a:t>Thermal conductivity and heat capacity measurements</a:t>
            </a:r>
            <a:r>
              <a:rPr lang="en-US" altLang="zh-CN" sz="2000" dirty="0"/>
              <a:t> in progress at IPC/Beijing</a:t>
            </a:r>
            <a:endParaRPr lang="zh-CN" altLang="en-US" sz="2000" dirty="0"/>
          </a:p>
        </p:txBody>
      </p:sp>
      <p:sp>
        <p:nvSpPr>
          <p:cNvPr id="30" name="文本框 36">
            <a:extLst>
              <a:ext uri="{FF2B5EF4-FFF2-40B4-BE49-F238E27FC236}">
                <a16:creationId xmlns:a16="http://schemas.microsoft.com/office/drawing/2014/main" id="{F0AB1B88-F98E-1D6E-4DAB-D07A1ED9B11E}"/>
              </a:ext>
            </a:extLst>
          </p:cNvPr>
          <p:cNvSpPr txBox="1"/>
          <p:nvPr/>
        </p:nvSpPr>
        <p:spPr>
          <a:xfrm>
            <a:off x="7883796" y="612413"/>
            <a:ext cx="492771" cy="333112"/>
          </a:xfrm>
          <a:prstGeom prst="rect">
            <a:avLst/>
          </a:prstGeom>
          <a:blipFill rotWithShape="1">
            <a:blip r:embed="rId4"/>
            <a:stretch>
              <a:fillRect t="-3333"/>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34" name="文本框 44">
            <a:extLst>
              <a:ext uri="{FF2B5EF4-FFF2-40B4-BE49-F238E27FC236}">
                <a16:creationId xmlns:a16="http://schemas.microsoft.com/office/drawing/2014/main" id="{A4440D19-5922-1A88-14C6-086DC50EBAB2}"/>
              </a:ext>
            </a:extLst>
          </p:cNvPr>
          <p:cNvSpPr txBox="1"/>
          <p:nvPr/>
        </p:nvSpPr>
        <p:spPr>
          <a:xfrm>
            <a:off x="9765235" y="856909"/>
            <a:ext cx="1421321" cy="45448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5" b="0" i="0" u="none" strike="noStrike" kern="0" cap="none" spc="0" normalizeH="0" baseline="0" noProof="0" dirty="0">
              <a:ln>
                <a:noFill/>
              </a:ln>
              <a:solidFill>
                <a:prstClr val="black"/>
              </a:solidFill>
              <a:effectLst/>
              <a:uLnTx/>
              <a:uFillTx/>
              <a:latin typeface="微软雅黑"/>
            </a:endParaRPr>
          </a:p>
        </p:txBody>
      </p:sp>
      <p:grpSp>
        <p:nvGrpSpPr>
          <p:cNvPr id="3" name="Group 2">
            <a:extLst>
              <a:ext uri="{FF2B5EF4-FFF2-40B4-BE49-F238E27FC236}">
                <a16:creationId xmlns:a16="http://schemas.microsoft.com/office/drawing/2014/main" id="{3A182211-0F59-1B38-9BAE-06B64E165DAF}"/>
              </a:ext>
            </a:extLst>
          </p:cNvPr>
          <p:cNvGrpSpPr/>
          <p:nvPr/>
        </p:nvGrpSpPr>
        <p:grpSpPr>
          <a:xfrm>
            <a:off x="120238" y="861742"/>
            <a:ext cx="10273990" cy="1208759"/>
            <a:chOff x="120238" y="861742"/>
            <a:chExt cx="10273990" cy="1208759"/>
          </a:xfrm>
        </p:grpSpPr>
        <p:sp>
          <p:nvSpPr>
            <p:cNvPr id="12" name="Rectangle 3">
              <a:extLst>
                <a:ext uri="{FF2B5EF4-FFF2-40B4-BE49-F238E27FC236}">
                  <a16:creationId xmlns:a16="http://schemas.microsoft.com/office/drawing/2014/main" id="{2F66C89C-B140-E278-0EF3-D76D6ED7DFCE}"/>
                </a:ext>
              </a:extLst>
            </p:cNvPr>
            <p:cNvSpPr/>
            <p:nvPr/>
          </p:nvSpPr>
          <p:spPr>
            <a:xfrm>
              <a:off x="4073134" y="1230903"/>
              <a:ext cx="1834536" cy="622076"/>
            </a:xfrm>
            <a:prstGeom prst="rect">
              <a:avLst/>
            </a:prstGeom>
            <a:solidFill>
              <a:srgbClr val="7030A0"/>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微软雅黑"/>
                  <a:ea typeface="微软雅黑" panose="020B0503020204020204" pitchFamily="34" charset="-122"/>
                  <a:cs typeface="+mn-cs"/>
                </a:rPr>
                <a:t>Spin flipper</a:t>
              </a:r>
              <a:endParaRPr kumimoji="0" lang="en-US" sz="1600" b="0" i="0" u="none" strike="noStrike" kern="0" cap="none" spc="0" normalizeH="0" baseline="0" noProof="0" dirty="0">
                <a:ln>
                  <a:noFill/>
                </a:ln>
                <a:solidFill>
                  <a:prstClr val="white"/>
                </a:solidFill>
                <a:effectLst/>
                <a:uLnTx/>
                <a:uFillTx/>
                <a:latin typeface="微软雅黑"/>
                <a:ea typeface="+mn-ea"/>
                <a:cs typeface="+mn-cs"/>
              </a:endParaRPr>
            </a:p>
          </p:txBody>
        </p:sp>
        <p:sp>
          <p:nvSpPr>
            <p:cNvPr id="13" name="Rectangle 3">
              <a:extLst>
                <a:ext uri="{FF2B5EF4-FFF2-40B4-BE49-F238E27FC236}">
                  <a16:creationId xmlns:a16="http://schemas.microsoft.com/office/drawing/2014/main" id="{70B1CCE1-0D8A-F6A7-3C9D-B8B844AC65AE}"/>
                </a:ext>
              </a:extLst>
            </p:cNvPr>
            <p:cNvSpPr/>
            <p:nvPr/>
          </p:nvSpPr>
          <p:spPr>
            <a:xfrm>
              <a:off x="2087574" y="1237078"/>
              <a:ext cx="1272275" cy="615900"/>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微软雅黑"/>
                  <a:ea typeface="微软雅黑" panose="020B0503020204020204" pitchFamily="34" charset="-122"/>
                  <a:cs typeface="+mn-cs"/>
                </a:rPr>
                <a:t>Polarizer</a:t>
              </a:r>
              <a:endParaRPr kumimoji="0" lang="en-US" sz="1600" b="0" i="0" u="none" strike="noStrike" kern="0" cap="none" spc="0" normalizeH="0" baseline="0" noProof="0" dirty="0">
                <a:ln>
                  <a:noFill/>
                </a:ln>
                <a:solidFill>
                  <a:prstClr val="white"/>
                </a:solidFill>
                <a:effectLst/>
                <a:uLnTx/>
                <a:uFillTx/>
                <a:latin typeface="微软雅黑"/>
                <a:ea typeface="+mn-ea"/>
                <a:cs typeface="+mn-cs"/>
              </a:endParaRPr>
            </a:p>
          </p:txBody>
        </p:sp>
        <p:sp>
          <p:nvSpPr>
            <p:cNvPr id="14" name="文本框 12">
              <a:extLst>
                <a:ext uri="{FF2B5EF4-FFF2-40B4-BE49-F238E27FC236}">
                  <a16:creationId xmlns:a16="http://schemas.microsoft.com/office/drawing/2014/main" id="{C0B7975B-011A-1668-601A-D66E8553F9E0}"/>
                </a:ext>
              </a:extLst>
            </p:cNvPr>
            <p:cNvSpPr txBox="1"/>
            <p:nvPr/>
          </p:nvSpPr>
          <p:spPr>
            <a:xfrm>
              <a:off x="120238" y="1369881"/>
              <a:ext cx="1703545" cy="7006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微软雅黑"/>
                  <a:ea typeface="微软雅黑" panose="020B0503020204020204" pitchFamily="34" charset="-122"/>
                </a:rPr>
                <a:t>Unpolarized neutron</a:t>
              </a:r>
              <a:endParaRPr kumimoji="0" lang="en-US" sz="1600" b="0" i="0" u="none" strike="noStrike" kern="0" cap="none" spc="0" normalizeH="0" baseline="0" noProof="0" dirty="0">
                <a:ln>
                  <a:noFill/>
                </a:ln>
                <a:solidFill>
                  <a:prstClr val="black"/>
                </a:solidFill>
                <a:effectLst/>
                <a:uLnTx/>
                <a:uFillTx/>
                <a:latin typeface="微软雅黑"/>
              </a:endParaRPr>
            </a:p>
          </p:txBody>
        </p:sp>
        <p:sp>
          <p:nvSpPr>
            <p:cNvPr id="15" name="箭头: 右 14">
              <a:extLst>
                <a:ext uri="{FF2B5EF4-FFF2-40B4-BE49-F238E27FC236}">
                  <a16:creationId xmlns:a16="http://schemas.microsoft.com/office/drawing/2014/main" id="{E445617E-774F-654C-B0FF-73A102554A52}"/>
                </a:ext>
              </a:extLst>
            </p:cNvPr>
            <p:cNvSpPr/>
            <p:nvPr/>
          </p:nvSpPr>
          <p:spPr>
            <a:xfrm rot="16200000">
              <a:off x="3462227" y="1481347"/>
              <a:ext cx="558772" cy="115815"/>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6" name="文本框 16">
              <a:extLst>
                <a:ext uri="{FF2B5EF4-FFF2-40B4-BE49-F238E27FC236}">
                  <a16:creationId xmlns:a16="http://schemas.microsoft.com/office/drawing/2014/main" id="{54DE1566-4A83-E875-8254-4063630D2529}"/>
                </a:ext>
              </a:extLst>
            </p:cNvPr>
            <p:cNvSpPr txBox="1"/>
            <p:nvPr/>
          </p:nvSpPr>
          <p:spPr>
            <a:xfrm>
              <a:off x="3493938" y="999094"/>
              <a:ext cx="492771" cy="306043"/>
            </a:xfrm>
            <a:prstGeom prst="rect">
              <a:avLst/>
            </a:prstGeom>
            <a:blipFill rotWithShape="1">
              <a:blip r:embed="rId5"/>
              <a:stretch>
                <a:fillRect b="-1071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17" name="文本框 17">
              <a:extLst>
                <a:ext uri="{FF2B5EF4-FFF2-40B4-BE49-F238E27FC236}">
                  <a16:creationId xmlns:a16="http://schemas.microsoft.com/office/drawing/2014/main" id="{E0F052BD-4020-EC8C-7574-5C547A43211F}"/>
                </a:ext>
              </a:extLst>
            </p:cNvPr>
            <p:cNvSpPr txBox="1"/>
            <p:nvPr/>
          </p:nvSpPr>
          <p:spPr>
            <a:xfrm>
              <a:off x="6144591" y="934039"/>
              <a:ext cx="492771" cy="306043"/>
            </a:xfrm>
            <a:prstGeom prst="rect">
              <a:avLst/>
            </a:prstGeom>
            <a:blipFill rotWithShape="1">
              <a:blip r:embed="rId6"/>
              <a:stretch>
                <a:fillRect b="-1071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18" name="箭头: 右 18">
              <a:extLst>
                <a:ext uri="{FF2B5EF4-FFF2-40B4-BE49-F238E27FC236}">
                  <a16:creationId xmlns:a16="http://schemas.microsoft.com/office/drawing/2014/main" id="{6124462C-C370-E5AA-9C66-1A251C1BD0F6}"/>
                </a:ext>
              </a:extLst>
            </p:cNvPr>
            <p:cNvSpPr/>
            <p:nvPr/>
          </p:nvSpPr>
          <p:spPr>
            <a:xfrm rot="16200000">
              <a:off x="6261458" y="1476303"/>
              <a:ext cx="553300" cy="108803"/>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9" name="箭头: 右 19">
              <a:extLst>
                <a:ext uri="{FF2B5EF4-FFF2-40B4-BE49-F238E27FC236}">
                  <a16:creationId xmlns:a16="http://schemas.microsoft.com/office/drawing/2014/main" id="{25050AEA-5A5E-89F3-FF91-46D8A1D4512E}"/>
                </a:ext>
              </a:extLst>
            </p:cNvPr>
            <p:cNvSpPr/>
            <p:nvPr/>
          </p:nvSpPr>
          <p:spPr>
            <a:xfrm rot="5400000" flipV="1">
              <a:off x="6048275" y="1516782"/>
              <a:ext cx="553300" cy="108807"/>
            </a:xfrm>
            <a:prstGeom prst="rightArrow">
              <a:avLst/>
            </a:prstGeom>
            <a:solidFill>
              <a:srgbClr val="70AD47"/>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20" name="矩形 20">
              <a:extLst>
                <a:ext uri="{FF2B5EF4-FFF2-40B4-BE49-F238E27FC236}">
                  <a16:creationId xmlns:a16="http://schemas.microsoft.com/office/drawing/2014/main" id="{7545CE80-299F-D4D9-3940-02454700E2E5}"/>
                </a:ext>
              </a:extLst>
            </p:cNvPr>
            <p:cNvSpPr/>
            <p:nvPr/>
          </p:nvSpPr>
          <p:spPr>
            <a:xfrm>
              <a:off x="9547286" y="1208431"/>
              <a:ext cx="137006" cy="644548"/>
            </a:xfrm>
            <a:prstGeom prst="rect">
              <a:avLst/>
            </a:prstGeom>
            <a:solidFill>
              <a:srgbClr val="70AD47">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21" name="弦形 21">
              <a:extLst>
                <a:ext uri="{FF2B5EF4-FFF2-40B4-BE49-F238E27FC236}">
                  <a16:creationId xmlns:a16="http://schemas.microsoft.com/office/drawing/2014/main" id="{209C5F6A-A0C0-2487-D7D3-4ECA50134309}"/>
                </a:ext>
              </a:extLst>
            </p:cNvPr>
            <p:cNvSpPr/>
            <p:nvPr/>
          </p:nvSpPr>
          <p:spPr>
            <a:xfrm rot="12161782">
              <a:off x="9516548" y="1249637"/>
              <a:ext cx="591203" cy="565702"/>
            </a:xfrm>
            <a:prstGeom prst="chord">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微软雅黑"/>
                <a:ea typeface="+mn-ea"/>
                <a:cs typeface="+mn-cs"/>
              </a:endParaRPr>
            </a:p>
          </p:txBody>
        </p:sp>
        <p:sp>
          <p:nvSpPr>
            <p:cNvPr id="22" name="箭头: 右 22">
              <a:extLst>
                <a:ext uri="{FF2B5EF4-FFF2-40B4-BE49-F238E27FC236}">
                  <a16:creationId xmlns:a16="http://schemas.microsoft.com/office/drawing/2014/main" id="{E83B2279-CAFD-8079-0CC4-B6F0A8A5C0BB}"/>
                </a:ext>
              </a:extLst>
            </p:cNvPr>
            <p:cNvSpPr/>
            <p:nvPr/>
          </p:nvSpPr>
          <p:spPr>
            <a:xfrm>
              <a:off x="8224381" y="1364248"/>
              <a:ext cx="1153787" cy="11709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23" name="箭头: 右 23">
              <a:extLst>
                <a:ext uri="{FF2B5EF4-FFF2-40B4-BE49-F238E27FC236}">
                  <a16:creationId xmlns:a16="http://schemas.microsoft.com/office/drawing/2014/main" id="{1CC6B83A-B2D7-FE9F-821D-1BB894A6DB2A}"/>
                </a:ext>
              </a:extLst>
            </p:cNvPr>
            <p:cNvSpPr/>
            <p:nvPr/>
          </p:nvSpPr>
          <p:spPr>
            <a:xfrm rot="10800000">
              <a:off x="8224379" y="1597160"/>
              <a:ext cx="1153787" cy="117099"/>
            </a:xfrm>
            <a:prstGeom prst="rightArrow">
              <a:avLst/>
            </a:prstGeom>
            <a:solidFill>
              <a:srgbClr val="70AD47"/>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24" name="文本框 25">
              <a:extLst>
                <a:ext uri="{FF2B5EF4-FFF2-40B4-BE49-F238E27FC236}">
                  <a16:creationId xmlns:a16="http://schemas.microsoft.com/office/drawing/2014/main" id="{B009390C-8B97-D0DF-9238-33CE2122D207}"/>
                </a:ext>
              </a:extLst>
            </p:cNvPr>
            <p:cNvSpPr txBox="1"/>
            <p:nvPr/>
          </p:nvSpPr>
          <p:spPr>
            <a:xfrm>
              <a:off x="8544911" y="988604"/>
              <a:ext cx="492771" cy="306043"/>
            </a:xfrm>
            <a:prstGeom prst="rect">
              <a:avLst/>
            </a:prstGeom>
            <a:blipFill rotWithShape="1">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26" name="圆柱体 30">
              <a:extLst>
                <a:ext uri="{FF2B5EF4-FFF2-40B4-BE49-F238E27FC236}">
                  <a16:creationId xmlns:a16="http://schemas.microsoft.com/office/drawing/2014/main" id="{63740C75-187D-9C2C-D656-67594840DCC2}"/>
                </a:ext>
              </a:extLst>
            </p:cNvPr>
            <p:cNvSpPr/>
            <p:nvPr/>
          </p:nvSpPr>
          <p:spPr>
            <a:xfrm>
              <a:off x="7035052" y="997469"/>
              <a:ext cx="915623" cy="1017361"/>
            </a:xfrm>
            <a:prstGeom prst="can">
              <a:avLst>
                <a:gd name="adj" fmla="val 26712"/>
              </a:avLst>
            </a:prstGeom>
            <a:solidFill>
              <a:srgbClr val="FFC000"/>
            </a:solidFill>
            <a:ln w="12700" cap="flat" cmpd="sng" algn="ctr">
              <a:solidFill>
                <a:srgbClr val="FFC0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微软雅黑"/>
                  <a:ea typeface="微软雅黑" panose="020B0503020204020204" pitchFamily="34" charset="-122"/>
                  <a:cs typeface="+mn-cs"/>
                </a:rPr>
                <a:t>Tensor alignment target</a:t>
              </a:r>
            </a:p>
          </p:txBody>
        </p:sp>
        <p:cxnSp>
          <p:nvCxnSpPr>
            <p:cNvPr id="27" name="直接箭头连接符 31">
              <a:extLst>
                <a:ext uri="{FF2B5EF4-FFF2-40B4-BE49-F238E27FC236}">
                  <a16:creationId xmlns:a16="http://schemas.microsoft.com/office/drawing/2014/main" id="{14C09C8C-A8E5-3DE2-2C0D-EF4B856C8239}"/>
                </a:ext>
              </a:extLst>
            </p:cNvPr>
            <p:cNvCxnSpPr/>
            <p:nvPr/>
          </p:nvCxnSpPr>
          <p:spPr>
            <a:xfrm flipV="1">
              <a:off x="7458375" y="861742"/>
              <a:ext cx="902802" cy="696541"/>
            </a:xfrm>
            <a:prstGeom prst="straightConnector1">
              <a:avLst/>
            </a:prstGeom>
            <a:noFill/>
            <a:ln w="6350" cap="flat" cmpd="sng" algn="ctr">
              <a:solidFill>
                <a:srgbClr val="5B9BD5"/>
              </a:solidFill>
              <a:prstDash val="solid"/>
              <a:miter lim="800000"/>
              <a:tailEnd type="triangle"/>
            </a:ln>
            <a:effectLst/>
          </p:spPr>
        </p:cxnSp>
        <p:cxnSp>
          <p:nvCxnSpPr>
            <p:cNvPr id="28" name="直接连接符 33">
              <a:extLst>
                <a:ext uri="{FF2B5EF4-FFF2-40B4-BE49-F238E27FC236}">
                  <a16:creationId xmlns:a16="http://schemas.microsoft.com/office/drawing/2014/main" id="{51F7595E-DBAA-6915-3688-496C63539BE9}"/>
                </a:ext>
              </a:extLst>
            </p:cNvPr>
            <p:cNvCxnSpPr/>
            <p:nvPr/>
          </p:nvCxnSpPr>
          <p:spPr>
            <a:xfrm>
              <a:off x="7458375" y="1558282"/>
              <a:ext cx="1836384" cy="0"/>
            </a:xfrm>
            <a:prstGeom prst="line">
              <a:avLst/>
            </a:prstGeom>
            <a:noFill/>
            <a:ln w="9525" cap="flat" cmpd="sng" algn="ctr">
              <a:solidFill>
                <a:sysClr val="windowText" lastClr="000000"/>
              </a:solidFill>
              <a:prstDash val="dash"/>
              <a:round/>
              <a:headEnd type="none" w="med" len="med"/>
              <a:tailEnd type="none" w="med" len="med"/>
            </a:ln>
            <a:effectLst/>
          </p:spPr>
        </p:cxnSp>
        <p:sp>
          <p:nvSpPr>
            <p:cNvPr id="29" name="文本框 34">
              <a:extLst>
                <a:ext uri="{FF2B5EF4-FFF2-40B4-BE49-F238E27FC236}">
                  <a16:creationId xmlns:a16="http://schemas.microsoft.com/office/drawing/2014/main" id="{30E47E6B-8BE3-1009-B22A-C45BBC06C449}"/>
                </a:ext>
              </a:extLst>
            </p:cNvPr>
            <p:cNvSpPr txBox="1"/>
            <p:nvPr/>
          </p:nvSpPr>
          <p:spPr>
            <a:xfrm>
              <a:off x="7953377" y="1115391"/>
              <a:ext cx="268303" cy="56483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altLang="zh-CN" sz="1800" b="0" i="0" u="none" strike="noStrike" kern="0" cap="none" spc="0" normalizeH="0" baseline="0" noProof="0" dirty="0">
                  <a:ln>
                    <a:noFill/>
                  </a:ln>
                  <a:solidFill>
                    <a:srgbClr val="202124"/>
                  </a:solidFill>
                  <a:effectLst/>
                  <a:uLnTx/>
                  <a:uFillTx/>
                  <a:latin typeface="Google Sans"/>
                  <a:ea typeface="微软雅黑" panose="020B0503020204020204" pitchFamily="34" charset="-122"/>
                </a:rPr>
                <a:t>θ</a:t>
              </a:r>
              <a:endParaRPr kumimoji="0" lang="zh-CN" altLang="en-US" sz="1800" b="0" i="0" u="none" strike="noStrike" kern="0" cap="none" spc="0" normalizeH="0" baseline="0" noProof="0" dirty="0">
                <a:ln>
                  <a:noFill/>
                </a:ln>
                <a:solidFill>
                  <a:prstClr val="black"/>
                </a:solidFill>
                <a:effectLst/>
                <a:uLnTx/>
                <a:uFillTx/>
                <a:latin typeface="微软雅黑"/>
                <a:ea typeface="微软雅黑" panose="020B0503020204020204" pitchFamily="34" charset="-122"/>
              </a:endParaRPr>
            </a:p>
          </p:txBody>
        </p:sp>
        <p:sp>
          <p:nvSpPr>
            <p:cNvPr id="31" name="文本框 37">
              <a:extLst>
                <a:ext uri="{FF2B5EF4-FFF2-40B4-BE49-F238E27FC236}">
                  <a16:creationId xmlns:a16="http://schemas.microsoft.com/office/drawing/2014/main" id="{BB55147D-C28B-0B95-1A4B-62DACDFC76AD}"/>
                </a:ext>
              </a:extLst>
            </p:cNvPr>
            <p:cNvSpPr txBox="1"/>
            <p:nvPr/>
          </p:nvSpPr>
          <p:spPr>
            <a:xfrm>
              <a:off x="1634964" y="1150322"/>
              <a:ext cx="501000" cy="339082"/>
            </a:xfrm>
            <a:prstGeom prst="rect">
              <a:avLst/>
            </a:prstGeom>
            <a:blipFill rotWithShape="1">
              <a:blip r:embed="rId8"/>
              <a:stretch>
                <a:fillRect b="-12903"/>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cxnSp>
          <p:nvCxnSpPr>
            <p:cNvPr id="32" name="直接箭头连接符 38">
              <a:extLst>
                <a:ext uri="{FF2B5EF4-FFF2-40B4-BE49-F238E27FC236}">
                  <a16:creationId xmlns:a16="http://schemas.microsoft.com/office/drawing/2014/main" id="{6D26113B-5C36-F2BF-174A-E142C2AFB36D}"/>
                </a:ext>
              </a:extLst>
            </p:cNvPr>
            <p:cNvCxnSpPr/>
            <p:nvPr/>
          </p:nvCxnSpPr>
          <p:spPr>
            <a:xfrm>
              <a:off x="1634965" y="1530839"/>
              <a:ext cx="605953" cy="0"/>
            </a:xfrm>
            <a:prstGeom prst="straightConnector1">
              <a:avLst/>
            </a:prstGeom>
            <a:noFill/>
            <a:ln w="6350" cap="flat" cmpd="sng" algn="ctr">
              <a:solidFill>
                <a:srgbClr val="5B9BD5"/>
              </a:solidFill>
              <a:prstDash val="solid"/>
              <a:miter lim="800000"/>
              <a:tailEnd type="triangle"/>
            </a:ln>
            <a:effectLst/>
          </p:spPr>
        </p:cxnSp>
        <p:sp>
          <p:nvSpPr>
            <p:cNvPr id="33" name="文本框 40">
              <a:extLst>
                <a:ext uri="{FF2B5EF4-FFF2-40B4-BE49-F238E27FC236}">
                  <a16:creationId xmlns:a16="http://schemas.microsoft.com/office/drawing/2014/main" id="{66D43B26-CE66-5AAF-4239-2B0AA7FD5E7F}"/>
                </a:ext>
              </a:extLst>
            </p:cNvPr>
            <p:cNvSpPr txBox="1"/>
            <p:nvPr/>
          </p:nvSpPr>
          <p:spPr>
            <a:xfrm>
              <a:off x="8557120" y="1754383"/>
              <a:ext cx="492771" cy="306043"/>
            </a:xfrm>
            <a:prstGeom prst="rect">
              <a:avLst/>
            </a:prstGeom>
            <a:blipFill rotWithShape="1">
              <a:blip r:embed="rId9"/>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35" name="文本框 45">
              <a:extLst>
                <a:ext uri="{FF2B5EF4-FFF2-40B4-BE49-F238E27FC236}">
                  <a16:creationId xmlns:a16="http://schemas.microsoft.com/office/drawing/2014/main" id="{C312C11B-2BC2-FF32-089C-C4344855F73E}"/>
                </a:ext>
              </a:extLst>
            </p:cNvPr>
            <p:cNvSpPr txBox="1"/>
            <p:nvPr/>
          </p:nvSpPr>
          <p:spPr>
            <a:xfrm>
              <a:off x="9635333" y="1370526"/>
              <a:ext cx="758895" cy="4424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微软雅黑"/>
                  <a:ea typeface="微软雅黑" panose="020B0503020204020204" pitchFamily="34" charset="-122"/>
                </a:rPr>
                <a:t>6Li</a:t>
              </a:r>
              <a:endParaRPr kumimoji="0" lang="zh-CN" altLang="en-US" sz="1800" b="0" i="0" u="none" strike="noStrike" kern="0" cap="none" spc="0" normalizeH="0" baseline="0" noProof="0" dirty="0">
                <a:ln>
                  <a:noFill/>
                </a:ln>
                <a:solidFill>
                  <a:prstClr val="white"/>
                </a:solidFill>
                <a:effectLst/>
                <a:uLnTx/>
                <a:uFillTx/>
                <a:latin typeface="微软雅黑"/>
                <a:ea typeface="微软雅黑" panose="020B0503020204020204" pitchFamily="34" charset="-122"/>
              </a:endParaRPr>
            </a:p>
          </p:txBody>
        </p:sp>
      </p:grpSp>
    </p:spTree>
    <p:extLst>
      <p:ext uri="{BB962C8B-B14F-4D97-AF65-F5344CB8AC3E}">
        <p14:creationId xmlns:p14="http://schemas.microsoft.com/office/powerpoint/2010/main" val="2345149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C17D3-D3FC-22B5-4E37-CE96F2BDE5A1}"/>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C0040529-C49E-CEFA-0915-D943D3F40985}"/>
              </a:ext>
            </a:extLst>
          </p:cNvPr>
          <p:cNvSpPr txBox="1"/>
          <p:nvPr/>
        </p:nvSpPr>
        <p:spPr>
          <a:xfrm>
            <a:off x="154004" y="23380"/>
            <a:ext cx="12037996" cy="523220"/>
          </a:xfrm>
          <a:prstGeom prst="rect">
            <a:avLst/>
          </a:prstGeom>
          <a:noFill/>
        </p:spPr>
        <p:txBody>
          <a:bodyPr wrap="square" rtlCol="0">
            <a:spAutoFit/>
          </a:bodyPr>
          <a:lstStyle/>
          <a:p>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Cooling Platform Development at IPC/Beijing</a:t>
            </a:r>
          </a:p>
        </p:txBody>
      </p:sp>
      <p:cxnSp>
        <p:nvCxnSpPr>
          <p:cNvPr id="41" name="直接连接符 8">
            <a:extLst>
              <a:ext uri="{FF2B5EF4-FFF2-40B4-BE49-F238E27FC236}">
                <a16:creationId xmlns:a16="http://schemas.microsoft.com/office/drawing/2014/main" id="{A290A391-FDE9-C39E-6E41-B7EE8D6B9D39}"/>
              </a:ext>
            </a:extLst>
          </p:cNvPr>
          <p:cNvCxnSpPr/>
          <p:nvPr/>
        </p:nvCxnSpPr>
        <p:spPr>
          <a:xfrm>
            <a:off x="157067" y="570791"/>
            <a:ext cx="11814810" cy="0"/>
          </a:xfrm>
          <a:prstGeom prst="line">
            <a:avLst/>
          </a:prstGeom>
          <a:ln w="28575"/>
        </p:spPr>
        <p:style>
          <a:lnRef idx="2">
            <a:schemeClr val="accent1"/>
          </a:lnRef>
          <a:fillRef idx="0">
            <a:srgbClr val="FFFFFF"/>
          </a:fillRef>
          <a:effectRef idx="0">
            <a:srgbClr val="FFFFFF"/>
          </a:effectRef>
          <a:fontRef idx="minor">
            <a:schemeClr val="tx1"/>
          </a:fontRef>
        </p:style>
      </p:cxnSp>
      <p:sp>
        <p:nvSpPr>
          <p:cNvPr id="54" name="文本框 53">
            <a:extLst>
              <a:ext uri="{FF2B5EF4-FFF2-40B4-BE49-F238E27FC236}">
                <a16:creationId xmlns:a16="http://schemas.microsoft.com/office/drawing/2014/main" id="{6F34278A-6A87-8D93-89D8-215AFE12F08C}"/>
              </a:ext>
            </a:extLst>
          </p:cNvPr>
          <p:cNvSpPr txBox="1"/>
          <p:nvPr/>
        </p:nvSpPr>
        <p:spPr>
          <a:xfrm>
            <a:off x="362225" y="585257"/>
            <a:ext cx="8967845"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2400" b="1" dirty="0">
                <a:solidFill>
                  <a:srgbClr val="4472C4">
                    <a:lumMod val="75000"/>
                  </a:srgbClr>
                </a:solidFill>
                <a:latin typeface="Times New Roman" panose="02020603050405020304" pitchFamily="18" charset="0"/>
                <a:ea typeface="黑体" panose="02010609060101010101" pitchFamily="49" charset="-122"/>
                <a:cs typeface="Times New Roman" panose="02020603050405020304" pitchFamily="18" charset="0"/>
              </a:rPr>
              <a:t>DR and ADR, Comparison of cooling power, compactness, </a:t>
            </a:r>
            <a:r>
              <a:rPr lang="en-US" altLang="zh-CN" sz="2400" b="1" dirty="0" err="1">
                <a:solidFill>
                  <a:srgbClr val="4472C4">
                    <a:lumMod val="75000"/>
                  </a:srgbClr>
                </a:solidFill>
                <a:latin typeface="Times New Roman" panose="02020603050405020304" pitchFamily="18" charset="0"/>
                <a:ea typeface="黑体" panose="02010609060101010101" pitchFamily="49" charset="-122"/>
                <a:cs typeface="Times New Roman" panose="02020603050405020304" pitchFamily="18" charset="0"/>
              </a:rPr>
              <a:t>etc</a:t>
            </a:r>
            <a:endParaRPr kumimoji="0" lang="en-US" altLang="zh-CN" sz="24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a:extLst>
              <a:ext uri="{FF2B5EF4-FFF2-40B4-BE49-F238E27FC236}">
                <a16:creationId xmlns:a16="http://schemas.microsoft.com/office/drawing/2014/main" id="{140C3371-D304-E481-C6C5-5B6A52B07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273" y="1989528"/>
            <a:ext cx="1950034" cy="2878943"/>
          </a:xfrm>
          <a:prstGeom prst="rect">
            <a:avLst/>
          </a:prstGeom>
        </p:spPr>
      </p:pic>
      <p:pic>
        <p:nvPicPr>
          <p:cNvPr id="3" name="图片 2">
            <a:extLst>
              <a:ext uri="{FF2B5EF4-FFF2-40B4-BE49-F238E27FC236}">
                <a16:creationId xmlns:a16="http://schemas.microsoft.com/office/drawing/2014/main" id="{CD620985-5ABC-611B-3877-E8834FA9130E}"/>
              </a:ext>
            </a:extLst>
          </p:cNvPr>
          <p:cNvPicPr>
            <a:picLocks noChangeAspect="1"/>
          </p:cNvPicPr>
          <p:nvPr/>
        </p:nvPicPr>
        <p:blipFill>
          <a:blip r:embed="rId4"/>
          <a:stretch>
            <a:fillRect/>
          </a:stretch>
        </p:blipFill>
        <p:spPr>
          <a:xfrm>
            <a:off x="7854079" y="1466998"/>
            <a:ext cx="2772000" cy="3626196"/>
          </a:xfrm>
          <a:prstGeom prst="rect">
            <a:avLst/>
          </a:prstGeom>
        </p:spPr>
      </p:pic>
      <p:pic>
        <p:nvPicPr>
          <p:cNvPr id="5" name="图片 4">
            <a:extLst>
              <a:ext uri="{FF2B5EF4-FFF2-40B4-BE49-F238E27FC236}">
                <a16:creationId xmlns:a16="http://schemas.microsoft.com/office/drawing/2014/main" id="{D8ECBCD5-BA83-E43D-2369-4EC5B7BC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01508" y="1880677"/>
            <a:ext cx="3617595" cy="2790238"/>
          </a:xfrm>
          <a:prstGeom prst="rect">
            <a:avLst/>
          </a:prstGeom>
          <a:ln>
            <a:solidFill>
              <a:schemeClr val="tx1"/>
            </a:solidFill>
          </a:ln>
        </p:spPr>
      </p:pic>
      <p:sp>
        <p:nvSpPr>
          <p:cNvPr id="6" name="文本框 5">
            <a:extLst>
              <a:ext uri="{FF2B5EF4-FFF2-40B4-BE49-F238E27FC236}">
                <a16:creationId xmlns:a16="http://schemas.microsoft.com/office/drawing/2014/main" id="{BD61054C-C9EB-CB47-F19B-0A5ACB3AC60A}"/>
              </a:ext>
            </a:extLst>
          </p:cNvPr>
          <p:cNvSpPr txBox="1"/>
          <p:nvPr/>
        </p:nvSpPr>
        <p:spPr>
          <a:xfrm>
            <a:off x="1021753" y="5542465"/>
            <a:ext cx="3364177" cy="707886"/>
          </a:xfrm>
          <a:prstGeom prst="rect">
            <a:avLst/>
          </a:prstGeom>
          <a:noFill/>
        </p:spPr>
        <p:txBody>
          <a:bodyPr wrap="square">
            <a:spAutoFit/>
          </a:bodyPr>
          <a:lstStyle/>
          <a:p>
            <a:pPr algn="ctr" eaLnBrk="0" fontAlgn="base" hangingPunct="0">
              <a:spcBef>
                <a:spcPct val="0"/>
              </a:spcBef>
              <a:spcAft>
                <a:spcPct val="0"/>
              </a:spcAft>
            </a:pPr>
            <a:r>
              <a:rPr lang="en-US" altLang="zh-CN" sz="2000" b="1" dirty="0">
                <a:latin typeface="Times New Roman" panose="02020603050405020304" pitchFamily="18" charset="0"/>
                <a:cs typeface="Times New Roman" panose="02020603050405020304" pitchFamily="18" charset="0"/>
              </a:rPr>
              <a:t>A conventional DR</a:t>
            </a:r>
          </a:p>
          <a:p>
            <a:pPr algn="ctr" eaLnBrk="0" fontAlgn="base" hangingPunct="0">
              <a:spcBef>
                <a:spcPct val="0"/>
              </a:spcBef>
              <a:spcAft>
                <a:spcPct val="0"/>
              </a:spcAft>
            </a:pPr>
            <a:r>
              <a:rPr lang="en-US" altLang="zh-CN" sz="2000" b="1" dirty="0">
                <a:latin typeface="Times New Roman" panose="02020603050405020304" pitchFamily="18" charset="0"/>
                <a:cs typeface="Times New Roman" panose="02020603050405020304" pitchFamily="18" charset="0"/>
              </a:rPr>
              <a:t>&lt;20mK, 300μW@100mK</a:t>
            </a:r>
            <a:endParaRPr lang="zh-CN" altLang="en-US" sz="20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F01872DF-0E18-50C2-B059-CFFC86E670BC}"/>
              </a:ext>
            </a:extLst>
          </p:cNvPr>
          <p:cNvSpPr txBox="1"/>
          <p:nvPr/>
        </p:nvSpPr>
        <p:spPr>
          <a:xfrm>
            <a:off x="4216833" y="5260715"/>
            <a:ext cx="3364177" cy="707886"/>
          </a:xfrm>
          <a:prstGeom prst="rect">
            <a:avLst/>
          </a:prstGeom>
          <a:noFill/>
        </p:spPr>
        <p:txBody>
          <a:bodyPr wrap="square">
            <a:spAutoFit/>
          </a:bodyPr>
          <a:lstStyle/>
          <a:p>
            <a:pPr algn="ctr" eaLnBrk="0" fontAlgn="base" hangingPunct="0">
              <a:spcBef>
                <a:spcPct val="0"/>
              </a:spcBef>
              <a:spcAft>
                <a:spcPct val="0"/>
              </a:spcAft>
            </a:pPr>
            <a:r>
              <a:rPr lang="en-US" altLang="zh-CN" sz="2000" b="1" dirty="0">
                <a:solidFill>
                  <a:srgbClr val="FF0000"/>
                </a:solidFill>
                <a:latin typeface="Times New Roman" panose="02020603050405020304" pitchFamily="18" charset="0"/>
                <a:cs typeface="Times New Roman" panose="02020603050405020304" pitchFamily="18" charset="0"/>
              </a:rPr>
              <a:t>A Condensation-driven DR</a:t>
            </a:r>
          </a:p>
          <a:p>
            <a:pPr algn="ctr" eaLnBrk="0" fontAlgn="base" hangingPunct="0">
              <a:spcBef>
                <a:spcPct val="0"/>
              </a:spcBef>
              <a:spcAft>
                <a:spcPct val="0"/>
              </a:spcAft>
            </a:pPr>
            <a:r>
              <a:rPr lang="en-US" altLang="zh-CN" sz="2000" b="1" dirty="0">
                <a:solidFill>
                  <a:srgbClr val="FF0000"/>
                </a:solidFill>
                <a:latin typeface="Times New Roman" panose="02020603050405020304" pitchFamily="18" charset="0"/>
                <a:cs typeface="Times New Roman" panose="02020603050405020304" pitchFamily="18" charset="0"/>
              </a:rPr>
              <a:t>&lt;45mK, 8.4μW@100mK</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99D29C1E-109A-23E0-1435-C75905DADD01}"/>
              </a:ext>
            </a:extLst>
          </p:cNvPr>
          <p:cNvSpPr txBox="1"/>
          <p:nvPr/>
        </p:nvSpPr>
        <p:spPr>
          <a:xfrm>
            <a:off x="7581010" y="5401590"/>
            <a:ext cx="3624677" cy="707886"/>
          </a:xfrm>
          <a:prstGeom prst="rect">
            <a:avLst/>
          </a:prstGeom>
          <a:noFill/>
        </p:spPr>
        <p:txBody>
          <a:bodyPr wrap="square">
            <a:spAutoFit/>
          </a:bodyPr>
          <a:lstStyle/>
          <a:p>
            <a:pPr algn="ctr" eaLnBrk="0" fontAlgn="base" hangingPunct="0">
              <a:spcBef>
                <a:spcPct val="0"/>
              </a:spcBef>
              <a:spcAft>
                <a:spcPct val="0"/>
              </a:spcAft>
            </a:pPr>
            <a:r>
              <a:rPr lang="en-US" altLang="zh-CN" sz="2000" b="1" dirty="0">
                <a:latin typeface="Times New Roman" panose="02020603050405020304" pitchFamily="18" charset="0"/>
                <a:cs typeface="Times New Roman" panose="02020603050405020304" pitchFamily="18" charset="0"/>
              </a:rPr>
              <a:t>A Two stage ADR </a:t>
            </a:r>
          </a:p>
          <a:p>
            <a:pPr algn="ctr" eaLnBrk="0" fontAlgn="base" hangingPunct="0">
              <a:spcBef>
                <a:spcPct val="0"/>
              </a:spcBef>
              <a:spcAft>
                <a:spcPct val="0"/>
              </a:spcAft>
            </a:pPr>
            <a:r>
              <a:rPr lang="en-US" altLang="zh-CN" sz="2000" b="1" dirty="0">
                <a:latin typeface="Times New Roman" panose="02020603050405020304" pitchFamily="18" charset="0"/>
                <a:cs typeface="Times New Roman" panose="02020603050405020304" pitchFamily="18" charset="0"/>
              </a:rPr>
              <a:t>&lt;30mK, hold 24 hours@100mK</a:t>
            </a:r>
            <a:endParaRPr lang="zh-CN" altLang="en-US" sz="2000" b="1" dirty="0">
              <a:latin typeface="Times New Roman" panose="02020603050405020304" pitchFamily="18" charset="0"/>
              <a:cs typeface="Times New Roman" panose="02020603050405020304" pitchFamily="18" charset="0"/>
            </a:endParaRPr>
          </a:p>
        </p:txBody>
      </p:sp>
      <p:sp>
        <p:nvSpPr>
          <p:cNvPr id="9" name="日期占位符 8">
            <a:extLst>
              <a:ext uri="{FF2B5EF4-FFF2-40B4-BE49-F238E27FC236}">
                <a16:creationId xmlns:a16="http://schemas.microsoft.com/office/drawing/2014/main" id="{55AC32D0-8AD2-4B48-1C9C-EC1E408F8A2B}"/>
              </a:ext>
            </a:extLst>
          </p:cNvPr>
          <p:cNvSpPr>
            <a:spLocks noGrp="1"/>
          </p:cNvSpPr>
          <p:nvPr>
            <p:ph type="dt" sz="half" idx="10"/>
          </p:nvPr>
        </p:nvSpPr>
        <p:spPr/>
        <p:txBody>
          <a:bodyPr/>
          <a:lstStyle/>
          <a:p>
            <a:r>
              <a:rPr lang="en-US" altLang="zh-CN"/>
              <a:t>2025/7/25</a:t>
            </a:r>
            <a:endParaRPr lang="en-US"/>
          </a:p>
        </p:txBody>
      </p:sp>
      <p:sp>
        <p:nvSpPr>
          <p:cNvPr id="10" name="页脚占位符 9">
            <a:extLst>
              <a:ext uri="{FF2B5EF4-FFF2-40B4-BE49-F238E27FC236}">
                <a16:creationId xmlns:a16="http://schemas.microsoft.com/office/drawing/2014/main" id="{9FB708AA-A778-A6E1-5B27-C8C71876FBCD}"/>
              </a:ext>
            </a:extLst>
          </p:cNvPr>
          <p:cNvSpPr>
            <a:spLocks noGrp="1"/>
          </p:cNvSpPr>
          <p:nvPr>
            <p:ph type="ftr" sz="quarter" idx="11"/>
          </p:nvPr>
        </p:nvSpPr>
        <p:spPr/>
        <p:txBody>
          <a:bodyPr/>
          <a:lstStyle/>
          <a:p>
            <a:r>
              <a:rPr lang="en-US"/>
              <a:t>2025 NOPTREX NA</a:t>
            </a:r>
            <a:endParaRPr lang="en-US" dirty="0"/>
          </a:p>
        </p:txBody>
      </p:sp>
      <p:sp>
        <p:nvSpPr>
          <p:cNvPr id="11" name="灯片编号占位符 10">
            <a:extLst>
              <a:ext uri="{FF2B5EF4-FFF2-40B4-BE49-F238E27FC236}">
                <a16:creationId xmlns:a16="http://schemas.microsoft.com/office/drawing/2014/main" id="{051CB56B-8527-E2B9-1CAE-12380C882034}"/>
              </a:ext>
            </a:extLst>
          </p:cNvPr>
          <p:cNvSpPr>
            <a:spLocks noGrp="1"/>
          </p:cNvSpPr>
          <p:nvPr>
            <p:ph type="sldNum" sz="quarter" idx="12"/>
          </p:nvPr>
        </p:nvSpPr>
        <p:spPr/>
        <p:txBody>
          <a:bodyPr/>
          <a:lstStyle/>
          <a:p>
            <a:r>
              <a:rPr lang="en-US" dirty="0"/>
              <a:t>Slide: R. Fan</a:t>
            </a:r>
          </a:p>
        </p:txBody>
      </p:sp>
    </p:spTree>
    <p:extLst>
      <p:ext uri="{BB962C8B-B14F-4D97-AF65-F5344CB8AC3E}">
        <p14:creationId xmlns:p14="http://schemas.microsoft.com/office/powerpoint/2010/main" val="1545383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876"/>
            <a:ext cx="12192000" cy="605642"/>
          </a:xfrm>
        </p:spPr>
        <p:txBody>
          <a:bodyPr>
            <a:normAutofit/>
          </a:bodyPr>
          <a:lstStyle/>
          <a:p>
            <a:r>
              <a:rPr lang="en-US" sz="3200" dirty="0"/>
              <a:t>Conclusions   </a:t>
            </a:r>
          </a:p>
        </p:txBody>
      </p:sp>
      <p:sp>
        <p:nvSpPr>
          <p:cNvPr id="10" name="TextBox 9">
            <a:extLst>
              <a:ext uri="{FF2B5EF4-FFF2-40B4-BE49-F238E27FC236}">
                <a16:creationId xmlns:a16="http://schemas.microsoft.com/office/drawing/2014/main" id="{C741FFA2-935F-0846-9907-C4918164048A}"/>
              </a:ext>
            </a:extLst>
          </p:cNvPr>
          <p:cNvSpPr txBox="1"/>
          <p:nvPr/>
        </p:nvSpPr>
        <p:spPr>
          <a:xfrm>
            <a:off x="0" y="648608"/>
            <a:ext cx="12192000" cy="6209392"/>
          </a:xfrm>
          <a:prstGeom prst="rect">
            <a:avLst/>
          </a:prstGeom>
          <a:noFill/>
        </p:spPr>
        <p:txBody>
          <a:bodyPr wrap="square" rtlCol="0">
            <a:spAutoFit/>
          </a:bodyPr>
          <a:lstStyle/>
          <a:p>
            <a:r>
              <a:rPr lang="en-US" sz="2250" dirty="0">
                <a:solidFill>
                  <a:srgbClr val="FF0000"/>
                </a:solidFill>
              </a:rPr>
              <a:t>2 ways </a:t>
            </a:r>
            <a:r>
              <a:rPr lang="en-US" sz="2250" dirty="0"/>
              <a:t>to violate T (+conserve CPT):  </a:t>
            </a:r>
            <a:r>
              <a:rPr lang="en-US" sz="2250" dirty="0">
                <a:solidFill>
                  <a:srgbClr val="DD2CBB"/>
                </a:solidFill>
              </a:rPr>
              <a:t>P-odd</a:t>
            </a:r>
            <a:r>
              <a:rPr lang="en-US" sz="2250" dirty="0"/>
              <a:t>/T-odd , </a:t>
            </a:r>
            <a:r>
              <a:rPr lang="en-US" sz="2250" dirty="0">
                <a:solidFill>
                  <a:srgbClr val="FFC000"/>
                </a:solidFill>
              </a:rPr>
              <a:t>P-even</a:t>
            </a:r>
            <a:r>
              <a:rPr lang="en-US" sz="2250" dirty="0"/>
              <a:t>/T-odd</a:t>
            </a:r>
          </a:p>
          <a:p>
            <a:endParaRPr lang="en-US" sz="2250" dirty="0"/>
          </a:p>
          <a:p>
            <a:r>
              <a:rPr lang="en-US" sz="2250" dirty="0"/>
              <a:t>MANY search for </a:t>
            </a:r>
            <a:r>
              <a:rPr lang="en-US" sz="2250" dirty="0">
                <a:solidFill>
                  <a:srgbClr val="DD2CBB"/>
                </a:solidFill>
              </a:rPr>
              <a:t>P-odd</a:t>
            </a:r>
            <a:r>
              <a:rPr lang="en-US" sz="2250" dirty="0"/>
              <a:t>/T-odd (EDMs,…), VERY few for </a:t>
            </a:r>
            <a:r>
              <a:rPr lang="en-US" sz="2250" dirty="0">
                <a:solidFill>
                  <a:srgbClr val="FFC000"/>
                </a:solidFill>
              </a:rPr>
              <a:t>P-even</a:t>
            </a:r>
            <a:r>
              <a:rPr lang="en-US" sz="2250" dirty="0"/>
              <a:t>/T-odd</a:t>
            </a:r>
          </a:p>
          <a:p>
            <a:endParaRPr lang="en-US" sz="2250" dirty="0"/>
          </a:p>
          <a:p>
            <a:r>
              <a:rPr lang="en-US" sz="2250" dirty="0">
                <a:solidFill>
                  <a:srgbClr val="DD2CBB"/>
                </a:solidFill>
              </a:rPr>
              <a:t>P-odd</a:t>
            </a:r>
            <a:r>
              <a:rPr lang="en-US" sz="2250" dirty="0"/>
              <a:t>/T-odd effect can come from: (1)BSM </a:t>
            </a:r>
            <a:r>
              <a:rPr lang="en-US" sz="2250" dirty="0">
                <a:solidFill>
                  <a:srgbClr val="DD2CBB"/>
                </a:solidFill>
              </a:rPr>
              <a:t>P-odd</a:t>
            </a:r>
            <a:r>
              <a:rPr lang="en-US" sz="2250" dirty="0"/>
              <a:t>/T-odd or (2) [BSM </a:t>
            </a:r>
            <a:r>
              <a:rPr lang="en-US" sz="2250" dirty="0">
                <a:solidFill>
                  <a:srgbClr val="FFC000"/>
                </a:solidFill>
              </a:rPr>
              <a:t>P-even</a:t>
            </a:r>
            <a:r>
              <a:rPr lang="en-US" sz="2250" dirty="0"/>
              <a:t>/T-odd][SM P-odd]</a:t>
            </a:r>
          </a:p>
          <a:p>
            <a:endParaRPr lang="en-US" sz="2250" dirty="0"/>
          </a:p>
          <a:p>
            <a:r>
              <a:rPr lang="en-US" sz="2250" dirty="0"/>
              <a:t>If one sees an EDM in a nuclear system: how to disentangle the two options?</a:t>
            </a:r>
          </a:p>
          <a:p>
            <a:endParaRPr lang="en-US" sz="2250" dirty="0"/>
          </a:p>
          <a:p>
            <a:r>
              <a:rPr lang="en-US" sz="2250" dirty="0"/>
              <a:t>It would be valuable to experimentally bound </a:t>
            </a:r>
            <a:r>
              <a:rPr lang="en-US" sz="2250" dirty="0">
                <a:solidFill>
                  <a:srgbClr val="FFC000"/>
                </a:solidFill>
              </a:rPr>
              <a:t>P-even</a:t>
            </a:r>
            <a:r>
              <a:rPr lang="en-US" sz="2250" dirty="0"/>
              <a:t>/T-odd NN interactions well enough to rule our interpretation (2) for a nuclear EDM observation</a:t>
            </a:r>
          </a:p>
          <a:p>
            <a:endParaRPr lang="en-US" sz="2250" dirty="0"/>
          </a:p>
          <a:p>
            <a:r>
              <a:rPr lang="en-US" sz="2250" dirty="0"/>
              <a:t>Experimental limits on </a:t>
            </a:r>
            <a:r>
              <a:rPr lang="en-US" sz="2250" dirty="0">
                <a:solidFill>
                  <a:srgbClr val="FFC000"/>
                </a:solidFill>
              </a:rPr>
              <a:t>P-even</a:t>
            </a:r>
            <a:r>
              <a:rPr lang="en-US" sz="2250" dirty="0"/>
              <a:t>/T-odd NN interactions are quite poor</a:t>
            </a:r>
          </a:p>
          <a:p>
            <a:endParaRPr lang="en-US" sz="2250" dirty="0"/>
          </a:p>
          <a:p>
            <a:r>
              <a:rPr lang="en-US" sz="2250" dirty="0"/>
              <a:t>Neutron optics on n-A resonances could improve limits by ~10</a:t>
            </a:r>
            <a:r>
              <a:rPr lang="en-US" sz="2250" baseline="30000" dirty="0"/>
              <a:t>2</a:t>
            </a:r>
            <a:r>
              <a:rPr lang="en-US" sz="2250" dirty="0"/>
              <a:t>-10</a:t>
            </a:r>
            <a:r>
              <a:rPr lang="en-US" sz="2250" baseline="30000" dirty="0"/>
              <a:t>3</a:t>
            </a:r>
          </a:p>
          <a:p>
            <a:endParaRPr lang="en-US" sz="2250" baseline="30000" dirty="0"/>
          </a:p>
          <a:p>
            <a:r>
              <a:rPr lang="en-US" sz="2250" dirty="0"/>
              <a:t>This would be good enough to rule out (2) in the case of the smallest-expected SM P-odd NN effect</a:t>
            </a:r>
          </a:p>
          <a:p>
            <a:endParaRPr lang="en-US" sz="2250" dirty="0"/>
          </a:p>
          <a:p>
            <a:r>
              <a:rPr lang="en-US" sz="2250" b="1" dirty="0"/>
              <a:t>NOPTREX working towards a polarized eV neutron transmission search in tensor-aligned </a:t>
            </a:r>
            <a:r>
              <a:rPr lang="en-US" sz="2250" b="1" baseline="30000" dirty="0"/>
              <a:t>127</a:t>
            </a:r>
            <a:r>
              <a:rPr lang="en-US" sz="2250" b="1" dirty="0"/>
              <a:t>I</a:t>
            </a:r>
          </a:p>
        </p:txBody>
      </p:sp>
    </p:spTree>
    <p:extLst>
      <p:ext uri="{BB962C8B-B14F-4D97-AF65-F5344CB8AC3E}">
        <p14:creationId xmlns:p14="http://schemas.microsoft.com/office/powerpoint/2010/main" val="209112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Rectangle 8">
            <a:extLst>
              <a:ext uri="{FF2B5EF4-FFF2-40B4-BE49-F238E27FC236}">
                <a16:creationId xmlns:a16="http://schemas.microsoft.com/office/drawing/2014/main" id="{C1923803-D50B-E740-9BD3-E64446FAD605}"/>
              </a:ext>
            </a:extLst>
          </p:cNvPr>
          <p:cNvSpPr>
            <a:spLocks noChangeArrowheads="1"/>
          </p:cNvSpPr>
          <p:nvPr/>
        </p:nvSpPr>
        <p:spPr bwMode="auto">
          <a:xfrm>
            <a:off x="3605214" y="6572250"/>
            <a:ext cx="1746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Rectangle 3">
            <a:extLst>
              <a:ext uri="{FF2B5EF4-FFF2-40B4-BE49-F238E27FC236}">
                <a16:creationId xmlns:a16="http://schemas.microsoft.com/office/drawing/2014/main" id="{93EF8E0C-4479-611D-AB0F-62DAD6BA9CB3}"/>
              </a:ext>
            </a:extLst>
          </p:cNvPr>
          <p:cNvSpPr>
            <a:spLocks noChangeArrowheads="1"/>
          </p:cNvSpPr>
          <p:nvPr/>
        </p:nvSpPr>
        <p:spPr bwMode="auto">
          <a:xfrm>
            <a:off x="0" y="0"/>
            <a:ext cx="12192000" cy="6494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9pPr>
          </a:lstStyle>
          <a:p>
            <a:pPr>
              <a:lnSpc>
                <a:spcPct val="100000"/>
              </a:lnSpc>
              <a:buClrTx/>
              <a:buFontTx/>
              <a:buNone/>
            </a:pPr>
            <a:r>
              <a:rPr lang="en-US" altLang="en-US" sz="3200" b="1" u="sng" dirty="0">
                <a:latin typeface="Calibri" panose="020F0502020204030204" pitchFamily="34" charset="0"/>
                <a:cs typeface="Calibri" panose="020F0502020204030204" pitchFamily="34" charset="0"/>
              </a:rPr>
              <a:t> </a:t>
            </a:r>
            <a:r>
              <a:rPr lang="en-US" altLang="en-US" sz="3200" u="sng" dirty="0">
                <a:latin typeface="Calibri" panose="020F0502020204030204" pitchFamily="34" charset="0"/>
                <a:cs typeface="Calibri" panose="020F0502020204030204" pitchFamily="34" charset="0"/>
              </a:rPr>
              <a:t>The outline of NOPTREX TVPC talk:</a:t>
            </a:r>
            <a:endParaRPr lang="en-US" altLang="en-US" sz="3200" u="sng" dirty="0">
              <a:solidFill>
                <a:srgbClr val="FF0000"/>
              </a:solidFill>
              <a:latin typeface="Calibri" panose="020F0502020204030204" pitchFamily="34" charset="0"/>
              <a:cs typeface="Calibri" panose="020F0502020204030204" pitchFamily="34" charset="0"/>
            </a:endParaRPr>
          </a:p>
          <a:p>
            <a:endParaRPr lang="en-US" altLang="en-US" sz="3200" b="1" dirty="0">
              <a:latin typeface="Calibri" panose="020F0502020204030204" pitchFamily="34" charset="0"/>
              <a:cs typeface="Calibri" panose="020F0502020204030204" pitchFamily="34" charset="0"/>
            </a:endParaRPr>
          </a:p>
          <a:p>
            <a:r>
              <a:rPr lang="en-US" altLang="en-US" sz="3200" b="1" dirty="0">
                <a:latin typeface="Calibri" panose="020F0502020204030204" pitchFamily="34" charset="0"/>
                <a:cs typeface="Calibri" panose="020F0502020204030204" pitchFamily="34" charset="0"/>
              </a:rPr>
              <a:t>(1) Theoretical Motivation</a:t>
            </a:r>
          </a:p>
          <a:p>
            <a:r>
              <a:rPr lang="en-US" altLang="en-US" sz="3200" b="1" dirty="0">
                <a:solidFill>
                  <a:srgbClr val="FF0000"/>
                </a:solidFill>
                <a:latin typeface="Calibri" panose="020F0502020204030204" pitchFamily="34" charset="0"/>
                <a:cs typeface="Calibri" panose="020F0502020204030204" pitchFamily="34" charset="0"/>
              </a:rPr>
              <a:t>-Why do TVPC search in NN interactions?</a:t>
            </a:r>
            <a:endParaRPr lang="en-US" altLang="en-US" sz="3200" u="sng" dirty="0">
              <a:latin typeface="Calibri" panose="020F0502020204030204" pitchFamily="34" charset="0"/>
              <a:cs typeface="Calibri" panose="020F0502020204030204" pitchFamily="34" charset="0"/>
            </a:endParaRPr>
          </a:p>
          <a:p>
            <a:pPr>
              <a:lnSpc>
                <a:spcPct val="100000"/>
              </a:lnSpc>
              <a:buClrTx/>
            </a:pPr>
            <a:endParaRPr lang="en-US" altLang="en-US" sz="3200" dirty="0">
              <a:latin typeface="Calibri" panose="020F0502020204030204" pitchFamily="34" charset="0"/>
              <a:cs typeface="Calibri" panose="020F0502020204030204" pitchFamily="34" charset="0"/>
            </a:endParaRPr>
          </a:p>
          <a:p>
            <a:pPr>
              <a:lnSpc>
                <a:spcPct val="100000"/>
              </a:lnSpc>
              <a:buClrTx/>
            </a:pPr>
            <a:r>
              <a:rPr lang="en-US" altLang="en-US" sz="3200" b="1" dirty="0">
                <a:latin typeface="Calibri" panose="020F0502020204030204" pitchFamily="34" charset="0"/>
                <a:cs typeface="Calibri" panose="020F0502020204030204" pitchFamily="34" charset="0"/>
              </a:rPr>
              <a:t>(2) Heavy nuclei enhancement?</a:t>
            </a:r>
          </a:p>
          <a:p>
            <a:r>
              <a:rPr lang="en-US" altLang="en-US" sz="3200" b="1" dirty="0">
                <a:solidFill>
                  <a:srgbClr val="FF0000"/>
                </a:solidFill>
                <a:latin typeface="Calibri" panose="020F0502020204030204" pitchFamily="34" charset="0"/>
                <a:cs typeface="Calibri" panose="020F0502020204030204" pitchFamily="34" charset="0"/>
              </a:rPr>
              <a:t>-What are the boosts in n-A resonances that an </a:t>
            </a:r>
          </a:p>
          <a:p>
            <a:r>
              <a:rPr lang="en-US" altLang="en-US" sz="3200" b="1" dirty="0">
                <a:solidFill>
                  <a:srgbClr val="FF0000"/>
                </a:solidFill>
                <a:latin typeface="Calibri" panose="020F0502020204030204" pitchFamily="34" charset="0"/>
                <a:cs typeface="Calibri" panose="020F0502020204030204" pitchFamily="34" charset="0"/>
              </a:rPr>
              <a:t>experiment can benefit from?</a:t>
            </a:r>
          </a:p>
          <a:p>
            <a:pPr>
              <a:lnSpc>
                <a:spcPct val="100000"/>
              </a:lnSpc>
              <a:buClrTx/>
            </a:pPr>
            <a:endParaRPr lang="en-US" altLang="en-US" sz="3200" b="1" dirty="0">
              <a:latin typeface="Calibri" panose="020F0502020204030204" pitchFamily="34" charset="0"/>
              <a:cs typeface="Calibri" panose="020F0502020204030204" pitchFamily="34" charset="0"/>
            </a:endParaRPr>
          </a:p>
          <a:p>
            <a:pPr>
              <a:lnSpc>
                <a:spcPct val="100000"/>
              </a:lnSpc>
              <a:buClrTx/>
            </a:pPr>
            <a:r>
              <a:rPr lang="en-US" altLang="en-US" sz="3200" b="1" dirty="0">
                <a:latin typeface="Calibri" panose="020F0502020204030204" pitchFamily="34" charset="0"/>
                <a:cs typeface="Calibri" panose="020F0502020204030204" pitchFamily="34" charset="0"/>
              </a:rPr>
              <a:t>(3) How we intend to do the experiment?</a:t>
            </a:r>
          </a:p>
          <a:p>
            <a:r>
              <a:rPr lang="en-US" altLang="en-US" sz="3200" b="1" dirty="0">
                <a:solidFill>
                  <a:srgbClr val="FF0000"/>
                </a:solidFill>
                <a:latin typeface="Calibri" panose="020F0502020204030204" pitchFamily="34" charset="0"/>
                <a:cs typeface="Calibri" panose="020F0502020204030204" pitchFamily="34" charset="0"/>
              </a:rPr>
              <a:t>-Our progress toward implementing the experiment.</a:t>
            </a:r>
          </a:p>
          <a:p>
            <a:endParaRPr lang="en-US" altLang="en-US" sz="3200" b="1" dirty="0">
              <a:solidFill>
                <a:srgbClr val="FF0000"/>
              </a:solidFill>
              <a:latin typeface="Calibri" panose="020F0502020204030204" pitchFamily="34" charset="0"/>
              <a:cs typeface="Calibri" panose="020F0502020204030204" pitchFamily="34" charset="0"/>
            </a:endParaRPr>
          </a:p>
          <a:p>
            <a:pPr>
              <a:lnSpc>
                <a:spcPct val="100000"/>
              </a:lnSpc>
              <a:buClrTx/>
            </a:pPr>
            <a:endParaRPr lang="en-US" alt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39395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B12938-615E-4EB2-94FB-5E66EB24C45C}"/>
              </a:ext>
            </a:extLst>
          </p:cNvPr>
          <p:cNvSpPr>
            <a:spLocks noGrp="1"/>
          </p:cNvSpPr>
          <p:nvPr>
            <p:ph idx="1"/>
          </p:nvPr>
        </p:nvSpPr>
        <p:spPr>
          <a:xfrm>
            <a:off x="715470" y="907197"/>
            <a:ext cx="10478913" cy="4274404"/>
          </a:xfrm>
        </p:spPr>
        <p:txBody>
          <a:bodyPr vert="horz" lIns="121920" tIns="60960" rIns="121920" bIns="60960" rtlCol="0" anchor="t">
            <a:normAutofit/>
          </a:bodyPr>
          <a:lstStyle/>
          <a:p>
            <a:endParaRPr lang="en-US" b="1" dirty="0"/>
          </a:p>
          <a:p>
            <a:pPr algn="ctr"/>
            <a:r>
              <a:rPr lang="en-US" sz="3733" b="1" dirty="0"/>
              <a:t>Thanks! </a:t>
            </a:r>
            <a:endParaRPr lang="en-US" dirty="0"/>
          </a:p>
        </p:txBody>
      </p:sp>
    </p:spTree>
    <p:extLst>
      <p:ext uri="{BB962C8B-B14F-4D97-AF65-F5344CB8AC3E}">
        <p14:creationId xmlns:p14="http://schemas.microsoft.com/office/powerpoint/2010/main" val="3399851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B6282-574E-388F-5CDC-3F7DB0B191D7}"/>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EAB638F1-AC5B-BB58-158E-BDE9DE694675}"/>
              </a:ext>
            </a:extLst>
          </p:cNvPr>
          <p:cNvSpPr txBox="1"/>
          <p:nvPr/>
        </p:nvSpPr>
        <p:spPr>
          <a:xfrm>
            <a:off x="154004" y="23380"/>
            <a:ext cx="12037996" cy="523220"/>
          </a:xfrm>
          <a:prstGeom prst="rect">
            <a:avLst/>
          </a:prstGeom>
          <a:noFill/>
        </p:spPr>
        <p:txBody>
          <a:bodyPr wrap="square" rtlCol="0">
            <a:spAutoFit/>
          </a:bodyPr>
          <a:lstStyle/>
          <a:p>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Low-temperature thermal properties measurements of LiIO</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crystals</a:t>
            </a:r>
          </a:p>
        </p:txBody>
      </p:sp>
      <p:grpSp>
        <p:nvGrpSpPr>
          <p:cNvPr id="2" name="组合 3">
            <a:extLst>
              <a:ext uri="{FF2B5EF4-FFF2-40B4-BE49-F238E27FC236}">
                <a16:creationId xmlns:a16="http://schemas.microsoft.com/office/drawing/2014/main" id="{E1D3B4F6-EA80-7127-161C-7650EBE27C4D}"/>
              </a:ext>
            </a:extLst>
          </p:cNvPr>
          <p:cNvGrpSpPr/>
          <p:nvPr/>
        </p:nvGrpSpPr>
        <p:grpSpPr>
          <a:xfrm>
            <a:off x="583375" y="418021"/>
            <a:ext cx="10459154" cy="1458088"/>
            <a:chOff x="203396" y="1273246"/>
            <a:chExt cx="11785936" cy="1612982"/>
          </a:xfrm>
        </p:grpSpPr>
        <p:sp>
          <p:nvSpPr>
            <p:cNvPr id="3" name="Rectangle 3">
              <a:extLst>
                <a:ext uri="{FF2B5EF4-FFF2-40B4-BE49-F238E27FC236}">
                  <a16:creationId xmlns:a16="http://schemas.microsoft.com/office/drawing/2014/main" id="{D6522AE1-13E5-FA34-AF40-4FAE07C06359}"/>
                </a:ext>
              </a:extLst>
            </p:cNvPr>
            <p:cNvSpPr/>
            <p:nvPr/>
          </p:nvSpPr>
          <p:spPr>
            <a:xfrm>
              <a:off x="4413340" y="1957439"/>
              <a:ext cx="1953832" cy="688160"/>
            </a:xfrm>
            <a:prstGeom prst="rect">
              <a:avLst/>
            </a:prstGeom>
            <a:solidFill>
              <a:srgbClr val="7030A0"/>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微软雅黑"/>
                  <a:ea typeface="微软雅黑" panose="020B0503020204020204" pitchFamily="34" charset="-122"/>
                  <a:cs typeface="+mn-cs"/>
                </a:rPr>
                <a:t>Spin flipper</a:t>
              </a:r>
              <a:endParaRPr kumimoji="0" lang="en-US" sz="1600" b="0" i="0" u="none" strike="noStrike" kern="0" cap="none" spc="0" normalizeH="0" baseline="0" noProof="0" dirty="0">
                <a:ln>
                  <a:noFill/>
                </a:ln>
                <a:solidFill>
                  <a:prstClr val="white"/>
                </a:solidFill>
                <a:effectLst/>
                <a:uLnTx/>
                <a:uFillTx/>
                <a:latin typeface="微软雅黑"/>
                <a:ea typeface="+mn-ea"/>
                <a:cs typeface="+mn-cs"/>
              </a:endParaRPr>
            </a:p>
          </p:txBody>
        </p:sp>
        <p:sp>
          <p:nvSpPr>
            <p:cNvPr id="5" name="Rectangle 3">
              <a:extLst>
                <a:ext uri="{FF2B5EF4-FFF2-40B4-BE49-F238E27FC236}">
                  <a16:creationId xmlns:a16="http://schemas.microsoft.com/office/drawing/2014/main" id="{0EDC4A52-0E5D-7A7A-FED4-D90760D9F574}"/>
                </a:ext>
              </a:extLst>
            </p:cNvPr>
            <p:cNvSpPr/>
            <p:nvPr/>
          </p:nvSpPr>
          <p:spPr>
            <a:xfrm>
              <a:off x="2298664" y="1964270"/>
              <a:ext cx="1355008" cy="681328"/>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微软雅黑"/>
                  <a:ea typeface="微软雅黑" panose="020B0503020204020204" pitchFamily="34" charset="-122"/>
                  <a:cs typeface="+mn-cs"/>
                </a:rPr>
                <a:t>Polarizer</a:t>
              </a:r>
              <a:endParaRPr kumimoji="0" lang="en-US" sz="1600" b="0" i="0" u="none" strike="noStrike" kern="0" cap="none" spc="0" normalizeH="0" baseline="0" noProof="0" dirty="0">
                <a:ln>
                  <a:noFill/>
                </a:ln>
                <a:solidFill>
                  <a:prstClr val="white"/>
                </a:solidFill>
                <a:effectLst/>
                <a:uLnTx/>
                <a:uFillTx/>
                <a:latin typeface="微软雅黑"/>
                <a:ea typeface="+mn-ea"/>
                <a:cs typeface="+mn-cs"/>
              </a:endParaRPr>
            </a:p>
          </p:txBody>
        </p:sp>
        <p:sp>
          <p:nvSpPr>
            <p:cNvPr id="6" name="文本框 12">
              <a:extLst>
                <a:ext uri="{FF2B5EF4-FFF2-40B4-BE49-F238E27FC236}">
                  <a16:creationId xmlns:a16="http://schemas.microsoft.com/office/drawing/2014/main" id="{0483B302-FCF3-3EE7-ED89-AAA7D39F7B74}"/>
                </a:ext>
              </a:extLst>
            </p:cNvPr>
            <p:cNvSpPr txBox="1"/>
            <p:nvPr/>
          </p:nvSpPr>
          <p:spPr>
            <a:xfrm>
              <a:off x="203396" y="2111181"/>
              <a:ext cx="1814323" cy="7750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微软雅黑"/>
                  <a:ea typeface="微软雅黑" panose="020B0503020204020204" pitchFamily="34" charset="-122"/>
                </a:rPr>
                <a:t>Unpolarized neutron</a:t>
              </a:r>
              <a:endParaRPr kumimoji="0" lang="en-US" sz="1600" b="0" i="0" u="none" strike="noStrike" kern="0" cap="none" spc="0" normalizeH="0" baseline="0" noProof="0" dirty="0">
                <a:ln>
                  <a:noFill/>
                </a:ln>
                <a:solidFill>
                  <a:prstClr val="black"/>
                </a:solidFill>
                <a:effectLst/>
                <a:uLnTx/>
                <a:uFillTx/>
                <a:latin typeface="微软雅黑"/>
              </a:endParaRPr>
            </a:p>
          </p:txBody>
        </p:sp>
        <p:sp>
          <p:nvSpPr>
            <p:cNvPr id="9" name="箭头: 右 14">
              <a:extLst>
                <a:ext uri="{FF2B5EF4-FFF2-40B4-BE49-F238E27FC236}">
                  <a16:creationId xmlns:a16="http://schemas.microsoft.com/office/drawing/2014/main" id="{72AADB55-7395-2D1E-5E34-1125AC71EC4B}"/>
                </a:ext>
              </a:extLst>
            </p:cNvPr>
            <p:cNvSpPr/>
            <p:nvPr/>
          </p:nvSpPr>
          <p:spPr>
            <a:xfrm>
              <a:off x="3762707" y="2242244"/>
              <a:ext cx="589280" cy="120361"/>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0" name="文本框 16">
              <a:extLst>
                <a:ext uri="{FF2B5EF4-FFF2-40B4-BE49-F238E27FC236}">
                  <a16:creationId xmlns:a16="http://schemas.microsoft.com/office/drawing/2014/main" id="{0641C175-D1A6-B88A-BAF4-B9A1B705C211}"/>
                </a:ext>
              </a:extLst>
            </p:cNvPr>
            <p:cNvSpPr txBox="1"/>
            <p:nvPr/>
          </p:nvSpPr>
          <p:spPr>
            <a:xfrm>
              <a:off x="3794025" y="1923371"/>
              <a:ext cx="524815" cy="338554"/>
            </a:xfrm>
            <a:prstGeom prst="rect">
              <a:avLst/>
            </a:prstGeom>
            <a:blipFill rotWithShape="1">
              <a:blip r:embed="rId3"/>
              <a:stretch>
                <a:fillRect b="-1071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11" name="文本框 17">
              <a:extLst>
                <a:ext uri="{FF2B5EF4-FFF2-40B4-BE49-F238E27FC236}">
                  <a16:creationId xmlns:a16="http://schemas.microsoft.com/office/drawing/2014/main" id="{B656A1DE-9984-4BC6-3CF5-28C799B98D9E}"/>
                </a:ext>
              </a:extLst>
            </p:cNvPr>
            <p:cNvSpPr txBox="1"/>
            <p:nvPr/>
          </p:nvSpPr>
          <p:spPr>
            <a:xfrm>
              <a:off x="6619499" y="1629039"/>
              <a:ext cx="524815" cy="338554"/>
            </a:xfrm>
            <a:prstGeom prst="rect">
              <a:avLst/>
            </a:prstGeom>
            <a:blipFill rotWithShape="1">
              <a:blip r:embed="rId4"/>
              <a:stretch>
                <a:fillRect b="-1071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12" name="箭头: 右 18">
              <a:extLst>
                <a:ext uri="{FF2B5EF4-FFF2-40B4-BE49-F238E27FC236}">
                  <a16:creationId xmlns:a16="http://schemas.microsoft.com/office/drawing/2014/main" id="{A6B52DE0-57D5-94E7-95BB-4AE5F61D075F}"/>
                </a:ext>
              </a:extLst>
            </p:cNvPr>
            <p:cNvSpPr/>
            <p:nvPr/>
          </p:nvSpPr>
          <p:spPr>
            <a:xfrm>
              <a:off x="6577765" y="2122462"/>
              <a:ext cx="589280" cy="120361"/>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3" name="箭头: 右 19">
              <a:extLst>
                <a:ext uri="{FF2B5EF4-FFF2-40B4-BE49-F238E27FC236}">
                  <a16:creationId xmlns:a16="http://schemas.microsoft.com/office/drawing/2014/main" id="{50DB2950-A931-C9D1-F8DF-017883229EA8}"/>
                </a:ext>
              </a:extLst>
            </p:cNvPr>
            <p:cNvSpPr/>
            <p:nvPr/>
          </p:nvSpPr>
          <p:spPr>
            <a:xfrm rot="10800000">
              <a:off x="6577765" y="2380118"/>
              <a:ext cx="589280" cy="120361"/>
            </a:xfrm>
            <a:prstGeom prst="rightArrow">
              <a:avLst/>
            </a:prstGeom>
            <a:solidFill>
              <a:srgbClr val="70AD47"/>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4" name="矩形 20">
              <a:extLst>
                <a:ext uri="{FF2B5EF4-FFF2-40B4-BE49-F238E27FC236}">
                  <a16:creationId xmlns:a16="http://schemas.microsoft.com/office/drawing/2014/main" id="{FE603315-2CB3-0649-FC4F-7CA7F119F4B5}"/>
                </a:ext>
              </a:extLst>
            </p:cNvPr>
            <p:cNvSpPr/>
            <p:nvPr/>
          </p:nvSpPr>
          <p:spPr>
            <a:xfrm>
              <a:off x="10243464" y="1932580"/>
              <a:ext cx="145915" cy="713019"/>
            </a:xfrm>
            <a:prstGeom prst="rect">
              <a:avLst/>
            </a:prstGeom>
            <a:solidFill>
              <a:srgbClr val="70AD47">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5" name="弦形 21">
              <a:extLst>
                <a:ext uri="{FF2B5EF4-FFF2-40B4-BE49-F238E27FC236}">
                  <a16:creationId xmlns:a16="http://schemas.microsoft.com/office/drawing/2014/main" id="{608D5DC0-4280-A3F8-E11A-9BB6DA71D721}"/>
                </a:ext>
              </a:extLst>
            </p:cNvPr>
            <p:cNvSpPr/>
            <p:nvPr/>
          </p:nvSpPr>
          <p:spPr>
            <a:xfrm rot="12161782">
              <a:off x="10210727" y="1978163"/>
              <a:ext cx="629648" cy="625797"/>
            </a:xfrm>
            <a:prstGeom prst="chord">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微软雅黑"/>
                <a:ea typeface="+mn-ea"/>
                <a:cs typeface="+mn-cs"/>
              </a:endParaRPr>
            </a:p>
          </p:txBody>
        </p:sp>
        <p:sp>
          <p:nvSpPr>
            <p:cNvPr id="16" name="箭头: 右 22">
              <a:extLst>
                <a:ext uri="{FF2B5EF4-FFF2-40B4-BE49-F238E27FC236}">
                  <a16:creationId xmlns:a16="http://schemas.microsoft.com/office/drawing/2014/main" id="{20BB0C26-BAAA-71C7-C4CB-E9693C9AC1F3}"/>
                </a:ext>
              </a:extLst>
            </p:cNvPr>
            <p:cNvSpPr/>
            <p:nvPr/>
          </p:nvSpPr>
          <p:spPr>
            <a:xfrm>
              <a:off x="8834533" y="2104949"/>
              <a:ext cx="1228815" cy="12953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7" name="箭头: 右 23">
              <a:extLst>
                <a:ext uri="{FF2B5EF4-FFF2-40B4-BE49-F238E27FC236}">
                  <a16:creationId xmlns:a16="http://schemas.microsoft.com/office/drawing/2014/main" id="{CF89C746-9B14-61C0-9136-171BE00FC8E7}"/>
                </a:ext>
              </a:extLst>
            </p:cNvPr>
            <p:cNvSpPr/>
            <p:nvPr/>
          </p:nvSpPr>
          <p:spPr>
            <a:xfrm rot="10800000">
              <a:off x="8834531" y="2362604"/>
              <a:ext cx="1228815" cy="129539"/>
            </a:xfrm>
            <a:prstGeom prst="rightArrow">
              <a:avLst/>
            </a:prstGeom>
            <a:solidFill>
              <a:srgbClr val="70AD47"/>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8" name="文本框 25">
              <a:extLst>
                <a:ext uri="{FF2B5EF4-FFF2-40B4-BE49-F238E27FC236}">
                  <a16:creationId xmlns:a16="http://schemas.microsoft.com/office/drawing/2014/main" id="{A9E814D9-F8F3-BC67-0B21-27A963A7F3FE}"/>
                </a:ext>
              </a:extLst>
            </p:cNvPr>
            <p:cNvSpPr txBox="1"/>
            <p:nvPr/>
          </p:nvSpPr>
          <p:spPr>
            <a:xfrm>
              <a:off x="9175907" y="1689400"/>
              <a:ext cx="524815" cy="338554"/>
            </a:xfrm>
            <a:prstGeom prst="rect">
              <a:avLst/>
            </a:prstGeom>
            <a:blipFill rotWithShape="1">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19" name="矩形 26">
              <a:extLst>
                <a:ext uri="{FF2B5EF4-FFF2-40B4-BE49-F238E27FC236}">
                  <a16:creationId xmlns:a16="http://schemas.microsoft.com/office/drawing/2014/main" id="{FAD60D76-7B65-F8C7-5A3D-C75C03D25A20}"/>
                </a:ext>
              </a:extLst>
            </p:cNvPr>
            <p:cNvSpPr/>
            <p:nvPr/>
          </p:nvSpPr>
          <p:spPr>
            <a:xfrm>
              <a:off x="6408513" y="2018596"/>
              <a:ext cx="927784" cy="559901"/>
            </a:xfrm>
            <a:prstGeom prst="rect">
              <a:avLst/>
            </a:prstGeom>
            <a:noFill/>
            <a:ln w="12700" cap="flat" cmpd="sng" algn="ctr">
              <a:solidFill>
                <a:srgbClr val="5B9BD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微软雅黑"/>
                <a:ea typeface="微软雅黑" panose="020B0503020204020204" pitchFamily="34" charset="-122"/>
                <a:cs typeface="+mn-cs"/>
              </a:endParaRPr>
            </a:p>
          </p:txBody>
        </p:sp>
        <p:sp>
          <p:nvSpPr>
            <p:cNvPr id="20" name="圆柱体 30">
              <a:extLst>
                <a:ext uri="{FF2B5EF4-FFF2-40B4-BE49-F238E27FC236}">
                  <a16:creationId xmlns:a16="http://schemas.microsoft.com/office/drawing/2014/main" id="{6320EB26-EB4C-33AA-DD6A-03F11B4DE6F6}"/>
                </a:ext>
              </a:extLst>
            </p:cNvPr>
            <p:cNvSpPr/>
            <p:nvPr/>
          </p:nvSpPr>
          <p:spPr>
            <a:xfrm>
              <a:off x="7567866" y="1699207"/>
              <a:ext cx="902581" cy="1125436"/>
            </a:xfrm>
            <a:prstGeom prst="can">
              <a:avLst>
                <a:gd name="adj" fmla="val 26712"/>
              </a:avLst>
            </a:prstGeom>
            <a:solidFill>
              <a:srgbClr val="FFC000"/>
            </a:solidFill>
            <a:ln w="12700" cap="flat" cmpd="sng" algn="ctr">
              <a:solidFill>
                <a:srgbClr val="FFC0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微软雅黑"/>
                  <a:ea typeface="微软雅黑" panose="020B0503020204020204" pitchFamily="34" charset="-122"/>
                  <a:cs typeface="+mn-cs"/>
                </a:rPr>
                <a:t>Tensor alignment target</a:t>
              </a:r>
            </a:p>
          </p:txBody>
        </p:sp>
        <p:cxnSp>
          <p:nvCxnSpPr>
            <p:cNvPr id="21" name="直接箭头连接符 31">
              <a:extLst>
                <a:ext uri="{FF2B5EF4-FFF2-40B4-BE49-F238E27FC236}">
                  <a16:creationId xmlns:a16="http://schemas.microsoft.com/office/drawing/2014/main" id="{ECB13AB2-D710-25B3-D20B-2961ADD3A2D3}"/>
                </a:ext>
              </a:extLst>
            </p:cNvPr>
            <p:cNvCxnSpPr/>
            <p:nvPr/>
          </p:nvCxnSpPr>
          <p:spPr>
            <a:xfrm flipV="1">
              <a:off x="8018716" y="1549061"/>
              <a:ext cx="961509" cy="770535"/>
            </a:xfrm>
            <a:prstGeom prst="straightConnector1">
              <a:avLst/>
            </a:prstGeom>
            <a:noFill/>
            <a:ln w="6350" cap="flat" cmpd="sng" algn="ctr">
              <a:solidFill>
                <a:srgbClr val="5B9BD5"/>
              </a:solidFill>
              <a:prstDash val="solid"/>
              <a:miter lim="800000"/>
              <a:tailEnd type="triangle"/>
            </a:ln>
            <a:effectLst/>
          </p:spPr>
        </p:cxnSp>
        <p:cxnSp>
          <p:nvCxnSpPr>
            <p:cNvPr id="22" name="直接连接符 33">
              <a:extLst>
                <a:ext uri="{FF2B5EF4-FFF2-40B4-BE49-F238E27FC236}">
                  <a16:creationId xmlns:a16="http://schemas.microsoft.com/office/drawing/2014/main" id="{7FAFB7F4-FA19-85CC-AD62-70F698BF79D1}"/>
                </a:ext>
              </a:extLst>
            </p:cNvPr>
            <p:cNvCxnSpPr/>
            <p:nvPr/>
          </p:nvCxnSpPr>
          <p:spPr>
            <a:xfrm>
              <a:off x="8018716" y="2319596"/>
              <a:ext cx="1955800" cy="0"/>
            </a:xfrm>
            <a:prstGeom prst="line">
              <a:avLst/>
            </a:prstGeom>
            <a:noFill/>
            <a:ln w="9525" cap="flat" cmpd="sng" algn="ctr">
              <a:solidFill>
                <a:sysClr val="windowText" lastClr="000000"/>
              </a:solidFill>
              <a:prstDash val="dash"/>
              <a:round/>
              <a:headEnd type="none" w="med" len="med"/>
              <a:tailEnd type="none" w="med" len="med"/>
            </a:ln>
            <a:effectLst/>
          </p:spPr>
        </p:cxnSp>
        <p:sp>
          <p:nvSpPr>
            <p:cNvPr id="23" name="文本框 34">
              <a:extLst>
                <a:ext uri="{FF2B5EF4-FFF2-40B4-BE49-F238E27FC236}">
                  <a16:creationId xmlns:a16="http://schemas.microsoft.com/office/drawing/2014/main" id="{247074A7-DFC5-5866-8EAF-D6F692747E20}"/>
                </a:ext>
              </a:extLst>
            </p:cNvPr>
            <p:cNvSpPr txBox="1"/>
            <p:nvPr/>
          </p:nvSpPr>
          <p:spPr>
            <a:xfrm>
              <a:off x="8545907" y="1829656"/>
              <a:ext cx="285750" cy="6248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altLang="zh-CN" sz="1800" b="0" i="0" u="none" strike="noStrike" kern="0" cap="none" spc="0" normalizeH="0" baseline="0" noProof="0" dirty="0">
                  <a:ln>
                    <a:noFill/>
                  </a:ln>
                  <a:solidFill>
                    <a:srgbClr val="202124"/>
                  </a:solidFill>
                  <a:effectLst/>
                  <a:uLnTx/>
                  <a:uFillTx/>
                  <a:latin typeface="Google Sans"/>
                  <a:ea typeface="微软雅黑" panose="020B0503020204020204" pitchFamily="34" charset="-122"/>
                </a:rPr>
                <a:t>θ</a:t>
              </a:r>
              <a:endParaRPr kumimoji="0" lang="zh-CN" altLang="en-US" sz="1800" b="0" i="0" u="none" strike="noStrike" kern="0" cap="none" spc="0" normalizeH="0" baseline="0" noProof="0" dirty="0">
                <a:ln>
                  <a:noFill/>
                </a:ln>
                <a:solidFill>
                  <a:prstClr val="black"/>
                </a:solidFill>
                <a:effectLst/>
                <a:uLnTx/>
                <a:uFillTx/>
                <a:latin typeface="微软雅黑"/>
                <a:ea typeface="微软雅黑" panose="020B0503020204020204" pitchFamily="34" charset="-122"/>
              </a:endParaRPr>
            </a:p>
          </p:txBody>
        </p:sp>
        <p:sp>
          <p:nvSpPr>
            <p:cNvPr id="24" name="文本框 36">
              <a:extLst>
                <a:ext uri="{FF2B5EF4-FFF2-40B4-BE49-F238E27FC236}">
                  <a16:creationId xmlns:a16="http://schemas.microsoft.com/office/drawing/2014/main" id="{FC08897D-AC64-EEB4-911C-DF9F79A19F6C}"/>
                </a:ext>
              </a:extLst>
            </p:cNvPr>
            <p:cNvSpPr txBox="1"/>
            <p:nvPr/>
          </p:nvSpPr>
          <p:spPr>
            <a:xfrm>
              <a:off x="8471801" y="1273246"/>
              <a:ext cx="524815" cy="368499"/>
            </a:xfrm>
            <a:prstGeom prst="rect">
              <a:avLst/>
            </a:prstGeom>
            <a:blipFill rotWithShape="1">
              <a:blip r:embed="rId6"/>
              <a:stretch>
                <a:fillRect t="-3333"/>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25" name="文本框 37">
              <a:extLst>
                <a:ext uri="{FF2B5EF4-FFF2-40B4-BE49-F238E27FC236}">
                  <a16:creationId xmlns:a16="http://schemas.microsoft.com/office/drawing/2014/main" id="{3F864F30-355B-A646-99CE-0386FF0221B1}"/>
                </a:ext>
              </a:extLst>
            </p:cNvPr>
            <p:cNvSpPr txBox="1"/>
            <p:nvPr/>
          </p:nvSpPr>
          <p:spPr>
            <a:xfrm>
              <a:off x="1816621" y="1868298"/>
              <a:ext cx="533579" cy="375103"/>
            </a:xfrm>
            <a:prstGeom prst="rect">
              <a:avLst/>
            </a:prstGeom>
            <a:blipFill rotWithShape="1">
              <a:blip r:embed="rId7"/>
              <a:stretch>
                <a:fillRect b="-12903"/>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cxnSp>
          <p:nvCxnSpPr>
            <p:cNvPr id="26" name="直接箭头连接符 38">
              <a:extLst>
                <a:ext uri="{FF2B5EF4-FFF2-40B4-BE49-F238E27FC236}">
                  <a16:creationId xmlns:a16="http://schemas.microsoft.com/office/drawing/2014/main" id="{65FA786D-5B91-675F-85C3-E385DF35EBB3}"/>
                </a:ext>
              </a:extLst>
            </p:cNvPr>
            <p:cNvCxnSpPr/>
            <p:nvPr/>
          </p:nvCxnSpPr>
          <p:spPr>
            <a:xfrm>
              <a:off x="1816622" y="2289237"/>
              <a:ext cx="645357" cy="0"/>
            </a:xfrm>
            <a:prstGeom prst="straightConnector1">
              <a:avLst/>
            </a:prstGeom>
            <a:noFill/>
            <a:ln w="6350" cap="flat" cmpd="sng" algn="ctr">
              <a:solidFill>
                <a:srgbClr val="5B9BD5"/>
              </a:solidFill>
              <a:prstDash val="solid"/>
              <a:miter lim="800000"/>
              <a:tailEnd type="triangle"/>
            </a:ln>
            <a:effectLst/>
          </p:spPr>
        </p:cxnSp>
        <p:sp>
          <p:nvSpPr>
            <p:cNvPr id="27" name="文本框 40">
              <a:extLst>
                <a:ext uri="{FF2B5EF4-FFF2-40B4-BE49-F238E27FC236}">
                  <a16:creationId xmlns:a16="http://schemas.microsoft.com/office/drawing/2014/main" id="{DB8368E3-4936-780C-4618-0680F13872D0}"/>
                </a:ext>
              </a:extLst>
            </p:cNvPr>
            <p:cNvSpPr txBox="1"/>
            <p:nvPr/>
          </p:nvSpPr>
          <p:spPr>
            <a:xfrm>
              <a:off x="9188910" y="2536528"/>
              <a:ext cx="524815" cy="338554"/>
            </a:xfrm>
            <a:prstGeom prst="rect">
              <a:avLst/>
            </a:prstGeom>
            <a:blipFill rotWithShape="1">
              <a:blip r:embed="rId8"/>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28" name="文本框 44">
              <a:extLst>
                <a:ext uri="{FF2B5EF4-FFF2-40B4-BE49-F238E27FC236}">
                  <a16:creationId xmlns:a16="http://schemas.microsoft.com/office/drawing/2014/main" id="{A33FB28A-4BDA-659F-79AD-8A97C26C782B}"/>
                </a:ext>
              </a:extLst>
            </p:cNvPr>
            <p:cNvSpPr txBox="1"/>
            <p:nvPr/>
          </p:nvSpPr>
          <p:spPr>
            <a:xfrm>
              <a:off x="10475586" y="1543715"/>
              <a:ext cx="1513746" cy="50276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5" b="0" i="0" u="none" strike="noStrike" kern="0" cap="none" spc="0" normalizeH="0" baseline="0" noProof="0" dirty="0">
                <a:ln>
                  <a:noFill/>
                </a:ln>
                <a:solidFill>
                  <a:prstClr val="black"/>
                </a:solidFill>
                <a:effectLst/>
                <a:uLnTx/>
                <a:uFillTx/>
                <a:latin typeface="微软雅黑"/>
              </a:endParaRPr>
            </a:p>
          </p:txBody>
        </p:sp>
        <p:sp>
          <p:nvSpPr>
            <p:cNvPr id="29" name="文本框 45">
              <a:extLst>
                <a:ext uri="{FF2B5EF4-FFF2-40B4-BE49-F238E27FC236}">
                  <a16:creationId xmlns:a16="http://schemas.microsoft.com/office/drawing/2014/main" id="{9186F3B0-812F-7BBB-0B81-EA231EEFD747}"/>
                </a:ext>
              </a:extLst>
            </p:cNvPr>
            <p:cNvSpPr txBox="1"/>
            <p:nvPr/>
          </p:nvSpPr>
          <p:spPr>
            <a:xfrm>
              <a:off x="10337236" y="2111894"/>
              <a:ext cx="808244" cy="48950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微软雅黑"/>
                  <a:ea typeface="微软雅黑" panose="020B0503020204020204" pitchFamily="34" charset="-122"/>
                </a:rPr>
                <a:t>6Li</a:t>
              </a:r>
              <a:endParaRPr kumimoji="0" lang="zh-CN" altLang="en-US" sz="1800" b="0" i="0" u="none" strike="noStrike" kern="0" cap="none" spc="0" normalizeH="0" baseline="0" noProof="0" dirty="0">
                <a:ln>
                  <a:noFill/>
                </a:ln>
                <a:solidFill>
                  <a:prstClr val="white"/>
                </a:solidFill>
                <a:effectLst/>
                <a:uLnTx/>
                <a:uFillTx/>
                <a:latin typeface="微软雅黑"/>
                <a:ea typeface="微软雅黑" panose="020B0503020204020204" pitchFamily="34" charset="-122"/>
              </a:endParaRPr>
            </a:p>
          </p:txBody>
        </p:sp>
      </p:grpSp>
      <p:sp>
        <p:nvSpPr>
          <p:cNvPr id="32" name="椭圆 31">
            <a:extLst>
              <a:ext uri="{FF2B5EF4-FFF2-40B4-BE49-F238E27FC236}">
                <a16:creationId xmlns:a16="http://schemas.microsoft.com/office/drawing/2014/main" id="{88922EBA-E3DE-2552-A213-378CF76B9C74}"/>
              </a:ext>
            </a:extLst>
          </p:cNvPr>
          <p:cNvSpPr/>
          <p:nvPr/>
        </p:nvSpPr>
        <p:spPr>
          <a:xfrm>
            <a:off x="6947962" y="570791"/>
            <a:ext cx="1164275" cy="1710793"/>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8">
            <a:extLst>
              <a:ext uri="{FF2B5EF4-FFF2-40B4-BE49-F238E27FC236}">
                <a16:creationId xmlns:a16="http://schemas.microsoft.com/office/drawing/2014/main" id="{D534A9E6-A4AA-35FB-347B-6FF6E74624EB}"/>
              </a:ext>
            </a:extLst>
          </p:cNvPr>
          <p:cNvCxnSpPr/>
          <p:nvPr/>
        </p:nvCxnSpPr>
        <p:spPr>
          <a:xfrm>
            <a:off x="157067" y="570791"/>
            <a:ext cx="11814810" cy="0"/>
          </a:xfrm>
          <a:prstGeom prst="line">
            <a:avLst/>
          </a:prstGeom>
          <a:ln w="28575"/>
        </p:spPr>
        <p:style>
          <a:lnRef idx="2">
            <a:schemeClr val="accent1"/>
          </a:lnRef>
          <a:fillRef idx="0">
            <a:srgbClr val="FFFFFF"/>
          </a:fillRef>
          <a:effectRef idx="0">
            <a:srgbClr val="FFFFFF"/>
          </a:effectRef>
          <a:fontRef idx="minor">
            <a:schemeClr val="tx1"/>
          </a:fontRef>
        </p:style>
      </p:cxnSp>
      <p:grpSp>
        <p:nvGrpSpPr>
          <p:cNvPr id="63" name="组合 62">
            <a:extLst>
              <a:ext uri="{FF2B5EF4-FFF2-40B4-BE49-F238E27FC236}">
                <a16:creationId xmlns:a16="http://schemas.microsoft.com/office/drawing/2014/main" id="{2D88CB35-E57A-4623-8F1D-10FDFE7770DF}"/>
              </a:ext>
            </a:extLst>
          </p:cNvPr>
          <p:cNvGrpSpPr/>
          <p:nvPr/>
        </p:nvGrpSpPr>
        <p:grpSpPr>
          <a:xfrm>
            <a:off x="235423" y="2092720"/>
            <a:ext cx="4480585" cy="4605957"/>
            <a:chOff x="57309" y="2102553"/>
            <a:chExt cx="4480585" cy="4605957"/>
          </a:xfrm>
        </p:grpSpPr>
        <p:pic>
          <p:nvPicPr>
            <p:cNvPr id="33" name="图片 7">
              <a:extLst>
                <a:ext uri="{FF2B5EF4-FFF2-40B4-BE49-F238E27FC236}">
                  <a16:creationId xmlns:a16="http://schemas.microsoft.com/office/drawing/2014/main" id="{99BED56B-65AC-AE98-9437-4A3E134FED2F}"/>
                </a:ext>
              </a:extLst>
            </p:cNvPr>
            <p:cNvPicPr>
              <a:picLocks noChangeAspect="1"/>
            </p:cNvPicPr>
            <p:nvPr/>
          </p:nvPicPr>
          <p:blipFill>
            <a:blip r:embed="rId9"/>
            <a:srcRect l="39620" t="24435" r="42276" b="11343"/>
            <a:stretch>
              <a:fillRect/>
            </a:stretch>
          </p:blipFill>
          <p:spPr>
            <a:xfrm>
              <a:off x="2228778" y="2489969"/>
              <a:ext cx="2309116" cy="4162555"/>
            </a:xfrm>
            <a:prstGeom prst="rect">
              <a:avLst/>
            </a:prstGeom>
          </p:spPr>
        </p:pic>
        <p:pic>
          <p:nvPicPr>
            <p:cNvPr id="34" name="图片 11">
              <a:extLst>
                <a:ext uri="{FF2B5EF4-FFF2-40B4-BE49-F238E27FC236}">
                  <a16:creationId xmlns:a16="http://schemas.microsoft.com/office/drawing/2014/main" id="{3A65C77B-AD53-6B25-B9E8-C2918CE5BE2F}"/>
                </a:ext>
              </a:extLst>
            </p:cNvPr>
            <p:cNvPicPr>
              <a:picLocks noChangeAspect="1"/>
            </p:cNvPicPr>
            <p:nvPr/>
          </p:nvPicPr>
          <p:blipFill>
            <a:blip r:embed="rId10"/>
            <a:stretch>
              <a:fillRect/>
            </a:stretch>
          </p:blipFill>
          <p:spPr>
            <a:xfrm>
              <a:off x="57309" y="2465777"/>
              <a:ext cx="2265874" cy="4242733"/>
            </a:xfrm>
            <a:prstGeom prst="rect">
              <a:avLst/>
            </a:prstGeom>
          </p:spPr>
        </p:pic>
        <p:cxnSp>
          <p:nvCxnSpPr>
            <p:cNvPr id="35" name="直接箭头连接符 33">
              <a:extLst>
                <a:ext uri="{FF2B5EF4-FFF2-40B4-BE49-F238E27FC236}">
                  <a16:creationId xmlns:a16="http://schemas.microsoft.com/office/drawing/2014/main" id="{35178B29-A61B-1664-A0C3-D85D40BE3157}"/>
                </a:ext>
              </a:extLst>
            </p:cNvPr>
            <p:cNvCxnSpPr>
              <a:cxnSpLocks/>
            </p:cNvCxnSpPr>
            <p:nvPr/>
          </p:nvCxnSpPr>
          <p:spPr>
            <a:xfrm>
              <a:off x="1573161" y="4571246"/>
              <a:ext cx="1981771" cy="1040907"/>
            </a:xfrm>
            <a:prstGeom prst="straightConnector1">
              <a:avLst/>
            </a:prstGeom>
            <a:ln w="28575">
              <a:headEnd type="arrow"/>
              <a:tailEnd type="arrow"/>
            </a:ln>
          </p:spPr>
          <p:style>
            <a:lnRef idx="2">
              <a:schemeClr val="accent1"/>
            </a:lnRef>
            <a:fillRef idx="0">
              <a:srgbClr val="FFFFFF"/>
            </a:fillRef>
            <a:effectRef idx="0">
              <a:srgbClr val="FFFFFF"/>
            </a:effectRef>
            <a:fontRef idx="minor">
              <a:schemeClr val="tx1"/>
            </a:fontRef>
          </p:style>
        </p:cxnSp>
        <p:sp>
          <p:nvSpPr>
            <p:cNvPr id="57" name="Rectangle 1">
              <a:extLst>
                <a:ext uri="{FF2B5EF4-FFF2-40B4-BE49-F238E27FC236}">
                  <a16:creationId xmlns:a16="http://schemas.microsoft.com/office/drawing/2014/main" id="{E550A5E0-EDF9-821D-7FE9-C485EFEA3DE2}"/>
                </a:ext>
              </a:extLst>
            </p:cNvPr>
            <p:cNvSpPr>
              <a:spLocks noChangeArrowheads="1"/>
            </p:cNvSpPr>
            <p:nvPr/>
          </p:nvSpPr>
          <p:spPr bwMode="auto">
            <a:xfrm>
              <a:off x="57309" y="2102553"/>
              <a:ext cx="43475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Tx/>
                <a:buSzTx/>
                <a:tabLst/>
              </a:pPr>
              <a:r>
                <a:rPr lang="en-US" altLang="zh-CN" sz="2200" b="1" dirty="0">
                  <a:latin typeface="Times New Roman" panose="02020603050405020304" pitchFamily="18" charset="0"/>
                  <a:cs typeface="Times New Roman" panose="02020603050405020304" pitchFamily="18" charset="0"/>
                </a:rPr>
                <a:t>T</a:t>
              </a:r>
              <a:r>
                <a:rPr kumimoji="0" lang="zh-CN" altLang="zh-CN" sz="2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hermal conductivity</a:t>
              </a:r>
            </a:p>
          </p:txBody>
        </p:sp>
      </p:grpSp>
      <p:grpSp>
        <p:nvGrpSpPr>
          <p:cNvPr id="60" name="组合 59">
            <a:extLst>
              <a:ext uri="{FF2B5EF4-FFF2-40B4-BE49-F238E27FC236}">
                <a16:creationId xmlns:a16="http://schemas.microsoft.com/office/drawing/2014/main" id="{CAC0D348-0847-1672-1031-5799EBF94B36}"/>
              </a:ext>
            </a:extLst>
          </p:cNvPr>
          <p:cNvGrpSpPr/>
          <p:nvPr/>
        </p:nvGrpSpPr>
        <p:grpSpPr>
          <a:xfrm>
            <a:off x="4644888" y="2084178"/>
            <a:ext cx="3056228" cy="4614499"/>
            <a:chOff x="4203172" y="2094011"/>
            <a:chExt cx="3056228" cy="4614499"/>
          </a:xfrm>
        </p:grpSpPr>
        <p:pic>
          <p:nvPicPr>
            <p:cNvPr id="36" name="图片 21">
              <a:extLst>
                <a:ext uri="{FF2B5EF4-FFF2-40B4-BE49-F238E27FC236}">
                  <a16:creationId xmlns:a16="http://schemas.microsoft.com/office/drawing/2014/main" id="{97E87945-63C6-8CE5-C711-D916B885EF60}"/>
                </a:ext>
              </a:extLst>
            </p:cNvPr>
            <p:cNvPicPr>
              <a:picLocks noChangeAspect="1"/>
            </p:cNvPicPr>
            <p:nvPr/>
          </p:nvPicPr>
          <p:blipFill>
            <a:blip r:embed="rId11"/>
            <a:stretch>
              <a:fillRect/>
            </a:stretch>
          </p:blipFill>
          <p:spPr>
            <a:xfrm>
              <a:off x="4233702" y="4706212"/>
              <a:ext cx="2897352" cy="2002298"/>
            </a:xfrm>
            <a:prstGeom prst="rect">
              <a:avLst/>
            </a:prstGeom>
          </p:spPr>
        </p:pic>
        <p:pic>
          <p:nvPicPr>
            <p:cNvPr id="37" name="图片 24">
              <a:extLst>
                <a:ext uri="{FF2B5EF4-FFF2-40B4-BE49-F238E27FC236}">
                  <a16:creationId xmlns:a16="http://schemas.microsoft.com/office/drawing/2014/main" id="{00319B32-3ECB-BFC5-F327-F72E1B24E690}"/>
                </a:ext>
              </a:extLst>
            </p:cNvPr>
            <p:cNvPicPr>
              <a:picLocks noChangeAspect="1"/>
            </p:cNvPicPr>
            <p:nvPr/>
          </p:nvPicPr>
          <p:blipFill>
            <a:blip r:embed="rId12"/>
            <a:stretch>
              <a:fillRect/>
            </a:stretch>
          </p:blipFill>
          <p:spPr>
            <a:xfrm>
              <a:off x="4300677" y="2492807"/>
              <a:ext cx="2958723" cy="2250974"/>
            </a:xfrm>
            <a:prstGeom prst="rect">
              <a:avLst/>
            </a:prstGeom>
          </p:spPr>
        </p:pic>
        <p:sp>
          <p:nvSpPr>
            <p:cNvPr id="59" name="文本框 58">
              <a:extLst>
                <a:ext uri="{FF2B5EF4-FFF2-40B4-BE49-F238E27FC236}">
                  <a16:creationId xmlns:a16="http://schemas.microsoft.com/office/drawing/2014/main" id="{76932290-A284-C17E-7608-A8BAD9E4D572}"/>
                </a:ext>
              </a:extLst>
            </p:cNvPr>
            <p:cNvSpPr txBox="1"/>
            <p:nvPr/>
          </p:nvSpPr>
          <p:spPr>
            <a:xfrm>
              <a:off x="4203172" y="2094011"/>
              <a:ext cx="2897351" cy="430887"/>
            </a:xfrm>
            <a:prstGeom prst="rect">
              <a:avLst/>
            </a:prstGeom>
            <a:noFill/>
          </p:spPr>
          <p:txBody>
            <a:bodyPr wrap="square">
              <a:spAutoFit/>
            </a:bodyPr>
            <a:lstStyle/>
            <a:p>
              <a:pPr algn="ctr"/>
              <a:r>
                <a:rPr lang="en-US" altLang="zh-CN" sz="2200" b="1" dirty="0">
                  <a:latin typeface="Times New Roman" panose="02020603050405020304" pitchFamily="18" charset="0"/>
                  <a:cs typeface="Times New Roman" panose="02020603050405020304" pitchFamily="18" charset="0"/>
                </a:rPr>
                <a:t>Heat capacity</a:t>
              </a:r>
              <a:endParaRPr lang="zh-CN" altLang="en-US" sz="2200" b="1" dirty="0">
                <a:latin typeface="Times New Roman" panose="02020603050405020304" pitchFamily="18" charset="0"/>
                <a:cs typeface="Times New Roman" panose="02020603050405020304" pitchFamily="18" charset="0"/>
              </a:endParaRPr>
            </a:p>
          </p:txBody>
        </p:sp>
      </p:grpSp>
      <p:sp>
        <p:nvSpPr>
          <p:cNvPr id="65" name="文本框 64">
            <a:extLst>
              <a:ext uri="{FF2B5EF4-FFF2-40B4-BE49-F238E27FC236}">
                <a16:creationId xmlns:a16="http://schemas.microsoft.com/office/drawing/2014/main" id="{18C2288E-BD80-A72D-A354-62893A32301C}"/>
              </a:ext>
            </a:extLst>
          </p:cNvPr>
          <p:cNvSpPr txBox="1"/>
          <p:nvPr/>
        </p:nvSpPr>
        <p:spPr>
          <a:xfrm>
            <a:off x="8074781" y="2779680"/>
            <a:ext cx="4117219" cy="368306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The target LiIO3 crystal needs to be cooled and maintained at a low temperature of </a:t>
            </a:r>
            <a:r>
              <a:rPr lang="en-US" altLang="zh-CN" sz="2000" b="1" dirty="0">
                <a:latin typeface="Times New Roman" panose="02020603050405020304" pitchFamily="18" charset="0"/>
                <a:cs typeface="Times New Roman" panose="02020603050405020304" pitchFamily="18" charset="0"/>
              </a:rPr>
              <a:t>mK level </a:t>
            </a:r>
            <a:r>
              <a:rPr lang="en-US" altLang="zh-CN" sz="2000" dirty="0">
                <a:latin typeface="Times New Roman" panose="02020603050405020304" pitchFamily="18" charset="0"/>
                <a:cs typeface="Times New Roman" panose="02020603050405020304" pitchFamily="18" charset="0"/>
              </a:rPr>
              <a:t>during the experiment for tensor alignment</a:t>
            </a:r>
          </a:p>
          <a:p>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There are currently no data on the thermal conductivity and heat capacity of LiIO</a:t>
            </a:r>
            <a:r>
              <a:rPr lang="en-US" altLang="zh-CN" sz="2000" baseline="-25000" dirty="0">
                <a:latin typeface="Times New Roman" panose="02020603050405020304" pitchFamily="18" charset="0"/>
                <a:cs typeface="Times New Roman" panose="02020603050405020304" pitchFamily="18" charset="0"/>
              </a:rPr>
              <a:t>3</a:t>
            </a:r>
            <a:r>
              <a:rPr lang="en-US" altLang="zh-CN" sz="2000" dirty="0">
                <a:latin typeface="Times New Roman" panose="02020603050405020304" pitchFamily="18" charset="0"/>
                <a:cs typeface="Times New Roman" panose="02020603050405020304" pitchFamily="18" charset="0"/>
              </a:rPr>
              <a:t> crystals, only limited data on LiCuVO</a:t>
            </a:r>
            <a:r>
              <a:rPr lang="en-US" altLang="zh-CN" baseline="-25000" dirty="0">
                <a:latin typeface="Times New Roman" panose="02020603050405020304" pitchFamily="18" charset="0"/>
                <a:cs typeface="Times New Roman" panose="02020603050405020304" pitchFamily="18" charset="0"/>
              </a:rPr>
              <a:t>4</a:t>
            </a:r>
            <a:r>
              <a:rPr lang="en-US" altLang="zh-CN" sz="2000" dirty="0">
                <a:latin typeface="Times New Roman" panose="02020603050405020304" pitchFamily="18" charset="0"/>
                <a:cs typeface="Times New Roman" panose="02020603050405020304" pitchFamily="18" charset="0"/>
              </a:rPr>
              <a:t>, Li</a:t>
            </a:r>
            <a:r>
              <a:rPr lang="en-US" altLang="zh-CN" sz="2000" baseline="-25000" dirty="0">
                <a:latin typeface="Times New Roman" panose="02020603050405020304" pitchFamily="18" charset="0"/>
                <a:cs typeface="Times New Roman" panose="02020603050405020304" pitchFamily="18" charset="0"/>
              </a:rPr>
              <a:t>2</a:t>
            </a:r>
            <a:r>
              <a:rPr lang="en-US" altLang="zh-CN" sz="2000" dirty="0">
                <a:latin typeface="Times New Roman" panose="02020603050405020304" pitchFamily="18" charset="0"/>
                <a:cs typeface="Times New Roman" panose="02020603050405020304" pitchFamily="18" charset="0"/>
              </a:rPr>
              <a:t>B</a:t>
            </a:r>
            <a:r>
              <a:rPr lang="en-US" altLang="zh-CN" sz="2000" baseline="-25000" dirty="0">
                <a:latin typeface="Times New Roman" panose="02020603050405020304" pitchFamily="18" charset="0"/>
                <a:cs typeface="Times New Roman" panose="02020603050405020304" pitchFamily="18" charset="0"/>
              </a:rPr>
              <a:t>4</a:t>
            </a:r>
            <a:r>
              <a:rPr lang="en-US" altLang="zh-CN" sz="2000" dirty="0">
                <a:latin typeface="Times New Roman" panose="02020603050405020304" pitchFamily="18" charset="0"/>
                <a:cs typeface="Times New Roman" panose="02020603050405020304" pitchFamily="18" charset="0"/>
              </a:rPr>
              <a:t>O</a:t>
            </a:r>
            <a:r>
              <a:rPr lang="en-US" altLang="zh-CN" sz="2000" baseline="-25000" dirty="0">
                <a:latin typeface="Times New Roman" panose="02020603050405020304" pitchFamily="18" charset="0"/>
                <a:cs typeface="Times New Roman" panose="02020603050405020304" pitchFamily="18" charset="0"/>
              </a:rPr>
              <a:t>7</a:t>
            </a:r>
          </a:p>
          <a:p>
            <a:endParaRPr lang="en-US" altLang="zh-CN" sz="2000" baseline="-25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For smart use/design of refrigerator, </a:t>
            </a:r>
          </a:p>
          <a:p>
            <a:r>
              <a:rPr lang="en-US" altLang="zh-CN" sz="2000" dirty="0">
                <a:latin typeface="Times New Roman" panose="02020603050405020304" pitchFamily="18" charset="0"/>
                <a:cs typeface="Times New Roman" panose="02020603050405020304" pitchFamily="18" charset="0"/>
              </a:rPr>
              <a:t>no </a:t>
            </a:r>
            <a:r>
              <a:rPr lang="en-US" altLang="zh-CN" sz="2000" dirty="0">
                <a:solidFill>
                  <a:srgbClr val="FF0000"/>
                </a:solidFill>
                <a:latin typeface="Times New Roman" panose="02020603050405020304" pitchFamily="18" charset="0"/>
                <a:cs typeface="Times New Roman" panose="02020603050405020304" pitchFamily="18" charset="0"/>
              </a:rPr>
              <a:t>Brutal Force!</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7" name="日期占位符 6">
            <a:extLst>
              <a:ext uri="{FF2B5EF4-FFF2-40B4-BE49-F238E27FC236}">
                <a16:creationId xmlns:a16="http://schemas.microsoft.com/office/drawing/2014/main" id="{96E9DE9B-0F20-794C-81FC-26D630049991}"/>
              </a:ext>
            </a:extLst>
          </p:cNvPr>
          <p:cNvSpPr>
            <a:spLocks noGrp="1"/>
          </p:cNvSpPr>
          <p:nvPr>
            <p:ph type="dt" sz="half" idx="10"/>
          </p:nvPr>
        </p:nvSpPr>
        <p:spPr/>
        <p:txBody>
          <a:bodyPr/>
          <a:lstStyle/>
          <a:p>
            <a:r>
              <a:rPr lang="en-US" altLang="zh-CN"/>
              <a:t>2025/7/25</a:t>
            </a:r>
            <a:endParaRPr lang="en-US"/>
          </a:p>
        </p:txBody>
      </p:sp>
      <p:sp>
        <p:nvSpPr>
          <p:cNvPr id="8" name="页脚占位符 7">
            <a:extLst>
              <a:ext uri="{FF2B5EF4-FFF2-40B4-BE49-F238E27FC236}">
                <a16:creationId xmlns:a16="http://schemas.microsoft.com/office/drawing/2014/main" id="{4357AB60-D831-1971-9293-9F4B4BC7800E}"/>
              </a:ext>
            </a:extLst>
          </p:cNvPr>
          <p:cNvSpPr>
            <a:spLocks noGrp="1"/>
          </p:cNvSpPr>
          <p:nvPr>
            <p:ph type="ftr" sz="quarter" idx="11"/>
          </p:nvPr>
        </p:nvSpPr>
        <p:spPr/>
        <p:txBody>
          <a:bodyPr/>
          <a:lstStyle/>
          <a:p>
            <a:r>
              <a:rPr lang="en-US"/>
              <a:t>2025 NOPTREX NA</a:t>
            </a:r>
            <a:endParaRPr lang="en-US" dirty="0"/>
          </a:p>
        </p:txBody>
      </p:sp>
      <p:sp>
        <p:nvSpPr>
          <p:cNvPr id="30" name="灯片编号占位符 29">
            <a:extLst>
              <a:ext uri="{FF2B5EF4-FFF2-40B4-BE49-F238E27FC236}">
                <a16:creationId xmlns:a16="http://schemas.microsoft.com/office/drawing/2014/main" id="{9D4BBAB4-104B-0084-4AE3-FCB77550493F}"/>
              </a:ext>
            </a:extLst>
          </p:cNvPr>
          <p:cNvSpPr>
            <a:spLocks noGrp="1"/>
          </p:cNvSpPr>
          <p:nvPr>
            <p:ph type="sldNum" sz="quarter" idx="12"/>
          </p:nvPr>
        </p:nvSpPr>
        <p:spPr/>
        <p:txBody>
          <a:bodyPr/>
          <a:lstStyle/>
          <a:p>
            <a:fld id="{CC057153-B650-4DEB-B370-79DDCFDCE934}" type="slidenum">
              <a:rPr lang="en-US" smtClean="0"/>
              <a:t>31</a:t>
            </a:fld>
            <a:endParaRPr lang="en-US"/>
          </a:p>
        </p:txBody>
      </p:sp>
    </p:spTree>
    <p:extLst>
      <p:ext uri="{BB962C8B-B14F-4D97-AF65-F5344CB8AC3E}">
        <p14:creationId xmlns:p14="http://schemas.microsoft.com/office/powerpoint/2010/main" val="3561716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B6282-574E-388F-5CDC-3F7DB0B191D7}"/>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EAB638F1-AC5B-BB58-158E-BDE9DE694675}"/>
              </a:ext>
            </a:extLst>
          </p:cNvPr>
          <p:cNvSpPr txBox="1"/>
          <p:nvPr/>
        </p:nvSpPr>
        <p:spPr>
          <a:xfrm>
            <a:off x="154004" y="23380"/>
            <a:ext cx="12037996" cy="523220"/>
          </a:xfrm>
          <a:prstGeom prst="rect">
            <a:avLst/>
          </a:prstGeom>
          <a:noFill/>
        </p:spPr>
        <p:txBody>
          <a:bodyPr wrap="square" rtlCol="0">
            <a:spAutoFit/>
          </a:bodyPr>
          <a:lstStyle/>
          <a:p>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Low-temperature thermal properties measurements of LiIO</a:t>
            </a:r>
            <a:r>
              <a:rPr lang="en-US" altLang="zh-CN" sz="2800" b="1"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crystals</a:t>
            </a:r>
          </a:p>
        </p:txBody>
      </p:sp>
      <p:grpSp>
        <p:nvGrpSpPr>
          <p:cNvPr id="2" name="组合 3">
            <a:extLst>
              <a:ext uri="{FF2B5EF4-FFF2-40B4-BE49-F238E27FC236}">
                <a16:creationId xmlns:a16="http://schemas.microsoft.com/office/drawing/2014/main" id="{E1D3B4F6-EA80-7127-161C-7650EBE27C4D}"/>
              </a:ext>
            </a:extLst>
          </p:cNvPr>
          <p:cNvGrpSpPr/>
          <p:nvPr/>
        </p:nvGrpSpPr>
        <p:grpSpPr>
          <a:xfrm>
            <a:off x="583375" y="418021"/>
            <a:ext cx="10459154" cy="1458088"/>
            <a:chOff x="203396" y="1273246"/>
            <a:chExt cx="11785936" cy="1612982"/>
          </a:xfrm>
        </p:grpSpPr>
        <p:sp>
          <p:nvSpPr>
            <p:cNvPr id="3" name="Rectangle 3">
              <a:extLst>
                <a:ext uri="{FF2B5EF4-FFF2-40B4-BE49-F238E27FC236}">
                  <a16:creationId xmlns:a16="http://schemas.microsoft.com/office/drawing/2014/main" id="{D6522AE1-13E5-FA34-AF40-4FAE07C06359}"/>
                </a:ext>
              </a:extLst>
            </p:cNvPr>
            <p:cNvSpPr/>
            <p:nvPr/>
          </p:nvSpPr>
          <p:spPr>
            <a:xfrm>
              <a:off x="4413340" y="1957439"/>
              <a:ext cx="1953832" cy="688160"/>
            </a:xfrm>
            <a:prstGeom prst="rect">
              <a:avLst/>
            </a:prstGeom>
            <a:solidFill>
              <a:srgbClr val="7030A0"/>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微软雅黑"/>
                  <a:ea typeface="微软雅黑" panose="020B0503020204020204" pitchFamily="34" charset="-122"/>
                  <a:cs typeface="+mn-cs"/>
                </a:rPr>
                <a:t>Spin flipper</a:t>
              </a:r>
              <a:endParaRPr kumimoji="0" lang="en-US" sz="1600" b="0" i="0" u="none" strike="noStrike" kern="0" cap="none" spc="0" normalizeH="0" baseline="0" noProof="0" dirty="0">
                <a:ln>
                  <a:noFill/>
                </a:ln>
                <a:solidFill>
                  <a:prstClr val="white"/>
                </a:solidFill>
                <a:effectLst/>
                <a:uLnTx/>
                <a:uFillTx/>
                <a:latin typeface="微软雅黑"/>
                <a:ea typeface="+mn-ea"/>
                <a:cs typeface="+mn-cs"/>
              </a:endParaRPr>
            </a:p>
          </p:txBody>
        </p:sp>
        <p:sp>
          <p:nvSpPr>
            <p:cNvPr id="5" name="Rectangle 3">
              <a:extLst>
                <a:ext uri="{FF2B5EF4-FFF2-40B4-BE49-F238E27FC236}">
                  <a16:creationId xmlns:a16="http://schemas.microsoft.com/office/drawing/2014/main" id="{0EDC4A52-0E5D-7A7A-FED4-D90760D9F574}"/>
                </a:ext>
              </a:extLst>
            </p:cNvPr>
            <p:cNvSpPr/>
            <p:nvPr/>
          </p:nvSpPr>
          <p:spPr>
            <a:xfrm>
              <a:off x="2298664" y="1964270"/>
              <a:ext cx="1355008" cy="681328"/>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white"/>
                  </a:solidFill>
                  <a:effectLst/>
                  <a:uLnTx/>
                  <a:uFillTx/>
                  <a:latin typeface="微软雅黑"/>
                  <a:ea typeface="微软雅黑" panose="020B0503020204020204" pitchFamily="34" charset="-122"/>
                  <a:cs typeface="+mn-cs"/>
                </a:rPr>
                <a:t>Polarizer</a:t>
              </a:r>
              <a:endParaRPr kumimoji="0" lang="en-US" sz="1600" b="0" i="0" u="none" strike="noStrike" kern="0" cap="none" spc="0" normalizeH="0" baseline="0" noProof="0" dirty="0">
                <a:ln>
                  <a:noFill/>
                </a:ln>
                <a:solidFill>
                  <a:prstClr val="white"/>
                </a:solidFill>
                <a:effectLst/>
                <a:uLnTx/>
                <a:uFillTx/>
                <a:latin typeface="微软雅黑"/>
                <a:ea typeface="+mn-ea"/>
                <a:cs typeface="+mn-cs"/>
              </a:endParaRPr>
            </a:p>
          </p:txBody>
        </p:sp>
        <p:sp>
          <p:nvSpPr>
            <p:cNvPr id="6" name="文本框 12">
              <a:extLst>
                <a:ext uri="{FF2B5EF4-FFF2-40B4-BE49-F238E27FC236}">
                  <a16:creationId xmlns:a16="http://schemas.microsoft.com/office/drawing/2014/main" id="{0483B302-FCF3-3EE7-ED89-AAA7D39F7B74}"/>
                </a:ext>
              </a:extLst>
            </p:cNvPr>
            <p:cNvSpPr txBox="1"/>
            <p:nvPr/>
          </p:nvSpPr>
          <p:spPr>
            <a:xfrm>
              <a:off x="203396" y="2111181"/>
              <a:ext cx="1814323" cy="7750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微软雅黑"/>
                  <a:ea typeface="微软雅黑" panose="020B0503020204020204" pitchFamily="34" charset="-122"/>
                </a:rPr>
                <a:t>Unpolarized neutron</a:t>
              </a:r>
              <a:endParaRPr kumimoji="0" lang="en-US" sz="1600" b="0" i="0" u="none" strike="noStrike" kern="0" cap="none" spc="0" normalizeH="0" baseline="0" noProof="0" dirty="0">
                <a:ln>
                  <a:noFill/>
                </a:ln>
                <a:solidFill>
                  <a:prstClr val="black"/>
                </a:solidFill>
                <a:effectLst/>
                <a:uLnTx/>
                <a:uFillTx/>
                <a:latin typeface="微软雅黑"/>
              </a:endParaRPr>
            </a:p>
          </p:txBody>
        </p:sp>
        <p:sp>
          <p:nvSpPr>
            <p:cNvPr id="9" name="箭头: 右 14">
              <a:extLst>
                <a:ext uri="{FF2B5EF4-FFF2-40B4-BE49-F238E27FC236}">
                  <a16:creationId xmlns:a16="http://schemas.microsoft.com/office/drawing/2014/main" id="{72AADB55-7395-2D1E-5E34-1125AC71EC4B}"/>
                </a:ext>
              </a:extLst>
            </p:cNvPr>
            <p:cNvSpPr/>
            <p:nvPr/>
          </p:nvSpPr>
          <p:spPr>
            <a:xfrm>
              <a:off x="3762707" y="2242244"/>
              <a:ext cx="589280" cy="120361"/>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0" name="文本框 16">
              <a:extLst>
                <a:ext uri="{FF2B5EF4-FFF2-40B4-BE49-F238E27FC236}">
                  <a16:creationId xmlns:a16="http://schemas.microsoft.com/office/drawing/2014/main" id="{0641C175-D1A6-B88A-BAF4-B9A1B705C211}"/>
                </a:ext>
              </a:extLst>
            </p:cNvPr>
            <p:cNvSpPr txBox="1"/>
            <p:nvPr/>
          </p:nvSpPr>
          <p:spPr>
            <a:xfrm>
              <a:off x="3794025" y="1923371"/>
              <a:ext cx="524815" cy="338554"/>
            </a:xfrm>
            <a:prstGeom prst="rect">
              <a:avLst/>
            </a:prstGeom>
            <a:blipFill rotWithShape="1">
              <a:blip r:embed="rId3"/>
              <a:stretch>
                <a:fillRect b="-1071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11" name="文本框 17">
              <a:extLst>
                <a:ext uri="{FF2B5EF4-FFF2-40B4-BE49-F238E27FC236}">
                  <a16:creationId xmlns:a16="http://schemas.microsoft.com/office/drawing/2014/main" id="{B656A1DE-9984-4BC6-3CF5-28C799B98D9E}"/>
                </a:ext>
              </a:extLst>
            </p:cNvPr>
            <p:cNvSpPr txBox="1"/>
            <p:nvPr/>
          </p:nvSpPr>
          <p:spPr>
            <a:xfrm>
              <a:off x="6619499" y="1629039"/>
              <a:ext cx="524815" cy="338554"/>
            </a:xfrm>
            <a:prstGeom prst="rect">
              <a:avLst/>
            </a:prstGeom>
            <a:blipFill rotWithShape="1">
              <a:blip r:embed="rId4"/>
              <a:stretch>
                <a:fillRect b="-1071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12" name="箭头: 右 18">
              <a:extLst>
                <a:ext uri="{FF2B5EF4-FFF2-40B4-BE49-F238E27FC236}">
                  <a16:creationId xmlns:a16="http://schemas.microsoft.com/office/drawing/2014/main" id="{A6B52DE0-57D5-94E7-95BB-4AE5F61D075F}"/>
                </a:ext>
              </a:extLst>
            </p:cNvPr>
            <p:cNvSpPr/>
            <p:nvPr/>
          </p:nvSpPr>
          <p:spPr>
            <a:xfrm>
              <a:off x="6577765" y="2122462"/>
              <a:ext cx="589280" cy="120361"/>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3" name="箭头: 右 19">
              <a:extLst>
                <a:ext uri="{FF2B5EF4-FFF2-40B4-BE49-F238E27FC236}">
                  <a16:creationId xmlns:a16="http://schemas.microsoft.com/office/drawing/2014/main" id="{50DB2950-A931-C9D1-F8DF-017883229EA8}"/>
                </a:ext>
              </a:extLst>
            </p:cNvPr>
            <p:cNvSpPr/>
            <p:nvPr/>
          </p:nvSpPr>
          <p:spPr>
            <a:xfrm rot="10800000">
              <a:off x="6577765" y="2380118"/>
              <a:ext cx="589280" cy="120361"/>
            </a:xfrm>
            <a:prstGeom prst="rightArrow">
              <a:avLst/>
            </a:prstGeom>
            <a:solidFill>
              <a:srgbClr val="70AD47"/>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4" name="矩形 20">
              <a:extLst>
                <a:ext uri="{FF2B5EF4-FFF2-40B4-BE49-F238E27FC236}">
                  <a16:creationId xmlns:a16="http://schemas.microsoft.com/office/drawing/2014/main" id="{FE603315-2CB3-0649-FC4F-7CA7F119F4B5}"/>
                </a:ext>
              </a:extLst>
            </p:cNvPr>
            <p:cNvSpPr/>
            <p:nvPr/>
          </p:nvSpPr>
          <p:spPr>
            <a:xfrm>
              <a:off x="10243464" y="1932580"/>
              <a:ext cx="145915" cy="713019"/>
            </a:xfrm>
            <a:prstGeom prst="rect">
              <a:avLst/>
            </a:prstGeom>
            <a:solidFill>
              <a:srgbClr val="70AD47">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5" name="弦形 21">
              <a:extLst>
                <a:ext uri="{FF2B5EF4-FFF2-40B4-BE49-F238E27FC236}">
                  <a16:creationId xmlns:a16="http://schemas.microsoft.com/office/drawing/2014/main" id="{608D5DC0-4280-A3F8-E11A-9BB6DA71D721}"/>
                </a:ext>
              </a:extLst>
            </p:cNvPr>
            <p:cNvSpPr/>
            <p:nvPr/>
          </p:nvSpPr>
          <p:spPr>
            <a:xfrm rot="12161782">
              <a:off x="10210727" y="1978163"/>
              <a:ext cx="629648" cy="625797"/>
            </a:xfrm>
            <a:prstGeom prst="chord">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微软雅黑"/>
                <a:ea typeface="+mn-ea"/>
                <a:cs typeface="+mn-cs"/>
              </a:endParaRPr>
            </a:p>
          </p:txBody>
        </p:sp>
        <p:sp>
          <p:nvSpPr>
            <p:cNvPr id="16" name="箭头: 右 22">
              <a:extLst>
                <a:ext uri="{FF2B5EF4-FFF2-40B4-BE49-F238E27FC236}">
                  <a16:creationId xmlns:a16="http://schemas.microsoft.com/office/drawing/2014/main" id="{20BB0C26-BAAA-71C7-C4CB-E9693C9AC1F3}"/>
                </a:ext>
              </a:extLst>
            </p:cNvPr>
            <p:cNvSpPr/>
            <p:nvPr/>
          </p:nvSpPr>
          <p:spPr>
            <a:xfrm>
              <a:off x="8834533" y="2104949"/>
              <a:ext cx="1228815" cy="12953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7" name="箭头: 右 23">
              <a:extLst>
                <a:ext uri="{FF2B5EF4-FFF2-40B4-BE49-F238E27FC236}">
                  <a16:creationId xmlns:a16="http://schemas.microsoft.com/office/drawing/2014/main" id="{CF89C746-9B14-61C0-9136-171BE00FC8E7}"/>
                </a:ext>
              </a:extLst>
            </p:cNvPr>
            <p:cNvSpPr/>
            <p:nvPr/>
          </p:nvSpPr>
          <p:spPr>
            <a:xfrm rot="10800000">
              <a:off x="8834531" y="2362604"/>
              <a:ext cx="1228815" cy="129539"/>
            </a:xfrm>
            <a:prstGeom prst="rightArrow">
              <a:avLst/>
            </a:prstGeom>
            <a:solidFill>
              <a:srgbClr val="70AD47"/>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微软雅黑"/>
                <a:ea typeface="+mn-ea"/>
                <a:cs typeface="+mn-cs"/>
              </a:endParaRPr>
            </a:p>
          </p:txBody>
        </p:sp>
        <p:sp>
          <p:nvSpPr>
            <p:cNvPr id="18" name="文本框 25">
              <a:extLst>
                <a:ext uri="{FF2B5EF4-FFF2-40B4-BE49-F238E27FC236}">
                  <a16:creationId xmlns:a16="http://schemas.microsoft.com/office/drawing/2014/main" id="{A9E814D9-F8F3-BC67-0B21-27A963A7F3FE}"/>
                </a:ext>
              </a:extLst>
            </p:cNvPr>
            <p:cNvSpPr txBox="1"/>
            <p:nvPr/>
          </p:nvSpPr>
          <p:spPr>
            <a:xfrm>
              <a:off x="9175907" y="1689400"/>
              <a:ext cx="524815" cy="338554"/>
            </a:xfrm>
            <a:prstGeom prst="rect">
              <a:avLst/>
            </a:prstGeom>
            <a:blipFill rotWithShape="1">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19" name="矩形 26">
              <a:extLst>
                <a:ext uri="{FF2B5EF4-FFF2-40B4-BE49-F238E27FC236}">
                  <a16:creationId xmlns:a16="http://schemas.microsoft.com/office/drawing/2014/main" id="{FAD60D76-7B65-F8C7-5A3D-C75C03D25A20}"/>
                </a:ext>
              </a:extLst>
            </p:cNvPr>
            <p:cNvSpPr/>
            <p:nvPr/>
          </p:nvSpPr>
          <p:spPr>
            <a:xfrm>
              <a:off x="6408513" y="2018596"/>
              <a:ext cx="927784" cy="559901"/>
            </a:xfrm>
            <a:prstGeom prst="rect">
              <a:avLst/>
            </a:prstGeom>
            <a:noFill/>
            <a:ln w="12700" cap="flat" cmpd="sng" algn="ctr">
              <a:solidFill>
                <a:srgbClr val="5B9BD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微软雅黑"/>
                <a:ea typeface="微软雅黑" panose="020B0503020204020204" pitchFamily="34" charset="-122"/>
                <a:cs typeface="+mn-cs"/>
              </a:endParaRPr>
            </a:p>
          </p:txBody>
        </p:sp>
        <p:sp>
          <p:nvSpPr>
            <p:cNvPr id="20" name="圆柱体 30">
              <a:extLst>
                <a:ext uri="{FF2B5EF4-FFF2-40B4-BE49-F238E27FC236}">
                  <a16:creationId xmlns:a16="http://schemas.microsoft.com/office/drawing/2014/main" id="{6320EB26-EB4C-33AA-DD6A-03F11B4DE6F6}"/>
                </a:ext>
              </a:extLst>
            </p:cNvPr>
            <p:cNvSpPr/>
            <p:nvPr/>
          </p:nvSpPr>
          <p:spPr>
            <a:xfrm>
              <a:off x="7567866" y="1699207"/>
              <a:ext cx="902581" cy="1125436"/>
            </a:xfrm>
            <a:prstGeom prst="can">
              <a:avLst>
                <a:gd name="adj" fmla="val 26712"/>
              </a:avLst>
            </a:prstGeom>
            <a:solidFill>
              <a:srgbClr val="FFC000"/>
            </a:solidFill>
            <a:ln w="12700" cap="flat" cmpd="sng" algn="ctr">
              <a:solidFill>
                <a:srgbClr val="FFC000">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微软雅黑"/>
                  <a:ea typeface="微软雅黑" panose="020B0503020204020204" pitchFamily="34" charset="-122"/>
                  <a:cs typeface="+mn-cs"/>
                </a:rPr>
                <a:t>Tensor alignment target</a:t>
              </a:r>
            </a:p>
          </p:txBody>
        </p:sp>
        <p:cxnSp>
          <p:nvCxnSpPr>
            <p:cNvPr id="21" name="直接箭头连接符 31">
              <a:extLst>
                <a:ext uri="{FF2B5EF4-FFF2-40B4-BE49-F238E27FC236}">
                  <a16:creationId xmlns:a16="http://schemas.microsoft.com/office/drawing/2014/main" id="{ECB13AB2-D710-25B3-D20B-2961ADD3A2D3}"/>
                </a:ext>
              </a:extLst>
            </p:cNvPr>
            <p:cNvCxnSpPr/>
            <p:nvPr/>
          </p:nvCxnSpPr>
          <p:spPr>
            <a:xfrm flipV="1">
              <a:off x="8018716" y="1549061"/>
              <a:ext cx="961509" cy="770535"/>
            </a:xfrm>
            <a:prstGeom prst="straightConnector1">
              <a:avLst/>
            </a:prstGeom>
            <a:noFill/>
            <a:ln w="6350" cap="flat" cmpd="sng" algn="ctr">
              <a:solidFill>
                <a:srgbClr val="5B9BD5"/>
              </a:solidFill>
              <a:prstDash val="solid"/>
              <a:miter lim="800000"/>
              <a:tailEnd type="triangle"/>
            </a:ln>
            <a:effectLst/>
          </p:spPr>
        </p:cxnSp>
        <p:cxnSp>
          <p:nvCxnSpPr>
            <p:cNvPr id="22" name="直接连接符 33">
              <a:extLst>
                <a:ext uri="{FF2B5EF4-FFF2-40B4-BE49-F238E27FC236}">
                  <a16:creationId xmlns:a16="http://schemas.microsoft.com/office/drawing/2014/main" id="{7FAFB7F4-FA19-85CC-AD62-70F698BF79D1}"/>
                </a:ext>
              </a:extLst>
            </p:cNvPr>
            <p:cNvCxnSpPr/>
            <p:nvPr/>
          </p:nvCxnSpPr>
          <p:spPr>
            <a:xfrm>
              <a:off x="8018716" y="2319596"/>
              <a:ext cx="1955800" cy="0"/>
            </a:xfrm>
            <a:prstGeom prst="line">
              <a:avLst/>
            </a:prstGeom>
            <a:noFill/>
            <a:ln w="9525" cap="flat" cmpd="sng" algn="ctr">
              <a:solidFill>
                <a:sysClr val="windowText" lastClr="000000"/>
              </a:solidFill>
              <a:prstDash val="dash"/>
              <a:round/>
              <a:headEnd type="none" w="med" len="med"/>
              <a:tailEnd type="none" w="med" len="med"/>
            </a:ln>
            <a:effectLst/>
          </p:spPr>
        </p:cxnSp>
        <p:sp>
          <p:nvSpPr>
            <p:cNvPr id="23" name="文本框 34">
              <a:extLst>
                <a:ext uri="{FF2B5EF4-FFF2-40B4-BE49-F238E27FC236}">
                  <a16:creationId xmlns:a16="http://schemas.microsoft.com/office/drawing/2014/main" id="{247074A7-DFC5-5866-8EAF-D6F692747E20}"/>
                </a:ext>
              </a:extLst>
            </p:cNvPr>
            <p:cNvSpPr txBox="1"/>
            <p:nvPr/>
          </p:nvSpPr>
          <p:spPr>
            <a:xfrm>
              <a:off x="8545907" y="1829656"/>
              <a:ext cx="285750" cy="6248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altLang="zh-CN" sz="1800" b="0" i="0" u="none" strike="noStrike" kern="0" cap="none" spc="0" normalizeH="0" baseline="0" noProof="0" dirty="0">
                  <a:ln>
                    <a:noFill/>
                  </a:ln>
                  <a:solidFill>
                    <a:srgbClr val="202124"/>
                  </a:solidFill>
                  <a:effectLst/>
                  <a:uLnTx/>
                  <a:uFillTx/>
                  <a:latin typeface="Google Sans"/>
                  <a:ea typeface="微软雅黑" panose="020B0503020204020204" pitchFamily="34" charset="-122"/>
                </a:rPr>
                <a:t>θ</a:t>
              </a:r>
              <a:endParaRPr kumimoji="0" lang="zh-CN" altLang="en-US" sz="1800" b="0" i="0" u="none" strike="noStrike" kern="0" cap="none" spc="0" normalizeH="0" baseline="0" noProof="0" dirty="0">
                <a:ln>
                  <a:noFill/>
                </a:ln>
                <a:solidFill>
                  <a:prstClr val="black"/>
                </a:solidFill>
                <a:effectLst/>
                <a:uLnTx/>
                <a:uFillTx/>
                <a:latin typeface="微软雅黑"/>
                <a:ea typeface="微软雅黑" panose="020B0503020204020204" pitchFamily="34" charset="-122"/>
              </a:endParaRPr>
            </a:p>
          </p:txBody>
        </p:sp>
        <p:sp>
          <p:nvSpPr>
            <p:cNvPr id="24" name="文本框 36">
              <a:extLst>
                <a:ext uri="{FF2B5EF4-FFF2-40B4-BE49-F238E27FC236}">
                  <a16:creationId xmlns:a16="http://schemas.microsoft.com/office/drawing/2014/main" id="{FC08897D-AC64-EEB4-911C-DF9F79A19F6C}"/>
                </a:ext>
              </a:extLst>
            </p:cNvPr>
            <p:cNvSpPr txBox="1"/>
            <p:nvPr/>
          </p:nvSpPr>
          <p:spPr>
            <a:xfrm>
              <a:off x="8471801" y="1273246"/>
              <a:ext cx="524815" cy="368499"/>
            </a:xfrm>
            <a:prstGeom prst="rect">
              <a:avLst/>
            </a:prstGeom>
            <a:blipFill rotWithShape="1">
              <a:blip r:embed="rId6"/>
              <a:stretch>
                <a:fillRect t="-3333"/>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25" name="文本框 37">
              <a:extLst>
                <a:ext uri="{FF2B5EF4-FFF2-40B4-BE49-F238E27FC236}">
                  <a16:creationId xmlns:a16="http://schemas.microsoft.com/office/drawing/2014/main" id="{3F864F30-355B-A646-99CE-0386FF0221B1}"/>
                </a:ext>
              </a:extLst>
            </p:cNvPr>
            <p:cNvSpPr txBox="1"/>
            <p:nvPr/>
          </p:nvSpPr>
          <p:spPr>
            <a:xfrm>
              <a:off x="1816621" y="1868298"/>
              <a:ext cx="533579" cy="375103"/>
            </a:xfrm>
            <a:prstGeom prst="rect">
              <a:avLst/>
            </a:prstGeom>
            <a:blipFill rotWithShape="1">
              <a:blip r:embed="rId7"/>
              <a:stretch>
                <a:fillRect b="-12903"/>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cxnSp>
          <p:nvCxnSpPr>
            <p:cNvPr id="26" name="直接箭头连接符 38">
              <a:extLst>
                <a:ext uri="{FF2B5EF4-FFF2-40B4-BE49-F238E27FC236}">
                  <a16:creationId xmlns:a16="http://schemas.microsoft.com/office/drawing/2014/main" id="{65FA786D-5B91-675F-85C3-E385DF35EBB3}"/>
                </a:ext>
              </a:extLst>
            </p:cNvPr>
            <p:cNvCxnSpPr/>
            <p:nvPr/>
          </p:nvCxnSpPr>
          <p:spPr>
            <a:xfrm>
              <a:off x="1816622" y="2289237"/>
              <a:ext cx="645357" cy="0"/>
            </a:xfrm>
            <a:prstGeom prst="straightConnector1">
              <a:avLst/>
            </a:prstGeom>
            <a:noFill/>
            <a:ln w="6350" cap="flat" cmpd="sng" algn="ctr">
              <a:solidFill>
                <a:srgbClr val="5B9BD5"/>
              </a:solidFill>
              <a:prstDash val="solid"/>
              <a:miter lim="800000"/>
              <a:tailEnd type="triangle"/>
            </a:ln>
            <a:effectLst/>
          </p:spPr>
        </p:cxnSp>
        <p:sp>
          <p:nvSpPr>
            <p:cNvPr id="27" name="文本框 40">
              <a:extLst>
                <a:ext uri="{FF2B5EF4-FFF2-40B4-BE49-F238E27FC236}">
                  <a16:creationId xmlns:a16="http://schemas.microsoft.com/office/drawing/2014/main" id="{DB8368E3-4936-780C-4618-0680F13872D0}"/>
                </a:ext>
              </a:extLst>
            </p:cNvPr>
            <p:cNvSpPr txBox="1"/>
            <p:nvPr/>
          </p:nvSpPr>
          <p:spPr>
            <a:xfrm>
              <a:off x="9188910" y="2536528"/>
              <a:ext cx="524815" cy="338554"/>
            </a:xfrm>
            <a:prstGeom prst="rect">
              <a:avLst/>
            </a:prstGeom>
            <a:blipFill rotWithShape="1">
              <a:blip r:embed="rId8"/>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latin typeface="微软雅黑"/>
                  <a:ea typeface="微软雅黑" panose="020B0503020204020204" pitchFamily="34" charset="-122"/>
                </a:rPr>
                <a:t> </a:t>
              </a:r>
            </a:p>
          </p:txBody>
        </p:sp>
        <p:sp>
          <p:nvSpPr>
            <p:cNvPr id="28" name="文本框 44">
              <a:extLst>
                <a:ext uri="{FF2B5EF4-FFF2-40B4-BE49-F238E27FC236}">
                  <a16:creationId xmlns:a16="http://schemas.microsoft.com/office/drawing/2014/main" id="{A33FB28A-4BDA-659F-79AD-8A97C26C782B}"/>
                </a:ext>
              </a:extLst>
            </p:cNvPr>
            <p:cNvSpPr txBox="1"/>
            <p:nvPr/>
          </p:nvSpPr>
          <p:spPr>
            <a:xfrm>
              <a:off x="10475586" y="1543715"/>
              <a:ext cx="1513746" cy="50276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65" b="0" i="0" u="none" strike="noStrike" kern="0" cap="none" spc="0" normalizeH="0" baseline="0" noProof="0" dirty="0">
                <a:ln>
                  <a:noFill/>
                </a:ln>
                <a:solidFill>
                  <a:prstClr val="black"/>
                </a:solidFill>
                <a:effectLst/>
                <a:uLnTx/>
                <a:uFillTx/>
                <a:latin typeface="微软雅黑"/>
              </a:endParaRPr>
            </a:p>
          </p:txBody>
        </p:sp>
        <p:sp>
          <p:nvSpPr>
            <p:cNvPr id="29" name="文本框 45">
              <a:extLst>
                <a:ext uri="{FF2B5EF4-FFF2-40B4-BE49-F238E27FC236}">
                  <a16:creationId xmlns:a16="http://schemas.microsoft.com/office/drawing/2014/main" id="{9186F3B0-812F-7BBB-0B81-EA231EEFD747}"/>
                </a:ext>
              </a:extLst>
            </p:cNvPr>
            <p:cNvSpPr txBox="1"/>
            <p:nvPr/>
          </p:nvSpPr>
          <p:spPr>
            <a:xfrm>
              <a:off x="10337236" y="2111894"/>
              <a:ext cx="808244" cy="48950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微软雅黑"/>
                  <a:ea typeface="微软雅黑" panose="020B0503020204020204" pitchFamily="34" charset="-122"/>
                </a:rPr>
                <a:t>6Li</a:t>
              </a:r>
              <a:endParaRPr kumimoji="0" lang="zh-CN" altLang="en-US" sz="1800" b="0" i="0" u="none" strike="noStrike" kern="0" cap="none" spc="0" normalizeH="0" baseline="0" noProof="0" dirty="0">
                <a:ln>
                  <a:noFill/>
                </a:ln>
                <a:solidFill>
                  <a:prstClr val="white"/>
                </a:solidFill>
                <a:effectLst/>
                <a:uLnTx/>
                <a:uFillTx/>
                <a:latin typeface="微软雅黑"/>
                <a:ea typeface="微软雅黑" panose="020B0503020204020204" pitchFamily="34" charset="-122"/>
              </a:endParaRPr>
            </a:p>
          </p:txBody>
        </p:sp>
      </p:grpSp>
      <p:sp>
        <p:nvSpPr>
          <p:cNvPr id="32" name="椭圆 31">
            <a:extLst>
              <a:ext uri="{FF2B5EF4-FFF2-40B4-BE49-F238E27FC236}">
                <a16:creationId xmlns:a16="http://schemas.microsoft.com/office/drawing/2014/main" id="{88922EBA-E3DE-2552-A213-378CF76B9C74}"/>
              </a:ext>
            </a:extLst>
          </p:cNvPr>
          <p:cNvSpPr/>
          <p:nvPr/>
        </p:nvSpPr>
        <p:spPr>
          <a:xfrm>
            <a:off x="6947962" y="570791"/>
            <a:ext cx="1164275" cy="1710793"/>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8">
            <a:extLst>
              <a:ext uri="{FF2B5EF4-FFF2-40B4-BE49-F238E27FC236}">
                <a16:creationId xmlns:a16="http://schemas.microsoft.com/office/drawing/2014/main" id="{D534A9E6-A4AA-35FB-347B-6FF6E74624EB}"/>
              </a:ext>
            </a:extLst>
          </p:cNvPr>
          <p:cNvCxnSpPr/>
          <p:nvPr/>
        </p:nvCxnSpPr>
        <p:spPr>
          <a:xfrm>
            <a:off x="157067" y="570791"/>
            <a:ext cx="11814810" cy="0"/>
          </a:xfrm>
          <a:prstGeom prst="line">
            <a:avLst/>
          </a:prstGeom>
          <a:ln w="28575"/>
        </p:spPr>
        <p:style>
          <a:lnRef idx="2">
            <a:schemeClr val="accent1"/>
          </a:lnRef>
          <a:fillRef idx="0">
            <a:srgbClr val="FFFFFF"/>
          </a:fillRef>
          <a:effectRef idx="0">
            <a:srgbClr val="FFFFFF"/>
          </a:effectRef>
          <a:fontRef idx="minor">
            <a:schemeClr val="tx1"/>
          </a:fontRef>
        </p:style>
      </p:cxnSp>
      <p:grpSp>
        <p:nvGrpSpPr>
          <p:cNvPr id="63" name="组合 62">
            <a:extLst>
              <a:ext uri="{FF2B5EF4-FFF2-40B4-BE49-F238E27FC236}">
                <a16:creationId xmlns:a16="http://schemas.microsoft.com/office/drawing/2014/main" id="{2D88CB35-E57A-4623-8F1D-10FDFE7770DF}"/>
              </a:ext>
            </a:extLst>
          </p:cNvPr>
          <p:cNvGrpSpPr/>
          <p:nvPr/>
        </p:nvGrpSpPr>
        <p:grpSpPr>
          <a:xfrm>
            <a:off x="235423" y="2092720"/>
            <a:ext cx="4480585" cy="4605957"/>
            <a:chOff x="57309" y="2102553"/>
            <a:chExt cx="4480585" cy="4605957"/>
          </a:xfrm>
        </p:grpSpPr>
        <p:pic>
          <p:nvPicPr>
            <p:cNvPr id="33" name="图片 7">
              <a:extLst>
                <a:ext uri="{FF2B5EF4-FFF2-40B4-BE49-F238E27FC236}">
                  <a16:creationId xmlns:a16="http://schemas.microsoft.com/office/drawing/2014/main" id="{99BED56B-65AC-AE98-9437-4A3E134FED2F}"/>
                </a:ext>
              </a:extLst>
            </p:cNvPr>
            <p:cNvPicPr>
              <a:picLocks noChangeAspect="1"/>
            </p:cNvPicPr>
            <p:nvPr/>
          </p:nvPicPr>
          <p:blipFill>
            <a:blip r:embed="rId9"/>
            <a:srcRect l="39620" t="24435" r="42276" b="11343"/>
            <a:stretch>
              <a:fillRect/>
            </a:stretch>
          </p:blipFill>
          <p:spPr>
            <a:xfrm>
              <a:off x="2228778" y="2489969"/>
              <a:ext cx="2309116" cy="4162555"/>
            </a:xfrm>
            <a:prstGeom prst="rect">
              <a:avLst/>
            </a:prstGeom>
          </p:spPr>
        </p:pic>
        <p:pic>
          <p:nvPicPr>
            <p:cNvPr id="34" name="图片 11">
              <a:extLst>
                <a:ext uri="{FF2B5EF4-FFF2-40B4-BE49-F238E27FC236}">
                  <a16:creationId xmlns:a16="http://schemas.microsoft.com/office/drawing/2014/main" id="{3A65C77B-AD53-6B25-B9E8-C2918CE5BE2F}"/>
                </a:ext>
              </a:extLst>
            </p:cNvPr>
            <p:cNvPicPr>
              <a:picLocks noChangeAspect="1"/>
            </p:cNvPicPr>
            <p:nvPr/>
          </p:nvPicPr>
          <p:blipFill>
            <a:blip r:embed="rId10"/>
            <a:stretch>
              <a:fillRect/>
            </a:stretch>
          </p:blipFill>
          <p:spPr>
            <a:xfrm>
              <a:off x="57309" y="2465777"/>
              <a:ext cx="2265874" cy="4242733"/>
            </a:xfrm>
            <a:prstGeom prst="rect">
              <a:avLst/>
            </a:prstGeom>
          </p:spPr>
        </p:pic>
        <p:cxnSp>
          <p:nvCxnSpPr>
            <p:cNvPr id="35" name="直接箭头连接符 33">
              <a:extLst>
                <a:ext uri="{FF2B5EF4-FFF2-40B4-BE49-F238E27FC236}">
                  <a16:creationId xmlns:a16="http://schemas.microsoft.com/office/drawing/2014/main" id="{35178B29-A61B-1664-A0C3-D85D40BE3157}"/>
                </a:ext>
              </a:extLst>
            </p:cNvPr>
            <p:cNvCxnSpPr>
              <a:cxnSpLocks/>
            </p:cNvCxnSpPr>
            <p:nvPr/>
          </p:nvCxnSpPr>
          <p:spPr>
            <a:xfrm>
              <a:off x="1573161" y="4571246"/>
              <a:ext cx="1981771" cy="1040907"/>
            </a:xfrm>
            <a:prstGeom prst="straightConnector1">
              <a:avLst/>
            </a:prstGeom>
            <a:ln w="28575">
              <a:headEnd type="arrow"/>
              <a:tailEnd type="arrow"/>
            </a:ln>
          </p:spPr>
          <p:style>
            <a:lnRef idx="2">
              <a:schemeClr val="accent1"/>
            </a:lnRef>
            <a:fillRef idx="0">
              <a:srgbClr val="FFFFFF"/>
            </a:fillRef>
            <a:effectRef idx="0">
              <a:srgbClr val="FFFFFF"/>
            </a:effectRef>
            <a:fontRef idx="minor">
              <a:schemeClr val="tx1"/>
            </a:fontRef>
          </p:style>
        </p:cxnSp>
        <p:sp>
          <p:nvSpPr>
            <p:cNvPr id="57" name="Rectangle 1">
              <a:extLst>
                <a:ext uri="{FF2B5EF4-FFF2-40B4-BE49-F238E27FC236}">
                  <a16:creationId xmlns:a16="http://schemas.microsoft.com/office/drawing/2014/main" id="{E550A5E0-EDF9-821D-7FE9-C485EFEA3DE2}"/>
                </a:ext>
              </a:extLst>
            </p:cNvPr>
            <p:cNvSpPr>
              <a:spLocks noChangeArrowheads="1"/>
            </p:cNvSpPr>
            <p:nvPr/>
          </p:nvSpPr>
          <p:spPr bwMode="auto">
            <a:xfrm>
              <a:off x="57309" y="2102553"/>
              <a:ext cx="43475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Tx/>
                <a:buSzTx/>
                <a:tabLst/>
              </a:pPr>
              <a:r>
                <a:rPr lang="en-US" altLang="zh-CN" sz="2200" b="1" dirty="0">
                  <a:latin typeface="Times New Roman" panose="02020603050405020304" pitchFamily="18" charset="0"/>
                  <a:cs typeface="Times New Roman" panose="02020603050405020304" pitchFamily="18" charset="0"/>
                </a:rPr>
                <a:t>T</a:t>
              </a:r>
              <a:r>
                <a:rPr kumimoji="0" lang="zh-CN" altLang="zh-CN" sz="2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hermal conductivity</a:t>
              </a:r>
            </a:p>
          </p:txBody>
        </p:sp>
      </p:grpSp>
      <p:grpSp>
        <p:nvGrpSpPr>
          <p:cNvPr id="60" name="组合 59">
            <a:extLst>
              <a:ext uri="{FF2B5EF4-FFF2-40B4-BE49-F238E27FC236}">
                <a16:creationId xmlns:a16="http://schemas.microsoft.com/office/drawing/2014/main" id="{CAC0D348-0847-1672-1031-5799EBF94B36}"/>
              </a:ext>
            </a:extLst>
          </p:cNvPr>
          <p:cNvGrpSpPr/>
          <p:nvPr/>
        </p:nvGrpSpPr>
        <p:grpSpPr>
          <a:xfrm>
            <a:off x="4644888" y="2084178"/>
            <a:ext cx="3056228" cy="4614499"/>
            <a:chOff x="4203172" y="2094011"/>
            <a:chExt cx="3056228" cy="4614499"/>
          </a:xfrm>
        </p:grpSpPr>
        <p:pic>
          <p:nvPicPr>
            <p:cNvPr id="36" name="图片 21">
              <a:extLst>
                <a:ext uri="{FF2B5EF4-FFF2-40B4-BE49-F238E27FC236}">
                  <a16:creationId xmlns:a16="http://schemas.microsoft.com/office/drawing/2014/main" id="{97E87945-63C6-8CE5-C711-D916B885EF60}"/>
                </a:ext>
              </a:extLst>
            </p:cNvPr>
            <p:cNvPicPr>
              <a:picLocks noChangeAspect="1"/>
            </p:cNvPicPr>
            <p:nvPr/>
          </p:nvPicPr>
          <p:blipFill>
            <a:blip r:embed="rId11"/>
            <a:stretch>
              <a:fillRect/>
            </a:stretch>
          </p:blipFill>
          <p:spPr>
            <a:xfrm>
              <a:off x="4233702" y="4706212"/>
              <a:ext cx="2897352" cy="2002298"/>
            </a:xfrm>
            <a:prstGeom prst="rect">
              <a:avLst/>
            </a:prstGeom>
          </p:spPr>
        </p:pic>
        <p:pic>
          <p:nvPicPr>
            <p:cNvPr id="37" name="图片 24">
              <a:extLst>
                <a:ext uri="{FF2B5EF4-FFF2-40B4-BE49-F238E27FC236}">
                  <a16:creationId xmlns:a16="http://schemas.microsoft.com/office/drawing/2014/main" id="{00319B32-3ECB-BFC5-F327-F72E1B24E690}"/>
                </a:ext>
              </a:extLst>
            </p:cNvPr>
            <p:cNvPicPr>
              <a:picLocks noChangeAspect="1"/>
            </p:cNvPicPr>
            <p:nvPr/>
          </p:nvPicPr>
          <p:blipFill>
            <a:blip r:embed="rId12"/>
            <a:stretch>
              <a:fillRect/>
            </a:stretch>
          </p:blipFill>
          <p:spPr>
            <a:xfrm>
              <a:off x="4300677" y="2492807"/>
              <a:ext cx="2958723" cy="2250974"/>
            </a:xfrm>
            <a:prstGeom prst="rect">
              <a:avLst/>
            </a:prstGeom>
          </p:spPr>
        </p:pic>
        <p:sp>
          <p:nvSpPr>
            <p:cNvPr id="59" name="文本框 58">
              <a:extLst>
                <a:ext uri="{FF2B5EF4-FFF2-40B4-BE49-F238E27FC236}">
                  <a16:creationId xmlns:a16="http://schemas.microsoft.com/office/drawing/2014/main" id="{76932290-A284-C17E-7608-A8BAD9E4D572}"/>
                </a:ext>
              </a:extLst>
            </p:cNvPr>
            <p:cNvSpPr txBox="1"/>
            <p:nvPr/>
          </p:nvSpPr>
          <p:spPr>
            <a:xfrm>
              <a:off x="4203172" y="2094011"/>
              <a:ext cx="2897351" cy="430887"/>
            </a:xfrm>
            <a:prstGeom prst="rect">
              <a:avLst/>
            </a:prstGeom>
            <a:noFill/>
          </p:spPr>
          <p:txBody>
            <a:bodyPr wrap="square">
              <a:spAutoFit/>
            </a:bodyPr>
            <a:lstStyle/>
            <a:p>
              <a:pPr algn="ctr"/>
              <a:r>
                <a:rPr lang="en-US" altLang="zh-CN" sz="2200" b="1" dirty="0">
                  <a:latin typeface="Times New Roman" panose="02020603050405020304" pitchFamily="18" charset="0"/>
                  <a:cs typeface="Times New Roman" panose="02020603050405020304" pitchFamily="18" charset="0"/>
                </a:rPr>
                <a:t>Heat capacity</a:t>
              </a:r>
              <a:endParaRPr lang="zh-CN" altLang="en-US" sz="2200" b="1" dirty="0">
                <a:latin typeface="Times New Roman" panose="02020603050405020304" pitchFamily="18" charset="0"/>
                <a:cs typeface="Times New Roman" panose="02020603050405020304" pitchFamily="18" charset="0"/>
              </a:endParaRPr>
            </a:p>
          </p:txBody>
        </p:sp>
      </p:grpSp>
      <p:sp>
        <p:nvSpPr>
          <p:cNvPr id="65" name="文本框 64">
            <a:extLst>
              <a:ext uri="{FF2B5EF4-FFF2-40B4-BE49-F238E27FC236}">
                <a16:creationId xmlns:a16="http://schemas.microsoft.com/office/drawing/2014/main" id="{18C2288E-BD80-A72D-A354-62893A32301C}"/>
              </a:ext>
            </a:extLst>
          </p:cNvPr>
          <p:cNvSpPr txBox="1"/>
          <p:nvPr/>
        </p:nvSpPr>
        <p:spPr>
          <a:xfrm>
            <a:off x="8074781" y="2779680"/>
            <a:ext cx="4117219" cy="368306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The target LiIO3 crystal needs to be cooled and maintained at a low temperature of </a:t>
            </a:r>
            <a:r>
              <a:rPr lang="en-US" altLang="zh-CN" sz="2000" b="1" dirty="0">
                <a:latin typeface="Times New Roman" panose="02020603050405020304" pitchFamily="18" charset="0"/>
                <a:cs typeface="Times New Roman" panose="02020603050405020304" pitchFamily="18" charset="0"/>
              </a:rPr>
              <a:t>mK level </a:t>
            </a:r>
            <a:r>
              <a:rPr lang="en-US" altLang="zh-CN" sz="2000" dirty="0">
                <a:latin typeface="Times New Roman" panose="02020603050405020304" pitchFamily="18" charset="0"/>
                <a:cs typeface="Times New Roman" panose="02020603050405020304" pitchFamily="18" charset="0"/>
              </a:rPr>
              <a:t>during the experiment for tensor alignment</a:t>
            </a:r>
          </a:p>
          <a:p>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There are currently no data on the thermal conductivity and heat capacity of LiIO</a:t>
            </a:r>
            <a:r>
              <a:rPr lang="en-US" altLang="zh-CN" sz="2000" baseline="-25000" dirty="0">
                <a:latin typeface="Times New Roman" panose="02020603050405020304" pitchFamily="18" charset="0"/>
                <a:cs typeface="Times New Roman" panose="02020603050405020304" pitchFamily="18" charset="0"/>
              </a:rPr>
              <a:t>3</a:t>
            </a:r>
            <a:r>
              <a:rPr lang="en-US" altLang="zh-CN" sz="2000" dirty="0">
                <a:latin typeface="Times New Roman" panose="02020603050405020304" pitchFamily="18" charset="0"/>
                <a:cs typeface="Times New Roman" panose="02020603050405020304" pitchFamily="18" charset="0"/>
              </a:rPr>
              <a:t> crystals, only limited data on LiCuVO</a:t>
            </a:r>
            <a:r>
              <a:rPr lang="en-US" altLang="zh-CN" baseline="-25000" dirty="0">
                <a:latin typeface="Times New Roman" panose="02020603050405020304" pitchFamily="18" charset="0"/>
                <a:cs typeface="Times New Roman" panose="02020603050405020304" pitchFamily="18" charset="0"/>
              </a:rPr>
              <a:t>4</a:t>
            </a:r>
            <a:r>
              <a:rPr lang="en-US" altLang="zh-CN" sz="2000" dirty="0">
                <a:latin typeface="Times New Roman" panose="02020603050405020304" pitchFamily="18" charset="0"/>
                <a:cs typeface="Times New Roman" panose="02020603050405020304" pitchFamily="18" charset="0"/>
              </a:rPr>
              <a:t>, Li</a:t>
            </a:r>
            <a:r>
              <a:rPr lang="en-US" altLang="zh-CN" sz="2000" baseline="-25000" dirty="0">
                <a:latin typeface="Times New Roman" panose="02020603050405020304" pitchFamily="18" charset="0"/>
                <a:cs typeface="Times New Roman" panose="02020603050405020304" pitchFamily="18" charset="0"/>
              </a:rPr>
              <a:t>2</a:t>
            </a:r>
            <a:r>
              <a:rPr lang="en-US" altLang="zh-CN" sz="2000" dirty="0">
                <a:latin typeface="Times New Roman" panose="02020603050405020304" pitchFamily="18" charset="0"/>
                <a:cs typeface="Times New Roman" panose="02020603050405020304" pitchFamily="18" charset="0"/>
              </a:rPr>
              <a:t>B</a:t>
            </a:r>
            <a:r>
              <a:rPr lang="en-US" altLang="zh-CN" sz="2000" baseline="-25000" dirty="0">
                <a:latin typeface="Times New Roman" panose="02020603050405020304" pitchFamily="18" charset="0"/>
                <a:cs typeface="Times New Roman" panose="02020603050405020304" pitchFamily="18" charset="0"/>
              </a:rPr>
              <a:t>4</a:t>
            </a:r>
            <a:r>
              <a:rPr lang="en-US" altLang="zh-CN" sz="2000" dirty="0">
                <a:latin typeface="Times New Roman" panose="02020603050405020304" pitchFamily="18" charset="0"/>
                <a:cs typeface="Times New Roman" panose="02020603050405020304" pitchFamily="18" charset="0"/>
              </a:rPr>
              <a:t>O</a:t>
            </a:r>
            <a:r>
              <a:rPr lang="en-US" altLang="zh-CN" sz="2000" baseline="-25000" dirty="0">
                <a:latin typeface="Times New Roman" panose="02020603050405020304" pitchFamily="18" charset="0"/>
                <a:cs typeface="Times New Roman" panose="02020603050405020304" pitchFamily="18" charset="0"/>
              </a:rPr>
              <a:t>7</a:t>
            </a:r>
          </a:p>
          <a:p>
            <a:endParaRPr lang="en-US" altLang="zh-CN" sz="2000" baseline="-25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For smart use/design of refrigerator, </a:t>
            </a:r>
          </a:p>
          <a:p>
            <a:r>
              <a:rPr lang="en-US" altLang="zh-CN" sz="2000" dirty="0">
                <a:latin typeface="Times New Roman" panose="02020603050405020304" pitchFamily="18" charset="0"/>
                <a:cs typeface="Times New Roman" panose="02020603050405020304" pitchFamily="18" charset="0"/>
              </a:rPr>
              <a:t>no </a:t>
            </a:r>
            <a:r>
              <a:rPr lang="en-US" altLang="zh-CN" sz="2000" dirty="0">
                <a:solidFill>
                  <a:srgbClr val="FF0000"/>
                </a:solidFill>
                <a:latin typeface="Times New Roman" panose="02020603050405020304" pitchFamily="18" charset="0"/>
                <a:cs typeface="Times New Roman" panose="02020603050405020304" pitchFamily="18" charset="0"/>
              </a:rPr>
              <a:t>Brutal Force!</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7" name="日期占位符 6">
            <a:extLst>
              <a:ext uri="{FF2B5EF4-FFF2-40B4-BE49-F238E27FC236}">
                <a16:creationId xmlns:a16="http://schemas.microsoft.com/office/drawing/2014/main" id="{96E9DE9B-0F20-794C-81FC-26D630049991}"/>
              </a:ext>
            </a:extLst>
          </p:cNvPr>
          <p:cNvSpPr>
            <a:spLocks noGrp="1"/>
          </p:cNvSpPr>
          <p:nvPr>
            <p:ph type="dt" sz="half" idx="10"/>
          </p:nvPr>
        </p:nvSpPr>
        <p:spPr/>
        <p:txBody>
          <a:bodyPr/>
          <a:lstStyle/>
          <a:p>
            <a:r>
              <a:rPr lang="en-US" altLang="zh-CN"/>
              <a:t>2025/7/25</a:t>
            </a:r>
            <a:endParaRPr lang="en-US"/>
          </a:p>
        </p:txBody>
      </p:sp>
      <p:sp>
        <p:nvSpPr>
          <p:cNvPr id="8" name="页脚占位符 7">
            <a:extLst>
              <a:ext uri="{FF2B5EF4-FFF2-40B4-BE49-F238E27FC236}">
                <a16:creationId xmlns:a16="http://schemas.microsoft.com/office/drawing/2014/main" id="{4357AB60-D831-1971-9293-9F4B4BC7800E}"/>
              </a:ext>
            </a:extLst>
          </p:cNvPr>
          <p:cNvSpPr>
            <a:spLocks noGrp="1"/>
          </p:cNvSpPr>
          <p:nvPr>
            <p:ph type="ftr" sz="quarter" idx="11"/>
          </p:nvPr>
        </p:nvSpPr>
        <p:spPr/>
        <p:txBody>
          <a:bodyPr/>
          <a:lstStyle/>
          <a:p>
            <a:r>
              <a:rPr lang="en-US"/>
              <a:t>2025 NOPTREX NA</a:t>
            </a:r>
            <a:endParaRPr lang="en-US" dirty="0"/>
          </a:p>
        </p:txBody>
      </p:sp>
      <p:sp>
        <p:nvSpPr>
          <p:cNvPr id="30" name="灯片编号占位符 29">
            <a:extLst>
              <a:ext uri="{FF2B5EF4-FFF2-40B4-BE49-F238E27FC236}">
                <a16:creationId xmlns:a16="http://schemas.microsoft.com/office/drawing/2014/main" id="{9D4BBAB4-104B-0084-4AE3-FCB77550493F}"/>
              </a:ext>
            </a:extLst>
          </p:cNvPr>
          <p:cNvSpPr>
            <a:spLocks noGrp="1"/>
          </p:cNvSpPr>
          <p:nvPr>
            <p:ph type="sldNum" sz="quarter" idx="12"/>
          </p:nvPr>
        </p:nvSpPr>
        <p:spPr/>
        <p:txBody>
          <a:bodyPr/>
          <a:lstStyle/>
          <a:p>
            <a:fld id="{CC057153-B650-4DEB-B370-79DDCFDCE934}" type="slidenum">
              <a:rPr lang="en-US" smtClean="0"/>
              <a:t>32</a:t>
            </a:fld>
            <a:endParaRPr lang="en-US"/>
          </a:p>
        </p:txBody>
      </p:sp>
    </p:spTree>
    <p:extLst>
      <p:ext uri="{BB962C8B-B14F-4D97-AF65-F5344CB8AC3E}">
        <p14:creationId xmlns:p14="http://schemas.microsoft.com/office/powerpoint/2010/main" val="674577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5CFA6-654C-2D71-8CFC-329039C26777}"/>
            </a:ext>
          </a:extLst>
        </p:cNvPr>
        <p:cNvGrpSpPr/>
        <p:nvPr/>
      </p:nvGrpSpPr>
      <p:grpSpPr>
        <a:xfrm>
          <a:off x="0" y="0"/>
          <a:ext cx="0" cy="0"/>
          <a:chOff x="0" y="0"/>
          <a:chExt cx="0" cy="0"/>
        </a:xfrm>
      </p:grpSpPr>
      <p:sp>
        <p:nvSpPr>
          <p:cNvPr id="9224" name="Rectangle 8">
            <a:extLst>
              <a:ext uri="{FF2B5EF4-FFF2-40B4-BE49-F238E27FC236}">
                <a16:creationId xmlns:a16="http://schemas.microsoft.com/office/drawing/2014/main" id="{5287B873-3E2A-05AF-01F9-D5504BC6050E}"/>
              </a:ext>
            </a:extLst>
          </p:cNvPr>
          <p:cNvSpPr>
            <a:spLocks noChangeArrowheads="1"/>
          </p:cNvSpPr>
          <p:nvPr/>
        </p:nvSpPr>
        <p:spPr bwMode="auto">
          <a:xfrm>
            <a:off x="3605214" y="6572250"/>
            <a:ext cx="1746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Rectangle 3">
            <a:extLst>
              <a:ext uri="{FF2B5EF4-FFF2-40B4-BE49-F238E27FC236}">
                <a16:creationId xmlns:a16="http://schemas.microsoft.com/office/drawing/2014/main" id="{6D726C94-B83C-6C6D-F22C-E0F5286B3221}"/>
              </a:ext>
            </a:extLst>
          </p:cNvPr>
          <p:cNvSpPr>
            <a:spLocks noChangeArrowheads="1"/>
          </p:cNvSpPr>
          <p:nvPr/>
        </p:nvSpPr>
        <p:spPr bwMode="auto">
          <a:xfrm>
            <a:off x="196062" y="0"/>
            <a:ext cx="11566566" cy="304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9pPr>
          </a:lstStyle>
          <a:p>
            <a:pPr>
              <a:lnSpc>
                <a:spcPct val="100000"/>
              </a:lnSpc>
              <a:buClrTx/>
              <a:buFontTx/>
              <a:buNone/>
            </a:pPr>
            <a:r>
              <a:rPr lang="en-US" altLang="en-US" sz="3200" u="sng" dirty="0">
                <a:latin typeface="Calibri" panose="020F0502020204030204" pitchFamily="34" charset="0"/>
                <a:cs typeface="Calibri" panose="020F0502020204030204" pitchFamily="34" charset="0"/>
              </a:rPr>
              <a:t>NOPTREX TVPC: </a:t>
            </a:r>
            <a:r>
              <a:rPr lang="en-US" altLang="en-US" sz="3200" b="1" u="sng" dirty="0">
                <a:latin typeface="Calibri" panose="020F0502020204030204" pitchFamily="34" charset="0"/>
                <a:cs typeface="Calibri" panose="020F0502020204030204" pitchFamily="34" charset="0"/>
              </a:rPr>
              <a:t>Present Status </a:t>
            </a:r>
            <a:endParaRPr lang="en-US" altLang="en-US" sz="3200" b="1" u="sng" dirty="0">
              <a:solidFill>
                <a:srgbClr val="FF0000"/>
              </a:solidFill>
              <a:latin typeface="Calibri" panose="020F0502020204030204" pitchFamily="34" charset="0"/>
              <a:cs typeface="Calibri" panose="020F0502020204030204" pitchFamily="34" charset="0"/>
            </a:endParaRPr>
          </a:p>
          <a:p>
            <a:endParaRPr lang="en-US" altLang="en-US" sz="3200" b="1" dirty="0">
              <a:latin typeface="Calibri" panose="020F0502020204030204" pitchFamily="34" charset="0"/>
              <a:cs typeface="Calibri" panose="020F0502020204030204" pitchFamily="34" charset="0"/>
            </a:endParaRPr>
          </a:p>
          <a:p>
            <a:pPr>
              <a:lnSpc>
                <a:spcPct val="100000"/>
              </a:lnSpc>
              <a:buClrTx/>
            </a:pPr>
            <a:endParaRPr lang="en-US" altLang="en-US" sz="3200" dirty="0">
              <a:latin typeface="Calibri" panose="020F0502020204030204" pitchFamily="34" charset="0"/>
              <a:cs typeface="Calibri" panose="020F0502020204030204" pitchFamily="34" charset="0"/>
            </a:endParaRPr>
          </a:p>
          <a:p>
            <a:pPr>
              <a:lnSpc>
                <a:spcPct val="100000"/>
              </a:lnSpc>
              <a:buClrTx/>
            </a:pPr>
            <a:r>
              <a:rPr lang="en-US" altLang="en-US" sz="3200" b="1" dirty="0">
                <a:latin typeface="Calibri" panose="020F0502020204030204" pitchFamily="34" charset="0"/>
                <a:cs typeface="Calibri" panose="020F0502020204030204" pitchFamily="34" charset="0"/>
              </a:rPr>
              <a:t>(1) Search for P-even/T-odd </a:t>
            </a:r>
            <a:r>
              <a:rPr lang="en-US" altLang="en-US" sz="3200" b="1" dirty="0" err="1">
                <a:latin typeface="Calibri" panose="020F0502020204030204" pitchFamily="34" charset="0"/>
                <a:cs typeface="Calibri" panose="020F0502020204030204" pitchFamily="34" charset="0"/>
              </a:rPr>
              <a:t>nA</a:t>
            </a:r>
            <a:r>
              <a:rPr lang="en-US" altLang="en-US" sz="3200" b="1" dirty="0">
                <a:latin typeface="Calibri" panose="020F0502020204030204" pitchFamily="34" charset="0"/>
                <a:cs typeface="Calibri" panose="020F0502020204030204" pitchFamily="34" charset="0"/>
              </a:rPr>
              <a:t> interaction</a:t>
            </a:r>
          </a:p>
          <a:p>
            <a:r>
              <a:rPr lang="en-US" altLang="en-US" sz="3200" b="1" dirty="0">
                <a:solidFill>
                  <a:srgbClr val="FF0000"/>
                </a:solidFill>
                <a:latin typeface="Calibri" panose="020F0502020204030204" pitchFamily="34" charset="0"/>
                <a:cs typeface="Calibri" panose="020F0502020204030204" pitchFamily="34" charset="0"/>
              </a:rPr>
              <a:t>-Cryogenic R &amp; D work in China for tensor alignment in </a:t>
            </a:r>
            <a:r>
              <a:rPr lang="en-US" altLang="en-US" sz="3200" b="1" baseline="30000" dirty="0">
                <a:solidFill>
                  <a:srgbClr val="FF0000"/>
                </a:solidFill>
                <a:latin typeface="Calibri" panose="020F0502020204030204" pitchFamily="34" charset="0"/>
                <a:cs typeface="Calibri" panose="020F0502020204030204" pitchFamily="34" charset="0"/>
              </a:rPr>
              <a:t>127</a:t>
            </a:r>
            <a:r>
              <a:rPr lang="en-US" altLang="en-US" sz="3200" b="1" dirty="0">
                <a:solidFill>
                  <a:srgbClr val="FF0000"/>
                </a:solidFill>
                <a:latin typeface="Calibri" panose="020F0502020204030204" pitchFamily="34" charset="0"/>
                <a:cs typeface="Calibri" panose="020F0502020204030204" pitchFamily="34" charset="0"/>
              </a:rPr>
              <a:t>I crystal. Experiment planned for Chinese Spallation Neutron Source (CSNS)</a:t>
            </a:r>
            <a:endParaRPr lang="en-US" alt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76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10FA-89BD-B59D-5F27-D790AA7A7918}"/>
              </a:ext>
            </a:extLst>
          </p:cNvPr>
          <p:cNvSpPr>
            <a:spLocks noGrp="1"/>
          </p:cNvSpPr>
          <p:nvPr>
            <p:ph type="title"/>
          </p:nvPr>
        </p:nvSpPr>
        <p:spPr/>
        <p:txBody>
          <a:bodyPr/>
          <a:lstStyle/>
          <a:p>
            <a:r>
              <a:rPr lang="en-US" dirty="0"/>
              <a:t>P-even/T-odd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EECD13-E5F7-2D38-E6E6-BCEFBA40DD06}"/>
                  </a:ext>
                </a:extLst>
              </p:cNvPr>
              <p:cNvSpPr>
                <a:spLocks noGrp="1"/>
              </p:cNvSpPr>
              <p:nvPr>
                <p:ph idx="1"/>
              </p:nvPr>
            </p:nvSpPr>
            <p:spPr>
              <a:xfrm>
                <a:off x="838200" y="1466491"/>
                <a:ext cx="10515600" cy="5253486"/>
              </a:xfrm>
            </p:spPr>
            <p:txBody>
              <a:bodyPr/>
              <a:lstStyle/>
              <a:p>
                <a:r>
                  <a:rPr lang="en-US" dirty="0"/>
                  <a:t>Mixes two different p resonances.</a:t>
                </a:r>
                <a:r>
                  <a:rPr lang="en-US" sz="2800" dirty="0"/>
                  <a:t> Operator</a:t>
                </a:r>
                <a:r>
                  <a:rPr lang="en-US" dirty="0"/>
                  <a:t> in F term is a rank 2 tensor, so </a:t>
                </a:r>
                <a:r>
                  <a:rPr lang="en-US" sz="2800" dirty="0"/>
                  <a:t>Wigner–Eckart theorem is satisfied</a:t>
                </a:r>
                <a:r>
                  <a:rPr lang="en-US" dirty="0"/>
                  <a:t> </a:t>
                </a:r>
              </a:p>
              <a:p>
                <a:r>
                  <a:rPr lang="en-US" dirty="0"/>
                  <a:t>T reversal acts on channel spins S = I ± ½,  so we need two p resonances with different  S. Denote them |p1⟩ and |p2⟩ with energies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2</m:t>
                        </m:r>
                      </m:sub>
                    </m:sSub>
                  </m:oMath>
                </a14:m>
                <a:r>
                  <a:rPr lang="en-US" dirty="0"/>
                  <a:t>.</a:t>
                </a:r>
              </a:p>
              <a:p>
                <a:r>
                  <a:rPr lang="en-US" dirty="0"/>
                  <a:t>For P-even/TRIV off-diagonal matrix element </a:t>
                </a:r>
                <a:r>
                  <a:rPr lang="en-US" dirty="0" err="1"/>
                  <a:t>w</a:t>
                </a:r>
                <a:r>
                  <a:rPr lang="en-US" baseline="-25000" dirty="0" err="1"/>
                  <a:t>T</a:t>
                </a:r>
                <a:r>
                  <a:rPr lang="en-US" dirty="0"/>
                  <a:t> ≡ ⟨p1| V</a:t>
                </a:r>
                <a:r>
                  <a:rPr lang="en-US" baseline="-25000" dirty="0"/>
                  <a:t>T</a:t>
                </a:r>
                <a:r>
                  <a:rPr lang="en-US" dirty="0"/>
                  <a:t> |p2⟩ the cross-section difference is:</a:t>
                </a:r>
                <a:br>
                  <a:rPr lang="en-US" dirty="0"/>
                </a:br>
                <a:br>
                  <a:rPr lang="en-US" dirty="0"/>
                </a:br>
                <a:br>
                  <a:rPr lang="en-US" dirty="0"/>
                </a:br>
                <a:endParaRPr lang="en-US" dirty="0"/>
              </a:p>
              <a:p>
                <a:r>
                  <a:rPr lang="en-US" dirty="0"/>
                  <a:t>No structural enhancement: “only” 10</a:t>
                </a:r>
                <a:r>
                  <a:rPr lang="en-US" baseline="30000" dirty="0"/>
                  <a:t>3</a:t>
                </a:r>
                <a:r>
                  <a:rPr lang="en-US" dirty="0"/>
                  <a:t> complexity enhancement </a:t>
                </a:r>
              </a:p>
            </p:txBody>
          </p:sp>
        </mc:Choice>
        <mc:Fallback xmlns="">
          <p:sp>
            <p:nvSpPr>
              <p:cNvPr id="3" name="Content Placeholder 2">
                <a:extLst>
                  <a:ext uri="{FF2B5EF4-FFF2-40B4-BE49-F238E27FC236}">
                    <a16:creationId xmlns:a16="http://schemas.microsoft.com/office/drawing/2014/main" id="{5DEECD13-E5F7-2D38-E6E6-BCEFBA40DD06}"/>
                  </a:ext>
                </a:extLst>
              </p:cNvPr>
              <p:cNvSpPr>
                <a:spLocks noGrp="1" noRot="1" noChangeAspect="1" noMove="1" noResize="1" noEditPoints="1" noAdjustHandles="1" noChangeArrowheads="1" noChangeShapeType="1" noTextEdit="1"/>
              </p:cNvSpPr>
              <p:nvPr>
                <p:ph idx="1"/>
              </p:nvPr>
            </p:nvSpPr>
            <p:spPr>
              <a:xfrm>
                <a:off x="838200" y="1466491"/>
                <a:ext cx="10515600" cy="5253486"/>
              </a:xfrm>
              <a:blipFill>
                <a:blip r:embed="rId2"/>
                <a:stretch>
                  <a:fillRect l="-1086" t="-193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3E84AEA-5954-CD8F-A6B3-FAF93817FA23}"/>
              </a:ext>
            </a:extLst>
          </p:cNvPr>
          <p:cNvPicPr>
            <a:picLocks noChangeAspect="1"/>
          </p:cNvPicPr>
          <p:nvPr/>
        </p:nvPicPr>
        <p:blipFill>
          <a:blip r:embed="rId3"/>
          <a:stretch>
            <a:fillRect/>
          </a:stretch>
        </p:blipFill>
        <p:spPr>
          <a:xfrm>
            <a:off x="1149023" y="4796368"/>
            <a:ext cx="6823972" cy="791308"/>
          </a:xfrm>
          <a:prstGeom prst="rect">
            <a:avLst/>
          </a:prstGeom>
        </p:spPr>
      </p:pic>
      <p:pic>
        <p:nvPicPr>
          <p:cNvPr id="6" name="Picture 5">
            <a:extLst>
              <a:ext uri="{FF2B5EF4-FFF2-40B4-BE49-F238E27FC236}">
                <a16:creationId xmlns:a16="http://schemas.microsoft.com/office/drawing/2014/main" id="{1F2D9E22-944A-CCD1-FDAB-038DC5E0C9AB}"/>
              </a:ext>
            </a:extLst>
          </p:cNvPr>
          <p:cNvPicPr>
            <a:picLocks noChangeAspect="1"/>
          </p:cNvPicPr>
          <p:nvPr/>
        </p:nvPicPr>
        <p:blipFill>
          <a:blip r:embed="rId4"/>
          <a:stretch>
            <a:fillRect/>
          </a:stretch>
        </p:blipFill>
        <p:spPr>
          <a:xfrm>
            <a:off x="4794656" y="740230"/>
            <a:ext cx="2912615" cy="566056"/>
          </a:xfrm>
          <a:prstGeom prst="rect">
            <a:avLst/>
          </a:prstGeom>
        </p:spPr>
      </p:pic>
    </p:spTree>
    <p:extLst>
      <p:ext uri="{BB962C8B-B14F-4D97-AF65-F5344CB8AC3E}">
        <p14:creationId xmlns:p14="http://schemas.microsoft.com/office/powerpoint/2010/main" val="1578078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10FA-89BD-B59D-5F27-D790AA7A7918}"/>
              </a:ext>
            </a:extLst>
          </p:cNvPr>
          <p:cNvSpPr>
            <a:spLocks noGrp="1"/>
          </p:cNvSpPr>
          <p:nvPr>
            <p:ph type="title"/>
          </p:nvPr>
        </p:nvSpPr>
        <p:spPr>
          <a:xfrm>
            <a:off x="0" y="-55239"/>
            <a:ext cx="10515600" cy="759507"/>
          </a:xfrm>
        </p:spPr>
        <p:txBody>
          <a:bodyPr/>
          <a:lstStyle/>
          <a:p>
            <a:r>
              <a:rPr lang="en-US" dirty="0"/>
              <a:t>P-even/T-odd search in n-A resonances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EECD13-E5F7-2D38-E6E6-BCEFBA40DD06}"/>
                  </a:ext>
                </a:extLst>
              </p:cNvPr>
              <p:cNvSpPr>
                <a:spLocks noGrp="1"/>
              </p:cNvSpPr>
              <p:nvPr>
                <p:ph idx="1"/>
              </p:nvPr>
            </p:nvSpPr>
            <p:spPr>
              <a:xfrm>
                <a:off x="232558" y="1604514"/>
                <a:ext cx="10515600" cy="5253486"/>
              </a:xfrm>
            </p:spPr>
            <p:txBody>
              <a:bodyPr/>
              <a:lstStyle/>
              <a:p>
                <a:r>
                  <a:rPr lang="en-US" sz="2800" dirty="0"/>
                  <a:t>Operator</a:t>
                </a:r>
                <a:r>
                  <a:rPr lang="en-US" dirty="0"/>
                  <a:t> in 5-fold correlation term is a rank 2 tensor, so can mix two n-A p-wave resonances in the same nucleus</a:t>
                </a:r>
                <a:r>
                  <a:rPr lang="en-US" sz="2800" dirty="0"/>
                  <a:t> </a:t>
                </a:r>
                <a:endParaRPr lang="en-US" dirty="0"/>
              </a:p>
              <a:p>
                <a:r>
                  <a:rPr lang="en-US" dirty="0"/>
                  <a:t>T reversal acts on channel spins S = I ± ½,  so we need two p resonances with different  S. Denote them |p1⟩ and |p2⟩ with energies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2</m:t>
                        </m:r>
                      </m:sub>
                    </m:sSub>
                  </m:oMath>
                </a14:m>
                <a:r>
                  <a:rPr lang="en-US" dirty="0"/>
                  <a:t>.</a:t>
                </a:r>
              </a:p>
              <a:p>
                <a:r>
                  <a:rPr lang="en-US" dirty="0"/>
                  <a:t>For P-even/TRIV off-diagonal matrix element </a:t>
                </a:r>
                <a:r>
                  <a:rPr lang="en-US" dirty="0" err="1"/>
                  <a:t>w</a:t>
                </a:r>
                <a:r>
                  <a:rPr lang="en-US" baseline="-25000" dirty="0" err="1"/>
                  <a:t>T</a:t>
                </a:r>
                <a:r>
                  <a:rPr lang="en-US" dirty="0"/>
                  <a:t> ≡ ⟨p1| V</a:t>
                </a:r>
                <a:r>
                  <a:rPr lang="en-US" baseline="-25000" dirty="0"/>
                  <a:t>T</a:t>
                </a:r>
                <a:r>
                  <a:rPr lang="en-US" dirty="0"/>
                  <a:t> |p2⟩ the cross-section difference is (Gudkov 1991):</a:t>
                </a:r>
                <a:br>
                  <a:rPr lang="en-US" dirty="0"/>
                </a:br>
                <a:br>
                  <a:rPr lang="en-US" dirty="0"/>
                </a:br>
                <a:br>
                  <a:rPr lang="en-US" dirty="0"/>
                </a:br>
                <a:endParaRPr lang="en-US" dirty="0"/>
              </a:p>
              <a:p>
                <a:r>
                  <a:rPr lang="en-US" dirty="0"/>
                  <a:t>10</a:t>
                </a:r>
                <a:r>
                  <a:rPr lang="en-US" baseline="30000" dirty="0"/>
                  <a:t>3</a:t>
                </a:r>
                <a:r>
                  <a:rPr lang="en-US" dirty="0"/>
                  <a:t> complexity enhancement from resonance-resonance mixing</a:t>
                </a:r>
              </a:p>
            </p:txBody>
          </p:sp>
        </mc:Choice>
        <mc:Fallback xmlns="">
          <p:sp>
            <p:nvSpPr>
              <p:cNvPr id="3" name="Content Placeholder 2">
                <a:extLst>
                  <a:ext uri="{FF2B5EF4-FFF2-40B4-BE49-F238E27FC236}">
                    <a16:creationId xmlns:a16="http://schemas.microsoft.com/office/drawing/2014/main" id="{5DEECD13-E5F7-2D38-E6E6-BCEFBA40DD06}"/>
                  </a:ext>
                </a:extLst>
              </p:cNvPr>
              <p:cNvSpPr>
                <a:spLocks noGrp="1" noRot="1" noChangeAspect="1" noMove="1" noResize="1" noEditPoints="1" noAdjustHandles="1" noChangeArrowheads="1" noChangeShapeType="1" noTextEdit="1"/>
              </p:cNvSpPr>
              <p:nvPr>
                <p:ph idx="1"/>
              </p:nvPr>
            </p:nvSpPr>
            <p:spPr>
              <a:xfrm>
                <a:off x="232558" y="1604514"/>
                <a:ext cx="10515600" cy="5253486"/>
              </a:xfrm>
              <a:blipFill>
                <a:blip r:embed="rId2"/>
                <a:stretch>
                  <a:fillRect l="-1086" t="-193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3E84AEA-5954-CD8F-A6B3-FAF93817FA23}"/>
              </a:ext>
            </a:extLst>
          </p:cNvPr>
          <p:cNvPicPr>
            <a:picLocks noChangeAspect="1"/>
          </p:cNvPicPr>
          <p:nvPr/>
        </p:nvPicPr>
        <p:blipFill>
          <a:blip r:embed="rId3"/>
          <a:stretch>
            <a:fillRect/>
          </a:stretch>
        </p:blipFill>
        <p:spPr>
          <a:xfrm>
            <a:off x="791250" y="4778985"/>
            <a:ext cx="8183863" cy="949001"/>
          </a:xfrm>
          <a:prstGeom prst="rect">
            <a:avLst/>
          </a:prstGeom>
        </p:spPr>
      </p:pic>
      <p:pic>
        <p:nvPicPr>
          <p:cNvPr id="6" name="Picture 5">
            <a:extLst>
              <a:ext uri="{FF2B5EF4-FFF2-40B4-BE49-F238E27FC236}">
                <a16:creationId xmlns:a16="http://schemas.microsoft.com/office/drawing/2014/main" id="{1F2D9E22-944A-CCD1-FDAB-038DC5E0C9AB}"/>
              </a:ext>
            </a:extLst>
          </p:cNvPr>
          <p:cNvPicPr>
            <a:picLocks noChangeAspect="1"/>
          </p:cNvPicPr>
          <p:nvPr/>
        </p:nvPicPr>
        <p:blipFill>
          <a:blip r:embed="rId4"/>
          <a:stretch>
            <a:fillRect/>
          </a:stretch>
        </p:blipFill>
        <p:spPr>
          <a:xfrm>
            <a:off x="7518806" y="704268"/>
            <a:ext cx="2912615" cy="566056"/>
          </a:xfrm>
          <a:prstGeom prst="rect">
            <a:avLst/>
          </a:prstGeom>
        </p:spPr>
      </p:pic>
    </p:spTree>
    <p:extLst>
      <p:ext uri="{BB962C8B-B14F-4D97-AF65-F5344CB8AC3E}">
        <p14:creationId xmlns:p14="http://schemas.microsoft.com/office/powerpoint/2010/main" val="316429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FFFFF"/>
          </a:solidFill>
          <a:ln w="12700">
            <a:solidFill>
              <a:srgbClr val="FFFFFF"/>
            </a:solidFill>
            <a:prstDash val="solid"/>
          </a:ln>
        </p:spPr>
        <p:txBody>
          <a:bodyPr/>
          <a:lstStyle/>
          <a:p>
            <a:endParaRPr lang="en-US"/>
          </a:p>
        </p:txBody>
      </p:sp>
      <p:sp>
        <p:nvSpPr>
          <p:cNvPr id="3" name="Shape 1"/>
          <p:cNvSpPr/>
          <p:nvPr/>
        </p:nvSpPr>
        <p:spPr>
          <a:xfrm>
            <a:off x="0" y="0"/>
            <a:ext cx="12191695" cy="868680"/>
          </a:xfrm>
          <a:prstGeom prst="rect">
            <a:avLst/>
          </a:prstGeom>
          <a:solidFill>
            <a:srgbClr val="1F2A44"/>
          </a:solidFill>
          <a:ln w="12700">
            <a:solidFill>
              <a:srgbClr val="1F2A44"/>
            </a:solidFill>
            <a:prstDash val="solid"/>
          </a:ln>
        </p:spPr>
        <p:txBody>
          <a:bodyPr/>
          <a:lstStyle/>
          <a:p>
            <a:endParaRPr lang="en-US"/>
          </a:p>
        </p:txBody>
      </p:sp>
      <p:sp>
        <p:nvSpPr>
          <p:cNvPr id="4" name="Text 2"/>
          <p:cNvSpPr/>
          <p:nvPr/>
        </p:nvSpPr>
        <p:spPr>
          <a:xfrm>
            <a:off x="548640" y="91440"/>
            <a:ext cx="11094415" cy="411480"/>
          </a:xfrm>
          <a:prstGeom prst="rect">
            <a:avLst/>
          </a:prstGeom>
          <a:noFill/>
          <a:ln/>
        </p:spPr>
        <p:txBody>
          <a:bodyPr wrap="square" rtlCol="0" anchor="ctr"/>
          <a:lstStyle/>
          <a:p>
            <a:pPr marL="0" indent="0">
              <a:buNone/>
            </a:pPr>
            <a:r>
              <a:rPr lang="en-US" sz="3400" b="1" dirty="0">
                <a:solidFill>
                  <a:srgbClr val="FFFFFF"/>
                </a:solidFill>
                <a:latin typeface="Calibri" pitchFamily="34" charset="0"/>
                <a:ea typeface="Calibri" pitchFamily="34" charset="-122"/>
                <a:cs typeface="Calibri" pitchFamily="34" charset="-120"/>
              </a:rPr>
              <a:t>TVPC in n–A scattering</a:t>
            </a:r>
            <a:endParaRPr lang="en-US" sz="3400" dirty="0"/>
          </a:p>
        </p:txBody>
      </p:sp>
      <p:sp>
        <p:nvSpPr>
          <p:cNvPr id="5" name="Text 3"/>
          <p:cNvSpPr/>
          <p:nvPr/>
        </p:nvSpPr>
        <p:spPr>
          <a:xfrm>
            <a:off x="548640" y="475488"/>
            <a:ext cx="11094415" cy="320040"/>
          </a:xfrm>
          <a:prstGeom prst="rect">
            <a:avLst/>
          </a:prstGeom>
          <a:noFill/>
          <a:ln/>
        </p:spPr>
        <p:txBody>
          <a:bodyPr wrap="square" rtlCol="0" anchor="ctr"/>
          <a:lstStyle/>
          <a:p>
            <a:pPr marL="0" indent="0">
              <a:buNone/>
            </a:pPr>
            <a:r>
              <a:rPr lang="en-US" sz="2000" dirty="0">
                <a:solidFill>
                  <a:srgbClr val="FFFFFF"/>
                </a:solidFill>
                <a:latin typeface="Calibri" pitchFamily="34" charset="0"/>
                <a:ea typeface="Calibri" pitchFamily="34" charset="-122"/>
                <a:cs typeface="Calibri" pitchFamily="34" charset="-120"/>
              </a:rPr>
              <a:t>Mechanisms and what NOPTREX-type transmission targets</a:t>
            </a:r>
            <a:endParaRPr lang="en-US" sz="2000" dirty="0"/>
          </a:p>
        </p:txBody>
      </p:sp>
      <p:sp>
        <p:nvSpPr>
          <p:cNvPr id="6" name="Text 4"/>
          <p:cNvSpPr/>
          <p:nvPr/>
        </p:nvSpPr>
        <p:spPr>
          <a:xfrm>
            <a:off x="548640" y="1005840"/>
            <a:ext cx="5364328" cy="365760"/>
          </a:xfrm>
          <a:prstGeom prst="rect">
            <a:avLst/>
          </a:prstGeom>
          <a:noFill/>
          <a:ln/>
        </p:spPr>
        <p:txBody>
          <a:bodyPr wrap="square" rtlCol="0" anchor="ctr"/>
          <a:lstStyle/>
          <a:p>
            <a:pPr marL="0" indent="0">
              <a:buNone/>
            </a:pPr>
            <a:r>
              <a:rPr lang="en-US" sz="1800" b="1" dirty="0">
                <a:solidFill>
                  <a:srgbClr val="111827"/>
                </a:solidFill>
                <a:latin typeface="Calibri" pitchFamily="34" charset="0"/>
                <a:ea typeface="Calibri" pitchFamily="34" charset="-122"/>
                <a:cs typeface="Calibri" pitchFamily="34" charset="-120"/>
              </a:rPr>
              <a:t>TVPC “mechanisms” (where the TVPC operator is inserted)</a:t>
            </a:r>
            <a:endParaRPr lang="en-US" sz="1800" dirty="0"/>
          </a:p>
        </p:txBody>
      </p:sp>
      <p:sp>
        <p:nvSpPr>
          <p:cNvPr id="7" name="Shape 5"/>
          <p:cNvSpPr/>
          <p:nvPr/>
        </p:nvSpPr>
        <p:spPr>
          <a:xfrm>
            <a:off x="548640" y="1444752"/>
            <a:ext cx="5364328" cy="0"/>
          </a:xfrm>
          <a:prstGeom prst="line">
            <a:avLst/>
          </a:prstGeom>
          <a:noFill/>
          <a:ln w="12700">
            <a:solidFill>
              <a:srgbClr val="D1D5DB"/>
            </a:solidFill>
            <a:prstDash val="solid"/>
          </a:ln>
        </p:spPr>
        <p:txBody>
          <a:bodyPr/>
          <a:lstStyle/>
          <a:p>
            <a:endParaRPr lang="en-US"/>
          </a:p>
        </p:txBody>
      </p:sp>
      <p:sp>
        <p:nvSpPr>
          <p:cNvPr id="8" name="Text 6"/>
          <p:cNvSpPr/>
          <p:nvPr/>
        </p:nvSpPr>
        <p:spPr>
          <a:xfrm>
            <a:off x="548640" y="1554480"/>
            <a:ext cx="5364328" cy="3246120"/>
          </a:xfrm>
          <a:prstGeom prst="rect">
            <a:avLst/>
          </a:prstGeom>
          <a:noFill/>
          <a:ln/>
        </p:spPr>
        <p:txBody>
          <a:bodyPr wrap="square" rtlCol="0" anchor="t"/>
          <a:lstStyle/>
          <a:p>
            <a:pPr marL="0" indent="0">
              <a:buNone/>
            </a:pPr>
            <a:r>
              <a:rPr lang="en-US" dirty="0">
                <a:solidFill>
                  <a:srgbClr val="374151"/>
                </a:solidFill>
                <a:latin typeface="Calibri" pitchFamily="34" charset="0"/>
                <a:ea typeface="Calibri" pitchFamily="34" charset="-122"/>
                <a:cs typeface="Calibri" pitchFamily="34" charset="-120"/>
              </a:rPr>
              <a:t>1) Compound stage: TVPC mixes SAME-parity compound states → near p-wave region, dominant resonant enhancement is p–p mixing.</a:t>
            </a:r>
            <a:endParaRPr lang="en-US" dirty="0"/>
          </a:p>
          <a:p>
            <a:pPr marL="0" indent="0">
              <a:buNone/>
            </a:pPr>
            <a:r>
              <a:rPr lang="en-US" dirty="0">
                <a:solidFill>
                  <a:srgbClr val="374151"/>
                </a:solidFill>
                <a:latin typeface="Calibri" pitchFamily="34" charset="0"/>
                <a:ea typeface="Calibri" pitchFamily="34" charset="-122"/>
                <a:cs typeface="Calibri" pitchFamily="34" charset="-120"/>
              </a:rPr>
              <a:t>2) Decay stage: TVPC sits in the decay operator (best isolated when tagging specific exit channels).</a:t>
            </a:r>
            <a:endParaRPr lang="en-US" dirty="0"/>
          </a:p>
          <a:p>
            <a:pPr marL="0" indent="0">
              <a:buNone/>
            </a:pPr>
            <a:r>
              <a:rPr lang="en-US" dirty="0">
                <a:solidFill>
                  <a:srgbClr val="374151"/>
                </a:solidFill>
                <a:latin typeface="Calibri" pitchFamily="34" charset="0"/>
                <a:ea typeface="Calibri" pitchFamily="34" charset="-122"/>
                <a:cs typeface="Calibri" pitchFamily="34" charset="-120"/>
              </a:rPr>
              <a:t>3) Direct (potential) scattering: TVPC appears as a small, smoother background in the scattering potential.</a:t>
            </a:r>
            <a:endParaRPr lang="en-US" dirty="0"/>
          </a:p>
          <a:p>
            <a:pPr marL="0" indent="0">
              <a:buNone/>
            </a:pPr>
            <a:r>
              <a:rPr lang="en-US" dirty="0">
                <a:solidFill>
                  <a:srgbClr val="374151"/>
                </a:solidFill>
                <a:latin typeface="Calibri" pitchFamily="34" charset="0"/>
                <a:ea typeface="Calibri" pitchFamily="34" charset="-122"/>
                <a:cs typeface="Calibri" pitchFamily="34" charset="-120"/>
              </a:rPr>
              <a:t>4) Doorway/valence enhancement: special nuclear structure can boost the effective TVPC matrix element (often amplifying #1).</a:t>
            </a:r>
            <a:endParaRPr lang="en-US" dirty="0"/>
          </a:p>
        </p:txBody>
      </p:sp>
      <p:sp>
        <p:nvSpPr>
          <p:cNvPr id="9" name="Text 7"/>
          <p:cNvSpPr/>
          <p:nvPr/>
        </p:nvSpPr>
        <p:spPr>
          <a:xfrm>
            <a:off x="6278728" y="1005840"/>
            <a:ext cx="5364328" cy="365760"/>
          </a:xfrm>
          <a:prstGeom prst="rect">
            <a:avLst/>
          </a:prstGeom>
          <a:noFill/>
          <a:ln/>
        </p:spPr>
        <p:txBody>
          <a:bodyPr wrap="square" rtlCol="0" anchor="ctr"/>
          <a:lstStyle/>
          <a:p>
            <a:pPr marL="0" indent="0">
              <a:buNone/>
            </a:pPr>
            <a:r>
              <a:rPr lang="en-US" sz="1800" b="1" dirty="0">
                <a:solidFill>
                  <a:srgbClr val="111827"/>
                </a:solidFill>
                <a:latin typeface="Calibri" pitchFamily="34" charset="0"/>
                <a:ea typeface="Calibri" pitchFamily="34" charset="-122"/>
                <a:cs typeface="Calibri" pitchFamily="34" charset="-120"/>
              </a:rPr>
              <a:t>What a NOPTREX-type transmission experiment is optimized for</a:t>
            </a:r>
            <a:endParaRPr lang="en-US" sz="1800" dirty="0"/>
          </a:p>
        </p:txBody>
      </p:sp>
      <p:sp>
        <p:nvSpPr>
          <p:cNvPr id="10" name="Shape 8"/>
          <p:cNvSpPr/>
          <p:nvPr/>
        </p:nvSpPr>
        <p:spPr>
          <a:xfrm>
            <a:off x="6278728" y="1444752"/>
            <a:ext cx="5364328" cy="0"/>
          </a:xfrm>
          <a:prstGeom prst="line">
            <a:avLst/>
          </a:prstGeom>
          <a:noFill/>
          <a:ln w="12700">
            <a:solidFill>
              <a:srgbClr val="D1D5DB"/>
            </a:solidFill>
            <a:prstDash val="solid"/>
          </a:ln>
        </p:spPr>
        <p:txBody>
          <a:bodyPr/>
          <a:lstStyle/>
          <a:p>
            <a:endParaRPr lang="en-US"/>
          </a:p>
        </p:txBody>
      </p:sp>
      <p:sp>
        <p:nvSpPr>
          <p:cNvPr id="11" name="Text 9"/>
          <p:cNvSpPr/>
          <p:nvPr/>
        </p:nvSpPr>
        <p:spPr>
          <a:xfrm>
            <a:off x="6278728" y="1554480"/>
            <a:ext cx="5364328" cy="2377440"/>
          </a:xfrm>
          <a:prstGeom prst="rect">
            <a:avLst/>
          </a:prstGeom>
          <a:noFill/>
          <a:ln/>
        </p:spPr>
        <p:txBody>
          <a:bodyPr wrap="square" rtlCol="0" anchor="t"/>
          <a:lstStyle/>
          <a:p>
            <a:pPr marL="0" indent="0">
              <a:buNone/>
            </a:pPr>
            <a:r>
              <a:rPr lang="en-US" sz="1600" dirty="0">
                <a:solidFill>
                  <a:srgbClr val="374151"/>
                </a:solidFill>
                <a:latin typeface="Calibri" pitchFamily="34" charset="0"/>
                <a:ea typeface="Calibri" pitchFamily="34" charset="-122"/>
                <a:cs typeface="Calibri" pitchFamily="34" charset="-120"/>
              </a:rPr>
              <a:t>Forward transmission through an aligned/oriented target (nuclear spin I).</a:t>
            </a:r>
            <a:endParaRPr lang="en-US" sz="1600" dirty="0"/>
          </a:p>
          <a:p>
            <a:pPr marL="0" indent="0">
              <a:buNone/>
            </a:pPr>
            <a:r>
              <a:rPr lang="en-US" sz="1600" dirty="0">
                <a:solidFill>
                  <a:srgbClr val="374151"/>
                </a:solidFill>
                <a:latin typeface="Calibri" pitchFamily="34" charset="0"/>
                <a:ea typeface="Calibri" pitchFamily="34" charset="-122"/>
                <a:cs typeface="Calibri" pitchFamily="34" charset="-120"/>
              </a:rPr>
              <a:t>Looks for a T-odd, P-even spin–momentum–alignment correlation in the forward amplitude.</a:t>
            </a:r>
            <a:endParaRPr lang="en-US" sz="1600" dirty="0"/>
          </a:p>
          <a:p>
            <a:pPr marL="0" indent="0">
              <a:buNone/>
            </a:pPr>
            <a:r>
              <a:rPr lang="en-US" sz="1600" dirty="0">
                <a:solidFill>
                  <a:srgbClr val="374151"/>
                </a:solidFill>
                <a:latin typeface="Calibri" pitchFamily="34" charset="0"/>
                <a:ea typeface="Calibri" pitchFamily="34" charset="-122"/>
                <a:cs typeface="Calibri" pitchFamily="34" charset="-120"/>
              </a:rPr>
              <a:t>Scan across p-wave resonances → resonant enhancement + distinctive energy dependence.</a:t>
            </a:r>
            <a:endParaRPr lang="en-US" sz="1600" dirty="0"/>
          </a:p>
          <a:p>
            <a:pPr marL="0" indent="0">
              <a:buNone/>
            </a:pPr>
            <a:r>
              <a:rPr lang="en-US" sz="1600" dirty="0">
                <a:solidFill>
                  <a:srgbClr val="374151"/>
                </a:solidFill>
                <a:latin typeface="Calibri" pitchFamily="34" charset="0"/>
                <a:ea typeface="Calibri" pitchFamily="34" charset="-122"/>
                <a:cs typeface="Calibri" pitchFamily="34" charset="-120"/>
              </a:rPr>
              <a:t>Primary sensitivity: compound-nucleus p–p mixing (Mechanism #1).</a:t>
            </a:r>
            <a:endParaRPr lang="en-US" sz="1600" dirty="0"/>
          </a:p>
          <a:p>
            <a:pPr marL="0" indent="0">
              <a:buNone/>
            </a:pPr>
            <a:r>
              <a:rPr lang="en-US" sz="1600" dirty="0">
                <a:solidFill>
                  <a:srgbClr val="374151"/>
                </a:solidFill>
                <a:latin typeface="Calibri" pitchFamily="34" charset="0"/>
                <a:ea typeface="Calibri" pitchFamily="34" charset="-122"/>
                <a:cs typeface="Calibri" pitchFamily="34" charset="-120"/>
              </a:rPr>
              <a:t>Diagnostics: structured resonance-like signal vs smoother direct backgrounds.</a:t>
            </a:r>
            <a:endParaRPr lang="en-US" sz="1600" dirty="0"/>
          </a:p>
        </p:txBody>
      </p:sp>
      <p:sp>
        <p:nvSpPr>
          <p:cNvPr id="12" name="Shape 10"/>
          <p:cNvSpPr/>
          <p:nvPr/>
        </p:nvSpPr>
        <p:spPr>
          <a:xfrm>
            <a:off x="6278728" y="4174236"/>
            <a:ext cx="5364328" cy="1417320"/>
          </a:xfrm>
          <a:prstGeom prst="roundRect">
            <a:avLst/>
          </a:prstGeom>
          <a:solidFill>
            <a:srgbClr val="F3F4F6"/>
          </a:solidFill>
          <a:ln w="12700">
            <a:solidFill>
              <a:srgbClr val="D1D5DB"/>
            </a:solidFill>
            <a:prstDash val="solid"/>
          </a:ln>
        </p:spPr>
        <p:txBody>
          <a:bodyPr/>
          <a:lstStyle/>
          <a:p>
            <a:endParaRPr lang="en-US" dirty="0"/>
          </a:p>
        </p:txBody>
      </p:sp>
      <p:sp>
        <p:nvSpPr>
          <p:cNvPr id="13" name="Text 11"/>
          <p:cNvSpPr/>
          <p:nvPr/>
        </p:nvSpPr>
        <p:spPr>
          <a:xfrm>
            <a:off x="6507328" y="4338828"/>
            <a:ext cx="4907128" cy="274320"/>
          </a:xfrm>
          <a:prstGeom prst="rect">
            <a:avLst/>
          </a:prstGeom>
          <a:noFill/>
          <a:ln/>
        </p:spPr>
        <p:txBody>
          <a:bodyPr wrap="square" rtlCol="0" anchor="ctr"/>
          <a:lstStyle/>
          <a:p>
            <a:pPr marL="0" indent="0">
              <a:buNone/>
            </a:pPr>
            <a:r>
              <a:rPr lang="en-US" sz="1400" b="1" dirty="0">
                <a:solidFill>
                  <a:srgbClr val="111827"/>
                </a:solidFill>
                <a:latin typeface="Calibri" pitchFamily="34" charset="0"/>
                <a:ea typeface="Calibri" pitchFamily="34" charset="-122"/>
                <a:cs typeface="Calibri" pitchFamily="34" charset="-120"/>
              </a:rPr>
              <a:t>Signature correlation (T-odd, P-even):</a:t>
            </a:r>
            <a:endParaRPr lang="en-US" sz="1400" dirty="0"/>
          </a:p>
        </p:txBody>
      </p:sp>
      <p:sp>
        <p:nvSpPr>
          <p:cNvPr id="14" name="Text 12"/>
          <p:cNvSpPr/>
          <p:nvPr/>
        </p:nvSpPr>
        <p:spPr>
          <a:xfrm>
            <a:off x="6507328" y="4649724"/>
            <a:ext cx="4907128" cy="411480"/>
          </a:xfrm>
          <a:prstGeom prst="rect">
            <a:avLst/>
          </a:prstGeom>
          <a:noFill/>
          <a:ln/>
        </p:spPr>
        <p:txBody>
          <a:bodyPr wrap="square" rtlCol="0" anchor="ctr"/>
          <a:lstStyle/>
          <a:p>
            <a:pPr marL="0" indent="0">
              <a:buNone/>
            </a:pPr>
            <a:r>
              <a:rPr lang="en-US" sz="2600" b="1" dirty="0">
                <a:solidFill>
                  <a:srgbClr val="2563EB"/>
                </a:solidFill>
                <a:latin typeface="Calibri" pitchFamily="34" charset="0"/>
                <a:ea typeface="Calibri" pitchFamily="34" charset="-122"/>
                <a:cs typeface="Calibri" pitchFamily="34" charset="-120"/>
              </a:rPr>
              <a:t>(σ · [k × I]) (k · I)</a:t>
            </a:r>
            <a:endParaRPr lang="en-US" sz="2600" dirty="0"/>
          </a:p>
        </p:txBody>
      </p:sp>
      <p:sp>
        <p:nvSpPr>
          <p:cNvPr id="15" name="Text 13"/>
          <p:cNvSpPr/>
          <p:nvPr/>
        </p:nvSpPr>
        <p:spPr>
          <a:xfrm>
            <a:off x="6507328" y="5134356"/>
            <a:ext cx="4907128" cy="365760"/>
          </a:xfrm>
          <a:prstGeom prst="rect">
            <a:avLst/>
          </a:prstGeom>
          <a:noFill/>
          <a:ln/>
        </p:spPr>
        <p:txBody>
          <a:bodyPr wrap="square" rtlCol="0" anchor="ctr"/>
          <a:lstStyle/>
          <a:p>
            <a:pPr marL="0" indent="0">
              <a:buNone/>
            </a:pPr>
            <a:r>
              <a:rPr lang="en-US" sz="1300" dirty="0">
                <a:solidFill>
                  <a:srgbClr val="374151"/>
                </a:solidFill>
                <a:latin typeface="Calibri" pitchFamily="34" charset="0"/>
                <a:ea typeface="Calibri" pitchFamily="34" charset="-122"/>
                <a:cs typeface="Calibri" pitchFamily="34" charset="-120"/>
              </a:rPr>
              <a:t>P conserved ⇒ mixes SAME-parity states → in the p-wave region the leading resonant channel is p–p mixing.</a:t>
            </a:r>
            <a:endParaRPr lang="en-US" sz="1300" dirty="0"/>
          </a:p>
        </p:txBody>
      </p:sp>
      <p:sp>
        <p:nvSpPr>
          <p:cNvPr id="16" name="Shape 14"/>
          <p:cNvSpPr/>
          <p:nvPr/>
        </p:nvSpPr>
        <p:spPr>
          <a:xfrm>
            <a:off x="548640" y="6263640"/>
            <a:ext cx="11094415" cy="411480"/>
          </a:xfrm>
          <a:prstGeom prst="roundRect">
            <a:avLst/>
          </a:prstGeom>
          <a:solidFill>
            <a:srgbClr val="EEF2FF"/>
          </a:solidFill>
          <a:ln w="12700">
            <a:solidFill>
              <a:srgbClr val="C7D2FE"/>
            </a:solidFill>
            <a:prstDash val="solid"/>
          </a:ln>
        </p:spPr>
        <p:txBody>
          <a:bodyPr/>
          <a:lstStyle/>
          <a:p>
            <a:endParaRPr lang="en-US"/>
          </a:p>
        </p:txBody>
      </p:sp>
      <p:sp>
        <p:nvSpPr>
          <p:cNvPr id="17" name="Text 15"/>
          <p:cNvSpPr/>
          <p:nvPr/>
        </p:nvSpPr>
        <p:spPr>
          <a:xfrm>
            <a:off x="777240" y="6336792"/>
            <a:ext cx="10637215" cy="274320"/>
          </a:xfrm>
          <a:prstGeom prst="rect">
            <a:avLst/>
          </a:prstGeom>
          <a:noFill/>
          <a:ln/>
        </p:spPr>
        <p:txBody>
          <a:bodyPr wrap="square" rtlCol="0" anchor="ctr"/>
          <a:lstStyle/>
          <a:p>
            <a:pPr marL="0" indent="0">
              <a:buNone/>
            </a:pPr>
            <a:r>
              <a:rPr lang="en-US" sz="1300" dirty="0">
                <a:solidFill>
                  <a:srgbClr val="111827"/>
                </a:solidFill>
                <a:latin typeface="Calibri" pitchFamily="34" charset="0"/>
                <a:ea typeface="Calibri" pitchFamily="34" charset="-122"/>
                <a:cs typeface="Calibri" pitchFamily="34" charset="-120"/>
              </a:rPr>
              <a:t>Mental model:  n + A → [compound pᵢ] —(TVPC)—→ [compound pⱼ]  ⇒ forward transmission asymmetry / spin rotation near p-wave resonances</a:t>
            </a:r>
            <a:endParaRPr lang="en-US" sz="1300" dirty="0"/>
          </a:p>
        </p:txBody>
      </p:sp>
      <p:pic>
        <p:nvPicPr>
          <p:cNvPr id="18" name="Picture 17">
            <a:extLst>
              <a:ext uri="{FF2B5EF4-FFF2-40B4-BE49-F238E27FC236}">
                <a16:creationId xmlns:a16="http://schemas.microsoft.com/office/drawing/2014/main" id="{3ECA2207-118E-6E79-06FD-17099A1DFC70}"/>
              </a:ext>
            </a:extLst>
          </p:cNvPr>
          <p:cNvPicPr>
            <a:picLocks noChangeAspect="1"/>
          </p:cNvPicPr>
          <p:nvPr/>
        </p:nvPicPr>
        <p:blipFill>
          <a:blip r:embed="rId3"/>
          <a:stretch>
            <a:fillRect/>
          </a:stretch>
        </p:blipFill>
        <p:spPr>
          <a:xfrm>
            <a:off x="667684" y="4462596"/>
            <a:ext cx="4766957" cy="169447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431AD81C-974E-1542-BCD0-267232B50B86}"/>
              </a:ext>
            </a:extLst>
          </p:cNvPr>
          <p:cNvSpPr>
            <a:spLocks noGrp="1" noChangeArrowheads="1"/>
          </p:cNvSpPr>
          <p:nvPr>
            <p:ph type="title"/>
          </p:nvPr>
        </p:nvSpPr>
        <p:spPr>
          <a:xfrm>
            <a:off x="1524000" y="25400"/>
            <a:ext cx="6032662" cy="628650"/>
          </a:xfrm>
        </p:spPr>
        <p:txBody>
          <a:bodyPr>
            <a:normAutofit/>
          </a:bodyPr>
          <a:lstStyle/>
          <a:p>
            <a:r>
              <a:rPr lang="en-US" altLang="en-US" sz="3200" dirty="0"/>
              <a:t>Neutron-Nucleus Resonances</a:t>
            </a:r>
          </a:p>
        </p:txBody>
      </p:sp>
      <p:sp>
        <p:nvSpPr>
          <p:cNvPr id="12291" name="TextBox 2">
            <a:extLst>
              <a:ext uri="{FF2B5EF4-FFF2-40B4-BE49-F238E27FC236}">
                <a16:creationId xmlns:a16="http://schemas.microsoft.com/office/drawing/2014/main" id="{867C17EE-BEC4-F845-A470-FBA1C5B56994}"/>
              </a:ext>
            </a:extLst>
          </p:cNvPr>
          <p:cNvSpPr txBox="1">
            <a:spLocks noChangeArrowheads="1"/>
          </p:cNvSpPr>
          <p:nvPr/>
        </p:nvSpPr>
        <p:spPr bwMode="auto">
          <a:xfrm>
            <a:off x="7747415" y="78260"/>
            <a:ext cx="2920586" cy="667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75000"/>
              <a:buFont typeface="Symbol" pitchFamily="2" charset="2"/>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r>
              <a:rPr lang="en-US" altLang="en-US" sz="2250" dirty="0">
                <a:solidFill>
                  <a:srgbClr val="FF5050"/>
                </a:solidFill>
              </a:rPr>
              <a:t>Heavy nuclei possess</a:t>
            </a:r>
          </a:p>
          <a:p>
            <a:pPr>
              <a:spcBef>
                <a:spcPct val="0"/>
              </a:spcBef>
              <a:buClrTx/>
              <a:buSzTx/>
              <a:buFontTx/>
              <a:buNone/>
            </a:pPr>
            <a:r>
              <a:rPr lang="en-US" altLang="en-US" sz="2250" dirty="0">
                <a:solidFill>
                  <a:srgbClr val="FF5050"/>
                </a:solidFill>
              </a:rPr>
              <a:t>a very dense set of</a:t>
            </a:r>
          </a:p>
          <a:p>
            <a:pPr>
              <a:spcBef>
                <a:spcPct val="0"/>
              </a:spcBef>
              <a:buClrTx/>
              <a:buSzTx/>
              <a:buFontTx/>
              <a:buNone/>
            </a:pPr>
            <a:r>
              <a:rPr lang="en-US" altLang="en-US" sz="2250" dirty="0">
                <a:solidFill>
                  <a:srgbClr val="FF5050"/>
                </a:solidFill>
              </a:rPr>
              <a:t>resonances just above the neutron separation energy</a:t>
            </a:r>
          </a:p>
          <a:p>
            <a:pPr>
              <a:spcBef>
                <a:spcPct val="0"/>
              </a:spcBef>
              <a:buClrTx/>
              <a:buSzTx/>
              <a:buFontTx/>
              <a:buNone/>
            </a:pPr>
            <a:endParaRPr lang="en-US" altLang="en-US" sz="2250" dirty="0">
              <a:solidFill>
                <a:srgbClr val="FF5050"/>
              </a:solidFill>
            </a:endParaRPr>
          </a:p>
          <a:p>
            <a:pPr>
              <a:spcBef>
                <a:spcPct val="0"/>
              </a:spcBef>
              <a:buClrTx/>
              <a:buSzTx/>
              <a:buFontTx/>
              <a:buNone/>
            </a:pPr>
            <a:r>
              <a:rPr lang="en-US" altLang="en-US" sz="2250" dirty="0">
                <a:solidFill>
                  <a:srgbClr val="FF5050"/>
                </a:solidFill>
              </a:rPr>
              <a:t>No Coulomb  barrier</a:t>
            </a:r>
          </a:p>
          <a:p>
            <a:pPr>
              <a:spcBef>
                <a:spcPct val="0"/>
              </a:spcBef>
              <a:buClrTx/>
              <a:buSzTx/>
              <a:buFontTx/>
              <a:buNone/>
            </a:pPr>
            <a:r>
              <a:rPr lang="en-US" altLang="en-US" sz="2250" dirty="0">
                <a:solidFill>
                  <a:srgbClr val="FF5050"/>
                </a:solidFill>
              </a:rPr>
              <a:t>-&gt; neutrons can</a:t>
            </a:r>
          </a:p>
          <a:p>
            <a:pPr>
              <a:spcBef>
                <a:spcPct val="0"/>
              </a:spcBef>
              <a:buClrTx/>
              <a:buSzTx/>
              <a:buFontTx/>
              <a:buNone/>
            </a:pPr>
            <a:r>
              <a:rPr lang="en-US" altLang="en-US" sz="2250" dirty="0">
                <a:solidFill>
                  <a:srgbClr val="FF5050"/>
                </a:solidFill>
              </a:rPr>
              <a:t>easily excite them</a:t>
            </a:r>
          </a:p>
          <a:p>
            <a:pPr>
              <a:spcBef>
                <a:spcPct val="0"/>
              </a:spcBef>
              <a:buClrTx/>
              <a:buSzTx/>
              <a:buFontTx/>
              <a:buNone/>
            </a:pPr>
            <a:endParaRPr lang="en-US" altLang="en-US" sz="2250" dirty="0">
              <a:solidFill>
                <a:srgbClr val="FF5050"/>
              </a:solidFill>
            </a:endParaRPr>
          </a:p>
          <a:p>
            <a:pPr>
              <a:spcBef>
                <a:spcPct val="0"/>
              </a:spcBef>
              <a:buClrTx/>
              <a:buSzTx/>
              <a:buFontTx/>
              <a:buNone/>
            </a:pPr>
            <a:r>
              <a:rPr lang="en-US" altLang="en-US" sz="2250" dirty="0">
                <a:solidFill>
                  <a:srgbClr val="FF5050"/>
                </a:solidFill>
              </a:rPr>
              <a:t>Mainly L=0 resonances, but lots of L=1 resonances</a:t>
            </a:r>
          </a:p>
          <a:p>
            <a:pPr>
              <a:spcBef>
                <a:spcPct val="0"/>
              </a:spcBef>
              <a:buClrTx/>
              <a:buSzTx/>
              <a:buFontTx/>
              <a:buNone/>
            </a:pPr>
            <a:endParaRPr lang="en-US" altLang="en-US" sz="2250" dirty="0">
              <a:solidFill>
                <a:srgbClr val="FF5050"/>
              </a:solidFill>
            </a:endParaRPr>
          </a:p>
          <a:p>
            <a:pPr>
              <a:spcBef>
                <a:spcPct val="0"/>
              </a:spcBef>
              <a:buClrTx/>
              <a:buSzTx/>
              <a:buFontTx/>
              <a:buNone/>
            </a:pPr>
            <a:r>
              <a:rPr lang="en-US" altLang="en-US" sz="2250" dirty="0">
                <a:solidFill>
                  <a:srgbClr val="FFC000"/>
                </a:solidFill>
              </a:rPr>
              <a:t>P-even/T-odd interactions can mix pairs of different L=1</a:t>
            </a:r>
          </a:p>
          <a:p>
            <a:pPr>
              <a:spcBef>
                <a:spcPct val="0"/>
              </a:spcBef>
              <a:buClrTx/>
              <a:buSzTx/>
              <a:buFontTx/>
              <a:buNone/>
            </a:pPr>
            <a:r>
              <a:rPr lang="en-US" altLang="en-US" sz="2250" dirty="0">
                <a:solidFill>
                  <a:srgbClr val="FFC000"/>
                </a:solidFill>
              </a:rPr>
              <a:t>resonances</a:t>
            </a:r>
          </a:p>
        </p:txBody>
      </p:sp>
      <p:pic>
        <p:nvPicPr>
          <p:cNvPr id="3" name="Picture 2">
            <a:extLst>
              <a:ext uri="{FF2B5EF4-FFF2-40B4-BE49-F238E27FC236}">
                <a16:creationId xmlns:a16="http://schemas.microsoft.com/office/drawing/2014/main" id="{9BEEA98C-8DF1-ED4E-9BB1-E7507644AC16}"/>
              </a:ext>
            </a:extLst>
          </p:cNvPr>
          <p:cNvPicPr>
            <a:picLocks noChangeAspect="1"/>
          </p:cNvPicPr>
          <p:nvPr/>
        </p:nvPicPr>
        <p:blipFill rotWithShape="1">
          <a:blip r:embed="rId2"/>
          <a:srcRect l="-2387" t="3752" r="34595" b="53746"/>
          <a:stretch/>
        </p:blipFill>
        <p:spPr>
          <a:xfrm>
            <a:off x="0" y="1091788"/>
            <a:ext cx="6783779" cy="576621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3412" y="5677"/>
            <a:ext cx="5112588" cy="734553"/>
          </a:xfrm>
        </p:spPr>
        <p:txBody>
          <a:bodyPr>
            <a:noAutofit/>
          </a:bodyPr>
          <a:lstStyle/>
          <a:p>
            <a:pPr algn="l"/>
            <a:r>
              <a:rPr lang="en-US" sz="3375" dirty="0"/>
              <a:t>Polarization and Alignment</a:t>
            </a:r>
          </a:p>
        </p:txBody>
      </p:sp>
      <p:pic>
        <p:nvPicPr>
          <p:cNvPr id="3" name="Picture 2">
            <a:extLst>
              <a:ext uri="{FF2B5EF4-FFF2-40B4-BE49-F238E27FC236}">
                <a16:creationId xmlns:a16="http://schemas.microsoft.com/office/drawing/2014/main" id="{24BD621C-15CF-C550-0EF7-849F5678872A}"/>
              </a:ext>
            </a:extLst>
          </p:cNvPr>
          <p:cNvPicPr>
            <a:picLocks noChangeAspect="1"/>
          </p:cNvPicPr>
          <p:nvPr/>
        </p:nvPicPr>
        <p:blipFill>
          <a:blip r:embed="rId2"/>
          <a:stretch>
            <a:fillRect/>
          </a:stretch>
        </p:blipFill>
        <p:spPr>
          <a:xfrm>
            <a:off x="0" y="1413182"/>
            <a:ext cx="7286625" cy="5356704"/>
          </a:xfrm>
          <a:prstGeom prst="rect">
            <a:avLst/>
          </a:prstGeom>
        </p:spPr>
      </p:pic>
      <p:sp>
        <p:nvSpPr>
          <p:cNvPr id="5" name="TextBox 4">
            <a:extLst>
              <a:ext uri="{FF2B5EF4-FFF2-40B4-BE49-F238E27FC236}">
                <a16:creationId xmlns:a16="http://schemas.microsoft.com/office/drawing/2014/main" id="{2536BFD5-C68B-889F-64CD-3278C7F605B3}"/>
              </a:ext>
            </a:extLst>
          </p:cNvPr>
          <p:cNvSpPr txBox="1"/>
          <p:nvPr/>
        </p:nvSpPr>
        <p:spPr>
          <a:xfrm>
            <a:off x="7060480" y="951398"/>
            <a:ext cx="5131520" cy="6186309"/>
          </a:xfrm>
          <a:prstGeom prst="rect">
            <a:avLst/>
          </a:prstGeom>
          <a:noFill/>
        </p:spPr>
        <p:txBody>
          <a:bodyPr wrap="square">
            <a:spAutoFit/>
          </a:bodyPr>
          <a:lstStyle/>
          <a:p>
            <a:r>
              <a:rPr lang="en-US" sz="2000" dirty="0"/>
              <a:t> F term is a </a:t>
            </a:r>
            <a:r>
              <a:rPr lang="en-US" sz="2000" b="1" dirty="0"/>
              <a:t>rank-2 irreducible tensor built from two copies of the target-spin vector    </a:t>
            </a:r>
          </a:p>
          <a:p>
            <a:endParaRPr lang="en-US" sz="2000" b="1" dirty="0"/>
          </a:p>
          <a:p>
            <a:r>
              <a:rPr lang="en-US" sz="2000" dirty="0" err="1"/>
              <a:t>Clebsch</a:t>
            </a:r>
            <a:r>
              <a:rPr lang="en-US" sz="2000" dirty="0"/>
              <a:t>–Gordan coupling of two rank-1 tensors (the spherical components of    ):</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quadrupole order: spins prefer the 𝑧 but may point both up and down equally (think of a cigar vs. a pancake distribution)</a:t>
            </a:r>
          </a:p>
          <a:p>
            <a:endParaRPr lang="en-US" sz="2000" dirty="0"/>
          </a:p>
          <a:p>
            <a:r>
              <a:rPr lang="en-US" sz="2000" dirty="0"/>
              <a:t>Can be created in deformed nuclei with a large electric quadrupole moment acted on with a crystal-generated electric field at low T</a:t>
            </a:r>
          </a:p>
          <a:p>
            <a:endParaRPr lang="en-US" dirty="0"/>
          </a:p>
          <a:p>
            <a:endParaRPr lang="en-US" dirty="0"/>
          </a:p>
        </p:txBody>
      </p:sp>
      <p:pic>
        <p:nvPicPr>
          <p:cNvPr id="9" name="Picture 8">
            <a:extLst>
              <a:ext uri="{FF2B5EF4-FFF2-40B4-BE49-F238E27FC236}">
                <a16:creationId xmlns:a16="http://schemas.microsoft.com/office/drawing/2014/main" id="{ADAB1C63-3F8C-6B26-7887-DE46B5967C69}"/>
              </a:ext>
            </a:extLst>
          </p:cNvPr>
          <p:cNvPicPr>
            <a:picLocks noChangeAspect="1"/>
          </p:cNvPicPr>
          <p:nvPr/>
        </p:nvPicPr>
        <p:blipFill>
          <a:blip r:embed="rId3"/>
          <a:stretch>
            <a:fillRect/>
          </a:stretch>
        </p:blipFill>
        <p:spPr>
          <a:xfrm>
            <a:off x="11888306" y="1260691"/>
            <a:ext cx="152491" cy="304982"/>
          </a:xfrm>
          <a:prstGeom prst="rect">
            <a:avLst/>
          </a:prstGeom>
        </p:spPr>
      </p:pic>
      <p:pic>
        <p:nvPicPr>
          <p:cNvPr id="11" name="Picture 10">
            <a:extLst>
              <a:ext uri="{FF2B5EF4-FFF2-40B4-BE49-F238E27FC236}">
                <a16:creationId xmlns:a16="http://schemas.microsoft.com/office/drawing/2014/main" id="{B62D1A5F-4BF5-1F9E-74FC-39CAA20404AC}"/>
              </a:ext>
            </a:extLst>
          </p:cNvPr>
          <p:cNvPicPr>
            <a:picLocks noChangeAspect="1"/>
          </p:cNvPicPr>
          <p:nvPr/>
        </p:nvPicPr>
        <p:blipFill>
          <a:blip r:embed="rId3"/>
          <a:stretch>
            <a:fillRect/>
          </a:stretch>
        </p:blipFill>
        <p:spPr>
          <a:xfrm>
            <a:off x="11282972" y="2172989"/>
            <a:ext cx="171274" cy="342548"/>
          </a:xfrm>
          <a:prstGeom prst="rect">
            <a:avLst/>
          </a:prstGeom>
        </p:spPr>
      </p:pic>
      <p:pic>
        <p:nvPicPr>
          <p:cNvPr id="13" name="Picture 12">
            <a:extLst>
              <a:ext uri="{FF2B5EF4-FFF2-40B4-BE49-F238E27FC236}">
                <a16:creationId xmlns:a16="http://schemas.microsoft.com/office/drawing/2014/main" id="{3E25A51E-DF57-5FCD-7A08-479BE9F04725}"/>
              </a:ext>
            </a:extLst>
          </p:cNvPr>
          <p:cNvPicPr>
            <a:picLocks noChangeAspect="1"/>
          </p:cNvPicPr>
          <p:nvPr/>
        </p:nvPicPr>
        <p:blipFill>
          <a:blip r:embed="rId4"/>
          <a:stretch>
            <a:fillRect/>
          </a:stretch>
        </p:blipFill>
        <p:spPr>
          <a:xfrm>
            <a:off x="6909280" y="2700755"/>
            <a:ext cx="5282720" cy="836762"/>
          </a:xfrm>
          <a:prstGeom prst="rect">
            <a:avLst/>
          </a:prstGeom>
        </p:spPr>
      </p:pic>
      <p:pic>
        <p:nvPicPr>
          <p:cNvPr id="4" name="Picture 3">
            <a:extLst>
              <a:ext uri="{FF2B5EF4-FFF2-40B4-BE49-F238E27FC236}">
                <a16:creationId xmlns:a16="http://schemas.microsoft.com/office/drawing/2014/main" id="{3AD90034-73EF-A893-790B-B73C09CA0463}"/>
              </a:ext>
            </a:extLst>
          </p:cNvPr>
          <p:cNvPicPr>
            <a:picLocks noChangeAspect="1"/>
          </p:cNvPicPr>
          <p:nvPr/>
        </p:nvPicPr>
        <p:blipFill>
          <a:blip r:embed="rId5"/>
          <a:stretch>
            <a:fillRect/>
          </a:stretch>
        </p:blipFill>
        <p:spPr>
          <a:xfrm>
            <a:off x="6267197" y="143134"/>
            <a:ext cx="2912615" cy="566056"/>
          </a:xfrm>
          <a:prstGeom prst="rect">
            <a:avLst/>
          </a:prstGeom>
        </p:spPr>
      </p:pic>
    </p:spTree>
    <p:extLst>
      <p:ext uri="{BB962C8B-B14F-4D97-AF65-F5344CB8AC3E}">
        <p14:creationId xmlns:p14="http://schemas.microsoft.com/office/powerpoint/2010/main" val="753869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927DD-E915-4AE6-B6BB-2907414135AB}"/>
              </a:ext>
            </a:extLst>
          </p:cNvPr>
          <p:cNvSpPr>
            <a:spLocks noGrp="1"/>
          </p:cNvSpPr>
          <p:nvPr>
            <p:ph type="title"/>
          </p:nvPr>
        </p:nvSpPr>
        <p:spPr/>
        <p:txBody>
          <a:bodyPr/>
          <a:lstStyle/>
          <a:p>
            <a:r>
              <a:rPr lang="en-US" dirty="0"/>
              <a:t>TVPC mechanisms</a:t>
            </a:r>
          </a:p>
        </p:txBody>
      </p:sp>
      <p:sp>
        <p:nvSpPr>
          <p:cNvPr id="3" name="Content Placeholder 2">
            <a:extLst>
              <a:ext uri="{FF2B5EF4-FFF2-40B4-BE49-F238E27FC236}">
                <a16:creationId xmlns:a16="http://schemas.microsoft.com/office/drawing/2014/main" id="{6A21A5B1-ED40-4B57-A405-9AFACBBDCDB4}"/>
              </a:ext>
            </a:extLst>
          </p:cNvPr>
          <p:cNvSpPr>
            <a:spLocks noGrp="1"/>
          </p:cNvSpPr>
          <p:nvPr>
            <p:ph idx="1"/>
          </p:nvPr>
        </p:nvSpPr>
        <p:spPr>
          <a:xfrm>
            <a:off x="265176" y="2241584"/>
            <a:ext cx="11926824" cy="4616415"/>
          </a:xfrm>
        </p:spPr>
        <p:txBody>
          <a:bodyPr/>
          <a:lstStyle/>
          <a:p>
            <a:r>
              <a:rPr lang="en-US" dirty="0"/>
              <a:t>TVPC acting on the </a:t>
            </a:r>
            <a:r>
              <a:rPr lang="en-US" b="1" dirty="0"/>
              <a:t>compound-nucleus stage</a:t>
            </a:r>
            <a:r>
              <a:rPr lang="en-US" dirty="0"/>
              <a:t> (resonance–resonance mixing)</a:t>
            </a:r>
            <a:br>
              <a:rPr lang="en-US" dirty="0"/>
            </a:br>
            <a:endParaRPr lang="en-US" dirty="0"/>
          </a:p>
          <a:p>
            <a:r>
              <a:rPr lang="en-US" dirty="0"/>
              <a:t>TVPC in the </a:t>
            </a:r>
            <a:r>
              <a:rPr lang="en-US" b="1" dirty="0"/>
              <a:t>decay (capture) stage</a:t>
            </a:r>
            <a:r>
              <a:rPr lang="en-US" dirty="0"/>
              <a:t> of a compound resonance</a:t>
            </a:r>
            <a:br>
              <a:rPr lang="en-US" dirty="0"/>
            </a:br>
            <a:endParaRPr lang="en-US" dirty="0"/>
          </a:p>
          <a:p>
            <a:r>
              <a:rPr lang="en-US" dirty="0"/>
              <a:t>TVPC in </a:t>
            </a:r>
            <a:r>
              <a:rPr lang="en-US" b="1" dirty="0"/>
              <a:t>direct (potential) scattering</a:t>
            </a:r>
            <a:br>
              <a:rPr lang="en-US" b="1" dirty="0"/>
            </a:br>
            <a:endParaRPr lang="en-US" b="1" dirty="0"/>
          </a:p>
          <a:p>
            <a:r>
              <a:rPr lang="en-US" b="1" dirty="0"/>
              <a:t>Valence-nucleon / single-particle</a:t>
            </a:r>
            <a:r>
              <a:rPr lang="en-US" dirty="0"/>
              <a:t> mechanism</a:t>
            </a:r>
          </a:p>
        </p:txBody>
      </p:sp>
      <p:pic>
        <p:nvPicPr>
          <p:cNvPr id="4" name="Picture 3">
            <a:extLst>
              <a:ext uri="{FF2B5EF4-FFF2-40B4-BE49-F238E27FC236}">
                <a16:creationId xmlns:a16="http://schemas.microsoft.com/office/drawing/2014/main" id="{F1A79493-3DAB-572D-5EB7-580D3AE61B5E}"/>
              </a:ext>
            </a:extLst>
          </p:cNvPr>
          <p:cNvPicPr>
            <a:picLocks noChangeAspect="1"/>
          </p:cNvPicPr>
          <p:nvPr/>
        </p:nvPicPr>
        <p:blipFill>
          <a:blip r:embed="rId2"/>
          <a:stretch>
            <a:fillRect/>
          </a:stretch>
        </p:blipFill>
        <p:spPr>
          <a:xfrm>
            <a:off x="5815583" y="24850"/>
            <a:ext cx="6236209" cy="2216736"/>
          </a:xfrm>
          <a:prstGeom prst="rect">
            <a:avLst/>
          </a:prstGeom>
        </p:spPr>
      </p:pic>
    </p:spTree>
    <p:extLst>
      <p:ext uri="{BB962C8B-B14F-4D97-AF65-F5344CB8AC3E}">
        <p14:creationId xmlns:p14="http://schemas.microsoft.com/office/powerpoint/2010/main" val="3082591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876"/>
            <a:ext cx="12192000" cy="605642"/>
          </a:xfrm>
        </p:spPr>
        <p:txBody>
          <a:bodyPr>
            <a:normAutofit/>
          </a:bodyPr>
          <a:lstStyle/>
          <a:p>
            <a:r>
              <a:rPr lang="en-US" sz="3200" dirty="0"/>
              <a:t>Toward A Search for P-even/T-odd NN interactions in n-A resonances   </a:t>
            </a:r>
          </a:p>
        </p:txBody>
      </p:sp>
      <p:sp>
        <p:nvSpPr>
          <p:cNvPr id="10" name="TextBox 9">
            <a:extLst>
              <a:ext uri="{FF2B5EF4-FFF2-40B4-BE49-F238E27FC236}">
                <a16:creationId xmlns:a16="http://schemas.microsoft.com/office/drawing/2014/main" id="{C741FFA2-935F-0846-9907-C4918164048A}"/>
              </a:ext>
            </a:extLst>
          </p:cNvPr>
          <p:cNvSpPr txBox="1"/>
          <p:nvPr/>
        </p:nvSpPr>
        <p:spPr>
          <a:xfrm>
            <a:off x="0" y="902524"/>
            <a:ext cx="12192000" cy="5516895"/>
          </a:xfrm>
          <a:prstGeom prst="rect">
            <a:avLst/>
          </a:prstGeom>
          <a:noFill/>
        </p:spPr>
        <p:txBody>
          <a:bodyPr wrap="square" rtlCol="0">
            <a:spAutoFit/>
          </a:bodyPr>
          <a:lstStyle/>
          <a:p>
            <a:r>
              <a:rPr lang="en-US" sz="2250" dirty="0">
                <a:solidFill>
                  <a:srgbClr val="FF0000"/>
                </a:solidFill>
              </a:rPr>
              <a:t>2 ways </a:t>
            </a:r>
            <a:r>
              <a:rPr lang="en-US" sz="2250" dirty="0"/>
              <a:t>to violate T (+conserve CPT):  </a:t>
            </a:r>
            <a:r>
              <a:rPr lang="en-US" sz="2250" dirty="0">
                <a:solidFill>
                  <a:srgbClr val="DD2CBB"/>
                </a:solidFill>
              </a:rPr>
              <a:t>P-odd</a:t>
            </a:r>
            <a:r>
              <a:rPr lang="en-US" sz="2250" dirty="0"/>
              <a:t>/T-odd , </a:t>
            </a:r>
            <a:r>
              <a:rPr lang="en-US" sz="2250" dirty="0">
                <a:solidFill>
                  <a:srgbClr val="FFC000"/>
                </a:solidFill>
              </a:rPr>
              <a:t>P-even</a:t>
            </a:r>
            <a:r>
              <a:rPr lang="en-US" sz="2250" dirty="0"/>
              <a:t>/T-odd</a:t>
            </a:r>
          </a:p>
          <a:p>
            <a:endParaRPr lang="en-US" sz="2250" dirty="0"/>
          </a:p>
          <a:p>
            <a:r>
              <a:rPr lang="en-US" sz="2250" dirty="0"/>
              <a:t>MANY search for </a:t>
            </a:r>
            <a:r>
              <a:rPr lang="en-US" sz="2250" dirty="0">
                <a:solidFill>
                  <a:srgbClr val="DD2CBB"/>
                </a:solidFill>
              </a:rPr>
              <a:t>P-odd</a:t>
            </a:r>
            <a:r>
              <a:rPr lang="en-US" sz="2250" dirty="0"/>
              <a:t>/T-odd (EDMs,…), VERY few for </a:t>
            </a:r>
            <a:r>
              <a:rPr lang="en-US" sz="2250" dirty="0">
                <a:solidFill>
                  <a:srgbClr val="FFC000"/>
                </a:solidFill>
              </a:rPr>
              <a:t>P-even</a:t>
            </a:r>
            <a:r>
              <a:rPr lang="en-US" sz="2250" dirty="0"/>
              <a:t>/T-odd</a:t>
            </a:r>
          </a:p>
          <a:p>
            <a:endParaRPr lang="en-US" sz="2250" dirty="0"/>
          </a:p>
          <a:p>
            <a:r>
              <a:rPr lang="en-US" sz="2250" dirty="0">
                <a:solidFill>
                  <a:srgbClr val="DD2CBB"/>
                </a:solidFill>
              </a:rPr>
              <a:t>P-odd</a:t>
            </a:r>
            <a:r>
              <a:rPr lang="en-US" sz="2250" dirty="0"/>
              <a:t>/T-odd effect can come from: (1)BSM </a:t>
            </a:r>
            <a:r>
              <a:rPr lang="en-US" sz="2250" dirty="0">
                <a:solidFill>
                  <a:srgbClr val="DD2CBB"/>
                </a:solidFill>
              </a:rPr>
              <a:t>P-odd</a:t>
            </a:r>
            <a:r>
              <a:rPr lang="en-US" sz="2250" dirty="0"/>
              <a:t>/T-odd or (2) [BSM </a:t>
            </a:r>
            <a:r>
              <a:rPr lang="en-US" sz="2250" dirty="0">
                <a:solidFill>
                  <a:srgbClr val="FFC000"/>
                </a:solidFill>
              </a:rPr>
              <a:t>P-even</a:t>
            </a:r>
            <a:r>
              <a:rPr lang="en-US" sz="2250" dirty="0"/>
              <a:t>/T-odd][SM P-odd]</a:t>
            </a:r>
          </a:p>
          <a:p>
            <a:endParaRPr lang="en-US" sz="2250" dirty="0"/>
          </a:p>
          <a:p>
            <a:r>
              <a:rPr lang="en-US" sz="2250" dirty="0"/>
              <a:t>If one sees an EDM in a nuclear system: how to disentangle the two options?</a:t>
            </a:r>
          </a:p>
          <a:p>
            <a:endParaRPr lang="en-US" sz="2250" dirty="0"/>
          </a:p>
          <a:p>
            <a:r>
              <a:rPr lang="en-US" sz="2250" dirty="0"/>
              <a:t>It would be valuable to experimentally bound </a:t>
            </a:r>
            <a:r>
              <a:rPr lang="en-US" sz="2250" dirty="0">
                <a:solidFill>
                  <a:srgbClr val="FFC000"/>
                </a:solidFill>
              </a:rPr>
              <a:t>P-even</a:t>
            </a:r>
            <a:r>
              <a:rPr lang="en-US" sz="2250" dirty="0"/>
              <a:t>/T-odd NN interactions well enough to rule our interpretation (2) for a nuclear EDM observation</a:t>
            </a:r>
          </a:p>
          <a:p>
            <a:endParaRPr lang="en-US" sz="2250" dirty="0"/>
          </a:p>
          <a:p>
            <a:r>
              <a:rPr lang="en-US" sz="2250" dirty="0"/>
              <a:t>Experimental limits on </a:t>
            </a:r>
            <a:r>
              <a:rPr lang="en-US" sz="2250" dirty="0">
                <a:solidFill>
                  <a:srgbClr val="FFC000"/>
                </a:solidFill>
              </a:rPr>
              <a:t>P-even</a:t>
            </a:r>
            <a:r>
              <a:rPr lang="en-US" sz="2250" dirty="0"/>
              <a:t>/T-odd NN interactions are quite poor</a:t>
            </a:r>
          </a:p>
          <a:p>
            <a:endParaRPr lang="en-US" sz="2250" dirty="0"/>
          </a:p>
          <a:p>
            <a:r>
              <a:rPr lang="en-US" sz="2250" dirty="0"/>
              <a:t>Neutron optics on n-A resonances could improve limits by ~10</a:t>
            </a:r>
            <a:r>
              <a:rPr lang="en-US" sz="2250" baseline="30000" dirty="0"/>
              <a:t>2</a:t>
            </a:r>
            <a:r>
              <a:rPr lang="en-US" sz="2250" dirty="0"/>
              <a:t>-10</a:t>
            </a:r>
            <a:r>
              <a:rPr lang="en-US" sz="2250" baseline="30000" dirty="0"/>
              <a:t>3</a:t>
            </a:r>
          </a:p>
          <a:p>
            <a:endParaRPr lang="en-US" sz="2250" baseline="30000" dirty="0"/>
          </a:p>
          <a:p>
            <a:r>
              <a:rPr lang="en-US" sz="2250" dirty="0"/>
              <a:t>This would be good enough to rule out (2) in the case of the smallest-expected SM P-odd NN effect</a:t>
            </a:r>
          </a:p>
        </p:txBody>
      </p:sp>
    </p:spTree>
    <p:extLst>
      <p:ext uri="{BB962C8B-B14F-4D97-AF65-F5344CB8AC3E}">
        <p14:creationId xmlns:p14="http://schemas.microsoft.com/office/powerpoint/2010/main" val="3059893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5489" y="6791"/>
            <a:ext cx="9142513" cy="898254"/>
          </a:xfrm>
        </p:spPr>
        <p:txBody>
          <a:bodyPr>
            <a:noAutofit/>
          </a:bodyPr>
          <a:lstStyle/>
          <a:p>
            <a:pPr algn="l"/>
            <a:r>
              <a:rPr lang="en-US" sz="3374" dirty="0"/>
              <a:t>Levels of Electric Quadrupole in E gradient   </a:t>
            </a:r>
          </a:p>
        </p:txBody>
      </p:sp>
      <p:sp>
        <p:nvSpPr>
          <p:cNvPr id="7" name="TextBox 6">
            <a:extLst>
              <a:ext uri="{FF2B5EF4-FFF2-40B4-BE49-F238E27FC236}">
                <a16:creationId xmlns:a16="http://schemas.microsoft.com/office/drawing/2014/main" id="{9D51CD8B-4040-06D9-55A1-EFD514D290B8}"/>
              </a:ext>
            </a:extLst>
          </p:cNvPr>
          <p:cNvSpPr txBox="1"/>
          <p:nvPr/>
        </p:nvSpPr>
        <p:spPr>
          <a:xfrm>
            <a:off x="3531427" y="905044"/>
            <a:ext cx="4580869" cy="351956"/>
          </a:xfrm>
          <a:prstGeom prst="rect">
            <a:avLst/>
          </a:prstGeom>
          <a:noFill/>
        </p:spPr>
        <p:txBody>
          <a:bodyPr wrap="none" rtlCol="0">
            <a:spAutoFit/>
          </a:bodyPr>
          <a:lstStyle/>
          <a:p>
            <a:r>
              <a:rPr lang="en-US" sz="1687" dirty="0"/>
              <a:t>Let Q=electric quadrupole moment of nucleus. </a:t>
            </a:r>
          </a:p>
        </p:txBody>
      </p:sp>
      <p:pic>
        <p:nvPicPr>
          <p:cNvPr id="3" name="Picture 2">
            <a:extLst>
              <a:ext uri="{FF2B5EF4-FFF2-40B4-BE49-F238E27FC236}">
                <a16:creationId xmlns:a16="http://schemas.microsoft.com/office/drawing/2014/main" id="{44D45B3E-F990-0633-B54C-8882D2F4E0FF}"/>
              </a:ext>
            </a:extLst>
          </p:cNvPr>
          <p:cNvPicPr>
            <a:picLocks noChangeAspect="1"/>
          </p:cNvPicPr>
          <p:nvPr/>
        </p:nvPicPr>
        <p:blipFill>
          <a:blip r:embed="rId2"/>
          <a:stretch>
            <a:fillRect/>
          </a:stretch>
        </p:blipFill>
        <p:spPr>
          <a:xfrm>
            <a:off x="2627498" y="905044"/>
            <a:ext cx="7284254" cy="5810264"/>
          </a:xfrm>
          <a:prstGeom prst="rect">
            <a:avLst/>
          </a:prstGeom>
        </p:spPr>
      </p:pic>
    </p:spTree>
    <p:extLst>
      <p:ext uri="{BB962C8B-B14F-4D97-AF65-F5344CB8AC3E}">
        <p14:creationId xmlns:p14="http://schemas.microsoft.com/office/powerpoint/2010/main" val="370358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a:xfrm>
            <a:off x="1522512" y="1"/>
            <a:ext cx="9146977" cy="814840"/>
          </a:xfrm>
        </p:spPr>
        <p:txBody>
          <a:bodyPr>
            <a:normAutofit fontScale="90000"/>
          </a:bodyPr>
          <a:lstStyle/>
          <a:p>
            <a:pPr>
              <a:defRPr/>
            </a:pPr>
            <a:r>
              <a:rPr lang="en-US" sz="4000" dirty="0">
                <a:solidFill>
                  <a:schemeClr val="accent2"/>
                </a:solidFill>
                <a:latin typeface="Arial" charset="0"/>
              </a:rPr>
              <a:t>What About P-even/T-odd NN interactions?</a:t>
            </a:r>
          </a:p>
        </p:txBody>
      </p:sp>
      <p:sp>
        <p:nvSpPr>
          <p:cNvPr id="596996" name="Text Box 4"/>
          <p:cNvSpPr txBox="1">
            <a:spLocks noChangeArrowheads="1"/>
          </p:cNvSpPr>
          <p:nvPr/>
        </p:nvSpPr>
        <p:spPr bwMode="auto">
          <a:xfrm>
            <a:off x="2362200" y="1219200"/>
            <a:ext cx="7543800" cy="3847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rgbClr val="99336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endParaRPr lang="en-US" sz="1900">
              <a:solidFill>
                <a:schemeClr val="accent1"/>
              </a:solidFill>
              <a:latin typeface="Arial" charset="0"/>
            </a:endParaRPr>
          </a:p>
        </p:txBody>
      </p:sp>
      <p:sp>
        <p:nvSpPr>
          <p:cNvPr id="597000" name="Text Box 8"/>
          <p:cNvSpPr txBox="1">
            <a:spLocks noChangeArrowheads="1"/>
          </p:cNvSpPr>
          <p:nvPr/>
        </p:nvSpPr>
        <p:spPr bwMode="auto">
          <a:xfrm>
            <a:off x="118753" y="845342"/>
            <a:ext cx="11887200" cy="5863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rgbClr val="99336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defRPr/>
            </a:pPr>
            <a:r>
              <a:rPr lang="en-US" sz="2250" dirty="0">
                <a:solidFill>
                  <a:srgbClr val="0070C0"/>
                </a:solidFill>
                <a:latin typeface="Arial" charset="0"/>
              </a:rPr>
              <a:t>No P-even/T-odd effects in Standard Model: CKM, 𝛉 both P-odd/T-odd</a:t>
            </a:r>
          </a:p>
          <a:p>
            <a:pPr algn="just" eaLnBrk="1" hangingPunct="1">
              <a:spcBef>
                <a:spcPct val="50000"/>
              </a:spcBef>
              <a:defRPr/>
            </a:pPr>
            <a:r>
              <a:rPr lang="en-US" sz="2250" dirty="0">
                <a:solidFill>
                  <a:srgbClr val="FF3300"/>
                </a:solidFill>
                <a:latin typeface="Arial" charset="0"/>
              </a:rPr>
              <a:t>[</a:t>
            </a:r>
            <a:r>
              <a:rPr lang="en-US" sz="2250" dirty="0" err="1">
                <a:solidFill>
                  <a:srgbClr val="FF3300"/>
                </a:solidFill>
                <a:latin typeface="Arial" charset="0"/>
              </a:rPr>
              <a:t>Herczeg</a:t>
            </a:r>
            <a:r>
              <a:rPr lang="en-US" sz="2250" dirty="0">
                <a:solidFill>
                  <a:srgbClr val="FF3300"/>
                </a:solidFill>
                <a:latin typeface="Arial" charset="0"/>
              </a:rPr>
              <a:t> </a:t>
            </a:r>
            <a:r>
              <a:rPr lang="en-US" sz="2250" dirty="0" err="1">
                <a:solidFill>
                  <a:srgbClr val="FF3300"/>
                </a:solidFill>
                <a:latin typeface="Arial" charset="0"/>
              </a:rPr>
              <a:t>Nucl</a:t>
            </a:r>
            <a:r>
              <a:rPr lang="en-US" sz="2250" dirty="0">
                <a:solidFill>
                  <a:srgbClr val="FF3300"/>
                </a:solidFill>
                <a:latin typeface="Arial" charset="0"/>
              </a:rPr>
              <a:t>. Phys. </a:t>
            </a:r>
            <a:r>
              <a:rPr lang="en-US" sz="2250" b="1" dirty="0">
                <a:solidFill>
                  <a:srgbClr val="FF3300"/>
                </a:solidFill>
                <a:latin typeface="Arial" charset="0"/>
              </a:rPr>
              <a:t>75</a:t>
            </a:r>
            <a:r>
              <a:rPr lang="en-US" sz="2250" dirty="0">
                <a:solidFill>
                  <a:srgbClr val="FF3300"/>
                </a:solidFill>
                <a:latin typeface="Arial" charset="0"/>
              </a:rPr>
              <a:t>, 655 (1966), </a:t>
            </a:r>
            <a:r>
              <a:rPr lang="en-US" sz="2250" dirty="0" err="1">
                <a:solidFill>
                  <a:srgbClr val="FF3300"/>
                </a:solidFill>
                <a:latin typeface="Arial" charset="0"/>
              </a:rPr>
              <a:t>Simonius</a:t>
            </a:r>
            <a:r>
              <a:rPr lang="en-US" sz="2250" dirty="0">
                <a:solidFill>
                  <a:srgbClr val="FF3300"/>
                </a:solidFill>
                <a:latin typeface="Arial" charset="0"/>
              </a:rPr>
              <a:t> PLB </a:t>
            </a:r>
            <a:r>
              <a:rPr lang="en-US" sz="2250" b="1" dirty="0">
                <a:solidFill>
                  <a:srgbClr val="FF3300"/>
                </a:solidFill>
                <a:latin typeface="Arial" charset="0"/>
              </a:rPr>
              <a:t>58</a:t>
            </a:r>
            <a:r>
              <a:rPr lang="en-US" sz="2250" dirty="0">
                <a:solidFill>
                  <a:srgbClr val="FF3300"/>
                </a:solidFill>
                <a:latin typeface="Arial" charset="0"/>
              </a:rPr>
              <a:t>, 147 (1975)] </a:t>
            </a:r>
          </a:p>
          <a:p>
            <a:pPr algn="just">
              <a:spcBef>
                <a:spcPct val="50000"/>
              </a:spcBef>
              <a:defRPr/>
            </a:pPr>
            <a:r>
              <a:rPr lang="en-US" sz="2250" dirty="0">
                <a:solidFill>
                  <a:srgbClr val="FF3300"/>
                </a:solidFill>
                <a:latin typeface="Arial" charset="0"/>
              </a:rPr>
              <a:t>Lowest mass meson exchange from 𝛒</a:t>
            </a:r>
            <a:r>
              <a:rPr lang="en-US" sz="2250" baseline="30000" dirty="0">
                <a:solidFill>
                  <a:srgbClr val="FF3300"/>
                </a:solidFill>
                <a:latin typeface="Arial" charset="0"/>
              </a:rPr>
              <a:t>+/-</a:t>
            </a:r>
            <a:r>
              <a:rPr lang="en-US" sz="2250" dirty="0">
                <a:solidFill>
                  <a:srgbClr val="FF3300"/>
                </a:solidFill>
                <a:latin typeface="Arial" charset="0"/>
              </a:rPr>
              <a:t> [C-odd, J≥1]. For meson exchange (</a:t>
            </a:r>
            <a:r>
              <a:rPr lang="en-US" sz="2250" dirty="0" err="1">
                <a:solidFill>
                  <a:srgbClr val="FF3300"/>
                </a:solidFill>
                <a:latin typeface="Arial" charset="0"/>
              </a:rPr>
              <a:t>Haxton</a:t>
            </a:r>
            <a:r>
              <a:rPr lang="en-US" sz="2250" dirty="0">
                <a:solidFill>
                  <a:srgbClr val="FF3300"/>
                </a:solidFill>
                <a:latin typeface="Arial" charset="0"/>
              </a:rPr>
              <a:t> 1994):</a:t>
            </a:r>
          </a:p>
          <a:p>
            <a:pPr algn="just" eaLnBrk="1" hangingPunct="1">
              <a:spcBef>
                <a:spcPct val="50000"/>
              </a:spcBef>
              <a:defRPr/>
            </a:pPr>
            <a:endParaRPr lang="en-US" sz="2250" dirty="0">
              <a:solidFill>
                <a:srgbClr val="FF3300"/>
              </a:solidFill>
              <a:latin typeface="Arial" charset="0"/>
            </a:endParaRPr>
          </a:p>
          <a:p>
            <a:pPr algn="just" eaLnBrk="1" hangingPunct="1">
              <a:spcBef>
                <a:spcPct val="50000"/>
              </a:spcBef>
              <a:defRPr/>
            </a:pPr>
            <a:endParaRPr lang="en-US" sz="2625" b="1" dirty="0">
              <a:solidFill>
                <a:schemeClr val="tx2">
                  <a:lumMod val="60000"/>
                  <a:lumOff val="40000"/>
                </a:schemeClr>
              </a:solidFill>
              <a:latin typeface="Arial" charset="0"/>
            </a:endParaRPr>
          </a:p>
          <a:p>
            <a:pPr algn="just" eaLnBrk="1" hangingPunct="1">
              <a:spcBef>
                <a:spcPct val="50000"/>
              </a:spcBef>
              <a:defRPr/>
            </a:pPr>
            <a:r>
              <a:rPr lang="en-US" sz="2625" b="1" dirty="0">
                <a:solidFill>
                  <a:schemeClr val="tx2">
                    <a:lumMod val="60000"/>
                    <a:lumOff val="40000"/>
                  </a:schemeClr>
                </a:solidFill>
                <a:latin typeface="Arial" charset="0"/>
              </a:rPr>
              <a:t>VERY few experiments:</a:t>
            </a:r>
          </a:p>
          <a:p>
            <a:pPr algn="just" eaLnBrk="1" hangingPunct="1">
              <a:spcBef>
                <a:spcPct val="50000"/>
              </a:spcBef>
              <a:defRPr/>
            </a:pPr>
            <a:r>
              <a:rPr lang="en-US" sz="2250" dirty="0">
                <a:solidFill>
                  <a:srgbClr val="FF3300"/>
                </a:solidFill>
                <a:latin typeface="Arial" charset="0"/>
              </a:rPr>
              <a:t>Detailed balance: [E. </a:t>
            </a:r>
            <a:r>
              <a:rPr lang="en-US" sz="2250" dirty="0" err="1">
                <a:solidFill>
                  <a:srgbClr val="FF3300"/>
                </a:solidFill>
                <a:latin typeface="Arial" charset="0"/>
              </a:rPr>
              <a:t>Blanke</a:t>
            </a:r>
            <a:r>
              <a:rPr lang="en-US" sz="2250" dirty="0">
                <a:solidFill>
                  <a:srgbClr val="FF3300"/>
                </a:solidFill>
                <a:latin typeface="Arial" charset="0"/>
              </a:rPr>
              <a:t> et al PRL </a:t>
            </a:r>
            <a:r>
              <a:rPr lang="en-US" sz="2250" b="1" dirty="0">
                <a:solidFill>
                  <a:srgbClr val="FF3300"/>
                </a:solidFill>
                <a:latin typeface="Arial" charset="0"/>
              </a:rPr>
              <a:t>51</a:t>
            </a:r>
            <a:r>
              <a:rPr lang="en-US" sz="2250" dirty="0">
                <a:solidFill>
                  <a:srgbClr val="FF3300"/>
                </a:solidFill>
                <a:latin typeface="Arial" charset="0"/>
              </a:rPr>
              <a:t>, 355 (1983); J. P. French et al PRL </a:t>
            </a:r>
            <a:r>
              <a:rPr lang="en-US" sz="2250" b="1" dirty="0">
                <a:solidFill>
                  <a:srgbClr val="FF3300"/>
                </a:solidFill>
                <a:latin typeface="Arial" charset="0"/>
              </a:rPr>
              <a:t>54</a:t>
            </a:r>
            <a:r>
              <a:rPr lang="en-US" sz="2250" dirty="0">
                <a:solidFill>
                  <a:srgbClr val="FF3300"/>
                </a:solidFill>
                <a:latin typeface="Arial" charset="0"/>
              </a:rPr>
              <a:t>, 2313 (1985)]: </a:t>
            </a:r>
            <a:r>
              <a:rPr lang="en-US" sz="2625" dirty="0">
                <a:solidFill>
                  <a:schemeClr val="accent4">
                    <a:lumMod val="75000"/>
                  </a:schemeClr>
                </a:solidFill>
                <a:latin typeface="Arial" charset="0"/>
              </a:rPr>
              <a:t>g</a:t>
            </a:r>
            <a:r>
              <a:rPr lang="en-US" sz="2625" baseline="-25000" dirty="0">
                <a:solidFill>
                  <a:schemeClr val="accent4">
                    <a:lumMod val="75000"/>
                  </a:schemeClr>
                </a:solidFill>
                <a:latin typeface="Arial" charset="0"/>
              </a:rPr>
              <a:t>𝛒</a:t>
            </a:r>
            <a:r>
              <a:rPr lang="en-US" sz="2625" dirty="0">
                <a:solidFill>
                  <a:schemeClr val="accent4">
                    <a:lumMod val="75000"/>
                  </a:schemeClr>
                </a:solidFill>
                <a:latin typeface="Arial" charset="0"/>
              </a:rPr>
              <a:t>&lt;2x10</a:t>
            </a:r>
            <a:r>
              <a:rPr lang="en-US" sz="2625" baseline="30000" dirty="0">
                <a:solidFill>
                  <a:schemeClr val="accent4">
                    <a:lumMod val="75000"/>
                  </a:schemeClr>
                </a:solidFill>
                <a:latin typeface="Arial" charset="0"/>
              </a:rPr>
              <a:t>-1</a:t>
            </a:r>
          </a:p>
          <a:p>
            <a:pPr algn="just">
              <a:spcBef>
                <a:spcPct val="50000"/>
              </a:spcBef>
              <a:defRPr/>
            </a:pPr>
            <a:r>
              <a:rPr lang="en-US" sz="2250" dirty="0">
                <a:solidFill>
                  <a:srgbClr val="FF3300"/>
                </a:solidFill>
                <a:latin typeface="Arial" charset="0"/>
              </a:rPr>
              <a:t>Charge symmetry breaking [</a:t>
            </a:r>
            <a:r>
              <a:rPr lang="en-US" sz="2250" dirty="0" err="1">
                <a:solidFill>
                  <a:srgbClr val="FF3300"/>
                </a:solidFill>
                <a:latin typeface="Arial" charset="0"/>
              </a:rPr>
              <a:t>Simonius</a:t>
            </a:r>
            <a:r>
              <a:rPr lang="en-US" sz="2250" dirty="0">
                <a:solidFill>
                  <a:srgbClr val="FF3300"/>
                </a:solidFill>
                <a:latin typeface="Arial" charset="0"/>
              </a:rPr>
              <a:t> PRL </a:t>
            </a:r>
            <a:r>
              <a:rPr lang="en-US" sz="2250" b="1" dirty="0">
                <a:solidFill>
                  <a:srgbClr val="FF3300"/>
                </a:solidFill>
                <a:latin typeface="Arial" charset="0"/>
              </a:rPr>
              <a:t>78</a:t>
            </a:r>
            <a:r>
              <a:rPr lang="en-US" sz="2250" dirty="0">
                <a:solidFill>
                  <a:srgbClr val="FF3300"/>
                </a:solidFill>
                <a:latin typeface="Arial" charset="0"/>
              </a:rPr>
              <a:t>, 4161(1997)]: </a:t>
            </a:r>
            <a:r>
              <a:rPr lang="en-US" sz="2625" dirty="0">
                <a:solidFill>
                  <a:schemeClr val="accent1">
                    <a:lumMod val="75000"/>
                  </a:schemeClr>
                </a:solidFill>
                <a:latin typeface="Arial" charset="0"/>
              </a:rPr>
              <a:t>g</a:t>
            </a:r>
            <a:r>
              <a:rPr lang="en-US" sz="2625" baseline="-25000" dirty="0">
                <a:solidFill>
                  <a:schemeClr val="accent1">
                    <a:lumMod val="75000"/>
                  </a:schemeClr>
                </a:solidFill>
                <a:latin typeface="Arial" charset="0"/>
              </a:rPr>
              <a:t>𝛒</a:t>
            </a:r>
            <a:r>
              <a:rPr lang="en-US" sz="2625" dirty="0">
                <a:solidFill>
                  <a:schemeClr val="accent1">
                    <a:lumMod val="75000"/>
                  </a:schemeClr>
                </a:solidFill>
                <a:latin typeface="Arial" charset="0"/>
              </a:rPr>
              <a:t>&lt;7x10</a:t>
            </a:r>
            <a:r>
              <a:rPr lang="en-US" sz="2625" baseline="30000" dirty="0">
                <a:solidFill>
                  <a:schemeClr val="accent1">
                    <a:lumMod val="75000"/>
                  </a:schemeClr>
                </a:solidFill>
                <a:latin typeface="Arial" charset="0"/>
              </a:rPr>
              <a:t>-3</a:t>
            </a:r>
          </a:p>
          <a:p>
            <a:pPr algn="just">
              <a:spcBef>
                <a:spcPct val="50000"/>
              </a:spcBef>
              <a:defRPr/>
            </a:pPr>
            <a:r>
              <a:rPr lang="en-US" sz="2250" dirty="0">
                <a:solidFill>
                  <a:srgbClr val="FF3300"/>
                </a:solidFill>
                <a:latin typeface="Arial" charset="0"/>
              </a:rPr>
              <a:t>N transmission aligned Holmium (P. R. Huffman et al, PRC 55, 2684 (1997): </a:t>
            </a:r>
            <a:r>
              <a:rPr lang="en-US" sz="2625" dirty="0">
                <a:solidFill>
                  <a:schemeClr val="accent1">
                    <a:lumMod val="75000"/>
                  </a:schemeClr>
                </a:solidFill>
                <a:latin typeface="Arial" charset="0"/>
              </a:rPr>
              <a:t>g</a:t>
            </a:r>
            <a:r>
              <a:rPr lang="en-US" sz="2625" baseline="-25000" dirty="0">
                <a:solidFill>
                  <a:schemeClr val="accent1">
                    <a:lumMod val="75000"/>
                  </a:schemeClr>
                </a:solidFill>
                <a:latin typeface="Arial" charset="0"/>
              </a:rPr>
              <a:t>𝛒</a:t>
            </a:r>
            <a:r>
              <a:rPr lang="en-US" sz="2625" dirty="0">
                <a:solidFill>
                  <a:schemeClr val="accent1">
                    <a:lumMod val="75000"/>
                  </a:schemeClr>
                </a:solidFill>
                <a:latin typeface="Arial" charset="0"/>
              </a:rPr>
              <a:t>&lt;6x10</a:t>
            </a:r>
            <a:r>
              <a:rPr lang="en-US" sz="2625" baseline="30000" dirty="0">
                <a:solidFill>
                  <a:schemeClr val="accent1">
                    <a:lumMod val="75000"/>
                  </a:schemeClr>
                </a:solidFill>
                <a:latin typeface="Arial" charset="0"/>
              </a:rPr>
              <a:t>-2</a:t>
            </a:r>
            <a:endParaRPr lang="en-US" sz="2625" dirty="0">
              <a:solidFill>
                <a:schemeClr val="accent1">
                  <a:lumMod val="75000"/>
                </a:schemeClr>
              </a:solidFill>
              <a:latin typeface="Arial" charset="0"/>
            </a:endParaRPr>
          </a:p>
          <a:p>
            <a:pPr algn="just" eaLnBrk="1" hangingPunct="1">
              <a:spcBef>
                <a:spcPct val="50000"/>
              </a:spcBef>
              <a:defRPr/>
            </a:pPr>
            <a:endParaRPr lang="en-US" sz="2250" dirty="0">
              <a:solidFill>
                <a:srgbClr val="FF3300"/>
              </a:solidFill>
              <a:latin typeface="Arial" charset="0"/>
            </a:endParaRPr>
          </a:p>
        </p:txBody>
      </p:sp>
      <p:sp>
        <p:nvSpPr>
          <p:cNvPr id="597002" name="Text Box 10"/>
          <p:cNvSpPr txBox="1">
            <a:spLocks noChangeArrowheads="1"/>
          </p:cNvSpPr>
          <p:nvPr/>
        </p:nvSpPr>
        <p:spPr bwMode="auto">
          <a:xfrm>
            <a:off x="2209800" y="6019800"/>
            <a:ext cx="2895600" cy="3847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rgbClr val="99336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endParaRPr lang="en-US" sz="1900">
              <a:solidFill>
                <a:schemeClr val="accent1"/>
              </a:solidFill>
              <a:latin typeface="Arial" charset="0"/>
            </a:endParaRPr>
          </a:p>
        </p:txBody>
      </p:sp>
      <p:sp>
        <p:nvSpPr>
          <p:cNvPr id="597008" name="Text Box 16"/>
          <p:cNvSpPr txBox="1">
            <a:spLocks noChangeArrowheads="1"/>
          </p:cNvSpPr>
          <p:nvPr/>
        </p:nvSpPr>
        <p:spPr bwMode="auto">
          <a:xfrm>
            <a:off x="6553200" y="5867400"/>
            <a:ext cx="2895600" cy="3847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rgbClr val="99336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endParaRPr lang="en-US" sz="1900">
              <a:solidFill>
                <a:schemeClr val="accent1"/>
              </a:solidFill>
              <a:latin typeface="Arial" charset="0"/>
            </a:endParaRPr>
          </a:p>
        </p:txBody>
      </p:sp>
      <p:sp>
        <p:nvSpPr>
          <p:cNvPr id="18" name="Text Box 34"/>
          <p:cNvSpPr txBox="1">
            <a:spLocks noChangeArrowheads="1"/>
          </p:cNvSpPr>
          <p:nvPr/>
        </p:nvSpPr>
        <p:spPr bwMode="auto">
          <a:xfrm>
            <a:off x="0" y="6067541"/>
            <a:ext cx="9146978"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endParaRPr lang="en-US" sz="3000" baseline="30000" dirty="0"/>
          </a:p>
          <a:p>
            <a:pPr>
              <a:defRPr/>
            </a:pPr>
            <a:r>
              <a:rPr lang="en-US" sz="3750" baseline="30000" dirty="0"/>
              <a:t>Direct constraints on P-even/T-odd NN interactions are poor</a:t>
            </a:r>
          </a:p>
        </p:txBody>
      </p:sp>
      <p:sp>
        <p:nvSpPr>
          <p:cNvPr id="2" name="TextBox 5">
            <a:extLst>
              <a:ext uri="{FF2B5EF4-FFF2-40B4-BE49-F238E27FC236}">
                <a16:creationId xmlns:a16="http://schemas.microsoft.com/office/drawing/2014/main" id="{3BD2973F-7CD4-9FD4-3C3D-C148C6C1E88D}"/>
              </a:ext>
            </a:extLst>
          </p:cNvPr>
          <p:cNvSpPr txBox="1">
            <a:spLocks noChangeArrowheads="1"/>
          </p:cNvSpPr>
          <p:nvPr/>
        </p:nvSpPr>
        <p:spPr bwMode="auto">
          <a:xfrm>
            <a:off x="10669489" y="6465117"/>
            <a:ext cx="12352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75000"/>
              <a:buFont typeface="Symbol" pitchFamily="2" charset="2"/>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r>
              <a:rPr lang="en-US" altLang="en-US" sz="2000" dirty="0">
                <a:solidFill>
                  <a:schemeClr val="tx2"/>
                </a:solidFill>
              </a:rPr>
              <a:t>Y. </a:t>
            </a:r>
            <a:r>
              <a:rPr lang="en-US" altLang="en-US" sz="2000" dirty="0" err="1">
                <a:solidFill>
                  <a:schemeClr val="tx2"/>
                </a:solidFill>
              </a:rPr>
              <a:t>Uzikov</a:t>
            </a:r>
            <a:endParaRPr lang="en-US" altLang="en-US" sz="2000" dirty="0">
              <a:solidFill>
                <a:schemeClr val="tx2"/>
              </a:solidFill>
            </a:endParaRPr>
          </a:p>
        </p:txBody>
      </p:sp>
      <p:pic>
        <p:nvPicPr>
          <p:cNvPr id="3" name="Picture 2">
            <a:extLst>
              <a:ext uri="{FF2B5EF4-FFF2-40B4-BE49-F238E27FC236}">
                <a16:creationId xmlns:a16="http://schemas.microsoft.com/office/drawing/2014/main" id="{01357DC7-F360-0B80-5D0C-68D46A30A0E0}"/>
              </a:ext>
            </a:extLst>
          </p:cNvPr>
          <p:cNvPicPr>
            <a:picLocks noChangeAspect="1"/>
          </p:cNvPicPr>
          <p:nvPr/>
        </p:nvPicPr>
        <p:blipFill>
          <a:blip r:embed="rId3"/>
          <a:stretch>
            <a:fillRect/>
          </a:stretch>
        </p:blipFill>
        <p:spPr>
          <a:xfrm>
            <a:off x="241300" y="2541641"/>
            <a:ext cx="5639362" cy="641605"/>
          </a:xfrm>
          <a:prstGeom prst="rect">
            <a:avLst/>
          </a:prstGeom>
        </p:spPr>
      </p:pic>
      <p:pic>
        <p:nvPicPr>
          <p:cNvPr id="8" name="Picture 7">
            <a:extLst>
              <a:ext uri="{FF2B5EF4-FFF2-40B4-BE49-F238E27FC236}">
                <a16:creationId xmlns:a16="http://schemas.microsoft.com/office/drawing/2014/main" id="{4A3C869E-DF92-C02D-7F08-229AF9741CC3}"/>
              </a:ext>
            </a:extLst>
          </p:cNvPr>
          <p:cNvPicPr>
            <a:picLocks noChangeAspect="1"/>
          </p:cNvPicPr>
          <p:nvPr/>
        </p:nvPicPr>
        <p:blipFill>
          <a:blip r:embed="rId4"/>
          <a:stretch>
            <a:fillRect/>
          </a:stretch>
        </p:blipFill>
        <p:spPr>
          <a:xfrm>
            <a:off x="6311340" y="2524883"/>
            <a:ext cx="4535389" cy="1316726"/>
          </a:xfrm>
          <a:prstGeom prst="rect">
            <a:avLst/>
          </a:prstGeom>
        </p:spPr>
      </p:pic>
      <p:pic>
        <p:nvPicPr>
          <p:cNvPr id="5" name="Picture 4">
            <a:extLst>
              <a:ext uri="{FF2B5EF4-FFF2-40B4-BE49-F238E27FC236}">
                <a16:creationId xmlns:a16="http://schemas.microsoft.com/office/drawing/2014/main" id="{9E19ED22-1A80-11C8-1A50-1F090DD22BF6}"/>
              </a:ext>
            </a:extLst>
          </p:cNvPr>
          <p:cNvPicPr>
            <a:picLocks noChangeAspect="1"/>
          </p:cNvPicPr>
          <p:nvPr/>
        </p:nvPicPr>
        <p:blipFill>
          <a:blip r:embed="rId5"/>
          <a:stretch>
            <a:fillRect/>
          </a:stretch>
        </p:blipFill>
        <p:spPr>
          <a:xfrm>
            <a:off x="1216541" y="4503175"/>
            <a:ext cx="305971" cy="98348"/>
          </a:xfrm>
          <a:prstGeom prst="rect">
            <a:avLst/>
          </a:prstGeom>
        </p:spPr>
      </p:pic>
      <p:pic>
        <p:nvPicPr>
          <p:cNvPr id="6" name="Picture 5">
            <a:extLst>
              <a:ext uri="{FF2B5EF4-FFF2-40B4-BE49-F238E27FC236}">
                <a16:creationId xmlns:a16="http://schemas.microsoft.com/office/drawing/2014/main" id="{7FD216B3-AAEB-0E88-47BB-A69AFD44129A}"/>
              </a:ext>
            </a:extLst>
          </p:cNvPr>
          <p:cNvPicPr>
            <a:picLocks noChangeAspect="1"/>
          </p:cNvPicPr>
          <p:nvPr/>
        </p:nvPicPr>
        <p:blipFill>
          <a:blip r:embed="rId5"/>
          <a:stretch>
            <a:fillRect/>
          </a:stretch>
        </p:blipFill>
        <p:spPr>
          <a:xfrm>
            <a:off x="7773687" y="5104189"/>
            <a:ext cx="305971" cy="98348"/>
          </a:xfrm>
          <a:prstGeom prst="rect">
            <a:avLst/>
          </a:prstGeom>
        </p:spPr>
      </p:pic>
      <p:pic>
        <p:nvPicPr>
          <p:cNvPr id="7" name="Picture 6">
            <a:extLst>
              <a:ext uri="{FF2B5EF4-FFF2-40B4-BE49-F238E27FC236}">
                <a16:creationId xmlns:a16="http://schemas.microsoft.com/office/drawing/2014/main" id="{F3CA7E48-3653-5E6E-9CE4-561324FFEE99}"/>
              </a:ext>
            </a:extLst>
          </p:cNvPr>
          <p:cNvPicPr>
            <a:picLocks noChangeAspect="1"/>
          </p:cNvPicPr>
          <p:nvPr/>
        </p:nvPicPr>
        <p:blipFill>
          <a:blip r:embed="rId5"/>
          <a:stretch>
            <a:fillRect/>
          </a:stretch>
        </p:blipFill>
        <p:spPr>
          <a:xfrm>
            <a:off x="9753014" y="5638800"/>
            <a:ext cx="305971" cy="98348"/>
          </a:xfrm>
          <a:prstGeom prst="rect">
            <a:avLst/>
          </a:prstGeom>
        </p:spPr>
      </p:pic>
    </p:spTree>
    <p:extLst>
      <p:ext uri="{BB962C8B-B14F-4D97-AF65-F5344CB8AC3E}">
        <p14:creationId xmlns:p14="http://schemas.microsoft.com/office/powerpoint/2010/main" val="533199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98548-63C4-5075-3A1B-7554658FB61A}"/>
              </a:ext>
            </a:extLst>
          </p:cNvPr>
          <p:cNvPicPr>
            <a:picLocks noChangeAspect="1"/>
          </p:cNvPicPr>
          <p:nvPr/>
        </p:nvPicPr>
        <p:blipFill>
          <a:blip r:embed="rId2"/>
          <a:stretch>
            <a:fillRect/>
          </a:stretch>
        </p:blipFill>
        <p:spPr>
          <a:xfrm>
            <a:off x="287301" y="136566"/>
            <a:ext cx="11703926" cy="6584868"/>
          </a:xfrm>
          <a:prstGeom prst="rect">
            <a:avLst/>
          </a:prstGeom>
        </p:spPr>
      </p:pic>
      <p:sp>
        <p:nvSpPr>
          <p:cNvPr id="8" name="TextBox 5">
            <a:extLst>
              <a:ext uri="{FF2B5EF4-FFF2-40B4-BE49-F238E27FC236}">
                <a16:creationId xmlns:a16="http://schemas.microsoft.com/office/drawing/2014/main" id="{D9E1023B-8FF4-7012-0B60-95F442EAFF1A}"/>
              </a:ext>
            </a:extLst>
          </p:cNvPr>
          <p:cNvSpPr txBox="1">
            <a:spLocks noChangeArrowheads="1"/>
          </p:cNvSpPr>
          <p:nvPr/>
        </p:nvSpPr>
        <p:spPr bwMode="auto">
          <a:xfrm>
            <a:off x="10669489" y="6465117"/>
            <a:ext cx="12352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75000"/>
              <a:buFont typeface="Symbol" pitchFamily="2" charset="2"/>
              <a:buChar char="¨"/>
              <a:defRPr sz="32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4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0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Helvetica" pitchFamily="2" charset="0"/>
                <a:ea typeface="ＭＳ Ｐゴシック" panose="020B0600070205080204" pitchFamily="34" charset="-128"/>
              </a:defRPr>
            </a:lvl9pPr>
          </a:lstStyle>
          <a:p>
            <a:pPr>
              <a:spcBef>
                <a:spcPct val="0"/>
              </a:spcBef>
              <a:buClrTx/>
              <a:buSzTx/>
              <a:buFontTx/>
              <a:buNone/>
            </a:pPr>
            <a:r>
              <a:rPr lang="en-US" altLang="en-US" sz="2000" dirty="0">
                <a:solidFill>
                  <a:schemeClr val="tx2"/>
                </a:solidFill>
              </a:rPr>
              <a:t>Y. </a:t>
            </a:r>
            <a:r>
              <a:rPr lang="en-US" altLang="en-US" sz="2000" dirty="0" err="1">
                <a:solidFill>
                  <a:schemeClr val="tx2"/>
                </a:solidFill>
              </a:rPr>
              <a:t>Uzikov</a:t>
            </a:r>
            <a:endParaRPr lang="en-US" altLang="en-US" sz="2000" dirty="0">
              <a:solidFill>
                <a:schemeClr val="tx2"/>
              </a:solidFill>
            </a:endParaRPr>
          </a:p>
        </p:txBody>
      </p:sp>
    </p:spTree>
    <p:extLst>
      <p:ext uri="{BB962C8B-B14F-4D97-AF65-F5344CB8AC3E}">
        <p14:creationId xmlns:p14="http://schemas.microsoft.com/office/powerpoint/2010/main" val="791695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03" y="157367"/>
            <a:ext cx="7766463" cy="948379"/>
          </a:xfrm>
        </p:spPr>
        <p:txBody>
          <a:bodyPr>
            <a:normAutofit fontScale="90000"/>
          </a:bodyPr>
          <a:lstStyle/>
          <a:p>
            <a:r>
              <a:rPr lang="en-US" dirty="0"/>
              <a:t>(Some) P-even/T-odd Theory Work to </a:t>
            </a:r>
            <a:br>
              <a:rPr lang="en-US" dirty="0"/>
            </a:br>
            <a:r>
              <a:rPr lang="en-US" dirty="0"/>
              <a:t>use EDMs to constrain P-even/T-odd</a:t>
            </a:r>
          </a:p>
        </p:txBody>
      </p:sp>
      <p:pic>
        <p:nvPicPr>
          <p:cNvPr id="5" name="Picture 4">
            <a:extLst>
              <a:ext uri="{FF2B5EF4-FFF2-40B4-BE49-F238E27FC236}">
                <a16:creationId xmlns:a16="http://schemas.microsoft.com/office/drawing/2014/main" id="{D05B6D3D-E590-277D-087D-D2C92A2CD0EF}"/>
              </a:ext>
            </a:extLst>
          </p:cNvPr>
          <p:cNvPicPr>
            <a:picLocks noChangeAspect="1"/>
          </p:cNvPicPr>
          <p:nvPr/>
        </p:nvPicPr>
        <p:blipFill>
          <a:blip r:embed="rId2"/>
          <a:stretch>
            <a:fillRect/>
          </a:stretch>
        </p:blipFill>
        <p:spPr>
          <a:xfrm>
            <a:off x="2529514" y="1149982"/>
            <a:ext cx="4815840" cy="2738419"/>
          </a:xfrm>
          <a:prstGeom prst="rect">
            <a:avLst/>
          </a:prstGeom>
        </p:spPr>
      </p:pic>
      <p:pic>
        <p:nvPicPr>
          <p:cNvPr id="11" name="Picture 10">
            <a:extLst>
              <a:ext uri="{FF2B5EF4-FFF2-40B4-BE49-F238E27FC236}">
                <a16:creationId xmlns:a16="http://schemas.microsoft.com/office/drawing/2014/main" id="{18FD83C2-3955-6D1D-2A1C-2AE94E045232}"/>
              </a:ext>
            </a:extLst>
          </p:cNvPr>
          <p:cNvPicPr>
            <a:picLocks noChangeAspect="1"/>
          </p:cNvPicPr>
          <p:nvPr/>
        </p:nvPicPr>
        <p:blipFill>
          <a:blip r:embed="rId3"/>
          <a:stretch>
            <a:fillRect/>
          </a:stretch>
        </p:blipFill>
        <p:spPr>
          <a:xfrm>
            <a:off x="58729" y="4052999"/>
            <a:ext cx="7286625" cy="2839959"/>
          </a:xfrm>
          <a:prstGeom prst="rect">
            <a:avLst/>
          </a:prstGeom>
        </p:spPr>
      </p:pic>
      <p:sp>
        <p:nvSpPr>
          <p:cNvPr id="3" name="TextBox 2">
            <a:extLst>
              <a:ext uri="{FF2B5EF4-FFF2-40B4-BE49-F238E27FC236}">
                <a16:creationId xmlns:a16="http://schemas.microsoft.com/office/drawing/2014/main" id="{C8D4C674-29DC-B3EF-3651-02248D7A28BC}"/>
              </a:ext>
            </a:extLst>
          </p:cNvPr>
          <p:cNvSpPr txBox="1"/>
          <p:nvPr/>
        </p:nvSpPr>
        <p:spPr>
          <a:xfrm>
            <a:off x="0" y="1400384"/>
            <a:ext cx="2292585" cy="1569660"/>
          </a:xfrm>
          <a:prstGeom prst="rect">
            <a:avLst/>
          </a:prstGeom>
          <a:noFill/>
        </p:spPr>
        <p:txBody>
          <a:bodyPr wrap="square" rtlCol="0">
            <a:spAutoFit/>
          </a:bodyPr>
          <a:lstStyle/>
          <a:p>
            <a:r>
              <a:rPr lang="en-US" sz="2400" dirty="0"/>
              <a:t>Some operators considered</a:t>
            </a:r>
          </a:p>
          <a:p>
            <a:r>
              <a:rPr lang="en-US" sz="2400" dirty="0"/>
              <a:t>in previous work:</a:t>
            </a:r>
          </a:p>
        </p:txBody>
      </p:sp>
      <p:sp>
        <p:nvSpPr>
          <p:cNvPr id="12" name="TextBox 11">
            <a:extLst>
              <a:ext uri="{FF2B5EF4-FFF2-40B4-BE49-F238E27FC236}">
                <a16:creationId xmlns:a16="http://schemas.microsoft.com/office/drawing/2014/main" id="{418AE490-0AB8-7974-9563-15C0EB409218}"/>
              </a:ext>
            </a:extLst>
          </p:cNvPr>
          <p:cNvSpPr txBox="1"/>
          <p:nvPr/>
        </p:nvSpPr>
        <p:spPr>
          <a:xfrm>
            <a:off x="7523554" y="0"/>
            <a:ext cx="4668446" cy="6863417"/>
          </a:xfrm>
          <a:prstGeom prst="rect">
            <a:avLst/>
          </a:prstGeom>
          <a:noFill/>
        </p:spPr>
        <p:txBody>
          <a:bodyPr wrap="square" rtlCol="0">
            <a:spAutoFit/>
          </a:bodyPr>
          <a:lstStyle/>
          <a:p>
            <a:r>
              <a:rPr lang="en-US" sz="2000" dirty="0"/>
              <a:t>Much theory work has used EDM limits to </a:t>
            </a:r>
            <a:r>
              <a:rPr lang="en-US" sz="2000" u="sng" dirty="0"/>
              <a:t>indirectly</a:t>
            </a:r>
            <a:r>
              <a:rPr lang="en-US" sz="2000" dirty="0"/>
              <a:t> constrain P-even/T-odd interactions</a:t>
            </a:r>
          </a:p>
          <a:p>
            <a:endParaRPr lang="en-US" sz="2000" dirty="0"/>
          </a:p>
          <a:p>
            <a:r>
              <a:rPr lang="en-US" sz="2000" dirty="0" err="1"/>
              <a:t>Haxton</a:t>
            </a:r>
            <a:r>
              <a:rPr lang="en-US" sz="2000" dirty="0"/>
              <a:t> et al 1994 derived </a:t>
            </a:r>
            <a:r>
              <a:rPr lang="en-US" sz="2000" dirty="0">
                <a:solidFill>
                  <a:schemeClr val="accent1">
                    <a:lumMod val="75000"/>
                  </a:schemeClr>
                </a:solidFill>
                <a:latin typeface="Arial" charset="0"/>
              </a:rPr>
              <a:t>g</a:t>
            </a:r>
            <a:r>
              <a:rPr lang="en-US" sz="2000" baseline="-25000" dirty="0">
                <a:solidFill>
                  <a:schemeClr val="accent1">
                    <a:lumMod val="75000"/>
                  </a:schemeClr>
                </a:solidFill>
                <a:latin typeface="Arial" charset="0"/>
              </a:rPr>
              <a:t>𝛒</a:t>
            </a:r>
            <a:r>
              <a:rPr lang="en-US" sz="2000" dirty="0">
                <a:solidFill>
                  <a:schemeClr val="accent1">
                    <a:lumMod val="75000"/>
                  </a:schemeClr>
                </a:solidFill>
                <a:latin typeface="Arial" charset="0"/>
              </a:rPr>
              <a:t>&lt;2x10</a:t>
            </a:r>
            <a:r>
              <a:rPr lang="en-US" sz="2000" baseline="30000" dirty="0">
                <a:solidFill>
                  <a:schemeClr val="accent1">
                    <a:lumMod val="75000"/>
                  </a:schemeClr>
                </a:solidFill>
                <a:latin typeface="Arial" charset="0"/>
              </a:rPr>
              <a:t>-4</a:t>
            </a:r>
            <a:r>
              <a:rPr lang="en-US" sz="2000" dirty="0">
                <a:solidFill>
                  <a:schemeClr val="accent1">
                    <a:lumMod val="75000"/>
                  </a:schemeClr>
                </a:solidFill>
                <a:latin typeface="Arial" charset="0"/>
              </a:rPr>
              <a:t> from neutron EDM: stringent, but (1) indirect, (2) “uses up” an EDM limit. </a:t>
            </a:r>
          </a:p>
          <a:p>
            <a:endParaRPr lang="en-US" sz="2000" dirty="0">
              <a:solidFill>
                <a:schemeClr val="accent1">
                  <a:lumMod val="75000"/>
                </a:schemeClr>
              </a:solidFill>
              <a:latin typeface="Arial" charset="0"/>
            </a:endParaRPr>
          </a:p>
          <a:p>
            <a:r>
              <a:rPr lang="en-US" sz="2000" dirty="0">
                <a:solidFill>
                  <a:schemeClr val="accent1">
                    <a:lumMod val="75000"/>
                  </a:schemeClr>
                </a:solidFill>
                <a:latin typeface="Arial" charset="0"/>
              </a:rPr>
              <a:t>Ramsey-</a:t>
            </a:r>
            <a:r>
              <a:rPr lang="en-US" sz="2000" dirty="0" err="1">
                <a:solidFill>
                  <a:schemeClr val="accent1">
                    <a:lumMod val="75000"/>
                  </a:schemeClr>
                </a:solidFill>
                <a:latin typeface="Arial" charset="0"/>
              </a:rPr>
              <a:t>Musolf</a:t>
            </a:r>
            <a:r>
              <a:rPr lang="en-US" sz="2000" dirty="0">
                <a:solidFill>
                  <a:schemeClr val="accent1">
                    <a:lumMod val="75000"/>
                  </a:schemeClr>
                </a:solidFill>
                <a:latin typeface="Arial" charset="0"/>
              </a:rPr>
              <a:t> 2000 derived g</a:t>
            </a:r>
            <a:r>
              <a:rPr lang="en-US" sz="2000" baseline="-25000" dirty="0">
                <a:solidFill>
                  <a:schemeClr val="accent1">
                    <a:lumMod val="75000"/>
                  </a:schemeClr>
                </a:solidFill>
                <a:latin typeface="Arial" charset="0"/>
              </a:rPr>
              <a:t>𝛒</a:t>
            </a:r>
            <a:r>
              <a:rPr lang="en-US" sz="2000" dirty="0">
                <a:solidFill>
                  <a:schemeClr val="accent1">
                    <a:lumMod val="75000"/>
                  </a:schemeClr>
                </a:solidFill>
                <a:latin typeface="Arial" charset="0"/>
              </a:rPr>
              <a:t>&lt;10</a:t>
            </a:r>
            <a:r>
              <a:rPr lang="en-US" sz="2000" baseline="30000" dirty="0">
                <a:solidFill>
                  <a:schemeClr val="accent1">
                    <a:lumMod val="75000"/>
                  </a:schemeClr>
                </a:solidFill>
                <a:latin typeface="Arial" charset="0"/>
              </a:rPr>
              <a:t>-12</a:t>
            </a:r>
            <a:r>
              <a:rPr lang="en-US" sz="2000" dirty="0">
                <a:solidFill>
                  <a:schemeClr val="accent1">
                    <a:lumMod val="75000"/>
                  </a:schemeClr>
                </a:solidFill>
                <a:latin typeface="Arial" charset="0"/>
              </a:rPr>
              <a:t> from other D=7 operators, but assumed parity is restored below P-odd-T-even scale: in other case there is no constraint! </a:t>
            </a:r>
          </a:p>
          <a:p>
            <a:endParaRPr lang="en-US" sz="2000" dirty="0">
              <a:solidFill>
                <a:schemeClr val="accent1">
                  <a:lumMod val="75000"/>
                </a:schemeClr>
              </a:solidFill>
              <a:latin typeface="Arial" charset="0"/>
            </a:endParaRPr>
          </a:p>
          <a:p>
            <a:r>
              <a:rPr lang="en-US" sz="2000" dirty="0"/>
              <a:t>Later work (</a:t>
            </a:r>
            <a:r>
              <a:rPr lang="en-US" sz="2000" dirty="0" err="1"/>
              <a:t>Kurylov</a:t>
            </a:r>
            <a:r>
              <a:rPr lang="en-US" sz="2000" dirty="0"/>
              <a:t> et al PRD 2001, El </a:t>
            </a:r>
            <a:r>
              <a:rPr lang="en-US" sz="2000" dirty="0" err="1"/>
              <a:t>Menoufi</a:t>
            </a:r>
            <a:r>
              <a:rPr lang="en-US" sz="2000" dirty="0"/>
              <a:t> et al PLB 2017)  uncovered loopholes in previous constraints</a:t>
            </a:r>
          </a:p>
          <a:p>
            <a:endParaRPr lang="en-US" sz="2000" dirty="0"/>
          </a:p>
          <a:p>
            <a:r>
              <a:rPr lang="en-US" sz="2000" dirty="0"/>
              <a:t>C</a:t>
            </a:r>
            <a:r>
              <a:rPr lang="en-US" sz="2000" baseline="-25000" dirty="0"/>
              <a:t>7</a:t>
            </a:r>
            <a:r>
              <a:rPr lang="en-US" sz="2000" dirty="0"/>
              <a:t> terms on the left violate chirality, so would need another Higgs field in SMEFT, so are “really” D=8</a:t>
            </a:r>
          </a:p>
          <a:p>
            <a:endParaRPr lang="en-US" sz="2000" dirty="0"/>
          </a:p>
        </p:txBody>
      </p:sp>
    </p:spTree>
    <p:extLst>
      <p:ext uri="{BB962C8B-B14F-4D97-AF65-F5344CB8AC3E}">
        <p14:creationId xmlns:p14="http://schemas.microsoft.com/office/powerpoint/2010/main" val="74175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03" y="157368"/>
            <a:ext cx="9037122" cy="531402"/>
          </a:xfrm>
        </p:spPr>
        <p:txBody>
          <a:bodyPr>
            <a:normAutofit fontScale="90000"/>
          </a:bodyPr>
          <a:lstStyle/>
          <a:p>
            <a:r>
              <a:rPr lang="en-US" dirty="0"/>
              <a:t>P-even/T-odd Operators in LEFT, up to D=8 </a:t>
            </a:r>
          </a:p>
        </p:txBody>
      </p:sp>
      <p:sp>
        <p:nvSpPr>
          <p:cNvPr id="12" name="TextBox 11">
            <a:extLst>
              <a:ext uri="{FF2B5EF4-FFF2-40B4-BE49-F238E27FC236}">
                <a16:creationId xmlns:a16="http://schemas.microsoft.com/office/drawing/2014/main" id="{418AE490-0AB8-7974-9563-15C0EB409218}"/>
              </a:ext>
            </a:extLst>
          </p:cNvPr>
          <p:cNvSpPr txBox="1"/>
          <p:nvPr/>
        </p:nvSpPr>
        <p:spPr>
          <a:xfrm>
            <a:off x="7519090" y="883215"/>
            <a:ext cx="4672910" cy="3554819"/>
          </a:xfrm>
          <a:prstGeom prst="rect">
            <a:avLst/>
          </a:prstGeom>
          <a:noFill/>
        </p:spPr>
        <p:txBody>
          <a:bodyPr wrap="square" rtlCol="0">
            <a:spAutoFit/>
          </a:bodyPr>
          <a:lstStyle/>
          <a:p>
            <a:r>
              <a:rPr lang="en-US" sz="2250" dirty="0"/>
              <a:t>LEFT=low-energy effective field theory developed for momenta </a:t>
            </a:r>
            <a:r>
              <a:rPr lang="en-US" sz="2250" i="1" dirty="0"/>
              <a:t>between</a:t>
            </a:r>
            <a:r>
              <a:rPr lang="en-US" sz="2250" dirty="0"/>
              <a:t> QCD and electroweak scale</a:t>
            </a:r>
          </a:p>
          <a:p>
            <a:endParaRPr lang="en-US" sz="2250" dirty="0"/>
          </a:p>
          <a:p>
            <a:r>
              <a:rPr lang="en-US" sz="2250" dirty="0" err="1"/>
              <a:t>Akdag</a:t>
            </a:r>
            <a:r>
              <a:rPr lang="en-US" sz="2250" dirty="0"/>
              <a:t> et al: classify P-even/T-odd terms in LEFT, match to chiral EFT</a:t>
            </a:r>
          </a:p>
          <a:p>
            <a:endParaRPr lang="en-US" sz="2250" dirty="0"/>
          </a:p>
          <a:p>
            <a:r>
              <a:rPr lang="en-US" sz="2250" dirty="0"/>
              <a:t>Proved no P-even/T-odd terms in LEFT below D=7. At D=7, get</a:t>
            </a:r>
          </a:p>
        </p:txBody>
      </p:sp>
      <p:pic>
        <p:nvPicPr>
          <p:cNvPr id="4" name="Picture 3">
            <a:extLst>
              <a:ext uri="{FF2B5EF4-FFF2-40B4-BE49-F238E27FC236}">
                <a16:creationId xmlns:a16="http://schemas.microsoft.com/office/drawing/2014/main" id="{7494D6B8-076E-13FC-54D1-CFFE65109768}"/>
              </a:ext>
            </a:extLst>
          </p:cNvPr>
          <p:cNvPicPr>
            <a:picLocks noChangeAspect="1"/>
          </p:cNvPicPr>
          <p:nvPr/>
        </p:nvPicPr>
        <p:blipFill>
          <a:blip r:embed="rId2"/>
          <a:stretch>
            <a:fillRect/>
          </a:stretch>
        </p:blipFill>
        <p:spPr>
          <a:xfrm>
            <a:off x="29658" y="889594"/>
            <a:ext cx="7487042" cy="3414770"/>
          </a:xfrm>
          <a:prstGeom prst="rect">
            <a:avLst/>
          </a:prstGeom>
        </p:spPr>
      </p:pic>
      <p:pic>
        <p:nvPicPr>
          <p:cNvPr id="6" name="Picture 5">
            <a:extLst>
              <a:ext uri="{FF2B5EF4-FFF2-40B4-BE49-F238E27FC236}">
                <a16:creationId xmlns:a16="http://schemas.microsoft.com/office/drawing/2014/main" id="{B4DE7AEE-E337-426D-9615-9C516A741B1D}"/>
              </a:ext>
            </a:extLst>
          </p:cNvPr>
          <p:cNvPicPr>
            <a:picLocks noChangeAspect="1"/>
          </p:cNvPicPr>
          <p:nvPr/>
        </p:nvPicPr>
        <p:blipFill>
          <a:blip r:embed="rId3"/>
          <a:stretch>
            <a:fillRect/>
          </a:stretch>
        </p:blipFill>
        <p:spPr>
          <a:xfrm>
            <a:off x="7619926" y="4474762"/>
            <a:ext cx="4114688" cy="1576656"/>
          </a:xfrm>
          <a:prstGeom prst="rect">
            <a:avLst/>
          </a:prstGeom>
        </p:spPr>
      </p:pic>
      <p:sp>
        <p:nvSpPr>
          <p:cNvPr id="7" name="TextBox 6">
            <a:extLst>
              <a:ext uri="{FF2B5EF4-FFF2-40B4-BE49-F238E27FC236}">
                <a16:creationId xmlns:a16="http://schemas.microsoft.com/office/drawing/2014/main" id="{18EBFFCD-83B7-54B7-905A-E1C881D73878}"/>
              </a:ext>
            </a:extLst>
          </p:cNvPr>
          <p:cNvSpPr txBox="1"/>
          <p:nvPr/>
        </p:nvSpPr>
        <p:spPr>
          <a:xfrm>
            <a:off x="9393198" y="5975955"/>
            <a:ext cx="2663037" cy="461665"/>
          </a:xfrm>
          <a:prstGeom prst="rect">
            <a:avLst/>
          </a:prstGeom>
          <a:noFill/>
        </p:spPr>
        <p:txBody>
          <a:bodyPr wrap="none" rtlCol="0">
            <a:spAutoFit/>
          </a:bodyPr>
          <a:lstStyle/>
          <a:p>
            <a:r>
              <a:rPr lang="en-US" sz="2400" dirty="0"/>
              <a:t>+ MANY D=8 terms</a:t>
            </a:r>
          </a:p>
        </p:txBody>
      </p:sp>
      <p:pic>
        <p:nvPicPr>
          <p:cNvPr id="8" name="Picture 7">
            <a:extLst>
              <a:ext uri="{FF2B5EF4-FFF2-40B4-BE49-F238E27FC236}">
                <a16:creationId xmlns:a16="http://schemas.microsoft.com/office/drawing/2014/main" id="{0FB232AB-4D74-B8FD-31B2-DAE69B8FF9B5}"/>
              </a:ext>
            </a:extLst>
          </p:cNvPr>
          <p:cNvPicPr>
            <a:picLocks noChangeAspect="1"/>
          </p:cNvPicPr>
          <p:nvPr/>
        </p:nvPicPr>
        <p:blipFill>
          <a:blip r:embed="rId4"/>
          <a:stretch>
            <a:fillRect/>
          </a:stretch>
        </p:blipFill>
        <p:spPr>
          <a:xfrm>
            <a:off x="16649" y="4989558"/>
            <a:ext cx="7393062" cy="1291254"/>
          </a:xfrm>
          <a:prstGeom prst="rect">
            <a:avLst/>
          </a:prstGeom>
        </p:spPr>
      </p:pic>
      <p:sp>
        <p:nvSpPr>
          <p:cNvPr id="9" name="TextBox 8">
            <a:extLst>
              <a:ext uri="{FF2B5EF4-FFF2-40B4-BE49-F238E27FC236}">
                <a16:creationId xmlns:a16="http://schemas.microsoft.com/office/drawing/2014/main" id="{EAE75884-296E-4EAD-2759-4E5688A1EFDB}"/>
              </a:ext>
            </a:extLst>
          </p:cNvPr>
          <p:cNvSpPr txBox="1"/>
          <p:nvPr/>
        </p:nvSpPr>
        <p:spPr>
          <a:xfrm>
            <a:off x="1472695" y="4527893"/>
            <a:ext cx="3625993" cy="461665"/>
          </a:xfrm>
          <a:prstGeom prst="rect">
            <a:avLst/>
          </a:prstGeom>
          <a:noFill/>
        </p:spPr>
        <p:txBody>
          <a:bodyPr wrap="none" rtlCol="0">
            <a:spAutoFit/>
          </a:bodyPr>
          <a:lstStyle/>
          <a:p>
            <a:r>
              <a:rPr lang="en-US" sz="2400" dirty="0"/>
              <a:t>Get 15 terms in chiral EFT:</a:t>
            </a:r>
          </a:p>
        </p:txBody>
      </p:sp>
      <p:sp>
        <p:nvSpPr>
          <p:cNvPr id="10" name="TextBox 9">
            <a:extLst>
              <a:ext uri="{FF2B5EF4-FFF2-40B4-BE49-F238E27FC236}">
                <a16:creationId xmlns:a16="http://schemas.microsoft.com/office/drawing/2014/main" id="{A345D261-C6AF-798F-55F4-1EFE73A66D94}"/>
              </a:ext>
            </a:extLst>
          </p:cNvPr>
          <p:cNvSpPr txBox="1"/>
          <p:nvPr/>
        </p:nvSpPr>
        <p:spPr>
          <a:xfrm>
            <a:off x="135765" y="6326978"/>
            <a:ext cx="9269491" cy="461665"/>
          </a:xfrm>
          <a:prstGeom prst="rect">
            <a:avLst/>
          </a:prstGeom>
          <a:noFill/>
        </p:spPr>
        <p:txBody>
          <a:bodyPr wrap="square" rtlCol="0">
            <a:spAutoFit/>
          </a:bodyPr>
          <a:lstStyle/>
          <a:p>
            <a:r>
              <a:rPr lang="en-US" sz="2400" dirty="0"/>
              <a:t>H. </a:t>
            </a:r>
            <a:r>
              <a:rPr lang="en-US" sz="2400" dirty="0" err="1"/>
              <a:t>Akdga</a:t>
            </a:r>
            <a:r>
              <a:rPr lang="en-US" sz="2400" dirty="0"/>
              <a:t>, B. </a:t>
            </a:r>
            <a:r>
              <a:rPr lang="en-US" sz="2400" dirty="0" err="1"/>
              <a:t>Kubis</a:t>
            </a:r>
            <a:r>
              <a:rPr lang="en-US" sz="2400" dirty="0"/>
              <a:t>, A. </a:t>
            </a:r>
            <a:r>
              <a:rPr lang="en-US" sz="2400" dirty="0" err="1"/>
              <a:t>Wirzba</a:t>
            </a:r>
            <a:r>
              <a:rPr lang="en-US" sz="2400" dirty="0"/>
              <a:t>, JHEP 06,154 (2023) arXiv:2212.07794</a:t>
            </a:r>
          </a:p>
        </p:txBody>
      </p:sp>
      <p:graphicFrame>
        <p:nvGraphicFramePr>
          <p:cNvPr id="13" name="Table 12">
            <a:extLst>
              <a:ext uri="{FF2B5EF4-FFF2-40B4-BE49-F238E27FC236}">
                <a16:creationId xmlns:a16="http://schemas.microsoft.com/office/drawing/2014/main" id="{9BE6B159-36C7-1942-DC58-FB1A46469451}"/>
              </a:ext>
            </a:extLst>
          </p:cNvPr>
          <p:cNvGraphicFramePr>
            <a:graphicFrameLocks noGrp="1"/>
          </p:cNvGraphicFramePr>
          <p:nvPr>
            <p:extLst>
              <p:ext uri="{D42A27DB-BD31-4B8C-83A1-F6EECF244321}">
                <p14:modId xmlns:p14="http://schemas.microsoft.com/office/powerpoint/2010/main" val="1332286615"/>
              </p:ext>
            </p:extLst>
          </p:nvPr>
        </p:nvGraphicFramePr>
        <p:xfrm>
          <a:off x="838200" y="3818414"/>
          <a:ext cx="10515600" cy="365760"/>
        </p:xfrm>
        <a:graphic>
          <a:graphicData uri="http://schemas.openxmlformats.org/drawingml/2006/table">
            <a:tbl>
              <a:tblPr/>
              <a:tblGrid>
                <a:gridCol w="5257800">
                  <a:extLst>
                    <a:ext uri="{9D8B030D-6E8A-4147-A177-3AD203B41FA5}">
                      <a16:colId xmlns:a16="http://schemas.microsoft.com/office/drawing/2014/main" val="1718500917"/>
                    </a:ext>
                  </a:extLst>
                </a:gridCol>
                <a:gridCol w="5257800">
                  <a:extLst>
                    <a:ext uri="{9D8B030D-6E8A-4147-A177-3AD203B41FA5}">
                      <a16:colId xmlns:a16="http://schemas.microsoft.com/office/drawing/2014/main" val="3459171586"/>
                    </a:ext>
                  </a:extLst>
                </a:gridCol>
              </a:tblGrid>
              <a:tr h="0">
                <a:tc>
                  <a:txBody>
                    <a:bodyPr/>
                    <a:lstStyle/>
                    <a:p>
                      <a:endParaRPr lang="en-US"/>
                    </a:p>
                  </a:txBody>
                  <a:tcPr anchor="ctr">
                    <a:lnL>
                      <a:noFill/>
                    </a:lnL>
                    <a:lnR>
                      <a:noFill/>
                    </a:lnR>
                    <a:lnT>
                      <a:noFill/>
                    </a:lnT>
                    <a:lnB>
                      <a:noFill/>
                    </a:lnB>
                  </a:tcPr>
                </a:tc>
                <a:tc>
                  <a:txBody>
                    <a:bodyPr/>
                    <a:lstStyle/>
                    <a:p>
                      <a:endParaRPr lang="en-US" dirty="0"/>
                    </a:p>
                  </a:txBody>
                  <a:tcPr anchor="ctr">
                    <a:lnL>
                      <a:noFill/>
                    </a:lnL>
                    <a:lnR>
                      <a:noFill/>
                    </a:lnR>
                    <a:lnT>
                      <a:noFill/>
                    </a:lnT>
                    <a:lnB>
                      <a:noFill/>
                    </a:lnB>
                  </a:tcPr>
                </a:tc>
                <a:extLst>
                  <a:ext uri="{0D108BD9-81ED-4DB2-BD59-A6C34878D82A}">
                    <a16:rowId xmlns:a16="http://schemas.microsoft.com/office/drawing/2014/main" val="2829600005"/>
                  </a:ext>
                </a:extLst>
              </a:tr>
            </a:tbl>
          </a:graphicData>
        </a:graphic>
      </p:graphicFrame>
    </p:spTree>
    <p:extLst>
      <p:ext uri="{BB962C8B-B14F-4D97-AF65-F5344CB8AC3E}">
        <p14:creationId xmlns:p14="http://schemas.microsoft.com/office/powerpoint/2010/main" val="1120738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591" y="0"/>
            <a:ext cx="9518832" cy="664275"/>
          </a:xfrm>
        </p:spPr>
        <p:txBody>
          <a:bodyPr>
            <a:normAutofit fontScale="90000"/>
          </a:bodyPr>
          <a:lstStyle/>
          <a:p>
            <a:r>
              <a:rPr lang="en-US" dirty="0"/>
              <a:t>P-even/T-odd in SMEFT (flavor conserving)</a:t>
            </a:r>
          </a:p>
        </p:txBody>
      </p:sp>
      <p:pic>
        <p:nvPicPr>
          <p:cNvPr id="7" name="Picture 6">
            <a:extLst>
              <a:ext uri="{FF2B5EF4-FFF2-40B4-BE49-F238E27FC236}">
                <a16:creationId xmlns:a16="http://schemas.microsoft.com/office/drawing/2014/main" id="{2A8BF5D8-2B9E-108D-5A04-024310DE11D3}"/>
              </a:ext>
            </a:extLst>
          </p:cNvPr>
          <p:cNvPicPr>
            <a:picLocks noChangeAspect="1"/>
          </p:cNvPicPr>
          <p:nvPr/>
        </p:nvPicPr>
        <p:blipFill>
          <a:blip r:embed="rId2"/>
          <a:stretch>
            <a:fillRect/>
          </a:stretch>
        </p:blipFill>
        <p:spPr>
          <a:xfrm>
            <a:off x="1845823" y="664275"/>
            <a:ext cx="8229600" cy="5558936"/>
          </a:xfrm>
          <a:prstGeom prst="rect">
            <a:avLst/>
          </a:prstGeom>
        </p:spPr>
      </p:pic>
      <p:sp>
        <p:nvSpPr>
          <p:cNvPr id="8" name="TextBox 7">
            <a:extLst>
              <a:ext uri="{FF2B5EF4-FFF2-40B4-BE49-F238E27FC236}">
                <a16:creationId xmlns:a16="http://schemas.microsoft.com/office/drawing/2014/main" id="{A6ECA9C5-61EC-80C7-2DEA-AF83D0513E97}"/>
              </a:ext>
            </a:extLst>
          </p:cNvPr>
          <p:cNvSpPr txBox="1"/>
          <p:nvPr/>
        </p:nvSpPr>
        <p:spPr>
          <a:xfrm>
            <a:off x="6670198" y="6187067"/>
            <a:ext cx="3542573" cy="611834"/>
          </a:xfrm>
          <a:prstGeom prst="rect">
            <a:avLst/>
          </a:prstGeom>
          <a:noFill/>
        </p:spPr>
        <p:txBody>
          <a:bodyPr wrap="none" rtlCol="0">
            <a:spAutoFit/>
          </a:bodyPr>
          <a:lstStyle/>
          <a:p>
            <a:r>
              <a:rPr lang="en-US" sz="1688" dirty="0"/>
              <a:t>J. Shi. PhD thesis, U Kentucky (2020)</a:t>
            </a:r>
          </a:p>
          <a:p>
            <a:r>
              <a:rPr lang="en-US" sz="1688" dirty="0"/>
              <a:t>J. Shi and S. Gardner, in preparation</a:t>
            </a:r>
          </a:p>
        </p:txBody>
      </p:sp>
      <p:sp>
        <p:nvSpPr>
          <p:cNvPr id="3" name="TextBox 2">
            <a:extLst>
              <a:ext uri="{FF2B5EF4-FFF2-40B4-BE49-F238E27FC236}">
                <a16:creationId xmlns:a16="http://schemas.microsoft.com/office/drawing/2014/main" id="{1CAC5636-0A83-0472-5119-658277D71C59}"/>
              </a:ext>
            </a:extLst>
          </p:cNvPr>
          <p:cNvSpPr txBox="1"/>
          <p:nvPr/>
        </p:nvSpPr>
        <p:spPr>
          <a:xfrm>
            <a:off x="1522512" y="6078940"/>
            <a:ext cx="5030480" cy="784830"/>
          </a:xfrm>
          <a:prstGeom prst="rect">
            <a:avLst/>
          </a:prstGeom>
          <a:noFill/>
        </p:spPr>
        <p:txBody>
          <a:bodyPr wrap="none" rtlCol="0">
            <a:spAutoFit/>
          </a:bodyPr>
          <a:lstStyle/>
          <a:p>
            <a:r>
              <a:rPr lang="en-US" sz="2250" b="1" dirty="0"/>
              <a:t>New terms exist which have not been</a:t>
            </a:r>
          </a:p>
          <a:p>
            <a:r>
              <a:rPr lang="en-US" sz="2250" b="1" dirty="0"/>
              <a:t>considered in the literature</a:t>
            </a:r>
          </a:p>
        </p:txBody>
      </p:sp>
    </p:spTree>
    <p:extLst>
      <p:ext uri="{BB962C8B-B14F-4D97-AF65-F5344CB8AC3E}">
        <p14:creationId xmlns:p14="http://schemas.microsoft.com/office/powerpoint/2010/main" val="4009396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1586</TotalTime>
  <Words>4450</Words>
  <Application>Microsoft Office PowerPoint</Application>
  <PresentationFormat>Widescreen</PresentationFormat>
  <Paragraphs>492</Paragraphs>
  <Slides>40</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Microsoft YaHei</vt:lpstr>
      <vt:lpstr>Microsoft YaHei</vt:lpstr>
      <vt:lpstr>Microsoft YaHei UI</vt:lpstr>
      <vt:lpstr>Aptos</vt:lpstr>
      <vt:lpstr>Aptos Display</vt:lpstr>
      <vt:lpstr>Arial</vt:lpstr>
      <vt:lpstr>Calibri</vt:lpstr>
      <vt:lpstr>Cambria Math</vt:lpstr>
      <vt:lpstr>Google Sans</vt:lpstr>
      <vt:lpstr>Palatino Linotype</vt:lpstr>
      <vt:lpstr>Times New Roman</vt:lpstr>
      <vt:lpstr>Wingdings</vt:lpstr>
      <vt:lpstr>ヒラギノ角ゴ ProN W6</vt:lpstr>
      <vt:lpstr>Office Theme</vt:lpstr>
      <vt:lpstr>NOPTREX: Neutron Optics Parity and Time REversal eXperiment</vt:lpstr>
      <vt:lpstr>PowerPoint Presentation</vt:lpstr>
      <vt:lpstr>PowerPoint Presentation</vt:lpstr>
      <vt:lpstr>Toward A Search for P-even/T-odd NN interactions in n-A resonances   </vt:lpstr>
      <vt:lpstr>What About P-even/T-odd NN interactions?</vt:lpstr>
      <vt:lpstr>PowerPoint Presentation</vt:lpstr>
      <vt:lpstr>(Some) P-even/T-odd Theory Work to  use EDMs to constrain P-even/T-odd</vt:lpstr>
      <vt:lpstr>P-even/T-odd Operators in LEFT, up to D=8 </vt:lpstr>
      <vt:lpstr>P-even/T-odd in SMEFT (flavor conserving)</vt:lpstr>
      <vt:lpstr>PowerPoint Presentation</vt:lpstr>
      <vt:lpstr>PowerPoint Presentation</vt:lpstr>
      <vt:lpstr>PowerPoint Presentation</vt:lpstr>
      <vt:lpstr>Neutron-Nucleus forward scattering amplitude</vt:lpstr>
      <vt:lpstr>Why C, D &amp; F, Are Null Tests</vt:lpstr>
      <vt:lpstr>PowerPoint Presentation</vt:lpstr>
      <vt:lpstr>PowerPoint Presentation</vt:lpstr>
      <vt:lpstr>Electric Quadrupole Moment and Alignment: a Reminder   </vt:lpstr>
      <vt:lpstr>P-odd Asymmetries on p-wave Neutron Resonances </vt:lpstr>
      <vt:lpstr>127I (n, 𝛾) Resonance Spectroscopy with DANCE BaF2 array</vt:lpstr>
      <vt:lpstr>127I (n, 𝛾) Spectroscopy Data from DANCE </vt:lpstr>
      <vt:lpstr>PowerPoint Presentation</vt:lpstr>
      <vt:lpstr> Accurate Neutron-Nucleus Reaction measurement Instrument beam line in J-PARC  </vt:lpstr>
      <vt:lpstr>PowerPoint Presentation</vt:lpstr>
      <vt:lpstr>NOPTREX institutions in China</vt:lpstr>
      <vt:lpstr>PowerPoint Presentation</vt:lpstr>
      <vt:lpstr>Polarized eV Neutron system upgrade on Back-n at CSNS</vt:lpstr>
      <vt:lpstr>Low T xtal characterization for P-even T-odd search in 127I</vt:lpstr>
      <vt:lpstr>PowerPoint Presentation</vt:lpstr>
      <vt:lpstr>Conclusions   </vt:lpstr>
      <vt:lpstr>PowerPoint Presentation</vt:lpstr>
      <vt:lpstr>PowerPoint Presentation</vt:lpstr>
      <vt:lpstr>PowerPoint Presentation</vt:lpstr>
      <vt:lpstr>PowerPoint Presentation</vt:lpstr>
      <vt:lpstr>P-even/T-odd</vt:lpstr>
      <vt:lpstr>P-even/T-odd search in n-A resonances</vt:lpstr>
      <vt:lpstr>PowerPoint Presentation</vt:lpstr>
      <vt:lpstr>Neutron-Nucleus Resonances</vt:lpstr>
      <vt:lpstr>Polarization and Alignment</vt:lpstr>
      <vt:lpstr>TVPC mechanisms</vt:lpstr>
      <vt:lpstr>Levels of Electric Quadrupole in E gradient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Initial Draft Talk</dc:title>
  <dc:creator>Samiei, Sepehr</dc:creator>
  <cp:lastModifiedBy>Samiei, Sepehr</cp:lastModifiedBy>
  <cp:revision>113</cp:revision>
  <dcterms:created xsi:type="dcterms:W3CDTF">2026-02-06T15:37:27Z</dcterms:created>
  <dcterms:modified xsi:type="dcterms:W3CDTF">2026-03-05T11:29:06Z</dcterms:modified>
</cp:coreProperties>
</file>