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405" r:id="rId4"/>
    <p:sldId id="326" r:id="rId5"/>
    <p:sldId id="361" r:id="rId6"/>
    <p:sldId id="364" r:id="rId7"/>
    <p:sldId id="338" r:id="rId8"/>
    <p:sldId id="366" r:id="rId9"/>
    <p:sldId id="367" r:id="rId10"/>
    <p:sldId id="368" r:id="rId11"/>
    <p:sldId id="365" r:id="rId12"/>
    <p:sldId id="404" r:id="rId13"/>
    <p:sldId id="387" r:id="rId14"/>
    <p:sldId id="390" r:id="rId15"/>
    <p:sldId id="406" r:id="rId16"/>
    <p:sldId id="340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28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33FA05-B598-4A02-B1D4-4CCE51695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2E2D118-C9B2-45D8-826D-465947EF1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71087F-8D7A-4261-A42D-1AF9C6F7E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0A930-BD05-4397-95F6-AD0E9871AB3A}" type="datetimeFigureOut">
              <a:rPr lang="fr-FR" smtClean="0"/>
              <a:t>23/03/2026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50B458-2B87-42AB-A669-FE9E19479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0BB461-91D4-42E7-B35F-EA941DCD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C8F2-CE85-4175-B4AC-7E32E15664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428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82CCD6-9545-4D63-A0A2-E2BC0D005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0477CC8-C6D7-4187-B78B-59635C423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16900B-6ACB-427A-AA1D-88C84ECE9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0A930-BD05-4397-95F6-AD0E9871AB3A}" type="datetimeFigureOut">
              <a:rPr lang="fr-FR" smtClean="0"/>
              <a:t>23/03/2026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4313E0-FA22-436F-8FE7-144B60BEA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298B56-4B89-41BB-B5FE-A340871DD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C8F2-CE85-4175-B4AC-7E32E15664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4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64243CA-7C24-48FD-B1F9-457C2D25FA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C766C1F-609A-4F73-ACF5-6CDD4552B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F607BC-2851-4D2F-A327-84B9A32BE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0A930-BD05-4397-95F6-AD0E9871AB3A}" type="datetimeFigureOut">
              <a:rPr lang="fr-FR" smtClean="0"/>
              <a:t>23/03/2026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C398F2-7414-4B7C-B19A-3F49BE2B1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E8BEEE-6FB6-4CA4-9056-980BD4306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C8F2-CE85-4175-B4AC-7E32E15664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4557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A3A15A-C527-8A4A-B171-C3B7E5D21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7811" y="2760146"/>
            <a:ext cx="9144000" cy="1627124"/>
          </a:xfrm>
        </p:spPr>
        <p:txBody>
          <a:bodyPr anchor="b"/>
          <a:lstStyle>
            <a:lvl1pPr algn="ctr">
              <a:defRPr sz="6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815F74-179F-6C4A-9E5F-2D191E8DD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7811" y="443330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85A238D-4D75-3B4C-8F10-EB12364C5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69" y="768930"/>
            <a:ext cx="5282184" cy="15209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9E5600-45BA-7949-A63B-D654D1C4E08D}"/>
              </a:ext>
            </a:extLst>
          </p:cNvPr>
          <p:cNvSpPr/>
          <p:nvPr userDrawn="1"/>
        </p:nvSpPr>
        <p:spPr>
          <a:xfrm>
            <a:off x="203201" y="217504"/>
            <a:ext cx="11795494" cy="6456346"/>
          </a:xfrm>
          <a:prstGeom prst="rect">
            <a:avLst/>
          </a:prstGeom>
          <a:noFill/>
          <a:ln w="38100" cmpd="dbl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7804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CD2303-56FE-9E4A-9E96-91A75E10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C0B720-B446-6147-8372-30C9EA6CD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1775AC-0DBC-044E-AEDD-7D6AFDDD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CC1B58-54DA-8A4B-A983-22BE8F439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E5FF1EE-C0FE-5A4E-90A9-BE815CDAD9FB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DA1587D4-F6C6-C346-9CAA-C1F121DE2F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85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F5D59B-6EF9-FC49-B0F3-C8CAAA9DB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2AA102-C55D-B141-8BC8-6595FA03A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B0E48-D3B5-234D-B4EF-FBF1A9F1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EC0F83-01A7-7A4F-AD5C-80167C609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FEC9B0A-E077-7A4C-81F7-F61AD46F6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2253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D33685-28AB-8448-B960-3F64173C3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D6BA06-6171-CA4E-886D-9288B7F1C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A66D87F-5F2D-6E49-AC39-443AB9FB5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0E5096F-E352-DD43-BFB3-6223DFD6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487EFA-E524-5745-9E60-8D37C3B67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CA4FA49-C910-8141-9905-D1118A49A4D6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2B1B429D-79B9-B143-A476-8EE3100FC7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8365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FD0CA-10B1-A145-BE2D-E98BF7AB6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09" y="365126"/>
            <a:ext cx="10515600" cy="928244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30D242-7E61-2F4C-92A5-B7A36FD63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10" y="1420721"/>
            <a:ext cx="5512966" cy="108435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8DCF853-5D3E-C948-8B1E-BF2B7235B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10" y="2505075"/>
            <a:ext cx="5512966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E07D2F7-C51B-D04E-90E9-E7A55754B2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420721"/>
            <a:ext cx="5535189" cy="108435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B995B85-E45B-9F44-BEDA-C45AFB116C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3519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25E708F-8D77-4544-B7C0-BACE1CB3E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F26E547-9372-ED48-B10C-07231D559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E8F5DD6-BFA5-7F41-92DE-46F990628DBE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EEB4D498-2D6E-9145-8199-7F69633364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73180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F57C2A-0062-0A4B-A053-EF535F68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4265649-E3CB-0648-93AF-14900904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89817F3-DC79-5740-9533-0EE48861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329A5D2-5826-A74C-897F-5099733EE999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8187DB7E-C378-714B-8DE8-4F97DDC86A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7351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E33104-D443-F64B-A67D-0DD057042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6DC953-C488-3744-8C9E-8F582F1F2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3CE0E07-4E27-5048-B1D1-A2BB618685B9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F98B44A6-068E-2049-A876-D03FA760A3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97702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976E8B-CF84-EC4C-B083-B678706E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663B63-FB71-F244-8ECF-5B3404369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59527CF-DE4C-6B49-8DF3-A2A7B8077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976393-629B-4647-8D14-389A19932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DB8CC9-E0F1-184C-8AF2-63961B101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BA07FD78-35D2-ED4F-8BBC-AE3C7AF5C2F5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5BB3C8C7-B1FC-BB46-954A-D98C2E2A9F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8690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466CC0-B40F-49B0-AA27-294E10941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070370-9A43-43AD-ABA1-7093E6F73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DC248D-A317-4BD3-BC25-831C48B01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0A930-BD05-4397-95F6-AD0E9871AB3A}" type="datetimeFigureOut">
              <a:rPr lang="fr-FR" smtClean="0"/>
              <a:t>23/03/2026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49DB02-299E-4CD3-A817-873DE58DD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CD206A-C33D-4829-8D20-063786E58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C8F2-CE85-4175-B4AC-7E32E15664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9438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79E18-50F5-164A-B1CA-17AE89A53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247487"/>
            <a:ext cx="10298112" cy="7361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3AF0797-28B5-4642-9623-67094AFCCF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12507"/>
            <a:ext cx="6172200" cy="43485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670D4E-3DB8-1947-9A73-BFCCC733B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12507"/>
            <a:ext cx="3932237" cy="435648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D2C220-2697-3848-8234-A110F5FB6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D56086-4D05-D84E-8CBF-5619796D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737F78E-6697-1A46-9AE7-3EA0800333B3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E31988B2-D876-CD41-B46C-4DCF84115C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8468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2BF58D-2545-D04C-8822-791C786BA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EBEA995-742A-A745-ABD0-88B6E778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A06996-0686-2046-8298-40069C7EC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0BF90B-150B-374A-98D1-34427DAEE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A3EB799-394D-C248-83AB-F27BE0858A22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554EA063-0D27-F34C-8BA9-CE036787F7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43381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5999850-72C4-9849-BC5D-1D7585FAA5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278761"/>
            <a:ext cx="2628900" cy="4898201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05948EE-B926-1648-A8C4-7BD093700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71205"/>
            <a:ext cx="7734300" cy="490575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28EE0E-E1DA-9E4B-9728-7EC03E900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6797A4-5807-9F4F-844F-03A4AFD32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7FA7E8D-55C4-9B45-810D-E968E13EE43C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4C85E48C-ECE0-5B4A-8B16-8A3C154190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08207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A3A15A-C527-8A4A-B171-C3B7E5D21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7811" y="2760146"/>
            <a:ext cx="9144000" cy="1627124"/>
          </a:xfrm>
        </p:spPr>
        <p:txBody>
          <a:bodyPr anchor="b"/>
          <a:lstStyle>
            <a:lvl1pPr algn="ctr">
              <a:defRPr sz="6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815F74-179F-6C4A-9E5F-2D191E8DD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7811" y="443330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85A238D-4D75-3B4C-8F10-EB12364C5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69" y="768930"/>
            <a:ext cx="5282184" cy="15209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9E5600-45BA-7949-A63B-D654D1C4E08D}"/>
              </a:ext>
            </a:extLst>
          </p:cNvPr>
          <p:cNvSpPr/>
          <p:nvPr userDrawn="1"/>
        </p:nvSpPr>
        <p:spPr>
          <a:xfrm>
            <a:off x="203201" y="217504"/>
            <a:ext cx="11795494" cy="6456346"/>
          </a:xfrm>
          <a:prstGeom prst="rect">
            <a:avLst/>
          </a:prstGeom>
          <a:noFill/>
          <a:ln w="38100" cmpd="dbl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2104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CD2303-56FE-9E4A-9E96-91A75E10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C0B720-B446-6147-8372-30C9EA6CD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1775AC-0DBC-044E-AEDD-7D6AFDDD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MI2B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CC1B58-54DA-8A4B-A983-22BE8F439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E5FF1EE-C0FE-5A4E-90A9-BE815CDAD9FB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DA1587D4-F6C6-C346-9CAA-C1F121DE2F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62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F5D59B-6EF9-FC49-B0F3-C8CAAA9DB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2AA102-C55D-B141-8BC8-6595FA03A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B0E48-D3B5-234D-B4EF-FBF1A9F1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MI2B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EC0F83-01A7-7A4F-AD5C-80167C609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FEC9B0A-E077-7A4C-81F7-F61AD46F6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39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D33685-28AB-8448-B960-3F64173C3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D6BA06-6171-CA4E-886D-9288B7F1C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A66D87F-5F2D-6E49-AC39-443AB9FB5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0E5096F-E352-DD43-BFB3-6223DFD61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MI2B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487EFA-E524-5745-9E60-8D37C3B67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CA4FA49-C910-8141-9905-D1118A49A4D6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2B1B429D-79B9-B143-A476-8EE3100FC7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644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FD0CA-10B1-A145-BE2D-E98BF7AB6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09" y="365126"/>
            <a:ext cx="10515600" cy="928244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30D242-7E61-2F4C-92A5-B7A36FD63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10" y="1420721"/>
            <a:ext cx="5512966" cy="108435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8DCF853-5D3E-C948-8B1E-BF2B7235B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10" y="2505075"/>
            <a:ext cx="5512966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E07D2F7-C51B-D04E-90E9-E7A55754B2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420721"/>
            <a:ext cx="5535189" cy="108435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B995B85-E45B-9F44-BEDA-C45AFB116C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3519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25E708F-8D77-4544-B7C0-BACE1CB3E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MI2B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F26E547-9372-ED48-B10C-07231D559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E8F5DD6-BFA5-7F41-92DE-46F990628DBE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EEB4D498-2D6E-9145-8199-7F69633364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18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F57C2A-0062-0A4B-A053-EF535F68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4265649-E3CB-0648-93AF-14900904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MI2B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89817F3-DC79-5740-9533-0EE48861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329A5D2-5826-A74C-897F-5099733EE999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8187DB7E-C378-714B-8DE8-4F97DDC86A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408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E33104-D443-F64B-A67D-0DD057042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MI2B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6DC953-C488-3744-8C9E-8F582F1F2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3CE0E07-4E27-5048-B1D1-A2BB618685B9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F98B44A6-068E-2049-A876-D03FA760A3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2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988903-06EB-4A14-A5D8-D023AD916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489F6B-9F63-43C7-A353-F4D7BF7BE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0ACD88-5D43-48A0-BE53-277A17A27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0A930-BD05-4397-95F6-AD0E9871AB3A}" type="datetimeFigureOut">
              <a:rPr lang="fr-FR" smtClean="0"/>
              <a:t>23/03/2026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06AC59-B947-4602-A431-2F7BA0338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A63E00-ADFA-47AD-A61E-4FCFF6829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C8F2-CE85-4175-B4AC-7E32E15664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25200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976E8B-CF84-EC4C-B083-B678706E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663B63-FB71-F244-8ECF-5B3404369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59527CF-DE4C-6B49-8DF3-A2A7B8077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976393-629B-4647-8D14-389A19932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MI2B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DB8CC9-E0F1-184C-8AF2-63961B101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BA07FD78-35D2-ED4F-8BBC-AE3C7AF5C2F5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5BB3C8C7-B1FC-BB46-954A-D98C2E2A9F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463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79E18-50F5-164A-B1CA-17AE89A53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247487"/>
            <a:ext cx="10298112" cy="7361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3AF0797-28B5-4642-9623-67094AFCCF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12507"/>
            <a:ext cx="6172200" cy="43485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670D4E-3DB8-1947-9A73-BFCCC733B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12507"/>
            <a:ext cx="3932237" cy="435648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D2C220-2697-3848-8234-A110F5FB6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MI2B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D56086-4D05-D84E-8CBF-5619796D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737F78E-6697-1A46-9AE7-3EA0800333B3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E31988B2-D876-CD41-B46C-4DCF84115C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651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2BF58D-2545-D04C-8822-791C786BA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EBEA995-742A-A745-ABD0-88B6E778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A06996-0686-2046-8298-40069C7EC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MI2B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0BF90B-150B-374A-98D1-34427DAEE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A3EB799-394D-C248-83AB-F27BE0858A22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554EA063-0D27-F34C-8BA9-CE036787F7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810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5999850-72C4-9849-BC5D-1D7585FAA5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278761"/>
            <a:ext cx="2628900" cy="4898201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05948EE-B926-1648-A8C4-7BD093700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71205"/>
            <a:ext cx="7734300" cy="490575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28EE0E-E1DA-9E4B-9728-7EC03E900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GDR MI2B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6797A4-5807-9F4F-844F-03A4AFD32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787C0-B73E-DC48-82B5-9FC77957C862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7FA7E8D-55C4-9B45-810D-E968E13EE43C}"/>
              </a:ext>
            </a:extLst>
          </p:cNvPr>
          <p:cNvCxnSpPr/>
          <p:nvPr userDrawn="1"/>
        </p:nvCxnSpPr>
        <p:spPr>
          <a:xfrm flipV="1">
            <a:off x="0" y="6439477"/>
            <a:ext cx="12192000" cy="7557"/>
          </a:xfrm>
          <a:prstGeom prst="line">
            <a:avLst/>
          </a:prstGeom>
          <a:ln w="19050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4C85E48C-ECE0-5B4A-8B16-8A3C154190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97" y="11657"/>
            <a:ext cx="2393703" cy="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3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F7019D-F7B3-45EC-94B4-5E2F9AD9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4D3CC6-D4FA-4A32-8F66-3A0B40EF01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92E0C48-71ED-40A3-8235-23020F910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48143A-2169-4D32-A9B8-1EC1BEBE7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0A930-BD05-4397-95F6-AD0E9871AB3A}" type="datetimeFigureOut">
              <a:rPr lang="fr-FR" smtClean="0"/>
              <a:t>23/03/2026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0D1BA5-3013-43AA-AA0A-5BD91C77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3858F7F-04C8-416A-A06A-D9E0D611C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C8F2-CE85-4175-B4AC-7E32E15664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969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4B3181-BEBD-4D42-B691-18AC28178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BFBB7F-536A-411F-A236-77CCFD95B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034D53D-588F-4B0D-93AB-6FA2ED75E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492B1E9-8560-42ED-B950-79DEFFBC88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C07EBBC-7E23-4827-9C47-D3098F6BD3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B574CB8-69DC-4331-B542-7415AB288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0A930-BD05-4397-95F6-AD0E9871AB3A}" type="datetimeFigureOut">
              <a:rPr lang="fr-FR" smtClean="0"/>
              <a:t>23/03/2026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396B634-8085-44FA-B45C-7FACB2395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825A074-2330-4DB3-887E-9C71D37C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C8F2-CE85-4175-B4AC-7E32E15664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699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B46DD6-48E5-4E44-B762-E3573351F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CF8BFC0-5983-42F0-B4C5-3D564126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0A930-BD05-4397-95F6-AD0E9871AB3A}" type="datetimeFigureOut">
              <a:rPr lang="fr-FR" smtClean="0"/>
              <a:t>23/03/2026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C411D0C-97A0-4479-84B3-9F15BB513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BB96BD9-B705-452F-BB34-C039A7885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C8F2-CE85-4175-B4AC-7E32E15664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6260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5B06DC4-18BE-459E-A2ED-A796BE08F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0A930-BD05-4397-95F6-AD0E9871AB3A}" type="datetimeFigureOut">
              <a:rPr lang="fr-FR" smtClean="0"/>
              <a:t>23/03/2026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B27CA91-530A-4D8A-9374-B916A0A7E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3E5791-F749-4640-B38A-72274B19B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C8F2-CE85-4175-B4AC-7E32E15664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6942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305EAE-807C-4AC1-AFA8-8DBB2CEBD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5DAAD4-8D61-484C-824F-88EA2DF9F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B24C8F2-92C9-4E0C-A1F0-3B08D2F38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C0E179-76F1-4C99-8177-1EFEDEAB7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0A930-BD05-4397-95F6-AD0E9871AB3A}" type="datetimeFigureOut">
              <a:rPr lang="fr-FR" smtClean="0"/>
              <a:t>23/03/2026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841C6F6-102B-41E8-BD62-1798EFBCA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67B208-CC46-4D71-87F0-48A43A9FC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C8F2-CE85-4175-B4AC-7E32E15664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6057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CC9A73-7EC7-4DCD-9427-FEA3C56F4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9DB8F89-E1AE-4DD5-B3A0-E3BB5BC04B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6BE753-CFC0-4106-8659-92A67C183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1C250FB-6D53-49A1-8C2F-9B1DB4CED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0A930-BD05-4397-95F6-AD0E9871AB3A}" type="datetimeFigureOut">
              <a:rPr lang="fr-FR" smtClean="0"/>
              <a:t>23/03/2026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A3139C-CB52-40B7-BA5B-877934E4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DB5582-8A0F-4F46-BC94-788CCC25B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8C8F2-CE85-4175-B4AC-7E32E15664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36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17BCDF1-8535-461F-AB9B-BF28CD38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2879D4D-A4A3-4148-B65A-6C6B25C1F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938617-E023-424D-81CD-38EFD7FB7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0A930-BD05-4397-95F6-AD0E9871AB3A}" type="datetimeFigureOut">
              <a:rPr lang="fr-FR" smtClean="0"/>
              <a:t>23/03/2026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0D3F0A-CFB0-4910-B8C9-E8E6F2AD25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FD5BC6-2295-4706-AF63-E349E28BF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8C8F2-CE85-4175-B4AC-7E32E15664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92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F193487-F6F1-6A4A-8A90-77A70B4FF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62" y="136525"/>
            <a:ext cx="113588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94230F-D7D5-6149-9820-E01187CE4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463" y="1462088"/>
            <a:ext cx="11358838" cy="4727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1780F6-CD3E-694E-8B9C-F81111071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5462" y="6447034"/>
            <a:ext cx="109205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D68480-EA0B-D646-ABE3-8441C4D98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3139" y="6439477"/>
            <a:ext cx="486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0C0787C0-B73E-DC48-82B5-9FC77957C862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BA0F46B-3C01-E84D-95E6-D8D58BC11BDE}"/>
              </a:ext>
            </a:extLst>
          </p:cNvPr>
          <p:cNvCxnSpPr>
            <a:cxnSpLocks/>
          </p:cNvCxnSpPr>
          <p:nvPr userDrawn="1"/>
        </p:nvCxnSpPr>
        <p:spPr>
          <a:xfrm>
            <a:off x="581890" y="1095769"/>
            <a:ext cx="11252409" cy="0"/>
          </a:xfrm>
          <a:prstGeom prst="line">
            <a:avLst/>
          </a:prstGeom>
          <a:ln w="38100" cmpd="thickThin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63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4000" b="1" kern="1200" dirty="0" smtClean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Courier New" panose="02070309020205020404" pitchFamily="49" charset="0"/>
        <a:buChar char="o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F193487-F6F1-6A4A-8A90-77A70B4FF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62" y="136525"/>
            <a:ext cx="113588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94230F-D7D5-6149-9820-E01187CE4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463" y="1462088"/>
            <a:ext cx="11358838" cy="4727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1780F6-CD3E-694E-8B9C-F81111071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5462" y="6447034"/>
            <a:ext cx="109205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FR"/>
              <a:t>GDR MI2B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D68480-EA0B-D646-ABE3-8441C4D98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3139" y="6439477"/>
            <a:ext cx="486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0C0787C0-B73E-DC48-82B5-9FC77957C862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BA0F46B-3C01-E84D-95E6-D8D58BC11BDE}"/>
              </a:ext>
            </a:extLst>
          </p:cNvPr>
          <p:cNvCxnSpPr>
            <a:cxnSpLocks/>
          </p:cNvCxnSpPr>
          <p:nvPr userDrawn="1"/>
        </p:nvCxnSpPr>
        <p:spPr>
          <a:xfrm>
            <a:off x="581890" y="1095769"/>
            <a:ext cx="11252409" cy="0"/>
          </a:xfrm>
          <a:prstGeom prst="line">
            <a:avLst/>
          </a:prstGeom>
          <a:ln w="38100" cmpd="thickThin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51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4000" b="1" kern="1200" dirty="0" smtClean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Courier New" panose="02070309020205020404" pitchFamily="49" charset="0"/>
        <a:buChar char="o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Relationship Id="rId1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emf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024BCFA-4A51-457A-B7B5-403F6A280C02}"/>
              </a:ext>
            </a:extLst>
          </p:cNvPr>
          <p:cNvSpPr txBox="1"/>
          <p:nvPr/>
        </p:nvSpPr>
        <p:spPr>
          <a:xfrm>
            <a:off x="1766278" y="2641600"/>
            <a:ext cx="8944756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  <a:p>
            <a:pPr algn="ctr"/>
            <a:r>
              <a:rPr lang="fr-FR" sz="4000" b="1" dirty="0">
                <a:solidFill>
                  <a:srgbClr val="11284A"/>
                </a:solidFill>
              </a:rPr>
              <a:t>Atelier Accélérateur Recherche et Société</a:t>
            </a:r>
          </a:p>
          <a:p>
            <a:pPr algn="ctr"/>
            <a:endParaRPr lang="fr-FR" dirty="0"/>
          </a:p>
          <a:p>
            <a:pPr algn="ctr"/>
            <a:r>
              <a:rPr lang="fr-FR" dirty="0">
                <a:solidFill>
                  <a:srgbClr val="11284A"/>
                </a:solidFill>
              </a:rPr>
              <a:t>ML Gallin-Martel mlgallin@lpsc.in2p3.fr</a:t>
            </a:r>
          </a:p>
          <a:p>
            <a:pPr algn="ctr"/>
            <a:endParaRPr lang="fr-FR" dirty="0">
              <a:solidFill>
                <a:srgbClr val="11284A"/>
              </a:solidFill>
            </a:endParaRPr>
          </a:p>
          <a:p>
            <a:pPr algn="ctr"/>
            <a:r>
              <a:rPr lang="fr-FR" dirty="0">
                <a:solidFill>
                  <a:srgbClr val="11284A"/>
                </a:solidFill>
              </a:rPr>
              <a:t>LPSC, Grenoble March 25th-27th  2026</a:t>
            </a:r>
          </a:p>
        </p:txBody>
      </p:sp>
    </p:spTree>
    <p:extLst>
      <p:ext uri="{BB962C8B-B14F-4D97-AF65-F5344CB8AC3E}">
        <p14:creationId xmlns:p14="http://schemas.microsoft.com/office/powerpoint/2010/main" val="2938927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C1036E-A1EE-4FE2-A278-FA812222C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77DE-9D8F-45A8-91F0-433BC110BE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6DBB613-BC4B-41F8-B2E5-FD2570FE554E}"/>
              </a:ext>
            </a:extLst>
          </p:cNvPr>
          <p:cNvGrpSpPr/>
          <p:nvPr/>
        </p:nvGrpSpPr>
        <p:grpSpPr>
          <a:xfrm>
            <a:off x="7473459" y="1168911"/>
            <a:ext cx="2584939" cy="1292662"/>
            <a:chOff x="7209692" y="1353548"/>
            <a:chExt cx="2584939" cy="129266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EC6123A-DA75-474E-A271-D1535DB57BA8}"/>
                </a:ext>
              </a:extLst>
            </p:cNvPr>
            <p:cNvSpPr/>
            <p:nvPr/>
          </p:nvSpPr>
          <p:spPr>
            <a:xfrm>
              <a:off x="7209692" y="1360072"/>
              <a:ext cx="2584939" cy="103143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CC362FB-2E0F-48F7-B006-08EA6DF55D91}"/>
                </a:ext>
              </a:extLst>
            </p:cNvPr>
            <p:cNvSpPr txBox="1"/>
            <p:nvPr/>
          </p:nvSpPr>
          <p:spPr>
            <a:xfrm>
              <a:off x="7488229" y="1353548"/>
              <a:ext cx="2027863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Direction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Marie-Laure Gallin-Martel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(LPSC – IN2P3)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Lucie Sancey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(IAB – CNRS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Biology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F6E2A89-B42B-49C4-9F3A-413AA4677E32}"/>
              </a:ext>
            </a:extLst>
          </p:cNvPr>
          <p:cNvGrpSpPr/>
          <p:nvPr/>
        </p:nvGrpSpPr>
        <p:grpSpPr>
          <a:xfrm>
            <a:off x="5994090" y="2286914"/>
            <a:ext cx="2586466" cy="3416320"/>
            <a:chOff x="5813223" y="2296921"/>
            <a:chExt cx="2586466" cy="341632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A347AE-4E9B-4487-AB1E-D778B391E75B}"/>
                </a:ext>
              </a:extLst>
            </p:cNvPr>
            <p:cNvSpPr/>
            <p:nvPr/>
          </p:nvSpPr>
          <p:spPr>
            <a:xfrm rot="16200000">
              <a:off x="5408124" y="2702020"/>
              <a:ext cx="3396663" cy="258646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DC9D78B-DCCD-41E3-B00E-CD03C24405D8}"/>
                </a:ext>
              </a:extLst>
            </p:cNvPr>
            <p:cNvSpPr txBox="1"/>
            <p:nvPr/>
          </p:nvSpPr>
          <p:spPr>
            <a:xfrm>
              <a:off x="5828096" y="2296921"/>
              <a:ext cx="2457824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Division Heads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Imaging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Marc-Antoine Verdier (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IJClab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IN2P3)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Mathieu Dupont (CPPM – IN2P3)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Radiotherapies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Rachel Delorme (LPSC-IN2P3)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Jean-Michel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Letang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(CREATIS CNRS-Engineering)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Radiation </a:t>
              </a: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Effects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Mathilde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Badoual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IJClab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IN2P3), Michael Beuve (IP2I Lyon – IN2P3), Patrick Vernet (LPCA-IN2P3), Lucie Sancey (IAB – CNRS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Biology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Radionucleides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Ferid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haddad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(SUBATECH-IN2P3 / GIP ARRONAX)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Ali Ouadi (IPHC – IN2P3)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7E9F5337-9C95-4560-BB90-A07FC7A92E88}"/>
              </a:ext>
            </a:extLst>
          </p:cNvPr>
          <p:cNvGrpSpPr/>
          <p:nvPr/>
        </p:nvGrpSpPr>
        <p:grpSpPr>
          <a:xfrm>
            <a:off x="8889027" y="2286914"/>
            <a:ext cx="2595259" cy="3396663"/>
            <a:chOff x="9332971" y="2296921"/>
            <a:chExt cx="2595259" cy="33966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73F9328-A3FE-47F4-9A65-C31067CDE9B1}"/>
                </a:ext>
              </a:extLst>
            </p:cNvPr>
            <p:cNvSpPr/>
            <p:nvPr/>
          </p:nvSpPr>
          <p:spPr>
            <a:xfrm rot="16200000">
              <a:off x="8936665" y="2702020"/>
              <a:ext cx="3396663" cy="258646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1E04634-9FF4-445F-B508-2D7F2861DDCA}"/>
                </a:ext>
              </a:extLst>
            </p:cNvPr>
            <p:cNvSpPr txBox="1"/>
            <p:nvPr/>
          </p:nvSpPr>
          <p:spPr>
            <a:xfrm>
              <a:off x="9332971" y="2296921"/>
              <a:ext cx="2586468" cy="323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Cross-</a:t>
              </a: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cutting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Themes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Biology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Lucie Sancey (IAB- CNRS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Biology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), François Paris (Inserm)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Clinical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Applications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Juliette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Thariat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(LPC-IN2P3/CHB Caen)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Computing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Lydia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Maigne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(LPCA – IN2P3), Jean-Michel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Letang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(CREATIS- CNRS Engineering)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Instrumentation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Mathieu Dupont (CPPM-IN2P3)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Irradiation Platform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Charbel 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Koumeir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(GIP ARRONAX)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C8F7E90-7BBC-4215-B5BB-54C6838EA114}"/>
              </a:ext>
            </a:extLst>
          </p:cNvPr>
          <p:cNvSpPr/>
          <p:nvPr/>
        </p:nvSpPr>
        <p:spPr>
          <a:xfrm>
            <a:off x="6752496" y="5792370"/>
            <a:ext cx="4273062" cy="57856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External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Relations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SFPM                      SFBR                        Inserm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Ludovic Ferrer     Julie Costanzo        Jean-François Paris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0" name="Titre 19">
            <a:extLst>
              <a:ext uri="{FF2B5EF4-FFF2-40B4-BE49-F238E27FC236}">
                <a16:creationId xmlns:a16="http://schemas.microsoft.com/office/drawing/2014/main" id="{DD7D0A12-E831-4D84-804B-2289FD257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GDR MI2B </a:t>
            </a:r>
            <a:r>
              <a:rPr lang="fr-FR" dirty="0" err="1"/>
              <a:t>Governance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7BF96B7-FD10-4A32-BA91-BC83281A7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58" y="2206871"/>
            <a:ext cx="5630223" cy="299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17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38BC51E-827F-4939-BE9B-FD1F7140C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091" y="2326524"/>
            <a:ext cx="2419709" cy="235697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A925A27-E7F7-4C5A-ABD8-5ACCDF3EC7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20" t="45942" r="24711" b="26131"/>
          <a:stretch/>
        </p:blipFill>
        <p:spPr>
          <a:xfrm>
            <a:off x="2806374" y="4524214"/>
            <a:ext cx="2983229" cy="191526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D082309-F366-4401-B75C-0954EEF0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787C0-B73E-DC48-82B5-9FC77957C86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re 7">
            <a:extLst>
              <a:ext uri="{FF2B5EF4-FFF2-40B4-BE49-F238E27FC236}">
                <a16:creationId xmlns:a16="http://schemas.microsoft.com/office/drawing/2014/main" id="{E2C5C291-998B-4D95-926C-93E46C8947EA}"/>
              </a:ext>
            </a:extLst>
          </p:cNvPr>
          <p:cNvSpPr txBox="1">
            <a:spLocks/>
          </p:cNvSpPr>
          <p:nvPr/>
        </p:nvSpPr>
        <p:spPr>
          <a:xfrm>
            <a:off x="475462" y="136525"/>
            <a:ext cx="1135883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4000" b="1" kern="12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Irradiation platforms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38EA98-F5FA-4FDD-B45C-A25679903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183" y="4379156"/>
            <a:ext cx="2086587" cy="1555098"/>
          </a:xfrm>
          <a:prstGeom prst="rect">
            <a:avLst/>
          </a:prstGeom>
        </p:spPr>
      </p:pic>
      <p:pic>
        <p:nvPicPr>
          <p:cNvPr id="9" name="Picture 2" descr="Z:\Photos Arronax\Vue Grand angle\DSC_0147_2.JPG">
            <a:extLst>
              <a:ext uri="{FF2B5EF4-FFF2-40B4-BE49-F238E27FC236}">
                <a16:creationId xmlns:a16="http://schemas.microsoft.com/office/drawing/2014/main" id="{B422D591-17F6-45AC-8964-45D5DA6AD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8247"/>
            <a:ext cx="2496332" cy="157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9BC6A58-8C6A-409B-AA1B-5BE6BE656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968" y="2218215"/>
            <a:ext cx="2176423" cy="145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3B7EABB-B6F8-4F3F-8256-D7C25AEDE3A2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496332" y="3598952"/>
            <a:ext cx="2881776" cy="48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6E5EF99-F91A-4E61-BBAD-0341A390222C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6492241" y="3714993"/>
            <a:ext cx="1423942" cy="1441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CA0C168-8D87-4D3F-AFF6-FDF3BF3241CA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214298" y="2943988"/>
            <a:ext cx="1955670" cy="584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3">
            <a:extLst>
              <a:ext uri="{FF2B5EF4-FFF2-40B4-BE49-F238E27FC236}">
                <a16:creationId xmlns:a16="http://schemas.microsoft.com/office/drawing/2014/main" id="{FB1DF2DD-D538-47DA-AA1C-E3613FF7D0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0678" y="1143006"/>
            <a:ext cx="1988813" cy="1325564"/>
          </a:xfrm>
          <a:prstGeom prst="rect">
            <a:avLst/>
          </a:prstGeom>
        </p:spPr>
      </p:pic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8A1FAF5A-80A8-4235-9915-0DEFB87906EE}"/>
              </a:ext>
            </a:extLst>
          </p:cNvPr>
          <p:cNvCxnSpPr>
            <a:stCxn id="21" idx="2"/>
          </p:cNvCxnSpPr>
          <p:nvPr/>
        </p:nvCxnSpPr>
        <p:spPr>
          <a:xfrm flipH="1">
            <a:off x="5952945" y="2468570"/>
            <a:ext cx="592140" cy="960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8BB881B0-2093-407F-B6DE-63545E9ED0CD}"/>
              </a:ext>
            </a:extLst>
          </p:cNvPr>
          <p:cNvSpPr txBox="1"/>
          <p:nvPr/>
        </p:nvSpPr>
        <p:spPr>
          <a:xfrm>
            <a:off x="7666074" y="1244009"/>
            <a:ext cx="656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ALTO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9F5313A-EBD6-4BD3-9517-C89EBF6AE5B9}"/>
              </a:ext>
            </a:extLst>
          </p:cNvPr>
          <p:cNvSpPr txBox="1"/>
          <p:nvPr/>
        </p:nvSpPr>
        <p:spPr>
          <a:xfrm>
            <a:off x="10447092" y="2176807"/>
            <a:ext cx="782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CYRCé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96C86C9-5BD2-4BC8-8187-513063DDD33B}"/>
              </a:ext>
            </a:extLst>
          </p:cNvPr>
          <p:cNvSpPr txBox="1"/>
          <p:nvPr/>
        </p:nvSpPr>
        <p:spPr>
          <a:xfrm>
            <a:off x="10447092" y="4199860"/>
            <a:ext cx="739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CNAO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7B4BD16-5977-4E96-95B1-6C08E4C513B1}"/>
              </a:ext>
            </a:extLst>
          </p:cNvPr>
          <p:cNvSpPr txBox="1"/>
          <p:nvPr/>
        </p:nvSpPr>
        <p:spPr>
          <a:xfrm>
            <a:off x="471511" y="2403301"/>
            <a:ext cx="1120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ARRONAX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EFAC250-CDD6-4CC7-8CD2-735B4A2EDB1E}"/>
              </a:ext>
            </a:extLst>
          </p:cNvPr>
          <p:cNvSpPr txBox="1"/>
          <p:nvPr/>
        </p:nvSpPr>
        <p:spPr>
          <a:xfrm>
            <a:off x="5136852" y="4807335"/>
            <a:ext cx="1066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CAL, Nice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93A89B1-0A6A-4BD6-A25F-B117086EA559}"/>
              </a:ext>
            </a:extLst>
          </p:cNvPr>
          <p:cNvSpPr txBox="1"/>
          <p:nvPr/>
        </p:nvSpPr>
        <p:spPr>
          <a:xfrm>
            <a:off x="1122607" y="1085247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GANIL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C21506D-A566-4FC0-AEAE-32D522962F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7865" y="1143006"/>
            <a:ext cx="2232994" cy="166102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D4425D7-CBD7-453C-B140-84707BA61A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3807" y="2772480"/>
            <a:ext cx="820652" cy="758527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E1BA45F-C3B5-4DB5-B8A7-D896EC0618E7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470859" y="1973519"/>
            <a:ext cx="1205765" cy="1409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:a16="http://schemas.microsoft.com/office/drawing/2014/main" id="{CC8A2EEE-0E7D-44BC-81D6-E2A5D464A6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7315" y="3052761"/>
            <a:ext cx="568876" cy="53186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1D7131D-6CE8-4035-9499-D5A009FFF07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230" t="36884" r="25558" b="33492"/>
          <a:stretch/>
        </p:blipFill>
        <p:spPr>
          <a:xfrm>
            <a:off x="5952945" y="5269324"/>
            <a:ext cx="1448149" cy="993343"/>
          </a:xfrm>
          <a:prstGeom prst="rect">
            <a:avLst/>
          </a:prstGeom>
        </p:spPr>
      </p:pic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FF65F0F5-1277-481A-B974-4CE093FC2ADF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5670172" y="4110096"/>
            <a:ext cx="282773" cy="697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7CF5BD09-3F43-40E6-A43B-A86DA15266A7}"/>
              </a:ext>
            </a:extLst>
          </p:cNvPr>
          <p:cNvCxnSpPr/>
          <p:nvPr/>
        </p:nvCxnSpPr>
        <p:spPr>
          <a:xfrm flipV="1">
            <a:off x="2496332" y="3714993"/>
            <a:ext cx="3054346" cy="1076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 33">
            <a:extLst>
              <a:ext uri="{FF2B5EF4-FFF2-40B4-BE49-F238E27FC236}">
                <a16:creationId xmlns:a16="http://schemas.microsoft.com/office/drawing/2014/main" id="{A1B7DAD2-9B9D-463B-82B5-6B78F9CDFDB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1490" t="54316" r="67276" b="17586"/>
          <a:stretch/>
        </p:blipFill>
        <p:spPr>
          <a:xfrm>
            <a:off x="1184804" y="4521463"/>
            <a:ext cx="1369599" cy="1862123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84A0F964-FC63-4571-BA06-AD12A2E1A407}"/>
              </a:ext>
            </a:extLst>
          </p:cNvPr>
          <p:cNvSpPr txBox="1"/>
          <p:nvPr/>
        </p:nvSpPr>
        <p:spPr>
          <a:xfrm>
            <a:off x="325594" y="4698283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AIFIRA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11820BDB-7F7C-416D-8B51-B71ECF5BA57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9447" t="47373" r="14312" b="23087"/>
          <a:stretch/>
        </p:blipFill>
        <p:spPr>
          <a:xfrm>
            <a:off x="2492217" y="2820039"/>
            <a:ext cx="1579701" cy="93359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A1FA68D-717E-4961-97A5-EA2FD0F2CE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6953" y="2854300"/>
            <a:ext cx="565196" cy="201680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D4D99DE6-EDD8-4034-A76A-3C2CC9BBAFC7}"/>
              </a:ext>
            </a:extLst>
          </p:cNvPr>
          <p:cNvGrpSpPr/>
          <p:nvPr/>
        </p:nvGrpSpPr>
        <p:grpSpPr>
          <a:xfrm>
            <a:off x="2687560" y="3429000"/>
            <a:ext cx="2982611" cy="1147148"/>
            <a:chOff x="2687560" y="3429000"/>
            <a:chExt cx="2982611" cy="1147148"/>
          </a:xfrm>
        </p:grpSpPr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1F175D31-51D0-4F6B-9AE3-0A8AA44CF9A3}"/>
                </a:ext>
              </a:extLst>
            </p:cNvPr>
            <p:cNvCxnSpPr/>
            <p:nvPr/>
          </p:nvCxnSpPr>
          <p:spPr>
            <a:xfrm flipV="1">
              <a:off x="4916790" y="3429000"/>
              <a:ext cx="753381" cy="269985"/>
            </a:xfrm>
            <a:prstGeom prst="straightConnector1">
              <a:avLst/>
            </a:prstGeom>
            <a:ln>
              <a:solidFill>
                <a:srgbClr val="06060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6FBF8F3C-A382-42A1-977C-3429C9F43FC7}"/>
                </a:ext>
              </a:extLst>
            </p:cNvPr>
            <p:cNvSpPr txBox="1"/>
            <p:nvPr/>
          </p:nvSpPr>
          <p:spPr>
            <a:xfrm>
              <a:off x="2687560" y="3698985"/>
              <a:ext cx="2229230" cy="87716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C400,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carbon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beams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8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With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8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8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dedicated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8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« </a:t>
              </a:r>
              <a:r>
                <a:rPr kumimoji="0" lang="fr-F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8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research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8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8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rooms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8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 »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8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= on-</a:t>
              </a:r>
              <a:r>
                <a:rPr kumimoji="0" lang="fr-F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8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going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8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discussion </a:t>
              </a:r>
              <a:r>
                <a:rPr kumimoji="0" lang="fr-F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8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with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8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IN2P3 and </a:t>
              </a:r>
              <a:r>
                <a:rPr kumimoji="0" lang="fr-F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8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others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8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8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partners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8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356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DBB019-7006-4BFA-AF44-A9789450B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62" y="53398"/>
            <a:ext cx="11358837" cy="1325563"/>
          </a:xfrm>
        </p:spPr>
        <p:txBody>
          <a:bodyPr/>
          <a:lstStyle/>
          <a:p>
            <a:pPr algn="ctr"/>
            <a:r>
              <a:rPr lang="fr-FR" dirty="0"/>
              <a:t>GDR MI2B </a:t>
            </a:r>
            <a:r>
              <a:rPr lang="fr-FR" dirty="0" err="1"/>
              <a:t>members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9BC4BB-8198-4340-97B6-F08BB8AA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77DE-9D8F-45A8-91F0-433BC110BE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E40539-B77D-46D2-8396-8BF3FFAAB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50" t="16002" r="5615" b="4178"/>
          <a:stretch/>
        </p:blipFill>
        <p:spPr>
          <a:xfrm>
            <a:off x="132080" y="1990725"/>
            <a:ext cx="7073070" cy="3970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FF443F-AF98-4511-ACFF-D442F7D453FE}"/>
              </a:ext>
            </a:extLst>
          </p:cNvPr>
          <p:cNvSpPr/>
          <p:nvPr/>
        </p:nvSpPr>
        <p:spPr>
          <a:xfrm>
            <a:off x="4069252" y="1130476"/>
            <a:ext cx="7765047" cy="56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8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Predominant role played by non-permanent staff – mainly Young Scientists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8C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085C10-0104-4DA5-9709-66D3980256D9}"/>
              </a:ext>
            </a:extLst>
          </p:cNvPr>
          <p:cNvSpPr txBox="1"/>
          <p:nvPr/>
        </p:nvSpPr>
        <p:spPr>
          <a:xfrm>
            <a:off x="7139110" y="2121026"/>
            <a:ext cx="505289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GDR: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education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training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8C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Young researchers present at AGs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(oral/poster)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8C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Thematic schools: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8C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“Physics for Radiobiologists”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Aussois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Corrençon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Vercors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2026 ) is to be repeated every two years starting in 2026.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8C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Alternating with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initiative: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“Radiobiology for Physicists”,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inspired by the 2024 Joliot-Curie school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Oléron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(potential partners: RADIOTRANSNET,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SFBR, …).</a:t>
            </a:r>
          </a:p>
        </p:txBody>
      </p:sp>
    </p:spTree>
    <p:extLst>
      <p:ext uri="{BB962C8B-B14F-4D97-AF65-F5344CB8AC3E}">
        <p14:creationId xmlns:p14="http://schemas.microsoft.com/office/powerpoint/2010/main" val="2397371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865062-377D-42F8-B8CD-3E6FC760F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Fothcoming</a:t>
            </a:r>
            <a:r>
              <a:rPr lang="fr-FR" dirty="0"/>
              <a:t> </a:t>
            </a:r>
            <a:r>
              <a:rPr lang="fr-FR" dirty="0" err="1"/>
              <a:t>events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1042E1-E327-4408-A674-BC0191023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77DE-9D8F-45A8-91F0-433BC110BEDF}" type="slidenum">
              <a:rPr lang="fr-FR" smtClean="0"/>
              <a:t>13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421B180-517E-4D03-9371-540ABFD46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923" y="1750646"/>
            <a:ext cx="5644013" cy="43267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FD7C71C-D5DD-441E-A062-2D93E740C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39" y="1750646"/>
            <a:ext cx="5792984" cy="451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31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BC510D-B5F2-4427-B9D1-5835AF7DC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152" y="2815180"/>
            <a:ext cx="9144000" cy="1627124"/>
          </a:xfrm>
        </p:spPr>
        <p:txBody>
          <a:bodyPr>
            <a:normAutofit/>
          </a:bodyPr>
          <a:lstStyle/>
          <a:p>
            <a:r>
              <a:rPr lang="fr-FR" dirty="0" err="1"/>
              <a:t>Thanks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 attention</a:t>
            </a: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D2670F3D-6074-40F0-85B4-F920FC31C9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7385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77DE-9D8F-45A8-91F0-433BC110BE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1A5A6B9-57D4-49AF-9354-137D697D0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9313" y="1240283"/>
            <a:ext cx="8628380" cy="472710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b="1" dirty="0"/>
              <a:t>The GDR MI2B</a:t>
            </a:r>
            <a:r>
              <a:rPr lang="fr-FR" dirty="0"/>
              <a:t>:  a </a:t>
            </a:r>
            <a:r>
              <a:rPr lang="fr-FR" dirty="0" err="1"/>
              <a:t>scientific</a:t>
            </a:r>
            <a:r>
              <a:rPr lang="fr-FR" dirty="0"/>
              <a:t> </a:t>
            </a:r>
            <a:r>
              <a:rPr lang="fr-FR" b="1" dirty="0"/>
              <a:t>coordination </a:t>
            </a:r>
            <a:r>
              <a:rPr lang="fr-FR" b="1" dirty="0" err="1"/>
              <a:t>research</a:t>
            </a:r>
            <a:r>
              <a:rPr lang="fr-FR" b="1" dirty="0"/>
              <a:t> group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dirty="0"/>
              <a:t>Open to </a:t>
            </a:r>
            <a:r>
              <a:rPr lang="fr-FR" b="1" dirty="0"/>
              <a:t>CNRS- </a:t>
            </a:r>
            <a:r>
              <a:rPr lang="fr-FR" b="1" dirty="0" err="1"/>
              <a:t>Biology</a:t>
            </a:r>
            <a:r>
              <a:rPr lang="fr-FR" b="1" dirty="0"/>
              <a:t> </a:t>
            </a:r>
            <a:r>
              <a:rPr lang="fr-FR" dirty="0"/>
              <a:t>teams (</a:t>
            </a:r>
            <a:r>
              <a:rPr lang="fr-FR" dirty="0" err="1"/>
              <a:t>deputy</a:t>
            </a:r>
            <a:r>
              <a:rPr lang="fr-FR" dirty="0"/>
              <a:t> management), but </a:t>
            </a:r>
            <a:r>
              <a:rPr lang="fr-FR" dirty="0" err="1"/>
              <a:t>also</a:t>
            </a:r>
            <a:r>
              <a:rPr lang="fr-FR" dirty="0"/>
              <a:t> to </a:t>
            </a:r>
            <a:r>
              <a:rPr lang="fr-FR" b="1" dirty="0"/>
              <a:t>CNRS Engineering</a:t>
            </a:r>
            <a:r>
              <a:rPr lang="fr-FR" dirty="0"/>
              <a:t>, </a:t>
            </a:r>
            <a:r>
              <a:rPr lang="fr-FR" b="1" dirty="0"/>
              <a:t>CNRS </a:t>
            </a:r>
            <a:r>
              <a:rPr lang="fr-FR" b="1" dirty="0" err="1"/>
              <a:t>Physics</a:t>
            </a:r>
            <a:r>
              <a:rPr lang="fr-FR" dirty="0"/>
              <a:t>,  </a:t>
            </a:r>
            <a:r>
              <a:rPr lang="fr-FR" b="1" dirty="0"/>
              <a:t>CNRS Computer Sciences</a:t>
            </a:r>
            <a:r>
              <a:rPr lang="fr-FR" dirty="0"/>
              <a:t>, </a:t>
            </a:r>
            <a:r>
              <a:rPr lang="fr-FR" b="1" dirty="0"/>
              <a:t>Inserm</a:t>
            </a:r>
            <a:r>
              <a:rPr lang="fr-FR" dirty="0"/>
              <a:t>, </a:t>
            </a:r>
            <a:r>
              <a:rPr lang="fr-FR" b="1" dirty="0"/>
              <a:t>ASNR</a:t>
            </a:r>
            <a:r>
              <a:rPr lang="fr-FR" dirty="0"/>
              <a:t>, …</a:t>
            </a:r>
          </a:p>
          <a:p>
            <a:endParaRPr lang="fr-FR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45BCD130-2BF4-4DB0-859E-C30B1DDBC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GDR MI2B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39883C7-256E-475F-97BF-56D8CF7ED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6425"/>
            <a:ext cx="3558535" cy="3576530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6163B9CF-DBB7-4A0C-8E95-E1D701FAD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540" y="1768594"/>
            <a:ext cx="688440" cy="5356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474B6C5-2535-44EE-816A-168FB60A2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9" y="13908"/>
            <a:ext cx="977351" cy="9783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2CFB82-089B-4C20-A4C2-85C66FB1D80D}"/>
              </a:ext>
            </a:extLst>
          </p:cNvPr>
          <p:cNvSpPr/>
          <p:nvPr/>
        </p:nvSpPr>
        <p:spPr>
          <a:xfrm>
            <a:off x="3476285" y="3065854"/>
            <a:ext cx="8483651" cy="325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teams,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including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IN2P3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(CNRS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Nuclear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914400" marR="0" lvl="2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platforms:</a:t>
            </a:r>
            <a:b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AIFIRA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(Bordeaux) –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CYRCÉ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(Strasbourg) –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ALTO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(Orsay) –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Arronax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(Nantes) –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GANIL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(Caen)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CNRS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Biology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8F3A15-8AE5-4BDC-8C85-E6B9BDA2933F}"/>
              </a:ext>
            </a:extLst>
          </p:cNvPr>
          <p:cNvSpPr/>
          <p:nvPr/>
        </p:nvSpPr>
        <p:spPr>
          <a:xfrm>
            <a:off x="3632975" y="5897398"/>
            <a:ext cx="544040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=&gt; ~280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subscribers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the mailing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55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DBB019-7006-4BFA-AF44-A9789450B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62" y="53398"/>
            <a:ext cx="11358837" cy="1325563"/>
          </a:xfrm>
        </p:spPr>
        <p:txBody>
          <a:bodyPr/>
          <a:lstStyle/>
          <a:p>
            <a:pPr algn="ctr"/>
            <a:r>
              <a:rPr lang="fr-FR" dirty="0"/>
              <a:t>GDR MI2B </a:t>
            </a:r>
            <a:r>
              <a:rPr lang="fr-FR" dirty="0" err="1"/>
              <a:t>members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9BC4BB-8198-4340-97B6-F08BB8AA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77DE-9D8F-45A8-91F0-433BC110BE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E40539-B77D-46D2-8396-8BF3FFAAB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02" r="55167" b="4178"/>
          <a:stretch/>
        </p:blipFill>
        <p:spPr>
          <a:xfrm>
            <a:off x="0" y="1272775"/>
            <a:ext cx="6918960" cy="47846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DE09AB-E409-4B06-8A8D-60B659556947}"/>
              </a:ext>
            </a:extLst>
          </p:cNvPr>
          <p:cNvSpPr/>
          <p:nvPr/>
        </p:nvSpPr>
        <p:spPr>
          <a:xfrm>
            <a:off x="7538058" y="2711967"/>
            <a:ext cx="4105302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Largely open to other institutes working in the field of health, with a majority from IN2P3 which initiated its creation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918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77DE-9D8F-45A8-91F0-433BC110BE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BAFCB633-1599-45C1-A6DC-C4E28926D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Research Areas and Cross-cutting Themes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456F69F-AA02-440B-B560-B8AA1F39AA79}"/>
              </a:ext>
            </a:extLst>
          </p:cNvPr>
          <p:cNvSpPr txBox="1"/>
          <p:nvPr/>
        </p:nvSpPr>
        <p:spPr>
          <a:xfrm>
            <a:off x="3251840" y="1038889"/>
            <a:ext cx="5343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Key Research Areas or Domains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36DCE54-103A-438A-8466-73CB9590A6D0}"/>
              </a:ext>
            </a:extLst>
          </p:cNvPr>
          <p:cNvGrpSpPr/>
          <p:nvPr/>
        </p:nvGrpSpPr>
        <p:grpSpPr>
          <a:xfrm>
            <a:off x="1569074" y="1349690"/>
            <a:ext cx="8644176" cy="5089787"/>
            <a:chOff x="2858910" y="1349086"/>
            <a:chExt cx="8131614" cy="4858270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BC4FB64C-9577-4E5B-B5F8-4EC8933D21C6}"/>
                </a:ext>
              </a:extLst>
            </p:cNvPr>
            <p:cNvGrpSpPr/>
            <p:nvPr/>
          </p:nvGrpSpPr>
          <p:grpSpPr>
            <a:xfrm>
              <a:off x="2858910" y="1387671"/>
              <a:ext cx="8131614" cy="4819685"/>
              <a:chOff x="2052794" y="1368716"/>
              <a:chExt cx="8131614" cy="4819685"/>
            </a:xfrm>
          </p:grpSpPr>
          <p:sp>
            <p:nvSpPr>
              <p:cNvPr id="2" name="Rectangle : coins arrondis 1">
                <a:extLst>
                  <a:ext uri="{FF2B5EF4-FFF2-40B4-BE49-F238E27FC236}">
                    <a16:creationId xmlns:a16="http://schemas.microsoft.com/office/drawing/2014/main" id="{935D134E-DA9C-4B12-B470-F40D70580E89}"/>
                  </a:ext>
                </a:extLst>
              </p:cNvPr>
              <p:cNvSpPr/>
              <p:nvPr/>
            </p:nvSpPr>
            <p:spPr>
              <a:xfrm>
                <a:off x="2052794" y="1371600"/>
                <a:ext cx="1979683" cy="481263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0D8DBD49-5C6F-4935-B6BB-699451D5440B}"/>
                  </a:ext>
                </a:extLst>
              </p:cNvPr>
              <p:cNvSpPr/>
              <p:nvPr/>
            </p:nvSpPr>
            <p:spPr>
              <a:xfrm>
                <a:off x="4092442" y="1368716"/>
                <a:ext cx="1979683" cy="4812632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8EE1FEED-F2C4-4C66-B76D-32A412D3C3AA}"/>
                  </a:ext>
                </a:extLst>
              </p:cNvPr>
              <p:cNvSpPr/>
              <p:nvPr/>
            </p:nvSpPr>
            <p:spPr>
              <a:xfrm>
                <a:off x="6147582" y="1375769"/>
                <a:ext cx="1979683" cy="4812632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id="{B7B6E8C9-1746-4E8B-B814-3D158E11BFA4}"/>
                  </a:ext>
                </a:extLst>
              </p:cNvPr>
              <p:cNvSpPr/>
              <p:nvPr/>
            </p:nvSpPr>
            <p:spPr>
              <a:xfrm>
                <a:off x="8204725" y="1368716"/>
                <a:ext cx="1979683" cy="4812632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1AE7CA6-73FD-4848-BFFA-E4874220D28A}"/>
                </a:ext>
              </a:extLst>
            </p:cNvPr>
            <p:cNvSpPr/>
            <p:nvPr/>
          </p:nvSpPr>
          <p:spPr>
            <a:xfrm>
              <a:off x="3110971" y="1349086"/>
              <a:ext cx="1460070" cy="1145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Methods and Instruments in Biomedical Imaging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40BC54-7B75-4ADA-9EF6-E9DDFE0BFD41}"/>
                </a:ext>
              </a:extLst>
            </p:cNvPr>
            <p:cNvSpPr/>
            <p:nvPr/>
          </p:nvSpPr>
          <p:spPr>
            <a:xfrm>
              <a:off x="4465597" y="1380397"/>
              <a:ext cx="2338889" cy="1145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Tools and Physical Methods for Innovative Radiotherapies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97779D8-6321-4D71-9AEC-00D639461A20}"/>
                </a:ext>
              </a:extLst>
            </p:cNvPr>
            <p:cNvSpPr/>
            <p:nvPr/>
          </p:nvSpPr>
          <p:spPr>
            <a:xfrm>
              <a:off x="6865102" y="1371166"/>
              <a:ext cx="1817840" cy="1145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Effects of Radiation on Living Organisms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AC766E2-2B60-4470-8BA1-D06408090073}"/>
                </a:ext>
              </a:extLst>
            </p:cNvPr>
            <p:cNvSpPr/>
            <p:nvPr/>
          </p:nvSpPr>
          <p:spPr>
            <a:xfrm>
              <a:off x="8611060" y="1373724"/>
              <a:ext cx="2231857" cy="352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9556A98-FC1C-4B64-A011-309178FD820E}"/>
              </a:ext>
            </a:extLst>
          </p:cNvPr>
          <p:cNvSpPr/>
          <p:nvPr/>
        </p:nvSpPr>
        <p:spPr>
          <a:xfrm>
            <a:off x="8260317" y="1397503"/>
            <a:ext cx="17483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Radionuclides for Imaging and Therapy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93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77DE-9D8F-45A8-91F0-433BC110BE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36DCE54-103A-438A-8466-73CB9590A6D0}"/>
              </a:ext>
            </a:extLst>
          </p:cNvPr>
          <p:cNvGrpSpPr/>
          <p:nvPr/>
        </p:nvGrpSpPr>
        <p:grpSpPr>
          <a:xfrm>
            <a:off x="1569074" y="1393135"/>
            <a:ext cx="9729041" cy="5041974"/>
            <a:chOff x="2858910" y="1390555"/>
            <a:chExt cx="1979683" cy="4812632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935D134E-DA9C-4B12-B470-F40D70580E89}"/>
                </a:ext>
              </a:extLst>
            </p:cNvPr>
            <p:cNvSpPr/>
            <p:nvPr/>
          </p:nvSpPr>
          <p:spPr>
            <a:xfrm>
              <a:off x="2858910" y="1390555"/>
              <a:ext cx="1979683" cy="481263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1AE7CA6-73FD-4848-BFFA-E4874220D28A}"/>
                </a:ext>
              </a:extLst>
            </p:cNvPr>
            <p:cNvSpPr/>
            <p:nvPr/>
          </p:nvSpPr>
          <p:spPr>
            <a:xfrm>
              <a:off x="2992555" y="1486982"/>
              <a:ext cx="1679271" cy="7638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Methods and Instruments in Biomedical Imaging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568971A-7AC5-468B-B24D-6EC39B6F435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30562" y="2522571"/>
          <a:ext cx="9567553" cy="2763520"/>
        </p:xfrm>
        <a:graphic>
          <a:graphicData uri="http://schemas.openxmlformats.org/drawingml/2006/table">
            <a:tbl>
              <a:tblPr/>
              <a:tblGrid>
                <a:gridCol w="9567553">
                  <a:extLst>
                    <a:ext uri="{9D8B030D-6E8A-4147-A177-3AD203B41FA5}">
                      <a16:colId xmlns:a16="http://schemas.microsoft.com/office/drawing/2014/main" val="9931910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216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fr-FR" b="1" dirty="0">
                          <a:solidFill>
                            <a:srgbClr val="002060"/>
                          </a:solidFill>
                        </a:rPr>
                        <a:t>High-</a:t>
                      </a:r>
                      <a:r>
                        <a:rPr lang="fr-FR" b="1" dirty="0" err="1">
                          <a:solidFill>
                            <a:srgbClr val="002060"/>
                          </a:solidFill>
                        </a:rPr>
                        <a:t>sensitivity</a:t>
                      </a:r>
                      <a:r>
                        <a:rPr lang="fr-FR" b="1" dirty="0">
                          <a:solidFill>
                            <a:srgbClr val="002060"/>
                          </a:solidFill>
                        </a:rPr>
                        <a:t> multimodal diagnostic </a:t>
                      </a:r>
                      <a:r>
                        <a:rPr lang="fr-FR" b="1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(PET, PET/CT and PET/MRI, X-ray PC-CT, 3-gamma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, …)</a:t>
                      </a:r>
                    </a:p>
                    <a:p>
                      <a:pPr marL="285750" indent="-285750">
                        <a:lnSpc>
                          <a:spcPts val="216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fr-FR" b="1" dirty="0" err="1">
                          <a:solidFill>
                            <a:srgbClr val="002060"/>
                          </a:solidFill>
                        </a:rPr>
                        <a:t>Treatment</a:t>
                      </a:r>
                      <a:r>
                        <a:rPr lang="fr-FR" b="1" dirty="0">
                          <a:solidFill>
                            <a:srgbClr val="002060"/>
                          </a:solidFill>
                        </a:rPr>
                        <a:t> planning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(proton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tomography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)</a:t>
                      </a:r>
                    </a:p>
                    <a:p>
                      <a:pPr marL="285750" indent="-285750">
                        <a:lnSpc>
                          <a:spcPts val="216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fr-FR" b="1" dirty="0">
                          <a:solidFill>
                            <a:srgbClr val="002060"/>
                          </a:solidFill>
                        </a:rPr>
                        <a:t>Image-</a:t>
                      </a:r>
                      <a:r>
                        <a:rPr lang="fr-FR" b="1" dirty="0" err="1">
                          <a:solidFill>
                            <a:srgbClr val="002060"/>
                          </a:solidFill>
                        </a:rPr>
                        <a:t>guided</a:t>
                      </a:r>
                      <a:r>
                        <a:rPr lang="fr-FR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b="1" dirty="0" err="1">
                          <a:solidFill>
                            <a:srgbClr val="002060"/>
                          </a:solidFill>
                        </a:rPr>
                        <a:t>therapy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(prompt gamma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for dose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delivery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monitoring in hadron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therapy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intraoperative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in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surgery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)</a:t>
                      </a:r>
                    </a:p>
                    <a:p>
                      <a:pPr marL="285750" indent="-285750">
                        <a:lnSpc>
                          <a:spcPts val="216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fr-FR" b="1" dirty="0" err="1">
                          <a:solidFill>
                            <a:srgbClr val="002060"/>
                          </a:solidFill>
                        </a:rPr>
                        <a:t>Preclinical</a:t>
                      </a:r>
                      <a:r>
                        <a:rPr lang="fr-FR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b="1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(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demonstrators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, multimodal platforms,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simultaneous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hybrid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intracranial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probes for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in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awake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dirty="0" err="1">
                          <a:solidFill>
                            <a:srgbClr val="002060"/>
                          </a:solidFill>
                        </a:rPr>
                        <a:t>animals</a:t>
                      </a:r>
                      <a:r>
                        <a:rPr lang="fr-FR" dirty="0">
                          <a:solidFill>
                            <a:srgbClr val="002060"/>
                          </a:solidFill>
                        </a:rPr>
                        <a:t>)</a:t>
                      </a:r>
                    </a:p>
                    <a:p>
                      <a:pPr algn="l"/>
                      <a:endParaRPr lang="fr-FR" sz="18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89535" marR="895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13740"/>
                  </a:ext>
                </a:extLst>
              </a:tr>
            </a:tbl>
          </a:graphicData>
        </a:graphic>
      </p:graphicFrame>
      <p:sp>
        <p:nvSpPr>
          <p:cNvPr id="6" name="Titre 5">
            <a:extLst>
              <a:ext uri="{FF2B5EF4-FFF2-40B4-BE49-F238E27FC236}">
                <a16:creationId xmlns:a16="http://schemas.microsoft.com/office/drawing/2014/main" id="{959E415C-A048-4EC2-B438-BEE95FCA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Areas and Cross-cutting Themes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561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77DE-9D8F-45A8-91F0-433BC110BE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36DCE54-103A-438A-8466-73CB9590A6D0}"/>
              </a:ext>
            </a:extLst>
          </p:cNvPr>
          <p:cNvGrpSpPr/>
          <p:nvPr/>
        </p:nvGrpSpPr>
        <p:grpSpPr>
          <a:xfrm>
            <a:off x="834354" y="1397503"/>
            <a:ext cx="11190590" cy="5041974"/>
            <a:chOff x="4689597" y="1387671"/>
            <a:chExt cx="2338889" cy="4812632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D8DBD49-5C6F-4935-B6BB-699451D5440B}"/>
                </a:ext>
              </a:extLst>
            </p:cNvPr>
            <p:cNvSpPr/>
            <p:nvPr/>
          </p:nvSpPr>
          <p:spPr>
            <a:xfrm>
              <a:off x="4844823" y="1387671"/>
              <a:ext cx="2033418" cy="48126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40BC54-7B75-4ADA-9EF6-E9DDFE0BFD41}"/>
                </a:ext>
              </a:extLst>
            </p:cNvPr>
            <p:cNvSpPr/>
            <p:nvPr/>
          </p:nvSpPr>
          <p:spPr>
            <a:xfrm>
              <a:off x="4689597" y="1530747"/>
              <a:ext cx="2338889" cy="4994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Tools and Physical Methods for Innovative Radiotherapies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A5B38B0F-EB63-46F0-95BF-8B8378FA454D}"/>
              </a:ext>
            </a:extLst>
          </p:cNvPr>
          <p:cNvSpPr txBox="1"/>
          <p:nvPr/>
        </p:nvSpPr>
        <p:spPr>
          <a:xfrm>
            <a:off x="2285999" y="2718698"/>
            <a:ext cx="8486775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Improving the therapeutic index of radiation treatments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⇒ Increase the probability of tumor control without increasing complications to healthy tissues.</a:t>
            </a:r>
          </a:p>
          <a:p>
            <a:pPr marL="285750" marR="0" lvl="0" indent="-285750" algn="l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 control of treatment delivery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Innovative dose delivery methods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(energy, position, timing)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Optimization of treatment planning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4F12C9AE-C2BC-42B4-9522-CEEF41F83918}"/>
              </a:ext>
            </a:extLst>
          </p:cNvPr>
          <p:cNvSpPr/>
          <p:nvPr/>
        </p:nvSpPr>
        <p:spPr>
          <a:xfrm>
            <a:off x="1569074" y="1393135"/>
            <a:ext cx="9729041" cy="50419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25450BF-D2C0-4CCA-A8D1-4081508C1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Areas and Cross-cutting Themes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061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77DE-9D8F-45A8-91F0-433BC110BE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36DCE54-103A-438A-8466-73CB9590A6D0}"/>
              </a:ext>
            </a:extLst>
          </p:cNvPr>
          <p:cNvGrpSpPr/>
          <p:nvPr/>
        </p:nvGrpSpPr>
        <p:grpSpPr>
          <a:xfrm>
            <a:off x="1569074" y="1386596"/>
            <a:ext cx="10145250" cy="5041974"/>
            <a:chOff x="6953698" y="1384313"/>
            <a:chExt cx="2068736" cy="4812632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EE1FEED-F2C4-4C66-B76D-32A412D3C3AA}"/>
                </a:ext>
              </a:extLst>
            </p:cNvPr>
            <p:cNvSpPr/>
            <p:nvPr/>
          </p:nvSpPr>
          <p:spPr>
            <a:xfrm>
              <a:off x="6953698" y="1384313"/>
              <a:ext cx="1985659" cy="481263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97779D8-6321-4D71-9AEC-00D639461A20}"/>
                </a:ext>
              </a:extLst>
            </p:cNvPr>
            <p:cNvSpPr/>
            <p:nvPr/>
          </p:nvSpPr>
          <p:spPr>
            <a:xfrm>
              <a:off x="7204594" y="1573660"/>
              <a:ext cx="1817840" cy="4994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Effects of Radiation on Living Organisms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B53E5175-EBE5-48C8-9575-7C923E594537}"/>
              </a:ext>
            </a:extLst>
          </p:cNvPr>
          <p:cNvSpPr/>
          <p:nvPr/>
        </p:nvSpPr>
        <p:spPr>
          <a:xfrm>
            <a:off x="1569074" y="1393135"/>
            <a:ext cx="9729041" cy="50419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28E57B-D9F3-42AF-9088-5B89C1BADDA9}"/>
              </a:ext>
            </a:extLst>
          </p:cNvPr>
          <p:cNvSpPr/>
          <p:nvPr/>
        </p:nvSpPr>
        <p:spPr>
          <a:xfrm>
            <a:off x="2555250" y="2467885"/>
            <a:ext cx="8067675" cy="3545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Understanding the mechanisms involved in low-dose exposure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Contributing to the challenges of modeling living systems and associated predictive models</a:t>
            </a:r>
          </a:p>
          <a:p>
            <a:pPr marL="285750" marR="0" lvl="0" indent="-285750" algn="l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Studying radiolysis of water and biomolecules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Assessing changes at different scales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(molecular, cellular, whole body)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Understanding the mechanisms involved in therapeutic exposures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Optimizing conventional radiotherapy protocols and developing innovative therapies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16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Estimating radiation risk associated with each modality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45018FC2-5A5A-4031-A4F1-D30C6A252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Areas and Cross-cutting Themes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046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77DE-9D8F-45A8-91F0-433BC110BE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36DCE54-103A-438A-8466-73CB9590A6D0}"/>
              </a:ext>
            </a:extLst>
          </p:cNvPr>
          <p:cNvGrpSpPr/>
          <p:nvPr/>
        </p:nvGrpSpPr>
        <p:grpSpPr>
          <a:xfrm>
            <a:off x="1569076" y="1343661"/>
            <a:ext cx="12076990" cy="5088427"/>
            <a:chOff x="9001722" y="1343331"/>
            <a:chExt cx="2502136" cy="4856972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B7B6E8C9-1746-4E8B-B814-3D158E11BFA4}"/>
                </a:ext>
              </a:extLst>
            </p:cNvPr>
            <p:cNvSpPr/>
            <p:nvPr/>
          </p:nvSpPr>
          <p:spPr>
            <a:xfrm>
              <a:off x="9001722" y="1387671"/>
              <a:ext cx="2015683" cy="4812632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AC766E2-2B60-4470-8BA1-D06408090073}"/>
                </a:ext>
              </a:extLst>
            </p:cNvPr>
            <p:cNvSpPr/>
            <p:nvPr/>
          </p:nvSpPr>
          <p:spPr>
            <a:xfrm>
              <a:off x="9272001" y="1343331"/>
              <a:ext cx="2231857" cy="4994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Arial" panose="020B0604020202020204" pitchFamily="34" charset="0"/>
                </a:rPr>
                <a:t>Radionuclides for imaging and therapy</a:t>
              </a:r>
              <a:endPara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1D84C783-0227-46DE-AAA5-021F83AC779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640015" y="2173364"/>
          <a:ext cx="7770038" cy="3952240"/>
        </p:xfrm>
        <a:graphic>
          <a:graphicData uri="http://schemas.openxmlformats.org/drawingml/2006/table">
            <a:tbl>
              <a:tblPr/>
              <a:tblGrid>
                <a:gridCol w="7770038">
                  <a:extLst>
                    <a:ext uri="{9D8B030D-6E8A-4147-A177-3AD203B41FA5}">
                      <a16:colId xmlns:a16="http://schemas.microsoft.com/office/drawing/2014/main" val="10103482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216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The challenge is 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to stimulate research related to innovative radionuclides in a </a:t>
                      </a:r>
                      <a:r>
                        <a:rPr lang="en-US" b="1" dirty="0" err="1">
                          <a:solidFill>
                            <a:srgbClr val="002060"/>
                          </a:solidFill>
                        </a:rPr>
                        <a:t>theranostic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 approach </a:t>
                      </a: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(combining imaging and therapy). </a:t>
                      </a:r>
                    </a:p>
                    <a:p>
                      <a:pPr marL="285750" indent="-285750">
                        <a:lnSpc>
                          <a:spcPts val="2160"/>
                        </a:lnSpc>
                        <a:buFont typeface="Wingdings" panose="05000000000000000000" pitchFamily="2" charset="2"/>
                        <a:buChar char="Ø"/>
                      </a:pPr>
                      <a:endParaRPr lang="en-US" dirty="0">
                        <a:solidFill>
                          <a:srgbClr val="002060"/>
                        </a:solidFill>
                      </a:endParaRPr>
                    </a:p>
                    <a:p>
                      <a:pPr marL="285750" indent="-285750">
                        <a:lnSpc>
                          <a:spcPts val="216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The main questions addressed in this context are: </a:t>
                      </a:r>
                    </a:p>
                    <a:p>
                      <a:pPr marL="285750" indent="-285750">
                        <a:lnSpc>
                          <a:spcPts val="2160"/>
                        </a:lnSpc>
                        <a:buFont typeface="Wingdings" panose="05000000000000000000" pitchFamily="2" charset="2"/>
                        <a:buChar char="Ø"/>
                      </a:pPr>
                      <a:endParaRPr lang="en-US" dirty="0">
                        <a:solidFill>
                          <a:srgbClr val="002060"/>
                        </a:solidFill>
                      </a:endParaRPr>
                    </a:p>
                    <a:p>
                      <a:pPr marL="742950" lvl="1" indent="-285750">
                        <a:lnSpc>
                          <a:spcPts val="216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Which innovative radionuclides should be promoted? </a:t>
                      </a:r>
                    </a:p>
                    <a:p>
                      <a:pPr marL="742950" lvl="1" indent="-285750">
                        <a:lnSpc>
                          <a:spcPts val="216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Which biological agents are suitable for selective delivery? </a:t>
                      </a:r>
                    </a:p>
                    <a:p>
                      <a:pPr marL="742950" lvl="1" indent="-285750">
                        <a:lnSpc>
                          <a:spcPts val="216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can we produce these radionuclides with suitable purity and quantity for medical applications</a:t>
                      </a:r>
                    </a:p>
                    <a:p>
                      <a:pPr marL="742950" lvl="1" indent="-285750">
                        <a:lnSpc>
                          <a:spcPts val="216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How can the radionuclide be stably attached to the biological vector?</a:t>
                      </a:r>
                    </a:p>
                    <a:p>
                      <a:pPr marL="0" lvl="0" indent="0" algn="l">
                        <a:buSzPts val="1000"/>
                        <a:buFontTx/>
                        <a:buNone/>
                      </a:pPr>
                      <a:endParaRPr lang="fr-FR" sz="18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  <a:p>
                      <a:pPr marL="0" lvl="0" indent="0" algn="l">
                        <a:buSzPts val="1000"/>
                        <a:buFontTx/>
                        <a:buNone/>
                      </a:pPr>
                      <a:endParaRPr lang="fr-FR" sz="18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89535" marR="895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5889326"/>
                  </a:ext>
                </a:extLst>
              </a:tr>
            </a:tbl>
          </a:graphicData>
        </a:graphic>
      </p:graphicFrame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82E5BA08-37CB-4D2A-B0AA-B1199205BA93}"/>
              </a:ext>
            </a:extLst>
          </p:cNvPr>
          <p:cNvSpPr/>
          <p:nvPr/>
        </p:nvSpPr>
        <p:spPr>
          <a:xfrm>
            <a:off x="1569074" y="1393135"/>
            <a:ext cx="9729041" cy="50419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re 7">
            <a:extLst>
              <a:ext uri="{FF2B5EF4-FFF2-40B4-BE49-F238E27FC236}">
                <a16:creationId xmlns:a16="http://schemas.microsoft.com/office/drawing/2014/main" id="{13B68BF3-0D5F-47A3-A317-8CE5A6511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136525"/>
            <a:ext cx="11358563" cy="1325563"/>
          </a:xfrm>
        </p:spPr>
        <p:txBody>
          <a:bodyPr/>
          <a:lstStyle/>
          <a:p>
            <a:pPr algn="ctr"/>
            <a:r>
              <a:rPr lang="en-US" dirty="0"/>
              <a:t>Research Areas and Cross-cutting Themes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874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77DE-9D8F-45A8-91F0-433BC110BE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36DCE54-103A-438A-8466-73CB9590A6D0}"/>
              </a:ext>
            </a:extLst>
          </p:cNvPr>
          <p:cNvGrpSpPr/>
          <p:nvPr/>
        </p:nvGrpSpPr>
        <p:grpSpPr>
          <a:xfrm>
            <a:off x="1569074" y="1345875"/>
            <a:ext cx="8672751" cy="5093603"/>
            <a:chOff x="2858910" y="1345444"/>
            <a:chExt cx="8158495" cy="4861912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BC4FB64C-9577-4E5B-B5F8-4EC8933D21C6}"/>
                </a:ext>
              </a:extLst>
            </p:cNvPr>
            <p:cNvGrpSpPr/>
            <p:nvPr/>
          </p:nvGrpSpPr>
          <p:grpSpPr>
            <a:xfrm>
              <a:off x="2858910" y="1387671"/>
              <a:ext cx="8158495" cy="4819685"/>
              <a:chOff x="2052794" y="1368716"/>
              <a:chExt cx="8158495" cy="4819685"/>
            </a:xfrm>
          </p:grpSpPr>
          <p:sp>
            <p:nvSpPr>
              <p:cNvPr id="2" name="Rectangle : coins arrondis 1">
                <a:extLst>
                  <a:ext uri="{FF2B5EF4-FFF2-40B4-BE49-F238E27FC236}">
                    <a16:creationId xmlns:a16="http://schemas.microsoft.com/office/drawing/2014/main" id="{935D134E-DA9C-4B12-B470-F40D70580E89}"/>
                  </a:ext>
                </a:extLst>
              </p:cNvPr>
              <p:cNvSpPr/>
              <p:nvPr/>
            </p:nvSpPr>
            <p:spPr>
              <a:xfrm>
                <a:off x="2052794" y="1371600"/>
                <a:ext cx="1979683" cy="481263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0D8DBD49-5C6F-4935-B6BB-699451D5440B}"/>
                  </a:ext>
                </a:extLst>
              </p:cNvPr>
              <p:cNvSpPr/>
              <p:nvPr/>
            </p:nvSpPr>
            <p:spPr>
              <a:xfrm>
                <a:off x="4092442" y="1368716"/>
                <a:ext cx="1979683" cy="4812632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8EE1FEED-F2C4-4C66-B76D-32A412D3C3AA}"/>
                  </a:ext>
                </a:extLst>
              </p:cNvPr>
              <p:cNvSpPr/>
              <p:nvPr/>
            </p:nvSpPr>
            <p:spPr>
              <a:xfrm>
                <a:off x="6147582" y="1375769"/>
                <a:ext cx="1979683" cy="4812632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id="{B7B6E8C9-1746-4E8B-B814-3D158E11BFA4}"/>
                  </a:ext>
                </a:extLst>
              </p:cNvPr>
              <p:cNvSpPr/>
              <p:nvPr/>
            </p:nvSpPr>
            <p:spPr>
              <a:xfrm>
                <a:off x="8231606" y="1368716"/>
                <a:ext cx="1979683" cy="4812632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1AE7CA6-73FD-4848-BFFA-E4874220D28A}"/>
                </a:ext>
              </a:extLst>
            </p:cNvPr>
            <p:cNvSpPr/>
            <p:nvPr/>
          </p:nvSpPr>
          <p:spPr>
            <a:xfrm>
              <a:off x="3110971" y="1349086"/>
              <a:ext cx="1460070" cy="1410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Methods and Instruments in Biomedical Imaging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40BC54-7B75-4ADA-9EF6-E9DDFE0BFD41}"/>
                </a:ext>
              </a:extLst>
            </p:cNvPr>
            <p:cNvSpPr/>
            <p:nvPr/>
          </p:nvSpPr>
          <p:spPr>
            <a:xfrm>
              <a:off x="4465597" y="1380397"/>
              <a:ext cx="2338889" cy="1145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Tools and Physical Methods for Innovative Radiotherapies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97779D8-6321-4D71-9AEC-00D639461A20}"/>
                </a:ext>
              </a:extLst>
            </p:cNvPr>
            <p:cNvSpPr/>
            <p:nvPr/>
          </p:nvSpPr>
          <p:spPr>
            <a:xfrm>
              <a:off x="6588209" y="1345444"/>
              <a:ext cx="2352716" cy="1145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Effects of Radiation on Living Organisms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4572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AC766E2-2B60-4470-8BA1-D06408090073}"/>
                </a:ext>
              </a:extLst>
            </p:cNvPr>
            <p:cNvSpPr/>
            <p:nvPr/>
          </p:nvSpPr>
          <p:spPr>
            <a:xfrm>
              <a:off x="8611060" y="1373724"/>
              <a:ext cx="2231857" cy="1145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Arial" panose="020B0604020202020204" pitchFamily="34" charset="0"/>
                </a:rPr>
                <a:t>Radionuclides for imaging and therapy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572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568971A-7AC5-468B-B24D-6EC39B6F435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44185" y="2556719"/>
          <a:ext cx="1965643" cy="3749040"/>
        </p:xfrm>
        <a:graphic>
          <a:graphicData uri="http://schemas.openxmlformats.org/drawingml/2006/table">
            <a:tbl>
              <a:tblPr/>
              <a:tblGrid>
                <a:gridCol w="1965643">
                  <a:extLst>
                    <a:ext uri="{9D8B030D-6E8A-4147-A177-3AD203B41FA5}">
                      <a16:colId xmlns:a16="http://schemas.microsoft.com/office/drawing/2014/main" val="9931910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b="1" dirty="0">
                          <a:solidFill>
                            <a:srgbClr val="002060"/>
                          </a:solidFill>
                        </a:rPr>
                        <a:t>High-</a:t>
                      </a:r>
                      <a:r>
                        <a:rPr lang="fr-FR" sz="1200" b="1" dirty="0" err="1">
                          <a:solidFill>
                            <a:srgbClr val="002060"/>
                          </a:solidFill>
                        </a:rPr>
                        <a:t>sensitivity</a:t>
                      </a:r>
                      <a:r>
                        <a:rPr lang="fr-FR" sz="1200" b="1" dirty="0">
                          <a:solidFill>
                            <a:srgbClr val="002060"/>
                          </a:solidFill>
                        </a:rPr>
                        <a:t> multimodal diagnostic </a:t>
                      </a:r>
                      <a:r>
                        <a:rPr lang="fr-FR" sz="1200" b="1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(PET, PET/CT and PET/MRI, X-ray PC-CT, 3-gamma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, …)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b="1" dirty="0" err="1">
                          <a:solidFill>
                            <a:srgbClr val="002060"/>
                          </a:solidFill>
                        </a:rPr>
                        <a:t>Treatment</a:t>
                      </a:r>
                      <a:r>
                        <a:rPr lang="fr-FR" sz="1200" b="1" dirty="0">
                          <a:solidFill>
                            <a:srgbClr val="002060"/>
                          </a:solidFill>
                        </a:rPr>
                        <a:t> planning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(proton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tomography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)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b="1" dirty="0">
                          <a:solidFill>
                            <a:srgbClr val="002060"/>
                          </a:solidFill>
                        </a:rPr>
                        <a:t>Image-</a:t>
                      </a:r>
                      <a:r>
                        <a:rPr lang="fr-FR" sz="1200" b="1" dirty="0" err="1">
                          <a:solidFill>
                            <a:srgbClr val="002060"/>
                          </a:solidFill>
                        </a:rPr>
                        <a:t>guided</a:t>
                      </a:r>
                      <a:r>
                        <a:rPr lang="fr-FR" sz="1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sz="1200" b="1" dirty="0" err="1">
                          <a:solidFill>
                            <a:srgbClr val="002060"/>
                          </a:solidFill>
                        </a:rPr>
                        <a:t>therapy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(prompt gamma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for dose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delivery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monitoring in hadron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therapy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intraoperative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in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surgery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)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200" b="1" dirty="0" err="1">
                          <a:solidFill>
                            <a:srgbClr val="002060"/>
                          </a:solidFill>
                        </a:rPr>
                        <a:t>Preclinical</a:t>
                      </a:r>
                      <a:r>
                        <a:rPr lang="fr-FR" sz="12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sz="1200" b="1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(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demonstrators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, multimodal platforms,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simultaneous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hybrid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intracranial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probes for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imaging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in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awake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sz="1200" dirty="0" err="1">
                          <a:solidFill>
                            <a:srgbClr val="002060"/>
                          </a:solidFill>
                        </a:rPr>
                        <a:t>animals</a:t>
                      </a:r>
                      <a:r>
                        <a:rPr lang="fr-FR" sz="1200" dirty="0">
                          <a:solidFill>
                            <a:srgbClr val="002060"/>
                          </a:solidFill>
                        </a:rPr>
                        <a:t>)</a:t>
                      </a:r>
                    </a:p>
                  </a:txBody>
                  <a:tcPr marL="89535" marR="895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13740"/>
                  </a:ext>
                </a:extLst>
              </a:tr>
            </a:tbl>
          </a:graphicData>
        </a:graphic>
      </p:graphicFrame>
      <p:graphicFrame>
        <p:nvGraphicFramePr>
          <p:cNvPr id="30" name="Espace réservé du contenu 5">
            <a:extLst>
              <a:ext uri="{FF2B5EF4-FFF2-40B4-BE49-F238E27FC236}">
                <a16:creationId xmlns:a16="http://schemas.microsoft.com/office/drawing/2014/main" id="{48267C17-67EE-4049-83FD-A37D598BF99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901997" y="2183339"/>
          <a:ext cx="2104469" cy="4495800"/>
        </p:xfrm>
        <a:graphic>
          <a:graphicData uri="http://schemas.openxmlformats.org/drawingml/2006/table">
            <a:tbl>
              <a:tblPr/>
              <a:tblGrid>
                <a:gridCol w="2104469">
                  <a:extLst>
                    <a:ext uri="{9D8B030D-6E8A-4147-A177-3AD203B41FA5}">
                      <a16:colId xmlns:a16="http://schemas.microsoft.com/office/drawing/2014/main" val="28695837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Understanding the mechanisms involved in low-dose exposure</a:t>
                      </a:r>
                      <a:endParaRPr lang="en-US" sz="1200" dirty="0">
                        <a:solidFill>
                          <a:srgbClr val="002060"/>
                        </a:solidFill>
                      </a:endParaRP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Contributing to the challenges of modeling living systems and associated predictive models</a:t>
                      </a:r>
                      <a:endParaRPr lang="en-US" sz="1200" dirty="0">
                        <a:solidFill>
                          <a:srgbClr val="002060"/>
                        </a:solidFill>
                      </a:endParaRP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Assessing changes at different scales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200" i="1" dirty="0">
                          <a:solidFill>
                            <a:srgbClr val="002060"/>
                          </a:solidFill>
                        </a:rPr>
                        <a:t>(molecular, cellular, whole body)</a:t>
                      </a:r>
                      <a:endParaRPr lang="en-US" sz="1200" dirty="0">
                        <a:solidFill>
                          <a:srgbClr val="002060"/>
                        </a:solidFill>
                      </a:endParaRP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Understanding the mechanisms involved in therapeutic exposures</a:t>
                      </a:r>
                      <a:endParaRPr lang="en-US" sz="1200" dirty="0">
                        <a:solidFill>
                          <a:srgbClr val="002060"/>
                        </a:solidFill>
                      </a:endParaRP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Optimizing conventional radiotherapy protocols and developing innovative therapies</a:t>
                      </a:r>
                      <a:endParaRPr lang="en-US" sz="1200" dirty="0">
                        <a:solidFill>
                          <a:srgbClr val="002060"/>
                        </a:solidFill>
                      </a:endParaRP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Estimating radiation risk associated with each modality</a:t>
                      </a:r>
                      <a:endParaRPr lang="en-US" sz="1200" dirty="0">
                        <a:solidFill>
                          <a:srgbClr val="002060"/>
                        </a:solidFill>
                      </a:endParaRPr>
                    </a:p>
                    <a:p>
                      <a:pPr marL="0" lvl="0" indent="0" algn="l">
                        <a:buSzPts val="1000"/>
                        <a:buFontTx/>
                        <a:buNone/>
                      </a:pPr>
                      <a:endParaRPr lang="fr-FR" sz="12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89535" marR="895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353959"/>
                  </a:ext>
                </a:extLst>
              </a:tr>
            </a:tbl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id="{4A7FF59A-180C-4F38-B33E-1534C3CB771C}"/>
              </a:ext>
            </a:extLst>
          </p:cNvPr>
          <p:cNvSpPr txBox="1"/>
          <p:nvPr/>
        </p:nvSpPr>
        <p:spPr>
          <a:xfrm rot="16200000">
            <a:off x="-10295" y="4128559"/>
            <a:ext cx="233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crossing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themes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DC463E-231E-4E57-B5C8-1D8CA0A7B643}"/>
              </a:ext>
            </a:extLst>
          </p:cNvPr>
          <p:cNvSpPr/>
          <p:nvPr/>
        </p:nvSpPr>
        <p:spPr>
          <a:xfrm>
            <a:off x="3788660" y="2505842"/>
            <a:ext cx="219239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Improving the therapeutic index of radiation treatments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⇒ Increase the probability of tumor control without increasing complications to healthy tissues.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 control of treatment delivery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Innovative dose delivery methods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(energy, position, timing)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Optimization of treatment planning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E50375D8-3489-40ED-BF9A-10FE69747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Areas and Cross-cutting Themes</a:t>
            </a:r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26BF175-1A63-46BA-8D79-05FC408E174E}"/>
              </a:ext>
            </a:extLst>
          </p:cNvPr>
          <p:cNvSpPr txBox="1"/>
          <p:nvPr/>
        </p:nvSpPr>
        <p:spPr>
          <a:xfrm>
            <a:off x="3251840" y="1038889"/>
            <a:ext cx="534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Key Research Areas or Domains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1D84C783-0227-46DE-AAA5-021F83AC779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58442" y="2402918"/>
          <a:ext cx="2104470" cy="4206240"/>
        </p:xfrm>
        <a:graphic>
          <a:graphicData uri="http://schemas.openxmlformats.org/drawingml/2006/table">
            <a:tbl>
              <a:tblPr/>
              <a:tblGrid>
                <a:gridCol w="2104470">
                  <a:extLst>
                    <a:ext uri="{9D8B030D-6E8A-4147-A177-3AD203B41FA5}">
                      <a16:colId xmlns:a16="http://schemas.microsoft.com/office/drawing/2014/main" val="10103482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2060"/>
                          </a:solidFill>
                        </a:rPr>
                        <a:t>The challenge is 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to stimulate research related to innovative radionuclides in a </a:t>
                      </a:r>
                      <a:r>
                        <a:rPr lang="en-US" sz="1200" b="1" dirty="0" err="1">
                          <a:solidFill>
                            <a:srgbClr val="002060"/>
                          </a:solidFill>
                        </a:rPr>
                        <a:t>theranostic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 approach 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</a:rPr>
                        <a:t>(combining imaging and therapy). </a:t>
                      </a:r>
                    </a:p>
                    <a:p>
                      <a:endParaRPr lang="en-US" sz="1200" dirty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sz="1200" dirty="0">
                          <a:solidFill>
                            <a:srgbClr val="002060"/>
                          </a:solidFill>
                        </a:rPr>
                        <a:t>The main questions addressed in this context are: </a:t>
                      </a:r>
                    </a:p>
                    <a:p>
                      <a:pPr marL="171450" indent="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Which innovative radionuclides should be promoted? </a:t>
                      </a:r>
                    </a:p>
                    <a:p>
                      <a:pPr marL="171450" indent="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Which biological agents are suitable for selective delivery?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can we produce these radionuclides with suitable purity and quantity for medical applications?</a:t>
                      </a:r>
                    </a:p>
                    <a:p>
                      <a:pPr marL="171450" indent="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 How can the radionuclide be stably attached to the biological vector?</a:t>
                      </a:r>
                    </a:p>
                    <a:p>
                      <a:pPr marL="0" lvl="0" indent="0" algn="l">
                        <a:buSzPts val="1000"/>
                        <a:buFontTx/>
                        <a:buNone/>
                      </a:pPr>
                      <a:endParaRPr lang="fr-FR" sz="12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89535" marR="895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5889326"/>
                  </a:ext>
                </a:extLst>
              </a:tr>
            </a:tbl>
          </a:graphicData>
        </a:graphic>
      </p:graphicFrame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30CD5A9D-39A6-426C-AA74-55E761A12FB1}"/>
              </a:ext>
            </a:extLst>
          </p:cNvPr>
          <p:cNvSpPr/>
          <p:nvPr/>
        </p:nvSpPr>
        <p:spPr>
          <a:xfrm>
            <a:off x="2320892" y="4320298"/>
            <a:ext cx="6715825" cy="482782"/>
          </a:xfrm>
          <a:prstGeom prst="roundRect">
            <a:avLst/>
          </a:prstGeom>
          <a:solidFill>
            <a:srgbClr val="FF8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Computing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Monte Carlo Modeling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BCF2476-CDA4-4EFC-AEBD-14ACF319EAD6}"/>
              </a:ext>
            </a:extLst>
          </p:cNvPr>
          <p:cNvSpPr/>
          <p:nvPr/>
        </p:nvSpPr>
        <p:spPr>
          <a:xfrm>
            <a:off x="2327753" y="4852823"/>
            <a:ext cx="6715825" cy="482782"/>
          </a:xfrm>
          <a:prstGeom prst="roundRect">
            <a:avLst/>
          </a:prstGeom>
          <a:solidFill>
            <a:srgbClr val="FF8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Instrumentation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07E9142C-29EA-42F6-887A-FB1920E52103}"/>
              </a:ext>
            </a:extLst>
          </p:cNvPr>
          <p:cNvSpPr/>
          <p:nvPr/>
        </p:nvSpPr>
        <p:spPr>
          <a:xfrm>
            <a:off x="2327752" y="5414605"/>
            <a:ext cx="6715825" cy="482782"/>
          </a:xfrm>
          <a:prstGeom prst="roundRect">
            <a:avLst/>
          </a:prstGeom>
          <a:solidFill>
            <a:srgbClr val="FF8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Irradiation Platforms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97304C2A-B25C-4E11-B4BD-3ABF598BE819}"/>
              </a:ext>
            </a:extLst>
          </p:cNvPr>
          <p:cNvSpPr/>
          <p:nvPr/>
        </p:nvSpPr>
        <p:spPr>
          <a:xfrm>
            <a:off x="2327751" y="3180534"/>
            <a:ext cx="6715825" cy="482782"/>
          </a:xfrm>
          <a:prstGeom prst="roundRect">
            <a:avLst/>
          </a:prstGeom>
          <a:solidFill>
            <a:srgbClr val="FF8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Biology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7797516C-BBBB-451F-A8BE-CEF6B308D60A}"/>
              </a:ext>
            </a:extLst>
          </p:cNvPr>
          <p:cNvSpPr/>
          <p:nvPr/>
        </p:nvSpPr>
        <p:spPr>
          <a:xfrm>
            <a:off x="2332545" y="3774665"/>
            <a:ext cx="6715824" cy="482782"/>
          </a:xfrm>
          <a:prstGeom prst="roundRect">
            <a:avLst/>
          </a:prstGeom>
          <a:solidFill>
            <a:srgbClr val="FF8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Application</a:t>
            </a:r>
          </a:p>
        </p:txBody>
      </p:sp>
    </p:spTree>
    <p:extLst>
      <p:ext uri="{BB962C8B-B14F-4D97-AF65-F5344CB8AC3E}">
        <p14:creationId xmlns:p14="http://schemas.microsoft.com/office/powerpoint/2010/main" val="31280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  <p:bldP spid="23" grpId="0" animBg="1"/>
      <p:bldP spid="25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1036</Words>
  <Application>Microsoft Office PowerPoint</Application>
  <PresentationFormat>Grand écran</PresentationFormat>
  <Paragraphs>154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Times New Roman</vt:lpstr>
      <vt:lpstr>Wingdings</vt:lpstr>
      <vt:lpstr>Thème Office</vt:lpstr>
      <vt:lpstr>1_Thème Office</vt:lpstr>
      <vt:lpstr>2_Thème Office</vt:lpstr>
      <vt:lpstr>Présentation PowerPoint</vt:lpstr>
      <vt:lpstr>GDR MI2B</vt:lpstr>
      <vt:lpstr>GDR MI2B members</vt:lpstr>
      <vt:lpstr>Research Areas and Cross-cutting Themes</vt:lpstr>
      <vt:lpstr>Research Areas and Cross-cutting Themes</vt:lpstr>
      <vt:lpstr>Research Areas and Cross-cutting Themes</vt:lpstr>
      <vt:lpstr>Research Areas and Cross-cutting Themes</vt:lpstr>
      <vt:lpstr>Research Areas and Cross-cutting Themes</vt:lpstr>
      <vt:lpstr>Research Areas and Cross-cutting Themes</vt:lpstr>
      <vt:lpstr>GDR MI2B Governance</vt:lpstr>
      <vt:lpstr>Présentation PowerPoint</vt:lpstr>
      <vt:lpstr>GDR MI2B members</vt:lpstr>
      <vt:lpstr>Fothcoming events </vt:lpstr>
      <vt:lpstr>Thanks for your 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Marie-Laure Gallin-Martel</dc:creator>
  <cp:lastModifiedBy>Marie-Laure Gallin-Martel</cp:lastModifiedBy>
  <cp:revision>5</cp:revision>
  <dcterms:created xsi:type="dcterms:W3CDTF">2026-03-20T09:30:01Z</dcterms:created>
  <dcterms:modified xsi:type="dcterms:W3CDTF">2026-03-23T08:44:23Z</dcterms:modified>
</cp:coreProperties>
</file>