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62" r:id="rId2"/>
    <p:sldId id="905" r:id="rId3"/>
    <p:sldId id="899" r:id="rId4"/>
    <p:sldId id="903" r:id="rId5"/>
    <p:sldId id="910" r:id="rId6"/>
    <p:sldId id="897" r:id="rId7"/>
    <p:sldId id="894" r:id="rId8"/>
    <p:sldId id="898" r:id="rId9"/>
    <p:sldId id="885" r:id="rId10"/>
    <p:sldId id="907" r:id="rId11"/>
    <p:sldId id="912" r:id="rId12"/>
    <p:sldId id="878" r:id="rId13"/>
    <p:sldId id="882" r:id="rId14"/>
    <p:sldId id="875" r:id="rId15"/>
    <p:sldId id="913" r:id="rId16"/>
    <p:sldId id="906" r:id="rId17"/>
    <p:sldId id="260" r:id="rId18"/>
    <p:sldId id="257" r:id="rId19"/>
    <p:sldId id="887" r:id="rId20"/>
    <p:sldId id="908" r:id="rId21"/>
    <p:sldId id="888" r:id="rId22"/>
    <p:sldId id="318" r:id="rId23"/>
    <p:sldId id="892" r:id="rId24"/>
    <p:sldId id="915" r:id="rId25"/>
    <p:sldId id="916" r:id="rId26"/>
    <p:sldId id="261" r:id="rId27"/>
    <p:sldId id="909" r:id="rId28"/>
    <p:sldId id="880" r:id="rId2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2929"/>
    <a:srgbClr val="FF3300"/>
    <a:srgbClr val="D4F4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Style moyen 3 - Accentuation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Style moyen 3 - Accentuation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120" y="6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4B0B57-0255-415A-A3FD-3DB92152B4BC}" type="doc">
      <dgm:prSet loTypeId="urn:microsoft.com/office/officeart/2005/8/layout/chevron1" loCatId="process" qsTypeId="urn:microsoft.com/office/officeart/2005/8/quickstyle/simple5" qsCatId="simple" csTypeId="urn:microsoft.com/office/officeart/2005/8/colors/accent1_4" csCatId="accent1" phldr="1"/>
      <dgm:spPr/>
      <dgm:t>
        <a:bodyPr/>
        <a:lstStyle/>
        <a:p>
          <a:endParaRPr lang="fr-FR"/>
        </a:p>
      </dgm:t>
    </dgm:pt>
    <dgm:pt modelId="{1ADE9DC6-1E82-4E19-B16F-103CB0BEB3F9}">
      <dgm:prSet phldrT="[Texte]" custT="1"/>
      <dgm:spPr/>
      <dgm:t>
        <a:bodyPr/>
        <a:lstStyle/>
        <a:p>
          <a:r>
            <a:rPr lang="fr-FR" sz="2000" dirty="0"/>
            <a:t>Conditionnement</a:t>
          </a:r>
          <a:endParaRPr lang="fr-FR" sz="1600" dirty="0"/>
        </a:p>
      </dgm:t>
    </dgm:pt>
    <dgm:pt modelId="{4B4A0C01-3170-4CF9-AC60-98A29456E1AC}" type="parTrans" cxnId="{510EA018-6DA2-413D-B1CB-C4867A007FB4}">
      <dgm:prSet/>
      <dgm:spPr/>
      <dgm:t>
        <a:bodyPr/>
        <a:lstStyle/>
        <a:p>
          <a:endParaRPr lang="fr-FR"/>
        </a:p>
      </dgm:t>
    </dgm:pt>
    <dgm:pt modelId="{E16AD47A-3994-49E6-B443-63581429C66A}" type="sibTrans" cxnId="{510EA018-6DA2-413D-B1CB-C4867A007FB4}">
      <dgm:prSet/>
      <dgm:spPr/>
      <dgm:t>
        <a:bodyPr/>
        <a:lstStyle/>
        <a:p>
          <a:endParaRPr lang="fr-FR"/>
        </a:p>
      </dgm:t>
    </dgm:pt>
    <dgm:pt modelId="{CF2E3816-2ABE-463F-B784-918206D5BD6B}">
      <dgm:prSet phldrT="[Texte]" custT="1"/>
      <dgm:spPr/>
      <dgm:t>
        <a:bodyPr/>
        <a:lstStyle/>
        <a:p>
          <a:r>
            <a:rPr lang="fr-FR" sz="2000"/>
            <a:t>Réglages</a:t>
          </a:r>
          <a:endParaRPr lang="fr-FR" sz="1600" dirty="0"/>
        </a:p>
      </dgm:t>
    </dgm:pt>
    <dgm:pt modelId="{B3D46BBE-3A6A-48B1-B8AC-35676CF0143C}" type="parTrans" cxnId="{24AD6AF4-C8AE-48FF-8F60-F58D95884D93}">
      <dgm:prSet/>
      <dgm:spPr/>
      <dgm:t>
        <a:bodyPr/>
        <a:lstStyle/>
        <a:p>
          <a:endParaRPr lang="fr-FR"/>
        </a:p>
      </dgm:t>
    </dgm:pt>
    <dgm:pt modelId="{DD3587FE-BE49-4507-B572-9AB7812745D3}" type="sibTrans" cxnId="{24AD6AF4-C8AE-48FF-8F60-F58D95884D93}">
      <dgm:prSet/>
      <dgm:spPr/>
      <dgm:t>
        <a:bodyPr/>
        <a:lstStyle/>
        <a:p>
          <a:endParaRPr lang="fr-FR"/>
        </a:p>
      </dgm:t>
    </dgm:pt>
    <dgm:pt modelId="{C7024BCF-D88D-47FC-A0E6-DAD7CEF8ED24}">
      <dgm:prSet phldrT="[Texte]" custT="1"/>
      <dgm:spPr/>
      <dgm:t>
        <a:bodyPr/>
        <a:lstStyle/>
        <a:p>
          <a:r>
            <a:rPr lang="fr-FR" sz="1600" dirty="0">
              <a:solidFill>
                <a:schemeClr val="tx1"/>
              </a:solidFill>
            </a:rPr>
            <a:t>Caractérisation </a:t>
          </a:r>
        </a:p>
        <a:p>
          <a:r>
            <a:rPr lang="fr-FR" sz="1600" dirty="0">
              <a:solidFill>
                <a:schemeClr val="tx1"/>
              </a:solidFill>
            </a:rPr>
            <a:t>du point de fonctionnement</a:t>
          </a:r>
        </a:p>
      </dgm:t>
    </dgm:pt>
    <dgm:pt modelId="{777EBFB8-5B34-4AAD-B177-4C38F031ABFC}" type="parTrans" cxnId="{38DA123E-5EF7-4957-AEBF-D9224535A6C7}">
      <dgm:prSet/>
      <dgm:spPr/>
      <dgm:t>
        <a:bodyPr/>
        <a:lstStyle/>
        <a:p>
          <a:endParaRPr lang="fr-FR"/>
        </a:p>
      </dgm:t>
    </dgm:pt>
    <dgm:pt modelId="{BCB29FBC-337A-4820-8A1F-4B135887D735}" type="sibTrans" cxnId="{38DA123E-5EF7-4957-AEBF-D9224535A6C7}">
      <dgm:prSet/>
      <dgm:spPr/>
      <dgm:t>
        <a:bodyPr/>
        <a:lstStyle/>
        <a:p>
          <a:endParaRPr lang="fr-FR"/>
        </a:p>
      </dgm:t>
    </dgm:pt>
    <dgm:pt modelId="{5ABB8222-CCB2-442F-AE57-C795734F9EAC}">
      <dgm:prSet phldrT="[Texte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fr-FR" sz="2800" dirty="0">
              <a:solidFill>
                <a:schemeClr val="tx1"/>
              </a:solidFill>
            </a:rPr>
            <a:t>MANIP</a:t>
          </a:r>
          <a:endParaRPr lang="fr-FR" sz="3200" dirty="0">
            <a:solidFill>
              <a:schemeClr val="tx1"/>
            </a:solidFill>
          </a:endParaRPr>
        </a:p>
      </dgm:t>
    </dgm:pt>
    <dgm:pt modelId="{08774033-617E-4D28-9492-2C2B4E902486}" type="parTrans" cxnId="{38C918B3-4B93-47C5-B590-C0278A3150B4}">
      <dgm:prSet/>
      <dgm:spPr/>
      <dgm:t>
        <a:bodyPr/>
        <a:lstStyle/>
        <a:p>
          <a:endParaRPr lang="fr-FR"/>
        </a:p>
      </dgm:t>
    </dgm:pt>
    <dgm:pt modelId="{C5E52D84-157C-4BC5-960F-4650F629E887}" type="sibTrans" cxnId="{38C918B3-4B93-47C5-B590-C0278A3150B4}">
      <dgm:prSet/>
      <dgm:spPr/>
      <dgm:t>
        <a:bodyPr/>
        <a:lstStyle/>
        <a:p>
          <a:endParaRPr lang="fr-FR"/>
        </a:p>
      </dgm:t>
    </dgm:pt>
    <dgm:pt modelId="{2801CA00-42C5-41E7-B866-E6E349660F71}" type="pres">
      <dgm:prSet presAssocID="{CE4B0B57-0255-415A-A3FD-3DB92152B4BC}" presName="Name0" presStyleCnt="0">
        <dgm:presLayoutVars>
          <dgm:dir/>
          <dgm:animLvl val="lvl"/>
          <dgm:resizeHandles val="exact"/>
        </dgm:presLayoutVars>
      </dgm:prSet>
      <dgm:spPr/>
    </dgm:pt>
    <dgm:pt modelId="{60A5BA67-400E-4F88-8CCD-7AD3DD1109DE}" type="pres">
      <dgm:prSet presAssocID="{1ADE9DC6-1E82-4E19-B16F-103CB0BEB3F9}" presName="parTxOnly" presStyleLbl="node1" presStyleIdx="0" presStyleCnt="4" custScaleX="79010" custScaleY="79260" custLinFactNeighborX="-3840" custLinFactNeighborY="1194">
        <dgm:presLayoutVars>
          <dgm:chMax val="0"/>
          <dgm:chPref val="0"/>
          <dgm:bulletEnabled val="1"/>
        </dgm:presLayoutVars>
      </dgm:prSet>
      <dgm:spPr/>
    </dgm:pt>
    <dgm:pt modelId="{EDB5B775-D542-49EE-80F0-3682D0160DEF}" type="pres">
      <dgm:prSet presAssocID="{E16AD47A-3994-49E6-B443-63581429C66A}" presName="parTxOnlySpace" presStyleCnt="0"/>
      <dgm:spPr/>
    </dgm:pt>
    <dgm:pt modelId="{CD9BA1B0-D1C2-4EE1-B28C-627C2BAC1404}" type="pres">
      <dgm:prSet presAssocID="{CF2E3816-2ABE-463F-B784-918206D5BD6B}" presName="parTxOnly" presStyleLbl="node1" presStyleIdx="1" presStyleCnt="4" custScaleX="105293">
        <dgm:presLayoutVars>
          <dgm:chMax val="0"/>
          <dgm:chPref val="0"/>
          <dgm:bulletEnabled val="1"/>
        </dgm:presLayoutVars>
      </dgm:prSet>
      <dgm:spPr/>
    </dgm:pt>
    <dgm:pt modelId="{46A9B8E1-B313-433F-8B12-01775E8AAAB9}" type="pres">
      <dgm:prSet presAssocID="{DD3587FE-BE49-4507-B572-9AB7812745D3}" presName="parTxOnlySpace" presStyleCnt="0"/>
      <dgm:spPr/>
    </dgm:pt>
    <dgm:pt modelId="{38DF108E-892F-4214-9A7C-D425CA199019}" type="pres">
      <dgm:prSet presAssocID="{C7024BCF-D88D-47FC-A0E6-DAD7CEF8ED24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92534E40-5650-4350-81D2-2A87F0E54384}" type="pres">
      <dgm:prSet presAssocID="{BCB29FBC-337A-4820-8A1F-4B135887D735}" presName="parTxOnlySpace" presStyleCnt="0"/>
      <dgm:spPr/>
    </dgm:pt>
    <dgm:pt modelId="{9D08F8FF-7E1F-429C-8AB6-B215F698048F}" type="pres">
      <dgm:prSet presAssocID="{5ABB8222-CCB2-442F-AE57-C795734F9EAC}" presName="parTxOnly" presStyleLbl="node1" presStyleIdx="3" presStyleCnt="4" custScaleX="147755" custLinFactNeighborX="-23036" custLinFactNeighborY="4032">
        <dgm:presLayoutVars>
          <dgm:chMax val="0"/>
          <dgm:chPref val="0"/>
          <dgm:bulletEnabled val="1"/>
        </dgm:presLayoutVars>
      </dgm:prSet>
      <dgm:spPr/>
    </dgm:pt>
  </dgm:ptLst>
  <dgm:cxnLst>
    <dgm:cxn modelId="{77AF0518-FCA8-473D-A80A-037355981337}" type="presOf" srcId="{C7024BCF-D88D-47FC-A0E6-DAD7CEF8ED24}" destId="{38DF108E-892F-4214-9A7C-D425CA199019}" srcOrd="0" destOrd="0" presId="urn:microsoft.com/office/officeart/2005/8/layout/chevron1"/>
    <dgm:cxn modelId="{510EA018-6DA2-413D-B1CB-C4867A007FB4}" srcId="{CE4B0B57-0255-415A-A3FD-3DB92152B4BC}" destId="{1ADE9DC6-1E82-4E19-B16F-103CB0BEB3F9}" srcOrd="0" destOrd="0" parTransId="{4B4A0C01-3170-4CF9-AC60-98A29456E1AC}" sibTransId="{E16AD47A-3994-49E6-B443-63581429C66A}"/>
    <dgm:cxn modelId="{6A9FF626-76A3-423E-B3A2-46020B1B0E63}" type="presOf" srcId="{5ABB8222-CCB2-442F-AE57-C795734F9EAC}" destId="{9D08F8FF-7E1F-429C-8AB6-B215F698048F}" srcOrd="0" destOrd="0" presId="urn:microsoft.com/office/officeart/2005/8/layout/chevron1"/>
    <dgm:cxn modelId="{5F25B82F-B6CD-487C-8B08-F2DC3D15E2D0}" type="presOf" srcId="{CE4B0B57-0255-415A-A3FD-3DB92152B4BC}" destId="{2801CA00-42C5-41E7-B866-E6E349660F71}" srcOrd="0" destOrd="0" presId="urn:microsoft.com/office/officeart/2005/8/layout/chevron1"/>
    <dgm:cxn modelId="{38DA123E-5EF7-4957-AEBF-D9224535A6C7}" srcId="{CE4B0B57-0255-415A-A3FD-3DB92152B4BC}" destId="{C7024BCF-D88D-47FC-A0E6-DAD7CEF8ED24}" srcOrd="2" destOrd="0" parTransId="{777EBFB8-5B34-4AAD-B177-4C38F031ABFC}" sibTransId="{BCB29FBC-337A-4820-8A1F-4B135887D735}"/>
    <dgm:cxn modelId="{D1471E63-3A0E-4A7A-A3D3-339F9508AADE}" type="presOf" srcId="{CF2E3816-2ABE-463F-B784-918206D5BD6B}" destId="{CD9BA1B0-D1C2-4EE1-B28C-627C2BAC1404}" srcOrd="0" destOrd="0" presId="urn:microsoft.com/office/officeart/2005/8/layout/chevron1"/>
    <dgm:cxn modelId="{331C1E7E-9EB4-4722-8799-45BE8D3D6B61}" type="presOf" srcId="{1ADE9DC6-1E82-4E19-B16F-103CB0BEB3F9}" destId="{60A5BA67-400E-4F88-8CCD-7AD3DD1109DE}" srcOrd="0" destOrd="0" presId="urn:microsoft.com/office/officeart/2005/8/layout/chevron1"/>
    <dgm:cxn modelId="{38C918B3-4B93-47C5-B590-C0278A3150B4}" srcId="{CE4B0B57-0255-415A-A3FD-3DB92152B4BC}" destId="{5ABB8222-CCB2-442F-AE57-C795734F9EAC}" srcOrd="3" destOrd="0" parTransId="{08774033-617E-4D28-9492-2C2B4E902486}" sibTransId="{C5E52D84-157C-4BC5-960F-4650F629E887}"/>
    <dgm:cxn modelId="{24AD6AF4-C8AE-48FF-8F60-F58D95884D93}" srcId="{CE4B0B57-0255-415A-A3FD-3DB92152B4BC}" destId="{CF2E3816-2ABE-463F-B784-918206D5BD6B}" srcOrd="1" destOrd="0" parTransId="{B3D46BBE-3A6A-48B1-B8AC-35676CF0143C}" sibTransId="{DD3587FE-BE49-4507-B572-9AB7812745D3}"/>
    <dgm:cxn modelId="{B2DA265C-08B9-4452-A73A-559666460B0A}" type="presParOf" srcId="{2801CA00-42C5-41E7-B866-E6E349660F71}" destId="{60A5BA67-400E-4F88-8CCD-7AD3DD1109DE}" srcOrd="0" destOrd="0" presId="urn:microsoft.com/office/officeart/2005/8/layout/chevron1"/>
    <dgm:cxn modelId="{6D9609FF-39BE-4909-BDF4-09D9FE8DE8C3}" type="presParOf" srcId="{2801CA00-42C5-41E7-B866-E6E349660F71}" destId="{EDB5B775-D542-49EE-80F0-3682D0160DEF}" srcOrd="1" destOrd="0" presId="urn:microsoft.com/office/officeart/2005/8/layout/chevron1"/>
    <dgm:cxn modelId="{04279A46-4798-4D5B-9402-775DCEBD8D8F}" type="presParOf" srcId="{2801CA00-42C5-41E7-B866-E6E349660F71}" destId="{CD9BA1B0-D1C2-4EE1-B28C-627C2BAC1404}" srcOrd="2" destOrd="0" presId="urn:microsoft.com/office/officeart/2005/8/layout/chevron1"/>
    <dgm:cxn modelId="{59379379-E2B5-480D-BF89-DF0657F16E68}" type="presParOf" srcId="{2801CA00-42C5-41E7-B866-E6E349660F71}" destId="{46A9B8E1-B313-433F-8B12-01775E8AAAB9}" srcOrd="3" destOrd="0" presId="urn:microsoft.com/office/officeart/2005/8/layout/chevron1"/>
    <dgm:cxn modelId="{EB2FCBCB-2A5F-44A2-A328-6977F38A401B}" type="presParOf" srcId="{2801CA00-42C5-41E7-B866-E6E349660F71}" destId="{38DF108E-892F-4214-9A7C-D425CA199019}" srcOrd="4" destOrd="0" presId="urn:microsoft.com/office/officeart/2005/8/layout/chevron1"/>
    <dgm:cxn modelId="{941C3BA7-155E-4711-AD3B-B1A27874A73F}" type="presParOf" srcId="{2801CA00-42C5-41E7-B866-E6E349660F71}" destId="{92534E40-5650-4350-81D2-2A87F0E54384}" srcOrd="5" destOrd="0" presId="urn:microsoft.com/office/officeart/2005/8/layout/chevron1"/>
    <dgm:cxn modelId="{02DA86EC-AF45-4AEA-A2C0-C97490EF3147}" type="presParOf" srcId="{2801CA00-42C5-41E7-B866-E6E349660F71}" destId="{9D08F8FF-7E1F-429C-8AB6-B215F698048F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A5BA67-400E-4F88-8CCD-7AD3DD1109DE}">
      <dsp:nvSpPr>
        <dsp:cNvPr id="0" name=""/>
        <dsp:cNvSpPr/>
      </dsp:nvSpPr>
      <dsp:spPr>
        <a:xfrm>
          <a:off x="0" y="819615"/>
          <a:ext cx="2123988" cy="852283"/>
        </a:xfrm>
        <a:prstGeom prst="chevron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Conditionnement</a:t>
          </a:r>
          <a:endParaRPr lang="fr-FR" sz="1600" kern="1200" dirty="0"/>
        </a:p>
      </dsp:txBody>
      <dsp:txXfrm>
        <a:off x="426142" y="819615"/>
        <a:ext cx="1271705" cy="852283"/>
      </dsp:txXfrm>
    </dsp:sp>
    <dsp:sp modelId="{CD9BA1B0-D1C2-4EE1-B28C-627C2BAC1404}">
      <dsp:nvSpPr>
        <dsp:cNvPr id="0" name=""/>
        <dsp:cNvSpPr/>
      </dsp:nvSpPr>
      <dsp:spPr>
        <a:xfrm>
          <a:off x="1859189" y="695267"/>
          <a:ext cx="2830542" cy="1075301"/>
        </a:xfrm>
        <a:prstGeom prst="chevron">
          <a:avLst/>
        </a:prstGeom>
        <a:gradFill rotWithShape="0">
          <a:gsLst>
            <a:gs pos="0">
              <a:schemeClr val="accent1">
                <a:shade val="50000"/>
                <a:hueOff val="167129"/>
                <a:satOff val="4478"/>
                <a:lumOff val="1972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167129"/>
                <a:satOff val="4478"/>
                <a:lumOff val="1972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167129"/>
                <a:satOff val="4478"/>
                <a:lumOff val="1972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/>
            <a:t>Réglages</a:t>
          </a:r>
          <a:endParaRPr lang="fr-FR" sz="1600" kern="1200" dirty="0"/>
        </a:p>
      </dsp:txBody>
      <dsp:txXfrm>
        <a:off x="2396840" y="695267"/>
        <a:ext cx="1755241" cy="1075301"/>
      </dsp:txXfrm>
    </dsp:sp>
    <dsp:sp modelId="{38DF108E-892F-4214-9A7C-D425CA199019}">
      <dsp:nvSpPr>
        <dsp:cNvPr id="0" name=""/>
        <dsp:cNvSpPr/>
      </dsp:nvSpPr>
      <dsp:spPr>
        <a:xfrm>
          <a:off x="4420906" y="695267"/>
          <a:ext cx="2688252" cy="1075301"/>
        </a:xfrm>
        <a:prstGeom prst="chevron">
          <a:avLst/>
        </a:prstGeom>
        <a:gradFill rotWithShape="0">
          <a:gsLst>
            <a:gs pos="0">
              <a:schemeClr val="accent1">
                <a:shade val="50000"/>
                <a:hueOff val="334258"/>
                <a:satOff val="8955"/>
                <a:lumOff val="394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334258"/>
                <a:satOff val="8955"/>
                <a:lumOff val="394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334258"/>
                <a:satOff val="8955"/>
                <a:lumOff val="394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solidFill>
                <a:schemeClr val="tx1"/>
              </a:solidFill>
            </a:rPr>
            <a:t>Caractérisation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solidFill>
                <a:schemeClr val="tx1"/>
              </a:solidFill>
            </a:rPr>
            <a:t>du point de fonctionnement</a:t>
          </a:r>
        </a:p>
      </dsp:txBody>
      <dsp:txXfrm>
        <a:off x="4958557" y="695267"/>
        <a:ext cx="1612951" cy="1075301"/>
      </dsp:txXfrm>
    </dsp:sp>
    <dsp:sp modelId="{9D08F8FF-7E1F-429C-8AB6-B215F698048F}">
      <dsp:nvSpPr>
        <dsp:cNvPr id="0" name=""/>
        <dsp:cNvSpPr/>
      </dsp:nvSpPr>
      <dsp:spPr>
        <a:xfrm>
          <a:off x="6778407" y="738623"/>
          <a:ext cx="3972028" cy="1075301"/>
        </a:xfrm>
        <a:prstGeom prst="chevron">
          <a:avLst/>
        </a:prstGeom>
        <a:solidFill>
          <a:schemeClr val="accent5">
            <a:lumMod val="60000"/>
            <a:lumOff val="4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 dirty="0">
              <a:solidFill>
                <a:schemeClr val="tx1"/>
              </a:solidFill>
            </a:rPr>
            <a:t>MANIP</a:t>
          </a:r>
          <a:endParaRPr lang="fr-FR" sz="3200" kern="1200" dirty="0">
            <a:solidFill>
              <a:schemeClr val="tx1"/>
            </a:solidFill>
          </a:endParaRPr>
        </a:p>
      </dsp:txBody>
      <dsp:txXfrm>
        <a:off x="7316058" y="738623"/>
        <a:ext cx="2896727" cy="10753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79FEB1-1D37-474C-B111-041704CF6353}" type="datetimeFigureOut">
              <a:rPr lang="fr-FR" smtClean="0"/>
              <a:t>24/03/2026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7F9A9E-4B15-493A-87C0-84BC050C3C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5908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BA2A18-2A77-4EA7-AF65-4B218D21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7699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3CA0A-3FF0-4B0F-9623-1243DE56F364}" type="datetime1">
              <a:rPr lang="fr-FR" smtClean="0"/>
              <a:t>24/03/2026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Atelier "Accélétrateur, Recherche et Société"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4BB6A-17CD-4C1D-A697-7E2FCEBD4E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6722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B5662-3EEF-4E00-8819-3351394D8120}" type="datetime1">
              <a:rPr lang="fr-FR" smtClean="0"/>
              <a:t>24/03/2026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Atelier "Accélétrateur, Recherche et Société"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4BB6A-17CD-4C1D-A697-7E2FCEBD4E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3666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EA4CB-FF9D-4173-BF37-76DEE0BBB9B6}" type="datetime1">
              <a:rPr lang="fr-FR" smtClean="0"/>
              <a:t>24/03/2026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Atelier "Accélétrateur, Recherche et Société"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4BB6A-17CD-4C1D-A697-7E2FCEBD4E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1351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7ED66-1ED6-4B3A-90EE-5BE2C8C0E404}" type="datetime1">
              <a:rPr lang="fr-FR" smtClean="0"/>
              <a:t>24/03/2026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Atelier "Accélétrateur, Recherche et Société"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4BB6A-17CD-4C1D-A697-7E2FCEBD4E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9319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441DC-FFAD-4329-A641-F838AA8EA797}" type="datetime1">
              <a:rPr lang="fr-FR" smtClean="0"/>
              <a:t>24/03/2026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Atelier "Accélétrateur, Recherche et Société"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4BB6A-17CD-4C1D-A697-7E2FCEBD4E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5799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1015-7E67-4BD3-A2D8-9C4953CC8B7E}" type="datetime1">
              <a:rPr lang="fr-FR" smtClean="0"/>
              <a:t>24/03/2026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Atelier "Accélétrateur, Recherche et Société"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4BB6A-17CD-4C1D-A697-7E2FCEBD4E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6060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7ACBB-FB25-4A29-A1F6-F864D1C071CA}" type="datetime1">
              <a:rPr lang="fr-FR" smtClean="0"/>
              <a:t>24/03/2026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Atelier "Accélétrateur, Recherche et Société"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4BB6A-17CD-4C1D-A697-7E2FCEBD4E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1282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7F3FD-E767-4ADC-99A6-C4DEA51C17F9}" type="datetime1">
              <a:rPr lang="fr-FR" smtClean="0"/>
              <a:t>24/03/2026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Atelier "Accélétrateur, Recherche et Société"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4BB6A-17CD-4C1D-A697-7E2FCEBD4E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465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17C2B-B5D5-4A7E-B513-98C492797D67}" type="datetime1">
              <a:rPr lang="fr-FR" smtClean="0"/>
              <a:t>24/03/2026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Atelier "Accélétrateur, Recherche et Société"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4BB6A-17CD-4C1D-A697-7E2FCEBD4E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0861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35761-C112-4133-8EEB-D0B16EFCD034}" type="datetime1">
              <a:rPr lang="fr-FR" smtClean="0"/>
              <a:t>24/03/2026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Atelier "Accélétrateur, Recherche et Société"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4BB6A-17CD-4C1D-A697-7E2FCEBD4E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9197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E3718-EA82-4926-8918-B2D6FAACF3F5}" type="datetime1">
              <a:rPr lang="fr-FR" smtClean="0"/>
              <a:t>24/03/2026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Atelier "Accélétrateur, Recherche et Société"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4BB6A-17CD-4C1D-A697-7E2FCEBD4E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8833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F8B7C-B31C-4D75-94E4-0B74B6467891}" type="datetime1">
              <a:rPr lang="fr-FR" smtClean="0"/>
              <a:t>24/03/2026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Atelier "Accélétrateur, Recherche et Société"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4BB6A-17CD-4C1D-A697-7E2FCEBD4E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9636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.svg"/><Relationship Id="rId7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3.png"/><Relationship Id="rId7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11.png"/><Relationship Id="rId4" Type="http://schemas.openxmlformats.org/officeDocument/2006/relationships/image" Target="../media/image4.svg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18" Type="http://schemas.openxmlformats.org/officeDocument/2006/relationships/image" Target="../media/image1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5.png"/><Relationship Id="rId12" Type="http://schemas.microsoft.com/office/2007/relationships/hdphoto" Target="../media/hdphoto3.wdp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.png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11" Type="http://schemas.openxmlformats.org/officeDocument/2006/relationships/image" Target="../media/image38.png"/><Relationship Id="rId5" Type="http://schemas.openxmlformats.org/officeDocument/2006/relationships/image" Target="../media/image34.png"/><Relationship Id="rId15" Type="http://schemas.openxmlformats.org/officeDocument/2006/relationships/image" Target="../media/image5.png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microsoft.com/office/2007/relationships/hdphoto" Target="../media/hdphoto2.wdp"/><Relationship Id="rId1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9.png"/><Relationship Id="rId4" Type="http://schemas.openxmlformats.org/officeDocument/2006/relationships/image" Target="../media/image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hyperlink" Target="https://elyse-platform.academy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mehran.mostafavi@universite-paris-saclay.fr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4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4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3.png"/><Relationship Id="rId7" Type="http://schemas.openxmlformats.org/officeDocument/2006/relationships/diagramData" Target="../diagrams/data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diagramDrawing" Target="../diagrams/drawing1.xml"/><Relationship Id="rId5" Type="http://schemas.openxmlformats.org/officeDocument/2006/relationships/image" Target="../media/image11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4.svg"/><Relationship Id="rId9" Type="http://schemas.openxmlformats.org/officeDocument/2006/relationships/diagramQuickStyle" Target="../diagrams/quickStyle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9.png"/><Relationship Id="rId4" Type="http://schemas.openxmlformats.org/officeDocument/2006/relationships/image" Target="../media/image4.sv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svg"/><Relationship Id="rId7" Type="http://schemas.openxmlformats.org/officeDocument/2006/relationships/image" Target="../media/image13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13" Type="http://schemas.openxmlformats.org/officeDocument/2006/relationships/image" Target="../media/image20.jpeg"/><Relationship Id="rId3" Type="http://schemas.openxmlformats.org/officeDocument/2006/relationships/image" Target="../media/image3.png"/><Relationship Id="rId7" Type="http://schemas.openxmlformats.org/officeDocument/2006/relationships/image" Target="../media/image14.emf"/><Relationship Id="rId12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8.emf"/><Relationship Id="rId5" Type="http://schemas.openxmlformats.org/officeDocument/2006/relationships/image" Target="../media/image5.png"/><Relationship Id="rId10" Type="http://schemas.openxmlformats.org/officeDocument/2006/relationships/image" Target="../media/image17.emf"/><Relationship Id="rId4" Type="http://schemas.openxmlformats.org/officeDocument/2006/relationships/image" Target="../media/image4.svg"/><Relationship Id="rId9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4.sv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2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du contenu 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55" r="11620" b="22508"/>
          <a:stretch/>
        </p:blipFill>
        <p:spPr bwMode="auto">
          <a:xfrm>
            <a:off x="1528900" y="2136082"/>
            <a:ext cx="8979876" cy="27121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1364776" y="136525"/>
            <a:ext cx="9144000" cy="1885119"/>
          </a:xfrm>
        </p:spPr>
        <p:txBody>
          <a:bodyPr>
            <a:normAutofit/>
          </a:bodyPr>
          <a:lstStyle/>
          <a:p>
            <a:r>
              <a:rPr lang="pt-BR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Accélérateur d’électrons</a:t>
            </a:r>
            <a:br>
              <a:rPr lang="pt-BR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dirty="0"/>
              <a:t> </a:t>
            </a:r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Plateforme</a:t>
            </a:r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>
                <a:ln w="0"/>
                <a:solidFill>
                  <a:srgbClr val="002060"/>
                </a:solidFill>
              </a:rPr>
              <a:t>ELYSE</a:t>
            </a:r>
            <a:endParaRPr lang="fr-FR" sz="3200" b="1" dirty="0">
              <a:ln w="0"/>
              <a:solidFill>
                <a:srgbClr val="002060"/>
              </a:solidFill>
            </a:endParaRPr>
          </a:p>
        </p:txBody>
      </p:sp>
      <p:pic>
        <p:nvPicPr>
          <p:cNvPr id="5" name="Espace réservé du contenu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87" y="187570"/>
            <a:ext cx="1467182" cy="99646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145792" y="5045644"/>
            <a:ext cx="7149613" cy="123110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chemeClr val="tx1"/>
                </a:solidFill>
                <a:latin typeface="Calibri" panose="020F0502020204030204" pitchFamily="34" charset="0"/>
              </a:rPr>
              <a:t>Atelier « Accélérateur, Recherche et Société »</a:t>
            </a:r>
            <a:endParaRPr lang="fr-FR" sz="28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/>
            <a:r>
              <a:rPr lang="fr-FR" sz="2800" dirty="0">
                <a:solidFill>
                  <a:schemeClr val="tx1"/>
                </a:solidFill>
                <a:latin typeface="Calibri" panose="020F0502020204030204" pitchFamily="34" charset="0"/>
              </a:rPr>
              <a:t>25-27 mars 2026</a:t>
            </a:r>
          </a:p>
          <a:p>
            <a:pPr algn="ctr"/>
            <a:r>
              <a:rPr lang="fr-FR" dirty="0"/>
              <a:t>LPSC – Grenoble</a:t>
            </a:r>
            <a:endParaRPr lang="fr-FR" sz="4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9D512CA8-6C77-4E1D-B54E-77F878D4BB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08776" y="187570"/>
            <a:ext cx="1467182" cy="517375"/>
          </a:xfrm>
          <a:prstGeom prst="rect">
            <a:avLst/>
          </a:prstGeom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Atelier "Accélétrateur, Recherche et Société"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4BB6A-17CD-4C1D-A697-7E2FCEBD4E0C}" type="slidenum">
              <a:rPr lang="fr-FR" smtClean="0"/>
              <a:t>1</a:t>
            </a:fld>
            <a:endParaRPr lang="fr-FR"/>
          </a:p>
        </p:txBody>
      </p:sp>
      <p:sp>
        <p:nvSpPr>
          <p:cNvPr id="13" name="Espace réservé du pied de page 1"/>
          <p:cNvSpPr txBox="1">
            <a:spLocks/>
          </p:cNvSpPr>
          <p:nvPr/>
        </p:nvSpPr>
        <p:spPr>
          <a:xfrm>
            <a:off x="54858" y="6356350"/>
            <a:ext cx="1337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JP LARBRE - ICP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AE64858-59A9-48E1-838A-9F7EB95CCE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31" y="881630"/>
            <a:ext cx="1369221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906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01D2A8-A5E6-42AC-B2E3-13619E406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556"/>
            <a:ext cx="10515600" cy="1127256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Canon à électrons avec </a:t>
            </a:r>
            <a:r>
              <a:rPr lang="fr-F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LASER</a:t>
            </a:r>
            <a:r>
              <a:rPr lang="fr-FR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fr-F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3600" dirty="0">
                <a:solidFill>
                  <a:srgbClr val="002060"/>
                </a:solidFill>
              </a:rPr>
              <a:t>Synchronisation</a:t>
            </a:r>
            <a:endParaRPr lang="fr-FR" sz="3200" dirty="0"/>
          </a:p>
        </p:txBody>
      </p:sp>
      <p:sp>
        <p:nvSpPr>
          <p:cNvPr id="20" name="Rectangle 19"/>
          <p:cNvSpPr/>
          <p:nvPr/>
        </p:nvSpPr>
        <p:spPr>
          <a:xfrm>
            <a:off x="219013" y="1801603"/>
            <a:ext cx="446192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000" b="1" cap="small" dirty="0">
                <a:solidFill>
                  <a:srgbClr val="002060"/>
                </a:solidFill>
              </a:rPr>
              <a:t>Synchronisation</a:t>
            </a:r>
          </a:p>
          <a:p>
            <a:pPr marL="622300" indent="-26828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dirty="0"/>
              <a:t>Paquets d’électrons synchronisés avec l’impulsion laser</a:t>
            </a:r>
          </a:p>
          <a:p>
            <a:pPr marL="622300" indent="-26828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dirty="0"/>
              <a:t>Oscillateur du laser verrouillé sur l’horloge de l’accélérateur </a:t>
            </a:r>
            <a:endParaRPr lang="fr-FR" b="1" dirty="0"/>
          </a:p>
        </p:txBody>
      </p:sp>
      <p:pic>
        <p:nvPicPr>
          <p:cNvPr id="23" name="Graphique 6">
            <a:extLst>
              <a:ext uri="{FF2B5EF4-FFF2-40B4-BE49-F238E27FC236}">
                <a16:creationId xmlns:a16="http://schemas.microsoft.com/office/drawing/2014/main" id="{9D512CA8-6C77-4E1D-B54E-77F878D4BB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08776" y="187570"/>
            <a:ext cx="1467182" cy="517375"/>
          </a:xfrm>
          <a:prstGeom prst="rect">
            <a:avLst/>
          </a:prstGeom>
        </p:spPr>
      </p:pic>
      <p:pic>
        <p:nvPicPr>
          <p:cNvPr id="27" name="Espace réservé du contenu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87" y="187570"/>
            <a:ext cx="1467182" cy="996461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Atelier "</a:t>
            </a:r>
            <a:r>
              <a:rPr lang="fr-FR" dirty="0" err="1"/>
              <a:t>Accélétrateur</a:t>
            </a:r>
            <a:r>
              <a:rPr lang="fr-FR" dirty="0"/>
              <a:t>, Recherche et Société"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4BB6A-17CD-4C1D-A697-7E2FCEBD4E0C}" type="slidenum">
              <a:rPr lang="fr-FR" smtClean="0"/>
              <a:t>10</a:t>
            </a:fld>
            <a:endParaRPr lang="fr-FR" dirty="0"/>
          </a:p>
        </p:txBody>
      </p:sp>
      <p:sp>
        <p:nvSpPr>
          <p:cNvPr id="28" name="Espace réservé du pied de page 1"/>
          <p:cNvSpPr txBox="1">
            <a:spLocks/>
          </p:cNvSpPr>
          <p:nvPr/>
        </p:nvSpPr>
        <p:spPr>
          <a:xfrm>
            <a:off x="54858" y="6356350"/>
            <a:ext cx="1337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JP LARBRE - ICP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C6BF1890-8DA8-4FBF-88F4-91D1EC9994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31" y="881630"/>
            <a:ext cx="1369221" cy="365126"/>
          </a:xfrm>
          <a:prstGeom prst="rect">
            <a:avLst/>
          </a:prstGeom>
        </p:spPr>
      </p:pic>
      <p:pic>
        <p:nvPicPr>
          <p:cNvPr id="25" name="image6.png">
            <a:extLst>
              <a:ext uri="{FF2B5EF4-FFF2-40B4-BE49-F238E27FC236}">
                <a16:creationId xmlns:a16="http://schemas.microsoft.com/office/drawing/2014/main" id="{3D3896B5-900F-4F1C-AA1A-F5425461AA97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4858" y="1361586"/>
            <a:ext cx="12060000" cy="9271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01DD9FAC-3A8E-4CE7-8C67-000906AA83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0050" y="3936931"/>
            <a:ext cx="360510" cy="375851"/>
          </a:xfrm>
          <a:prstGeom prst="rect">
            <a:avLst/>
          </a:prstGeom>
        </p:spPr>
      </p:pic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56FF5E26-6F35-404C-855B-4DF7236355AC}"/>
              </a:ext>
            </a:extLst>
          </p:cNvPr>
          <p:cNvCxnSpPr/>
          <p:nvPr/>
        </p:nvCxnSpPr>
        <p:spPr>
          <a:xfrm flipH="1">
            <a:off x="1119024" y="4121830"/>
            <a:ext cx="1" cy="46800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1" name="Cube 40">
            <a:extLst>
              <a:ext uri="{FF2B5EF4-FFF2-40B4-BE49-F238E27FC236}">
                <a16:creationId xmlns:a16="http://schemas.microsoft.com/office/drawing/2014/main" id="{D20356A4-21F2-43F0-B50B-E66A8F7C4547}"/>
              </a:ext>
            </a:extLst>
          </p:cNvPr>
          <p:cNvSpPr/>
          <p:nvPr/>
        </p:nvSpPr>
        <p:spPr>
          <a:xfrm>
            <a:off x="3307236" y="4542095"/>
            <a:ext cx="928048" cy="455914"/>
          </a:xfrm>
          <a:prstGeom prst="cub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74CB6B5F-46EB-472D-A240-A8216BCEDBC4}"/>
              </a:ext>
            </a:extLst>
          </p:cNvPr>
          <p:cNvSpPr txBox="1"/>
          <p:nvPr/>
        </p:nvSpPr>
        <p:spPr>
          <a:xfrm>
            <a:off x="3340666" y="4626309"/>
            <a:ext cx="810863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2060"/>
                </a:solidFill>
              </a:rPr>
              <a:t>LASER</a:t>
            </a:r>
          </a:p>
        </p:txBody>
      </p:sp>
      <p:sp>
        <p:nvSpPr>
          <p:cNvPr id="50" name="Triangle isocèle 49">
            <a:extLst>
              <a:ext uri="{FF2B5EF4-FFF2-40B4-BE49-F238E27FC236}">
                <a16:creationId xmlns:a16="http://schemas.microsoft.com/office/drawing/2014/main" id="{3D725B4A-7BD0-4F96-9D38-CBA1C9AF0C7F}"/>
              </a:ext>
            </a:extLst>
          </p:cNvPr>
          <p:cNvSpPr/>
          <p:nvPr/>
        </p:nvSpPr>
        <p:spPr>
          <a:xfrm rot="10800000">
            <a:off x="822168" y="4577356"/>
            <a:ext cx="614608" cy="440023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3B2A2EC8-D572-4986-8930-A9A54395894A}"/>
              </a:ext>
            </a:extLst>
          </p:cNvPr>
          <p:cNvCxnSpPr/>
          <p:nvPr/>
        </p:nvCxnSpPr>
        <p:spPr>
          <a:xfrm flipH="1">
            <a:off x="1108952" y="4113402"/>
            <a:ext cx="1044000" cy="2004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1B0773B9-7798-4441-BFC6-45C4424FEDA9}"/>
              </a:ext>
            </a:extLst>
          </p:cNvPr>
          <p:cNvCxnSpPr/>
          <p:nvPr/>
        </p:nvCxnSpPr>
        <p:spPr>
          <a:xfrm flipH="1">
            <a:off x="2784282" y="4113157"/>
            <a:ext cx="1008000" cy="0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Rectangle à coins arrondis 28">
            <a:extLst>
              <a:ext uri="{FF2B5EF4-FFF2-40B4-BE49-F238E27FC236}">
                <a16:creationId xmlns:a16="http://schemas.microsoft.com/office/drawing/2014/main" id="{2EDE40CF-E033-43EB-9FDA-2B17538DF24F}"/>
              </a:ext>
            </a:extLst>
          </p:cNvPr>
          <p:cNvSpPr/>
          <p:nvPr/>
        </p:nvSpPr>
        <p:spPr>
          <a:xfrm>
            <a:off x="2174277" y="3866786"/>
            <a:ext cx="576092" cy="499111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FE367018-A664-47B5-98DE-DBE99A6A718A}"/>
              </a:ext>
            </a:extLst>
          </p:cNvPr>
          <p:cNvSpPr/>
          <p:nvPr/>
        </p:nvSpPr>
        <p:spPr>
          <a:xfrm>
            <a:off x="2035926" y="4475699"/>
            <a:ext cx="1022682" cy="4432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Master Oscillator</a:t>
            </a:r>
          </a:p>
        </p:txBody>
      </p:sp>
      <p:pic>
        <p:nvPicPr>
          <p:cNvPr id="55" name="Image 54">
            <a:extLst>
              <a:ext uri="{FF2B5EF4-FFF2-40B4-BE49-F238E27FC236}">
                <a16:creationId xmlns:a16="http://schemas.microsoft.com/office/drawing/2014/main" id="{0D0A0392-7D7C-493E-99AC-6E271ACE5B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5474" y="5539781"/>
            <a:ext cx="781582" cy="509728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AB310221-016E-4A98-997B-C1F5D0BC96DD}"/>
              </a:ext>
            </a:extLst>
          </p:cNvPr>
          <p:cNvSpPr/>
          <p:nvPr/>
        </p:nvSpPr>
        <p:spPr>
          <a:xfrm>
            <a:off x="91809" y="4294716"/>
            <a:ext cx="1107762" cy="8051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RF driver</a:t>
            </a:r>
          </a:p>
          <a:p>
            <a:pPr algn="ctr"/>
            <a:r>
              <a:rPr lang="fr-FR" dirty="0">
                <a:solidFill>
                  <a:schemeClr val="tx1"/>
                </a:solidFill>
              </a:rPr>
              <a:t>+</a:t>
            </a:r>
          </a:p>
          <a:p>
            <a:pPr algn="ctr"/>
            <a:r>
              <a:rPr lang="fr-FR" dirty="0">
                <a:solidFill>
                  <a:schemeClr val="tx1"/>
                </a:solidFill>
              </a:rPr>
              <a:t>Klystron</a:t>
            </a:r>
          </a:p>
        </p:txBody>
      </p: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B2AF5D8A-0317-41B8-86E4-22308DE0C84F}"/>
              </a:ext>
            </a:extLst>
          </p:cNvPr>
          <p:cNvCxnSpPr/>
          <p:nvPr/>
        </p:nvCxnSpPr>
        <p:spPr>
          <a:xfrm flipH="1">
            <a:off x="1134132" y="5025852"/>
            <a:ext cx="1" cy="21600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8AE82440-A891-4360-B678-FF5907C4E969}"/>
              </a:ext>
            </a:extLst>
          </p:cNvPr>
          <p:cNvCxnSpPr/>
          <p:nvPr/>
        </p:nvCxnSpPr>
        <p:spPr>
          <a:xfrm flipH="1">
            <a:off x="2455305" y="5223851"/>
            <a:ext cx="1" cy="32400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1C6EEED5-6350-486A-8DD2-AAB47232CBEF}"/>
              </a:ext>
            </a:extLst>
          </p:cNvPr>
          <p:cNvCxnSpPr/>
          <p:nvPr/>
        </p:nvCxnSpPr>
        <p:spPr>
          <a:xfrm flipH="1">
            <a:off x="1126073" y="5233148"/>
            <a:ext cx="1332000" cy="2004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B33A472D-9DBC-478E-A86B-1D445B620FE2}"/>
              </a:ext>
            </a:extLst>
          </p:cNvPr>
          <p:cNvCxnSpPr/>
          <p:nvPr/>
        </p:nvCxnSpPr>
        <p:spPr>
          <a:xfrm flipH="1">
            <a:off x="3773967" y="4109356"/>
            <a:ext cx="1" cy="46800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Connecteur droit 60">
            <a:extLst>
              <a:ext uri="{FF2B5EF4-FFF2-40B4-BE49-F238E27FC236}">
                <a16:creationId xmlns:a16="http://schemas.microsoft.com/office/drawing/2014/main" id="{A9E85A91-66A8-4138-80D4-53A216EB5756}"/>
              </a:ext>
            </a:extLst>
          </p:cNvPr>
          <p:cNvCxnSpPr/>
          <p:nvPr/>
        </p:nvCxnSpPr>
        <p:spPr>
          <a:xfrm flipH="1">
            <a:off x="2401691" y="5769390"/>
            <a:ext cx="1296000" cy="36000"/>
          </a:xfrm>
          <a:prstGeom prst="line">
            <a:avLst/>
          </a:prstGeom>
          <a:ln w="28575">
            <a:solidFill>
              <a:srgbClr val="0070C0"/>
            </a:solidFill>
            <a:prstDash val="dash"/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0234C40F-2FC8-45C1-8473-6BC3F5A1D50F}"/>
              </a:ext>
            </a:extLst>
          </p:cNvPr>
          <p:cNvCxnSpPr/>
          <p:nvPr/>
        </p:nvCxnSpPr>
        <p:spPr>
          <a:xfrm flipH="1">
            <a:off x="3759248" y="4994241"/>
            <a:ext cx="1" cy="815953"/>
          </a:xfrm>
          <a:prstGeom prst="line">
            <a:avLst/>
          </a:prstGeom>
          <a:ln w="28575"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3" name="Image 62">
            <a:extLst>
              <a:ext uri="{FF2B5EF4-FFF2-40B4-BE49-F238E27FC236}">
                <a16:creationId xmlns:a16="http://schemas.microsoft.com/office/drawing/2014/main" id="{6CF010BE-7E18-484E-9985-35253F2CAD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39710" y="4003397"/>
            <a:ext cx="495369" cy="419158"/>
          </a:xfrm>
          <a:prstGeom prst="rect">
            <a:avLst/>
          </a:prstGeom>
        </p:spPr>
      </p:pic>
      <p:sp>
        <p:nvSpPr>
          <p:cNvPr id="64" name="Ellipse 63">
            <a:extLst>
              <a:ext uri="{FF2B5EF4-FFF2-40B4-BE49-F238E27FC236}">
                <a16:creationId xmlns:a16="http://schemas.microsoft.com/office/drawing/2014/main" id="{F184205B-80E3-4CE3-906C-0783DE646785}"/>
              </a:ext>
            </a:extLst>
          </p:cNvPr>
          <p:cNvSpPr/>
          <p:nvPr/>
        </p:nvSpPr>
        <p:spPr>
          <a:xfrm>
            <a:off x="3176550" y="4439050"/>
            <a:ext cx="1195610" cy="741286"/>
          </a:xfrm>
          <a:prstGeom prst="ellipse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E70716C5-BFA7-4BDB-A257-8499EE0EDBA4}"/>
              </a:ext>
            </a:extLst>
          </p:cNvPr>
          <p:cNvSpPr/>
          <p:nvPr/>
        </p:nvSpPr>
        <p:spPr>
          <a:xfrm>
            <a:off x="5331284" y="1886781"/>
            <a:ext cx="50454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000" b="1" dirty="0">
                <a:solidFill>
                  <a:srgbClr val="002060"/>
                </a:solidFill>
              </a:rPr>
              <a:t>Chaine LASER</a:t>
            </a: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8C8CF773-4373-4126-8FBF-C65E4940BED4}"/>
              </a:ext>
            </a:extLst>
          </p:cNvPr>
          <p:cNvCxnSpPr/>
          <p:nvPr/>
        </p:nvCxnSpPr>
        <p:spPr>
          <a:xfrm flipV="1">
            <a:off x="7082764" y="2957824"/>
            <a:ext cx="0" cy="1524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3BD10892-8A18-40E5-8C01-B91A45D6843A}"/>
              </a:ext>
            </a:extLst>
          </p:cNvPr>
          <p:cNvCxnSpPr/>
          <p:nvPr/>
        </p:nvCxnSpPr>
        <p:spPr>
          <a:xfrm flipV="1">
            <a:off x="8011134" y="2948934"/>
            <a:ext cx="0" cy="1524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20224A42-8BDF-42BD-8606-DFB88A740A5A}"/>
              </a:ext>
            </a:extLst>
          </p:cNvPr>
          <p:cNvCxnSpPr/>
          <p:nvPr/>
        </p:nvCxnSpPr>
        <p:spPr>
          <a:xfrm flipV="1">
            <a:off x="9649434" y="2955919"/>
            <a:ext cx="0" cy="1524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745AFB9D-1C18-432E-A611-8370C9CD8F46}"/>
              </a:ext>
            </a:extLst>
          </p:cNvPr>
          <p:cNvCxnSpPr/>
          <p:nvPr/>
        </p:nvCxnSpPr>
        <p:spPr>
          <a:xfrm flipV="1">
            <a:off x="8792184" y="2955919"/>
            <a:ext cx="0" cy="1524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5F268DC5-BD90-412C-9477-E7B1DD9A5039}"/>
              </a:ext>
            </a:extLst>
          </p:cNvPr>
          <p:cNvCxnSpPr/>
          <p:nvPr/>
        </p:nvCxnSpPr>
        <p:spPr>
          <a:xfrm>
            <a:off x="6929729" y="2948299"/>
            <a:ext cx="3635375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9" name="Zone de texte 12">
            <a:extLst>
              <a:ext uri="{FF2B5EF4-FFF2-40B4-BE49-F238E27FC236}">
                <a16:creationId xmlns:a16="http://schemas.microsoft.com/office/drawing/2014/main" id="{6F9617C4-0028-45EC-A779-DFEA6B6763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1555" y="2646506"/>
            <a:ext cx="1115780" cy="1122146"/>
          </a:xfrm>
          <a:prstGeom prst="rect">
            <a:avLst/>
          </a:prstGeom>
          <a:solidFill>
            <a:srgbClr val="FFFFFF"/>
          </a:solidFill>
          <a:ln w="12700">
            <a:solidFill>
              <a:srgbClr val="70AD47"/>
            </a:solidFill>
            <a:prstDash val="sysDash"/>
            <a:miter lim="800000"/>
            <a:headEnd/>
            <a:tailEnd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LASER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room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0F0CE01D-EB9E-405F-978D-14072559C1BC}"/>
              </a:ext>
            </a:extLst>
          </p:cNvPr>
          <p:cNvCxnSpPr/>
          <p:nvPr/>
        </p:nvCxnSpPr>
        <p:spPr>
          <a:xfrm>
            <a:off x="5002235" y="4006209"/>
            <a:ext cx="6480000" cy="3810"/>
          </a:xfrm>
          <a:prstGeom prst="line">
            <a:avLst/>
          </a:prstGeom>
          <a:ln w="38100" cmpd="tri">
            <a:solidFill>
              <a:schemeClr val="tx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BDA63C81-6F70-4F82-BEBE-FB9C58AC9B33}"/>
              </a:ext>
            </a:extLst>
          </p:cNvPr>
          <p:cNvCxnSpPr/>
          <p:nvPr/>
        </p:nvCxnSpPr>
        <p:spPr>
          <a:xfrm>
            <a:off x="10554309" y="2948934"/>
            <a:ext cx="1043940" cy="0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1C53B896-AC96-4F1E-BB86-BD9E20468514}"/>
              </a:ext>
            </a:extLst>
          </p:cNvPr>
          <p:cNvCxnSpPr/>
          <p:nvPr/>
        </p:nvCxnSpPr>
        <p:spPr>
          <a:xfrm>
            <a:off x="11596979" y="4300214"/>
            <a:ext cx="0" cy="935990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869C858A-7625-451A-918D-7CAE83443981}"/>
              </a:ext>
            </a:extLst>
          </p:cNvPr>
          <p:cNvCxnSpPr/>
          <p:nvPr/>
        </p:nvCxnSpPr>
        <p:spPr>
          <a:xfrm>
            <a:off x="10554309" y="5242554"/>
            <a:ext cx="1043940" cy="0"/>
          </a:xfrm>
          <a:prstGeom prst="straightConnector1">
            <a:avLst/>
          </a:prstGeom>
          <a:ln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4A000984-2D5F-4F03-95A8-93A9646F7172}"/>
              </a:ext>
            </a:extLst>
          </p:cNvPr>
          <p:cNvCxnSpPr/>
          <p:nvPr/>
        </p:nvCxnSpPr>
        <p:spPr>
          <a:xfrm>
            <a:off x="9735159" y="5242554"/>
            <a:ext cx="1043940" cy="0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D275EE35-BC5C-4C4C-9BE6-0B6CD8022DE7}"/>
              </a:ext>
            </a:extLst>
          </p:cNvPr>
          <p:cNvCxnSpPr/>
          <p:nvPr/>
        </p:nvCxnSpPr>
        <p:spPr>
          <a:xfrm>
            <a:off x="7744434" y="5264144"/>
            <a:ext cx="1043940" cy="0"/>
          </a:xfrm>
          <a:prstGeom prst="straightConnector1">
            <a:avLst/>
          </a:prstGeom>
          <a:ln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2CF165AD-F37C-485E-8F51-C68A806B8E24}"/>
              </a:ext>
            </a:extLst>
          </p:cNvPr>
          <p:cNvCxnSpPr/>
          <p:nvPr/>
        </p:nvCxnSpPr>
        <p:spPr>
          <a:xfrm flipV="1">
            <a:off x="11683273" y="4006209"/>
            <a:ext cx="287655" cy="0"/>
          </a:xfrm>
          <a:prstGeom prst="line">
            <a:avLst/>
          </a:prstGeom>
          <a:ln w="38100" cmpd="tri">
            <a:solidFill>
              <a:schemeClr val="tx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14A286C9-C479-4C11-9C6A-E5E483C69925}"/>
              </a:ext>
            </a:extLst>
          </p:cNvPr>
          <p:cNvCxnSpPr/>
          <p:nvPr/>
        </p:nvCxnSpPr>
        <p:spPr>
          <a:xfrm flipH="1" flipV="1">
            <a:off x="7732369" y="4776464"/>
            <a:ext cx="0" cy="467995"/>
          </a:xfrm>
          <a:prstGeom prst="straightConnector1">
            <a:avLst/>
          </a:prstGeom>
          <a:ln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6" name="Connecteur droit avec flèche 65">
            <a:extLst>
              <a:ext uri="{FF2B5EF4-FFF2-40B4-BE49-F238E27FC236}">
                <a16:creationId xmlns:a16="http://schemas.microsoft.com/office/drawing/2014/main" id="{E9C9B36D-8B16-4DB8-A450-DE18EE0D7C32}"/>
              </a:ext>
            </a:extLst>
          </p:cNvPr>
          <p:cNvCxnSpPr/>
          <p:nvPr/>
        </p:nvCxnSpPr>
        <p:spPr>
          <a:xfrm>
            <a:off x="7734909" y="4387844"/>
            <a:ext cx="1079500" cy="0"/>
          </a:xfrm>
          <a:prstGeom prst="straightConnector1">
            <a:avLst/>
          </a:prstGeom>
          <a:ln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7" name="Connecteur droit avec flèche 66">
            <a:extLst>
              <a:ext uri="{FF2B5EF4-FFF2-40B4-BE49-F238E27FC236}">
                <a16:creationId xmlns:a16="http://schemas.microsoft.com/office/drawing/2014/main" id="{FE47C329-8222-44B8-8FC4-7F1154D5C289}"/>
              </a:ext>
            </a:extLst>
          </p:cNvPr>
          <p:cNvCxnSpPr/>
          <p:nvPr/>
        </p:nvCxnSpPr>
        <p:spPr>
          <a:xfrm flipH="1" flipV="1">
            <a:off x="7734909" y="4384669"/>
            <a:ext cx="0" cy="503555"/>
          </a:xfrm>
          <a:prstGeom prst="straightConnector1">
            <a:avLst/>
          </a:prstGeom>
          <a:ln>
            <a:solidFill>
              <a:srgbClr val="0070C0"/>
            </a:solidFill>
            <a:prstDash val="solid"/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8" name="Connecteur droit avec flèche 67">
            <a:extLst>
              <a:ext uri="{FF2B5EF4-FFF2-40B4-BE49-F238E27FC236}">
                <a16:creationId xmlns:a16="http://schemas.microsoft.com/office/drawing/2014/main" id="{F61B6841-C0CE-4313-B2D0-8B1F884662FA}"/>
              </a:ext>
            </a:extLst>
          </p:cNvPr>
          <p:cNvCxnSpPr/>
          <p:nvPr/>
        </p:nvCxnSpPr>
        <p:spPr>
          <a:xfrm>
            <a:off x="8795994" y="4396734"/>
            <a:ext cx="1619885" cy="0"/>
          </a:xfrm>
          <a:prstGeom prst="straightConnector1">
            <a:avLst/>
          </a:prstGeom>
          <a:ln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9" name="Zone de texte 333">
            <a:extLst>
              <a:ext uri="{FF2B5EF4-FFF2-40B4-BE49-F238E27FC236}">
                <a16:creationId xmlns:a16="http://schemas.microsoft.com/office/drawing/2014/main" id="{FD189A46-6043-48EC-BEC7-B566DE7462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1555" y="4147327"/>
            <a:ext cx="1115780" cy="1172210"/>
          </a:xfrm>
          <a:prstGeom prst="rect">
            <a:avLst/>
          </a:prstGeom>
          <a:solidFill>
            <a:srgbClr val="FFFFFF"/>
          </a:solidFill>
          <a:ln w="12700">
            <a:solidFill>
              <a:srgbClr val="70AD47"/>
            </a:solidFill>
            <a:prstDash val="sysDash"/>
            <a:miter lim="800000"/>
            <a:headEnd/>
            <a:tailEnd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ACCELERATOR 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room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70" name="Connecteur droit avec flèche 69">
            <a:extLst>
              <a:ext uri="{FF2B5EF4-FFF2-40B4-BE49-F238E27FC236}">
                <a16:creationId xmlns:a16="http://schemas.microsoft.com/office/drawing/2014/main" id="{D45A191F-78D5-42F6-8428-1DE71B273868}"/>
              </a:ext>
            </a:extLst>
          </p:cNvPr>
          <p:cNvCxnSpPr/>
          <p:nvPr/>
        </p:nvCxnSpPr>
        <p:spPr>
          <a:xfrm>
            <a:off x="11600154" y="2934329"/>
            <a:ext cx="0" cy="1439545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71" name="Groupe 70">
            <a:extLst>
              <a:ext uri="{FF2B5EF4-FFF2-40B4-BE49-F238E27FC236}">
                <a16:creationId xmlns:a16="http://schemas.microsoft.com/office/drawing/2014/main" id="{CF4B5C44-1B43-4C3B-B6DE-29024F682A2D}"/>
              </a:ext>
            </a:extLst>
          </p:cNvPr>
          <p:cNvGrpSpPr/>
          <p:nvPr/>
        </p:nvGrpSpPr>
        <p:grpSpPr>
          <a:xfrm>
            <a:off x="6596989" y="2378069"/>
            <a:ext cx="5062220" cy="3190875"/>
            <a:chOff x="0" y="0"/>
            <a:chExt cx="5062220" cy="3190875"/>
          </a:xfrm>
        </p:grpSpPr>
        <p:sp>
          <p:nvSpPr>
            <p:cNvPr id="72" name="Zone de texte 2">
              <a:extLst>
                <a:ext uri="{FF2B5EF4-FFF2-40B4-BE49-F238E27FC236}">
                  <a16:creationId xmlns:a16="http://schemas.microsoft.com/office/drawing/2014/main" id="{6112653E-457C-4053-8AD6-EE9F418417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733425"/>
              <a:ext cx="1028700" cy="648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fr-FR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Femtosecond fiber </a:t>
              </a:r>
            </a:p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fr-FR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oscillator</a:t>
              </a:r>
            </a:p>
          </p:txBody>
        </p:sp>
        <p:sp>
          <p:nvSpPr>
            <p:cNvPr id="73" name="Zone de texte 2">
              <a:extLst>
                <a:ext uri="{FF2B5EF4-FFF2-40B4-BE49-F238E27FC236}">
                  <a16:creationId xmlns:a16="http://schemas.microsoft.com/office/drawing/2014/main" id="{7A337091-5DD4-4F7C-83B4-29F333B100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7750" y="733425"/>
              <a:ext cx="733425" cy="6381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fr-FR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Pulse stretcher</a:t>
              </a:r>
            </a:p>
          </p:txBody>
        </p:sp>
        <p:sp>
          <p:nvSpPr>
            <p:cNvPr id="74" name="Zone de texte 2">
              <a:extLst>
                <a:ext uri="{FF2B5EF4-FFF2-40B4-BE49-F238E27FC236}">
                  <a16:creationId xmlns:a16="http://schemas.microsoft.com/office/drawing/2014/main" id="{A048FC65-B60B-4BF9-AD4D-BFC57E5E38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00225" y="733425"/>
              <a:ext cx="800100" cy="6381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fr-FR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RGA &amp; Multi-pass</a:t>
              </a:r>
            </a:p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fr-FR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amplifier</a:t>
              </a:r>
            </a:p>
          </p:txBody>
        </p:sp>
        <p:sp>
          <p:nvSpPr>
            <p:cNvPr id="75" name="Zone de texte 2">
              <a:extLst>
                <a:ext uri="{FF2B5EF4-FFF2-40B4-BE49-F238E27FC236}">
                  <a16:creationId xmlns:a16="http://schemas.microsoft.com/office/drawing/2014/main" id="{37A25D26-5192-4138-885B-7324474D07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19375" y="733425"/>
              <a:ext cx="895350" cy="6381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fr-FR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Pulse compressor</a:t>
              </a:r>
            </a:p>
          </p:txBody>
        </p:sp>
        <p:sp>
          <p:nvSpPr>
            <p:cNvPr id="76" name="Zone de texte 2">
              <a:extLst>
                <a:ext uri="{FF2B5EF4-FFF2-40B4-BE49-F238E27FC236}">
                  <a16:creationId xmlns:a16="http://schemas.microsoft.com/office/drawing/2014/main" id="{61E563CC-577B-4772-AA5D-68808AD3B5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0750" y="2552700"/>
              <a:ext cx="942975" cy="6381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fr-FR" sz="11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</a:t>
              </a:r>
              <a:r>
                <a:rPr lang="fr-FR" sz="11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hird</a:t>
              </a:r>
              <a:endParaRPr lang="fr-F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fr-FR" sz="11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</a:t>
              </a:r>
              <a:r>
                <a:rPr lang="fr-FR" sz="11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armonic</a:t>
              </a:r>
              <a:r>
                <a:rPr lang="fr-FR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11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</a:t>
              </a:r>
              <a:r>
                <a:rPr lang="fr-FR" sz="11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eneration</a:t>
              </a:r>
              <a:endParaRPr lang="fr-F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Forme libre 78">
              <a:extLst>
                <a:ext uri="{FF2B5EF4-FFF2-40B4-BE49-F238E27FC236}">
                  <a16:creationId xmlns:a16="http://schemas.microsoft.com/office/drawing/2014/main" id="{B7E0F829-E140-44EE-9D3E-BC63283F28EC}"/>
                </a:ext>
              </a:extLst>
            </p:cNvPr>
            <p:cNvSpPr/>
            <p:nvPr/>
          </p:nvSpPr>
          <p:spPr>
            <a:xfrm>
              <a:off x="2933700" y="0"/>
              <a:ext cx="200025" cy="547370"/>
            </a:xfrm>
            <a:custGeom>
              <a:avLst/>
              <a:gdLst>
                <a:gd name="connsiteX0" fmla="*/ 0 w 266700"/>
                <a:gd name="connsiteY0" fmla="*/ 181038 h 185420"/>
                <a:gd name="connsiteX1" fmla="*/ 104775 w 266700"/>
                <a:gd name="connsiteY1" fmla="*/ 142938 h 185420"/>
                <a:gd name="connsiteX2" fmla="*/ 142875 w 266700"/>
                <a:gd name="connsiteY2" fmla="*/ 63 h 185420"/>
                <a:gd name="connsiteX3" fmla="*/ 190500 w 266700"/>
                <a:gd name="connsiteY3" fmla="*/ 161988 h 185420"/>
                <a:gd name="connsiteX4" fmla="*/ 266700 w 266700"/>
                <a:gd name="connsiteY4" fmla="*/ 181038 h 18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700" h="185420">
                  <a:moveTo>
                    <a:pt x="0" y="181038"/>
                  </a:moveTo>
                  <a:cubicBezTo>
                    <a:pt x="40481" y="177069"/>
                    <a:pt x="80963" y="173100"/>
                    <a:pt x="104775" y="142938"/>
                  </a:cubicBezTo>
                  <a:cubicBezTo>
                    <a:pt x="128587" y="112776"/>
                    <a:pt x="128588" y="-3112"/>
                    <a:pt x="142875" y="63"/>
                  </a:cubicBezTo>
                  <a:cubicBezTo>
                    <a:pt x="157162" y="3238"/>
                    <a:pt x="169863" y="131826"/>
                    <a:pt x="190500" y="161988"/>
                  </a:cubicBezTo>
                  <a:cubicBezTo>
                    <a:pt x="211137" y="192150"/>
                    <a:pt x="238918" y="186594"/>
                    <a:pt x="266700" y="181038"/>
                  </a:cubicBezTo>
                </a:path>
              </a:pathLst>
            </a:cu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5B5B7580-561E-4195-AD3A-6F84FC14D194}"/>
                </a:ext>
              </a:extLst>
            </p:cNvPr>
            <p:cNvSpPr/>
            <p:nvPr/>
          </p:nvSpPr>
          <p:spPr>
            <a:xfrm rot="19219360" flipH="1">
              <a:off x="1095375" y="2800350"/>
              <a:ext cx="52070" cy="17970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B5AFC37F-0E65-4A26-A306-3DB4F382EAC6}"/>
                </a:ext>
              </a:extLst>
            </p:cNvPr>
            <p:cNvSpPr/>
            <p:nvPr/>
          </p:nvSpPr>
          <p:spPr>
            <a:xfrm>
              <a:off x="3695700" y="581025"/>
              <a:ext cx="904875" cy="2952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</a:t>
              </a:r>
              <a:r>
                <a:rPr lang="fr-FR" sz="1100" baseline="-2500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</a:t>
              </a:r>
              <a:r>
                <a:rPr lang="fr-FR" sz="110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= 100 fs</a:t>
              </a:r>
              <a:endParaRPr lang="fr-FR" sz="11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EC781B89-A820-4416-A834-B1DA4C5CC4F9}"/>
                </a:ext>
              </a:extLst>
            </p:cNvPr>
            <p:cNvSpPr/>
            <p:nvPr/>
          </p:nvSpPr>
          <p:spPr>
            <a:xfrm>
              <a:off x="3676650" y="285750"/>
              <a:ext cx="904875" cy="2952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</a:t>
              </a:r>
              <a:r>
                <a:rPr lang="fr-FR" sz="110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= 780nm</a:t>
              </a:r>
              <a:endParaRPr lang="fr-FR" sz="11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46FCA51B-D280-41B3-9447-316EAC2EA02F}"/>
                </a:ext>
              </a:extLst>
            </p:cNvPr>
            <p:cNvSpPr/>
            <p:nvPr/>
          </p:nvSpPr>
          <p:spPr>
            <a:xfrm rot="2380640">
              <a:off x="5010150" y="2790825"/>
              <a:ext cx="52070" cy="17970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82" name="Zone de texte 2">
              <a:extLst>
                <a:ext uri="{FF2B5EF4-FFF2-40B4-BE49-F238E27FC236}">
                  <a16:creationId xmlns:a16="http://schemas.microsoft.com/office/drawing/2014/main" id="{3844B84A-96C1-485C-BF12-0B023C88FE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10000" y="1752600"/>
              <a:ext cx="1019175" cy="48577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fr-FR" sz="1100" b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RF Gun</a:t>
              </a:r>
              <a:endParaRPr lang="fr-FR" sz="11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fr-FR" sz="1100" b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Photocathode</a:t>
              </a:r>
              <a:endParaRPr lang="fr-FR" sz="11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C5BC3CFF-B9E4-4D6A-9BF0-01ACA92FD8D5}"/>
                </a:ext>
              </a:extLst>
            </p:cNvPr>
            <p:cNvSpPr/>
            <p:nvPr/>
          </p:nvSpPr>
          <p:spPr>
            <a:xfrm rot="19219360" flipH="1">
              <a:off x="5000625" y="476250"/>
              <a:ext cx="52070" cy="17970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67A7B2D2-C1FE-49A6-9991-D7895DAEF511}"/>
                </a:ext>
              </a:extLst>
            </p:cNvPr>
            <p:cNvSpPr/>
            <p:nvPr/>
          </p:nvSpPr>
          <p:spPr>
            <a:xfrm>
              <a:off x="1295400" y="2628900"/>
              <a:ext cx="904875" cy="2952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</a:t>
              </a:r>
              <a:r>
                <a:rPr lang="fr-FR" sz="110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= 263nm</a:t>
              </a:r>
              <a:endParaRPr lang="fr-FR" sz="11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5" name="Forme libre 86">
              <a:extLst>
                <a:ext uri="{FF2B5EF4-FFF2-40B4-BE49-F238E27FC236}">
                  <a16:creationId xmlns:a16="http://schemas.microsoft.com/office/drawing/2014/main" id="{52180568-8E4A-46E5-9249-AFD0B94685E5}"/>
                </a:ext>
              </a:extLst>
            </p:cNvPr>
            <p:cNvSpPr/>
            <p:nvPr/>
          </p:nvSpPr>
          <p:spPr>
            <a:xfrm>
              <a:off x="495300" y="361950"/>
              <a:ext cx="161925" cy="171450"/>
            </a:xfrm>
            <a:custGeom>
              <a:avLst/>
              <a:gdLst>
                <a:gd name="connsiteX0" fmla="*/ 0 w 333375"/>
                <a:gd name="connsiteY0" fmla="*/ 228708 h 247758"/>
                <a:gd name="connsiteX1" fmla="*/ 104775 w 333375"/>
                <a:gd name="connsiteY1" fmla="*/ 219183 h 247758"/>
                <a:gd name="connsiteX2" fmla="*/ 190500 w 333375"/>
                <a:gd name="connsiteY2" fmla="*/ 108 h 247758"/>
                <a:gd name="connsiteX3" fmla="*/ 247650 w 333375"/>
                <a:gd name="connsiteY3" fmla="*/ 190608 h 247758"/>
                <a:gd name="connsiteX4" fmla="*/ 333375 w 333375"/>
                <a:gd name="connsiteY4" fmla="*/ 247758 h 24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3375" h="247758">
                  <a:moveTo>
                    <a:pt x="0" y="228708"/>
                  </a:moveTo>
                  <a:cubicBezTo>
                    <a:pt x="36512" y="242995"/>
                    <a:pt x="73025" y="257283"/>
                    <a:pt x="104775" y="219183"/>
                  </a:cubicBezTo>
                  <a:cubicBezTo>
                    <a:pt x="136525" y="181083"/>
                    <a:pt x="166688" y="4870"/>
                    <a:pt x="190500" y="108"/>
                  </a:cubicBezTo>
                  <a:cubicBezTo>
                    <a:pt x="214312" y="-4654"/>
                    <a:pt x="223838" y="149333"/>
                    <a:pt x="247650" y="190608"/>
                  </a:cubicBezTo>
                  <a:cubicBezTo>
                    <a:pt x="271462" y="231883"/>
                    <a:pt x="302418" y="239820"/>
                    <a:pt x="333375" y="247758"/>
                  </a:cubicBezTo>
                </a:path>
              </a:pathLst>
            </a:cu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86" name="Forme libre 87">
              <a:extLst>
                <a:ext uri="{FF2B5EF4-FFF2-40B4-BE49-F238E27FC236}">
                  <a16:creationId xmlns:a16="http://schemas.microsoft.com/office/drawing/2014/main" id="{E1DBD9A0-2219-4E6B-AA9A-9B30F5F8B8B2}"/>
                </a:ext>
              </a:extLst>
            </p:cNvPr>
            <p:cNvSpPr/>
            <p:nvPr/>
          </p:nvSpPr>
          <p:spPr>
            <a:xfrm>
              <a:off x="1181100" y="381000"/>
              <a:ext cx="523875" cy="152400"/>
            </a:xfrm>
            <a:custGeom>
              <a:avLst/>
              <a:gdLst>
                <a:gd name="connsiteX0" fmla="*/ 0 w 333375"/>
                <a:gd name="connsiteY0" fmla="*/ 228708 h 247758"/>
                <a:gd name="connsiteX1" fmla="*/ 104775 w 333375"/>
                <a:gd name="connsiteY1" fmla="*/ 219183 h 247758"/>
                <a:gd name="connsiteX2" fmla="*/ 190500 w 333375"/>
                <a:gd name="connsiteY2" fmla="*/ 108 h 247758"/>
                <a:gd name="connsiteX3" fmla="*/ 247650 w 333375"/>
                <a:gd name="connsiteY3" fmla="*/ 190608 h 247758"/>
                <a:gd name="connsiteX4" fmla="*/ 333375 w 333375"/>
                <a:gd name="connsiteY4" fmla="*/ 247758 h 24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3375" h="247758">
                  <a:moveTo>
                    <a:pt x="0" y="228708"/>
                  </a:moveTo>
                  <a:cubicBezTo>
                    <a:pt x="36512" y="242995"/>
                    <a:pt x="73025" y="257283"/>
                    <a:pt x="104775" y="219183"/>
                  </a:cubicBezTo>
                  <a:cubicBezTo>
                    <a:pt x="136525" y="181083"/>
                    <a:pt x="166688" y="4870"/>
                    <a:pt x="190500" y="108"/>
                  </a:cubicBezTo>
                  <a:cubicBezTo>
                    <a:pt x="214312" y="-4654"/>
                    <a:pt x="223838" y="149333"/>
                    <a:pt x="247650" y="190608"/>
                  </a:cubicBezTo>
                  <a:cubicBezTo>
                    <a:pt x="271462" y="231883"/>
                    <a:pt x="302418" y="239820"/>
                    <a:pt x="333375" y="247758"/>
                  </a:cubicBezTo>
                </a:path>
              </a:pathLst>
            </a:cu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87" name="Forme libre 88">
              <a:extLst>
                <a:ext uri="{FF2B5EF4-FFF2-40B4-BE49-F238E27FC236}">
                  <a16:creationId xmlns:a16="http://schemas.microsoft.com/office/drawing/2014/main" id="{0208F68D-C5FB-48B8-B330-36F8F4686828}"/>
                </a:ext>
              </a:extLst>
            </p:cNvPr>
            <p:cNvSpPr/>
            <p:nvPr/>
          </p:nvSpPr>
          <p:spPr>
            <a:xfrm>
              <a:off x="1962150" y="9525"/>
              <a:ext cx="552450" cy="533400"/>
            </a:xfrm>
            <a:custGeom>
              <a:avLst/>
              <a:gdLst>
                <a:gd name="connsiteX0" fmla="*/ 0 w 333375"/>
                <a:gd name="connsiteY0" fmla="*/ 228708 h 247758"/>
                <a:gd name="connsiteX1" fmla="*/ 104775 w 333375"/>
                <a:gd name="connsiteY1" fmla="*/ 219183 h 247758"/>
                <a:gd name="connsiteX2" fmla="*/ 190500 w 333375"/>
                <a:gd name="connsiteY2" fmla="*/ 108 h 247758"/>
                <a:gd name="connsiteX3" fmla="*/ 247650 w 333375"/>
                <a:gd name="connsiteY3" fmla="*/ 190608 h 247758"/>
                <a:gd name="connsiteX4" fmla="*/ 333375 w 333375"/>
                <a:gd name="connsiteY4" fmla="*/ 247758 h 24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3375" h="247758">
                  <a:moveTo>
                    <a:pt x="0" y="228708"/>
                  </a:moveTo>
                  <a:cubicBezTo>
                    <a:pt x="36512" y="242995"/>
                    <a:pt x="73025" y="257283"/>
                    <a:pt x="104775" y="219183"/>
                  </a:cubicBezTo>
                  <a:cubicBezTo>
                    <a:pt x="136525" y="181083"/>
                    <a:pt x="166688" y="4870"/>
                    <a:pt x="190500" y="108"/>
                  </a:cubicBezTo>
                  <a:cubicBezTo>
                    <a:pt x="214312" y="-4654"/>
                    <a:pt x="223838" y="149333"/>
                    <a:pt x="247650" y="190608"/>
                  </a:cubicBezTo>
                  <a:cubicBezTo>
                    <a:pt x="271462" y="231883"/>
                    <a:pt x="302418" y="239820"/>
                    <a:pt x="333375" y="247758"/>
                  </a:cubicBezTo>
                </a:path>
              </a:pathLst>
            </a:cu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2468683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01D2A8-A5E6-42AC-B2E3-13619E406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556"/>
            <a:ext cx="10515600" cy="1127256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Canon à électrons </a:t>
            </a:r>
            <a:br>
              <a:rPr lang="fr-F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3600" dirty="0">
                <a:solidFill>
                  <a:srgbClr val="002060"/>
                </a:solidFill>
              </a:rPr>
              <a:t>Structures</a:t>
            </a:r>
            <a:endParaRPr lang="fr-FR" sz="3200" dirty="0"/>
          </a:p>
        </p:txBody>
      </p:sp>
      <p:pic>
        <p:nvPicPr>
          <p:cNvPr id="23" name="Graphique 6">
            <a:extLst>
              <a:ext uri="{FF2B5EF4-FFF2-40B4-BE49-F238E27FC236}">
                <a16:creationId xmlns:a16="http://schemas.microsoft.com/office/drawing/2014/main" id="{9D512CA8-6C77-4E1D-B54E-77F878D4BB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08776" y="187570"/>
            <a:ext cx="1467182" cy="517375"/>
          </a:xfrm>
          <a:prstGeom prst="rect">
            <a:avLst/>
          </a:prstGeom>
        </p:spPr>
      </p:pic>
      <p:pic>
        <p:nvPicPr>
          <p:cNvPr id="27" name="Espace réservé du contenu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87" y="187570"/>
            <a:ext cx="1467182" cy="996461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Atelier "</a:t>
            </a:r>
            <a:r>
              <a:rPr lang="fr-FR" dirty="0" err="1"/>
              <a:t>Accélétrateur</a:t>
            </a:r>
            <a:r>
              <a:rPr lang="fr-FR" dirty="0"/>
              <a:t>, Recherche et Société"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4BB6A-17CD-4C1D-A697-7E2FCEBD4E0C}" type="slidenum">
              <a:rPr lang="fr-FR" smtClean="0"/>
              <a:t>11</a:t>
            </a:fld>
            <a:endParaRPr lang="fr-FR" dirty="0"/>
          </a:p>
        </p:txBody>
      </p:sp>
      <p:sp>
        <p:nvSpPr>
          <p:cNvPr id="28" name="Espace réservé du pied de page 1"/>
          <p:cNvSpPr txBox="1">
            <a:spLocks/>
          </p:cNvSpPr>
          <p:nvPr/>
        </p:nvSpPr>
        <p:spPr>
          <a:xfrm>
            <a:off x="54858" y="6356350"/>
            <a:ext cx="1337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JP LARBRE - ICP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C6BF1890-8DA8-4FBF-88F4-91D1EC9994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31" y="881630"/>
            <a:ext cx="1369221" cy="365126"/>
          </a:xfrm>
          <a:prstGeom prst="rect">
            <a:avLst/>
          </a:prstGeom>
        </p:spPr>
      </p:pic>
      <p:pic>
        <p:nvPicPr>
          <p:cNvPr id="25" name="image6.png">
            <a:extLst>
              <a:ext uri="{FF2B5EF4-FFF2-40B4-BE49-F238E27FC236}">
                <a16:creationId xmlns:a16="http://schemas.microsoft.com/office/drawing/2014/main" id="{3D3896B5-900F-4F1C-AA1A-F5425461AA97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4858" y="1361586"/>
            <a:ext cx="12060000" cy="92710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E70716C5-BFA7-4BDB-A257-8499EE0EDBA4}"/>
              </a:ext>
            </a:extLst>
          </p:cNvPr>
          <p:cNvSpPr/>
          <p:nvPr/>
        </p:nvSpPr>
        <p:spPr>
          <a:xfrm>
            <a:off x="7932578" y="1808427"/>
            <a:ext cx="3969769" cy="210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FR" b="1" dirty="0">
                <a:solidFill>
                  <a:srgbClr val="002060"/>
                </a:solidFill>
              </a:rPr>
              <a:t>Paramètres faisceau :</a:t>
            </a: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rgbClr val="002060"/>
                </a:solidFill>
              </a:rPr>
              <a:t>Energie</a:t>
            </a: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rgbClr val="002060"/>
                </a:solidFill>
              </a:rPr>
              <a:t>Charge</a:t>
            </a: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rgbClr val="002060"/>
                </a:solidFill>
              </a:rPr>
              <a:t>Largeur des paquets</a:t>
            </a: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rgbClr val="002060"/>
                </a:solidFill>
              </a:rPr>
              <a:t>Mode pulsé ou continue</a:t>
            </a: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rgbClr val="002060"/>
                </a:solidFill>
              </a:rPr>
              <a:t>Qualité du faisceau (émittance, brillance)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012A117-FC69-4608-9ADA-D4CAB2B9049E}"/>
              </a:ext>
            </a:extLst>
          </p:cNvPr>
          <p:cNvSpPr/>
          <p:nvPr/>
        </p:nvSpPr>
        <p:spPr>
          <a:xfrm>
            <a:off x="838200" y="1637841"/>
            <a:ext cx="1549409" cy="82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fr-FR" sz="1600" dirty="0">
                <a:solidFill>
                  <a:schemeClr val="tx1"/>
                </a:solidFill>
              </a:rPr>
              <a:t>Low </a:t>
            </a:r>
            <a:r>
              <a:rPr lang="fr-FR" sz="1600" dirty="0" err="1">
                <a:solidFill>
                  <a:schemeClr val="tx1"/>
                </a:solidFill>
              </a:rPr>
              <a:t>Level</a:t>
            </a:r>
            <a:r>
              <a:rPr lang="fr-FR" sz="1600" dirty="0">
                <a:solidFill>
                  <a:schemeClr val="tx1"/>
                </a:solidFill>
              </a:rPr>
              <a:t> RF</a:t>
            </a:r>
          </a:p>
          <a:p>
            <a:pPr algn="ctr"/>
            <a:r>
              <a:rPr lang="fr-FR" sz="1600" dirty="0">
                <a:solidFill>
                  <a:schemeClr val="tx1"/>
                </a:solidFill>
              </a:rPr>
              <a:t>&amp;</a:t>
            </a:r>
          </a:p>
          <a:p>
            <a:pPr algn="ctr"/>
            <a:r>
              <a:rPr lang="fr-FR" sz="1600" dirty="0">
                <a:solidFill>
                  <a:schemeClr val="tx1"/>
                </a:solidFill>
              </a:rPr>
              <a:t>Synchronisation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DBF2FCD-0322-4C5A-8471-9788888EE2D5}"/>
              </a:ext>
            </a:extLst>
          </p:cNvPr>
          <p:cNvSpPr/>
          <p:nvPr/>
        </p:nvSpPr>
        <p:spPr>
          <a:xfrm>
            <a:off x="6708000" y="5169701"/>
            <a:ext cx="7403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accent2">
                    <a:lumMod val="75000"/>
                  </a:schemeClr>
                </a:solidFill>
              </a:rPr>
              <a:t>ASN</a:t>
            </a:r>
            <a:endParaRPr lang="fr-FR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812C1616-5C67-465D-8196-573C23A1028B}"/>
              </a:ext>
            </a:extLst>
          </p:cNvPr>
          <p:cNvCxnSpPr>
            <a:cxnSpLocks/>
          </p:cNvCxnSpPr>
          <p:nvPr/>
        </p:nvCxnSpPr>
        <p:spPr>
          <a:xfrm flipH="1">
            <a:off x="6096000" y="5358028"/>
            <a:ext cx="612000" cy="0"/>
          </a:xfrm>
          <a:prstGeom prst="straightConnector1">
            <a:avLst/>
          </a:prstGeom>
          <a:ln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DADAD6A4-BAF9-458E-9834-C833E589D382}"/>
              </a:ext>
            </a:extLst>
          </p:cNvPr>
          <p:cNvSpPr/>
          <p:nvPr/>
        </p:nvSpPr>
        <p:spPr>
          <a:xfrm>
            <a:off x="84364" y="3104376"/>
            <a:ext cx="1170432" cy="86400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tx1"/>
                </a:solidFill>
              </a:rPr>
              <a:t>Source de particules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E80FD7A-EE0F-4580-A970-79A39E1D055F}"/>
              </a:ext>
            </a:extLst>
          </p:cNvPr>
          <p:cNvSpPr/>
          <p:nvPr/>
        </p:nvSpPr>
        <p:spPr>
          <a:xfrm>
            <a:off x="1510493" y="2962589"/>
            <a:ext cx="4378237" cy="864000"/>
          </a:xfrm>
          <a:prstGeom prst="rect">
            <a:avLst/>
          </a:prstGeom>
          <a:solidFill>
            <a:schemeClr val="bg1"/>
          </a:solidFill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2060"/>
                </a:solidFill>
              </a:rPr>
              <a:t>Structure accélératrices -&gt; Cavités RF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2060"/>
                </a:solidFill>
              </a:rPr>
              <a:t>Eléments magnétiques -&gt; </a:t>
            </a:r>
            <a:r>
              <a:rPr lang="fr-FR" sz="1600" dirty="0" err="1">
                <a:solidFill>
                  <a:srgbClr val="002060"/>
                </a:solidFill>
              </a:rPr>
              <a:t>solénoides</a:t>
            </a:r>
            <a:r>
              <a:rPr lang="fr-FR" sz="1600" dirty="0">
                <a:solidFill>
                  <a:srgbClr val="002060"/>
                </a:solidFill>
              </a:rPr>
              <a:t>, </a:t>
            </a:r>
            <a:r>
              <a:rPr lang="fr-FR" sz="1600" dirty="0" err="1">
                <a:solidFill>
                  <a:srgbClr val="002060"/>
                </a:solidFill>
              </a:rPr>
              <a:t>quadripoles</a:t>
            </a:r>
            <a:r>
              <a:rPr lang="fr-FR" sz="1600" dirty="0">
                <a:solidFill>
                  <a:srgbClr val="002060"/>
                </a:solidFill>
              </a:rPr>
              <a:t>, </a:t>
            </a:r>
            <a:r>
              <a:rPr lang="fr-FR" sz="1600" dirty="0" err="1">
                <a:solidFill>
                  <a:srgbClr val="002060"/>
                </a:solidFill>
              </a:rPr>
              <a:t>dipoles</a:t>
            </a:r>
            <a:endParaRPr lang="fr-FR" sz="1600" dirty="0">
              <a:solidFill>
                <a:srgbClr val="002060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B0897EB-02ED-4957-8B5A-EFB325E9667F}"/>
              </a:ext>
            </a:extLst>
          </p:cNvPr>
          <p:cNvSpPr/>
          <p:nvPr/>
        </p:nvSpPr>
        <p:spPr>
          <a:xfrm>
            <a:off x="1510494" y="3863617"/>
            <a:ext cx="4378242" cy="742721"/>
          </a:xfrm>
          <a:prstGeom prst="rect">
            <a:avLst/>
          </a:prstGeom>
          <a:solidFill>
            <a:schemeClr val="bg1"/>
          </a:solidFill>
          <a:ln w="127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Diagnostiques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Systèmes : pompage &amp; jauges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Système de refroidissement &amp; régulation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A70FE42-5A4A-45AF-9F55-53B78C926501}"/>
              </a:ext>
            </a:extLst>
          </p:cNvPr>
          <p:cNvSpPr/>
          <p:nvPr/>
        </p:nvSpPr>
        <p:spPr>
          <a:xfrm>
            <a:off x="1449535" y="4990724"/>
            <a:ext cx="1342434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fr-FR" sz="1600" dirty="0">
                <a:solidFill>
                  <a:schemeClr val="tx1"/>
                </a:solidFill>
              </a:rPr>
              <a:t>Alimentations</a:t>
            </a:r>
          </a:p>
          <a:p>
            <a:pPr algn="ctr"/>
            <a:r>
              <a:rPr lang="fr-FR" sz="1600" dirty="0">
                <a:solidFill>
                  <a:schemeClr val="tx1"/>
                </a:solidFill>
              </a:rPr>
              <a:t>aimants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365D980-0F78-4B05-9799-6B2C6D1A81E4}"/>
              </a:ext>
            </a:extLst>
          </p:cNvPr>
          <p:cNvSpPr/>
          <p:nvPr/>
        </p:nvSpPr>
        <p:spPr>
          <a:xfrm>
            <a:off x="4501896" y="4978531"/>
            <a:ext cx="1524303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fr-FR" sz="1600" dirty="0">
                <a:solidFill>
                  <a:schemeClr val="tx1"/>
                </a:solidFill>
              </a:rPr>
              <a:t>Système de</a:t>
            </a:r>
          </a:p>
          <a:p>
            <a:pPr algn="ctr"/>
            <a:r>
              <a:rPr lang="fr-FR" sz="1600" dirty="0">
                <a:solidFill>
                  <a:schemeClr val="tx1"/>
                </a:solidFill>
              </a:rPr>
              <a:t>sûreté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9ED1D27-A54E-472E-AF89-23B3D5F805DC}"/>
              </a:ext>
            </a:extLst>
          </p:cNvPr>
          <p:cNvSpPr/>
          <p:nvPr/>
        </p:nvSpPr>
        <p:spPr>
          <a:xfrm>
            <a:off x="2884781" y="4990724"/>
            <a:ext cx="1524303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fr-FR" sz="1600" dirty="0">
                <a:solidFill>
                  <a:schemeClr val="tx1"/>
                </a:solidFill>
              </a:rPr>
              <a:t>Alimentations</a:t>
            </a:r>
          </a:p>
          <a:p>
            <a:pPr algn="ctr"/>
            <a:r>
              <a:rPr lang="fr-FR" sz="1600" dirty="0">
                <a:solidFill>
                  <a:schemeClr val="tx1"/>
                </a:solidFill>
              </a:rPr>
              <a:t>Pompes ionique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54FFDFE-77EA-4D29-A804-4DEB50A9E554}"/>
              </a:ext>
            </a:extLst>
          </p:cNvPr>
          <p:cNvSpPr/>
          <p:nvPr/>
        </p:nvSpPr>
        <p:spPr>
          <a:xfrm>
            <a:off x="1449535" y="5897096"/>
            <a:ext cx="4576664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fr-FR" sz="1600" dirty="0">
                <a:solidFill>
                  <a:schemeClr val="tx1"/>
                </a:solidFill>
              </a:rPr>
              <a:t>Système d’acquisition &amp; contrôle</a:t>
            </a:r>
          </a:p>
        </p:txBody>
      </p:sp>
      <p:sp>
        <p:nvSpPr>
          <p:cNvPr id="11" name="Triangle isocèle 10">
            <a:extLst>
              <a:ext uri="{FF2B5EF4-FFF2-40B4-BE49-F238E27FC236}">
                <a16:creationId xmlns:a16="http://schemas.microsoft.com/office/drawing/2014/main" id="{5B7A0640-2A94-4C4B-91CB-12D5B819AB34}"/>
              </a:ext>
            </a:extLst>
          </p:cNvPr>
          <p:cNvSpPr/>
          <p:nvPr/>
        </p:nvSpPr>
        <p:spPr>
          <a:xfrm rot="5400000">
            <a:off x="2981235" y="1504766"/>
            <a:ext cx="1059967" cy="1077973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6EB6045-E104-40D2-81B5-016A8145D89F}"/>
              </a:ext>
            </a:extLst>
          </p:cNvPr>
          <p:cNvSpPr/>
          <p:nvPr/>
        </p:nvSpPr>
        <p:spPr>
          <a:xfrm>
            <a:off x="2954553" y="1771037"/>
            <a:ext cx="9835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/>
              <a:t>RF power source</a:t>
            </a:r>
            <a:endParaRPr lang="fr-FR" dirty="0">
              <a:solidFill>
                <a:srgbClr val="002060"/>
              </a:solidFill>
            </a:endParaRP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819FC792-C477-4F44-81E1-E95D972B79B3}"/>
              </a:ext>
            </a:extLst>
          </p:cNvPr>
          <p:cNvCxnSpPr>
            <a:cxnSpLocks/>
          </p:cNvCxnSpPr>
          <p:nvPr/>
        </p:nvCxnSpPr>
        <p:spPr>
          <a:xfrm>
            <a:off x="1240750" y="3538665"/>
            <a:ext cx="6120000" cy="0"/>
          </a:xfrm>
          <a:prstGeom prst="straightConnector1">
            <a:avLst/>
          </a:prstGeom>
          <a:ln w="57150">
            <a:prstDash val="sysDot"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2E69E278-AC60-4454-B360-15BE2B2C060D}"/>
              </a:ext>
            </a:extLst>
          </p:cNvPr>
          <p:cNvCxnSpPr>
            <a:cxnSpLocks/>
            <a:stCxn id="35" idx="3"/>
          </p:cNvCxnSpPr>
          <p:nvPr/>
        </p:nvCxnSpPr>
        <p:spPr>
          <a:xfrm>
            <a:off x="2387609" y="2052118"/>
            <a:ext cx="5760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6" name="Connecteur droit avec flèche 65">
            <a:extLst>
              <a:ext uri="{FF2B5EF4-FFF2-40B4-BE49-F238E27FC236}">
                <a16:creationId xmlns:a16="http://schemas.microsoft.com/office/drawing/2014/main" id="{CC81B394-6DA4-4818-840B-047BEA22C600}"/>
              </a:ext>
            </a:extLst>
          </p:cNvPr>
          <p:cNvCxnSpPr/>
          <p:nvPr/>
        </p:nvCxnSpPr>
        <p:spPr>
          <a:xfrm>
            <a:off x="4026408" y="2051232"/>
            <a:ext cx="576000" cy="0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7" name="Connecteur droit avec flèche 66">
            <a:extLst>
              <a:ext uri="{FF2B5EF4-FFF2-40B4-BE49-F238E27FC236}">
                <a16:creationId xmlns:a16="http://schemas.microsoft.com/office/drawing/2014/main" id="{33315F2D-028E-4003-BA1F-97923281EAFE}"/>
              </a:ext>
            </a:extLst>
          </p:cNvPr>
          <p:cNvCxnSpPr>
            <a:cxnSpLocks/>
          </p:cNvCxnSpPr>
          <p:nvPr/>
        </p:nvCxnSpPr>
        <p:spPr>
          <a:xfrm>
            <a:off x="4590216" y="2039994"/>
            <a:ext cx="0" cy="90000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Flèche : double flèche verticale 18">
            <a:extLst>
              <a:ext uri="{FF2B5EF4-FFF2-40B4-BE49-F238E27FC236}">
                <a16:creationId xmlns:a16="http://schemas.microsoft.com/office/drawing/2014/main" id="{6C953635-01B1-4F36-8FD4-FB4685CAE51F}"/>
              </a:ext>
            </a:extLst>
          </p:cNvPr>
          <p:cNvSpPr/>
          <p:nvPr/>
        </p:nvSpPr>
        <p:spPr>
          <a:xfrm>
            <a:off x="2036064" y="4618646"/>
            <a:ext cx="180000" cy="360000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Flèche : double flèche verticale 67">
            <a:extLst>
              <a:ext uri="{FF2B5EF4-FFF2-40B4-BE49-F238E27FC236}">
                <a16:creationId xmlns:a16="http://schemas.microsoft.com/office/drawing/2014/main" id="{7A0B8199-F110-48F0-B118-1C3596BAE84A}"/>
              </a:ext>
            </a:extLst>
          </p:cNvPr>
          <p:cNvSpPr/>
          <p:nvPr/>
        </p:nvSpPr>
        <p:spPr>
          <a:xfrm>
            <a:off x="3544740" y="4618531"/>
            <a:ext cx="180000" cy="360000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Flèche : double flèche verticale 68">
            <a:extLst>
              <a:ext uri="{FF2B5EF4-FFF2-40B4-BE49-F238E27FC236}">
                <a16:creationId xmlns:a16="http://schemas.microsoft.com/office/drawing/2014/main" id="{923FD79B-9118-4B65-8C4F-C7FB48E40F74}"/>
              </a:ext>
            </a:extLst>
          </p:cNvPr>
          <p:cNvSpPr/>
          <p:nvPr/>
        </p:nvSpPr>
        <p:spPr>
          <a:xfrm>
            <a:off x="5158723" y="4618646"/>
            <a:ext cx="180000" cy="360000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Flèche : double flèche verticale 69">
            <a:extLst>
              <a:ext uri="{FF2B5EF4-FFF2-40B4-BE49-F238E27FC236}">
                <a16:creationId xmlns:a16="http://schemas.microsoft.com/office/drawing/2014/main" id="{E7A34F92-EDC0-4D75-BA79-9F3D49F5ACE9}"/>
              </a:ext>
            </a:extLst>
          </p:cNvPr>
          <p:cNvSpPr/>
          <p:nvPr/>
        </p:nvSpPr>
        <p:spPr>
          <a:xfrm>
            <a:off x="5192402" y="5568083"/>
            <a:ext cx="180000" cy="324000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Flèche : double flèche verticale 70">
            <a:extLst>
              <a:ext uri="{FF2B5EF4-FFF2-40B4-BE49-F238E27FC236}">
                <a16:creationId xmlns:a16="http://schemas.microsoft.com/office/drawing/2014/main" id="{0DF6392C-CCB1-4509-A26E-29D7C14E391C}"/>
              </a:ext>
            </a:extLst>
          </p:cNvPr>
          <p:cNvSpPr/>
          <p:nvPr/>
        </p:nvSpPr>
        <p:spPr>
          <a:xfrm>
            <a:off x="3568095" y="5542694"/>
            <a:ext cx="180000" cy="324000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Flèche : double flèche verticale 71">
            <a:extLst>
              <a:ext uri="{FF2B5EF4-FFF2-40B4-BE49-F238E27FC236}">
                <a16:creationId xmlns:a16="http://schemas.microsoft.com/office/drawing/2014/main" id="{E1565F4C-95B3-4E2C-9D45-39B6BB1FB74F}"/>
              </a:ext>
            </a:extLst>
          </p:cNvPr>
          <p:cNvSpPr/>
          <p:nvPr/>
        </p:nvSpPr>
        <p:spPr>
          <a:xfrm>
            <a:off x="2030752" y="5557895"/>
            <a:ext cx="180000" cy="324000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8443C09-6E25-44B8-B49C-0B997060FBDA}"/>
              </a:ext>
            </a:extLst>
          </p:cNvPr>
          <p:cNvSpPr/>
          <p:nvPr/>
        </p:nvSpPr>
        <p:spPr>
          <a:xfrm>
            <a:off x="7932578" y="4182415"/>
            <a:ext cx="3654675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fr-FR" b="1" dirty="0">
                <a:solidFill>
                  <a:srgbClr val="C00000"/>
                </a:solidFill>
              </a:rPr>
              <a:t>Contraintes :</a:t>
            </a: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rgbClr val="C00000"/>
                </a:solidFill>
              </a:rPr>
              <a:t>Infrastructure</a:t>
            </a: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rgbClr val="C00000"/>
                </a:solidFill>
              </a:rPr>
              <a:t>Coût</a:t>
            </a: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rgbClr val="C00000"/>
                </a:solidFill>
              </a:rPr>
              <a:t>Consommation énergétique</a:t>
            </a: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rgbClr val="C00000"/>
                </a:solidFill>
              </a:rPr>
              <a:t>Fluides -&gt; Refroidissement</a:t>
            </a: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rgbClr val="C00000"/>
                </a:solidFill>
              </a:rPr>
              <a:t>Sûreté</a:t>
            </a:r>
          </a:p>
        </p:txBody>
      </p:sp>
    </p:spTree>
    <p:extLst>
      <p:ext uri="{BB962C8B-B14F-4D97-AF65-F5344CB8AC3E}">
        <p14:creationId xmlns:p14="http://schemas.microsoft.com/office/powerpoint/2010/main" val="3266030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1326836" y="185825"/>
            <a:ext cx="9144000" cy="1078957"/>
          </a:xfrm>
        </p:spPr>
        <p:txBody>
          <a:bodyPr>
            <a:normAutofit fontScale="90000"/>
          </a:bodyPr>
          <a:lstStyle/>
          <a:p>
            <a:r>
              <a:rPr lang="pt-BR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 ELYSE</a:t>
            </a:r>
            <a:br>
              <a:rPr lang="pt-BR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600" dirty="0">
                <a:solidFill>
                  <a:srgbClr val="002060"/>
                </a:solidFill>
              </a:rPr>
              <a:t>Contexte et motivation</a:t>
            </a:r>
            <a:endParaRPr lang="fr-FR" sz="3200" dirty="0">
              <a:ln w="0"/>
              <a:solidFill>
                <a:srgbClr val="002060"/>
              </a:solidFill>
            </a:endParaRPr>
          </a:p>
        </p:txBody>
      </p:sp>
      <p:pic>
        <p:nvPicPr>
          <p:cNvPr id="5" name="Espace réservé du contenu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87" y="187570"/>
            <a:ext cx="1467182" cy="996461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9D512CA8-6C77-4E1D-B54E-77F878D4BB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08776" y="187570"/>
            <a:ext cx="1467182" cy="51737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3AF9E2D-7822-4AE8-A08A-80AA42E300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84" y="3693781"/>
            <a:ext cx="858982" cy="847202"/>
          </a:xfrm>
          <a:prstGeom prst="rect">
            <a:avLst/>
          </a:prstGeom>
        </p:spPr>
      </p:pic>
      <p:pic>
        <p:nvPicPr>
          <p:cNvPr id="14" name="Graphique 13">
            <a:extLst>
              <a:ext uri="{FF2B5EF4-FFF2-40B4-BE49-F238E27FC236}">
                <a16:creationId xmlns:a16="http://schemas.microsoft.com/office/drawing/2014/main" id="{D157D711-7F1F-4A07-803A-EA67CBAB0D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58622" y="3649392"/>
            <a:ext cx="1910018" cy="67353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FA7FB8B-A601-47CB-BA50-921E00508A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51" y="4811086"/>
            <a:ext cx="1661986" cy="64812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0D9B75B-92DE-42AA-98CA-47FE0B8F0F1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7" t="26336" r="7093" b="19040"/>
          <a:stretch/>
        </p:blipFill>
        <p:spPr>
          <a:xfrm>
            <a:off x="2866390" y="4759434"/>
            <a:ext cx="2483893" cy="858467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3" t="13297" r="65635" b="7144"/>
          <a:stretch/>
        </p:blipFill>
        <p:spPr>
          <a:xfrm>
            <a:off x="8737600" y="3129147"/>
            <a:ext cx="3037732" cy="3260575"/>
          </a:xfrm>
          <a:prstGeom prst="rect">
            <a:avLst/>
          </a:prstGeom>
        </p:spPr>
      </p:pic>
      <p:cxnSp>
        <p:nvCxnSpPr>
          <p:cNvPr id="19" name="Connecteur droit avec flèche 18"/>
          <p:cNvCxnSpPr>
            <a:stCxn id="22" idx="2"/>
          </p:cNvCxnSpPr>
          <p:nvPr/>
        </p:nvCxnSpPr>
        <p:spPr>
          <a:xfrm>
            <a:off x="9256073" y="3014827"/>
            <a:ext cx="1078679" cy="1013367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723464" y="1691388"/>
            <a:ext cx="54397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000" b="1" dirty="0">
                <a:solidFill>
                  <a:srgbClr val="002060"/>
                </a:solidFill>
              </a:rPr>
              <a:t>PROJET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2000" dirty="0"/>
              <a:t>Projet porté et piloté par Jacqueline BELLONI et son équipe pour répondre aux besoins de la communauté Physico-Chimistes.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91432" y="3126879"/>
            <a:ext cx="52074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000" b="1" dirty="0">
                <a:solidFill>
                  <a:srgbClr val="002060"/>
                </a:solidFill>
              </a:rPr>
              <a:t>FINANCEMENT</a:t>
            </a:r>
            <a:r>
              <a:rPr lang="fr-FR" sz="2400" dirty="0">
                <a:solidFill>
                  <a:srgbClr val="002060"/>
                </a:solidFill>
              </a:rPr>
              <a:t> </a:t>
            </a:r>
            <a:r>
              <a:rPr lang="fr-FR" sz="2000" dirty="0">
                <a:solidFill>
                  <a:srgbClr val="002060"/>
                </a:solidFill>
              </a:rPr>
              <a:t>:</a:t>
            </a:r>
          </a:p>
          <a:p>
            <a:pPr>
              <a:spcAft>
                <a:spcPts val="1200"/>
              </a:spcAft>
            </a:pPr>
            <a:endParaRPr lang="fr-FR" sz="2000" dirty="0"/>
          </a:p>
        </p:txBody>
      </p:sp>
      <p:sp>
        <p:nvSpPr>
          <p:cNvPr id="22" name="Rectangle 21"/>
          <p:cNvSpPr/>
          <p:nvPr/>
        </p:nvSpPr>
        <p:spPr>
          <a:xfrm>
            <a:off x="6536188" y="1691388"/>
            <a:ext cx="54397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000" b="1" dirty="0">
                <a:solidFill>
                  <a:srgbClr val="002060"/>
                </a:solidFill>
              </a:rPr>
              <a:t>HEBERGEMENT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2000" dirty="0"/>
              <a:t>Plateforme située à l’</a:t>
            </a:r>
            <a:r>
              <a:rPr lang="fr-FR" sz="2000" b="1" dirty="0"/>
              <a:t>I</a:t>
            </a:r>
            <a:r>
              <a:rPr lang="fr-FR" sz="2000" dirty="0"/>
              <a:t>nstitut de </a:t>
            </a:r>
            <a:r>
              <a:rPr lang="fr-FR" sz="2000" b="1" dirty="0"/>
              <a:t>C</a:t>
            </a:r>
            <a:r>
              <a:rPr lang="fr-FR" sz="2000" dirty="0"/>
              <a:t>himie </a:t>
            </a:r>
            <a:r>
              <a:rPr lang="fr-FR" sz="2000" b="1" dirty="0"/>
              <a:t>P</a:t>
            </a:r>
            <a:r>
              <a:rPr lang="fr-FR" sz="2000" dirty="0"/>
              <a:t>hysique (UMR) sur le campus de l’Université de Paris-Saclay à Orsay (Ile de France)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CC4F8B-799B-43AA-8A6B-26C1C5D0EFEB}"/>
              </a:ext>
            </a:extLst>
          </p:cNvPr>
          <p:cNvSpPr/>
          <p:nvPr/>
        </p:nvSpPr>
        <p:spPr>
          <a:xfrm>
            <a:off x="978451" y="3522184"/>
            <a:ext cx="4166573" cy="107523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E957E66-7954-4151-829F-30E4AA7EBC91}"/>
              </a:ext>
            </a:extLst>
          </p:cNvPr>
          <p:cNvSpPr txBox="1"/>
          <p:nvPr/>
        </p:nvSpPr>
        <p:spPr>
          <a:xfrm>
            <a:off x="5145024" y="3843174"/>
            <a:ext cx="1597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ym typeface="Wingdings" panose="05000000000000000000" pitchFamily="2" charset="2"/>
              </a:rPr>
              <a:t> </a:t>
            </a:r>
            <a:r>
              <a:rPr lang="fr-FR" sz="2400" dirty="0"/>
              <a:t>Tutelles</a:t>
            </a:r>
            <a:endParaRPr lang="fr-FR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Atelier "Accélétrateur, Recherche et Société"</a:t>
            </a: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4BB6A-17CD-4C1D-A697-7E2FCEBD4E0C}" type="slidenum">
              <a:rPr lang="fr-FR" smtClean="0"/>
              <a:t>12</a:t>
            </a:fld>
            <a:endParaRPr lang="fr-FR"/>
          </a:p>
        </p:txBody>
      </p:sp>
      <p:sp>
        <p:nvSpPr>
          <p:cNvPr id="21" name="Espace réservé du pied de page 1"/>
          <p:cNvSpPr txBox="1">
            <a:spLocks/>
          </p:cNvSpPr>
          <p:nvPr/>
        </p:nvSpPr>
        <p:spPr>
          <a:xfrm>
            <a:off x="54858" y="6356350"/>
            <a:ext cx="1337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JP LARBRE - ICP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0D13F8A4-4E9E-4F24-8A60-61B45EF32E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31" y="881630"/>
            <a:ext cx="1369221" cy="365126"/>
          </a:xfrm>
          <a:prstGeom prst="rect">
            <a:avLst/>
          </a:prstGeom>
        </p:spPr>
      </p:pic>
      <p:pic>
        <p:nvPicPr>
          <p:cNvPr id="24" name="image6.png">
            <a:extLst>
              <a:ext uri="{FF2B5EF4-FFF2-40B4-BE49-F238E27FC236}">
                <a16:creationId xmlns:a16="http://schemas.microsoft.com/office/drawing/2014/main" id="{F3201C96-092D-494A-94B1-9529FB27F245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4858" y="1361586"/>
            <a:ext cx="12060000" cy="9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9720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1364776" y="329206"/>
            <a:ext cx="9144000" cy="751477"/>
          </a:xfrm>
        </p:spPr>
        <p:txBody>
          <a:bodyPr>
            <a:normAutofit/>
          </a:bodyPr>
          <a:lstStyle/>
          <a:p>
            <a:r>
              <a:rPr lang="pt-BR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Plateforme intrumentale</a:t>
            </a:r>
            <a:endParaRPr lang="fr-FR" sz="3200" dirty="0">
              <a:ln w="0"/>
              <a:solidFill>
                <a:srgbClr val="002060"/>
              </a:solidFill>
            </a:endParaRPr>
          </a:p>
        </p:txBody>
      </p:sp>
      <p:pic>
        <p:nvPicPr>
          <p:cNvPr id="5" name="Espace réservé du contenu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87" y="187570"/>
            <a:ext cx="1467182" cy="996461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9D512CA8-6C77-4E1D-B54E-77F878D4BB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08776" y="187570"/>
            <a:ext cx="1467182" cy="5173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10903" y="1691388"/>
            <a:ext cx="1116505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60363">
              <a:buFont typeface="Wingdings" panose="05000000000000000000" pitchFamily="2" charset="2"/>
              <a:buChar char="q"/>
            </a:pPr>
            <a:r>
              <a:rPr lang="fr-FR" sz="2400" b="1" dirty="0">
                <a:solidFill>
                  <a:srgbClr val="002060"/>
                </a:solidFill>
              </a:rPr>
              <a:t>Plateforme unique en Europe</a:t>
            </a:r>
          </a:p>
          <a:p>
            <a:pPr marL="541338" indent="-18097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sz="2000" b="1" dirty="0"/>
              <a:t>Accélérateur d’électrons </a:t>
            </a:r>
            <a:r>
              <a:rPr lang="fr-FR" sz="2000" dirty="0"/>
              <a:t>+ chaine </a:t>
            </a:r>
            <a:r>
              <a:rPr lang="fr-FR" sz="2000" b="1" dirty="0"/>
              <a:t>laser femtoseconde commerciale</a:t>
            </a:r>
          </a:p>
          <a:p>
            <a:pPr marL="900113" indent="-539750">
              <a:spcBef>
                <a:spcPts val="1200"/>
              </a:spcBef>
              <a:buFont typeface="Wingdings" panose="05000000000000000000" pitchFamily="2" charset="2"/>
              <a:buChar char="ð"/>
            </a:pPr>
            <a:r>
              <a:rPr lang="fr-FR" sz="2400" b="1" dirty="0"/>
              <a:t>3 installations dans le monde : </a:t>
            </a:r>
            <a:r>
              <a:rPr lang="fr-FR" sz="2400" dirty="0">
                <a:latin typeface="Calibri" panose="020F0502020204030204" pitchFamily="34" charset="0"/>
              </a:rPr>
              <a:t>ELYSE, Osaka (Japon), Brookhaven (Etats-Unis).</a:t>
            </a:r>
            <a:endParaRPr lang="fr-FR" sz="2400" b="1" dirty="0"/>
          </a:p>
        </p:txBody>
      </p:sp>
      <p:sp>
        <p:nvSpPr>
          <p:cNvPr id="17" name="Rectangle 16"/>
          <p:cNvSpPr/>
          <p:nvPr/>
        </p:nvSpPr>
        <p:spPr>
          <a:xfrm>
            <a:off x="810902" y="3455437"/>
            <a:ext cx="1116505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60363">
              <a:buFont typeface="Wingdings" panose="05000000000000000000" pitchFamily="2" charset="2"/>
              <a:buChar char="q"/>
            </a:pPr>
            <a:r>
              <a:rPr lang="fr-FR" sz="2400" b="1" cap="small" dirty="0">
                <a:solidFill>
                  <a:srgbClr val="002060"/>
                </a:solidFill>
              </a:rPr>
              <a:t>Rôle</a:t>
            </a:r>
            <a:endParaRPr lang="fr-FR" sz="2000" b="1" cap="small" dirty="0">
              <a:solidFill>
                <a:srgbClr val="002060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2000" dirty="0"/>
              <a:t>déclencher dans un temps très court les phénomènes chimiques et biochimiques engendrés par le passage d’un faisceau d’électrons.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2000" dirty="0"/>
              <a:t>Domaine</a:t>
            </a:r>
            <a:r>
              <a:rPr lang="fr-FR" sz="2000" b="1" dirty="0"/>
              <a:t> = La chimie sous rayonnement </a:t>
            </a:r>
            <a:endParaRPr lang="fr-FR" sz="2000" b="1" dirty="0">
              <a:cs typeface="Calibri" panose="020F0502020204030204" pitchFamily="34" charset="0"/>
            </a:endParaRPr>
          </a:p>
          <a:p>
            <a:pPr marL="360363"/>
            <a:r>
              <a:rPr lang="fr-FR" sz="2000" i="1" dirty="0">
                <a:cs typeface="Calibri" panose="020F0502020204030204" pitchFamily="34" charset="0"/>
              </a:rPr>
              <a:t>(</a:t>
            </a:r>
            <a:r>
              <a:rPr lang="fr-FR" sz="1600" i="1" dirty="0"/>
              <a:t>étude des transformations chimiques d’un système </a:t>
            </a:r>
          </a:p>
          <a:p>
            <a:pPr marL="360363"/>
            <a:r>
              <a:rPr lang="fr-FR" sz="1600" i="1" dirty="0"/>
              <a:t>induits par des rayonnements ionisants)</a:t>
            </a:r>
            <a:endParaRPr lang="fr-FR" sz="2800" b="1" u="sng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Atelier "</a:t>
            </a:r>
            <a:r>
              <a:rPr lang="fr-FR" dirty="0" err="1"/>
              <a:t>Accélétrateur</a:t>
            </a:r>
            <a:r>
              <a:rPr lang="fr-FR" dirty="0"/>
              <a:t>, Recherche et Société"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4BB6A-17CD-4C1D-A697-7E2FCEBD4E0C}" type="slidenum">
              <a:rPr lang="fr-FR" smtClean="0"/>
              <a:t>13</a:t>
            </a:fld>
            <a:endParaRPr lang="fr-FR" dirty="0"/>
          </a:p>
        </p:txBody>
      </p:sp>
      <p:sp>
        <p:nvSpPr>
          <p:cNvPr id="10" name="Espace réservé du pied de page 1"/>
          <p:cNvSpPr txBox="1">
            <a:spLocks/>
          </p:cNvSpPr>
          <p:nvPr/>
        </p:nvSpPr>
        <p:spPr>
          <a:xfrm>
            <a:off x="54858" y="6356350"/>
            <a:ext cx="1337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JP LARBRE - ICP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54436BC-31C7-4B88-B6D9-9F612750AA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31" y="881630"/>
            <a:ext cx="1369221" cy="36512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453E244-7793-42F3-8FFF-AC4EC77C55EF}"/>
              </a:ext>
            </a:extLst>
          </p:cNvPr>
          <p:cNvSpPr/>
          <p:nvPr/>
        </p:nvSpPr>
        <p:spPr>
          <a:xfrm>
            <a:off x="2368398" y="4790794"/>
            <a:ext cx="3116180" cy="324000"/>
          </a:xfrm>
          <a:prstGeom prst="rect">
            <a:avLst/>
          </a:prstGeom>
          <a:solidFill>
            <a:schemeClr val="accent4">
              <a:alpha val="1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6.png">
            <a:extLst>
              <a:ext uri="{FF2B5EF4-FFF2-40B4-BE49-F238E27FC236}">
                <a16:creationId xmlns:a16="http://schemas.microsoft.com/office/drawing/2014/main" id="{DED56081-C099-4D2A-AB01-D88782B95DF1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4858" y="1361586"/>
            <a:ext cx="12060000" cy="9271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30B47FC-6885-40C9-8EED-7E741E72AC10}"/>
              </a:ext>
            </a:extLst>
          </p:cNvPr>
          <p:cNvSpPr/>
          <p:nvPr/>
        </p:nvSpPr>
        <p:spPr>
          <a:xfrm>
            <a:off x="4352544" y="4729190"/>
            <a:ext cx="66812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0" lvl="7" indent="-457200">
              <a:spcAft>
                <a:spcPts val="1200"/>
              </a:spcAft>
              <a:buFont typeface="Wingdings" panose="05000000000000000000" pitchFamily="2" charset="2"/>
              <a:buChar char="ð"/>
            </a:pPr>
            <a:r>
              <a:rPr lang="fr-FR" sz="2400" dirty="0">
                <a:solidFill>
                  <a:srgbClr val="002060"/>
                </a:solidFill>
              </a:rPr>
              <a:t>Utilisation de faisceaux de particules</a:t>
            </a:r>
            <a:endParaRPr lang="fr-FR" sz="2400" b="1" u="sng" dirty="0"/>
          </a:p>
        </p:txBody>
      </p:sp>
    </p:spTree>
    <p:extLst>
      <p:ext uri="{BB962C8B-B14F-4D97-AF65-F5344CB8AC3E}">
        <p14:creationId xmlns:p14="http://schemas.microsoft.com/office/powerpoint/2010/main" val="7637564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Film Cinéma Vidéo Motion - Images vectorielles gratuites sur Pixabay -  Pixabay">
            <a:extLst>
              <a:ext uri="{FF2B5EF4-FFF2-40B4-BE49-F238E27FC236}">
                <a16:creationId xmlns:a16="http://schemas.microsoft.com/office/drawing/2014/main" id="{326847BF-E2D4-55C4-AD8F-04B72CF6D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72" y="3825678"/>
            <a:ext cx="11197028" cy="2520753"/>
          </a:xfrm>
          <a:prstGeom prst="rect">
            <a:avLst/>
          </a:prstGeom>
          <a:noFill/>
          <a:scene3d>
            <a:camera prst="perspectiveContrastingLeftFacing" fov="0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8" name="文本框 457">
            <a:extLst>
              <a:ext uri="{FF2B5EF4-FFF2-40B4-BE49-F238E27FC236}">
                <a16:creationId xmlns:a16="http://schemas.microsoft.com/office/drawing/2014/main" id="{535E78F5-7370-E873-4955-97C495B1FCD5}"/>
              </a:ext>
            </a:extLst>
          </p:cNvPr>
          <p:cNvSpPr txBox="1"/>
          <p:nvPr/>
        </p:nvSpPr>
        <p:spPr>
          <a:xfrm>
            <a:off x="615505" y="3899223"/>
            <a:ext cx="7809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POSans B" panose="00020600040101010101"/>
                <a:cs typeface="Arial" panose="020B0604020202020204" pitchFamily="34" charset="0"/>
              </a:rPr>
              <a:t>ps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POSans B" panose="00020600040101010101"/>
              <a:cs typeface="Arial" panose="020B0604020202020204" pitchFamily="34" charset="0"/>
            </a:endParaRPr>
          </a:p>
        </p:txBody>
      </p:sp>
      <p:sp>
        <p:nvSpPr>
          <p:cNvPr id="460" name="文本框 459">
            <a:extLst>
              <a:ext uri="{FF2B5EF4-FFF2-40B4-BE49-F238E27FC236}">
                <a16:creationId xmlns:a16="http://schemas.microsoft.com/office/drawing/2014/main" id="{A140BFB3-187B-A657-38A9-0BFBBF85BCB4}"/>
              </a:ext>
            </a:extLst>
          </p:cNvPr>
          <p:cNvSpPr txBox="1"/>
          <p:nvPr/>
        </p:nvSpPr>
        <p:spPr>
          <a:xfrm>
            <a:off x="5265904" y="4300523"/>
            <a:ext cx="780983" cy="769441"/>
          </a:xfrm>
          <a:prstGeom prst="rect">
            <a:avLst/>
          </a:prstGeom>
          <a:noFill/>
          <a:scene3d>
            <a:camera prst="perspectiveRight" fov="2400000">
              <a:rot lat="0" lon="2400000" rev="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POSans B" panose="00020600040101010101"/>
                <a:cs typeface="Arial" panose="020B0604020202020204" pitchFamily="34" charset="0"/>
              </a:rPr>
              <a:t>ns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POSans B" panose="00020600040101010101"/>
              <a:cs typeface="Arial" panose="020B0604020202020204" pitchFamily="34" charset="0"/>
            </a:endParaRPr>
          </a:p>
        </p:txBody>
      </p:sp>
      <p:sp>
        <p:nvSpPr>
          <p:cNvPr id="461" name="文本框 460">
            <a:extLst>
              <a:ext uri="{FF2B5EF4-FFF2-40B4-BE49-F238E27FC236}">
                <a16:creationId xmlns:a16="http://schemas.microsoft.com/office/drawing/2014/main" id="{8CED0BF2-B82F-38C4-07DA-27BC0DAF6499}"/>
              </a:ext>
            </a:extLst>
          </p:cNvPr>
          <p:cNvSpPr txBox="1"/>
          <p:nvPr/>
        </p:nvSpPr>
        <p:spPr>
          <a:xfrm>
            <a:off x="7116228" y="4496114"/>
            <a:ext cx="570990" cy="523220"/>
          </a:xfrm>
          <a:prstGeom prst="rect">
            <a:avLst/>
          </a:prstGeom>
          <a:noFill/>
          <a:scene3d>
            <a:camera prst="perspectiveBelow" fov="2700000">
              <a:rot lat="0" lon="3600000" rev="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POSans B" panose="00020600040101010101"/>
                <a:cs typeface="Arial" panose="020B0604020202020204" pitchFamily="34" charset="0"/>
              </a:rPr>
              <a:t>μs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POSans B" panose="00020600040101010101"/>
              <a:cs typeface="Arial" panose="020B0604020202020204" pitchFamily="34" charset="0"/>
            </a:endParaRPr>
          </a:p>
        </p:txBody>
      </p:sp>
      <p:sp>
        <p:nvSpPr>
          <p:cNvPr id="462" name="文本框 461">
            <a:extLst>
              <a:ext uri="{FF2B5EF4-FFF2-40B4-BE49-F238E27FC236}">
                <a16:creationId xmlns:a16="http://schemas.microsoft.com/office/drawing/2014/main" id="{8674E35B-D066-9C2B-CEF6-2526AE4C26E4}"/>
              </a:ext>
            </a:extLst>
          </p:cNvPr>
          <p:cNvSpPr txBox="1"/>
          <p:nvPr/>
        </p:nvSpPr>
        <p:spPr>
          <a:xfrm>
            <a:off x="7805395" y="4562835"/>
            <a:ext cx="663964" cy="523220"/>
          </a:xfrm>
          <a:prstGeom prst="rect">
            <a:avLst/>
          </a:prstGeom>
          <a:noFill/>
          <a:scene3d>
            <a:camera prst="orthographicFront">
              <a:rot lat="0" lon="3600000" rev="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POSans B" panose="00020600040101010101"/>
                <a:cs typeface="Arial" panose="020B0604020202020204" pitchFamily="34" charset="0"/>
              </a:rPr>
              <a:t>ms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POSans B" panose="00020600040101010101"/>
              <a:cs typeface="Arial" panose="020B0604020202020204" pitchFamily="34" charset="0"/>
            </a:endParaRPr>
          </a:p>
        </p:txBody>
      </p:sp>
      <p:sp>
        <p:nvSpPr>
          <p:cNvPr id="463" name="文本框 462">
            <a:extLst>
              <a:ext uri="{FF2B5EF4-FFF2-40B4-BE49-F238E27FC236}">
                <a16:creationId xmlns:a16="http://schemas.microsoft.com/office/drawing/2014/main" id="{10858BEC-0A9A-90F5-CDA0-F46DA26A740E}"/>
              </a:ext>
            </a:extLst>
          </p:cNvPr>
          <p:cNvSpPr txBox="1"/>
          <p:nvPr/>
        </p:nvSpPr>
        <p:spPr>
          <a:xfrm>
            <a:off x="8706155" y="4695856"/>
            <a:ext cx="3642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POSans B" panose="00020600040101010101"/>
                <a:cs typeface="Arial" panose="020B0604020202020204" pitchFamily="34" charset="0"/>
              </a:rPr>
              <a:t>s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POSans B" panose="00020600040101010101"/>
              <a:cs typeface="Arial" panose="020B0604020202020204" pitchFamily="34" charset="0"/>
            </a:endParaRPr>
          </a:p>
        </p:txBody>
      </p:sp>
      <p:pic>
        <p:nvPicPr>
          <p:cNvPr id="244" name="图片 243">
            <a:extLst>
              <a:ext uri="{FF2B5EF4-FFF2-40B4-BE49-F238E27FC236}">
                <a16:creationId xmlns:a16="http://schemas.microsoft.com/office/drawing/2014/main" id="{6D3215D1-9780-CC3B-9902-9833E960DC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826" b="95973" l="33218" r="67474"/>
                    </a14:imgEffect>
                  </a14:imgLayer>
                </a14:imgProps>
              </a:ext>
            </a:extLst>
          </a:blip>
          <a:srcRect l="33444" t="23998" r="32706" b="3749"/>
          <a:stretch/>
        </p:blipFill>
        <p:spPr>
          <a:xfrm rot="10967269" flipH="1" flipV="1">
            <a:off x="5993485" y="4735299"/>
            <a:ext cx="862225" cy="6325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7" name="文本框 246">
            <a:extLst>
              <a:ext uri="{FF2B5EF4-FFF2-40B4-BE49-F238E27FC236}">
                <a16:creationId xmlns:a16="http://schemas.microsoft.com/office/drawing/2014/main" id="{53483166-C73E-16B4-27C9-A6D7A9904AED}"/>
              </a:ext>
            </a:extLst>
          </p:cNvPr>
          <p:cNvSpPr txBox="1"/>
          <p:nvPr/>
        </p:nvSpPr>
        <p:spPr>
          <a:xfrm>
            <a:off x="6430272" y="5267384"/>
            <a:ext cx="817853" cy="400110"/>
          </a:xfrm>
          <a:prstGeom prst="rect">
            <a:avLst/>
          </a:prstGeom>
          <a:noFill/>
          <a:scene3d>
            <a:camera prst="isometricOffAxis2Left">
              <a:rot lat="0" lon="2400000" rev="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CO</a:t>
            </a:r>
            <a:r>
              <a:rPr kumimoji="0" lang="en-US" altLang="zh-CN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2</a:t>
            </a:r>
            <a:r>
              <a:rPr kumimoji="0" lang="en-US" altLang="zh-CN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•–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50" name="图片 249">
            <a:extLst>
              <a:ext uri="{FF2B5EF4-FFF2-40B4-BE49-F238E27FC236}">
                <a16:creationId xmlns:a16="http://schemas.microsoft.com/office/drawing/2014/main" id="{CDFBDA9B-9FD3-AD48-CDDB-624566A158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2704" y="5038534"/>
            <a:ext cx="407658" cy="369332"/>
          </a:xfrm>
          <a:prstGeom prst="rect">
            <a:avLst/>
          </a:prstGeom>
          <a:scene3d>
            <a:camera prst="isometricOffAxis2Left">
              <a:rot lat="0" lon="3000000" rev="0"/>
            </a:camera>
            <a:lightRig rig="threePt" dir="t"/>
          </a:scene3d>
        </p:spPr>
      </p:pic>
      <p:pic>
        <p:nvPicPr>
          <p:cNvPr id="5129" name="图片 5128">
            <a:extLst>
              <a:ext uri="{FF2B5EF4-FFF2-40B4-BE49-F238E27FC236}">
                <a16:creationId xmlns:a16="http://schemas.microsoft.com/office/drawing/2014/main" id="{9F676799-14F4-103A-9669-C9A62980374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255" b="88745" l="26345" r="73497"/>
                    </a14:imgEffect>
                  </a14:imgLayer>
                </a14:imgProps>
              </a:ext>
            </a:extLst>
          </a:blip>
          <a:srcRect l="26606" t="11605" r="26606" b="11605"/>
          <a:stretch/>
        </p:blipFill>
        <p:spPr>
          <a:xfrm>
            <a:off x="7437259" y="5064559"/>
            <a:ext cx="576398" cy="405650"/>
          </a:xfrm>
          <a:prstGeom prst="rect">
            <a:avLst/>
          </a:prstGeom>
          <a:scene3d>
            <a:camera prst="orthographicFront">
              <a:rot lat="0" lon="1800000" rev="0"/>
            </a:camera>
            <a:lightRig rig="threePt" dir="t"/>
          </a:scene3d>
        </p:spPr>
      </p:pic>
      <p:pic>
        <p:nvPicPr>
          <p:cNvPr id="5135" name="图片 5134">
            <a:extLst>
              <a:ext uri="{FF2B5EF4-FFF2-40B4-BE49-F238E27FC236}">
                <a16:creationId xmlns:a16="http://schemas.microsoft.com/office/drawing/2014/main" id="{AC4F5D7C-69B6-DB0E-D5E0-EC959DA487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11037" y="4892099"/>
            <a:ext cx="428168" cy="387913"/>
          </a:xfrm>
          <a:prstGeom prst="rect">
            <a:avLst/>
          </a:prstGeom>
          <a:scene3d>
            <a:camera prst="isometricOffAxis2Left">
              <a:rot lat="0" lon="3000000" rev="0"/>
            </a:camera>
            <a:lightRig rig="threePt" dir="t"/>
          </a:scene3d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AA3AB3B-88AA-A3B4-18B2-1F8D36025B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08236" y="5058752"/>
            <a:ext cx="342180" cy="351833"/>
          </a:xfrm>
          <a:prstGeom prst="rect">
            <a:avLst/>
          </a:prstGeom>
          <a:scene3d>
            <a:camera prst="isometricOffAxis2Left">
              <a:rot lat="0" lon="3000000" rev="0"/>
            </a:camera>
            <a:lightRig rig="threePt" dir="t"/>
          </a:scene3d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4976169D-E9AD-2FF0-8503-C6DD935BDF6D}"/>
              </a:ext>
            </a:extLst>
          </p:cNvPr>
          <p:cNvSpPr txBox="1"/>
          <p:nvPr/>
        </p:nvSpPr>
        <p:spPr>
          <a:xfrm>
            <a:off x="2136092" y="4989959"/>
            <a:ext cx="1069524" cy="70788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e</a:t>
            </a:r>
            <a:r>
              <a:rPr kumimoji="0" lang="en-US" altLang="zh-CN" sz="40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aq</a:t>
            </a:r>
            <a:r>
              <a:rPr kumimoji="0" lang="en-US" altLang="zh-CN" sz="40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−</a:t>
            </a:r>
            <a:endParaRPr kumimoji="0" lang="zh-CN" alt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EB22861C-D12F-10B6-CC13-DA7EFA1EE6E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08" y="4472398"/>
            <a:ext cx="1391776" cy="143298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3837913-B21E-ADEE-4A51-3EFC36B7812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13209" y="4582632"/>
            <a:ext cx="1215074" cy="618934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D0FC179A-30DB-D012-E2CD-F51BE0737370}"/>
              </a:ext>
            </a:extLst>
          </p:cNvPr>
          <p:cNvSpPr txBox="1"/>
          <p:nvPr/>
        </p:nvSpPr>
        <p:spPr>
          <a:xfrm>
            <a:off x="3795491" y="5098314"/>
            <a:ext cx="10486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CO</a:t>
            </a:r>
            <a:r>
              <a:rPr kumimoji="0" lang="en-US" altLang="zh-CN" sz="3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2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9" name="Titre 1">
            <a:extLst>
              <a:ext uri="{FF2B5EF4-FFF2-40B4-BE49-F238E27FC236}">
                <a16:creationId xmlns:a16="http://schemas.microsoft.com/office/drawing/2014/main" id="{389D151F-BF68-4801-BB8C-AA30C55031FC}"/>
              </a:ext>
            </a:extLst>
          </p:cNvPr>
          <p:cNvSpPr txBox="1">
            <a:spLocks/>
          </p:cNvSpPr>
          <p:nvPr/>
        </p:nvSpPr>
        <p:spPr>
          <a:xfrm>
            <a:off x="1808594" y="184715"/>
            <a:ext cx="7695601" cy="943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altLang="zh-CN" sz="4000" cap="small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Objectif</a:t>
            </a:r>
            <a:endParaRPr lang="en-US" altLang="zh-CN" sz="4000" cap="small" dirty="0">
              <a:ln w="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" name="Espace réservé du contenu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87" y="187570"/>
            <a:ext cx="1467182" cy="996461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Atelier "Accélétrateur, Recherche et Société"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4BB6A-17CD-4C1D-A697-7E2FCEBD4E0C}" type="slidenum">
              <a:rPr lang="fr-FR" smtClean="0"/>
              <a:t>14</a:t>
            </a:fld>
            <a:endParaRPr lang="fr-FR"/>
          </a:p>
        </p:txBody>
      </p:sp>
      <p:sp>
        <p:nvSpPr>
          <p:cNvPr id="42" name="Espace réservé du pied de page 1"/>
          <p:cNvSpPr txBox="1">
            <a:spLocks/>
          </p:cNvSpPr>
          <p:nvPr/>
        </p:nvSpPr>
        <p:spPr>
          <a:xfrm>
            <a:off x="54858" y="6356350"/>
            <a:ext cx="1337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JP LARBRE - ICP</a:t>
            </a:r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79384E2D-85DD-4C8C-84A6-9E0DF78A55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31" y="881630"/>
            <a:ext cx="1369221" cy="365126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06437331-0CFF-471F-9C2B-7A4A898847B7}"/>
              </a:ext>
            </a:extLst>
          </p:cNvPr>
          <p:cNvSpPr/>
          <p:nvPr/>
        </p:nvSpPr>
        <p:spPr>
          <a:xfrm>
            <a:off x="513658" y="3226404"/>
            <a:ext cx="7499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ð"/>
            </a:pPr>
            <a:r>
              <a:rPr lang="fr-FR" sz="2400" dirty="0"/>
              <a:t>Enregistrement de la cinétique des réactions chimiques</a:t>
            </a:r>
            <a:endParaRPr lang="fr-FR" sz="2400" b="1" dirty="0"/>
          </a:p>
        </p:txBody>
      </p:sp>
      <p:pic>
        <p:nvPicPr>
          <p:cNvPr id="46" name="Graphique 6">
            <a:extLst>
              <a:ext uri="{FF2B5EF4-FFF2-40B4-BE49-F238E27FC236}">
                <a16:creationId xmlns:a16="http://schemas.microsoft.com/office/drawing/2014/main" id="{FDBB3DCD-3F88-4736-B744-D900544E410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508776" y="187570"/>
            <a:ext cx="1467182" cy="517375"/>
          </a:xfrm>
          <a:prstGeom prst="rect">
            <a:avLst/>
          </a:prstGeom>
        </p:spPr>
      </p:pic>
      <p:pic>
        <p:nvPicPr>
          <p:cNvPr id="30" name="image6.png">
            <a:extLst>
              <a:ext uri="{FF2B5EF4-FFF2-40B4-BE49-F238E27FC236}">
                <a16:creationId xmlns:a16="http://schemas.microsoft.com/office/drawing/2014/main" id="{83623E3A-8D60-4DB6-AC11-F3244A0DEEA9}"/>
              </a:ext>
            </a:extLst>
          </p:cNvPr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54858" y="1361586"/>
            <a:ext cx="12060000" cy="9271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323BCB0E-63F4-409B-A94C-D59E710324FA}"/>
              </a:ext>
            </a:extLst>
          </p:cNvPr>
          <p:cNvSpPr/>
          <p:nvPr/>
        </p:nvSpPr>
        <p:spPr>
          <a:xfrm>
            <a:off x="513658" y="1867327"/>
            <a:ext cx="105722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ð"/>
            </a:pPr>
            <a:r>
              <a:rPr lang="fr-FR" sz="2400" dirty="0">
                <a:sym typeface="Wingdings" panose="05000000000000000000" pitchFamily="2" charset="2"/>
              </a:rPr>
              <a:t>P</a:t>
            </a:r>
            <a:r>
              <a:rPr lang="fr-FR" sz="2400" dirty="0"/>
              <a:t>roduire des réactions chimiques en quantité, et en </a:t>
            </a:r>
          </a:p>
          <a:p>
            <a:r>
              <a:rPr lang="fr-FR" sz="2400" dirty="0"/>
              <a:t>un intervalle de </a:t>
            </a:r>
            <a:r>
              <a:rPr lang="fr-FR" sz="2400" dirty="0">
                <a:solidFill>
                  <a:srgbClr val="002060"/>
                </a:solidFill>
              </a:rPr>
              <a:t>temps plus bref que leur durée de vie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3BBD77A-3FDC-45D5-B980-0A2B3E961EBC}"/>
              </a:ext>
            </a:extLst>
          </p:cNvPr>
          <p:cNvSpPr/>
          <p:nvPr/>
        </p:nvSpPr>
        <p:spPr>
          <a:xfrm>
            <a:off x="7805395" y="1956020"/>
            <a:ext cx="2121205" cy="745437"/>
          </a:xfrm>
          <a:prstGeom prst="rect">
            <a:avLst/>
          </a:prstGeom>
          <a:solidFill>
            <a:schemeClr val="accent4">
              <a:lumMod val="20000"/>
              <a:lumOff val="80000"/>
              <a:alpha val="1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ED8AD9B-0675-447C-A2B2-1C5DFDA68B9C}"/>
              </a:ext>
            </a:extLst>
          </p:cNvPr>
          <p:cNvSpPr/>
          <p:nvPr/>
        </p:nvSpPr>
        <p:spPr>
          <a:xfrm>
            <a:off x="7845544" y="2008870"/>
            <a:ext cx="22748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ð"/>
            </a:pPr>
            <a:r>
              <a:rPr lang="fr-FR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 &lt;&lt; t </a:t>
            </a:r>
            <a:r>
              <a:rPr lang="fr-FR" sz="2800" baseline="-25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réaction</a:t>
            </a:r>
            <a:endParaRPr lang="fr-FR" sz="2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72472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140">
        <p159:morph option="byObject"/>
      </p:transition>
    </mc:Choice>
    <mc:Fallback xmlns="">
      <p:transition spd="slow" advTm="14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Espace réservé du contenu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87" y="187570"/>
            <a:ext cx="1467182" cy="996461"/>
          </a:xfrm>
          <a:prstGeom prst="rect">
            <a:avLst/>
          </a:prstGeom>
        </p:spPr>
      </p:pic>
      <p:pic>
        <p:nvPicPr>
          <p:cNvPr id="17" name="Graphique 6">
            <a:extLst>
              <a:ext uri="{FF2B5EF4-FFF2-40B4-BE49-F238E27FC236}">
                <a16:creationId xmlns:a16="http://schemas.microsoft.com/office/drawing/2014/main" id="{9D512CA8-6C77-4E1D-B54E-77F878D4BB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08776" y="187570"/>
            <a:ext cx="1467182" cy="517375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Atelier "Accélétrateur, Recherche et Société"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4BB6A-17CD-4C1D-A697-7E2FCEBD4E0C}" type="slidenum">
              <a:rPr lang="fr-FR" smtClean="0"/>
              <a:t>15</a:t>
            </a:fld>
            <a:endParaRPr lang="fr-FR"/>
          </a:p>
        </p:txBody>
      </p:sp>
      <p:sp>
        <p:nvSpPr>
          <p:cNvPr id="21" name="Espace réservé du pied de page 1"/>
          <p:cNvSpPr txBox="1">
            <a:spLocks/>
          </p:cNvSpPr>
          <p:nvPr/>
        </p:nvSpPr>
        <p:spPr>
          <a:xfrm>
            <a:off x="54858" y="6356350"/>
            <a:ext cx="1337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JP LARBRE - ICP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D073A8DB-0150-45D9-9A8C-F0622A6748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31" y="881630"/>
            <a:ext cx="1369221" cy="365126"/>
          </a:xfrm>
          <a:prstGeom prst="rect">
            <a:avLst/>
          </a:prstGeom>
        </p:spPr>
      </p:pic>
      <p:pic>
        <p:nvPicPr>
          <p:cNvPr id="25" name="image6.png">
            <a:extLst>
              <a:ext uri="{FF2B5EF4-FFF2-40B4-BE49-F238E27FC236}">
                <a16:creationId xmlns:a16="http://schemas.microsoft.com/office/drawing/2014/main" id="{7434A22D-063B-4DAD-9EF1-6AAE9F344D74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4858" y="1361586"/>
            <a:ext cx="12060000" cy="92710"/>
          </a:xfrm>
          <a:prstGeom prst="rect">
            <a:avLst/>
          </a:prstGeom>
        </p:spPr>
      </p:pic>
      <p:sp>
        <p:nvSpPr>
          <p:cNvPr id="36" name="Titre 1">
            <a:extLst>
              <a:ext uri="{FF2B5EF4-FFF2-40B4-BE49-F238E27FC236}">
                <a16:creationId xmlns:a16="http://schemas.microsoft.com/office/drawing/2014/main" id="{0B47F372-4A2F-4757-9DFB-DA669C700A2E}"/>
              </a:ext>
            </a:extLst>
          </p:cNvPr>
          <p:cNvSpPr txBox="1">
            <a:spLocks/>
          </p:cNvSpPr>
          <p:nvPr/>
        </p:nvSpPr>
        <p:spPr>
          <a:xfrm>
            <a:off x="1808594" y="184715"/>
            <a:ext cx="7695601" cy="943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altLang="zh-CN" sz="400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L’accélérateur d’ELYSE</a:t>
            </a:r>
            <a:endParaRPr lang="en-US" altLang="zh-CN" sz="4000" dirty="0">
              <a:ln w="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40" name="Rectangle 1039">
            <a:extLst>
              <a:ext uri="{FF2B5EF4-FFF2-40B4-BE49-F238E27FC236}">
                <a16:creationId xmlns:a16="http://schemas.microsoft.com/office/drawing/2014/main" id="{5BC76744-8282-4682-A381-30F229962217}"/>
              </a:ext>
            </a:extLst>
          </p:cNvPr>
          <p:cNvSpPr/>
          <p:nvPr/>
        </p:nvSpPr>
        <p:spPr>
          <a:xfrm>
            <a:off x="3026879" y="4146694"/>
            <a:ext cx="1908000" cy="25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0D5CD2B-4C2D-4C10-89FB-96E776F393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9939529" cy="3977767"/>
          </a:xfrm>
        </p:spPr>
        <p:txBody>
          <a:bodyPr>
            <a:normAutofit fontScale="77500" lnSpcReduction="20000"/>
          </a:bodyPr>
          <a:lstStyle/>
          <a:p>
            <a:r>
              <a:rPr lang="fr-FR" b="1" dirty="0">
                <a:solidFill>
                  <a:srgbClr val="002060"/>
                </a:solidFill>
              </a:rPr>
              <a:t>Etude et réalisation </a:t>
            </a:r>
            <a:r>
              <a:rPr lang="fr-FR" sz="2000" dirty="0">
                <a:sym typeface="Wingdings" panose="05000000000000000000" pitchFamily="2" charset="2"/>
              </a:rPr>
              <a:t>: </a:t>
            </a:r>
            <a:r>
              <a:rPr lang="fr-FR" dirty="0">
                <a:sym typeface="Wingdings" panose="05000000000000000000" pitchFamily="2" charset="2"/>
              </a:rPr>
              <a:t>l</a:t>
            </a:r>
            <a:r>
              <a:rPr lang="fr-FR" dirty="0"/>
              <a:t>’équipe du SERA du laboratoire LAL</a:t>
            </a:r>
          </a:p>
          <a:p>
            <a:endParaRPr lang="fr-FR" sz="2600" dirty="0"/>
          </a:p>
          <a:p>
            <a:r>
              <a:rPr lang="fr-FR" b="1" cap="small" dirty="0">
                <a:solidFill>
                  <a:srgbClr val="002060"/>
                </a:solidFill>
              </a:rPr>
              <a:t>Installation</a:t>
            </a:r>
            <a:r>
              <a:rPr lang="fr-FR" sz="2600" dirty="0"/>
              <a:t> : 2002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b="1" cap="small" dirty="0">
                <a:solidFill>
                  <a:srgbClr val="002060"/>
                </a:solidFill>
              </a:rPr>
              <a:t>Choix</a:t>
            </a:r>
            <a:r>
              <a:rPr lang="fr-FR" dirty="0"/>
              <a:t> </a:t>
            </a:r>
            <a:r>
              <a:rPr lang="fr-FR" b="1" dirty="0">
                <a:solidFill>
                  <a:srgbClr val="002060"/>
                </a:solidFill>
              </a:rPr>
              <a:t>de la technologie du Photoinjecteur </a:t>
            </a:r>
            <a:r>
              <a:rPr lang="fr-FR" dirty="0"/>
              <a:t>:</a:t>
            </a:r>
          </a:p>
          <a:p>
            <a:pPr marL="622300" indent="-268288">
              <a:spcBef>
                <a:spcPts val="1800"/>
              </a:spcBef>
              <a:buFont typeface="Calibri" panose="020F0502020204030204" pitchFamily="34" charset="0"/>
              <a:buChar char="­"/>
            </a:pPr>
            <a:r>
              <a:rPr lang="fr-FR" dirty="0"/>
              <a:t>Accélérateur &lt; 10m : </a:t>
            </a:r>
            <a:r>
              <a:rPr lang="fr-FR" dirty="0">
                <a:solidFill>
                  <a:srgbClr val="002060"/>
                </a:solidFill>
              </a:rPr>
              <a:t>compacité</a:t>
            </a:r>
          </a:p>
          <a:p>
            <a:pPr marL="622300" indent="-268288">
              <a:buFont typeface="Calibri" panose="020F0502020204030204" pitchFamily="34" charset="0"/>
              <a:buChar char="­"/>
            </a:pPr>
            <a:r>
              <a:rPr lang="fr-FR" dirty="0"/>
              <a:t>Impulsions très courtes : </a:t>
            </a:r>
            <a:r>
              <a:rPr lang="fr-FR" dirty="0">
                <a:solidFill>
                  <a:srgbClr val="002060"/>
                </a:solidFill>
              </a:rPr>
              <a:t>5 – 15ps</a:t>
            </a:r>
          </a:p>
          <a:p>
            <a:pPr marL="622300" indent="-268288">
              <a:buFont typeface="Calibri" panose="020F0502020204030204" pitchFamily="34" charset="0"/>
              <a:buChar char="­"/>
            </a:pPr>
            <a:r>
              <a:rPr lang="fr-FR" dirty="0"/>
              <a:t>Photocathode en Cs</a:t>
            </a:r>
            <a:r>
              <a:rPr lang="fr-FR" baseline="-25000" dirty="0"/>
              <a:t>2</a:t>
            </a:r>
            <a:r>
              <a:rPr lang="fr-FR" dirty="0"/>
              <a:t>Te : </a:t>
            </a:r>
            <a:r>
              <a:rPr lang="fr-FR" dirty="0">
                <a:solidFill>
                  <a:srgbClr val="002060"/>
                </a:solidFill>
              </a:rPr>
              <a:t>bon rendement </a:t>
            </a:r>
            <a:r>
              <a:rPr lang="fr-FR" sz="2300" dirty="0">
                <a:solidFill>
                  <a:srgbClr val="002060"/>
                </a:solidFill>
              </a:rPr>
              <a:t>(dépôt dans la chambre de préparation)</a:t>
            </a:r>
            <a:endParaRPr lang="fr-FR" dirty="0">
              <a:solidFill>
                <a:srgbClr val="002060"/>
              </a:solidFill>
            </a:endParaRPr>
          </a:p>
          <a:p>
            <a:pPr marL="622300" indent="-268288">
              <a:buFont typeface="Calibri" panose="020F0502020204030204" pitchFamily="34" charset="0"/>
              <a:buChar char="­"/>
            </a:pPr>
            <a:r>
              <a:rPr lang="fr-FR" dirty="0"/>
              <a:t>Fortes charges : </a:t>
            </a:r>
            <a:r>
              <a:rPr lang="fr-FR" dirty="0">
                <a:solidFill>
                  <a:srgbClr val="002060"/>
                </a:solidFill>
              </a:rPr>
              <a:t>&gt; 5nC</a:t>
            </a:r>
          </a:p>
          <a:p>
            <a:pPr marL="622300" indent="-268288">
              <a:buFont typeface="Calibri" panose="020F0502020204030204" pitchFamily="34" charset="0"/>
              <a:buChar char="­"/>
            </a:pPr>
            <a:r>
              <a:rPr lang="fr-FR" dirty="0"/>
              <a:t>Qualité de faisceau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7C678B-85F4-4B11-9A41-52FC02926093}"/>
              </a:ext>
            </a:extLst>
          </p:cNvPr>
          <p:cNvSpPr/>
          <p:nvPr/>
        </p:nvSpPr>
        <p:spPr>
          <a:xfrm>
            <a:off x="4201105" y="3184712"/>
            <a:ext cx="1846127" cy="338429"/>
          </a:xfrm>
          <a:prstGeom prst="rect">
            <a:avLst/>
          </a:prstGeom>
          <a:solidFill>
            <a:schemeClr val="accent2">
              <a:alpha val="2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77551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Espace réservé du contenu 1031">
            <a:extLst>
              <a:ext uri="{FF2B5EF4-FFF2-40B4-BE49-F238E27FC236}">
                <a16:creationId xmlns:a16="http://schemas.microsoft.com/office/drawing/2014/main" id="{C6F3A123-8001-4E6E-8F10-B9FD3DB635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68" y="2074122"/>
            <a:ext cx="8461449" cy="4141912"/>
          </a:xfrm>
        </p:spPr>
      </p:pic>
      <p:pic>
        <p:nvPicPr>
          <p:cNvPr id="16" name="Espace réservé du contenu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87" y="187570"/>
            <a:ext cx="1467182" cy="996461"/>
          </a:xfrm>
          <a:prstGeom prst="rect">
            <a:avLst/>
          </a:prstGeom>
        </p:spPr>
      </p:pic>
      <p:pic>
        <p:nvPicPr>
          <p:cNvPr id="17" name="Graphique 6">
            <a:extLst>
              <a:ext uri="{FF2B5EF4-FFF2-40B4-BE49-F238E27FC236}">
                <a16:creationId xmlns:a16="http://schemas.microsoft.com/office/drawing/2014/main" id="{9D512CA8-6C77-4E1D-B54E-77F878D4BB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08776" y="187570"/>
            <a:ext cx="1467182" cy="517375"/>
          </a:xfrm>
          <a:prstGeom prst="rect">
            <a:avLst/>
          </a:prstGeom>
        </p:spPr>
      </p:pic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61C17C02-126D-4598-B6FE-8ECB9B8F16FE}"/>
              </a:ext>
            </a:extLst>
          </p:cNvPr>
          <p:cNvSpPr txBox="1">
            <a:spLocks/>
          </p:cNvSpPr>
          <p:nvPr/>
        </p:nvSpPr>
        <p:spPr>
          <a:xfrm>
            <a:off x="8807691" y="6201020"/>
            <a:ext cx="995752" cy="4722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fr-FR" sz="1800" dirty="0">
                <a:solidFill>
                  <a:srgbClr val="0000FF"/>
                </a:solidFill>
              </a:rPr>
              <a:t>Set-up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fr-FR" sz="1800" dirty="0">
                <a:solidFill>
                  <a:srgbClr val="0000FF"/>
                </a:solidFill>
              </a:rPr>
              <a:t>N°2</a:t>
            </a:r>
            <a:endParaRPr lang="en-US" sz="1600" dirty="0">
              <a:solidFill>
                <a:srgbClr val="7030A0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Atelier "Accélétrateur, Recherche et Société"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4BB6A-17CD-4C1D-A697-7E2FCEBD4E0C}" type="slidenum">
              <a:rPr lang="fr-FR" smtClean="0"/>
              <a:t>16</a:t>
            </a:fld>
            <a:endParaRPr lang="fr-FR"/>
          </a:p>
        </p:txBody>
      </p:sp>
      <p:sp>
        <p:nvSpPr>
          <p:cNvPr id="21" name="Espace réservé du pied de page 1"/>
          <p:cNvSpPr txBox="1">
            <a:spLocks/>
          </p:cNvSpPr>
          <p:nvPr/>
        </p:nvSpPr>
        <p:spPr>
          <a:xfrm>
            <a:off x="54858" y="6356350"/>
            <a:ext cx="1337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JP LARBRE - ICP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D073A8DB-0150-45D9-9A8C-F0622A6748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31" y="881630"/>
            <a:ext cx="1369221" cy="365126"/>
          </a:xfrm>
          <a:prstGeom prst="rect">
            <a:avLst/>
          </a:prstGeom>
        </p:spPr>
      </p:pic>
      <p:sp>
        <p:nvSpPr>
          <p:cNvPr id="24" name="Espace réservé du contenu 2">
            <a:extLst>
              <a:ext uri="{FF2B5EF4-FFF2-40B4-BE49-F238E27FC236}">
                <a16:creationId xmlns:a16="http://schemas.microsoft.com/office/drawing/2014/main" id="{8FB0DCA8-99B8-4FD8-80D8-886822302A3E}"/>
              </a:ext>
            </a:extLst>
          </p:cNvPr>
          <p:cNvSpPr txBox="1">
            <a:spLocks/>
          </p:cNvSpPr>
          <p:nvPr/>
        </p:nvSpPr>
        <p:spPr>
          <a:xfrm>
            <a:off x="7608753" y="2482639"/>
            <a:ext cx="1182612" cy="61982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fr-FR" sz="1800" dirty="0">
                <a:solidFill>
                  <a:srgbClr val="0000FF"/>
                </a:solidFill>
              </a:rPr>
              <a:t>Set-up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fr-FR" sz="1800" dirty="0">
                <a:solidFill>
                  <a:srgbClr val="0000FF"/>
                </a:solidFill>
              </a:rPr>
              <a:t>N°1</a:t>
            </a:r>
            <a:endParaRPr lang="en-US" sz="1600" dirty="0">
              <a:solidFill>
                <a:srgbClr val="7030A0"/>
              </a:solidFill>
            </a:endParaRPr>
          </a:p>
        </p:txBody>
      </p:sp>
      <p:pic>
        <p:nvPicPr>
          <p:cNvPr id="25" name="image6.png">
            <a:extLst>
              <a:ext uri="{FF2B5EF4-FFF2-40B4-BE49-F238E27FC236}">
                <a16:creationId xmlns:a16="http://schemas.microsoft.com/office/drawing/2014/main" id="{7434A22D-063B-4DAD-9EF1-6AAE9F344D74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4858" y="1361586"/>
            <a:ext cx="12060000" cy="92710"/>
          </a:xfrm>
          <a:prstGeom prst="rect">
            <a:avLst/>
          </a:prstGeom>
        </p:spPr>
      </p:pic>
      <p:sp>
        <p:nvSpPr>
          <p:cNvPr id="26" name="Espace réservé du contenu 2">
            <a:extLst>
              <a:ext uri="{FF2B5EF4-FFF2-40B4-BE49-F238E27FC236}">
                <a16:creationId xmlns:a16="http://schemas.microsoft.com/office/drawing/2014/main" id="{26DC0ED3-314C-44C9-92DC-E46424DEFB81}"/>
              </a:ext>
            </a:extLst>
          </p:cNvPr>
          <p:cNvSpPr txBox="1">
            <a:spLocks/>
          </p:cNvSpPr>
          <p:nvPr/>
        </p:nvSpPr>
        <p:spPr>
          <a:xfrm>
            <a:off x="10383406" y="3631614"/>
            <a:ext cx="1082040" cy="68895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fr-FR" sz="2000" b="1" dirty="0">
                <a:solidFill>
                  <a:schemeClr val="bg1">
                    <a:lumMod val="95000"/>
                  </a:schemeClr>
                </a:solidFill>
              </a:rPr>
              <a:t>3 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fr-FR" sz="2000" b="1" dirty="0">
                <a:solidFill>
                  <a:schemeClr val="bg1">
                    <a:lumMod val="95000"/>
                  </a:schemeClr>
                </a:solidFill>
              </a:rPr>
              <a:t>sorties</a:t>
            </a:r>
            <a:endParaRPr lang="en-US" sz="1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F459C2C8-0F42-4BB9-820A-AA2D36A5769D}"/>
              </a:ext>
            </a:extLst>
          </p:cNvPr>
          <p:cNvCxnSpPr>
            <a:cxnSpLocks/>
            <a:stCxn id="26" idx="1"/>
          </p:cNvCxnSpPr>
          <p:nvPr/>
        </p:nvCxnSpPr>
        <p:spPr>
          <a:xfrm flipH="1">
            <a:off x="9015068" y="3976091"/>
            <a:ext cx="1368338" cy="7922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87F25C2A-0ADC-4378-A8F4-36ACFB0A687B}"/>
              </a:ext>
            </a:extLst>
          </p:cNvPr>
          <p:cNvCxnSpPr>
            <a:cxnSpLocks/>
            <a:stCxn id="26" idx="1"/>
          </p:cNvCxnSpPr>
          <p:nvPr/>
        </p:nvCxnSpPr>
        <p:spPr>
          <a:xfrm flipH="1" flipV="1">
            <a:off x="7632298" y="2989495"/>
            <a:ext cx="2751108" cy="98659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F21DECAD-D388-49C3-A38C-31CF28E27ED8}"/>
              </a:ext>
            </a:extLst>
          </p:cNvPr>
          <p:cNvCxnSpPr>
            <a:cxnSpLocks/>
            <a:stCxn id="26" idx="1"/>
          </p:cNvCxnSpPr>
          <p:nvPr/>
        </p:nvCxnSpPr>
        <p:spPr>
          <a:xfrm flipH="1">
            <a:off x="9131808" y="3976091"/>
            <a:ext cx="1251598" cy="217673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6" name="Titre 1">
            <a:extLst>
              <a:ext uri="{FF2B5EF4-FFF2-40B4-BE49-F238E27FC236}">
                <a16:creationId xmlns:a16="http://schemas.microsoft.com/office/drawing/2014/main" id="{0B47F372-4A2F-4757-9DFB-DA669C700A2E}"/>
              </a:ext>
            </a:extLst>
          </p:cNvPr>
          <p:cNvSpPr txBox="1">
            <a:spLocks/>
          </p:cNvSpPr>
          <p:nvPr/>
        </p:nvSpPr>
        <p:spPr>
          <a:xfrm>
            <a:off x="1808594" y="184715"/>
            <a:ext cx="7695601" cy="943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altLang="zh-CN" sz="400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L’accélérateur d’ELYSE</a:t>
            </a:r>
            <a:endParaRPr lang="en-US" altLang="zh-CN" sz="4000" dirty="0">
              <a:ln w="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160475D-5EA9-4F3B-85FE-CCEDED6ABDCF}"/>
              </a:ext>
            </a:extLst>
          </p:cNvPr>
          <p:cNvSpPr/>
          <p:nvPr/>
        </p:nvSpPr>
        <p:spPr>
          <a:xfrm>
            <a:off x="1808594" y="3778606"/>
            <a:ext cx="8614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rgbClr val="002060"/>
                </a:solidFill>
              </a:rPr>
              <a:t>Canon </a:t>
            </a:r>
          </a:p>
          <a:p>
            <a:pPr algn="ctr"/>
            <a:r>
              <a:rPr lang="fr-FR" dirty="0">
                <a:solidFill>
                  <a:srgbClr val="002060"/>
                </a:solidFill>
              </a:rPr>
              <a:t>RF</a:t>
            </a:r>
          </a:p>
        </p:txBody>
      </p: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ABD23C74-BEB9-4FB8-BC9D-29503201B542}"/>
              </a:ext>
            </a:extLst>
          </p:cNvPr>
          <p:cNvCxnSpPr>
            <a:cxnSpLocks/>
          </p:cNvCxnSpPr>
          <p:nvPr/>
        </p:nvCxnSpPr>
        <p:spPr>
          <a:xfrm flipV="1">
            <a:off x="2231136" y="3025884"/>
            <a:ext cx="0" cy="792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040" name="Rectangle 1039">
            <a:extLst>
              <a:ext uri="{FF2B5EF4-FFF2-40B4-BE49-F238E27FC236}">
                <a16:creationId xmlns:a16="http://schemas.microsoft.com/office/drawing/2014/main" id="{5BC76744-8282-4682-A381-30F229962217}"/>
              </a:ext>
            </a:extLst>
          </p:cNvPr>
          <p:cNvSpPr/>
          <p:nvPr/>
        </p:nvSpPr>
        <p:spPr>
          <a:xfrm>
            <a:off x="3026879" y="4146694"/>
            <a:ext cx="1908000" cy="25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94822256-2E03-44A2-9735-56BEA4EA5AEA}"/>
              </a:ext>
            </a:extLst>
          </p:cNvPr>
          <p:cNvSpPr/>
          <p:nvPr/>
        </p:nvSpPr>
        <p:spPr>
          <a:xfrm>
            <a:off x="377240" y="3706069"/>
            <a:ext cx="15211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solidFill>
                  <a:srgbClr val="002060"/>
                </a:solidFill>
              </a:rPr>
              <a:t>Chambre de préparation </a:t>
            </a:r>
          </a:p>
          <a:p>
            <a:pPr algn="ctr"/>
            <a:r>
              <a:rPr lang="fr-FR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fr-FR" sz="1600" dirty="0">
                <a:solidFill>
                  <a:srgbClr val="002060"/>
                </a:solidFill>
              </a:rPr>
              <a:t> photocathode</a:t>
            </a:r>
          </a:p>
        </p:txBody>
      </p:sp>
      <p:sp>
        <p:nvSpPr>
          <p:cNvPr id="1043" name="Rectangle : coins arrondis 1042">
            <a:extLst>
              <a:ext uri="{FF2B5EF4-FFF2-40B4-BE49-F238E27FC236}">
                <a16:creationId xmlns:a16="http://schemas.microsoft.com/office/drawing/2014/main" id="{A170880B-CB53-4ABE-938C-542D0BCF5349}"/>
              </a:ext>
            </a:extLst>
          </p:cNvPr>
          <p:cNvSpPr/>
          <p:nvPr/>
        </p:nvSpPr>
        <p:spPr>
          <a:xfrm>
            <a:off x="723464" y="2353056"/>
            <a:ext cx="1214368" cy="1297262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6" name="Connecteur droit avec flèche 85">
            <a:extLst>
              <a:ext uri="{FF2B5EF4-FFF2-40B4-BE49-F238E27FC236}">
                <a16:creationId xmlns:a16="http://schemas.microsoft.com/office/drawing/2014/main" id="{FFFC5346-D621-4E83-8E77-EDDD3ADDDD84}"/>
              </a:ext>
            </a:extLst>
          </p:cNvPr>
          <p:cNvCxnSpPr>
            <a:cxnSpLocks/>
          </p:cNvCxnSpPr>
          <p:nvPr/>
        </p:nvCxnSpPr>
        <p:spPr>
          <a:xfrm flipV="1">
            <a:off x="2779776" y="3053316"/>
            <a:ext cx="0" cy="14018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87" name="Rectangle 86">
            <a:extLst>
              <a:ext uri="{FF2B5EF4-FFF2-40B4-BE49-F238E27FC236}">
                <a16:creationId xmlns:a16="http://schemas.microsoft.com/office/drawing/2014/main" id="{CD2D3917-BAC9-42F7-B94B-3FBB9D87DB25}"/>
              </a:ext>
            </a:extLst>
          </p:cNvPr>
          <p:cNvSpPr/>
          <p:nvPr/>
        </p:nvSpPr>
        <p:spPr>
          <a:xfrm>
            <a:off x="2448207" y="4455178"/>
            <a:ext cx="9614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rgbClr val="002060"/>
                </a:solidFill>
              </a:rPr>
              <a:t>Booster</a:t>
            </a:r>
          </a:p>
        </p:txBody>
      </p:sp>
      <p:sp>
        <p:nvSpPr>
          <p:cNvPr id="89" name="Rectangle : coins arrondis 88">
            <a:extLst>
              <a:ext uri="{FF2B5EF4-FFF2-40B4-BE49-F238E27FC236}">
                <a16:creationId xmlns:a16="http://schemas.microsoft.com/office/drawing/2014/main" id="{ED21FF8E-3B29-47CB-B321-6B30B57DF6C2}"/>
              </a:ext>
            </a:extLst>
          </p:cNvPr>
          <p:cNvSpPr/>
          <p:nvPr/>
        </p:nvSpPr>
        <p:spPr>
          <a:xfrm>
            <a:off x="5815589" y="1784920"/>
            <a:ext cx="452318" cy="1240964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48" name="Image 1047">
            <a:extLst>
              <a:ext uri="{FF2B5EF4-FFF2-40B4-BE49-F238E27FC236}">
                <a16:creationId xmlns:a16="http://schemas.microsoft.com/office/drawing/2014/main" id="{B230BD2E-DD4A-4E7D-96C7-36310D5D2F6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35" t="19854" r="18367" b="21933"/>
          <a:stretch/>
        </p:blipFill>
        <p:spPr>
          <a:xfrm>
            <a:off x="723465" y="4763295"/>
            <a:ext cx="1053502" cy="1077218"/>
          </a:xfrm>
          <a:prstGeom prst="rect">
            <a:avLst/>
          </a:prstGeom>
        </p:spPr>
      </p:pic>
      <p:pic>
        <p:nvPicPr>
          <p:cNvPr id="1052" name="Image 1051">
            <a:extLst>
              <a:ext uri="{FF2B5EF4-FFF2-40B4-BE49-F238E27FC236}">
                <a16:creationId xmlns:a16="http://schemas.microsoft.com/office/drawing/2014/main" id="{9D2CE46C-741D-45D2-8E7B-A917568DC2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673" y="2779971"/>
            <a:ext cx="495238" cy="209524"/>
          </a:xfrm>
          <a:prstGeom prst="rect">
            <a:avLst/>
          </a:prstGeom>
        </p:spPr>
      </p:pic>
      <p:pic>
        <p:nvPicPr>
          <p:cNvPr id="1054" name="Image 1053">
            <a:extLst>
              <a:ext uri="{FF2B5EF4-FFF2-40B4-BE49-F238E27FC236}">
                <a16:creationId xmlns:a16="http://schemas.microsoft.com/office/drawing/2014/main" id="{9A95296B-0F82-411E-9C41-89F2678D72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943" y="2792552"/>
            <a:ext cx="123810" cy="200000"/>
          </a:xfrm>
          <a:prstGeom prst="rect">
            <a:avLst/>
          </a:prstGeom>
        </p:spPr>
      </p:pic>
      <p:sp>
        <p:nvSpPr>
          <p:cNvPr id="1059" name="Rectangle 1058">
            <a:extLst>
              <a:ext uri="{FF2B5EF4-FFF2-40B4-BE49-F238E27FC236}">
                <a16:creationId xmlns:a16="http://schemas.microsoft.com/office/drawing/2014/main" id="{B6FC5A5B-D0E8-4376-B454-80285391F51D}"/>
              </a:ext>
            </a:extLst>
          </p:cNvPr>
          <p:cNvSpPr/>
          <p:nvPr/>
        </p:nvSpPr>
        <p:spPr>
          <a:xfrm>
            <a:off x="6853735" y="1559537"/>
            <a:ext cx="2229307" cy="63767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dirty="0">
                <a:solidFill>
                  <a:schemeClr val="tx1"/>
                </a:solidFill>
              </a:rPr>
              <a:t>Laser : </a:t>
            </a:r>
          </a:p>
          <a:p>
            <a:r>
              <a:rPr lang="fr-FR" sz="1600" dirty="0">
                <a:solidFill>
                  <a:srgbClr val="C00000"/>
                </a:solidFill>
                <a:sym typeface="Symbol" panose="05050102010706020507" pitchFamily="18" charset="2"/>
              </a:rPr>
              <a:t></a:t>
            </a:r>
            <a:r>
              <a:rPr lang="fr-FR" sz="1600" dirty="0">
                <a:solidFill>
                  <a:srgbClr val="C00000"/>
                </a:solidFill>
              </a:rPr>
              <a:t>=780nm </a:t>
            </a:r>
            <a:r>
              <a:rPr lang="fr-FR" sz="1600" dirty="0">
                <a:solidFill>
                  <a:srgbClr val="002060"/>
                </a:solidFill>
              </a:rPr>
              <a:t>-&gt;</a:t>
            </a:r>
            <a:r>
              <a:rPr lang="fr-FR" sz="1600" dirty="0">
                <a:solidFill>
                  <a:srgbClr val="002060"/>
                </a:solidFill>
                <a:sym typeface="Symbol" panose="05050102010706020507" pitchFamily="18" charset="2"/>
              </a:rPr>
              <a:t> </a:t>
            </a:r>
            <a:r>
              <a:rPr lang="fr-FR" sz="1600" b="1" dirty="0">
                <a:solidFill>
                  <a:srgbClr val="0000FF"/>
                </a:solidFill>
                <a:sym typeface="Symbol" panose="05050102010706020507" pitchFamily="18" charset="2"/>
              </a:rPr>
              <a:t></a:t>
            </a:r>
            <a:r>
              <a:rPr lang="fr-FR" sz="1600" b="1" dirty="0">
                <a:solidFill>
                  <a:srgbClr val="0000FF"/>
                </a:solidFill>
              </a:rPr>
              <a:t>=263nm </a:t>
            </a:r>
          </a:p>
        </p:txBody>
      </p:sp>
      <p:cxnSp>
        <p:nvCxnSpPr>
          <p:cNvPr id="1066" name="Connecteur droit avec flèche 1065">
            <a:extLst>
              <a:ext uri="{FF2B5EF4-FFF2-40B4-BE49-F238E27FC236}">
                <a16:creationId xmlns:a16="http://schemas.microsoft.com/office/drawing/2014/main" id="{BFA2DC12-F4AF-4BB5-B37E-423639F66349}"/>
              </a:ext>
            </a:extLst>
          </p:cNvPr>
          <p:cNvCxnSpPr>
            <a:stCxn id="1059" idx="1"/>
          </p:cNvCxnSpPr>
          <p:nvPr/>
        </p:nvCxnSpPr>
        <p:spPr>
          <a:xfrm flipH="1">
            <a:off x="6267907" y="1878374"/>
            <a:ext cx="585828" cy="0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ZoneTexte 111">
            <a:extLst>
              <a:ext uri="{FF2B5EF4-FFF2-40B4-BE49-F238E27FC236}">
                <a16:creationId xmlns:a16="http://schemas.microsoft.com/office/drawing/2014/main" id="{9B27027B-5219-4BB3-AC82-CCA6A376E12E}"/>
              </a:ext>
            </a:extLst>
          </p:cNvPr>
          <p:cNvSpPr txBox="1"/>
          <p:nvPr/>
        </p:nvSpPr>
        <p:spPr>
          <a:xfrm>
            <a:off x="10023524" y="2621665"/>
            <a:ext cx="1621999" cy="802409"/>
          </a:xfrm>
          <a:prstGeom prst="rect">
            <a:avLst/>
          </a:prstGeom>
          <a:noFill/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ð"/>
            </a:pPr>
            <a:r>
              <a:rPr lang="el-GR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σ</a:t>
            </a:r>
            <a:r>
              <a:rPr lang="en-US" sz="2000" b="1" baseline="-25000" dirty="0">
                <a:solidFill>
                  <a:srgbClr val="002060"/>
                </a:solidFill>
                <a:cs typeface="Times New Roman" panose="02020603050405020304" pitchFamily="18" charset="0"/>
              </a:rPr>
              <a:t>L</a:t>
            </a:r>
            <a:r>
              <a:rPr lang="en-US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= </a:t>
            </a:r>
            <a:r>
              <a:rPr lang="en-US" sz="1600" b="1" dirty="0">
                <a:solidFill>
                  <a:srgbClr val="002060"/>
                </a:solidFill>
              </a:rPr>
              <a:t>5 – 10ps </a:t>
            </a:r>
          </a:p>
          <a:p>
            <a:pPr>
              <a:spcAft>
                <a:spcPts val="1200"/>
              </a:spcAft>
            </a:pPr>
            <a:r>
              <a:rPr lang="en-US" sz="1600" b="1" dirty="0">
                <a:solidFill>
                  <a:srgbClr val="002060"/>
                </a:solidFill>
              </a:rPr>
              <a:t>@ FWHM</a:t>
            </a:r>
            <a:endParaRPr lang="fr-FR" sz="1600" b="1" dirty="0">
              <a:solidFill>
                <a:srgbClr val="002060"/>
              </a:solidFill>
            </a:endParaRPr>
          </a:p>
        </p:txBody>
      </p:sp>
      <p:cxnSp>
        <p:nvCxnSpPr>
          <p:cNvPr id="1068" name="Connecteur droit avec flèche 1067">
            <a:extLst>
              <a:ext uri="{FF2B5EF4-FFF2-40B4-BE49-F238E27FC236}">
                <a16:creationId xmlns:a16="http://schemas.microsoft.com/office/drawing/2014/main" id="{CA8F849A-9D1E-4667-BD9B-3872B93BD677}"/>
              </a:ext>
            </a:extLst>
          </p:cNvPr>
          <p:cNvCxnSpPr/>
          <p:nvPr/>
        </p:nvCxnSpPr>
        <p:spPr>
          <a:xfrm>
            <a:off x="925278" y="6260094"/>
            <a:ext cx="7848000" cy="0"/>
          </a:xfrm>
          <a:prstGeom prst="straightConnector1">
            <a:avLst/>
          </a:prstGeom>
          <a:ln w="38100">
            <a:headEnd type="triangl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6" name="ZoneTexte 115">
            <a:extLst>
              <a:ext uri="{FF2B5EF4-FFF2-40B4-BE49-F238E27FC236}">
                <a16:creationId xmlns:a16="http://schemas.microsoft.com/office/drawing/2014/main" id="{D8DB74A0-E390-4AC2-A9E0-BF72ED946A6E}"/>
              </a:ext>
            </a:extLst>
          </p:cNvPr>
          <p:cNvSpPr txBox="1"/>
          <p:nvPr/>
        </p:nvSpPr>
        <p:spPr>
          <a:xfrm>
            <a:off x="4171226" y="5730768"/>
            <a:ext cx="1752424" cy="36933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dirty="0">
                <a:solidFill>
                  <a:schemeClr val="tx1"/>
                </a:solidFill>
              </a:rPr>
              <a:t>Longueur &lt; 10m</a:t>
            </a:r>
          </a:p>
        </p:txBody>
      </p:sp>
    </p:spTree>
    <p:extLst>
      <p:ext uri="{BB962C8B-B14F-4D97-AF65-F5344CB8AC3E}">
        <p14:creationId xmlns:p14="http://schemas.microsoft.com/office/powerpoint/2010/main" val="4583934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100"/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91" name="Rectangle 102"/>
          <p:cNvSpPr>
            <a:spLocks noChangeArrowheads="1"/>
          </p:cNvSpPr>
          <p:nvPr/>
        </p:nvSpPr>
        <p:spPr bwMode="auto">
          <a:xfrm>
            <a:off x="152400" y="685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92" name="Rectangle 104"/>
          <p:cNvSpPr>
            <a:spLocks noChangeArrowheads="1"/>
          </p:cNvSpPr>
          <p:nvPr/>
        </p:nvSpPr>
        <p:spPr bwMode="auto">
          <a:xfrm>
            <a:off x="152400" y="685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93" name="Rectangle 114"/>
          <p:cNvSpPr>
            <a:spLocks noChangeArrowheads="1"/>
          </p:cNvSpPr>
          <p:nvPr/>
        </p:nvSpPr>
        <p:spPr bwMode="auto">
          <a:xfrm>
            <a:off x="152400" y="685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4" name="Rectangle 116"/>
          <p:cNvSpPr>
            <a:spLocks noChangeArrowheads="1"/>
          </p:cNvSpPr>
          <p:nvPr/>
        </p:nvSpPr>
        <p:spPr bwMode="auto">
          <a:xfrm>
            <a:off x="152400" y="685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0" name="Image 4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6" b="17014"/>
          <a:stretch/>
        </p:blipFill>
        <p:spPr>
          <a:xfrm>
            <a:off x="491760" y="1735199"/>
            <a:ext cx="9397206" cy="3761215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889368" y="2091073"/>
            <a:ext cx="669132" cy="312201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Calibri Light" panose="020F0302020204030204" pitchFamily="34" charset="0"/>
              </a:rPr>
              <a:t>LASER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5936776" y="2026173"/>
            <a:ext cx="1366880" cy="377101"/>
          </a:xfrm>
          <a:prstGeom prst="rect">
            <a:avLst/>
          </a:prstGeom>
          <a:noFill/>
          <a:ln w="127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20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Calibri Light" panose="020F0302020204030204" pitchFamily="34" charset="0"/>
              </a:rPr>
              <a:t>Accélérateur</a:t>
            </a:r>
            <a:endParaRPr kumimoji="0" lang="fr-FR" altLang="fr-FR" sz="1100" b="1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1" name="Espace réservé du contenu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87" y="187570"/>
            <a:ext cx="1467182" cy="996461"/>
          </a:xfrm>
          <a:prstGeom prst="rect">
            <a:avLst/>
          </a:prstGeom>
        </p:spPr>
      </p:pic>
      <p:pic>
        <p:nvPicPr>
          <p:cNvPr id="24" name="Graphique 6">
            <a:extLst>
              <a:ext uri="{FF2B5EF4-FFF2-40B4-BE49-F238E27FC236}">
                <a16:creationId xmlns:a16="http://schemas.microsoft.com/office/drawing/2014/main" id="{9D512CA8-6C77-4E1D-B54E-77F878D4BB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08776" y="187570"/>
            <a:ext cx="1467182" cy="517375"/>
          </a:xfrm>
          <a:prstGeom prst="rect">
            <a:avLst/>
          </a:prstGeom>
        </p:spPr>
      </p:pic>
      <p:sp>
        <p:nvSpPr>
          <p:cNvPr id="26" name="Titre 3"/>
          <p:cNvSpPr txBox="1">
            <a:spLocks/>
          </p:cNvSpPr>
          <p:nvPr/>
        </p:nvSpPr>
        <p:spPr>
          <a:xfrm>
            <a:off x="1364776" y="329206"/>
            <a:ext cx="9144000" cy="7514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</a:t>
            </a:r>
            <a:r>
              <a:rPr lang="fr-FR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équipements</a:t>
            </a: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Atelier "Accélétrateur, Recherche et Société"</a:t>
            </a: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4BB6A-17CD-4C1D-A697-7E2FCEBD4E0C}" type="slidenum">
              <a:rPr lang="fr-FR" smtClean="0"/>
              <a:t>17</a:t>
            </a:fld>
            <a:endParaRPr lang="fr-FR" dirty="0"/>
          </a:p>
        </p:txBody>
      </p:sp>
      <p:sp>
        <p:nvSpPr>
          <p:cNvPr id="27" name="Espace réservé du pied de page 1"/>
          <p:cNvSpPr txBox="1">
            <a:spLocks/>
          </p:cNvSpPr>
          <p:nvPr/>
        </p:nvSpPr>
        <p:spPr>
          <a:xfrm>
            <a:off x="54858" y="6356350"/>
            <a:ext cx="1337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JP LARBRE - ICP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302EE567-6FC2-43CC-98C3-C91B7C9466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31" y="881630"/>
            <a:ext cx="1369221" cy="365126"/>
          </a:xfrm>
          <a:prstGeom prst="rect">
            <a:avLst/>
          </a:prstGeom>
        </p:spPr>
      </p:pic>
      <p:pic>
        <p:nvPicPr>
          <p:cNvPr id="29" name="image6.png">
            <a:extLst>
              <a:ext uri="{FF2B5EF4-FFF2-40B4-BE49-F238E27FC236}">
                <a16:creationId xmlns:a16="http://schemas.microsoft.com/office/drawing/2014/main" id="{80F6077C-633E-4717-8613-1F07ADF657FE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4858" y="1361586"/>
            <a:ext cx="12060000" cy="92710"/>
          </a:xfrm>
          <a:prstGeom prst="rect">
            <a:avLst/>
          </a:prstGeom>
        </p:spPr>
      </p:pic>
      <p:sp>
        <p:nvSpPr>
          <p:cNvPr id="30" name="Text Box 12">
            <a:extLst>
              <a:ext uri="{FF2B5EF4-FFF2-40B4-BE49-F238E27FC236}">
                <a16:creationId xmlns:a16="http://schemas.microsoft.com/office/drawing/2014/main" id="{B8C1B85A-59BE-4ED4-A975-B9D8E7F0B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9386" y="2005621"/>
            <a:ext cx="2797112" cy="7610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b="1" i="0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</a:rPr>
              <a:t>Systèmes</a:t>
            </a:r>
            <a:r>
              <a:rPr kumimoji="0" lang="en-US" altLang="fr-FR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</a:rPr>
              <a:t> de détection</a:t>
            </a:r>
          </a:p>
          <a:p>
            <a:pPr eaLnBrk="0" fontAlgn="base" hangingPunct="0">
              <a:spcBef>
                <a:spcPts val="400"/>
              </a:spcBef>
              <a:spcAft>
                <a:spcPct val="0"/>
              </a:spcAft>
            </a:pPr>
            <a:r>
              <a:rPr lang="fr-FR" sz="1600" dirty="0">
                <a:solidFill>
                  <a:srgbClr val="7030A0"/>
                </a:solidFill>
              </a:rPr>
              <a:t>Spectroscopie résolue en temps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fr-FR" b="1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</a:endParaRPr>
          </a:p>
        </p:txBody>
      </p:sp>
      <p:sp>
        <p:nvSpPr>
          <p:cNvPr id="32" name="Espace réservé du contenu 2">
            <a:extLst>
              <a:ext uri="{FF2B5EF4-FFF2-40B4-BE49-F238E27FC236}">
                <a16:creationId xmlns:a16="http://schemas.microsoft.com/office/drawing/2014/main" id="{70F3F206-21C9-4BD7-B271-3700CD58F1E3}"/>
              </a:ext>
            </a:extLst>
          </p:cNvPr>
          <p:cNvSpPr txBox="1">
            <a:spLocks/>
          </p:cNvSpPr>
          <p:nvPr/>
        </p:nvSpPr>
        <p:spPr>
          <a:xfrm>
            <a:off x="247628" y="3136566"/>
            <a:ext cx="3260850" cy="20138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en-US" sz="1800" b="1" dirty="0"/>
              <a:t>Setup N°2 </a:t>
            </a:r>
            <a:endParaRPr lang="fr-FR" sz="1800" b="1" dirty="0"/>
          </a:p>
          <a:p>
            <a:pPr marL="0" indent="0" algn="ctr">
              <a:spcBef>
                <a:spcPts val="600"/>
              </a:spcBef>
              <a:buNone/>
            </a:pPr>
            <a:r>
              <a:rPr lang="fr-FR" sz="1600" b="1" dirty="0" err="1"/>
              <a:t>Streak</a:t>
            </a:r>
            <a:r>
              <a:rPr lang="fr-FR" sz="1600" b="1" dirty="0"/>
              <a:t>-camera </a:t>
            </a:r>
            <a:r>
              <a:rPr lang="fr-FR" sz="1600" b="1" dirty="0" err="1"/>
              <a:t>detection</a:t>
            </a:r>
            <a:endParaRPr lang="fr-FR" sz="1600" b="1" dirty="0"/>
          </a:p>
          <a:p>
            <a:pPr>
              <a:spcBef>
                <a:spcPts val="1200"/>
              </a:spcBef>
              <a:spcAft>
                <a:spcPts val="600"/>
              </a:spcAft>
              <a:buFont typeface="Calibri" panose="020F0502020204030204" pitchFamily="34" charset="0"/>
              <a:buChar char="−"/>
            </a:pPr>
            <a:r>
              <a:rPr lang="fr-FR" sz="1600" b="1" dirty="0">
                <a:solidFill>
                  <a:srgbClr val="002060"/>
                </a:solidFill>
              </a:rPr>
              <a:t>Sonde d’analyse </a:t>
            </a:r>
            <a:r>
              <a:rPr lang="fr-FR" sz="1600" dirty="0">
                <a:solidFill>
                  <a:srgbClr val="002060"/>
                </a:solidFill>
              </a:rPr>
              <a:t>: Lampe flash Xe</a:t>
            </a:r>
          </a:p>
          <a:p>
            <a:pPr>
              <a:spcBef>
                <a:spcPts val="600"/>
              </a:spcBef>
              <a:buFont typeface="Calibri" panose="020F0502020204030204" pitchFamily="34" charset="0"/>
              <a:buChar char="−"/>
            </a:pPr>
            <a:r>
              <a:rPr lang="en-US" sz="1600" dirty="0"/>
              <a:t>Time window: 0,5ns – 1ms</a:t>
            </a:r>
          </a:p>
          <a:p>
            <a:pPr>
              <a:spcBef>
                <a:spcPts val="600"/>
              </a:spcBef>
              <a:buFont typeface="Calibri" panose="020F0502020204030204" pitchFamily="34" charset="0"/>
              <a:buChar char="−"/>
            </a:pPr>
            <a:r>
              <a:rPr lang="en-US" sz="1600" dirty="0"/>
              <a:t>Spectral window: 280 - 800nm</a:t>
            </a:r>
          </a:p>
          <a:p>
            <a:pPr>
              <a:spcBef>
                <a:spcPts val="600"/>
              </a:spcBef>
              <a:buFont typeface="Calibri" panose="020F0502020204030204" pitchFamily="34" charset="0"/>
              <a:buChar char="−"/>
            </a:pPr>
            <a:r>
              <a:rPr lang="en-US" sz="1600" dirty="0"/>
              <a:t>time-resolution 50ps (scale 1ns)</a:t>
            </a:r>
          </a:p>
        </p:txBody>
      </p:sp>
      <p:sp>
        <p:nvSpPr>
          <p:cNvPr id="33" name="Text Box 12">
            <a:extLst>
              <a:ext uri="{FF2B5EF4-FFF2-40B4-BE49-F238E27FC236}">
                <a16:creationId xmlns:a16="http://schemas.microsoft.com/office/drawing/2014/main" id="{9545F393-EE8D-485D-96ED-58D2CE949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732" y="5192891"/>
            <a:ext cx="3824304" cy="1252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ts val="400"/>
              </a:spcBef>
              <a:spcAft>
                <a:spcPct val="0"/>
              </a:spcAft>
            </a:pP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fr-FR" sz="1600" b="1" dirty="0"/>
              <a:t>Mesure simultanément pour chaque impulsion les spectres d’absorption transitoires et leur évolution dans le temps</a:t>
            </a:r>
            <a:endParaRPr kumimoji="0" lang="fr-FR" altLang="fr-FR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4" name="Espace réservé du contenu 2">
            <a:extLst>
              <a:ext uri="{FF2B5EF4-FFF2-40B4-BE49-F238E27FC236}">
                <a16:creationId xmlns:a16="http://schemas.microsoft.com/office/drawing/2014/main" id="{90DDBE39-FBEB-4ED9-BCFD-5B6D4FBB1526}"/>
              </a:ext>
            </a:extLst>
          </p:cNvPr>
          <p:cNvSpPr txBox="1">
            <a:spLocks/>
          </p:cNvSpPr>
          <p:nvPr/>
        </p:nvSpPr>
        <p:spPr>
          <a:xfrm>
            <a:off x="7775856" y="3789419"/>
            <a:ext cx="3924384" cy="20939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800" b="1" dirty="0"/>
              <a:t>Setup N°1 </a:t>
            </a:r>
            <a:endParaRPr lang="fr-FR" sz="1800" b="1" dirty="0"/>
          </a:p>
          <a:p>
            <a:pPr marL="0" indent="0" algn="ctr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600" b="1" dirty="0"/>
              <a:t>Stroboscopic detection</a:t>
            </a:r>
            <a:endParaRPr lang="fr-FR" sz="1600" dirty="0">
              <a:solidFill>
                <a:srgbClr val="002060"/>
              </a:solidFill>
            </a:endParaRPr>
          </a:p>
          <a:p>
            <a:pPr>
              <a:spcBef>
                <a:spcPts val="1200"/>
              </a:spcBef>
              <a:spcAft>
                <a:spcPts val="600"/>
              </a:spcAft>
              <a:buFont typeface="Calibri" panose="020F0502020204030204" pitchFamily="34" charset="0"/>
              <a:buChar char="−"/>
            </a:pPr>
            <a:r>
              <a:rPr lang="fr-FR" sz="1600" b="1" dirty="0">
                <a:solidFill>
                  <a:srgbClr val="002060"/>
                </a:solidFill>
              </a:rPr>
              <a:t>Sonde d’analyse </a:t>
            </a:r>
            <a:r>
              <a:rPr lang="fr-FR" sz="1600" dirty="0">
                <a:solidFill>
                  <a:srgbClr val="002060"/>
                </a:solidFill>
              </a:rPr>
              <a:t>: CaF2, YAG</a:t>
            </a:r>
          </a:p>
          <a:p>
            <a:pPr>
              <a:spcBef>
                <a:spcPts val="600"/>
              </a:spcBef>
              <a:buFont typeface="Calibri" panose="020F0502020204030204" pitchFamily="34" charset="0"/>
              <a:buChar char="−"/>
            </a:pPr>
            <a:r>
              <a:rPr lang="en-US" sz="1600" dirty="0"/>
              <a:t>time-window : 0-11.5ns</a:t>
            </a:r>
          </a:p>
          <a:p>
            <a:pPr>
              <a:spcBef>
                <a:spcPts val="600"/>
              </a:spcBef>
              <a:buFont typeface="Calibri" panose="020F0502020204030204" pitchFamily="34" charset="0"/>
              <a:buChar char="−"/>
            </a:pPr>
            <a:r>
              <a:rPr lang="en-US" sz="1600" dirty="0"/>
              <a:t>spectral window: 340-1350nm</a:t>
            </a:r>
          </a:p>
          <a:p>
            <a:pPr>
              <a:spcBef>
                <a:spcPts val="600"/>
              </a:spcBef>
              <a:buFont typeface="Calibri" panose="020F0502020204030204" pitchFamily="34" charset="0"/>
              <a:buChar char="−"/>
            </a:pPr>
            <a:r>
              <a:rPr lang="en-US" sz="1600" dirty="0"/>
              <a:t>time-resolution 150fs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161687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673" y="1947977"/>
            <a:ext cx="6335009" cy="449642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 rot="20767543">
            <a:off x="5284760" y="2898478"/>
            <a:ext cx="1933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fr-FR" dirty="0">
                <a:solidFill>
                  <a:srgbClr val="002060"/>
                </a:solidFill>
              </a:rPr>
              <a:t>Lumière-sonde</a:t>
            </a:r>
            <a:endParaRPr lang="fr-FR" sz="1600" dirty="0"/>
          </a:p>
        </p:txBody>
      </p:sp>
      <p:pic>
        <p:nvPicPr>
          <p:cNvPr id="7" name="Espace réservé du contenu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87" y="187570"/>
            <a:ext cx="1467182" cy="996461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627466" y="2009917"/>
            <a:ext cx="102084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lvl="1"/>
            <a:r>
              <a:rPr lang="fr-FR" sz="1600" dirty="0">
                <a:solidFill>
                  <a:srgbClr val="002060"/>
                </a:solidFill>
              </a:rPr>
              <a:t>Cellule </a:t>
            </a:r>
          </a:p>
          <a:p>
            <a:pPr marL="0" lvl="1"/>
            <a:r>
              <a:rPr lang="fr-FR" sz="1600" dirty="0">
                <a:solidFill>
                  <a:srgbClr val="002060"/>
                </a:solidFill>
              </a:rPr>
              <a:t>d’analyse 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957249" y="3613429"/>
            <a:ext cx="1546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fr-FR" dirty="0">
                <a:solidFill>
                  <a:srgbClr val="002060"/>
                </a:solidFill>
              </a:rPr>
              <a:t>Porte-cellules</a:t>
            </a:r>
          </a:p>
        </p:txBody>
      </p:sp>
      <p:cxnSp>
        <p:nvCxnSpPr>
          <p:cNvPr id="3" name="Connecteur droit avec flèche 2"/>
          <p:cNvCxnSpPr/>
          <p:nvPr/>
        </p:nvCxnSpPr>
        <p:spPr>
          <a:xfrm flipV="1">
            <a:off x="2405374" y="3801146"/>
            <a:ext cx="1076652" cy="15583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>
            <a:cxnSpLocks/>
          </p:cNvCxnSpPr>
          <p:nvPr/>
        </p:nvCxnSpPr>
        <p:spPr>
          <a:xfrm flipV="1">
            <a:off x="2482518" y="4911488"/>
            <a:ext cx="690983" cy="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>
            <a:off x="4294764" y="2254982"/>
            <a:ext cx="369306" cy="66593"/>
          </a:xfrm>
          <a:prstGeom prst="straightConnector1">
            <a:avLst/>
          </a:prstGeom>
          <a:ln w="190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6" name="Graphique 6">
            <a:extLst>
              <a:ext uri="{FF2B5EF4-FFF2-40B4-BE49-F238E27FC236}">
                <a16:creationId xmlns:a16="http://schemas.microsoft.com/office/drawing/2014/main" id="{9D512CA8-6C77-4E1D-B54E-77F878D4BB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08776" y="187570"/>
            <a:ext cx="1467182" cy="517375"/>
          </a:xfrm>
          <a:prstGeom prst="rect">
            <a:avLst/>
          </a:prstGeom>
        </p:spPr>
      </p:pic>
      <p:sp>
        <p:nvSpPr>
          <p:cNvPr id="29" name="Titre 3"/>
          <p:cNvSpPr>
            <a:spLocks noGrp="1"/>
          </p:cNvSpPr>
          <p:nvPr>
            <p:ph type="ctrTitle"/>
          </p:nvPr>
        </p:nvSpPr>
        <p:spPr>
          <a:xfrm>
            <a:off x="1364776" y="80963"/>
            <a:ext cx="9144000" cy="1247964"/>
          </a:xfrm>
        </p:spPr>
        <p:txBody>
          <a:bodyPr>
            <a:noAutofit/>
          </a:bodyPr>
          <a:lstStyle/>
          <a:p>
            <a:r>
              <a:rPr lang="fr-FR" sz="400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technique pompe-sonde</a:t>
            </a:r>
            <a:br>
              <a:rPr lang="fr-FR" sz="4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fr-FR" sz="3200" dirty="0">
                <a:ln w="0"/>
                <a:solidFill>
                  <a:srgbClr val="002060"/>
                </a:solidFill>
              </a:rPr>
              <a:t>setup</a:t>
            </a:r>
          </a:p>
        </p:txBody>
      </p:sp>
      <p:sp>
        <p:nvSpPr>
          <p:cNvPr id="32" name="Organigramme : Fusion 31"/>
          <p:cNvSpPr/>
          <p:nvPr/>
        </p:nvSpPr>
        <p:spPr>
          <a:xfrm rot="18681441" flipH="1" flipV="1">
            <a:off x="4407452" y="3676051"/>
            <a:ext cx="216872" cy="782120"/>
          </a:xfrm>
          <a:prstGeom prst="flowChartMerg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space réservé du pied de page 3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FR"/>
              <a:t>Atelier "Accélétrateur, Recherche et Société"</a:t>
            </a:r>
          </a:p>
        </p:txBody>
      </p:sp>
      <p:sp>
        <p:nvSpPr>
          <p:cNvPr id="34" name="Espace réservé du numéro de diapositive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4BB6A-17CD-4C1D-A697-7E2FCEBD4E0C}" type="slidenum">
              <a:rPr lang="fr-FR" smtClean="0"/>
              <a:t>18</a:t>
            </a:fld>
            <a:endParaRPr lang="fr-FR"/>
          </a:p>
        </p:txBody>
      </p:sp>
      <p:sp>
        <p:nvSpPr>
          <p:cNvPr id="16" name="Espace réservé du pied de page 1"/>
          <p:cNvSpPr txBox="1">
            <a:spLocks/>
          </p:cNvSpPr>
          <p:nvPr/>
        </p:nvSpPr>
        <p:spPr>
          <a:xfrm>
            <a:off x="54858" y="6356350"/>
            <a:ext cx="1337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JP LARBRE - ICP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C6A23D2-4541-4BC1-943E-1CDF1E6AE7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31" y="881630"/>
            <a:ext cx="1369221" cy="365126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B9AA9B4-79D3-4EE5-8C78-4CEE0A0D2C6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5" t="11442" b="8945"/>
          <a:stretch/>
        </p:blipFill>
        <p:spPr>
          <a:xfrm>
            <a:off x="7832851" y="3196248"/>
            <a:ext cx="3791748" cy="284338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EAA6D2B-BFA4-4888-BAAB-FCFFEAF6356D}"/>
              </a:ext>
            </a:extLst>
          </p:cNvPr>
          <p:cNvSpPr/>
          <p:nvPr/>
        </p:nvSpPr>
        <p:spPr>
          <a:xfrm>
            <a:off x="8309866" y="6054453"/>
            <a:ext cx="27389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Porte-cellules (8 positions)</a:t>
            </a:r>
            <a:endParaRPr lang="fr-FR" sz="2000" dirty="0"/>
          </a:p>
        </p:txBody>
      </p:sp>
      <p:pic>
        <p:nvPicPr>
          <p:cNvPr id="21" name="image6.png">
            <a:extLst>
              <a:ext uri="{FF2B5EF4-FFF2-40B4-BE49-F238E27FC236}">
                <a16:creationId xmlns:a16="http://schemas.microsoft.com/office/drawing/2014/main" id="{D2708070-3B00-4C72-B3DA-FB4BE6F98743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4858" y="1361586"/>
            <a:ext cx="12060000" cy="92710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96754F68-A21D-4356-B93F-348E2F4E4FF4}"/>
              </a:ext>
            </a:extLst>
          </p:cNvPr>
          <p:cNvSpPr txBox="1"/>
          <p:nvPr/>
        </p:nvSpPr>
        <p:spPr>
          <a:xfrm>
            <a:off x="525340" y="4721505"/>
            <a:ext cx="21531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fr-FR" sz="1600" dirty="0">
                <a:solidFill>
                  <a:srgbClr val="002060"/>
                </a:solidFill>
              </a:rPr>
              <a:t>Platine de translation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38279" y="2389407"/>
            <a:ext cx="2187269" cy="588308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28600" lvl="1"/>
            <a:r>
              <a:rPr lang="fr-FR" sz="1600" dirty="0">
                <a:solidFill>
                  <a:srgbClr val="002060"/>
                </a:solidFill>
              </a:rPr>
              <a:t>Impulsion « </a:t>
            </a:r>
            <a:r>
              <a:rPr lang="fr-FR" sz="1600" b="1" dirty="0">
                <a:solidFill>
                  <a:srgbClr val="002060"/>
                </a:solidFill>
              </a:rPr>
              <a:t>pompe</a:t>
            </a:r>
            <a:r>
              <a:rPr lang="fr-FR" sz="1600" dirty="0">
                <a:solidFill>
                  <a:srgbClr val="002060"/>
                </a:solidFill>
              </a:rPr>
              <a:t> »</a:t>
            </a:r>
          </a:p>
          <a:p>
            <a:pPr marL="228600" lvl="1"/>
            <a:r>
              <a:rPr lang="fr-FR" sz="1600" dirty="0">
                <a:solidFill>
                  <a:srgbClr val="002060"/>
                </a:solidFill>
              </a:rPr>
              <a:t>-&gt; initie la réaction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599106" y="2476048"/>
            <a:ext cx="373676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FR" dirty="0">
                <a:solidFill>
                  <a:srgbClr val="002060"/>
                </a:solidFill>
              </a:rPr>
              <a:t>suit l’impulsion pompe et interagit avec le système excité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2980740" y="1552782"/>
            <a:ext cx="2628048" cy="400110"/>
          </a:xfrm>
          <a:prstGeom prst="rect">
            <a:avLst/>
          </a:prstGeom>
          <a:solidFill>
            <a:srgbClr val="D4F46C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000" dirty="0">
                <a:solidFill>
                  <a:srgbClr val="002060"/>
                </a:solidFill>
              </a:rPr>
              <a:t>Impulsions Synchrones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2048455" y="5526278"/>
            <a:ext cx="5479417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554038" indent="-285750">
              <a:buFont typeface="Wingdings" panose="05000000000000000000" pitchFamily="2" charset="2"/>
              <a:buChar char="ð"/>
            </a:pPr>
            <a:r>
              <a:rPr lang="fr-FR" dirty="0">
                <a:solidFill>
                  <a:srgbClr val="002060"/>
                </a:solidFill>
              </a:rPr>
              <a:t>C’est le </a:t>
            </a:r>
            <a:r>
              <a:rPr lang="fr-FR" b="1" dirty="0">
                <a:solidFill>
                  <a:srgbClr val="002060"/>
                </a:solidFill>
              </a:rPr>
              <a:t>signal de lumière </a:t>
            </a:r>
            <a:r>
              <a:rPr lang="fr-FR" dirty="0">
                <a:solidFill>
                  <a:srgbClr val="002060"/>
                </a:solidFill>
              </a:rPr>
              <a:t>qui va être analysé </a:t>
            </a:r>
          </a:p>
          <a:p>
            <a:pPr marL="268288"/>
            <a:r>
              <a:rPr lang="fr-FR" b="1" dirty="0">
                <a:solidFill>
                  <a:srgbClr val="002060"/>
                </a:solidFill>
              </a:rPr>
              <a:t>Mesure de l’Absorbance </a:t>
            </a:r>
            <a:r>
              <a:rPr lang="fr-FR" dirty="0">
                <a:solidFill>
                  <a:srgbClr val="002060"/>
                </a:solidFill>
              </a:rPr>
              <a:t>= proportionnelle à la concentration des espèces</a:t>
            </a:r>
            <a:endParaRPr lang="fr-FR" sz="1600" b="1" dirty="0">
              <a:solidFill>
                <a:srgbClr val="002060"/>
              </a:solidFill>
            </a:endParaRPr>
          </a:p>
        </p:txBody>
      </p:sp>
      <p:cxnSp>
        <p:nvCxnSpPr>
          <p:cNvPr id="4" name="Connecteur droit 3"/>
          <p:cNvCxnSpPr/>
          <p:nvPr/>
        </p:nvCxnSpPr>
        <p:spPr>
          <a:xfrm flipH="1" flipV="1">
            <a:off x="6869436" y="2817519"/>
            <a:ext cx="72967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/>
          <p:nvPr/>
        </p:nvCxnSpPr>
        <p:spPr>
          <a:xfrm flipH="1">
            <a:off x="3025107" y="1951478"/>
            <a:ext cx="501286" cy="44143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/>
          <p:cNvCxnSpPr/>
          <p:nvPr/>
        </p:nvCxnSpPr>
        <p:spPr>
          <a:xfrm>
            <a:off x="5289011" y="1991827"/>
            <a:ext cx="383336" cy="414739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18373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100"/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91" name="Rectangle 102"/>
          <p:cNvSpPr>
            <a:spLocks noChangeArrowheads="1"/>
          </p:cNvSpPr>
          <p:nvPr/>
        </p:nvSpPr>
        <p:spPr bwMode="auto">
          <a:xfrm>
            <a:off x="152400" y="685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92" name="Rectangle 104"/>
          <p:cNvSpPr>
            <a:spLocks noChangeArrowheads="1"/>
          </p:cNvSpPr>
          <p:nvPr/>
        </p:nvSpPr>
        <p:spPr bwMode="auto">
          <a:xfrm>
            <a:off x="152400" y="685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93" name="Rectangle 114"/>
          <p:cNvSpPr>
            <a:spLocks noChangeArrowheads="1"/>
          </p:cNvSpPr>
          <p:nvPr/>
        </p:nvSpPr>
        <p:spPr bwMode="auto">
          <a:xfrm>
            <a:off x="152400" y="685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4" name="Rectangle 116"/>
          <p:cNvSpPr>
            <a:spLocks noChangeArrowheads="1"/>
          </p:cNvSpPr>
          <p:nvPr/>
        </p:nvSpPr>
        <p:spPr bwMode="auto">
          <a:xfrm>
            <a:off x="152400" y="685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1" name="Espace réservé du contenu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87" y="187570"/>
            <a:ext cx="1467182" cy="996461"/>
          </a:xfrm>
          <a:prstGeom prst="rect">
            <a:avLst/>
          </a:prstGeom>
        </p:spPr>
      </p:pic>
      <p:graphicFrame>
        <p:nvGraphicFramePr>
          <p:cNvPr id="20" name="Tableau 19">
            <a:extLst>
              <a:ext uri="{FF2B5EF4-FFF2-40B4-BE49-F238E27FC236}">
                <a16:creationId xmlns:a16="http://schemas.microsoft.com/office/drawing/2014/main" id="{D32CD327-B5F9-4249-9ED5-52E0F1980F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0929935"/>
              </p:ext>
            </p:extLst>
          </p:nvPr>
        </p:nvGraphicFramePr>
        <p:xfrm>
          <a:off x="7738556" y="1871668"/>
          <a:ext cx="3615244" cy="255271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1807622">
                  <a:extLst>
                    <a:ext uri="{9D8B030D-6E8A-4147-A177-3AD203B41FA5}">
                      <a16:colId xmlns:a16="http://schemas.microsoft.com/office/drawing/2014/main" val="3840676364"/>
                    </a:ext>
                  </a:extLst>
                </a:gridCol>
                <a:gridCol w="1807622">
                  <a:extLst>
                    <a:ext uri="{9D8B030D-6E8A-4147-A177-3AD203B41FA5}">
                      <a16:colId xmlns:a16="http://schemas.microsoft.com/office/drawing/2014/main" val="820177074"/>
                    </a:ext>
                  </a:extLst>
                </a:gridCol>
              </a:tblGrid>
              <a:tr h="319461">
                <a:tc gridSpan="2"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rPr>
                        <a:t>Setup expérimentaux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2416281"/>
                  </a:ext>
                </a:extLst>
              </a:tr>
              <a:tr h="4391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/>
                        <a:t>Optic </a:t>
                      </a:r>
                      <a:r>
                        <a:rPr lang="fr-FR" sz="1600" dirty="0" err="1"/>
                        <a:t>path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b="1" dirty="0"/>
                        <a:t>2, 5 ou 10mm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5697110"/>
                  </a:ext>
                </a:extLst>
              </a:tr>
              <a:tr h="342721">
                <a:tc>
                  <a:txBody>
                    <a:bodyPr/>
                    <a:lstStyle/>
                    <a:p>
                      <a:r>
                        <a:rPr lang="fr-FR" sz="1600" dirty="0">
                          <a:sym typeface="Symbol" panose="05050102010706020507" pitchFamily="18" charset="2"/>
                        </a:rPr>
                        <a:t> </a:t>
                      </a:r>
                      <a:r>
                        <a:rPr lang="fr-FR" sz="1600" dirty="0" err="1"/>
                        <a:t>Detection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b="1" dirty="0"/>
                        <a:t>UV-</a:t>
                      </a:r>
                      <a:r>
                        <a:rPr lang="fr-FR" sz="1600" b="1" dirty="0" err="1"/>
                        <a:t>ViS</a:t>
                      </a:r>
                      <a:r>
                        <a:rPr lang="fr-FR" sz="1600" b="1" dirty="0"/>
                        <a:t> ou IR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6013633"/>
                  </a:ext>
                </a:extLst>
              </a:tr>
              <a:tr h="399245">
                <a:tc>
                  <a:txBody>
                    <a:bodyPr/>
                    <a:lstStyle/>
                    <a:p>
                      <a:r>
                        <a:rPr lang="fr-FR" sz="1600" dirty="0"/>
                        <a:t>Irradiation 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b="1" dirty="0"/>
                        <a:t>Quartz </a:t>
                      </a:r>
                      <a:r>
                        <a:rPr lang="fr-FR" sz="1600" b="1" dirty="0" err="1"/>
                        <a:t>cell</a:t>
                      </a:r>
                      <a:endParaRPr lang="fr-FR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4472536"/>
                  </a:ext>
                </a:extLst>
              </a:tr>
              <a:tr h="319461">
                <a:tc>
                  <a:txBody>
                    <a:bodyPr/>
                    <a:lstStyle/>
                    <a:p>
                      <a:r>
                        <a:rPr lang="fr-FR" sz="1600" dirty="0" err="1"/>
                        <a:t>Cell</a:t>
                      </a:r>
                      <a:r>
                        <a:rPr lang="fr-FR" sz="1600" dirty="0"/>
                        <a:t> holder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b="1" dirty="0"/>
                        <a:t>8 max.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3029793"/>
                  </a:ext>
                </a:extLst>
              </a:tr>
              <a:tr h="319461">
                <a:tc>
                  <a:txBody>
                    <a:bodyPr/>
                    <a:lstStyle/>
                    <a:p>
                      <a:r>
                        <a:rPr lang="fr-FR" sz="1600" dirty="0" err="1"/>
                        <a:t>temperature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b="1" dirty="0"/>
                        <a:t>20 – 80°C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5253923"/>
                  </a:ext>
                </a:extLst>
              </a:tr>
              <a:tr h="319461">
                <a:tc>
                  <a:txBody>
                    <a:bodyPr/>
                    <a:lstStyle/>
                    <a:p>
                      <a:r>
                        <a:rPr lang="fr-FR" sz="1600" dirty="0"/>
                        <a:t>High pressure </a:t>
                      </a:r>
                      <a:r>
                        <a:rPr lang="fr-FR" sz="1600" dirty="0" err="1"/>
                        <a:t>cell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b="1" dirty="0"/>
                        <a:t>&gt; 100 bar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2198003"/>
                  </a:ext>
                </a:extLst>
              </a:tr>
            </a:tbl>
          </a:graphicData>
        </a:graphic>
      </p:graphicFrame>
      <p:sp>
        <p:nvSpPr>
          <p:cNvPr id="21" name="Titre 1">
            <a:extLst>
              <a:ext uri="{FF2B5EF4-FFF2-40B4-BE49-F238E27FC236}">
                <a16:creationId xmlns:a16="http://schemas.microsoft.com/office/drawing/2014/main" id="{389D151F-BF68-4801-BB8C-AA30C55031FC}"/>
              </a:ext>
            </a:extLst>
          </p:cNvPr>
          <p:cNvSpPr txBox="1">
            <a:spLocks/>
          </p:cNvSpPr>
          <p:nvPr/>
        </p:nvSpPr>
        <p:spPr>
          <a:xfrm>
            <a:off x="726767" y="171000"/>
            <a:ext cx="10515600" cy="943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Les caractéristiques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363C6E2-175E-4BE5-9A0B-A039964B0E06}"/>
              </a:ext>
            </a:extLst>
          </p:cNvPr>
          <p:cNvSpPr/>
          <p:nvPr/>
        </p:nvSpPr>
        <p:spPr>
          <a:xfrm>
            <a:off x="4239433" y="2647183"/>
            <a:ext cx="2354248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en-US" b="1" dirty="0" err="1"/>
              <a:t>Paramètres</a:t>
            </a:r>
            <a:r>
              <a:rPr lang="en-US" b="1" dirty="0"/>
              <a:t> </a:t>
            </a:r>
            <a:r>
              <a:rPr lang="en-US" b="1" dirty="0" err="1"/>
              <a:t>ajustables</a:t>
            </a:r>
            <a:endParaRPr lang="fr-FR" sz="2000" b="1" dirty="0"/>
          </a:p>
        </p:txBody>
      </p:sp>
      <p:pic>
        <p:nvPicPr>
          <p:cNvPr id="27" name="Graphique 6">
            <a:extLst>
              <a:ext uri="{FF2B5EF4-FFF2-40B4-BE49-F238E27FC236}">
                <a16:creationId xmlns:a16="http://schemas.microsoft.com/office/drawing/2014/main" id="{9D512CA8-6C77-4E1D-B54E-77F878D4BB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08776" y="187570"/>
            <a:ext cx="1467182" cy="517375"/>
          </a:xfrm>
          <a:prstGeom prst="rect">
            <a:avLst/>
          </a:prstGeom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Atelier "Accélétrateur, Recherche et Société"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4BB6A-17CD-4C1D-A697-7E2FCEBD4E0C}" type="slidenum">
              <a:rPr lang="fr-FR" smtClean="0"/>
              <a:t>19</a:t>
            </a:fld>
            <a:endParaRPr lang="fr-FR"/>
          </a:p>
        </p:txBody>
      </p:sp>
      <p:sp>
        <p:nvSpPr>
          <p:cNvPr id="25" name="Espace réservé du pied de page 1"/>
          <p:cNvSpPr txBox="1">
            <a:spLocks/>
          </p:cNvSpPr>
          <p:nvPr/>
        </p:nvSpPr>
        <p:spPr>
          <a:xfrm>
            <a:off x="54858" y="6356350"/>
            <a:ext cx="1337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JP LARBRE - ICP</a:t>
            </a: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A974EA05-8D69-4CD9-9260-92DD796A5E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31" y="881630"/>
            <a:ext cx="1369221" cy="365126"/>
          </a:xfrm>
          <a:prstGeom prst="rect">
            <a:avLst/>
          </a:prstGeom>
        </p:spPr>
      </p:pic>
      <p:sp>
        <p:nvSpPr>
          <p:cNvPr id="7" name="Parenthèses 6">
            <a:extLst>
              <a:ext uri="{FF2B5EF4-FFF2-40B4-BE49-F238E27FC236}">
                <a16:creationId xmlns:a16="http://schemas.microsoft.com/office/drawing/2014/main" id="{D5E3F713-B04D-42BA-8575-BCBAE5766C1F}"/>
              </a:ext>
            </a:extLst>
          </p:cNvPr>
          <p:cNvSpPr/>
          <p:nvPr/>
        </p:nvSpPr>
        <p:spPr>
          <a:xfrm>
            <a:off x="3724132" y="2326351"/>
            <a:ext cx="415081" cy="1091134"/>
          </a:xfrm>
          <a:prstGeom prst="bracketPair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24" name="Tableau 23">
            <a:extLst>
              <a:ext uri="{FF2B5EF4-FFF2-40B4-BE49-F238E27FC236}">
                <a16:creationId xmlns:a16="http://schemas.microsoft.com/office/drawing/2014/main" id="{D5C1737D-EE3E-445F-935C-D0C96818C2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582733"/>
              </p:ext>
            </p:extLst>
          </p:nvPr>
        </p:nvGraphicFramePr>
        <p:xfrm>
          <a:off x="354908" y="1871668"/>
          <a:ext cx="3621618" cy="265176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675931">
                  <a:extLst>
                    <a:ext uri="{9D8B030D-6E8A-4147-A177-3AD203B41FA5}">
                      <a16:colId xmlns:a16="http://schemas.microsoft.com/office/drawing/2014/main" val="2726891140"/>
                    </a:ext>
                  </a:extLst>
                </a:gridCol>
                <a:gridCol w="1945687">
                  <a:extLst>
                    <a:ext uri="{9D8B030D-6E8A-4147-A177-3AD203B41FA5}">
                      <a16:colId xmlns:a16="http://schemas.microsoft.com/office/drawing/2014/main" val="2928550466"/>
                    </a:ext>
                  </a:extLst>
                </a:gridCol>
              </a:tblGrid>
              <a:tr h="351992">
                <a:tc gridSpan="2"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rgbClr val="002060"/>
                          </a:solidFill>
                          <a:effectLst/>
                          <a:latin typeface="Corbel" panose="020B0503020204020204" pitchFamily="34" charset="0"/>
                        </a:rPr>
                        <a:t>ACCELERATEUR</a:t>
                      </a:r>
                      <a:endParaRPr lang="fr-FR" sz="1800" b="0" dirty="0">
                        <a:solidFill>
                          <a:srgbClr val="002060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b="0" dirty="0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0070071"/>
                  </a:ext>
                </a:extLst>
              </a:tr>
              <a:tr h="351992">
                <a:tc>
                  <a:txBody>
                    <a:bodyPr/>
                    <a:lstStyle/>
                    <a:p>
                      <a:r>
                        <a:rPr lang="fr-FR" sz="1800" dirty="0">
                          <a:effectLst/>
                        </a:rPr>
                        <a:t>Energie</a:t>
                      </a:r>
                      <a:endParaRPr lang="fr-FR" sz="18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effectLst/>
                        </a:rPr>
                        <a:t>3 – 8,5 MeV</a:t>
                      </a:r>
                      <a:endParaRPr lang="fr-FR" sz="1800" b="1" dirty="0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6965062"/>
                  </a:ext>
                </a:extLst>
              </a:tr>
              <a:tr h="3519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effectLst/>
                        </a:rPr>
                        <a:t>F rep</a:t>
                      </a:r>
                      <a:endParaRPr lang="fr-FR" sz="1800" b="1" dirty="0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b="1" dirty="0"/>
                        <a:t>0,1 – 10 Hz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4041632"/>
                  </a:ext>
                </a:extLst>
              </a:tr>
              <a:tr h="3311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effectLst/>
                        </a:rPr>
                        <a:t>Dose / imp.</a:t>
                      </a:r>
                      <a:endParaRPr lang="fr-FR" sz="1800" b="1" dirty="0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b="1" dirty="0"/>
                        <a:t>2 – 100 Gy / pulse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1445686"/>
                  </a:ext>
                </a:extLst>
              </a:tr>
              <a:tr h="351992">
                <a:tc>
                  <a:txBody>
                    <a:bodyPr/>
                    <a:lstStyle/>
                    <a:p>
                      <a:r>
                        <a:rPr lang="fr-FR" sz="1800" dirty="0"/>
                        <a:t>Voie </a:t>
                      </a:r>
                      <a:r>
                        <a:rPr lang="fr-FR" sz="1800" dirty="0" err="1"/>
                        <a:t>Exp</a:t>
                      </a:r>
                      <a:r>
                        <a:rPr lang="fr-FR" sz="1800" dirty="0"/>
                        <a:t>.</a:t>
                      </a:r>
                      <a:endParaRPr lang="fr-FR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1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6859931"/>
                  </a:ext>
                </a:extLst>
              </a:tr>
              <a:tr h="3519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err="1"/>
                        <a:t>dE</a:t>
                      </a:r>
                      <a:r>
                        <a:rPr lang="fr-FR" sz="1800" dirty="0"/>
                        <a:t>/E</a:t>
                      </a:r>
                      <a:endParaRPr lang="fr-FR" sz="1800" b="1" dirty="0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/>
                        <a:t>&lt;</a:t>
                      </a:r>
                      <a:r>
                        <a:rPr lang="fr-FR" sz="1800" b="1" baseline="0" dirty="0"/>
                        <a:t> 2</a:t>
                      </a:r>
                      <a:r>
                        <a:rPr lang="fr-FR" sz="1800" b="1" dirty="0"/>
                        <a:t>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7559303"/>
                  </a:ext>
                </a:extLst>
              </a:tr>
              <a:tr h="351992">
                <a:tc>
                  <a:txBody>
                    <a:bodyPr/>
                    <a:lstStyle/>
                    <a:p>
                      <a:r>
                        <a:rPr lang="fr-FR" sz="1800" dirty="0">
                          <a:sym typeface="Symbol"/>
                        </a:rPr>
                        <a:t></a:t>
                      </a:r>
                      <a:r>
                        <a:rPr lang="fr-FR" sz="1800" baseline="-25000" dirty="0">
                          <a:sym typeface="Symbol"/>
                        </a:rPr>
                        <a:t>L</a:t>
                      </a:r>
                      <a:r>
                        <a:rPr lang="fr-FR" sz="1800" baseline="0" dirty="0">
                          <a:sym typeface="Symbol"/>
                        </a:rPr>
                        <a:t> @ FWHM</a:t>
                      </a:r>
                      <a:endParaRPr lang="fr-FR" sz="18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1" dirty="0"/>
                        <a:t>5 – 10 </a:t>
                      </a:r>
                      <a:r>
                        <a:rPr lang="fr-FR" sz="1800" b="1" dirty="0" err="1"/>
                        <a:t>ps</a:t>
                      </a:r>
                      <a:endParaRPr lang="fr-FR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7597281"/>
                  </a:ext>
                </a:extLst>
              </a:tr>
            </a:tbl>
          </a:graphicData>
        </a:graphic>
      </p:graphicFrame>
      <p:pic>
        <p:nvPicPr>
          <p:cNvPr id="22" name="image6.png">
            <a:extLst>
              <a:ext uri="{FF2B5EF4-FFF2-40B4-BE49-F238E27FC236}">
                <a16:creationId xmlns:a16="http://schemas.microsoft.com/office/drawing/2014/main" id="{3F4EC6C2-F01F-414B-BE4B-42666AFA5354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4858" y="1361586"/>
            <a:ext cx="12060000" cy="92710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1AE8B2C9-CC8F-4166-91F4-0875D248CD7F}"/>
              </a:ext>
            </a:extLst>
          </p:cNvPr>
          <p:cNvSpPr/>
          <p:nvPr/>
        </p:nvSpPr>
        <p:spPr>
          <a:xfrm>
            <a:off x="1965370" y="2728898"/>
            <a:ext cx="1232950" cy="720000"/>
          </a:xfrm>
          <a:prstGeom prst="roundRect">
            <a:avLst/>
          </a:prstGeom>
          <a:noFill/>
          <a:ln w="19050">
            <a:solidFill>
              <a:srgbClr val="7030A0"/>
            </a:solidFill>
            <a:prstDash val="sysDash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9F758B4-A91D-4E97-AE07-67779042EEA2}"/>
              </a:ext>
            </a:extLst>
          </p:cNvPr>
          <p:cNvSpPr/>
          <p:nvPr/>
        </p:nvSpPr>
        <p:spPr>
          <a:xfrm>
            <a:off x="4263701" y="3481429"/>
            <a:ext cx="1561712" cy="369332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en-US" dirty="0" err="1"/>
              <a:t>Biochimistes</a:t>
            </a:r>
            <a:r>
              <a:rPr lang="en-US" dirty="0"/>
              <a:t> !</a:t>
            </a:r>
            <a:endParaRPr lang="fr-FR" sz="2000" dirty="0"/>
          </a:p>
        </p:txBody>
      </p:sp>
      <p:cxnSp>
        <p:nvCxnSpPr>
          <p:cNvPr id="6" name="Connecteur : en angle 5">
            <a:extLst>
              <a:ext uri="{FF2B5EF4-FFF2-40B4-BE49-F238E27FC236}">
                <a16:creationId xmlns:a16="http://schemas.microsoft.com/office/drawing/2014/main" id="{B7F3BCBB-3C7B-4ACC-BB2B-E728DD798F11}"/>
              </a:ext>
            </a:extLst>
          </p:cNvPr>
          <p:cNvCxnSpPr>
            <a:cxnSpLocks/>
            <a:stCxn id="2" idx="2"/>
          </p:cNvCxnSpPr>
          <p:nvPr/>
        </p:nvCxnSpPr>
        <p:spPr>
          <a:xfrm rot="16200000" flipH="1">
            <a:off x="3307248" y="2723494"/>
            <a:ext cx="231050" cy="1681857"/>
          </a:xfrm>
          <a:prstGeom prst="bentConnector2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 : coins arrondis 1">
            <a:extLst>
              <a:ext uri="{FF2B5EF4-FFF2-40B4-BE49-F238E27FC236}">
                <a16:creationId xmlns:a16="http://schemas.microsoft.com/office/drawing/2014/main" id="{1AE8B2C9-CC8F-4166-91F4-0875D248CD7F}"/>
              </a:ext>
            </a:extLst>
          </p:cNvPr>
          <p:cNvSpPr/>
          <p:nvPr/>
        </p:nvSpPr>
        <p:spPr>
          <a:xfrm>
            <a:off x="2395053" y="2294454"/>
            <a:ext cx="913740" cy="337892"/>
          </a:xfrm>
          <a:prstGeom prst="roundRect">
            <a:avLst/>
          </a:prstGeom>
          <a:noFill/>
          <a:ln w="19050">
            <a:solidFill>
              <a:srgbClr val="7030A0"/>
            </a:solidFill>
            <a:prstDash val="sysDash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9F758B4-A91D-4E97-AE07-67779042EEA2}"/>
              </a:ext>
            </a:extLst>
          </p:cNvPr>
          <p:cNvSpPr/>
          <p:nvPr/>
        </p:nvSpPr>
        <p:spPr>
          <a:xfrm>
            <a:off x="4433396" y="1899953"/>
            <a:ext cx="1805680" cy="369332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Pas </a:t>
            </a:r>
            <a:r>
              <a:rPr lang="en-US" dirty="0" err="1"/>
              <a:t>d’activation</a:t>
            </a:r>
            <a:endParaRPr lang="fr-FR" sz="2000" dirty="0"/>
          </a:p>
        </p:txBody>
      </p:sp>
      <p:cxnSp>
        <p:nvCxnSpPr>
          <p:cNvPr id="33" name="Connecteur en angle 32"/>
          <p:cNvCxnSpPr>
            <a:stCxn id="29" idx="0"/>
          </p:cNvCxnSpPr>
          <p:nvPr/>
        </p:nvCxnSpPr>
        <p:spPr>
          <a:xfrm>
            <a:off x="2851923" y="2294454"/>
            <a:ext cx="914400" cy="9144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en angle 35"/>
          <p:cNvCxnSpPr/>
          <p:nvPr/>
        </p:nvCxnSpPr>
        <p:spPr>
          <a:xfrm flipV="1">
            <a:off x="3308793" y="2100885"/>
            <a:ext cx="1124603" cy="338815"/>
          </a:xfrm>
          <a:prstGeom prst="bentConnector3">
            <a:avLst>
              <a:gd name="adj1" fmla="val 50000"/>
            </a:avLst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Image 44">
            <a:extLst>
              <a:ext uri="{FF2B5EF4-FFF2-40B4-BE49-F238E27FC236}">
                <a16:creationId xmlns:a16="http://schemas.microsoft.com/office/drawing/2014/main" id="{FAB25C20-647C-4CDD-8555-7134589B53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3701" y="4275884"/>
            <a:ext cx="1866988" cy="1683047"/>
          </a:xfrm>
          <a:prstGeom prst="rect">
            <a:avLst/>
          </a:prstGeom>
        </p:spPr>
      </p:pic>
      <p:sp>
        <p:nvSpPr>
          <p:cNvPr id="46" name="ZoneTexte 45">
            <a:extLst>
              <a:ext uri="{FF2B5EF4-FFF2-40B4-BE49-F238E27FC236}">
                <a16:creationId xmlns:a16="http://schemas.microsoft.com/office/drawing/2014/main" id="{96754F68-A21D-4356-B93F-348E2F4E4FF4}"/>
              </a:ext>
            </a:extLst>
          </p:cNvPr>
          <p:cNvSpPr txBox="1"/>
          <p:nvPr/>
        </p:nvSpPr>
        <p:spPr>
          <a:xfrm>
            <a:off x="4038600" y="5909221"/>
            <a:ext cx="24062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lvl="1"/>
            <a:r>
              <a:rPr lang="fr-FR" dirty="0">
                <a:solidFill>
                  <a:srgbClr val="002060"/>
                </a:solidFill>
              </a:rPr>
              <a:t>Cellule Haute Pression</a:t>
            </a:r>
          </a:p>
        </p:txBody>
      </p:sp>
    </p:spTree>
    <p:extLst>
      <p:ext uri="{BB962C8B-B14F-4D97-AF65-F5344CB8AC3E}">
        <p14:creationId xmlns:p14="http://schemas.microsoft.com/office/powerpoint/2010/main" val="3568415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1360367" y="279902"/>
            <a:ext cx="9144000" cy="751477"/>
          </a:xfrm>
        </p:spPr>
        <p:txBody>
          <a:bodyPr>
            <a:normAutofit/>
          </a:bodyPr>
          <a:lstStyle/>
          <a:p>
            <a:r>
              <a:rPr lang="pt-BR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Panorama des familles d’accélérateurs</a:t>
            </a:r>
            <a:endParaRPr lang="fr-FR" sz="3200" dirty="0">
              <a:ln w="0"/>
              <a:solidFill>
                <a:srgbClr val="002060"/>
              </a:solidFill>
            </a:endParaRPr>
          </a:p>
        </p:txBody>
      </p:sp>
      <p:pic>
        <p:nvPicPr>
          <p:cNvPr id="5" name="Espace réservé du contenu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87" y="187570"/>
            <a:ext cx="1467182" cy="996461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9D512CA8-6C77-4E1D-B54E-77F878D4BB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08776" y="187570"/>
            <a:ext cx="1467182" cy="517375"/>
          </a:xfrm>
          <a:prstGeom prst="rect">
            <a:avLst/>
          </a:prstGeom>
        </p:spPr>
      </p:pic>
      <p:sp>
        <p:nvSpPr>
          <p:cNvPr id="15" name="Espace réservé du pied de page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Atelier "Accélétrateur, Recherche et Société"</a:t>
            </a:r>
          </a:p>
        </p:txBody>
      </p:sp>
      <p:sp>
        <p:nvSpPr>
          <p:cNvPr id="21" name="Espace réservé du numéro de diapositive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4BB6A-17CD-4C1D-A697-7E2FCEBD4E0C}" type="slidenum">
              <a:rPr lang="fr-FR" smtClean="0"/>
              <a:t>2</a:t>
            </a:fld>
            <a:endParaRPr lang="fr-FR"/>
          </a:p>
        </p:txBody>
      </p:sp>
      <p:sp>
        <p:nvSpPr>
          <p:cNvPr id="22" name="Espace réservé du pied de page 1"/>
          <p:cNvSpPr txBox="1">
            <a:spLocks/>
          </p:cNvSpPr>
          <p:nvPr/>
        </p:nvSpPr>
        <p:spPr>
          <a:xfrm>
            <a:off x="54858" y="6356350"/>
            <a:ext cx="1337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JP LARBRE - ICP</a:t>
            </a:r>
          </a:p>
        </p:txBody>
      </p:sp>
      <p:sp>
        <p:nvSpPr>
          <p:cNvPr id="14" name="Sous-titre 2">
            <a:extLst>
              <a:ext uri="{FF2B5EF4-FFF2-40B4-BE49-F238E27FC236}">
                <a16:creationId xmlns:a16="http://schemas.microsoft.com/office/drawing/2014/main" id="{436E01BF-2F0C-4E92-9F37-AC5A23D3F4BC}"/>
              </a:ext>
            </a:extLst>
          </p:cNvPr>
          <p:cNvSpPr txBox="1">
            <a:spLocks/>
          </p:cNvSpPr>
          <p:nvPr/>
        </p:nvSpPr>
        <p:spPr>
          <a:xfrm>
            <a:off x="115656" y="4360790"/>
            <a:ext cx="1512337" cy="7102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b="1" dirty="0">
                <a:solidFill>
                  <a:schemeClr val="accent2">
                    <a:lumMod val="75000"/>
                  </a:schemeClr>
                </a:solidFill>
              </a:rPr>
              <a:t>Accélérateurs </a:t>
            </a:r>
          </a:p>
          <a:p>
            <a:r>
              <a:rPr lang="fr-FR" sz="1800" b="1" dirty="0">
                <a:solidFill>
                  <a:schemeClr val="accent2">
                    <a:lumMod val="75000"/>
                  </a:schemeClr>
                </a:solidFill>
              </a:rPr>
              <a:t>circulaires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29BE5C-E18A-4A4C-A603-88345A9A639E}"/>
              </a:ext>
            </a:extLst>
          </p:cNvPr>
          <p:cNvSpPr/>
          <p:nvPr/>
        </p:nvSpPr>
        <p:spPr>
          <a:xfrm>
            <a:off x="5582653" y="1184031"/>
            <a:ext cx="3501189" cy="4730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Sous-titre 2">
            <a:extLst>
              <a:ext uri="{FF2B5EF4-FFF2-40B4-BE49-F238E27FC236}">
                <a16:creationId xmlns:a16="http://schemas.microsoft.com/office/drawing/2014/main" id="{8D294A51-4B77-4CCD-A84B-06C7624EB99B}"/>
              </a:ext>
            </a:extLst>
          </p:cNvPr>
          <p:cNvSpPr txBox="1">
            <a:spLocks/>
          </p:cNvSpPr>
          <p:nvPr/>
        </p:nvSpPr>
        <p:spPr>
          <a:xfrm>
            <a:off x="115656" y="1688409"/>
            <a:ext cx="1800337" cy="8564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fr-FR" sz="1600" b="1" dirty="0"/>
              <a:t>Accélérateurs </a:t>
            </a:r>
          </a:p>
          <a:p>
            <a:pPr algn="l">
              <a:lnSpc>
                <a:spcPct val="110000"/>
              </a:lnSpc>
            </a:pPr>
            <a:r>
              <a:rPr lang="fr-FR" sz="1600" b="1" dirty="0"/>
              <a:t>à tension continue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8389AC47-A785-4110-9320-5E04979F73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31" y="881630"/>
            <a:ext cx="1369221" cy="365126"/>
          </a:xfrm>
          <a:prstGeom prst="rect">
            <a:avLst/>
          </a:prstGeom>
        </p:spPr>
      </p:pic>
      <p:sp>
        <p:nvSpPr>
          <p:cNvPr id="3" name="Flèche : gauche 2">
            <a:extLst>
              <a:ext uri="{FF2B5EF4-FFF2-40B4-BE49-F238E27FC236}">
                <a16:creationId xmlns:a16="http://schemas.microsoft.com/office/drawing/2014/main" id="{11110A49-DEB9-46A0-8C90-211DBF3F8A9D}"/>
              </a:ext>
            </a:extLst>
          </p:cNvPr>
          <p:cNvSpPr/>
          <p:nvPr/>
        </p:nvSpPr>
        <p:spPr>
          <a:xfrm>
            <a:off x="11244724" y="4749261"/>
            <a:ext cx="435864" cy="365124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8FECA40D-6756-4484-93F6-2EB7166ED47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7401"/>
          <a:stretch/>
        </p:blipFill>
        <p:spPr>
          <a:xfrm>
            <a:off x="1915993" y="1430090"/>
            <a:ext cx="6774909" cy="146705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CC3162F2-DE69-43D2-B34D-8CCE8CA8A97F}"/>
              </a:ext>
            </a:extLst>
          </p:cNvPr>
          <p:cNvSpPr/>
          <p:nvPr/>
        </p:nvSpPr>
        <p:spPr>
          <a:xfrm>
            <a:off x="5246815" y="3034053"/>
            <a:ext cx="1332000" cy="468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600" dirty="0" err="1"/>
              <a:t>Wideroe</a:t>
            </a:r>
            <a:endParaRPr lang="fr-FR" dirty="0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3A97B189-035D-4BCF-8513-BB5762FA85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8869" y="3757243"/>
            <a:ext cx="5024938" cy="2599106"/>
          </a:xfrm>
          <a:prstGeom prst="rect">
            <a:avLst/>
          </a:prstGeom>
        </p:spPr>
      </p:pic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4FA96FD2-CD31-4C02-8F86-BFFCB200F92A}"/>
              </a:ext>
            </a:extLst>
          </p:cNvPr>
          <p:cNvCxnSpPr/>
          <p:nvPr/>
        </p:nvCxnSpPr>
        <p:spPr>
          <a:xfrm>
            <a:off x="5900928" y="2034309"/>
            <a:ext cx="0" cy="1008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F5A5A0BE-7C14-4583-991C-6370398ADD02}"/>
              </a:ext>
            </a:extLst>
          </p:cNvPr>
          <p:cNvSpPr/>
          <p:nvPr/>
        </p:nvSpPr>
        <p:spPr>
          <a:xfrm>
            <a:off x="1835691" y="1339808"/>
            <a:ext cx="7040085" cy="1569529"/>
          </a:xfrm>
          <a:prstGeom prst="round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053247BD-F574-4294-97A5-BB15B5CE5F5C}"/>
              </a:ext>
            </a:extLst>
          </p:cNvPr>
          <p:cNvSpPr/>
          <p:nvPr/>
        </p:nvSpPr>
        <p:spPr>
          <a:xfrm>
            <a:off x="1392072" y="3654705"/>
            <a:ext cx="5371192" cy="2701644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3" name="Connecteur : en angle 32">
            <a:extLst>
              <a:ext uri="{FF2B5EF4-FFF2-40B4-BE49-F238E27FC236}">
                <a16:creationId xmlns:a16="http://schemas.microsoft.com/office/drawing/2014/main" id="{42C4EF22-9F4A-4D0D-A1EC-4FDA97402079}"/>
              </a:ext>
            </a:extLst>
          </p:cNvPr>
          <p:cNvCxnSpPr>
            <a:cxnSpLocks/>
            <a:stCxn id="25" idx="1"/>
          </p:cNvCxnSpPr>
          <p:nvPr/>
        </p:nvCxnSpPr>
        <p:spPr>
          <a:xfrm rot="10800000" flipV="1">
            <a:off x="4228719" y="3268053"/>
            <a:ext cx="1018097" cy="619500"/>
          </a:xfrm>
          <a:prstGeom prst="bentConnector3">
            <a:avLst>
              <a:gd name="adj1" fmla="val 101494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Connecteur : en angle 37">
            <a:extLst>
              <a:ext uri="{FF2B5EF4-FFF2-40B4-BE49-F238E27FC236}">
                <a16:creationId xmlns:a16="http://schemas.microsoft.com/office/drawing/2014/main" id="{2FD346E2-B2D0-4A5E-9260-C90D99EBB6B5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6578815" y="3268053"/>
            <a:ext cx="2031785" cy="386650"/>
          </a:xfrm>
          <a:prstGeom prst="bentConnector3">
            <a:avLst>
              <a:gd name="adj1" fmla="val 99805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3" name="Image 42">
            <a:extLst>
              <a:ext uri="{FF2B5EF4-FFF2-40B4-BE49-F238E27FC236}">
                <a16:creationId xmlns:a16="http://schemas.microsoft.com/office/drawing/2014/main" id="{FDEAE9C8-15E8-4396-B9EE-ADC3FCE418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1344" y="3757243"/>
            <a:ext cx="3370385" cy="2599105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FB5D5F5B-9300-4A1E-907A-477951BACACA}"/>
              </a:ext>
            </a:extLst>
          </p:cNvPr>
          <p:cNvSpPr/>
          <p:nvPr/>
        </p:nvSpPr>
        <p:spPr>
          <a:xfrm>
            <a:off x="6794139" y="3654705"/>
            <a:ext cx="3427590" cy="2701644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5525E1F6-485A-4027-B8B8-A42AABDC2FE7}"/>
              </a:ext>
            </a:extLst>
          </p:cNvPr>
          <p:cNvSpPr txBox="1">
            <a:spLocks/>
          </p:cNvSpPr>
          <p:nvPr/>
        </p:nvSpPr>
        <p:spPr>
          <a:xfrm>
            <a:off x="9766367" y="4590734"/>
            <a:ext cx="1476000" cy="684000"/>
          </a:xfrm>
          <a:prstGeom prst="rect">
            <a:avLst/>
          </a:prstGeom>
          <a:solidFill>
            <a:srgbClr val="D4F46C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b="1" dirty="0">
                <a:solidFill>
                  <a:srgbClr val="002060"/>
                </a:solidFill>
              </a:rPr>
              <a:t>Accélérateurs </a:t>
            </a:r>
          </a:p>
          <a:p>
            <a:r>
              <a:rPr lang="fr-FR" sz="1800" b="1" dirty="0">
                <a:solidFill>
                  <a:srgbClr val="002060"/>
                </a:solidFill>
              </a:rPr>
              <a:t>Linéaires</a:t>
            </a:r>
          </a:p>
        </p:txBody>
      </p:sp>
    </p:spTree>
    <p:extLst>
      <p:ext uri="{BB962C8B-B14F-4D97-AF65-F5344CB8AC3E}">
        <p14:creationId xmlns:p14="http://schemas.microsoft.com/office/powerpoint/2010/main" val="711046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766011" y="230615"/>
            <a:ext cx="10515600" cy="943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fr-FR" sz="4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L’Equipe</a:t>
            </a:r>
            <a:endParaRPr lang="fr-FR" sz="360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ADE7E418-D834-4774-88E8-7AA94A7A6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87" y="187570"/>
            <a:ext cx="1467182" cy="996461"/>
          </a:xfrm>
          <a:prstGeom prst="rect">
            <a:avLst/>
          </a:prstGeom>
        </p:spPr>
      </p:pic>
      <p:pic>
        <p:nvPicPr>
          <p:cNvPr id="8" name="Graphique 6">
            <a:extLst>
              <a:ext uri="{FF2B5EF4-FFF2-40B4-BE49-F238E27FC236}">
                <a16:creationId xmlns:a16="http://schemas.microsoft.com/office/drawing/2014/main" id="{9D512CA8-6C77-4E1D-B54E-77F878D4BB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08776" y="187570"/>
            <a:ext cx="1467182" cy="517375"/>
          </a:xfrm>
          <a:prstGeom prst="rect">
            <a:avLst/>
          </a:prstGeom>
        </p:spPr>
      </p:pic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Atelier "Accélétrateur, Recherche et Société"</a:t>
            </a: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4BB6A-17CD-4C1D-A697-7E2FCEBD4E0C}" type="slidenum">
              <a:rPr lang="fr-FR" smtClean="0"/>
              <a:t>20</a:t>
            </a:fld>
            <a:endParaRPr lang="fr-FR"/>
          </a:p>
        </p:txBody>
      </p:sp>
      <p:sp>
        <p:nvSpPr>
          <p:cNvPr id="11" name="Espace réservé du pied de page 1"/>
          <p:cNvSpPr txBox="1">
            <a:spLocks/>
          </p:cNvSpPr>
          <p:nvPr/>
        </p:nvSpPr>
        <p:spPr>
          <a:xfrm>
            <a:off x="54858" y="6356350"/>
            <a:ext cx="1337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JP LARBRE - ICP</a:t>
            </a:r>
          </a:p>
        </p:txBody>
      </p:sp>
      <p:pic>
        <p:nvPicPr>
          <p:cNvPr id="3074" name="Picture 2" descr="Coaching d'équipe - Mental Process">
            <a:extLst>
              <a:ext uri="{FF2B5EF4-FFF2-40B4-BE49-F238E27FC236}">
                <a16:creationId xmlns:a16="http://schemas.microsoft.com/office/drawing/2014/main" id="{695B44DB-9E79-4330-B918-98D94B2CF4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3" r="3473"/>
          <a:stretch/>
        </p:blipFill>
        <p:spPr bwMode="auto">
          <a:xfrm>
            <a:off x="4138175" y="1471543"/>
            <a:ext cx="2276910" cy="1376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Espace réservé du contenu 10">
            <a:extLst>
              <a:ext uri="{FF2B5EF4-FFF2-40B4-BE49-F238E27FC236}">
                <a16:creationId xmlns:a16="http://schemas.microsoft.com/office/drawing/2014/main" id="{5E61591D-0153-49D5-A193-859815DAED5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9396063"/>
              </p:ext>
            </p:extLst>
          </p:nvPr>
        </p:nvGraphicFramePr>
        <p:xfrm>
          <a:off x="1658869" y="2735763"/>
          <a:ext cx="7887137" cy="2776144"/>
        </p:xfrm>
        <a:graphic>
          <a:graphicData uri="http://schemas.openxmlformats.org/drawingml/2006/table">
            <a:tbl>
              <a:tblPr firstRow="1" bandRow="1"/>
              <a:tblGrid>
                <a:gridCol w="1515634">
                  <a:extLst>
                    <a:ext uri="{9D8B030D-6E8A-4147-A177-3AD203B41FA5}">
                      <a16:colId xmlns:a16="http://schemas.microsoft.com/office/drawing/2014/main" val="3499698115"/>
                    </a:ext>
                  </a:extLst>
                </a:gridCol>
                <a:gridCol w="457184">
                  <a:extLst>
                    <a:ext uri="{9D8B030D-6E8A-4147-A177-3AD203B41FA5}">
                      <a16:colId xmlns:a16="http://schemas.microsoft.com/office/drawing/2014/main" val="3713338930"/>
                    </a:ext>
                  </a:extLst>
                </a:gridCol>
                <a:gridCol w="1138098">
                  <a:extLst>
                    <a:ext uri="{9D8B030D-6E8A-4147-A177-3AD203B41FA5}">
                      <a16:colId xmlns:a16="http://schemas.microsoft.com/office/drawing/2014/main" val="1510436201"/>
                    </a:ext>
                  </a:extLst>
                </a:gridCol>
                <a:gridCol w="1317423">
                  <a:extLst>
                    <a:ext uri="{9D8B030D-6E8A-4147-A177-3AD203B41FA5}">
                      <a16:colId xmlns:a16="http://schemas.microsoft.com/office/drawing/2014/main" val="4128865381"/>
                    </a:ext>
                  </a:extLst>
                </a:gridCol>
                <a:gridCol w="3458798">
                  <a:extLst>
                    <a:ext uri="{9D8B030D-6E8A-4147-A177-3AD203B41FA5}">
                      <a16:colId xmlns:a16="http://schemas.microsoft.com/office/drawing/2014/main" val="772074605"/>
                    </a:ext>
                  </a:extLst>
                </a:gridCol>
              </a:tblGrid>
              <a:tr h="324429"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fr-FR" sz="2400" b="1" i="0" u="none" strike="noStrike" cap="small" baseline="0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Chercheur</a:t>
                      </a:r>
                      <a:endParaRPr lang="fr-FR" sz="2000" b="1" i="0" u="none" strike="noStrike" cap="small" baseline="0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13962" marR="13962" marT="1396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962" marR="13962" marT="13962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fr-FR" sz="20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13962" marR="13962" marT="1396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fr-FR" sz="20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13962" marR="13962" marT="1396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fr-FR" sz="20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13962" marR="13962" marT="1396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2172860"/>
                  </a:ext>
                </a:extLst>
              </a:tr>
              <a:tr h="405397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M. MOSTAFAVI</a:t>
                      </a:r>
                    </a:p>
                  </a:txBody>
                  <a:tcPr marL="13962" marR="13962" marT="139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Prof.</a:t>
                      </a:r>
                    </a:p>
                  </a:txBody>
                  <a:tcPr marL="13962" marR="13962" marT="139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Permanent</a:t>
                      </a:r>
                    </a:p>
                  </a:txBody>
                  <a:tcPr marL="13962" marR="13962" marT="139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Université</a:t>
                      </a:r>
                    </a:p>
                  </a:txBody>
                  <a:tcPr marL="13962" marR="13962" marT="139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Responsable scientifique</a:t>
                      </a:r>
                    </a:p>
                  </a:txBody>
                  <a:tcPr marL="13962" marR="13962" marT="139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7576015"/>
                  </a:ext>
                </a:extLst>
              </a:tr>
              <a:tr h="405397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S. DENISOV</a:t>
                      </a:r>
                    </a:p>
                  </a:txBody>
                  <a:tcPr marL="13962" marR="13962" marT="139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</a:t>
                      </a:r>
                    </a:p>
                  </a:txBody>
                  <a:tcPr marL="13962" marR="13962" marT="139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Permanent</a:t>
                      </a:r>
                    </a:p>
                  </a:txBody>
                  <a:tcPr marL="13962" marR="13962" marT="139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CNRS</a:t>
                      </a:r>
                    </a:p>
                  </a:txBody>
                  <a:tcPr marL="13962" marR="13962" marT="139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Responsable des expériences</a:t>
                      </a:r>
                    </a:p>
                  </a:txBody>
                  <a:tcPr marL="13962" marR="13962" marT="139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8646827"/>
                  </a:ext>
                </a:extLst>
              </a:tr>
              <a:tr h="405397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Z.  JIANG</a:t>
                      </a:r>
                    </a:p>
                  </a:txBody>
                  <a:tcPr marL="13962" marR="13962" marT="139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</a:t>
                      </a:r>
                    </a:p>
                  </a:txBody>
                  <a:tcPr marL="13962" marR="13962" marT="139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Permanent</a:t>
                      </a:r>
                    </a:p>
                  </a:txBody>
                  <a:tcPr marL="13962" marR="13962" marT="139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CNRS</a:t>
                      </a:r>
                    </a:p>
                  </a:txBody>
                  <a:tcPr marL="13962" marR="13962" marT="139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62" marR="13962" marT="139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5996872"/>
                  </a:ext>
                </a:extLst>
              </a:tr>
              <a:tr h="405397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D. ADJEI</a:t>
                      </a:r>
                    </a:p>
                  </a:txBody>
                  <a:tcPr marL="13962" marR="13962" marT="139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IR</a:t>
                      </a:r>
                    </a:p>
                  </a:txBody>
                  <a:tcPr marL="13962" marR="13962" marT="139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CDI</a:t>
                      </a:r>
                    </a:p>
                  </a:txBody>
                  <a:tcPr marL="13962" marR="13962" marT="139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Université</a:t>
                      </a:r>
                    </a:p>
                  </a:txBody>
                  <a:tcPr marL="13962" marR="13962" marT="139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62" marR="13962" marT="139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1043670"/>
                  </a:ext>
                </a:extLst>
              </a:tr>
              <a:tr h="249455"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ITA / IATOSS</a:t>
                      </a:r>
                    </a:p>
                  </a:txBody>
                  <a:tcPr marL="13962" marR="13962" marT="1396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962" marR="13962" marT="13962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62" marR="13962" marT="1396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62" marR="13962" marT="1396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62" marR="13962" marT="1396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2050672"/>
                  </a:ext>
                </a:extLst>
              </a:tr>
              <a:tr h="456072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JP LARBRE</a:t>
                      </a:r>
                    </a:p>
                  </a:txBody>
                  <a:tcPr marL="13962" marR="13962" marT="139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IE</a:t>
                      </a:r>
                    </a:p>
                  </a:txBody>
                  <a:tcPr marL="13962" marR="13962" marT="139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Permanent</a:t>
                      </a:r>
                    </a:p>
                  </a:txBody>
                  <a:tcPr marL="13962" marR="13962" marT="139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CNRS</a:t>
                      </a:r>
                    </a:p>
                  </a:txBody>
                  <a:tcPr marL="13962" marR="13962" marT="139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Responsable d’exploitation</a:t>
                      </a:r>
                    </a:p>
                  </a:txBody>
                  <a:tcPr marL="13962" marR="13962" marT="139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2908253"/>
                  </a:ext>
                </a:extLst>
              </a:tr>
            </a:tbl>
          </a:graphicData>
        </a:graphic>
      </p:graphicFrame>
      <p:pic>
        <p:nvPicPr>
          <p:cNvPr id="12" name="image4.png">
            <a:extLst>
              <a:ext uri="{FF2B5EF4-FFF2-40B4-BE49-F238E27FC236}">
                <a16:creationId xmlns:a16="http://schemas.microsoft.com/office/drawing/2014/main" id="{29D4959B-2A0A-49B6-9B2F-730D367396E6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4857" y="1359422"/>
            <a:ext cx="12060000" cy="8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0542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D1C872F3-73A6-41CE-8D55-C52A208A14D8}"/>
              </a:ext>
            </a:extLst>
          </p:cNvPr>
          <p:cNvSpPr txBox="1"/>
          <p:nvPr/>
        </p:nvSpPr>
        <p:spPr>
          <a:xfrm>
            <a:off x="997528" y="1603351"/>
            <a:ext cx="6630494" cy="40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002060"/>
                </a:solidFill>
              </a:rPr>
              <a:t>Energie nucléaire et la chimie induite par le rayonnement</a:t>
            </a:r>
          </a:p>
          <a:p>
            <a:pPr marL="285750" indent="-285750">
              <a:buFont typeface="Times New Roman" panose="02020603050405020304" pitchFamily="18" charset="0"/>
              <a:buChar char="-"/>
            </a:pPr>
            <a:r>
              <a:rPr lang="fr-FR" sz="1600" dirty="0"/>
              <a:t>Corrosion et dégagement de H</a:t>
            </a:r>
            <a:r>
              <a:rPr lang="fr-FR" sz="1600" baseline="-25000" dirty="0"/>
              <a:t>2</a:t>
            </a:r>
          </a:p>
          <a:p>
            <a:pPr marL="285750" indent="-285750">
              <a:buFont typeface="Times New Roman" panose="02020603050405020304" pitchFamily="18" charset="0"/>
              <a:buChar char="-"/>
            </a:pPr>
            <a:r>
              <a:rPr lang="fr-FR" sz="1600" dirty="0"/>
              <a:t>formation du radical nitrate NO3 en milieu de retraitement du </a:t>
            </a:r>
          </a:p>
          <a:p>
            <a:pPr marL="265113"/>
            <a:r>
              <a:rPr lang="fr-FR" sz="1600" dirty="0"/>
              <a:t>combustible nucléaire</a:t>
            </a:r>
            <a:br>
              <a:rPr lang="fr-FR" dirty="0"/>
            </a:br>
            <a:endParaRPr lang="fr-FR" dirty="0"/>
          </a:p>
          <a:p>
            <a:pPr marL="285750" lvl="3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002060"/>
                </a:solidFill>
              </a:rPr>
              <a:t>Dégradation des PFAS par radiolyse en présence de sulfite</a:t>
            </a:r>
          </a:p>
          <a:p>
            <a:pPr marL="285750" lvl="3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002060"/>
                </a:solidFill>
              </a:rPr>
              <a:t>Radiobiologie : dommage de l’ADN sous rayonnement</a:t>
            </a:r>
          </a:p>
          <a:p>
            <a:pPr>
              <a:spcBef>
                <a:spcPts val="600"/>
              </a:spcBef>
            </a:pPr>
            <a:endParaRPr lang="fr-FR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002060"/>
                </a:solidFill>
              </a:rPr>
              <a:t>Vieillissement des électrolytes dans les piles Li-ion</a:t>
            </a:r>
          </a:p>
          <a:p>
            <a:pPr marL="355600" indent="-82550"/>
            <a:r>
              <a:rPr lang="fr-FR" i="1" dirty="0"/>
              <a:t>(La radiolyse = outil de modification des matériaux </a:t>
            </a:r>
          </a:p>
          <a:p>
            <a:pPr marL="273050"/>
            <a:r>
              <a:rPr lang="fr-FR" i="1" dirty="0"/>
              <a:t>d’électrode en vue d’améliorer leurs propriétés)</a:t>
            </a:r>
          </a:p>
          <a:p>
            <a:endParaRPr lang="fr-FR" dirty="0"/>
          </a:p>
        </p:txBody>
      </p:sp>
      <p:pic>
        <p:nvPicPr>
          <p:cNvPr id="6" name="Espace réservé du contenu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87" y="187570"/>
            <a:ext cx="1467182" cy="996461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389D151F-BF68-4801-BB8C-AA30C55031FC}"/>
              </a:ext>
            </a:extLst>
          </p:cNvPr>
          <p:cNvSpPr txBox="1">
            <a:spLocks/>
          </p:cNvSpPr>
          <p:nvPr/>
        </p:nvSpPr>
        <p:spPr>
          <a:xfrm>
            <a:off x="766011" y="230615"/>
            <a:ext cx="10515600" cy="943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Thématiques</a:t>
            </a:r>
            <a:endParaRPr lang="fr-FR" sz="3600" dirty="0">
              <a:ln w="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Graphique 6">
            <a:extLst>
              <a:ext uri="{FF2B5EF4-FFF2-40B4-BE49-F238E27FC236}">
                <a16:creationId xmlns:a16="http://schemas.microsoft.com/office/drawing/2014/main" id="{9D512CA8-6C77-4E1D-B54E-77F878D4BB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08776" y="187570"/>
            <a:ext cx="1467182" cy="517375"/>
          </a:xfrm>
          <a:prstGeom prst="rect">
            <a:avLst/>
          </a:prstGeom>
        </p:spPr>
      </p:pic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Atelier "Accélétrateur, Recherche et Société"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4BB6A-17CD-4C1D-A697-7E2FCEBD4E0C}" type="slidenum">
              <a:rPr lang="fr-FR" smtClean="0"/>
              <a:t>21</a:t>
            </a:fld>
            <a:endParaRPr lang="fr-FR"/>
          </a:p>
        </p:txBody>
      </p:sp>
      <p:sp>
        <p:nvSpPr>
          <p:cNvPr id="12" name="Espace réservé du pied de page 1"/>
          <p:cNvSpPr txBox="1">
            <a:spLocks/>
          </p:cNvSpPr>
          <p:nvPr/>
        </p:nvSpPr>
        <p:spPr>
          <a:xfrm>
            <a:off x="54858" y="6356350"/>
            <a:ext cx="1337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JP LARBRE - ICP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FFB8D8A-D892-45F6-93D5-B8C76BB880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31" y="881630"/>
            <a:ext cx="1369221" cy="365126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1FD4C271-7B11-419C-87A7-F5AC86B557E9}"/>
              </a:ext>
            </a:extLst>
          </p:cNvPr>
          <p:cNvSpPr/>
          <p:nvPr/>
        </p:nvSpPr>
        <p:spPr>
          <a:xfrm>
            <a:off x="7551820" y="4548827"/>
            <a:ext cx="2105525" cy="396000"/>
          </a:xfrm>
          <a:prstGeom prst="roundRect">
            <a:avLst/>
          </a:prstGeom>
          <a:solidFill>
            <a:srgbClr val="7030A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cap="small" dirty="0">
                <a:solidFill>
                  <a:schemeClr val="bg1"/>
                </a:solidFill>
              </a:rPr>
              <a:t>Energie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BFBC86A6-A8B6-442D-BB3A-4006752803FB}"/>
              </a:ext>
            </a:extLst>
          </p:cNvPr>
          <p:cNvSpPr/>
          <p:nvPr/>
        </p:nvSpPr>
        <p:spPr>
          <a:xfrm>
            <a:off x="7551819" y="2977150"/>
            <a:ext cx="2105526" cy="396000"/>
          </a:xfrm>
          <a:prstGeom prst="roundRect">
            <a:avLst/>
          </a:prstGeom>
          <a:solidFill>
            <a:schemeClr val="accent4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cap="small" dirty="0">
                <a:solidFill>
                  <a:schemeClr val="tx1"/>
                </a:solidFill>
              </a:rPr>
              <a:t>Environnement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B78517DF-6602-4ADB-B6E5-CCD139948030}"/>
              </a:ext>
            </a:extLst>
          </p:cNvPr>
          <p:cNvSpPr/>
          <p:nvPr/>
        </p:nvSpPr>
        <p:spPr>
          <a:xfrm>
            <a:off x="7557837" y="3682850"/>
            <a:ext cx="2105525" cy="396000"/>
          </a:xfrm>
          <a:prstGeom prst="roundRect">
            <a:avLst/>
          </a:prstGeom>
          <a:solidFill>
            <a:srgbClr val="D4F46C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cap="small" dirty="0">
                <a:solidFill>
                  <a:schemeClr val="tx1"/>
                </a:solidFill>
              </a:rPr>
              <a:t>Santé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DDEC13EB-EF9E-4BA3-BF03-EC543CC058E2}"/>
              </a:ext>
            </a:extLst>
          </p:cNvPr>
          <p:cNvSpPr/>
          <p:nvPr/>
        </p:nvSpPr>
        <p:spPr>
          <a:xfrm>
            <a:off x="7551819" y="2011857"/>
            <a:ext cx="2105525" cy="396000"/>
          </a:xfrm>
          <a:prstGeom prst="roundRect">
            <a:avLst/>
          </a:prstGeom>
          <a:solidFill>
            <a:srgbClr val="7030A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cap="small" dirty="0">
                <a:solidFill>
                  <a:schemeClr val="bg1"/>
                </a:solidFill>
              </a:rPr>
              <a:t>Energie</a:t>
            </a:r>
          </a:p>
        </p:txBody>
      </p:sp>
      <p:pic>
        <p:nvPicPr>
          <p:cNvPr id="16" name="image6.png">
            <a:extLst>
              <a:ext uri="{FF2B5EF4-FFF2-40B4-BE49-F238E27FC236}">
                <a16:creationId xmlns:a16="http://schemas.microsoft.com/office/drawing/2014/main" id="{3AE27163-C524-4EFA-83A7-E51228B21011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4858" y="1361586"/>
            <a:ext cx="12060000" cy="9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6535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Espace réservé du contenu 5">
            <a:extLst>
              <a:ext uri="{FF2B5EF4-FFF2-40B4-BE49-F238E27FC236}">
                <a16:creationId xmlns:a16="http://schemas.microsoft.com/office/drawing/2014/main" id="{ADE7E418-D834-4774-88E8-7AA94A7A6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87" y="187570"/>
            <a:ext cx="1467182" cy="996461"/>
          </a:xfrm>
          <a:prstGeom prst="rect">
            <a:avLst/>
          </a:prstGeom>
        </p:spPr>
      </p:pic>
      <p:sp>
        <p:nvSpPr>
          <p:cNvPr id="17" name="Titre 1">
            <a:extLst>
              <a:ext uri="{FF2B5EF4-FFF2-40B4-BE49-F238E27FC236}">
                <a16:creationId xmlns:a16="http://schemas.microsoft.com/office/drawing/2014/main" id="{6589B258-2931-44BF-95D3-5675E8CC7DEF}"/>
              </a:ext>
            </a:extLst>
          </p:cNvPr>
          <p:cNvSpPr txBox="1">
            <a:spLocks/>
          </p:cNvSpPr>
          <p:nvPr/>
        </p:nvSpPr>
        <p:spPr>
          <a:xfrm>
            <a:off x="766011" y="230615"/>
            <a:ext cx="10515600" cy="943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cap="small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Ouverture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5BA0D6E7-CE8F-4218-8D17-3221E8BDB6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623" y="2100894"/>
            <a:ext cx="6098858" cy="1767646"/>
          </a:xfrm>
          <a:ln>
            <a:noFill/>
          </a:ln>
        </p:spPr>
        <p:txBody>
          <a:bodyPr>
            <a:noAutofit/>
          </a:bodyPr>
          <a:lstStyle/>
          <a:p>
            <a:pPr marL="646113" indent="-285750"/>
            <a:r>
              <a:rPr lang="fr-FR" sz="1800" dirty="0"/>
              <a:t>ELYSE → plateforme labellisée par CNRS Chimie </a:t>
            </a:r>
          </a:p>
          <a:p>
            <a:pPr marL="646113" indent="-285750"/>
            <a:endParaRPr lang="fr-FR" sz="1800" dirty="0"/>
          </a:p>
          <a:p>
            <a:pPr marL="646113" indent="-285750"/>
            <a:r>
              <a:rPr lang="fr-FR" sz="1800" dirty="0"/>
              <a:t>ELYSE → rattachée depuis 4 ans à EMIR&amp;A.</a:t>
            </a:r>
          </a:p>
          <a:p>
            <a:pPr marL="646113" indent="-285750"/>
            <a:endParaRPr lang="fr-FR" sz="1800" dirty="0"/>
          </a:p>
          <a:p>
            <a:pPr marL="646113" indent="-285750"/>
            <a:r>
              <a:rPr lang="fr-FR" sz="1800" dirty="0"/>
              <a:t>Ouvertes aux acteurs </a:t>
            </a:r>
            <a:r>
              <a:rPr lang="fr-FR" sz="1800" b="1" dirty="0"/>
              <a:t>académiques</a:t>
            </a:r>
            <a:r>
              <a:rPr lang="fr-FR" sz="1800" dirty="0"/>
              <a:t> et </a:t>
            </a:r>
            <a:r>
              <a:rPr lang="fr-FR" sz="1800" b="1" dirty="0"/>
              <a:t>industriels</a:t>
            </a:r>
          </a:p>
          <a:p>
            <a:pPr marL="360363" indent="0">
              <a:buNone/>
            </a:pPr>
            <a:endParaRPr lang="fr-FR" sz="1800" b="1" dirty="0"/>
          </a:p>
          <a:p>
            <a:pPr marL="646113" indent="-285750"/>
            <a:r>
              <a:rPr lang="fr-FR" sz="1800" dirty="0"/>
              <a:t>Laboratoires nationaux et internationaux</a:t>
            </a: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21645DC9-67A5-4328-BDCF-3099958A0F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3176768"/>
              </p:ext>
            </p:extLst>
          </p:nvPr>
        </p:nvGraphicFramePr>
        <p:xfrm>
          <a:off x="6219940" y="2112572"/>
          <a:ext cx="4781319" cy="3577622"/>
        </p:xfrm>
        <a:graphic>
          <a:graphicData uri="http://schemas.openxmlformats.org/drawingml/2006/table">
            <a:tbl>
              <a:tblPr>
                <a:solidFill>
                  <a:srgbClr val="DAE949"/>
                </a:solidFill>
                <a:tableStyleId>{EB9631B5-78F2-41C9-869B-9F39066F8104}</a:tableStyleId>
              </a:tblPr>
              <a:tblGrid>
                <a:gridCol w="2582873">
                  <a:extLst>
                    <a:ext uri="{9D8B030D-6E8A-4147-A177-3AD203B41FA5}">
                      <a16:colId xmlns:a16="http://schemas.microsoft.com/office/drawing/2014/main" val="3175245600"/>
                    </a:ext>
                  </a:extLst>
                </a:gridCol>
                <a:gridCol w="1032310">
                  <a:extLst>
                    <a:ext uri="{9D8B030D-6E8A-4147-A177-3AD203B41FA5}">
                      <a16:colId xmlns:a16="http://schemas.microsoft.com/office/drawing/2014/main" val="2076571615"/>
                    </a:ext>
                  </a:extLst>
                </a:gridCol>
                <a:gridCol w="1166136">
                  <a:extLst>
                    <a:ext uri="{9D8B030D-6E8A-4147-A177-3AD203B41FA5}">
                      <a16:colId xmlns:a16="http://schemas.microsoft.com/office/drawing/2014/main" val="2456747560"/>
                    </a:ext>
                  </a:extLst>
                </a:gridCol>
              </a:tblGrid>
              <a:tr h="27536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Laboratoire</a:t>
                      </a:r>
                    </a:p>
                    <a:p>
                      <a:pPr algn="ctr" fontAlgn="b"/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3112" marR="13112" marT="0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Pays</a:t>
                      </a:r>
                    </a:p>
                    <a:p>
                      <a:pPr algn="ctr" fontAlgn="b"/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3112" marR="13112" marT="0" marB="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u="none" strike="noStrike" dirty="0">
                          <a:effectLst/>
                          <a:latin typeface="+mj-lt"/>
                        </a:rPr>
                        <a:t>Réseau </a:t>
                      </a:r>
                    </a:p>
                    <a:p>
                      <a:pPr algn="ctr" fontAlgn="b"/>
                      <a:r>
                        <a:rPr lang="fr-FR" sz="1800" b="1" u="none" strike="noStrike" dirty="0">
                          <a:effectLst/>
                          <a:latin typeface="+mj-lt"/>
                        </a:rPr>
                        <a:t>EMIR&amp;A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3112" marR="13112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8651023"/>
                  </a:ext>
                </a:extLst>
              </a:tr>
              <a:tr h="275362">
                <a:tc>
                  <a:txBody>
                    <a:bodyPr/>
                    <a:lstStyle/>
                    <a:p>
                      <a:pPr algn="l" fontAlgn="b"/>
                      <a:r>
                        <a:rPr lang="fr-FR" sz="1700" u="none" strike="noStrike">
                          <a:solidFill>
                            <a:srgbClr val="002060"/>
                          </a:solidFill>
                          <a:effectLst/>
                        </a:rPr>
                        <a:t>CEA - Saclay</a:t>
                      </a:r>
                      <a:endParaRPr lang="fr-FR" sz="17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112" marR="13112" marT="131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700" u="none" strike="noStrike">
                          <a:solidFill>
                            <a:srgbClr val="002060"/>
                          </a:solidFill>
                          <a:effectLst/>
                        </a:rPr>
                        <a:t>FRANCE</a:t>
                      </a:r>
                      <a:endParaRPr lang="fr-FR" sz="17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112" marR="13112" marT="131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sym typeface="Wingdings" panose="05000000000000000000" pitchFamily="2" charset="2"/>
                        </a:rPr>
                        <a:t></a:t>
                      </a:r>
                      <a:endParaRPr lang="fr-FR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112" marR="13112" marT="13112" marB="0" anchor="b"/>
                </a:tc>
                <a:extLst>
                  <a:ext uri="{0D108BD9-81ED-4DB2-BD59-A6C34878D82A}">
                    <a16:rowId xmlns:a16="http://schemas.microsoft.com/office/drawing/2014/main" val="168590514"/>
                  </a:ext>
                </a:extLst>
              </a:tr>
              <a:tr h="275362">
                <a:tc>
                  <a:txBody>
                    <a:bodyPr/>
                    <a:lstStyle/>
                    <a:p>
                      <a:pPr algn="l" fontAlgn="b"/>
                      <a:r>
                        <a:rPr lang="fr-FR" sz="1700" u="none" strike="noStrike">
                          <a:solidFill>
                            <a:srgbClr val="002060"/>
                          </a:solidFill>
                          <a:effectLst/>
                        </a:rPr>
                        <a:t>CEA - ICSM de Marcoule</a:t>
                      </a:r>
                      <a:endParaRPr lang="fr-FR" sz="17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112" marR="13112" marT="131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700" u="none" strike="noStrike">
                          <a:solidFill>
                            <a:srgbClr val="002060"/>
                          </a:solidFill>
                          <a:effectLst/>
                        </a:rPr>
                        <a:t>FRANCE</a:t>
                      </a:r>
                      <a:endParaRPr lang="fr-FR" sz="17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112" marR="13112" marT="131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sym typeface="Wingdings" panose="05000000000000000000" pitchFamily="2" charset="2"/>
                        </a:rPr>
                        <a:t></a:t>
                      </a:r>
                      <a:endParaRPr lang="fr-FR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112" marR="13112" marT="13112" marB="0" anchor="b"/>
                </a:tc>
                <a:extLst>
                  <a:ext uri="{0D108BD9-81ED-4DB2-BD59-A6C34878D82A}">
                    <a16:rowId xmlns:a16="http://schemas.microsoft.com/office/drawing/2014/main" val="2209505842"/>
                  </a:ext>
                </a:extLst>
              </a:tr>
              <a:tr h="275362">
                <a:tc>
                  <a:txBody>
                    <a:bodyPr/>
                    <a:lstStyle/>
                    <a:p>
                      <a:pPr algn="l" fontAlgn="b"/>
                      <a:r>
                        <a:rPr lang="fr-FR" sz="1700" u="none" strike="noStrike">
                          <a:solidFill>
                            <a:srgbClr val="002060"/>
                          </a:solidFill>
                          <a:effectLst/>
                        </a:rPr>
                        <a:t>Sorbonne Université</a:t>
                      </a:r>
                      <a:endParaRPr lang="fr-FR" sz="17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112" marR="13112" marT="131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700" u="none" strike="noStrike">
                          <a:solidFill>
                            <a:srgbClr val="002060"/>
                          </a:solidFill>
                          <a:effectLst/>
                        </a:rPr>
                        <a:t>FRANCE</a:t>
                      </a:r>
                      <a:endParaRPr lang="fr-FR" sz="17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112" marR="13112" marT="1311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112" marR="13112" marT="13112" marB="0" anchor="b"/>
                </a:tc>
                <a:extLst>
                  <a:ext uri="{0D108BD9-81ED-4DB2-BD59-A6C34878D82A}">
                    <a16:rowId xmlns:a16="http://schemas.microsoft.com/office/drawing/2014/main" val="3301885207"/>
                  </a:ext>
                </a:extLst>
              </a:tr>
              <a:tr h="275362">
                <a:tc>
                  <a:txBody>
                    <a:bodyPr/>
                    <a:lstStyle/>
                    <a:p>
                      <a:pPr algn="l" fontAlgn="b"/>
                      <a:r>
                        <a:rPr lang="fr-FR" sz="1700" u="none" strike="noStrike">
                          <a:solidFill>
                            <a:srgbClr val="002060"/>
                          </a:solidFill>
                          <a:effectLst/>
                        </a:rPr>
                        <a:t>CEA Marcoule - DES/DMRC</a:t>
                      </a:r>
                      <a:endParaRPr lang="fr-FR" sz="17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112" marR="13112" marT="131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700" u="none" strike="noStrike">
                          <a:solidFill>
                            <a:srgbClr val="002060"/>
                          </a:solidFill>
                          <a:effectLst/>
                        </a:rPr>
                        <a:t>FRANCE</a:t>
                      </a:r>
                      <a:endParaRPr lang="fr-FR" sz="17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112" marR="13112" marT="131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sym typeface="Wingdings" panose="05000000000000000000" pitchFamily="2" charset="2"/>
                        </a:rPr>
                        <a:t></a:t>
                      </a:r>
                      <a:endParaRPr lang="fr-FR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112" marR="13112" marT="13112" marB="0" anchor="b"/>
                </a:tc>
                <a:extLst>
                  <a:ext uri="{0D108BD9-81ED-4DB2-BD59-A6C34878D82A}">
                    <a16:rowId xmlns:a16="http://schemas.microsoft.com/office/drawing/2014/main" val="1129342377"/>
                  </a:ext>
                </a:extLst>
              </a:tr>
              <a:tr h="275362">
                <a:tc>
                  <a:txBody>
                    <a:bodyPr/>
                    <a:lstStyle/>
                    <a:p>
                      <a:pPr algn="l" fontAlgn="b"/>
                      <a:r>
                        <a:rPr lang="fr-FR" sz="17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Institut Curie</a:t>
                      </a:r>
                      <a:endParaRPr lang="fr-FR" sz="17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112" marR="13112" marT="131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7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FRANCE</a:t>
                      </a:r>
                      <a:endParaRPr lang="fr-FR" sz="17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112" marR="13112" marT="1311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112" marR="13112" marT="13112" marB="0" anchor="b"/>
                </a:tc>
                <a:extLst>
                  <a:ext uri="{0D108BD9-81ED-4DB2-BD59-A6C34878D82A}">
                    <a16:rowId xmlns:a16="http://schemas.microsoft.com/office/drawing/2014/main" val="1539515596"/>
                  </a:ext>
                </a:extLst>
              </a:tr>
              <a:tr h="275362">
                <a:tc>
                  <a:txBody>
                    <a:bodyPr/>
                    <a:lstStyle/>
                    <a:p>
                      <a:pPr algn="l" fontAlgn="b"/>
                      <a:r>
                        <a:rPr lang="pl-PL" sz="1700" u="none" strike="noStrike" dirty="0">
                          <a:effectLst/>
                        </a:rPr>
                        <a:t>Instytut Chemii i Techniki</a:t>
                      </a:r>
                      <a:endParaRPr lang="pl-PL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112" marR="13112" marT="131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700" u="none" strike="noStrike">
                          <a:effectLst/>
                        </a:rPr>
                        <a:t>POLOGNE</a:t>
                      </a:r>
                      <a:endParaRPr lang="fr-FR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112" marR="13112" marT="1311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112" marR="13112" marT="13112" marB="0" anchor="b"/>
                </a:tc>
                <a:extLst>
                  <a:ext uri="{0D108BD9-81ED-4DB2-BD59-A6C34878D82A}">
                    <a16:rowId xmlns:a16="http://schemas.microsoft.com/office/drawing/2014/main" val="1699724308"/>
                  </a:ext>
                </a:extLst>
              </a:tr>
              <a:tr h="275362">
                <a:tc>
                  <a:txBody>
                    <a:bodyPr/>
                    <a:lstStyle/>
                    <a:p>
                      <a:pPr algn="l" fontAlgn="b"/>
                      <a:r>
                        <a:rPr lang="fr-FR" sz="1700" u="none" strike="noStrike">
                          <a:effectLst/>
                        </a:rPr>
                        <a:t>Oakland</a:t>
                      </a:r>
                      <a:endParaRPr lang="fr-FR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112" marR="13112" marT="131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700" u="none" strike="noStrike">
                          <a:effectLst/>
                        </a:rPr>
                        <a:t>USA</a:t>
                      </a:r>
                      <a:endParaRPr lang="fr-FR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112" marR="13112" marT="131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sym typeface="Wingdings" panose="05000000000000000000" pitchFamily="2" charset="2"/>
                        </a:rPr>
                        <a:t></a:t>
                      </a:r>
                      <a:endParaRPr lang="fr-FR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112" marR="13112" marT="13112" marB="0" anchor="b"/>
                </a:tc>
                <a:extLst>
                  <a:ext uri="{0D108BD9-81ED-4DB2-BD59-A6C34878D82A}">
                    <a16:rowId xmlns:a16="http://schemas.microsoft.com/office/drawing/2014/main" val="52932606"/>
                  </a:ext>
                </a:extLst>
              </a:tr>
              <a:tr h="275362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u="none" strike="noStrike" dirty="0" err="1">
                          <a:effectLst/>
                        </a:rPr>
                        <a:t>Dpt</a:t>
                      </a:r>
                      <a:r>
                        <a:rPr lang="en-US" sz="1700" u="none" strike="noStrike" dirty="0">
                          <a:effectLst/>
                        </a:rPr>
                        <a:t> Of bioorganic Chemistry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112" marR="13112" marT="131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700" u="none" strike="noStrike">
                          <a:effectLst/>
                        </a:rPr>
                        <a:t>POLOGNE</a:t>
                      </a:r>
                      <a:endParaRPr lang="fr-FR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112" marR="13112" marT="1311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112" marR="13112" marT="13112" marB="0" anchor="b"/>
                </a:tc>
                <a:extLst>
                  <a:ext uri="{0D108BD9-81ED-4DB2-BD59-A6C34878D82A}">
                    <a16:rowId xmlns:a16="http://schemas.microsoft.com/office/drawing/2014/main" val="1709139548"/>
                  </a:ext>
                </a:extLst>
              </a:tr>
              <a:tr h="275362">
                <a:tc>
                  <a:txBody>
                    <a:bodyPr/>
                    <a:lstStyle/>
                    <a:p>
                      <a:pPr algn="l" fontAlgn="b"/>
                      <a:endParaRPr lang="fr-FR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112" marR="13112" marT="131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700" u="none" strike="noStrike" dirty="0">
                          <a:effectLst/>
                        </a:rPr>
                        <a:t>CHINE</a:t>
                      </a:r>
                      <a:endParaRPr lang="fr-FR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112" marR="13112" marT="13112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sym typeface="Wingdings" panose="05000000000000000000" pitchFamily="2" charset="2"/>
                        </a:rPr>
                        <a:t></a:t>
                      </a:r>
                      <a:endParaRPr lang="fr-FR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112" marR="13112" marT="13112" marB="0" anchor="b"/>
                </a:tc>
                <a:extLst>
                  <a:ext uri="{0D108BD9-81ED-4DB2-BD59-A6C34878D82A}">
                    <a16:rowId xmlns:a16="http://schemas.microsoft.com/office/drawing/2014/main" val="2618602033"/>
                  </a:ext>
                </a:extLst>
              </a:tr>
              <a:tr h="275362">
                <a:tc>
                  <a:txBody>
                    <a:bodyPr/>
                    <a:lstStyle/>
                    <a:p>
                      <a:pPr algn="l" fontAlgn="b"/>
                      <a:r>
                        <a:rPr lang="fr-FR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Mount Allison </a:t>
                      </a:r>
                      <a:r>
                        <a:rPr lang="fr-FR" sz="1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University</a:t>
                      </a:r>
                      <a:endParaRPr lang="fr-FR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112" marR="13112" marT="131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CANADA</a:t>
                      </a:r>
                    </a:p>
                  </a:txBody>
                  <a:tcPr marL="13112" marR="13112" marT="1311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112" marR="13112" marT="13112" marB="0" anchor="b"/>
                </a:tc>
                <a:extLst>
                  <a:ext uri="{0D108BD9-81ED-4DB2-BD59-A6C34878D82A}">
                    <a16:rowId xmlns:a16="http://schemas.microsoft.com/office/drawing/2014/main" val="3735351761"/>
                  </a:ext>
                </a:extLst>
              </a:tr>
              <a:tr h="275362">
                <a:tc>
                  <a:txBody>
                    <a:bodyPr/>
                    <a:lstStyle/>
                    <a:p>
                      <a:pPr algn="l" fontAlgn="b"/>
                      <a:endParaRPr lang="fr-FR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112" marR="13112" marT="131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700" u="none" strike="noStrike" dirty="0">
                          <a:effectLst/>
                        </a:rPr>
                        <a:t>JAPON</a:t>
                      </a:r>
                      <a:endParaRPr lang="fr-FR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112" marR="13112" marT="1311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112" marR="13112" marT="13112" marB="0" anchor="b"/>
                </a:tc>
                <a:extLst>
                  <a:ext uri="{0D108BD9-81ED-4DB2-BD59-A6C34878D82A}">
                    <a16:rowId xmlns:a16="http://schemas.microsoft.com/office/drawing/2014/main" val="1047640151"/>
                  </a:ext>
                </a:extLst>
              </a:tr>
            </a:tbl>
          </a:graphicData>
        </a:graphic>
      </p:graphicFrame>
      <p:pic>
        <p:nvPicPr>
          <p:cNvPr id="7" name="Graphique 6">
            <a:extLst>
              <a:ext uri="{FF2B5EF4-FFF2-40B4-BE49-F238E27FC236}">
                <a16:creationId xmlns:a16="http://schemas.microsoft.com/office/drawing/2014/main" id="{9D512CA8-6C77-4E1D-B54E-77F878D4BB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08776" y="187570"/>
            <a:ext cx="1467182" cy="517375"/>
          </a:xfrm>
          <a:prstGeom prst="rect">
            <a:avLst/>
          </a:prstGeom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Atelier "</a:t>
            </a:r>
            <a:r>
              <a:rPr lang="fr-FR" dirty="0" err="1"/>
              <a:t>Accélétrateur</a:t>
            </a:r>
            <a:r>
              <a:rPr lang="fr-FR" dirty="0"/>
              <a:t>, Recherche et Société"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4BB6A-17CD-4C1D-A697-7E2FCEBD4E0C}" type="slidenum">
              <a:rPr lang="fr-FR" smtClean="0"/>
              <a:t>22</a:t>
            </a:fld>
            <a:endParaRPr lang="fr-FR" dirty="0"/>
          </a:p>
        </p:txBody>
      </p:sp>
      <p:sp>
        <p:nvSpPr>
          <p:cNvPr id="11" name="Espace réservé du pied de page 1"/>
          <p:cNvSpPr txBox="1">
            <a:spLocks/>
          </p:cNvSpPr>
          <p:nvPr/>
        </p:nvSpPr>
        <p:spPr>
          <a:xfrm>
            <a:off x="54858" y="6356350"/>
            <a:ext cx="1337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JP LARBRE - ICP</a:t>
            </a:r>
          </a:p>
        </p:txBody>
      </p:sp>
      <p:pic>
        <p:nvPicPr>
          <p:cNvPr id="14" name="image4.png">
            <a:extLst>
              <a:ext uri="{FF2B5EF4-FFF2-40B4-BE49-F238E27FC236}">
                <a16:creationId xmlns:a16="http://schemas.microsoft.com/office/drawing/2014/main" id="{287C4216-A3EF-4FC7-A9D2-2570F0C649B7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4857" y="1359422"/>
            <a:ext cx="12060000" cy="8699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DA6ABEB-79A1-42B9-9B34-ACBB5B3F1B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31" y="881630"/>
            <a:ext cx="1369221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2545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Espace réservé du contenu 5">
            <a:extLst>
              <a:ext uri="{FF2B5EF4-FFF2-40B4-BE49-F238E27FC236}">
                <a16:creationId xmlns:a16="http://schemas.microsoft.com/office/drawing/2014/main" id="{ADE7E418-D834-4774-88E8-7AA94A7A6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87" y="187570"/>
            <a:ext cx="1467182" cy="996461"/>
          </a:xfrm>
          <a:prstGeom prst="rect">
            <a:avLst/>
          </a:prstGeom>
        </p:spPr>
      </p:pic>
      <p:sp>
        <p:nvSpPr>
          <p:cNvPr id="17" name="Titre 1">
            <a:extLst>
              <a:ext uri="{FF2B5EF4-FFF2-40B4-BE49-F238E27FC236}">
                <a16:creationId xmlns:a16="http://schemas.microsoft.com/office/drawing/2014/main" id="{6589B258-2931-44BF-95D3-5675E8CC7DEF}"/>
              </a:ext>
            </a:extLst>
          </p:cNvPr>
          <p:cNvSpPr txBox="1">
            <a:spLocks/>
          </p:cNvSpPr>
          <p:nvPr/>
        </p:nvSpPr>
        <p:spPr>
          <a:xfrm>
            <a:off x="766011" y="230615"/>
            <a:ext cx="10515600" cy="943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Modalité d’accès &amp; Sélection</a:t>
            </a: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9D512CA8-6C77-4E1D-B54E-77F878D4BB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08776" y="187570"/>
            <a:ext cx="1467182" cy="517375"/>
          </a:xfrm>
          <a:prstGeom prst="rect">
            <a:avLst/>
          </a:prstGeom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Atelier "Accélétrateur, Recherche et Société"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4BB6A-17CD-4C1D-A697-7E2FCEBD4E0C}" type="slidenum">
              <a:rPr lang="fr-FR" smtClean="0"/>
              <a:t>23</a:t>
            </a:fld>
            <a:endParaRPr lang="fr-FR" dirty="0"/>
          </a:p>
        </p:txBody>
      </p:sp>
      <p:sp>
        <p:nvSpPr>
          <p:cNvPr id="11" name="Espace réservé du pied de page 1"/>
          <p:cNvSpPr txBox="1">
            <a:spLocks/>
          </p:cNvSpPr>
          <p:nvPr/>
        </p:nvSpPr>
        <p:spPr>
          <a:xfrm>
            <a:off x="54858" y="6356350"/>
            <a:ext cx="1337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JP LARBRE - ICP</a:t>
            </a:r>
          </a:p>
        </p:txBody>
      </p:sp>
      <p:pic>
        <p:nvPicPr>
          <p:cNvPr id="10" name="image6.png">
            <a:extLst>
              <a:ext uri="{FF2B5EF4-FFF2-40B4-BE49-F238E27FC236}">
                <a16:creationId xmlns:a16="http://schemas.microsoft.com/office/drawing/2014/main" id="{9B3416AA-F2A6-44D1-8B09-A8F8A6CBA18A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4858" y="1361586"/>
            <a:ext cx="12060000" cy="92710"/>
          </a:xfrm>
          <a:prstGeom prst="rect">
            <a:avLst/>
          </a:prstGeom>
        </p:spPr>
      </p:pic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ED79895A-5638-41BE-8388-D103682A9CA2}"/>
              </a:ext>
            </a:extLst>
          </p:cNvPr>
          <p:cNvSpPr txBox="1">
            <a:spLocks/>
          </p:cNvSpPr>
          <p:nvPr/>
        </p:nvSpPr>
        <p:spPr>
          <a:xfrm>
            <a:off x="6096000" y="2230856"/>
            <a:ext cx="5731524" cy="291865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q"/>
            </a:pPr>
            <a:r>
              <a:rPr lang="fr-FR" sz="2000" b="1" dirty="0">
                <a:solidFill>
                  <a:srgbClr val="002060"/>
                </a:solidFill>
              </a:rPr>
              <a:t> Demandes internes / Réseau Radiolyse</a:t>
            </a:r>
          </a:p>
          <a:p>
            <a:pPr marL="541338" indent="-276225">
              <a:spcBef>
                <a:spcPts val="1200"/>
              </a:spcBef>
            </a:pPr>
            <a:r>
              <a:rPr lang="fr-FR" sz="1800" dirty="0"/>
              <a:t>Demandes internes ou contour périmètre de Saclay.</a:t>
            </a:r>
          </a:p>
          <a:p>
            <a:pPr marL="541338" indent="-276225">
              <a:spcBef>
                <a:spcPts val="1200"/>
              </a:spcBef>
            </a:pPr>
            <a:r>
              <a:rPr lang="fr-FR" sz="1800" dirty="0"/>
              <a:t>Demandes via le site ou par email</a:t>
            </a:r>
          </a:p>
          <a:p>
            <a:pPr marL="541338" indent="-276225">
              <a:spcBef>
                <a:spcPts val="1200"/>
              </a:spcBef>
            </a:pPr>
            <a:r>
              <a:rPr lang="fr-FR" sz="1800" dirty="0"/>
              <a:t>Projets discutés puis validés scientifiquement et techniquement au sein du Bureau de gestion</a:t>
            </a:r>
          </a:p>
          <a:p>
            <a:pPr marL="541338" indent="-276225">
              <a:spcBef>
                <a:spcPts val="1200"/>
              </a:spcBef>
            </a:pPr>
            <a:r>
              <a:rPr lang="fr-FR" sz="1800" dirty="0"/>
              <a:t>Sauf cas particulier, les utilisateurs n’apportent rien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AE368D9F-7BEE-49A0-8DD8-7B19472AD6A7}"/>
              </a:ext>
            </a:extLst>
          </p:cNvPr>
          <p:cNvSpPr txBox="1">
            <a:spLocks/>
          </p:cNvSpPr>
          <p:nvPr/>
        </p:nvSpPr>
        <p:spPr>
          <a:xfrm>
            <a:off x="364476" y="2230857"/>
            <a:ext cx="5518112" cy="28274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q"/>
            </a:pPr>
            <a:r>
              <a:rPr lang="fr-FR" sz="2000" dirty="0"/>
              <a:t> </a:t>
            </a:r>
            <a:r>
              <a:rPr lang="fr-FR" sz="2000" b="1" dirty="0">
                <a:solidFill>
                  <a:srgbClr val="002060"/>
                </a:solidFill>
              </a:rPr>
              <a:t>Réseau</a:t>
            </a:r>
            <a:r>
              <a:rPr lang="fr-FR" sz="2000" dirty="0">
                <a:solidFill>
                  <a:srgbClr val="002060"/>
                </a:solidFill>
              </a:rPr>
              <a:t> </a:t>
            </a:r>
            <a:r>
              <a:rPr lang="fr-FR" sz="2000" b="1" dirty="0">
                <a:solidFill>
                  <a:srgbClr val="002060"/>
                </a:solidFill>
              </a:rPr>
              <a:t>EMIR&amp;A</a:t>
            </a:r>
            <a:endParaRPr lang="fr-FR" sz="1800" dirty="0"/>
          </a:p>
          <a:p>
            <a:pPr>
              <a:spcBef>
                <a:spcPts val="1200"/>
              </a:spcBef>
            </a:pPr>
            <a:r>
              <a:rPr lang="fr-FR" sz="1800" dirty="0"/>
              <a:t>Projets </a:t>
            </a:r>
            <a:r>
              <a:rPr lang="fr-FR" sz="1800" b="1" dirty="0"/>
              <a:t>déposés sur le site d‘EMIR&amp;A</a:t>
            </a:r>
          </a:p>
          <a:p>
            <a:pPr>
              <a:spcBef>
                <a:spcPts val="1200"/>
              </a:spcBef>
            </a:pPr>
            <a:r>
              <a:rPr lang="fr-FR" sz="1800" b="1" dirty="0"/>
              <a:t>Projets évalués </a:t>
            </a:r>
            <a:r>
              <a:rPr lang="fr-FR" sz="1800" dirty="0"/>
              <a:t>par un comité d’évaluation international ou demandes au fil de l’eau.</a:t>
            </a:r>
          </a:p>
          <a:p>
            <a:pPr>
              <a:spcBef>
                <a:spcPts val="1200"/>
              </a:spcBef>
            </a:pPr>
            <a:r>
              <a:rPr lang="fr-FR" sz="1800" dirty="0"/>
              <a:t>Le taux d’ouverture </a:t>
            </a:r>
            <a:r>
              <a:rPr lang="fr-FR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fr-FR" sz="1800" dirty="0"/>
              <a:t>20% des projets déposés </a:t>
            </a:r>
          </a:p>
          <a:p>
            <a:pPr>
              <a:spcBef>
                <a:spcPts val="1200"/>
              </a:spcBef>
            </a:pPr>
            <a:r>
              <a:rPr lang="fr-FR" sz="1800" dirty="0"/>
              <a:t>+ demandes au fil de l’eau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70E6CE-2F81-4756-A454-E0D21E68AB26}"/>
              </a:ext>
            </a:extLst>
          </p:cNvPr>
          <p:cNvSpPr/>
          <p:nvPr/>
        </p:nvSpPr>
        <p:spPr>
          <a:xfrm>
            <a:off x="6523790" y="4824860"/>
            <a:ext cx="4875943" cy="1012328"/>
          </a:xfrm>
          <a:prstGeom prst="rect">
            <a:avLst/>
          </a:prstGeom>
          <a:solidFill>
            <a:srgbClr val="D4F46C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300"/>
              </a:spcAft>
              <a:defRPr/>
            </a:pPr>
            <a:r>
              <a:rPr lang="fr-FR" b="1" kern="0" cap="small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Contact</a:t>
            </a:r>
            <a:r>
              <a:rPr lang="fr-FR" sz="1600" b="1" kern="0" cap="small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kern="0" dirty="0">
                <a:solidFill>
                  <a:srgbClr val="3333CC"/>
                </a:solidFill>
                <a:ea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mehran.mostafavi</a:t>
            </a:r>
            <a:r>
              <a:rPr lang="fr-FR" sz="1600" u="sng" kern="0" dirty="0">
                <a:solidFill>
                  <a:srgbClr val="3333CC"/>
                </a:solidFill>
                <a:ea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@universite-paris-saclay.fr</a:t>
            </a:r>
            <a:endParaRPr lang="fr-FR" sz="1600" kern="0" dirty="0">
              <a:solidFill>
                <a:srgbClr val="3333CC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  <a:defRPr/>
            </a:pPr>
            <a:endParaRPr lang="fr-FR" sz="1600" b="1" kern="0" cap="small" dirty="0">
              <a:solidFill>
                <a:srgbClr val="00000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  <a:defRPr/>
            </a:pPr>
            <a:r>
              <a:rPr lang="fr-FR" b="1" kern="0" cap="small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Site web</a:t>
            </a:r>
            <a:r>
              <a:rPr lang="fr-FR" kern="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 :   </a:t>
            </a:r>
            <a:r>
              <a:rPr lang="fr-FR" u="sng" kern="0" dirty="0">
                <a:solidFill>
                  <a:srgbClr val="2D2DB9"/>
                </a:solidFill>
                <a:ea typeface="Calibri" panose="020F0502020204030204" pitchFamily="34" charset="0"/>
                <a:cs typeface="Calibri" panose="020F05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https://elyse-platform.academy/</a:t>
            </a:r>
            <a:r>
              <a:rPr lang="fr-FR" sz="1400" kern="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1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4603778-2BF9-4FD5-8F10-93F770A32C09}"/>
              </a:ext>
            </a:extLst>
          </p:cNvPr>
          <p:cNvSpPr/>
          <p:nvPr/>
        </p:nvSpPr>
        <p:spPr>
          <a:xfrm>
            <a:off x="602436" y="4828095"/>
            <a:ext cx="3436164" cy="37555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300"/>
              </a:spcAft>
              <a:defRPr/>
            </a:pPr>
            <a:r>
              <a:rPr lang="fr-FR" b="1" kern="0" cap="small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Site web</a:t>
            </a:r>
            <a:r>
              <a:rPr lang="fr-FR" kern="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 :   </a:t>
            </a:r>
            <a:r>
              <a:rPr lang="fr-FR" u="sng" kern="0" dirty="0">
                <a:solidFill>
                  <a:srgbClr val="2D2DB9"/>
                </a:solidFill>
                <a:ea typeface="Calibri" panose="020F0502020204030204" pitchFamily="34" charset="0"/>
                <a:cs typeface="Calibri" panose="020F05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https://emira.in2p3.fr/</a:t>
            </a:r>
            <a:endParaRPr lang="fr-FR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94DBF677-1310-41A3-989E-1C4C7FF7DA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31" y="881630"/>
            <a:ext cx="1369221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3805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Espace réservé du contenu 5">
            <a:extLst>
              <a:ext uri="{FF2B5EF4-FFF2-40B4-BE49-F238E27FC236}">
                <a16:creationId xmlns:a16="http://schemas.microsoft.com/office/drawing/2014/main" id="{ADE7E418-D834-4774-88E8-7AA94A7A6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87" y="187570"/>
            <a:ext cx="1467182" cy="996461"/>
          </a:xfrm>
          <a:prstGeom prst="rect">
            <a:avLst/>
          </a:prstGeom>
        </p:spPr>
      </p:pic>
      <p:sp>
        <p:nvSpPr>
          <p:cNvPr id="17" name="Titre 1">
            <a:extLst>
              <a:ext uri="{FF2B5EF4-FFF2-40B4-BE49-F238E27FC236}">
                <a16:creationId xmlns:a16="http://schemas.microsoft.com/office/drawing/2014/main" id="{6589B258-2931-44BF-95D3-5675E8CC7DEF}"/>
              </a:ext>
            </a:extLst>
          </p:cNvPr>
          <p:cNvSpPr txBox="1">
            <a:spLocks/>
          </p:cNvSpPr>
          <p:nvPr/>
        </p:nvSpPr>
        <p:spPr>
          <a:xfrm>
            <a:off x="766011" y="230615"/>
            <a:ext cx="10515600" cy="943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cap="small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Attendus</a:t>
            </a: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9D512CA8-6C77-4E1D-B54E-77F878D4BB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08776" y="187570"/>
            <a:ext cx="1467182" cy="517375"/>
          </a:xfrm>
          <a:prstGeom prst="rect">
            <a:avLst/>
          </a:prstGeom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Atelier "Accélétrateur, Recherche et Société"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4BB6A-17CD-4C1D-A697-7E2FCEBD4E0C}" type="slidenum">
              <a:rPr lang="fr-FR" smtClean="0"/>
              <a:t>24</a:t>
            </a:fld>
            <a:endParaRPr lang="fr-FR" dirty="0"/>
          </a:p>
        </p:txBody>
      </p:sp>
      <p:sp>
        <p:nvSpPr>
          <p:cNvPr id="11" name="Espace réservé du pied de page 1"/>
          <p:cNvSpPr txBox="1">
            <a:spLocks/>
          </p:cNvSpPr>
          <p:nvPr/>
        </p:nvSpPr>
        <p:spPr>
          <a:xfrm>
            <a:off x="54858" y="6356350"/>
            <a:ext cx="1337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JP LARBRE - ICP</a:t>
            </a:r>
          </a:p>
        </p:txBody>
      </p:sp>
      <p:pic>
        <p:nvPicPr>
          <p:cNvPr id="10" name="image6.png">
            <a:extLst>
              <a:ext uri="{FF2B5EF4-FFF2-40B4-BE49-F238E27FC236}">
                <a16:creationId xmlns:a16="http://schemas.microsoft.com/office/drawing/2014/main" id="{9B3416AA-F2A6-44D1-8B09-A8F8A6CBA18A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4858" y="1361586"/>
            <a:ext cx="12060000" cy="92710"/>
          </a:xfrm>
          <a:prstGeom prst="rect">
            <a:avLst/>
          </a:prstGeom>
        </p:spPr>
      </p:pic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ED79895A-5638-41BE-8388-D103682A9CA2}"/>
              </a:ext>
            </a:extLst>
          </p:cNvPr>
          <p:cNvSpPr txBox="1">
            <a:spLocks/>
          </p:cNvSpPr>
          <p:nvPr/>
        </p:nvSpPr>
        <p:spPr>
          <a:xfrm>
            <a:off x="374072" y="1951012"/>
            <a:ext cx="5181601" cy="412549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013" indent="-342900">
              <a:spcBef>
                <a:spcPts val="1200"/>
              </a:spcBef>
              <a:spcAft>
                <a:spcPts val="1800"/>
              </a:spcAft>
              <a:buFont typeface="Wingdings" panose="05000000000000000000" pitchFamily="2" charset="2"/>
              <a:buChar char="q"/>
            </a:pPr>
            <a:r>
              <a:rPr lang="fr-FR" sz="2000" b="1" cap="small" dirty="0">
                <a:solidFill>
                  <a:srgbClr val="002060"/>
                </a:solidFill>
              </a:rPr>
              <a:t>Côté Accélérateur </a:t>
            </a:r>
            <a:r>
              <a:rPr lang="fr-FR" sz="2000" b="1" dirty="0">
                <a:solidFill>
                  <a:srgbClr val="002060"/>
                </a:solidFill>
              </a:rPr>
              <a:t> </a:t>
            </a:r>
          </a:p>
          <a:p>
            <a:pPr marL="541338" indent="-276225">
              <a:spcBef>
                <a:spcPts val="0"/>
              </a:spcBef>
              <a:spcAft>
                <a:spcPts val="600"/>
              </a:spcAft>
            </a:pPr>
            <a:r>
              <a:rPr lang="fr-FR" sz="2000" dirty="0"/>
              <a:t>Paramètres faisceau </a:t>
            </a:r>
            <a:r>
              <a:rPr lang="fr-FR" sz="2000" dirty="0"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1008063" lvl="1" indent="-285750">
              <a:spcBef>
                <a:spcPts val="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fr-FR" sz="1800" dirty="0"/>
              <a:t>F </a:t>
            </a:r>
            <a:r>
              <a:rPr lang="fr-FR" sz="1800" dirty="0" err="1"/>
              <a:t>rep</a:t>
            </a:r>
            <a:endParaRPr lang="fr-FR" sz="1800" dirty="0"/>
          </a:p>
          <a:p>
            <a:pPr marL="1008063" lvl="1" indent="-285750">
              <a:spcBef>
                <a:spcPts val="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fr-FR" sz="1800" dirty="0"/>
              <a:t>Charge </a:t>
            </a:r>
          </a:p>
          <a:p>
            <a:pPr marL="1008063" lvl="1" indent="-285750">
              <a:spcBef>
                <a:spcPts val="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fr-FR" sz="1800" dirty="0"/>
              <a:t>Energie</a:t>
            </a:r>
          </a:p>
          <a:p>
            <a:pPr marL="1008063" lvl="1" indent="-285750">
              <a:spcBef>
                <a:spcPts val="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endParaRPr lang="fr-FR" sz="1800" dirty="0"/>
          </a:p>
          <a:p>
            <a:pPr marL="541338" indent="-276225">
              <a:spcBef>
                <a:spcPts val="1200"/>
              </a:spcBef>
              <a:spcAft>
                <a:spcPts val="600"/>
              </a:spcAft>
            </a:pPr>
            <a:r>
              <a:rPr lang="fr-FR" sz="2000" dirty="0"/>
              <a:t>Voie d’analyse </a:t>
            </a:r>
            <a:r>
              <a:rPr lang="fr-FR" sz="2000" dirty="0"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1008063" lvl="1" indent="-285750">
              <a:spcBef>
                <a:spcPts val="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fr-FR" sz="1800" dirty="0"/>
              <a:t>détections </a:t>
            </a:r>
          </a:p>
          <a:p>
            <a:pPr marL="1008063" lvl="1" indent="-285750">
              <a:spcBef>
                <a:spcPts val="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fr-FR" sz="1800" dirty="0"/>
              <a:t>Adaptation du setup </a:t>
            </a:r>
          </a:p>
          <a:p>
            <a:pPr marL="1008063" lvl="1" indent="-285750">
              <a:spcBef>
                <a:spcPts val="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fr-FR" sz="1800" dirty="0"/>
              <a:t>Courant d’obscurité</a:t>
            </a:r>
          </a:p>
          <a:p>
            <a:pPr marL="265113" indent="0">
              <a:spcBef>
                <a:spcPts val="0"/>
              </a:spcBef>
              <a:spcAft>
                <a:spcPts val="600"/>
              </a:spcAft>
              <a:buNone/>
            </a:pPr>
            <a:endParaRPr lang="fr-FR" sz="2000" dirty="0">
              <a:solidFill>
                <a:srgbClr val="002060"/>
              </a:solidFill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94DBF677-1310-41A3-989E-1C4C7FF7DA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31" y="881630"/>
            <a:ext cx="1369221" cy="365126"/>
          </a:xfrm>
          <a:prstGeom prst="rect">
            <a:avLst/>
          </a:prstGeom>
        </p:spPr>
      </p:pic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ED79895A-5638-41BE-8388-D103682A9CA2}"/>
              </a:ext>
            </a:extLst>
          </p:cNvPr>
          <p:cNvSpPr txBox="1">
            <a:spLocks/>
          </p:cNvSpPr>
          <p:nvPr/>
        </p:nvSpPr>
        <p:spPr>
          <a:xfrm>
            <a:off x="5298067" y="1951012"/>
            <a:ext cx="6677891" cy="376037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013" indent="-342900">
              <a:spcBef>
                <a:spcPts val="1200"/>
              </a:spcBef>
              <a:spcAft>
                <a:spcPts val="1800"/>
              </a:spcAft>
              <a:buFont typeface="Wingdings" panose="05000000000000000000" pitchFamily="2" charset="2"/>
              <a:buChar char="q"/>
            </a:pPr>
            <a:r>
              <a:rPr lang="fr-FR" sz="2000" b="1" cap="small" dirty="0">
                <a:solidFill>
                  <a:srgbClr val="002060"/>
                </a:solidFill>
              </a:rPr>
              <a:t>Côté utilisateurs</a:t>
            </a:r>
            <a:r>
              <a:rPr lang="fr-FR" sz="2000" b="1" dirty="0">
                <a:solidFill>
                  <a:srgbClr val="002060"/>
                </a:solidFill>
              </a:rPr>
              <a:t> </a:t>
            </a:r>
          </a:p>
          <a:p>
            <a:pPr marL="541338" indent="-276225">
              <a:spcBef>
                <a:spcPts val="1200"/>
              </a:spcBef>
              <a:spcAft>
                <a:spcPts val="1800"/>
              </a:spcAft>
            </a:pPr>
            <a:r>
              <a:rPr lang="fr-FR" sz="1800" dirty="0"/>
              <a:t>Echantillons sous forme liquide </a:t>
            </a:r>
          </a:p>
          <a:p>
            <a:pPr marL="541338" indent="-276225">
              <a:spcBef>
                <a:spcPts val="1200"/>
              </a:spcBef>
              <a:spcAft>
                <a:spcPts val="1800"/>
              </a:spcAft>
            </a:pPr>
            <a:r>
              <a:rPr lang="fr-FR" sz="1800" dirty="0"/>
              <a:t>Ce que doit apporter les utilisateurs </a:t>
            </a:r>
            <a:r>
              <a:rPr lang="fr-FR" sz="1800" dirty="0">
                <a:ea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fr-FR" sz="1800" dirty="0"/>
              <a:t> solution à analyser</a:t>
            </a:r>
          </a:p>
          <a:p>
            <a:pPr marL="541338" indent="-276225">
              <a:spcBef>
                <a:spcPts val="1200"/>
              </a:spcBef>
              <a:spcAft>
                <a:spcPts val="1800"/>
              </a:spcAft>
            </a:pPr>
            <a:r>
              <a:rPr lang="fr-FR" sz="1800" dirty="0"/>
              <a:t>Type de cellule </a:t>
            </a:r>
            <a:r>
              <a:rPr lang="fr-FR" sz="1800" dirty="0">
                <a:ea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fr-FR" sz="1800" dirty="0"/>
              <a:t> cellule spécifique ? (Volume, circulation, pression, température)</a:t>
            </a:r>
          </a:p>
          <a:p>
            <a:pPr marL="541338" indent="-276225">
              <a:spcBef>
                <a:spcPts val="1200"/>
              </a:spcBef>
              <a:spcAft>
                <a:spcPts val="1800"/>
              </a:spcAft>
            </a:pPr>
            <a:r>
              <a:rPr lang="fr-FR" sz="1800" dirty="0"/>
              <a:t>Dégazage ?</a:t>
            </a:r>
          </a:p>
          <a:p>
            <a:pPr marL="541338" indent="-276225">
              <a:spcBef>
                <a:spcPts val="1200"/>
              </a:spcBef>
              <a:spcAft>
                <a:spcPts val="1800"/>
              </a:spcAft>
            </a:pPr>
            <a:r>
              <a:rPr lang="fr-FR" sz="1800" dirty="0"/>
              <a:t>Nombre d’échantillons</a:t>
            </a:r>
          </a:p>
          <a:p>
            <a:pPr marL="541338" indent="-276225">
              <a:spcBef>
                <a:spcPts val="1200"/>
              </a:spcBef>
              <a:spcAft>
                <a:spcPts val="1800"/>
              </a:spcAft>
            </a:pPr>
            <a:endParaRPr lang="fr-FR" sz="1800" dirty="0"/>
          </a:p>
          <a:p>
            <a:pPr marL="541338" indent="-276225">
              <a:spcBef>
                <a:spcPts val="1200"/>
              </a:spcBef>
              <a:spcAft>
                <a:spcPts val="1800"/>
              </a:spcAft>
            </a:pP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29251717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Espace réservé du contenu 5">
            <a:extLst>
              <a:ext uri="{FF2B5EF4-FFF2-40B4-BE49-F238E27FC236}">
                <a16:creationId xmlns:a16="http://schemas.microsoft.com/office/drawing/2014/main" id="{ADE7E418-D834-4774-88E8-7AA94A7A6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87" y="187570"/>
            <a:ext cx="1467182" cy="996461"/>
          </a:xfrm>
          <a:prstGeom prst="rect">
            <a:avLst/>
          </a:prstGeom>
        </p:spPr>
      </p:pic>
      <p:sp>
        <p:nvSpPr>
          <p:cNvPr id="17" name="Titre 1">
            <a:extLst>
              <a:ext uri="{FF2B5EF4-FFF2-40B4-BE49-F238E27FC236}">
                <a16:creationId xmlns:a16="http://schemas.microsoft.com/office/drawing/2014/main" id="{6589B258-2931-44BF-95D3-5675E8CC7DEF}"/>
              </a:ext>
            </a:extLst>
          </p:cNvPr>
          <p:cNvSpPr txBox="1">
            <a:spLocks/>
          </p:cNvSpPr>
          <p:nvPr/>
        </p:nvSpPr>
        <p:spPr>
          <a:xfrm>
            <a:off x="766011" y="230615"/>
            <a:ext cx="10515600" cy="943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Organisation d’une journée type</a:t>
            </a: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9D512CA8-6C77-4E1D-B54E-77F878D4BB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08776" y="187570"/>
            <a:ext cx="1467182" cy="517375"/>
          </a:xfrm>
          <a:prstGeom prst="rect">
            <a:avLst/>
          </a:prstGeom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Atelier "Accélétrateur, Recherche et Société"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4BB6A-17CD-4C1D-A697-7E2FCEBD4E0C}" type="slidenum">
              <a:rPr lang="fr-FR" smtClean="0"/>
              <a:t>25</a:t>
            </a:fld>
            <a:endParaRPr lang="fr-FR" dirty="0"/>
          </a:p>
        </p:txBody>
      </p:sp>
      <p:sp>
        <p:nvSpPr>
          <p:cNvPr id="11" name="Espace réservé du pied de page 1"/>
          <p:cNvSpPr txBox="1">
            <a:spLocks/>
          </p:cNvSpPr>
          <p:nvPr/>
        </p:nvSpPr>
        <p:spPr>
          <a:xfrm>
            <a:off x="54858" y="6356350"/>
            <a:ext cx="1337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JP LARBRE - ICP</a:t>
            </a:r>
          </a:p>
        </p:txBody>
      </p:sp>
      <p:pic>
        <p:nvPicPr>
          <p:cNvPr id="10" name="image6.png">
            <a:extLst>
              <a:ext uri="{FF2B5EF4-FFF2-40B4-BE49-F238E27FC236}">
                <a16:creationId xmlns:a16="http://schemas.microsoft.com/office/drawing/2014/main" id="{9B3416AA-F2A6-44D1-8B09-A8F8A6CBA18A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4858" y="1361586"/>
            <a:ext cx="12060000" cy="92710"/>
          </a:xfrm>
          <a:prstGeom prst="rect">
            <a:avLst/>
          </a:prstGeom>
        </p:spPr>
      </p:pic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ED79895A-5638-41BE-8388-D103682A9CA2}"/>
              </a:ext>
            </a:extLst>
          </p:cNvPr>
          <p:cNvSpPr txBox="1">
            <a:spLocks/>
          </p:cNvSpPr>
          <p:nvPr/>
        </p:nvSpPr>
        <p:spPr>
          <a:xfrm>
            <a:off x="1330038" y="2230856"/>
            <a:ext cx="10677597" cy="291865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endParaRPr lang="fr-FR" sz="1800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94DBF677-1310-41A3-989E-1C4C7FF7DA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31" y="881630"/>
            <a:ext cx="1369221" cy="365126"/>
          </a:xfrm>
          <a:prstGeom prst="rect">
            <a:avLst/>
          </a:prstGeom>
        </p:spPr>
      </p:pic>
      <p:graphicFrame>
        <p:nvGraphicFramePr>
          <p:cNvPr id="4" name="Diagramme 3"/>
          <p:cNvGraphicFramePr/>
          <p:nvPr>
            <p:extLst>
              <p:ext uri="{D42A27DB-BD31-4B8C-83A1-F6EECF244321}">
                <p14:modId xmlns:p14="http://schemas.microsoft.com/office/powerpoint/2010/main" val="3988375743"/>
              </p:ext>
            </p:extLst>
          </p:nvPr>
        </p:nvGraphicFramePr>
        <p:xfrm>
          <a:off x="946122" y="2631116"/>
          <a:ext cx="10816389" cy="24658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4" name="ZoneTexte 13"/>
          <p:cNvSpPr txBox="1"/>
          <p:nvPr/>
        </p:nvSpPr>
        <p:spPr>
          <a:xfrm>
            <a:off x="786759" y="2394603"/>
            <a:ext cx="1992690" cy="830997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- Conditionnement</a:t>
            </a:r>
          </a:p>
          <a:p>
            <a:r>
              <a:rPr lang="fr-FR" sz="1600" dirty="0"/>
              <a:t>- Contrôle des paramètres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2924903" y="2173069"/>
            <a:ext cx="2371209" cy="1077218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LASER :</a:t>
            </a:r>
          </a:p>
          <a:p>
            <a:pPr marL="179388" indent="-179388">
              <a:buFontTx/>
              <a:buChar char="-"/>
            </a:pPr>
            <a:r>
              <a:rPr lang="fr-FR" sz="1600" dirty="0"/>
              <a:t>Réglages &amp; alignements</a:t>
            </a:r>
          </a:p>
          <a:p>
            <a:pPr marL="179388" indent="-179388">
              <a:buFontTx/>
              <a:buChar char="-"/>
            </a:pPr>
            <a:r>
              <a:rPr lang="fr-FR" sz="1600" dirty="0"/>
              <a:t>Mesures d’énergie</a:t>
            </a:r>
          </a:p>
          <a:p>
            <a:pPr marL="179388" indent="-179388">
              <a:buFontTx/>
              <a:buChar char="-"/>
            </a:pPr>
            <a:r>
              <a:rPr lang="fr-FR" sz="1600" dirty="0"/>
              <a:t>Synchronisation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2866742" y="4554132"/>
            <a:ext cx="2402304" cy="8617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- </a:t>
            </a:r>
            <a:r>
              <a:rPr lang="fr-FR" sz="1600" dirty="0"/>
              <a:t>Réglages </a:t>
            </a:r>
            <a:r>
              <a:rPr lang="fr-FR" sz="1600" dirty="0" err="1"/>
              <a:t>set-up</a:t>
            </a:r>
            <a:endParaRPr lang="fr-FR" sz="1600" dirty="0"/>
          </a:p>
          <a:p>
            <a:r>
              <a:rPr lang="fr-FR" sz="1600" dirty="0"/>
              <a:t>- Mise en place des </a:t>
            </a:r>
            <a:r>
              <a:rPr lang="fr-FR" sz="1600" dirty="0" err="1">
                <a:solidFill>
                  <a:schemeClr val="bg1"/>
                </a:solidFill>
              </a:rPr>
              <a:t>d</a:t>
            </a:r>
            <a:r>
              <a:rPr lang="fr-FR" sz="1600" dirty="0" err="1"/>
              <a:t>solutions</a:t>
            </a:r>
            <a:r>
              <a:rPr lang="fr-FR" sz="1600" dirty="0"/>
              <a:t> (Alignement)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5723677" y="2603896"/>
            <a:ext cx="1890318" cy="61555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- </a:t>
            </a:r>
            <a:r>
              <a:rPr lang="fr-FR" dirty="0">
                <a:sym typeface="Symbol" panose="05050102010706020507" pitchFamily="18" charset="2"/>
              </a:rPr>
              <a:t></a:t>
            </a:r>
            <a:r>
              <a:rPr lang="fr-FR" dirty="0"/>
              <a:t> en énergie</a:t>
            </a:r>
          </a:p>
          <a:p>
            <a:r>
              <a:rPr lang="fr-FR" sz="1600" dirty="0"/>
              <a:t>- Caractérisation PF 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7768593" y="1873504"/>
            <a:ext cx="1473355" cy="369332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1"/>
                </a:solidFill>
              </a:rPr>
              <a:t>Début Manip</a:t>
            </a:r>
            <a:endParaRPr lang="fr-FR" sz="1600" dirty="0">
              <a:solidFill>
                <a:schemeClr val="tx1"/>
              </a:solidFill>
            </a:endParaRPr>
          </a:p>
        </p:txBody>
      </p:sp>
      <p:cxnSp>
        <p:nvCxnSpPr>
          <p:cNvPr id="22" name="Connecteur droit 21"/>
          <p:cNvCxnSpPr/>
          <p:nvPr/>
        </p:nvCxnSpPr>
        <p:spPr>
          <a:xfrm flipV="1">
            <a:off x="7759449" y="1923131"/>
            <a:ext cx="0" cy="147600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7917945" y="4554132"/>
            <a:ext cx="3290384" cy="10002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b="1" dirty="0"/>
              <a:t>Support</a:t>
            </a:r>
            <a:r>
              <a:rPr lang="fr-FR" dirty="0"/>
              <a:t> :</a:t>
            </a:r>
          </a:p>
          <a:p>
            <a:r>
              <a:rPr lang="fr-FR" dirty="0"/>
              <a:t>- Acquisition </a:t>
            </a:r>
          </a:p>
          <a:p>
            <a:r>
              <a:rPr lang="fr-FR" dirty="0"/>
              <a:t>- Traitement</a:t>
            </a:r>
            <a:endParaRPr lang="fr-FR" sz="1600" dirty="0"/>
          </a:p>
        </p:txBody>
      </p:sp>
      <p:sp>
        <p:nvSpPr>
          <p:cNvPr id="24" name="ZoneTexte 23"/>
          <p:cNvSpPr txBox="1"/>
          <p:nvPr/>
        </p:nvSpPr>
        <p:spPr>
          <a:xfrm>
            <a:off x="428411" y="4485647"/>
            <a:ext cx="298934" cy="1631216"/>
          </a:xfrm>
          <a:prstGeom prst="rect">
            <a:avLst/>
          </a:prstGeom>
          <a:solidFill>
            <a:schemeClr val="accent4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tx1"/>
                </a:solidFill>
              </a:rPr>
              <a:t>SETUP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428411" y="1653095"/>
            <a:ext cx="298934" cy="1600438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fr-FR" sz="2000" dirty="0">
              <a:solidFill>
                <a:schemeClr val="tx1"/>
              </a:solidFill>
            </a:endParaRPr>
          </a:p>
          <a:p>
            <a:r>
              <a:rPr lang="fr-FR" sz="2000" dirty="0">
                <a:solidFill>
                  <a:schemeClr val="tx1"/>
                </a:solidFill>
              </a:rPr>
              <a:t>ACC</a:t>
            </a:r>
          </a:p>
          <a:p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799644" y="1975676"/>
            <a:ext cx="1950463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2">
                    <a:lumMod val="75000"/>
                  </a:schemeClr>
                </a:solidFill>
              </a:rPr>
              <a:t>PAS systématique</a:t>
            </a:r>
            <a:endParaRPr lang="fr-FR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D79C501C-C32B-4A71-9FCC-B8842F54133C}"/>
              </a:ext>
            </a:extLst>
          </p:cNvPr>
          <p:cNvCxnSpPr/>
          <p:nvPr/>
        </p:nvCxnSpPr>
        <p:spPr>
          <a:xfrm flipV="1">
            <a:off x="5394201" y="1888203"/>
            <a:ext cx="0" cy="147600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A2CF046B-9921-49B7-BB18-4456C84BE70F}"/>
              </a:ext>
            </a:extLst>
          </p:cNvPr>
          <p:cNvSpPr txBox="1"/>
          <p:nvPr/>
        </p:nvSpPr>
        <p:spPr>
          <a:xfrm>
            <a:off x="5417622" y="1861524"/>
            <a:ext cx="1473355" cy="369332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1"/>
                </a:solidFill>
              </a:rPr>
              <a:t>Salle fermée</a:t>
            </a:r>
            <a:endParaRPr lang="fr-FR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4046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766011" y="230615"/>
            <a:ext cx="10515600" cy="943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fr-FR" sz="4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Modèle économique</a:t>
            </a:r>
            <a:endParaRPr lang="fr-FR" sz="360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ADE7E418-D834-4774-88E8-7AA94A7A6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87" y="187570"/>
            <a:ext cx="1467182" cy="996461"/>
          </a:xfrm>
          <a:prstGeom prst="rect">
            <a:avLst/>
          </a:prstGeom>
        </p:spPr>
      </p:pic>
      <p:pic>
        <p:nvPicPr>
          <p:cNvPr id="8" name="Graphique 6">
            <a:extLst>
              <a:ext uri="{FF2B5EF4-FFF2-40B4-BE49-F238E27FC236}">
                <a16:creationId xmlns:a16="http://schemas.microsoft.com/office/drawing/2014/main" id="{9D512CA8-6C77-4E1D-B54E-77F878D4BB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08776" y="187570"/>
            <a:ext cx="1467182" cy="517375"/>
          </a:xfrm>
          <a:prstGeom prst="rect">
            <a:avLst/>
          </a:prstGeom>
        </p:spPr>
      </p:pic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Atelier "Accélétrateur, Recherche et Société"</a:t>
            </a: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4BB6A-17CD-4C1D-A697-7E2FCEBD4E0C}" type="slidenum">
              <a:rPr lang="fr-FR" smtClean="0"/>
              <a:t>26</a:t>
            </a:fld>
            <a:endParaRPr lang="fr-FR" dirty="0"/>
          </a:p>
        </p:txBody>
      </p:sp>
      <p:sp>
        <p:nvSpPr>
          <p:cNvPr id="11" name="Espace réservé du pied de page 1"/>
          <p:cNvSpPr txBox="1">
            <a:spLocks/>
          </p:cNvSpPr>
          <p:nvPr/>
        </p:nvSpPr>
        <p:spPr>
          <a:xfrm>
            <a:off x="54858" y="6356350"/>
            <a:ext cx="1337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JP LARBRE - ICP</a:t>
            </a: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807DD0FB-C01A-4D07-9225-38C45123A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466" y="1985924"/>
            <a:ext cx="5396345" cy="3838798"/>
          </a:xfrm>
          <a:ln>
            <a:noFill/>
          </a:ln>
        </p:spPr>
        <p:txBody>
          <a:bodyPr>
            <a:noAutofit/>
          </a:bodyPr>
          <a:lstStyle/>
          <a:p>
            <a:pPr marL="360363" lvl="0" indent="-360363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fr-FR" sz="2000" b="1" cap="small" dirty="0">
                <a:solidFill>
                  <a:srgbClr val="002060"/>
                </a:solidFill>
              </a:rPr>
              <a:t>Modèle de fonctionnement</a:t>
            </a:r>
            <a:endParaRPr lang="fr-FR" sz="1600" b="1" cap="small" dirty="0">
              <a:solidFill>
                <a:srgbClr val="002060"/>
              </a:solidFill>
            </a:endParaRPr>
          </a:p>
          <a:p>
            <a:pPr marL="646113" indent="-285750"/>
            <a:r>
              <a:rPr lang="fr-FR" sz="1800" dirty="0"/>
              <a:t>Fonctionnement avec les ressources propres et projets ANR internes et externes + AAP </a:t>
            </a:r>
          </a:p>
          <a:p>
            <a:pPr marL="646113" indent="-285750"/>
            <a:r>
              <a:rPr lang="fr-FR" sz="1800" dirty="0"/>
              <a:t>Participation financière des utilisateurs pour l’achat de matériel</a:t>
            </a:r>
          </a:p>
          <a:p>
            <a:pPr marL="646113" indent="-285750"/>
            <a:r>
              <a:rPr lang="fr-FR" sz="1800" dirty="0"/>
              <a:t>Les projets -&gt; collaboration</a:t>
            </a:r>
          </a:p>
          <a:p>
            <a:pPr marL="646113" indent="-285750"/>
            <a:r>
              <a:rPr lang="fr-FR" sz="1800" dirty="0"/>
              <a:t>Pas de prestation avec les industriels</a:t>
            </a:r>
          </a:p>
          <a:p>
            <a:pPr marL="646113" indent="-285750"/>
            <a:endParaRPr lang="fr-FR" sz="1800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129C658-B87D-4112-A665-30CF708DE2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31" y="881630"/>
            <a:ext cx="1369221" cy="365126"/>
          </a:xfrm>
          <a:prstGeom prst="rect">
            <a:avLst/>
          </a:prstGeom>
        </p:spPr>
      </p:pic>
      <p:pic>
        <p:nvPicPr>
          <p:cNvPr id="13" name="image6.png">
            <a:extLst>
              <a:ext uri="{FF2B5EF4-FFF2-40B4-BE49-F238E27FC236}">
                <a16:creationId xmlns:a16="http://schemas.microsoft.com/office/drawing/2014/main" id="{F2410BB9-85DC-4905-977C-E312D4B06842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4858" y="1361586"/>
            <a:ext cx="12060000" cy="92710"/>
          </a:xfrm>
          <a:prstGeom prst="rect">
            <a:avLst/>
          </a:prstGeom>
        </p:spPr>
      </p:pic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807DD0FB-C01A-4D07-9225-38C45123A6B8}"/>
              </a:ext>
            </a:extLst>
          </p:cNvPr>
          <p:cNvSpPr txBox="1">
            <a:spLocks/>
          </p:cNvSpPr>
          <p:nvPr/>
        </p:nvSpPr>
        <p:spPr>
          <a:xfrm>
            <a:off x="6579613" y="1985924"/>
            <a:ext cx="5396345" cy="436323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363" indent="-360363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fr-FR" sz="2000" b="1" cap="small" dirty="0">
                <a:solidFill>
                  <a:srgbClr val="002060"/>
                </a:solidFill>
              </a:rPr>
              <a:t>2 contrats de maintenance</a:t>
            </a:r>
            <a:endParaRPr lang="fr-FR" sz="1600" b="1" cap="small" dirty="0">
              <a:solidFill>
                <a:srgbClr val="002060"/>
              </a:solidFill>
            </a:endParaRPr>
          </a:p>
          <a:p>
            <a:pPr marL="703263" indent="-342900">
              <a:buFont typeface="+mj-lt"/>
              <a:buAutoNum type="arabicPeriod"/>
            </a:pPr>
            <a:r>
              <a:rPr lang="fr-FR" sz="1800" dirty="0"/>
              <a:t>Portes lourdes</a:t>
            </a:r>
          </a:p>
          <a:p>
            <a:pPr marL="703263" indent="-342900">
              <a:buFont typeface="+mj-lt"/>
              <a:buAutoNum type="arabicPeriod"/>
            </a:pPr>
            <a:r>
              <a:rPr lang="fr-FR" sz="1800" dirty="0"/>
              <a:t>Fluides</a:t>
            </a:r>
          </a:p>
          <a:p>
            <a:pPr marL="646113" indent="-285750">
              <a:spcBef>
                <a:spcPts val="1800"/>
              </a:spcBef>
            </a:pPr>
            <a:r>
              <a:rPr lang="fr-FR" sz="1800" u="sng" dirty="0"/>
              <a:t>Maintenance accélérateur </a:t>
            </a:r>
            <a:r>
              <a:rPr lang="fr-FR" sz="1800" dirty="0"/>
              <a:t>:</a:t>
            </a:r>
          </a:p>
          <a:p>
            <a:pPr marL="1103313" lvl="1" indent="-285750">
              <a:buFont typeface="Times New Roman" panose="02020603050405020304" pitchFamily="18" charset="0"/>
              <a:buChar char="-"/>
            </a:pPr>
            <a:r>
              <a:rPr lang="fr-FR" sz="1800" dirty="0"/>
              <a:t>Équipe</a:t>
            </a:r>
          </a:p>
          <a:p>
            <a:pPr marL="1103313" lvl="1" indent="-285750">
              <a:buFont typeface="Times New Roman" panose="02020603050405020304" pitchFamily="18" charset="0"/>
              <a:buChar char="-"/>
            </a:pPr>
            <a:r>
              <a:rPr lang="fr-FR" sz="1800" dirty="0"/>
              <a:t>Demandes / échanges avec les collègues de la vallée ou du plateau</a:t>
            </a:r>
          </a:p>
          <a:p>
            <a:pPr marL="646113" indent="-285750"/>
            <a:r>
              <a:rPr lang="fr-FR" sz="1800" u="sng" dirty="0"/>
              <a:t>LASER</a:t>
            </a:r>
            <a:r>
              <a:rPr lang="fr-FR" sz="1800" dirty="0"/>
              <a:t> :</a:t>
            </a:r>
          </a:p>
          <a:p>
            <a:pPr marL="1103313" lvl="1" indent="-285750">
              <a:buFont typeface="Times New Roman" panose="02020603050405020304" pitchFamily="18" charset="0"/>
              <a:buChar char="-"/>
            </a:pPr>
            <a:r>
              <a:rPr lang="fr-FR" sz="1800" dirty="0"/>
              <a:t>Coup par coup</a:t>
            </a:r>
          </a:p>
          <a:p>
            <a:pPr marL="1103313" lvl="1" indent="-285750">
              <a:buFont typeface="Times New Roman" panose="02020603050405020304" pitchFamily="18" charset="0"/>
              <a:buChar char="-"/>
            </a:pPr>
            <a:r>
              <a:rPr lang="fr-FR" sz="1800" dirty="0"/>
              <a:t>Equipe</a:t>
            </a:r>
          </a:p>
          <a:p>
            <a:pPr marL="1103313" lvl="1" indent="-285750">
              <a:buFont typeface="Times New Roman" panose="02020603050405020304" pitchFamily="18" charset="0"/>
              <a:buChar char="-"/>
            </a:pPr>
            <a:r>
              <a:rPr lang="fr-FR" sz="1800" dirty="0"/>
              <a:t>Entreprise</a:t>
            </a:r>
          </a:p>
        </p:txBody>
      </p:sp>
    </p:spTree>
    <p:extLst>
      <p:ext uri="{BB962C8B-B14F-4D97-AF65-F5344CB8AC3E}">
        <p14:creationId xmlns:p14="http://schemas.microsoft.com/office/powerpoint/2010/main" val="30822314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Espace réservé du contenu 5">
            <a:extLst>
              <a:ext uri="{FF2B5EF4-FFF2-40B4-BE49-F238E27FC236}">
                <a16:creationId xmlns:a16="http://schemas.microsoft.com/office/drawing/2014/main" id="{ADE7E418-D834-4774-88E8-7AA94A7A6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87" y="187570"/>
            <a:ext cx="1467182" cy="996461"/>
          </a:xfrm>
          <a:prstGeom prst="rect">
            <a:avLst/>
          </a:prstGeom>
        </p:spPr>
      </p:pic>
      <p:sp>
        <p:nvSpPr>
          <p:cNvPr id="17" name="Titre 1">
            <a:extLst>
              <a:ext uri="{FF2B5EF4-FFF2-40B4-BE49-F238E27FC236}">
                <a16:creationId xmlns:a16="http://schemas.microsoft.com/office/drawing/2014/main" id="{6589B258-2931-44BF-95D3-5675E8CC7DEF}"/>
              </a:ext>
            </a:extLst>
          </p:cNvPr>
          <p:cNvSpPr txBox="1">
            <a:spLocks/>
          </p:cNvSpPr>
          <p:nvPr/>
        </p:nvSpPr>
        <p:spPr>
          <a:xfrm>
            <a:off x="766011" y="230615"/>
            <a:ext cx="10515600" cy="943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cap="small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Trajectoire</a:t>
            </a: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9D512CA8-6C77-4E1D-B54E-77F878D4BB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08776" y="187570"/>
            <a:ext cx="1467182" cy="517375"/>
          </a:xfrm>
          <a:prstGeom prst="rect">
            <a:avLst/>
          </a:prstGeom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Atelier "</a:t>
            </a:r>
            <a:r>
              <a:rPr lang="fr-FR" dirty="0" err="1"/>
              <a:t>Accélétrateur</a:t>
            </a:r>
            <a:r>
              <a:rPr lang="fr-FR" dirty="0"/>
              <a:t>, Recherche et Société"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4BB6A-17CD-4C1D-A697-7E2FCEBD4E0C}" type="slidenum">
              <a:rPr lang="fr-FR" smtClean="0"/>
              <a:t>27</a:t>
            </a:fld>
            <a:endParaRPr lang="fr-FR" dirty="0"/>
          </a:p>
        </p:txBody>
      </p:sp>
      <p:sp>
        <p:nvSpPr>
          <p:cNvPr id="11" name="Espace réservé du pied de page 1"/>
          <p:cNvSpPr txBox="1">
            <a:spLocks/>
          </p:cNvSpPr>
          <p:nvPr/>
        </p:nvSpPr>
        <p:spPr>
          <a:xfrm>
            <a:off x="54858" y="6356350"/>
            <a:ext cx="1337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JP LARBRE - ICP</a:t>
            </a:r>
          </a:p>
        </p:txBody>
      </p:sp>
      <p:pic>
        <p:nvPicPr>
          <p:cNvPr id="14" name="image4.png">
            <a:extLst>
              <a:ext uri="{FF2B5EF4-FFF2-40B4-BE49-F238E27FC236}">
                <a16:creationId xmlns:a16="http://schemas.microsoft.com/office/drawing/2014/main" id="{287C4216-A3EF-4FC7-A9D2-2570F0C649B7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4857" y="1359422"/>
            <a:ext cx="12060000" cy="8699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DA6ABEB-79A1-42B9-9B34-ACBB5B3F1B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31" y="881630"/>
            <a:ext cx="1369221" cy="365126"/>
          </a:xfrm>
          <a:prstGeom prst="rect">
            <a:avLst/>
          </a:prstGeom>
        </p:spPr>
      </p:pic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37C99BD2-670A-40D4-86A7-BF7962BABD8B}"/>
              </a:ext>
            </a:extLst>
          </p:cNvPr>
          <p:cNvSpPr txBox="1">
            <a:spLocks/>
          </p:cNvSpPr>
          <p:nvPr/>
        </p:nvSpPr>
        <p:spPr>
          <a:xfrm>
            <a:off x="1273828" y="1567505"/>
            <a:ext cx="10510282" cy="478884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363" indent="-360363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fr-FR" sz="2000" b="1" cap="small" dirty="0">
                <a:solidFill>
                  <a:srgbClr val="002060"/>
                </a:solidFill>
              </a:rPr>
              <a:t>Remplacer les équipements critiques </a:t>
            </a:r>
            <a:r>
              <a:rPr lang="fr-FR" sz="2000" cap="small" dirty="0">
                <a:solidFill>
                  <a:srgbClr val="002060"/>
                </a:solidFill>
              </a:rPr>
              <a:t>(</a:t>
            </a:r>
            <a:r>
              <a:rPr lang="fr-FR" sz="2000" dirty="0">
                <a:solidFill>
                  <a:srgbClr val="002060"/>
                </a:solidFill>
              </a:rPr>
              <a:t>en cours</a:t>
            </a:r>
            <a:r>
              <a:rPr lang="fr-FR" sz="2000" cap="small" dirty="0">
                <a:solidFill>
                  <a:srgbClr val="002060"/>
                </a:solidFill>
              </a:rPr>
              <a:t>)</a:t>
            </a:r>
          </a:p>
          <a:p>
            <a:pPr lvl="1">
              <a:spcBef>
                <a:spcPts val="0"/>
              </a:spcBef>
            </a:pPr>
            <a:r>
              <a:rPr lang="fr-FR" sz="1800" dirty="0"/>
              <a:t>Pérennisation de la plateforme</a:t>
            </a:r>
          </a:p>
          <a:p>
            <a:pPr lvl="1">
              <a:spcBef>
                <a:spcPts val="0"/>
              </a:spcBef>
            </a:pPr>
            <a:endParaRPr lang="fr-FR" sz="1800" dirty="0"/>
          </a:p>
          <a:p>
            <a:pPr marL="360363" lvl="1" indent="-360363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2000" b="1" cap="small" dirty="0">
                <a:solidFill>
                  <a:srgbClr val="002060"/>
                </a:solidFill>
              </a:rPr>
              <a:t>recrutement</a:t>
            </a:r>
            <a:r>
              <a:rPr lang="fr-FR" sz="2000" cap="small" dirty="0">
                <a:solidFill>
                  <a:srgbClr val="002060"/>
                </a:solidFill>
              </a:rPr>
              <a:t> -&gt; </a:t>
            </a:r>
            <a:r>
              <a:rPr lang="fr-FR" sz="1800" dirty="0">
                <a:solidFill>
                  <a:srgbClr val="002060"/>
                </a:solidFill>
              </a:rPr>
              <a:t>Apport de moyens humains (demande en cours)</a:t>
            </a:r>
          </a:p>
          <a:p>
            <a:pPr lvl="1">
              <a:spcBef>
                <a:spcPts val="0"/>
              </a:spcBef>
            </a:pPr>
            <a:r>
              <a:rPr lang="fr-FR" sz="1800" dirty="0"/>
              <a:t>support technique</a:t>
            </a:r>
          </a:p>
          <a:p>
            <a:pPr marL="457200" lvl="1" indent="0">
              <a:spcBef>
                <a:spcPts val="0"/>
              </a:spcBef>
              <a:buNone/>
            </a:pPr>
            <a:endParaRPr lang="fr-FR" sz="1800" dirty="0"/>
          </a:p>
          <a:p>
            <a:pPr marL="360363" lvl="1" indent="-360363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2000" b="1" cap="small" dirty="0">
                <a:solidFill>
                  <a:srgbClr val="002060"/>
                </a:solidFill>
              </a:rPr>
              <a:t>Maintenir à niveau les performances de la plateforme</a:t>
            </a:r>
          </a:p>
          <a:p>
            <a:pPr marL="817563" lvl="2" indent="-360363">
              <a:spcBef>
                <a:spcPts val="0"/>
              </a:spcBef>
              <a:spcAft>
                <a:spcPts val="600"/>
              </a:spcAft>
            </a:pPr>
            <a:r>
              <a:rPr lang="fr-FR" sz="1800" dirty="0"/>
              <a:t>Développements techniques </a:t>
            </a:r>
          </a:p>
          <a:p>
            <a:pPr marL="817563" lvl="2" indent="-360363">
              <a:spcBef>
                <a:spcPts val="0"/>
              </a:spcBef>
              <a:spcAft>
                <a:spcPts val="600"/>
              </a:spcAft>
            </a:pPr>
            <a:r>
              <a:rPr lang="fr-FR" sz="1800" dirty="0"/>
              <a:t>Nouveaux projets scientifiques</a:t>
            </a:r>
          </a:p>
          <a:p>
            <a:pPr marL="1274763" lvl="3" indent="-360363">
              <a:spcBef>
                <a:spcPts val="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fr-FR" dirty="0">
                <a:solidFill>
                  <a:srgbClr val="0000FF"/>
                </a:solidFill>
              </a:rPr>
              <a:t>Chimie autour du Réacteur à sels fondus </a:t>
            </a:r>
            <a:r>
              <a:rPr lang="fr-FR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fr-FR" dirty="0">
                <a:solidFill>
                  <a:srgbClr val="0000FF"/>
                </a:solidFill>
              </a:rPr>
              <a:t> Radiolyse pulsée à Haute Température (500-800°C)</a:t>
            </a:r>
          </a:p>
          <a:p>
            <a:pPr marL="1274763" lvl="3" indent="-360363">
              <a:spcBef>
                <a:spcPts val="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fr-FR" dirty="0">
                <a:solidFill>
                  <a:srgbClr val="0000FF"/>
                </a:solidFill>
              </a:rPr>
              <a:t>Mise en place d’une nouvelle expérience sur la 2ème sortie de l’accélérateur</a:t>
            </a:r>
          </a:p>
          <a:p>
            <a:pPr marL="1274763" lvl="3" indent="-360363">
              <a:spcBef>
                <a:spcPts val="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fr-FR" dirty="0">
                <a:solidFill>
                  <a:srgbClr val="0000FF"/>
                </a:solidFill>
              </a:rPr>
              <a:t>Radiolyse pulsée à température &lt; 100 K </a:t>
            </a:r>
            <a:r>
              <a:rPr lang="fr-FR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fr-FR" dirty="0">
                <a:solidFill>
                  <a:srgbClr val="0000FF"/>
                </a:solidFill>
              </a:rPr>
              <a:t> </a:t>
            </a:r>
            <a:r>
              <a:rPr lang="fr-FR" dirty="0" err="1">
                <a:solidFill>
                  <a:srgbClr val="0000FF"/>
                </a:solidFill>
              </a:rPr>
              <a:t>HCl</a:t>
            </a:r>
            <a:r>
              <a:rPr lang="fr-FR" dirty="0">
                <a:solidFill>
                  <a:srgbClr val="0000FF"/>
                </a:solidFill>
              </a:rPr>
              <a:t> liquide (Cryostat)</a:t>
            </a:r>
          </a:p>
          <a:p>
            <a:pPr marL="360363" lvl="1" indent="-360363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2000" b="1" cap="small" dirty="0">
                <a:solidFill>
                  <a:srgbClr val="002060"/>
                </a:solidFill>
              </a:rPr>
              <a:t>Maintien des services </a:t>
            </a:r>
            <a:r>
              <a:rPr lang="fr-FR" sz="2000" cap="small" dirty="0">
                <a:solidFill>
                  <a:srgbClr val="002060"/>
                </a:solidFill>
              </a:rPr>
              <a:t>: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fr-FR" sz="1800" dirty="0"/>
              <a:t>Diminuer le taux de pannes</a:t>
            </a:r>
          </a:p>
          <a:p>
            <a:pPr lvl="1">
              <a:spcBef>
                <a:spcPts val="0"/>
              </a:spcBef>
            </a:pPr>
            <a:r>
              <a:rPr lang="fr-FR" sz="1800" dirty="0"/>
              <a:t>Stabiliser voire augmenter le nombre d’expériences</a:t>
            </a:r>
          </a:p>
          <a:p>
            <a:pPr marL="1274763" lvl="3" indent="-360363">
              <a:spcBef>
                <a:spcPts val="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endParaRPr lang="fr-FR" sz="1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2861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0B9FD5-380E-4A7D-8B14-C44C94269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Merci de votre attention</a:t>
            </a:r>
          </a:p>
        </p:txBody>
      </p:sp>
      <p:pic>
        <p:nvPicPr>
          <p:cNvPr id="4" name="Espace réservé du contenu 3" descr="Couverture  Chem.Comm .pdf">
            <a:extLst>
              <a:ext uri="{FF2B5EF4-FFF2-40B4-BE49-F238E27FC236}">
                <a16:creationId xmlns:a16="http://schemas.microsoft.com/office/drawing/2014/main" id="{6E932973-E520-46DD-9D0F-B88D7B7762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6779" b="15432"/>
          <a:stretch/>
        </p:blipFill>
        <p:spPr>
          <a:xfrm>
            <a:off x="3709058" y="1938077"/>
            <a:ext cx="4773884" cy="3616561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D4600BB-BD70-4578-91BC-6B4DA2B72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Atelier "Accélétrateur, Recherche et Société"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5B817C3-B5B9-4EA8-B586-6267C9567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4BB6A-17CD-4C1D-A697-7E2FCEBD4E0C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2976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1364776" y="187570"/>
            <a:ext cx="9144000" cy="751477"/>
          </a:xfrm>
        </p:spPr>
        <p:txBody>
          <a:bodyPr>
            <a:normAutofit/>
          </a:bodyPr>
          <a:lstStyle/>
          <a:p>
            <a:r>
              <a:rPr lang="pt-BR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technologies</a:t>
            </a:r>
            <a:endParaRPr lang="fr-FR" sz="3200" dirty="0">
              <a:ln w="0"/>
              <a:solidFill>
                <a:srgbClr val="002060"/>
              </a:solidFill>
            </a:endParaRPr>
          </a:p>
        </p:txBody>
      </p:sp>
      <p:pic>
        <p:nvPicPr>
          <p:cNvPr id="5" name="Espace réservé du contenu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87" y="187570"/>
            <a:ext cx="1467182" cy="996461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9D512CA8-6C77-4E1D-B54E-77F878D4BB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08776" y="187570"/>
            <a:ext cx="1467182" cy="517375"/>
          </a:xfrm>
          <a:prstGeom prst="rect">
            <a:avLst/>
          </a:prstGeom>
        </p:spPr>
      </p:pic>
      <p:sp>
        <p:nvSpPr>
          <p:cNvPr id="15" name="Espace réservé du pied de page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Atelier "Accélérateur, Recherche et Société"</a:t>
            </a:r>
          </a:p>
        </p:txBody>
      </p:sp>
      <p:sp>
        <p:nvSpPr>
          <p:cNvPr id="21" name="Espace réservé du numéro de diapositive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4BB6A-17CD-4C1D-A697-7E2FCEBD4E0C}" type="slidenum">
              <a:rPr lang="fr-FR" smtClean="0"/>
              <a:t>3</a:t>
            </a:fld>
            <a:endParaRPr lang="fr-FR" dirty="0"/>
          </a:p>
        </p:txBody>
      </p:sp>
      <p:sp>
        <p:nvSpPr>
          <p:cNvPr id="22" name="Espace réservé du pied de page 1"/>
          <p:cNvSpPr txBox="1">
            <a:spLocks/>
          </p:cNvSpPr>
          <p:nvPr/>
        </p:nvSpPr>
        <p:spPr>
          <a:xfrm>
            <a:off x="54858" y="6356350"/>
            <a:ext cx="1337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JP LARBRE - ICP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F3E376-6214-4F2C-AEB3-5D1536FEFD78}"/>
              </a:ext>
            </a:extLst>
          </p:cNvPr>
          <p:cNvSpPr/>
          <p:nvPr/>
        </p:nvSpPr>
        <p:spPr>
          <a:xfrm>
            <a:off x="925278" y="1498335"/>
            <a:ext cx="10131743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000" dirty="0">
                <a:solidFill>
                  <a:srgbClr val="002060"/>
                </a:solidFill>
              </a:rPr>
              <a:t>Accélérateur</a:t>
            </a:r>
            <a:r>
              <a:rPr lang="fr-FR" sz="2000" b="1" dirty="0">
                <a:solidFill>
                  <a:srgbClr val="002060"/>
                </a:solidFill>
              </a:rPr>
              <a:t> électrostatique </a:t>
            </a:r>
            <a:r>
              <a:rPr lang="fr-FR" dirty="0">
                <a:solidFill>
                  <a:srgbClr val="002060"/>
                </a:solidFill>
                <a:cs typeface="Calibri" panose="020F0502020204030204" pitchFamily="34" charset="0"/>
              </a:rPr>
              <a:t>→</a:t>
            </a:r>
            <a:r>
              <a:rPr lang="fr-FR" sz="2000" dirty="0">
                <a:solidFill>
                  <a:srgbClr val="002060"/>
                </a:solidFill>
              </a:rPr>
              <a:t> </a:t>
            </a:r>
            <a:r>
              <a:rPr lang="fr-FR" dirty="0">
                <a:solidFill>
                  <a:srgbClr val="002060"/>
                </a:solidFill>
              </a:rPr>
              <a:t>application d’une Haute tension (plusieurs MV)</a:t>
            </a:r>
          </a:p>
          <a:p>
            <a:pPr marL="541338" indent="-180975">
              <a:buFont typeface="Arial" panose="020B0604020202020204" pitchFamily="34" charset="0"/>
              <a:buChar char="•"/>
            </a:pPr>
            <a:r>
              <a:rPr lang="fr-FR" dirty="0"/>
              <a:t>Van de Graff - Tandem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fr-FR" sz="2000" b="1" dirty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000" dirty="0">
                <a:solidFill>
                  <a:srgbClr val="002060"/>
                </a:solidFill>
              </a:rPr>
              <a:t>Accélérateur</a:t>
            </a:r>
            <a:r>
              <a:rPr lang="fr-FR" sz="2000" b="1" dirty="0">
                <a:solidFill>
                  <a:srgbClr val="002060"/>
                </a:solidFill>
              </a:rPr>
              <a:t> à canon Radiofréquences </a:t>
            </a:r>
            <a:r>
              <a:rPr lang="fr-FR" sz="1600" dirty="0">
                <a:solidFill>
                  <a:srgbClr val="002060"/>
                </a:solidFill>
                <a:cs typeface="Calibri" panose="020F0502020204030204" pitchFamily="34" charset="0"/>
              </a:rPr>
              <a:t>→</a:t>
            </a:r>
            <a:r>
              <a:rPr lang="fr-FR" sz="1600" dirty="0">
                <a:solidFill>
                  <a:srgbClr val="002060"/>
                </a:solidFill>
              </a:rPr>
              <a:t> on piège une onde électromagnétique dans des cavités résonnantes</a:t>
            </a:r>
            <a:endParaRPr lang="fr-FR" sz="2000" dirty="0">
              <a:solidFill>
                <a:srgbClr val="002060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fr-FR" sz="1600" dirty="0">
                <a:solidFill>
                  <a:schemeClr val="accent6">
                    <a:lumMod val="50000"/>
                  </a:schemeClr>
                </a:solidFill>
              </a:rPr>
              <a:t>Qualité du faisceau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fr-FR" sz="1600" dirty="0">
                <a:solidFill>
                  <a:schemeClr val="accent6">
                    <a:lumMod val="50000"/>
                  </a:schemeClr>
                </a:solidFill>
              </a:rPr>
              <a:t>Technologie éprouvée</a:t>
            </a:r>
            <a:r>
              <a:rPr lang="fr-FR" sz="1600" dirty="0"/>
              <a:t> </a:t>
            </a:r>
            <a:r>
              <a:rPr lang="fr-FR" sz="1600" dirty="0">
                <a:solidFill>
                  <a:schemeClr val="accent6">
                    <a:lumMod val="50000"/>
                  </a:schemeClr>
                </a:solidFill>
              </a:rPr>
              <a:t>(développée depuis plus d’un demi-siècle !)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fr-FR" sz="1600" dirty="0">
                <a:solidFill>
                  <a:srgbClr val="C00000"/>
                </a:solidFill>
              </a:rPr>
              <a:t>Limitation du champ accélérateur à qqs dizaines de MV/m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fr-FR" sz="1600" dirty="0">
                <a:solidFill>
                  <a:srgbClr val="C00000"/>
                </a:solidFill>
              </a:rPr>
              <a:t>Compacité </a:t>
            </a:r>
          </a:p>
          <a:p>
            <a:pPr lvl="1"/>
            <a:endParaRPr lang="fr-FR" sz="2000" dirty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000" dirty="0">
                <a:solidFill>
                  <a:srgbClr val="002060"/>
                </a:solidFill>
              </a:rPr>
              <a:t>Accélérateur</a:t>
            </a:r>
            <a:r>
              <a:rPr lang="fr-FR" sz="2000" b="1" dirty="0">
                <a:solidFill>
                  <a:srgbClr val="002060"/>
                </a:solidFill>
              </a:rPr>
              <a:t> Laser - plasma </a:t>
            </a:r>
            <a:r>
              <a:rPr lang="fr-FR" dirty="0">
                <a:solidFill>
                  <a:srgbClr val="002060"/>
                </a:solidFill>
                <a:cs typeface="Calibri" panose="020F0502020204030204" pitchFamily="34" charset="0"/>
              </a:rPr>
              <a:t>→</a:t>
            </a:r>
            <a:r>
              <a:rPr lang="fr-FR" sz="200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fr-FR" sz="1600" dirty="0">
                <a:solidFill>
                  <a:srgbClr val="002060"/>
                </a:solidFill>
                <a:cs typeface="Calibri" panose="020F0502020204030204" pitchFamily="34" charset="0"/>
              </a:rPr>
              <a:t>focalisation d’une impulsion laser de forte puissance sur une cible gazeuse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fr-FR" sz="1600" dirty="0">
                <a:solidFill>
                  <a:schemeClr val="accent6">
                    <a:lumMod val="50000"/>
                  </a:schemeClr>
                </a:solidFill>
              </a:rPr>
              <a:t>Durée d’impulsion &lt; </a:t>
            </a:r>
            <a:r>
              <a:rPr lang="fr-FR" sz="1600" dirty="0" err="1">
                <a:solidFill>
                  <a:schemeClr val="accent6">
                    <a:lumMod val="50000"/>
                  </a:schemeClr>
                </a:solidFill>
              </a:rPr>
              <a:t>ps</a:t>
            </a:r>
            <a:endParaRPr lang="fr-FR" sz="1600" dirty="0">
              <a:solidFill>
                <a:schemeClr val="accent6">
                  <a:lumMod val="50000"/>
                </a:schemeClr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fr-FR" sz="1600" b="1" dirty="0">
                <a:solidFill>
                  <a:schemeClr val="accent6">
                    <a:lumMod val="50000"/>
                  </a:schemeClr>
                </a:solidFill>
              </a:rPr>
              <a:t>Très compact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fr-FR" sz="1600" dirty="0">
                <a:solidFill>
                  <a:srgbClr val="C00000"/>
                </a:solidFill>
              </a:rPr>
              <a:t>Grande dispersion d’énergie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fr-FR" sz="1600" dirty="0">
                <a:solidFill>
                  <a:srgbClr val="C00000"/>
                </a:solidFill>
              </a:rPr>
              <a:t>Reproductibilité </a:t>
            </a:r>
            <a:endParaRPr lang="fr-FR" sz="2000" b="1" dirty="0">
              <a:solidFill>
                <a:srgbClr val="00206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88F634-C018-4372-9BF1-ABD2E32F8895}"/>
              </a:ext>
            </a:extLst>
          </p:cNvPr>
          <p:cNvSpPr/>
          <p:nvPr/>
        </p:nvSpPr>
        <p:spPr>
          <a:xfrm>
            <a:off x="925278" y="5692477"/>
            <a:ext cx="432049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ð"/>
            </a:pPr>
            <a:r>
              <a:rPr lang="fr-FR" sz="2400" b="1" dirty="0">
                <a:latin typeface="Trebuchet MS" panose="020B0603020202020204" pitchFamily="34" charset="0"/>
              </a:rPr>
              <a:t>3 technologies différentes</a:t>
            </a:r>
            <a:endParaRPr lang="fr-FR" sz="2000" dirty="0">
              <a:latin typeface="Trebuchet MS" panose="020B0603020202020204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7EEC0BC0-159E-4927-9145-C3C11AAD8A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3491" y="4660066"/>
            <a:ext cx="2161820" cy="162634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5C4CE17-733E-4F19-AC6C-363E0071C28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305" t="34699" r="22295" b="13367"/>
          <a:stretch/>
        </p:blipFill>
        <p:spPr>
          <a:xfrm>
            <a:off x="7539250" y="2841531"/>
            <a:ext cx="2386803" cy="134484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9476CE9-2C84-4204-8234-764A6C6026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31" y="881630"/>
            <a:ext cx="1369221" cy="365126"/>
          </a:xfrm>
          <a:prstGeom prst="rect">
            <a:avLst/>
          </a:prstGeom>
        </p:spPr>
      </p:pic>
      <p:sp>
        <p:nvSpPr>
          <p:cNvPr id="2" name="Flèche : droite 1">
            <a:extLst>
              <a:ext uri="{FF2B5EF4-FFF2-40B4-BE49-F238E27FC236}">
                <a16:creationId xmlns:a16="http://schemas.microsoft.com/office/drawing/2014/main" id="{EE3F9180-5415-4D19-9711-47A7DCC22776}"/>
              </a:ext>
            </a:extLst>
          </p:cNvPr>
          <p:cNvSpPr/>
          <p:nvPr/>
        </p:nvSpPr>
        <p:spPr>
          <a:xfrm>
            <a:off x="232399" y="2370084"/>
            <a:ext cx="600793" cy="365125"/>
          </a:xfrm>
          <a:prstGeom prst="rightArrow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6.png">
            <a:extLst>
              <a:ext uri="{FF2B5EF4-FFF2-40B4-BE49-F238E27FC236}">
                <a16:creationId xmlns:a16="http://schemas.microsoft.com/office/drawing/2014/main" id="{976C14F8-46D0-4FF7-8C06-23EC040EFAFF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4858" y="1361586"/>
            <a:ext cx="12060000" cy="9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751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01D2A8-A5E6-42AC-B2E3-13619E406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023" y="195942"/>
            <a:ext cx="10515600" cy="804527"/>
          </a:xfrm>
        </p:spPr>
        <p:txBody>
          <a:bodyPr>
            <a:normAutofit/>
          </a:bodyPr>
          <a:lstStyle/>
          <a:p>
            <a:pPr algn="ctr"/>
            <a:r>
              <a:rPr lang="fr-FR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types d’accélérateurs</a:t>
            </a:r>
            <a:endParaRPr lang="fr-F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" name="Graphique 6">
            <a:extLst>
              <a:ext uri="{FF2B5EF4-FFF2-40B4-BE49-F238E27FC236}">
                <a16:creationId xmlns:a16="http://schemas.microsoft.com/office/drawing/2014/main" id="{9D512CA8-6C77-4E1D-B54E-77F878D4BB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08776" y="187570"/>
            <a:ext cx="1467182" cy="517375"/>
          </a:xfrm>
          <a:prstGeom prst="rect">
            <a:avLst/>
          </a:prstGeom>
        </p:spPr>
      </p:pic>
      <p:pic>
        <p:nvPicPr>
          <p:cNvPr id="27" name="Espace réservé du contenu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87" y="187570"/>
            <a:ext cx="1467182" cy="996461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Atelier "</a:t>
            </a:r>
            <a:r>
              <a:rPr lang="fr-FR" dirty="0" err="1"/>
              <a:t>Accélétrateur</a:t>
            </a:r>
            <a:r>
              <a:rPr lang="fr-FR" dirty="0"/>
              <a:t>, Recherche et Société"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4BB6A-17CD-4C1D-A697-7E2FCEBD4E0C}" type="slidenum">
              <a:rPr lang="fr-FR" smtClean="0"/>
              <a:t>4</a:t>
            </a:fld>
            <a:endParaRPr lang="fr-FR" dirty="0"/>
          </a:p>
        </p:txBody>
      </p:sp>
      <p:sp>
        <p:nvSpPr>
          <p:cNvPr id="28" name="Espace réservé du pied de page 1"/>
          <p:cNvSpPr txBox="1">
            <a:spLocks/>
          </p:cNvSpPr>
          <p:nvPr/>
        </p:nvSpPr>
        <p:spPr>
          <a:xfrm>
            <a:off x="54858" y="6356350"/>
            <a:ext cx="1337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JP LARBRE - ICP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16C82B4C-5F22-4DC9-8876-D40E715DC5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31" y="881630"/>
            <a:ext cx="1369221" cy="36512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980EDEA-FB80-45EA-8526-9876A01072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281"/>
          <a:stretch/>
        </p:blipFill>
        <p:spPr>
          <a:xfrm>
            <a:off x="614836" y="3139830"/>
            <a:ext cx="3423764" cy="211479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2C30AAE-AE00-4A52-A1DC-EFEB7CC234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3207" y="2082124"/>
            <a:ext cx="3929657" cy="211596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E8B1903-E3BA-45A3-8053-6811BF6E44EB}"/>
              </a:ext>
            </a:extLst>
          </p:cNvPr>
          <p:cNvSpPr/>
          <p:nvPr/>
        </p:nvSpPr>
        <p:spPr>
          <a:xfrm>
            <a:off x="349608" y="1595031"/>
            <a:ext cx="33753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2000" cap="small" dirty="0"/>
              <a:t>Accélérateur</a:t>
            </a:r>
            <a:r>
              <a:rPr lang="fr-FR" sz="2000" b="1" cap="small" dirty="0"/>
              <a:t> Linéaire</a:t>
            </a:r>
            <a:endParaRPr lang="fr-FR" sz="2000" b="1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B4940A8-2468-48B8-9EA5-027D7E83958D}"/>
              </a:ext>
            </a:extLst>
          </p:cNvPr>
          <p:cNvSpPr/>
          <p:nvPr/>
        </p:nvSpPr>
        <p:spPr>
          <a:xfrm>
            <a:off x="5656354" y="1549617"/>
            <a:ext cx="31182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2000" cap="small" dirty="0"/>
              <a:t>Accélérateur </a:t>
            </a:r>
            <a:r>
              <a:rPr lang="fr-FR" sz="2000" b="1" cap="small" dirty="0"/>
              <a:t>circulaire</a:t>
            </a:r>
            <a:endParaRPr lang="fr-FR" sz="2000" b="1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1C7C8BC-C90C-44E2-A068-17E381D07892}"/>
              </a:ext>
            </a:extLst>
          </p:cNvPr>
          <p:cNvSpPr/>
          <p:nvPr/>
        </p:nvSpPr>
        <p:spPr>
          <a:xfrm>
            <a:off x="614836" y="5062392"/>
            <a:ext cx="36157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ð"/>
            </a:pPr>
            <a:r>
              <a:rPr lang="fr-FR" dirty="0">
                <a:solidFill>
                  <a:srgbClr val="002060"/>
                </a:solidFill>
              </a:rPr>
              <a:t>Utilisation de plusieurs cavités à travers lesquelles les paquets d’électrons passent qu’une fois</a:t>
            </a:r>
            <a:endParaRPr lang="fr-FR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43BD257-E52B-42D3-A510-59834D33CD43}"/>
              </a:ext>
            </a:extLst>
          </p:cNvPr>
          <p:cNvSpPr/>
          <p:nvPr/>
        </p:nvSpPr>
        <p:spPr>
          <a:xfrm>
            <a:off x="5656354" y="5062392"/>
            <a:ext cx="56974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ð"/>
            </a:pPr>
            <a:r>
              <a:rPr lang="fr-FR" dirty="0">
                <a:solidFill>
                  <a:srgbClr val="002060"/>
                </a:solidFill>
              </a:rPr>
              <a:t>Utilisation </a:t>
            </a:r>
            <a:r>
              <a:rPr lang="fr-FR" b="1" dirty="0">
                <a:solidFill>
                  <a:srgbClr val="002060"/>
                </a:solidFill>
              </a:rPr>
              <a:t>d’une cavité RF </a:t>
            </a:r>
            <a:r>
              <a:rPr lang="fr-FR" dirty="0">
                <a:solidFill>
                  <a:srgbClr val="002060"/>
                </a:solidFill>
              </a:rPr>
              <a:t>à travers laquelle les paquets d’électrons passent plusieurs fois,</a:t>
            </a:r>
          </a:p>
          <a:p>
            <a:pPr marL="268288"/>
            <a:r>
              <a:rPr lang="fr-FR" dirty="0">
                <a:solidFill>
                  <a:srgbClr val="002060"/>
                </a:solidFill>
              </a:rPr>
              <a:t>- synchrotrons, cyclotrons et leurs variantes</a:t>
            </a:r>
            <a:endParaRPr lang="fr-FR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86B6A69-003E-4911-A1B0-2C61AE3A3E74}"/>
              </a:ext>
            </a:extLst>
          </p:cNvPr>
          <p:cNvSpPr/>
          <p:nvPr/>
        </p:nvSpPr>
        <p:spPr>
          <a:xfrm>
            <a:off x="349608" y="2668096"/>
            <a:ext cx="4234424" cy="3272212"/>
          </a:xfrm>
          <a:prstGeom prst="rect">
            <a:avLst/>
          </a:prstGeom>
          <a:solidFill>
            <a:schemeClr val="accent2">
              <a:alpha val="1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Légende : encadrée 8">
            <a:extLst>
              <a:ext uri="{FF2B5EF4-FFF2-40B4-BE49-F238E27FC236}">
                <a16:creationId xmlns:a16="http://schemas.microsoft.com/office/drawing/2014/main" id="{6CC2041F-A053-446B-A687-E2314EFC5650}"/>
              </a:ext>
            </a:extLst>
          </p:cNvPr>
          <p:cNvSpPr/>
          <p:nvPr/>
        </p:nvSpPr>
        <p:spPr>
          <a:xfrm>
            <a:off x="9262447" y="3112786"/>
            <a:ext cx="2492657" cy="1368000"/>
          </a:xfrm>
          <a:prstGeom prst="borderCallout1">
            <a:avLst>
              <a:gd name="adj1" fmla="val 57306"/>
              <a:gd name="adj2" fmla="val -3442"/>
              <a:gd name="adj3" fmla="val 44477"/>
              <a:gd name="adj4" fmla="val -57319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Source de puissance = technologie à ampli solide ≠ tube</a:t>
            </a:r>
          </a:p>
          <a:p>
            <a:pPr algn="ctr"/>
            <a:r>
              <a:rPr lang="fr-FR" dirty="0">
                <a:solidFill>
                  <a:schemeClr val="tx1"/>
                </a:solidFill>
              </a:rPr>
              <a:t>-&gt; </a:t>
            </a:r>
            <a:r>
              <a:rPr lang="fr-FR" b="1" dirty="0">
                <a:solidFill>
                  <a:schemeClr val="tx1"/>
                </a:solidFill>
              </a:rPr>
              <a:t>Meilleure stabilité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49608" y="2040548"/>
            <a:ext cx="4351027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2060"/>
                </a:solidFill>
              </a:rPr>
              <a:t>Accélérateur électrostatiques </a:t>
            </a:r>
          </a:p>
          <a:p>
            <a:r>
              <a:rPr lang="fr-FR" dirty="0">
                <a:solidFill>
                  <a:srgbClr val="002060"/>
                </a:solidFill>
              </a:rPr>
              <a:t>	–&gt; Accélération via une </a:t>
            </a:r>
            <a:r>
              <a:rPr lang="fr-FR" dirty="0" err="1">
                <a:solidFill>
                  <a:srgbClr val="002060"/>
                </a:solidFill>
              </a:rPr>
              <a:t>ddp</a:t>
            </a:r>
            <a:endParaRPr lang="fr-FR" dirty="0">
              <a:solidFill>
                <a:srgbClr val="002060"/>
              </a:solidFill>
            </a:endParaRP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2060"/>
                </a:solidFill>
              </a:rPr>
              <a:t>Linac RF </a:t>
            </a:r>
          </a:p>
          <a:p>
            <a:pPr lvl="1"/>
            <a:r>
              <a:rPr lang="fr-FR" dirty="0">
                <a:solidFill>
                  <a:srgbClr val="002060"/>
                </a:solidFill>
              </a:rPr>
              <a:t>	-&gt; Accélération par des cavités RF</a:t>
            </a:r>
            <a:endParaRPr lang="fr-FR" dirty="0"/>
          </a:p>
        </p:txBody>
      </p:sp>
      <p:pic>
        <p:nvPicPr>
          <p:cNvPr id="30" name="image6.png">
            <a:extLst>
              <a:ext uri="{FF2B5EF4-FFF2-40B4-BE49-F238E27FC236}">
                <a16:creationId xmlns:a16="http://schemas.microsoft.com/office/drawing/2014/main" id="{088809AA-91C7-4C94-84BE-8F77EBD0753F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4858" y="1361586"/>
            <a:ext cx="12060000" cy="9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504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Espace réservé du contenu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87" y="187570"/>
            <a:ext cx="1467182" cy="996461"/>
          </a:xfrm>
          <a:prstGeom prst="rect">
            <a:avLst/>
          </a:prstGeom>
        </p:spPr>
      </p:pic>
      <p:pic>
        <p:nvPicPr>
          <p:cNvPr id="17" name="Graphique 6">
            <a:extLst>
              <a:ext uri="{FF2B5EF4-FFF2-40B4-BE49-F238E27FC236}">
                <a16:creationId xmlns:a16="http://schemas.microsoft.com/office/drawing/2014/main" id="{9D512CA8-6C77-4E1D-B54E-77F878D4BB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08776" y="187570"/>
            <a:ext cx="1467182" cy="517375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Atelier "</a:t>
            </a:r>
            <a:r>
              <a:rPr lang="fr-FR" dirty="0" err="1"/>
              <a:t>Accélétrateur</a:t>
            </a:r>
            <a:r>
              <a:rPr lang="fr-FR" dirty="0"/>
              <a:t>, Recherche et Société"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4BB6A-17CD-4C1D-A697-7E2FCEBD4E0C}" type="slidenum">
              <a:rPr lang="fr-FR" smtClean="0"/>
              <a:t>5</a:t>
            </a:fld>
            <a:endParaRPr lang="fr-FR"/>
          </a:p>
        </p:txBody>
      </p:sp>
      <p:sp>
        <p:nvSpPr>
          <p:cNvPr id="21" name="Espace réservé du pied de page 1"/>
          <p:cNvSpPr txBox="1">
            <a:spLocks/>
          </p:cNvSpPr>
          <p:nvPr/>
        </p:nvSpPr>
        <p:spPr>
          <a:xfrm>
            <a:off x="54858" y="6356350"/>
            <a:ext cx="1337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JP LARBRE - ICP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D073A8DB-0150-45D9-9A8C-F0622A6748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31" y="881630"/>
            <a:ext cx="1369221" cy="365126"/>
          </a:xfrm>
          <a:prstGeom prst="rect">
            <a:avLst/>
          </a:prstGeom>
        </p:spPr>
      </p:pic>
      <p:pic>
        <p:nvPicPr>
          <p:cNvPr id="25" name="image6.png">
            <a:extLst>
              <a:ext uri="{FF2B5EF4-FFF2-40B4-BE49-F238E27FC236}">
                <a16:creationId xmlns:a16="http://schemas.microsoft.com/office/drawing/2014/main" id="{7434A22D-063B-4DAD-9EF1-6AAE9F344D74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4858" y="1361586"/>
            <a:ext cx="12060000" cy="92710"/>
          </a:xfrm>
          <a:prstGeom prst="rect">
            <a:avLst/>
          </a:prstGeom>
        </p:spPr>
      </p:pic>
      <p:sp>
        <p:nvSpPr>
          <p:cNvPr id="36" name="Titre 1">
            <a:extLst>
              <a:ext uri="{FF2B5EF4-FFF2-40B4-BE49-F238E27FC236}">
                <a16:creationId xmlns:a16="http://schemas.microsoft.com/office/drawing/2014/main" id="{0B47F372-4A2F-4757-9DFB-DA669C700A2E}"/>
              </a:ext>
            </a:extLst>
          </p:cNvPr>
          <p:cNvSpPr txBox="1">
            <a:spLocks/>
          </p:cNvSpPr>
          <p:nvPr/>
        </p:nvSpPr>
        <p:spPr>
          <a:xfrm>
            <a:off x="1808594" y="184715"/>
            <a:ext cx="7695601" cy="943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altLang="zh-CN" sz="4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Accélérateur Linéaire</a:t>
            </a:r>
            <a:endParaRPr lang="en-US" altLang="zh-CN" sz="400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40" name="Rectangle 1039">
            <a:extLst>
              <a:ext uri="{FF2B5EF4-FFF2-40B4-BE49-F238E27FC236}">
                <a16:creationId xmlns:a16="http://schemas.microsoft.com/office/drawing/2014/main" id="{5BC76744-8282-4682-A381-30F229962217}"/>
              </a:ext>
            </a:extLst>
          </p:cNvPr>
          <p:cNvSpPr/>
          <p:nvPr/>
        </p:nvSpPr>
        <p:spPr>
          <a:xfrm>
            <a:off x="3026879" y="4146694"/>
            <a:ext cx="1908000" cy="25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4BC7993-6196-4C6D-8C0E-F2B5DE194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464" y="1631851"/>
            <a:ext cx="9469048" cy="3976469"/>
          </a:xfrm>
        </p:spPr>
        <p:txBody>
          <a:bodyPr/>
          <a:lstStyle/>
          <a:p>
            <a:r>
              <a:rPr lang="fr-FR" sz="2000" b="1" dirty="0"/>
              <a:t>Linac</a:t>
            </a:r>
            <a:r>
              <a:rPr lang="fr-FR" sz="2000" dirty="0"/>
              <a:t> -&gt; </a:t>
            </a:r>
            <a:r>
              <a:rPr lang="fr-FR" sz="2000" dirty="0" err="1">
                <a:solidFill>
                  <a:srgbClr val="0000FF"/>
                </a:solidFill>
              </a:rPr>
              <a:t>Lin</a:t>
            </a:r>
            <a:r>
              <a:rPr lang="fr-FR" sz="2000" dirty="0" err="1"/>
              <a:t>ear</a:t>
            </a:r>
            <a:r>
              <a:rPr lang="fr-FR" sz="2000" dirty="0"/>
              <a:t> </a:t>
            </a:r>
            <a:r>
              <a:rPr lang="fr-FR" sz="2000" dirty="0">
                <a:solidFill>
                  <a:srgbClr val="0000FF"/>
                </a:solidFill>
              </a:rPr>
              <a:t>Ac</a:t>
            </a:r>
            <a:r>
              <a:rPr lang="fr-FR" sz="2000" dirty="0"/>
              <a:t>celerator (plus de 10 000 dans le monde)</a:t>
            </a:r>
          </a:p>
          <a:p>
            <a:pPr marL="0" indent="0" algn="ctr">
              <a:buNone/>
            </a:pPr>
            <a:r>
              <a:rPr lang="fr-FR" sz="2000" b="1" cap="small" dirty="0"/>
              <a:t>Applications</a:t>
            </a:r>
            <a:endParaRPr lang="fr-FR" cap="small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09ADE14-5F0B-44FB-825C-114774E2D2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957" y="3129326"/>
            <a:ext cx="2533656" cy="157497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694A6EC-C0D8-4637-8F75-F2172E3F0B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59850" y="4335198"/>
            <a:ext cx="2022455" cy="1345123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C7482219-E7CE-40B3-AFC5-064E0B96F315}"/>
              </a:ext>
            </a:extLst>
          </p:cNvPr>
          <p:cNvSpPr/>
          <p:nvPr/>
        </p:nvSpPr>
        <p:spPr>
          <a:xfrm>
            <a:off x="561850" y="2767791"/>
            <a:ext cx="31526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002060"/>
                </a:solidFill>
              </a:rPr>
              <a:t>Injecteur pour les synchrotrons</a:t>
            </a:r>
            <a:endParaRPr lang="fr-FR" sz="160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02A4001-F65C-4A8C-83A8-7733572DC8F5}"/>
              </a:ext>
            </a:extLst>
          </p:cNvPr>
          <p:cNvSpPr/>
          <p:nvPr/>
        </p:nvSpPr>
        <p:spPr>
          <a:xfrm>
            <a:off x="3582092" y="3960104"/>
            <a:ext cx="1047793" cy="338554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002060"/>
                </a:solidFill>
              </a:rPr>
              <a:t>Médicale </a:t>
            </a:r>
            <a:endParaRPr lang="fr-FR" sz="1600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E91B186-05D9-4616-BC18-001491DAE5BB}"/>
              </a:ext>
            </a:extLst>
          </p:cNvPr>
          <p:cNvSpPr/>
          <p:nvPr/>
        </p:nvSpPr>
        <p:spPr>
          <a:xfrm>
            <a:off x="452941" y="4891544"/>
            <a:ext cx="1878259" cy="584775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solidFill>
                  <a:srgbClr val="002060"/>
                </a:solidFill>
              </a:rPr>
              <a:t>Traitement des </a:t>
            </a:r>
          </a:p>
          <a:p>
            <a:pPr algn="ctr"/>
            <a:r>
              <a:rPr lang="fr-FR" sz="1600" dirty="0">
                <a:solidFill>
                  <a:srgbClr val="002060"/>
                </a:solidFill>
              </a:rPr>
              <a:t>déchets nucléaires</a:t>
            </a:r>
            <a:endParaRPr lang="fr-FR" sz="1600" dirty="0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FEA7525A-23CB-4DC4-B949-4F7AD260A757}"/>
              </a:ext>
            </a:extLst>
          </p:cNvPr>
          <p:cNvCxnSpPr>
            <a:cxnSpLocks/>
          </p:cNvCxnSpPr>
          <p:nvPr/>
        </p:nvCxnSpPr>
        <p:spPr>
          <a:xfrm>
            <a:off x="1232483" y="3099240"/>
            <a:ext cx="319176" cy="6318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2E03F7A1-B548-46ED-B0F0-3A26A3C17B0F}"/>
              </a:ext>
            </a:extLst>
          </p:cNvPr>
          <p:cNvSpPr/>
          <p:nvPr/>
        </p:nvSpPr>
        <p:spPr>
          <a:xfrm>
            <a:off x="7921042" y="4025383"/>
            <a:ext cx="1158240" cy="338554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002060"/>
                </a:solidFill>
              </a:rPr>
              <a:t>Industriel</a:t>
            </a:r>
            <a:endParaRPr lang="fr-FR" sz="1600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B3B5A8C-0107-4364-B8C2-F542B6D66301}"/>
              </a:ext>
            </a:extLst>
          </p:cNvPr>
          <p:cNvSpPr/>
          <p:nvPr/>
        </p:nvSpPr>
        <p:spPr>
          <a:xfrm>
            <a:off x="7962751" y="4691970"/>
            <a:ext cx="16234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solidFill>
                  <a:srgbClr val="002060"/>
                </a:solidFill>
              </a:rPr>
              <a:t>Traitement des matériaux</a:t>
            </a:r>
            <a:endParaRPr lang="fr-FR" sz="1600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6D43BFA-9757-4874-AB4E-89D21F2B49CF}"/>
              </a:ext>
            </a:extLst>
          </p:cNvPr>
          <p:cNvSpPr/>
          <p:nvPr/>
        </p:nvSpPr>
        <p:spPr>
          <a:xfrm>
            <a:off x="9729022" y="4749810"/>
            <a:ext cx="13641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002060"/>
                </a:solidFill>
              </a:rPr>
              <a:t>Stérilisation</a:t>
            </a:r>
          </a:p>
          <a:p>
            <a:r>
              <a:rPr lang="fr-FR" sz="1600" dirty="0">
                <a:solidFill>
                  <a:srgbClr val="002060"/>
                </a:solidFill>
              </a:rPr>
              <a:t>des aliments</a:t>
            </a:r>
            <a:endParaRPr lang="fr-FR" sz="1600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79563AC-3DC9-402D-BB41-7D52EF964E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94042" y="5320706"/>
            <a:ext cx="803396" cy="79158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F8C911B-E1DC-4FD3-9427-0806513E93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07176" y="5281386"/>
            <a:ext cx="844832" cy="587542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37675AA8-3618-40F5-ACE7-8B00395567B1}"/>
              </a:ext>
            </a:extLst>
          </p:cNvPr>
          <p:cNvSpPr/>
          <p:nvPr/>
        </p:nvSpPr>
        <p:spPr>
          <a:xfrm>
            <a:off x="4629885" y="2948166"/>
            <a:ext cx="23061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002060"/>
                </a:solidFill>
              </a:rPr>
              <a:t>Laser à Electrons libres</a:t>
            </a:r>
            <a:endParaRPr lang="fr-FR" sz="1600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6F39E68-19B5-473C-BB40-12008C366241}"/>
              </a:ext>
            </a:extLst>
          </p:cNvPr>
          <p:cNvSpPr/>
          <p:nvPr/>
        </p:nvSpPr>
        <p:spPr>
          <a:xfrm>
            <a:off x="3254115" y="5678505"/>
            <a:ext cx="24022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002060"/>
                </a:solidFill>
              </a:rPr>
              <a:t>Radiothérapie</a:t>
            </a:r>
          </a:p>
          <a:p>
            <a:r>
              <a:rPr lang="fr-FR" sz="1600" dirty="0">
                <a:solidFill>
                  <a:srgbClr val="002060"/>
                </a:solidFill>
              </a:rPr>
              <a:t>- Conventionnelle</a:t>
            </a:r>
          </a:p>
          <a:p>
            <a:r>
              <a:rPr lang="fr-FR" sz="1600" dirty="0">
                <a:solidFill>
                  <a:srgbClr val="002060"/>
                </a:solidFill>
              </a:rPr>
              <a:t>- </a:t>
            </a:r>
            <a:r>
              <a:rPr lang="fr-FR" sz="1600" b="1" dirty="0">
                <a:solidFill>
                  <a:srgbClr val="002060"/>
                </a:solidFill>
              </a:rPr>
              <a:t>Flash </a:t>
            </a:r>
            <a:r>
              <a:rPr lang="fr-FR" sz="1600" dirty="0">
                <a:solidFill>
                  <a:srgbClr val="002060"/>
                </a:solidFill>
              </a:rPr>
              <a:t>(Projet FRATHEA)</a:t>
            </a:r>
            <a:endParaRPr lang="fr-FR" sz="1600" dirty="0"/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87F8CA18-F31E-43E5-8B14-0F37B4C0BB92}"/>
              </a:ext>
            </a:extLst>
          </p:cNvPr>
          <p:cNvCxnSpPr>
            <a:cxnSpLocks/>
          </p:cNvCxnSpPr>
          <p:nvPr/>
        </p:nvCxnSpPr>
        <p:spPr>
          <a:xfrm flipH="1">
            <a:off x="2840300" y="2459158"/>
            <a:ext cx="2549922" cy="30863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84266997-45FC-4A26-BAE9-D1CE2E0F45D7}"/>
              </a:ext>
            </a:extLst>
          </p:cNvPr>
          <p:cNvCxnSpPr>
            <a:cxnSpLocks/>
          </p:cNvCxnSpPr>
          <p:nvPr/>
        </p:nvCxnSpPr>
        <p:spPr>
          <a:xfrm>
            <a:off x="5390222" y="2459158"/>
            <a:ext cx="266172" cy="3875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9714A1B7-AC75-4156-BBCB-73C410225307}"/>
              </a:ext>
            </a:extLst>
          </p:cNvPr>
          <p:cNvCxnSpPr>
            <a:cxnSpLocks/>
          </p:cNvCxnSpPr>
          <p:nvPr/>
        </p:nvCxnSpPr>
        <p:spPr>
          <a:xfrm flipH="1">
            <a:off x="4294789" y="2459158"/>
            <a:ext cx="1095433" cy="14663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09839D50-B89D-4980-BDD8-D03F5D647594}"/>
              </a:ext>
            </a:extLst>
          </p:cNvPr>
          <p:cNvCxnSpPr>
            <a:cxnSpLocks/>
          </p:cNvCxnSpPr>
          <p:nvPr/>
        </p:nvCxnSpPr>
        <p:spPr>
          <a:xfrm>
            <a:off x="5390222" y="2450116"/>
            <a:ext cx="3761786" cy="4008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0770FC7B-02B5-47E2-B808-20E0505EEE47}"/>
              </a:ext>
            </a:extLst>
          </p:cNvPr>
          <p:cNvCxnSpPr>
            <a:cxnSpLocks/>
          </p:cNvCxnSpPr>
          <p:nvPr/>
        </p:nvCxnSpPr>
        <p:spPr>
          <a:xfrm>
            <a:off x="5426810" y="2449548"/>
            <a:ext cx="3145457" cy="15639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:a16="http://schemas.microsoft.com/office/drawing/2014/main" id="{EF31ABC8-95E3-420F-AD50-D7D520406ED3}"/>
              </a:ext>
            </a:extLst>
          </p:cNvPr>
          <p:cNvSpPr/>
          <p:nvPr/>
        </p:nvSpPr>
        <p:spPr>
          <a:xfrm>
            <a:off x="8396163" y="2206237"/>
            <a:ext cx="33482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002060"/>
                </a:solidFill>
              </a:rPr>
              <a:t>Projet CLIC (compact </a:t>
            </a:r>
            <a:r>
              <a:rPr lang="fr-FR" sz="1600" dirty="0" err="1">
                <a:solidFill>
                  <a:srgbClr val="002060"/>
                </a:solidFill>
              </a:rPr>
              <a:t>Linear</a:t>
            </a:r>
            <a:r>
              <a:rPr lang="fr-FR" sz="1600" dirty="0">
                <a:solidFill>
                  <a:srgbClr val="002060"/>
                </a:solidFill>
              </a:rPr>
              <a:t> </a:t>
            </a:r>
            <a:r>
              <a:rPr lang="fr-FR" sz="1600" dirty="0" err="1">
                <a:solidFill>
                  <a:srgbClr val="002060"/>
                </a:solidFill>
              </a:rPr>
              <a:t>Collider</a:t>
            </a:r>
            <a:r>
              <a:rPr lang="fr-FR" sz="1600" dirty="0">
                <a:solidFill>
                  <a:srgbClr val="002060"/>
                </a:solidFill>
              </a:rPr>
              <a:t>)</a:t>
            </a:r>
            <a:endParaRPr lang="fr-FR" sz="1600" dirty="0"/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902D863C-507F-45C1-9A8F-62ED11877C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11543" y="2686617"/>
            <a:ext cx="1934431" cy="1282123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1CBB643C-8549-4CE0-BE55-70DC2362A45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91242" y="3188807"/>
            <a:ext cx="1551934" cy="1066457"/>
          </a:xfrm>
          <a:prstGeom prst="rect">
            <a:avLst/>
          </a:prstGeom>
        </p:spPr>
      </p:pic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8E070B65-10C9-4D79-9A2F-EC069A918641}"/>
              </a:ext>
            </a:extLst>
          </p:cNvPr>
          <p:cNvCxnSpPr>
            <a:cxnSpLocks/>
          </p:cNvCxnSpPr>
          <p:nvPr/>
        </p:nvCxnSpPr>
        <p:spPr>
          <a:xfrm flipH="1">
            <a:off x="7417317" y="4368196"/>
            <a:ext cx="940538" cy="5461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75" name="Connecteur droit avec flèche 74">
            <a:extLst>
              <a:ext uri="{FF2B5EF4-FFF2-40B4-BE49-F238E27FC236}">
                <a16:creationId xmlns:a16="http://schemas.microsoft.com/office/drawing/2014/main" id="{10CEDE98-C5CA-42CC-94C4-627343DC947E}"/>
              </a:ext>
            </a:extLst>
          </p:cNvPr>
          <p:cNvCxnSpPr>
            <a:cxnSpLocks/>
          </p:cNvCxnSpPr>
          <p:nvPr/>
        </p:nvCxnSpPr>
        <p:spPr>
          <a:xfrm>
            <a:off x="8768888" y="4375795"/>
            <a:ext cx="1200917" cy="4252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79" name="Rectangle 78">
            <a:extLst>
              <a:ext uri="{FF2B5EF4-FFF2-40B4-BE49-F238E27FC236}">
                <a16:creationId xmlns:a16="http://schemas.microsoft.com/office/drawing/2014/main" id="{C97F9DF2-7FDA-44FC-947D-C8E720D6D93C}"/>
              </a:ext>
            </a:extLst>
          </p:cNvPr>
          <p:cNvSpPr/>
          <p:nvPr/>
        </p:nvSpPr>
        <p:spPr>
          <a:xfrm>
            <a:off x="5733413" y="4805713"/>
            <a:ext cx="22293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solidFill>
                  <a:srgbClr val="002060"/>
                </a:solidFill>
              </a:rPr>
              <a:t>Stérilisation</a:t>
            </a:r>
          </a:p>
          <a:p>
            <a:pPr algn="ctr"/>
            <a:r>
              <a:rPr lang="fr-FR" sz="1600" dirty="0">
                <a:solidFill>
                  <a:srgbClr val="002060"/>
                </a:solidFill>
              </a:rPr>
              <a:t>Équipements médicaux</a:t>
            </a:r>
            <a:endParaRPr lang="fr-FR" sz="1600" dirty="0"/>
          </a:p>
        </p:txBody>
      </p:sp>
      <p:cxnSp>
        <p:nvCxnSpPr>
          <p:cNvPr id="83" name="Connecteur droit avec flèche 82">
            <a:extLst>
              <a:ext uri="{FF2B5EF4-FFF2-40B4-BE49-F238E27FC236}">
                <a16:creationId xmlns:a16="http://schemas.microsoft.com/office/drawing/2014/main" id="{96EADC14-36A0-465D-9150-43B0FF85B89D}"/>
              </a:ext>
            </a:extLst>
          </p:cNvPr>
          <p:cNvCxnSpPr>
            <a:cxnSpLocks/>
          </p:cNvCxnSpPr>
          <p:nvPr/>
        </p:nvCxnSpPr>
        <p:spPr>
          <a:xfrm>
            <a:off x="8578504" y="4370637"/>
            <a:ext cx="0" cy="4680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929A4C14-2C5D-4146-BAE6-68E639E3D73F}"/>
              </a:ext>
            </a:extLst>
          </p:cNvPr>
          <p:cNvSpPr/>
          <p:nvPr/>
        </p:nvSpPr>
        <p:spPr>
          <a:xfrm>
            <a:off x="690318" y="5723440"/>
            <a:ext cx="15873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002060"/>
                </a:solidFill>
              </a:rPr>
              <a:t>Projet MYRRHA</a:t>
            </a:r>
            <a:endParaRPr lang="fr-FR" sz="1600" dirty="0"/>
          </a:p>
        </p:txBody>
      </p:sp>
      <p:cxnSp>
        <p:nvCxnSpPr>
          <p:cNvPr id="90" name="Connecteur droit avec flèche 89">
            <a:extLst>
              <a:ext uri="{FF2B5EF4-FFF2-40B4-BE49-F238E27FC236}">
                <a16:creationId xmlns:a16="http://schemas.microsoft.com/office/drawing/2014/main" id="{EE5F96B1-F43B-4A54-BB7F-46B6A7A1C029}"/>
              </a:ext>
            </a:extLst>
          </p:cNvPr>
          <p:cNvCxnSpPr>
            <a:cxnSpLocks/>
          </p:cNvCxnSpPr>
          <p:nvPr/>
        </p:nvCxnSpPr>
        <p:spPr>
          <a:xfrm>
            <a:off x="1381310" y="5486205"/>
            <a:ext cx="0" cy="2880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026" name="Picture 2" descr="Qu'est-ce qu'un câble triphasé? Fonctionnalités et applications - ZMS">
            <a:extLst>
              <a:ext uri="{FF2B5EF4-FFF2-40B4-BE49-F238E27FC236}">
                <a16:creationId xmlns:a16="http://schemas.microsoft.com/office/drawing/2014/main" id="{0EE9AAAB-C64D-49C7-B651-FF55F3F33F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8" t="4766" r="51881"/>
          <a:stretch/>
        </p:blipFill>
        <p:spPr bwMode="auto">
          <a:xfrm rot="5400000">
            <a:off x="8614847" y="5441677"/>
            <a:ext cx="561932" cy="135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4494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1389131" y="210089"/>
            <a:ext cx="9144000" cy="1049650"/>
          </a:xfrm>
        </p:spPr>
        <p:txBody>
          <a:bodyPr>
            <a:normAutofit fontScale="90000"/>
          </a:bodyPr>
          <a:lstStyle/>
          <a:p>
            <a:r>
              <a:rPr lang="pt-BR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Sources </a:t>
            </a:r>
            <a:r>
              <a:rPr lang="pt-BR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d’électrons</a:t>
            </a:r>
            <a:br>
              <a:rPr lang="pt-BR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4000" dirty="0">
                <a:solidFill>
                  <a:srgbClr val="002060"/>
                </a:solidFill>
              </a:rPr>
              <a:t>Les canons</a:t>
            </a:r>
            <a:endParaRPr lang="fr-FR" sz="3200" dirty="0">
              <a:ln w="0"/>
              <a:solidFill>
                <a:srgbClr val="002060"/>
              </a:solidFill>
            </a:endParaRPr>
          </a:p>
        </p:txBody>
      </p:sp>
      <p:pic>
        <p:nvPicPr>
          <p:cNvPr id="5" name="Espace réservé du contenu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87" y="187570"/>
            <a:ext cx="1467182" cy="996461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9D512CA8-6C77-4E1D-B54E-77F878D4BB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08776" y="187570"/>
            <a:ext cx="1467182" cy="517375"/>
          </a:xfrm>
          <a:prstGeom prst="rect">
            <a:avLst/>
          </a:prstGeom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Atelier "Accélétrateur, Recherche et Société"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4BB6A-17CD-4C1D-A697-7E2FCEBD4E0C}" type="slidenum">
              <a:rPr lang="fr-FR" smtClean="0"/>
              <a:t>6</a:t>
            </a:fld>
            <a:endParaRPr lang="fr-FR" dirty="0"/>
          </a:p>
        </p:txBody>
      </p:sp>
      <p:sp>
        <p:nvSpPr>
          <p:cNvPr id="10" name="Espace réservé du pied de page 1"/>
          <p:cNvSpPr txBox="1">
            <a:spLocks/>
          </p:cNvSpPr>
          <p:nvPr/>
        </p:nvSpPr>
        <p:spPr>
          <a:xfrm>
            <a:off x="54858" y="6356350"/>
            <a:ext cx="1337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JP LARBRE - ICP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1136DA1-10EC-4935-9600-6EC180A80A1C}"/>
              </a:ext>
            </a:extLst>
          </p:cNvPr>
          <p:cNvSpPr/>
          <p:nvPr/>
        </p:nvSpPr>
        <p:spPr>
          <a:xfrm>
            <a:off x="385089" y="2018306"/>
            <a:ext cx="328142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fr-FR" b="1" dirty="0"/>
              <a:t>Canon conventionnel</a:t>
            </a:r>
          </a:p>
          <a:p>
            <a:pPr lvl="1">
              <a:spcBef>
                <a:spcPts val="600"/>
              </a:spcBef>
            </a:pPr>
            <a:r>
              <a:rPr lang="fr-FR" dirty="0"/>
              <a:t> -&gt; canon thermoïonique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fr-F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b="1" dirty="0"/>
              <a:t>processus d’émission </a:t>
            </a:r>
            <a:r>
              <a:rPr lang="fr-FR" dirty="0"/>
              <a:t>:</a:t>
            </a:r>
          </a:p>
          <a:p>
            <a:pPr marL="285750" indent="-285750">
              <a:buFont typeface="Wingdings" panose="05000000000000000000" pitchFamily="2" charset="2"/>
              <a:buChar char=""/>
            </a:pPr>
            <a:endParaRPr lang="fr-FR" b="1" cap="small" dirty="0">
              <a:solidFill>
                <a:schemeClr val="accent2"/>
              </a:solidFill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F269DA4-3641-4596-B766-4C7DCC13E4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7105" y="3853076"/>
            <a:ext cx="2224019" cy="1678666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330ECBC6-C284-45F2-83DD-59C1CA1603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5126" y="3798421"/>
            <a:ext cx="2293848" cy="1733321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E27382B5-5E86-4226-8156-9D5574FA236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47210" y="3913899"/>
            <a:ext cx="2095036" cy="1559283"/>
          </a:xfrm>
          <a:prstGeom prst="rect">
            <a:avLst/>
          </a:prstGeom>
        </p:spPr>
      </p:pic>
      <p:sp>
        <p:nvSpPr>
          <p:cNvPr id="27" name="Flèche vers le bas 12">
            <a:extLst>
              <a:ext uri="{FF2B5EF4-FFF2-40B4-BE49-F238E27FC236}">
                <a16:creationId xmlns:a16="http://schemas.microsoft.com/office/drawing/2014/main" id="{06D28A41-DD3F-4B7D-95C4-7C695285F9B7}"/>
              </a:ext>
            </a:extLst>
          </p:cNvPr>
          <p:cNvSpPr/>
          <p:nvPr/>
        </p:nvSpPr>
        <p:spPr>
          <a:xfrm>
            <a:off x="5728386" y="5326115"/>
            <a:ext cx="270030" cy="3960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35D9998-6C6D-44EA-935A-634AD2AF8DF2}"/>
              </a:ext>
            </a:extLst>
          </p:cNvPr>
          <p:cNvSpPr/>
          <p:nvPr/>
        </p:nvSpPr>
        <p:spPr>
          <a:xfrm>
            <a:off x="4592327" y="5700607"/>
            <a:ext cx="25377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dirty="0"/>
              <a:t>ELYSE - </a:t>
            </a:r>
            <a:r>
              <a:rPr lang="fr-FR" dirty="0">
                <a:latin typeface="Calibri" pitchFamily="34" charset="0"/>
              </a:rPr>
              <a:t>(effet direct)</a:t>
            </a:r>
          </a:p>
        </p:txBody>
      </p:sp>
      <p:sp>
        <p:nvSpPr>
          <p:cNvPr id="29" name="Flèche vers le bas 12">
            <a:extLst>
              <a:ext uri="{FF2B5EF4-FFF2-40B4-BE49-F238E27FC236}">
                <a16:creationId xmlns:a16="http://schemas.microsoft.com/office/drawing/2014/main" id="{8D6ECCBD-05E4-4C8D-A78F-40EE860A3E86}"/>
              </a:ext>
            </a:extLst>
          </p:cNvPr>
          <p:cNvSpPr/>
          <p:nvPr/>
        </p:nvSpPr>
        <p:spPr>
          <a:xfrm>
            <a:off x="9073392" y="5369845"/>
            <a:ext cx="270030" cy="3960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CF0C98E-C88F-4ECE-9347-B159C62EE3C5}"/>
              </a:ext>
            </a:extLst>
          </p:cNvPr>
          <p:cNvSpPr/>
          <p:nvPr/>
        </p:nvSpPr>
        <p:spPr>
          <a:xfrm>
            <a:off x="7961533" y="5757882"/>
            <a:ext cx="25377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dirty="0"/>
              <a:t>ELYSE  - </a:t>
            </a:r>
            <a:r>
              <a:rPr lang="fr-FR" dirty="0">
                <a:latin typeface="Calibri" pitchFamily="34" charset="0"/>
              </a:rPr>
              <a:t>(effet indirect)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CEEFC24-E5EE-4F6A-9677-66725AEA9F43}"/>
              </a:ext>
            </a:extLst>
          </p:cNvPr>
          <p:cNvSpPr/>
          <p:nvPr/>
        </p:nvSpPr>
        <p:spPr>
          <a:xfrm>
            <a:off x="4561806" y="3470761"/>
            <a:ext cx="15454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"/>
            </a:pPr>
            <a:r>
              <a:rPr lang="fr-FR" dirty="0"/>
              <a:t>On </a:t>
            </a:r>
            <a:r>
              <a:rPr lang="fr-FR" b="1" dirty="0">
                <a:solidFill>
                  <a:srgbClr val="002060"/>
                </a:solidFill>
              </a:rPr>
              <a:t>éclaire</a:t>
            </a:r>
            <a:endParaRPr lang="fr-FR" b="1" cap="small" dirty="0">
              <a:solidFill>
                <a:srgbClr val="002060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2D722EC-B901-4EA4-8D2D-6A03401B0F15}"/>
              </a:ext>
            </a:extLst>
          </p:cNvPr>
          <p:cNvSpPr/>
          <p:nvPr/>
        </p:nvSpPr>
        <p:spPr>
          <a:xfrm>
            <a:off x="1147210" y="3544567"/>
            <a:ext cx="17571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ð"/>
            </a:pPr>
            <a:r>
              <a:rPr lang="fr-FR" dirty="0"/>
              <a:t>On </a:t>
            </a:r>
            <a:r>
              <a:rPr lang="fr-FR" b="1" dirty="0">
                <a:solidFill>
                  <a:srgbClr val="002060"/>
                </a:solidFill>
              </a:rPr>
              <a:t>chauffe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B5975DB-74E6-425E-BEE0-71EA3EBAA150}"/>
              </a:ext>
            </a:extLst>
          </p:cNvPr>
          <p:cNvSpPr/>
          <p:nvPr/>
        </p:nvSpPr>
        <p:spPr>
          <a:xfrm>
            <a:off x="7961533" y="3446876"/>
            <a:ext cx="36164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"/>
            </a:pPr>
            <a:r>
              <a:rPr lang="fr-FR" dirty="0"/>
              <a:t>On applique un </a:t>
            </a:r>
            <a:r>
              <a:rPr lang="fr-FR" b="1" dirty="0">
                <a:solidFill>
                  <a:srgbClr val="002060"/>
                </a:solidFill>
              </a:rPr>
              <a:t>champ électrique</a:t>
            </a:r>
            <a:endParaRPr lang="fr-FR" b="1" cap="small" dirty="0">
              <a:solidFill>
                <a:srgbClr val="002060"/>
              </a:solidFill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3775F850-8EC7-460F-85D9-804A9F4BFF93}"/>
              </a:ext>
            </a:extLst>
          </p:cNvPr>
          <p:cNvSpPr/>
          <p:nvPr/>
        </p:nvSpPr>
        <p:spPr>
          <a:xfrm>
            <a:off x="4425696" y="1793880"/>
            <a:ext cx="7152335" cy="4448958"/>
          </a:xfrm>
          <a:prstGeom prst="round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D032481-2D32-44BB-B64B-EE2D378A63B5}"/>
              </a:ext>
            </a:extLst>
          </p:cNvPr>
          <p:cNvSpPr/>
          <p:nvPr/>
        </p:nvSpPr>
        <p:spPr>
          <a:xfrm>
            <a:off x="4071205" y="2064176"/>
            <a:ext cx="5732131" cy="1585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b="1" dirty="0"/>
              <a:t>Canon RF </a:t>
            </a:r>
            <a:r>
              <a:rPr lang="fr-FR" dirty="0"/>
              <a:t>-&gt; Photoinjecteur</a:t>
            </a:r>
          </a:p>
          <a:p>
            <a:pPr lvl="1">
              <a:spcBef>
                <a:spcPts val="1200"/>
              </a:spcBef>
            </a:pPr>
            <a:endParaRPr lang="fr-FR" dirty="0"/>
          </a:p>
          <a:p>
            <a:pPr marL="742950" lvl="1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fr-FR" b="1" dirty="0"/>
              <a:t>processus d’émission </a:t>
            </a:r>
            <a:r>
              <a:rPr lang="fr-FR" dirty="0"/>
              <a:t>:</a:t>
            </a:r>
          </a:p>
          <a:p>
            <a:pPr marL="285750" indent="-285750">
              <a:buFont typeface="Wingdings" panose="05000000000000000000" pitchFamily="2" charset="2"/>
              <a:buChar char=""/>
            </a:pPr>
            <a:endParaRPr lang="fr-FR" b="1" cap="small" dirty="0">
              <a:solidFill>
                <a:schemeClr val="accent2"/>
              </a:solidFill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08C908AD-B496-4407-8CBF-816F2C60DF2F}"/>
              </a:ext>
            </a:extLst>
          </p:cNvPr>
          <p:cNvSpPr/>
          <p:nvPr/>
        </p:nvSpPr>
        <p:spPr>
          <a:xfrm>
            <a:off x="873306" y="1793880"/>
            <a:ext cx="2709682" cy="4424851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F9F2F92-B0BD-4CA1-AE21-34C3376D6942}"/>
              </a:ext>
            </a:extLst>
          </p:cNvPr>
          <p:cNvSpPr txBox="1"/>
          <p:nvPr/>
        </p:nvSpPr>
        <p:spPr>
          <a:xfrm>
            <a:off x="5613951" y="3961719"/>
            <a:ext cx="14559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Apport d’énergie</a:t>
            </a: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2C3B0173-18BA-4C7E-A8B6-58B1E8A308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31" y="881630"/>
            <a:ext cx="1369221" cy="365126"/>
          </a:xfrm>
          <a:prstGeom prst="rect">
            <a:avLst/>
          </a:prstGeom>
        </p:spPr>
      </p:pic>
      <p:pic>
        <p:nvPicPr>
          <p:cNvPr id="35" name="image6.png">
            <a:extLst>
              <a:ext uri="{FF2B5EF4-FFF2-40B4-BE49-F238E27FC236}">
                <a16:creationId xmlns:a16="http://schemas.microsoft.com/office/drawing/2014/main" id="{49162D53-4DEE-4CFF-BB65-347B4BE8E57E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4858" y="1361586"/>
            <a:ext cx="12060000" cy="9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7768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01D2A8-A5E6-42AC-B2E3-13619E406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378" y="185950"/>
            <a:ext cx="10515600" cy="1093012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 d’électrons</a:t>
            </a:r>
            <a:br>
              <a:rPr lang="fr-FR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3600" dirty="0">
                <a:solidFill>
                  <a:srgbClr val="002060"/>
                </a:solidFill>
              </a:rPr>
              <a:t>Canon thermo-ionique</a:t>
            </a:r>
            <a:endParaRPr lang="fr-FR" sz="3200" dirty="0"/>
          </a:p>
        </p:txBody>
      </p:sp>
      <p:sp>
        <p:nvSpPr>
          <p:cNvPr id="17" name="Rectangle 16"/>
          <p:cNvSpPr/>
          <p:nvPr/>
        </p:nvSpPr>
        <p:spPr>
          <a:xfrm>
            <a:off x="618370" y="1680048"/>
            <a:ext cx="7992230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fr-FR" b="1" cap="small" dirty="0"/>
              <a:t>Principe</a:t>
            </a:r>
            <a:r>
              <a:rPr lang="fr-FR" dirty="0"/>
              <a:t> : </a:t>
            </a:r>
          </a:p>
          <a:p>
            <a:r>
              <a:rPr lang="fr-FR" dirty="0"/>
              <a:t>1. Chauffage d’une cathode -&gt; les électrons dépassent l’énergie potentielle </a:t>
            </a:r>
          </a:p>
          <a:p>
            <a:r>
              <a:rPr lang="fr-FR" dirty="0"/>
              <a:t>et s’échappe du matériau.</a:t>
            </a:r>
          </a:p>
          <a:p>
            <a:pPr>
              <a:spcBef>
                <a:spcPts val="600"/>
              </a:spcBef>
            </a:pPr>
            <a:r>
              <a:rPr lang="fr-FR" dirty="0"/>
              <a:t>2. Champ électrique -&gt; accélération des particules vers une anode</a:t>
            </a:r>
          </a:p>
        </p:txBody>
      </p:sp>
      <p:pic>
        <p:nvPicPr>
          <p:cNvPr id="23" name="Graphique 6">
            <a:extLst>
              <a:ext uri="{FF2B5EF4-FFF2-40B4-BE49-F238E27FC236}">
                <a16:creationId xmlns:a16="http://schemas.microsoft.com/office/drawing/2014/main" id="{9D512CA8-6C77-4E1D-B54E-77F878D4BB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08776" y="187570"/>
            <a:ext cx="1467182" cy="517375"/>
          </a:xfrm>
          <a:prstGeom prst="rect">
            <a:avLst/>
          </a:prstGeom>
        </p:spPr>
      </p:pic>
      <p:pic>
        <p:nvPicPr>
          <p:cNvPr id="27" name="Espace réservé du contenu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87" y="187570"/>
            <a:ext cx="1467182" cy="996461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Atelier "Accélétrateur, Recherche et Société"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4BB6A-17CD-4C1D-A697-7E2FCEBD4E0C}" type="slidenum">
              <a:rPr lang="fr-FR" smtClean="0"/>
              <a:t>7</a:t>
            </a:fld>
            <a:endParaRPr lang="fr-FR" dirty="0"/>
          </a:p>
        </p:txBody>
      </p:sp>
      <p:sp>
        <p:nvSpPr>
          <p:cNvPr id="28" name="Espace réservé du pied de page 1"/>
          <p:cNvSpPr txBox="1">
            <a:spLocks/>
          </p:cNvSpPr>
          <p:nvPr/>
        </p:nvSpPr>
        <p:spPr>
          <a:xfrm>
            <a:off x="54858" y="6356350"/>
            <a:ext cx="1337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JP LARBRE - ICP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B04D6CE-964D-4B3E-8D02-129D1273A1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278" y="3276622"/>
            <a:ext cx="6048546" cy="267864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8150D58-4CB1-4560-9B21-B988E31923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31" y="881630"/>
            <a:ext cx="1369221" cy="365126"/>
          </a:xfrm>
          <a:prstGeom prst="rect">
            <a:avLst/>
          </a:prstGeom>
        </p:spPr>
      </p:pic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297419D0-FAE7-4BE4-808A-E74AF769CE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3824" y="3723287"/>
            <a:ext cx="4784679" cy="192329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sz="1800" b="1" dirty="0">
                <a:solidFill>
                  <a:srgbClr val="C00000"/>
                </a:solidFill>
              </a:rPr>
              <a:t>Inconvénients</a:t>
            </a:r>
            <a:endParaRPr lang="fr-FR" sz="1600" b="1" dirty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fr-FR" sz="1800" dirty="0">
                <a:solidFill>
                  <a:srgbClr val="C00000"/>
                </a:solidFill>
              </a:rPr>
              <a:t>A la source -&gt; qualité de faisceau moins bonne car émittance plus grande</a:t>
            </a:r>
          </a:p>
          <a:p>
            <a:pPr>
              <a:buFontTx/>
              <a:buChar char="-"/>
            </a:pPr>
            <a:r>
              <a:rPr lang="fr-FR" sz="1800" dirty="0">
                <a:solidFill>
                  <a:srgbClr val="C00000"/>
                </a:solidFill>
              </a:rPr>
              <a:t>Nécessite des sections supplémentaires (« pré groupeur et groupeurs ») -&gt; grande taille !</a:t>
            </a:r>
          </a:p>
          <a:p>
            <a:pPr>
              <a:buFontTx/>
              <a:buChar char="-"/>
            </a:pPr>
            <a:r>
              <a:rPr lang="fr-FR" sz="1800" dirty="0">
                <a:solidFill>
                  <a:srgbClr val="C00000"/>
                </a:solidFill>
              </a:rPr>
              <a:t>Durée des impulsions = qqs ns</a:t>
            </a: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1D84E1C0-8150-49C6-9635-B4A9CFCB1318}"/>
              </a:ext>
            </a:extLst>
          </p:cNvPr>
          <p:cNvSpPr txBox="1">
            <a:spLocks/>
          </p:cNvSpPr>
          <p:nvPr/>
        </p:nvSpPr>
        <p:spPr>
          <a:xfrm>
            <a:off x="241212" y="4981781"/>
            <a:ext cx="2306916" cy="809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dirty="0">
                <a:solidFill>
                  <a:srgbClr val="002060"/>
                </a:solidFill>
              </a:rPr>
              <a:t>Canon à tension </a:t>
            </a:r>
          </a:p>
          <a:p>
            <a:pPr marL="0" indent="0">
              <a:buNone/>
            </a:pPr>
            <a:r>
              <a:rPr lang="fr-FR" sz="1800" dirty="0">
                <a:solidFill>
                  <a:srgbClr val="002060"/>
                </a:solidFill>
              </a:rPr>
              <a:t>continue (HT = qqs kV)</a:t>
            </a:r>
          </a:p>
        </p:txBody>
      </p:sp>
      <p:pic>
        <p:nvPicPr>
          <p:cNvPr id="18" name="image6.png">
            <a:extLst>
              <a:ext uri="{FF2B5EF4-FFF2-40B4-BE49-F238E27FC236}">
                <a16:creationId xmlns:a16="http://schemas.microsoft.com/office/drawing/2014/main" id="{C9EC1E4E-0205-4226-809B-BD4E35D8C6D8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4858" y="1361586"/>
            <a:ext cx="12060000" cy="9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4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01D2A8-A5E6-42AC-B2E3-13619E406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589" y="187570"/>
            <a:ext cx="10515600" cy="1129181"/>
          </a:xfrm>
        </p:spPr>
        <p:txBody>
          <a:bodyPr>
            <a:normAutofit/>
          </a:bodyPr>
          <a:lstStyle/>
          <a:p>
            <a:pPr algn="ctr"/>
            <a:r>
              <a:rPr lang="fr-FR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 d’électrons </a:t>
            </a:r>
            <a:br>
              <a:rPr lang="fr-FR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3200" dirty="0">
                <a:solidFill>
                  <a:srgbClr val="002060"/>
                </a:solidFill>
              </a:rPr>
              <a:t>L’accélération résonnante RF</a:t>
            </a:r>
            <a:endParaRPr lang="fr-FR" sz="3200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2381" y="2902524"/>
            <a:ext cx="3289986" cy="319697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83167" y="1738050"/>
            <a:ext cx="1027033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000" b="1" cap="small" dirty="0">
                <a:solidFill>
                  <a:srgbClr val="002060"/>
                </a:solidFill>
              </a:rPr>
              <a:t>Objectif</a:t>
            </a:r>
            <a:r>
              <a:rPr lang="fr-FR" sz="2000" dirty="0"/>
              <a:t> : Ajouter un grand nombre d’accélérations successives avec des cavités résonantes au lieu d’augmenter la différence de tension</a:t>
            </a:r>
          </a:p>
          <a:p>
            <a:pPr marL="800100" lvl="1" indent="-438150">
              <a:spcBef>
                <a:spcPts val="600"/>
              </a:spcBef>
              <a:buFont typeface="Wingdings" panose="05000000000000000000" pitchFamily="2" charset="2"/>
              <a:buChar char="ð"/>
            </a:pPr>
            <a:r>
              <a:rPr lang="fr-FR" sz="2000" dirty="0"/>
              <a:t>Piéger une onde RF stationnaire dans une cavité et y faire passer le faisceau</a:t>
            </a:r>
            <a:endParaRPr lang="fr-FR" sz="2000" b="1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2FA5F58-B413-4EB1-9D05-4418CBFB1634}"/>
              </a:ext>
            </a:extLst>
          </p:cNvPr>
          <p:cNvSpPr txBox="1"/>
          <p:nvPr/>
        </p:nvSpPr>
        <p:spPr>
          <a:xfrm>
            <a:off x="6641828" y="3251822"/>
            <a:ext cx="1511572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002060"/>
                </a:solidFill>
              </a:rPr>
              <a:t>Canon</a:t>
            </a:r>
            <a:r>
              <a:rPr lang="fr-FR" sz="2000" dirty="0">
                <a:solidFill>
                  <a:srgbClr val="002060"/>
                </a:solidFill>
              </a:rPr>
              <a:t> </a:t>
            </a:r>
          </a:p>
          <a:p>
            <a:r>
              <a:rPr lang="fr-FR" sz="2000" dirty="0">
                <a:solidFill>
                  <a:srgbClr val="002060"/>
                </a:solidFill>
              </a:rPr>
              <a:t>à 1,5 cavités </a:t>
            </a:r>
          </a:p>
          <a:p>
            <a:r>
              <a:rPr lang="fr-FR" sz="2000" dirty="0">
                <a:solidFill>
                  <a:srgbClr val="002060"/>
                </a:solidFill>
              </a:rPr>
              <a:t>ou cellules</a:t>
            </a:r>
          </a:p>
        </p:txBody>
      </p:sp>
      <p:pic>
        <p:nvPicPr>
          <p:cNvPr id="23" name="Graphique 6">
            <a:extLst>
              <a:ext uri="{FF2B5EF4-FFF2-40B4-BE49-F238E27FC236}">
                <a16:creationId xmlns:a16="http://schemas.microsoft.com/office/drawing/2014/main" id="{9D512CA8-6C77-4E1D-B54E-77F878D4BB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08776" y="187570"/>
            <a:ext cx="1467182" cy="517375"/>
          </a:xfrm>
          <a:prstGeom prst="rect">
            <a:avLst/>
          </a:prstGeom>
        </p:spPr>
      </p:pic>
      <p:pic>
        <p:nvPicPr>
          <p:cNvPr id="27" name="Espace réservé du contenu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87" y="187570"/>
            <a:ext cx="1467182" cy="996461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Atelier "Accélétrateur, Recherche et Société"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4BB6A-17CD-4C1D-A697-7E2FCEBD4E0C}" type="slidenum">
              <a:rPr lang="fr-FR" smtClean="0"/>
              <a:t>8</a:t>
            </a:fld>
            <a:endParaRPr lang="fr-FR"/>
          </a:p>
        </p:txBody>
      </p:sp>
      <p:sp>
        <p:nvSpPr>
          <p:cNvPr id="28" name="Espace réservé du pied de page 1"/>
          <p:cNvSpPr txBox="1">
            <a:spLocks/>
          </p:cNvSpPr>
          <p:nvPr/>
        </p:nvSpPr>
        <p:spPr>
          <a:xfrm>
            <a:off x="54858" y="6356350"/>
            <a:ext cx="1337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JP LARBRE - ICP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899C8D3E-0877-46CC-A645-9FCCF713A766}"/>
              </a:ext>
            </a:extLst>
          </p:cNvPr>
          <p:cNvCxnSpPr>
            <a:cxnSpLocks/>
          </p:cNvCxnSpPr>
          <p:nvPr/>
        </p:nvCxnSpPr>
        <p:spPr>
          <a:xfrm>
            <a:off x="8153400" y="3852672"/>
            <a:ext cx="1428734" cy="95805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811972D7-89FE-4AFA-9EE4-DBBE26CF339B}"/>
              </a:ext>
            </a:extLst>
          </p:cNvPr>
          <p:cNvCxnSpPr>
            <a:cxnSpLocks/>
          </p:cNvCxnSpPr>
          <p:nvPr/>
        </p:nvCxnSpPr>
        <p:spPr>
          <a:xfrm>
            <a:off x="8153400" y="3852672"/>
            <a:ext cx="2176686" cy="8296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857AADFA-C600-4828-9161-5C33198DCE5C}"/>
              </a:ext>
            </a:extLst>
          </p:cNvPr>
          <p:cNvSpPr/>
          <p:nvPr/>
        </p:nvSpPr>
        <p:spPr>
          <a:xfrm>
            <a:off x="687998" y="3040096"/>
            <a:ext cx="6521262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2000" b="1" dirty="0">
                <a:solidFill>
                  <a:srgbClr val="002060"/>
                </a:solidFill>
              </a:rPr>
              <a:t>Ondes électromagnétiques radiofréquences</a:t>
            </a:r>
          </a:p>
          <a:p>
            <a:pPr marL="354013" defTabSz="354013">
              <a:buNone/>
              <a:tabLst>
                <a:tab pos="354013" algn="l"/>
              </a:tabLst>
            </a:pPr>
            <a:r>
              <a:rPr lang="fr-FR" dirty="0"/>
              <a:t>Le champ d’une cavité RF est généré pour osciller à une fréquence donnée 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16C82B4C-5F22-4DC9-8876-D40E715DC5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31" y="881630"/>
            <a:ext cx="1369221" cy="365126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AC5D097-31CA-4704-B716-A86A8C0C810E}"/>
              </a:ext>
            </a:extLst>
          </p:cNvPr>
          <p:cNvSpPr/>
          <p:nvPr/>
        </p:nvSpPr>
        <p:spPr>
          <a:xfrm rot="21025809">
            <a:off x="10615674" y="4520122"/>
            <a:ext cx="432000" cy="144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image6.png">
            <a:extLst>
              <a:ext uri="{FF2B5EF4-FFF2-40B4-BE49-F238E27FC236}">
                <a16:creationId xmlns:a16="http://schemas.microsoft.com/office/drawing/2014/main" id="{A516F9F2-9CB1-4FAD-8642-1071ADB5A12A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4858" y="1361586"/>
            <a:ext cx="12060000" cy="9271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778589" y="4094360"/>
            <a:ext cx="64258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FR" sz="2000" b="1" dirty="0">
                <a:solidFill>
                  <a:srgbClr val="002060"/>
                </a:solidFill>
              </a:rPr>
              <a:t>2 types de cavités</a:t>
            </a:r>
          </a:p>
          <a:p>
            <a:pPr marL="623888" indent="-263525" defTabSz="354013">
              <a:buFont typeface="Arial" panose="020B0604020202020204" pitchFamily="34" charset="0"/>
              <a:buChar char="•"/>
            </a:pPr>
            <a:r>
              <a:rPr lang="fr-FR" sz="2000" dirty="0"/>
              <a:t>	Cavités </a:t>
            </a:r>
            <a:r>
              <a:rPr lang="fr-FR" sz="2000" b="1" dirty="0"/>
              <a:t>chaudes</a:t>
            </a:r>
            <a:r>
              <a:rPr lang="fr-FR" sz="2000" dirty="0"/>
              <a:t> -&gt; gradient de ~ </a:t>
            </a:r>
            <a:r>
              <a:rPr lang="fr-FR" sz="2000" b="1" dirty="0">
                <a:solidFill>
                  <a:schemeClr val="accent1">
                    <a:lumMod val="75000"/>
                  </a:schemeClr>
                </a:solidFill>
              </a:rPr>
              <a:t>50MV/m </a:t>
            </a:r>
          </a:p>
          <a:p>
            <a:pPr marL="720725" lvl="1" indent="-360363" defTabSz="354013">
              <a:buFont typeface="Arial" panose="020B0604020202020204" pitchFamily="34" charset="0"/>
              <a:buChar char="•"/>
            </a:pPr>
            <a:r>
              <a:rPr lang="fr-FR" sz="2000" dirty="0"/>
              <a:t>Cavités </a:t>
            </a:r>
            <a:r>
              <a:rPr lang="fr-FR" sz="2000" b="1" dirty="0"/>
              <a:t>supraconductrices</a:t>
            </a:r>
            <a:r>
              <a:rPr lang="fr-FR" sz="2000" dirty="0"/>
              <a:t> -&gt; gradient de &gt;</a:t>
            </a:r>
            <a:r>
              <a:rPr lang="fr-FR" sz="2000" b="1" dirty="0">
                <a:solidFill>
                  <a:schemeClr val="accent1">
                    <a:lumMod val="75000"/>
                  </a:schemeClr>
                </a:solidFill>
              </a:rPr>
              <a:t>100MV/m</a:t>
            </a:r>
            <a:r>
              <a:rPr lang="fr-FR" sz="2000" dirty="0"/>
              <a:t> </a:t>
            </a:r>
          </a:p>
          <a:p>
            <a:pPr marL="720725" lvl="1" indent="-360363" defTabSz="354013">
              <a:buFont typeface="Arial" panose="020B0604020202020204" pitchFamily="34" charset="0"/>
              <a:buChar char="•"/>
            </a:pP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371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01D2A8-A5E6-42AC-B2E3-13619E406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556"/>
            <a:ext cx="10515600" cy="1127256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Canon à électrons avec LASER </a:t>
            </a:r>
            <a:br>
              <a:rPr lang="fr-F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3600" dirty="0">
                <a:solidFill>
                  <a:srgbClr val="002060"/>
                </a:solidFill>
              </a:rPr>
              <a:t>Photoinjecteur</a:t>
            </a:r>
            <a:endParaRPr lang="fr-FR" sz="3200" dirty="0"/>
          </a:p>
        </p:txBody>
      </p:sp>
      <p:sp>
        <p:nvSpPr>
          <p:cNvPr id="20" name="Rectangle 19"/>
          <p:cNvSpPr/>
          <p:nvPr/>
        </p:nvSpPr>
        <p:spPr>
          <a:xfrm>
            <a:off x="618370" y="4087810"/>
            <a:ext cx="5045451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000" b="1" dirty="0">
                <a:solidFill>
                  <a:srgbClr val="002060"/>
                </a:solidFill>
              </a:rPr>
              <a:t>FAISCEAU d’électrons</a:t>
            </a:r>
          </a:p>
          <a:p>
            <a:pPr marL="722313" indent="-3619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Les propriétés du faisceau d'électrons →  performances du laser (intensité, phase et stabilité spatiale)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2FA5F58-B413-4EB1-9D05-4418CBFB1634}"/>
              </a:ext>
            </a:extLst>
          </p:cNvPr>
          <p:cNvSpPr txBox="1"/>
          <p:nvPr/>
        </p:nvSpPr>
        <p:spPr>
          <a:xfrm>
            <a:off x="10735627" y="4185316"/>
            <a:ext cx="1369222" cy="584775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rgbClr val="002060"/>
                </a:solidFill>
              </a:rPr>
              <a:t>(2) Photocathode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2FA5F58-B413-4EB1-9D05-4418CBFB1634}"/>
              </a:ext>
            </a:extLst>
          </p:cNvPr>
          <p:cNvSpPr txBox="1"/>
          <p:nvPr/>
        </p:nvSpPr>
        <p:spPr>
          <a:xfrm>
            <a:off x="8339155" y="5996064"/>
            <a:ext cx="1828965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00206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002060"/>
                </a:solidFill>
              </a:rPr>
              <a:t>Photo-injecteur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2FA5F58-B413-4EB1-9D05-4418CBFB1634}"/>
              </a:ext>
            </a:extLst>
          </p:cNvPr>
          <p:cNvSpPr txBox="1"/>
          <p:nvPr/>
        </p:nvSpPr>
        <p:spPr>
          <a:xfrm>
            <a:off x="6478771" y="5177220"/>
            <a:ext cx="1052350" cy="800219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002060"/>
                </a:solidFill>
              </a:rPr>
              <a:t>(1) </a:t>
            </a:r>
          </a:p>
          <a:p>
            <a:pPr algn="ctr"/>
            <a:r>
              <a:rPr lang="fr-FR" sz="1600" dirty="0">
                <a:solidFill>
                  <a:srgbClr val="002060"/>
                </a:solidFill>
              </a:rPr>
              <a:t>Impulsion</a:t>
            </a:r>
          </a:p>
          <a:p>
            <a:pPr algn="ctr"/>
            <a:r>
              <a:rPr lang="fr-FR" sz="1600" dirty="0">
                <a:solidFill>
                  <a:srgbClr val="002060"/>
                </a:solidFill>
              </a:rPr>
              <a:t>laser</a:t>
            </a:r>
          </a:p>
        </p:txBody>
      </p:sp>
      <p:pic>
        <p:nvPicPr>
          <p:cNvPr id="23" name="Graphique 6">
            <a:extLst>
              <a:ext uri="{FF2B5EF4-FFF2-40B4-BE49-F238E27FC236}">
                <a16:creationId xmlns:a16="http://schemas.microsoft.com/office/drawing/2014/main" id="{9D512CA8-6C77-4E1D-B54E-77F878D4BB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08776" y="187570"/>
            <a:ext cx="1467182" cy="517375"/>
          </a:xfrm>
          <a:prstGeom prst="rect">
            <a:avLst/>
          </a:prstGeom>
        </p:spPr>
      </p:pic>
      <p:pic>
        <p:nvPicPr>
          <p:cNvPr id="27" name="Espace réservé du contenu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87" y="187570"/>
            <a:ext cx="1467182" cy="996461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Atelier "</a:t>
            </a:r>
            <a:r>
              <a:rPr lang="fr-FR" dirty="0" err="1"/>
              <a:t>Accélétrateur</a:t>
            </a:r>
            <a:r>
              <a:rPr lang="fr-FR" dirty="0"/>
              <a:t>, Recherche et Société"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4BB6A-17CD-4C1D-A697-7E2FCEBD4E0C}" type="slidenum">
              <a:rPr lang="fr-FR" smtClean="0"/>
              <a:t>9</a:t>
            </a:fld>
            <a:endParaRPr lang="fr-FR" dirty="0"/>
          </a:p>
        </p:txBody>
      </p:sp>
      <p:sp>
        <p:nvSpPr>
          <p:cNvPr id="28" name="Espace réservé du pied de page 1"/>
          <p:cNvSpPr txBox="1">
            <a:spLocks/>
          </p:cNvSpPr>
          <p:nvPr/>
        </p:nvSpPr>
        <p:spPr>
          <a:xfrm>
            <a:off x="54858" y="6356350"/>
            <a:ext cx="1337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JP LARBRE - ICP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C6BF1890-8DA8-4FBF-88F4-91D1EC9994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31" y="881630"/>
            <a:ext cx="1369221" cy="365126"/>
          </a:xfrm>
          <a:prstGeom prst="rect">
            <a:avLst/>
          </a:prstGeom>
        </p:spPr>
      </p:pic>
      <p:pic>
        <p:nvPicPr>
          <p:cNvPr id="25" name="image6.png">
            <a:extLst>
              <a:ext uri="{FF2B5EF4-FFF2-40B4-BE49-F238E27FC236}">
                <a16:creationId xmlns:a16="http://schemas.microsoft.com/office/drawing/2014/main" id="{3D3896B5-900F-4F1C-AA1A-F5425461AA97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4858" y="1361586"/>
            <a:ext cx="12060000" cy="92710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FAB6039E-92C2-4F58-ADDF-739FFF4BC4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5803" y="2761845"/>
            <a:ext cx="3289986" cy="3196970"/>
          </a:xfrm>
          <a:prstGeom prst="rect">
            <a:avLst/>
          </a:prstGeom>
        </p:spPr>
      </p:pic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8F767678-8030-453F-8B66-943A173CB402}"/>
              </a:ext>
            </a:extLst>
          </p:cNvPr>
          <p:cNvCxnSpPr/>
          <p:nvPr/>
        </p:nvCxnSpPr>
        <p:spPr>
          <a:xfrm flipH="1">
            <a:off x="10519627" y="4432998"/>
            <a:ext cx="4320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579D4D3D-6FB0-4F82-BA66-085BADEC9750}"/>
              </a:ext>
            </a:extLst>
          </p:cNvPr>
          <p:cNvCxnSpPr/>
          <p:nvPr/>
        </p:nvCxnSpPr>
        <p:spPr>
          <a:xfrm flipV="1">
            <a:off x="9729921" y="4516711"/>
            <a:ext cx="376529" cy="72000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DC686A18-A0BD-48C5-BBDE-7EF520AD6226}"/>
              </a:ext>
            </a:extLst>
          </p:cNvPr>
          <p:cNvCxnSpPr/>
          <p:nvPr/>
        </p:nvCxnSpPr>
        <p:spPr>
          <a:xfrm flipV="1">
            <a:off x="7336675" y="4865028"/>
            <a:ext cx="612000" cy="108000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7" name="Oval 14">
            <a:extLst>
              <a:ext uri="{FF2B5EF4-FFF2-40B4-BE49-F238E27FC236}">
                <a16:creationId xmlns:a16="http://schemas.microsoft.com/office/drawing/2014/main" id="{B455B49B-8B5A-4D48-AF02-BA94E546A1E1}"/>
              </a:ext>
            </a:extLst>
          </p:cNvPr>
          <p:cNvSpPr>
            <a:spLocks noChangeArrowheads="1"/>
          </p:cNvSpPr>
          <p:nvPr/>
        </p:nvSpPr>
        <p:spPr bwMode="auto">
          <a:xfrm rot="20993007" flipH="1">
            <a:off x="6933507" y="4939292"/>
            <a:ext cx="299091" cy="1301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8" name="Oval 14">
            <a:extLst>
              <a:ext uri="{FF2B5EF4-FFF2-40B4-BE49-F238E27FC236}">
                <a16:creationId xmlns:a16="http://schemas.microsoft.com/office/drawing/2014/main" id="{3833A03B-A66B-4D61-9E60-6A43B200A3AA}"/>
              </a:ext>
            </a:extLst>
          </p:cNvPr>
          <p:cNvSpPr>
            <a:spLocks noChangeArrowheads="1"/>
          </p:cNvSpPr>
          <p:nvPr/>
        </p:nvSpPr>
        <p:spPr bwMode="auto">
          <a:xfrm rot="20993007" flipH="1">
            <a:off x="8903485" y="4577633"/>
            <a:ext cx="190931" cy="7073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8575">
            <a:solidFill>
              <a:srgbClr val="C00000"/>
            </a:solidFill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D1F933DA-2FBA-48BD-87D7-4E608C7158C2}"/>
              </a:ext>
            </a:extLst>
          </p:cNvPr>
          <p:cNvCxnSpPr/>
          <p:nvPr/>
        </p:nvCxnSpPr>
        <p:spPr>
          <a:xfrm flipH="1">
            <a:off x="9155174" y="4492654"/>
            <a:ext cx="936000" cy="108000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0" name="ZoneTexte 39">
            <a:extLst>
              <a:ext uri="{FF2B5EF4-FFF2-40B4-BE49-F238E27FC236}">
                <a16:creationId xmlns:a16="http://schemas.microsoft.com/office/drawing/2014/main" id="{10B0ED0D-4083-4407-945E-2440F1331D89}"/>
              </a:ext>
            </a:extLst>
          </p:cNvPr>
          <p:cNvSpPr txBox="1"/>
          <p:nvPr/>
        </p:nvSpPr>
        <p:spPr>
          <a:xfrm>
            <a:off x="7326627" y="3089557"/>
            <a:ext cx="1064440" cy="369332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2060"/>
                </a:solidFill>
              </a:rPr>
              <a:t>RF Field</a:t>
            </a:r>
          </a:p>
        </p:txBody>
      </p: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8560F791-2A45-4B68-A612-870A526212F5}"/>
              </a:ext>
            </a:extLst>
          </p:cNvPr>
          <p:cNvCxnSpPr/>
          <p:nvPr/>
        </p:nvCxnSpPr>
        <p:spPr>
          <a:xfrm flipH="1">
            <a:off x="8766360" y="4218462"/>
            <a:ext cx="540000" cy="72000"/>
          </a:xfrm>
          <a:prstGeom prst="straightConnector1">
            <a:avLst/>
          </a:prstGeom>
          <a:ln w="38100">
            <a:headEnd type="oval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B5CC9906-F0DE-40E9-9FD2-204F6472B2EA}"/>
              </a:ext>
            </a:extLst>
          </p:cNvPr>
          <p:cNvCxnSpPr/>
          <p:nvPr/>
        </p:nvCxnSpPr>
        <p:spPr>
          <a:xfrm flipH="1">
            <a:off x="8728950" y="4055753"/>
            <a:ext cx="540000" cy="72000"/>
          </a:xfrm>
          <a:prstGeom prst="straightConnector1">
            <a:avLst/>
          </a:prstGeom>
          <a:ln w="38100">
            <a:headEnd type="oval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B18871D5-01AF-4485-A04B-DD2825F692FE}"/>
              </a:ext>
            </a:extLst>
          </p:cNvPr>
          <p:cNvCxnSpPr/>
          <p:nvPr/>
        </p:nvCxnSpPr>
        <p:spPr>
          <a:xfrm flipH="1">
            <a:off x="8809455" y="4822931"/>
            <a:ext cx="540000" cy="72000"/>
          </a:xfrm>
          <a:prstGeom prst="straightConnector1">
            <a:avLst/>
          </a:prstGeom>
          <a:ln w="38100">
            <a:headEnd type="oval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5ED21D3C-E800-4784-ACEF-FB59F7E117AB}"/>
              </a:ext>
            </a:extLst>
          </p:cNvPr>
          <p:cNvCxnSpPr/>
          <p:nvPr/>
        </p:nvCxnSpPr>
        <p:spPr>
          <a:xfrm flipH="1">
            <a:off x="8863321" y="4982030"/>
            <a:ext cx="540000" cy="72000"/>
          </a:xfrm>
          <a:prstGeom prst="straightConnector1">
            <a:avLst/>
          </a:prstGeom>
          <a:ln w="38100">
            <a:headEnd type="oval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AE8B0C56-3C11-43A1-867F-A30529E41ED0}"/>
              </a:ext>
            </a:extLst>
          </p:cNvPr>
          <p:cNvCxnSpPr/>
          <p:nvPr/>
        </p:nvCxnSpPr>
        <p:spPr>
          <a:xfrm flipH="1" flipV="1">
            <a:off x="7719045" y="3998031"/>
            <a:ext cx="1192624" cy="55723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8" name="ZoneTexte 47">
            <a:extLst>
              <a:ext uri="{FF2B5EF4-FFF2-40B4-BE49-F238E27FC236}">
                <a16:creationId xmlns:a16="http://schemas.microsoft.com/office/drawing/2014/main" id="{74876859-2CEF-4C09-BD9B-EA93C27EF175}"/>
              </a:ext>
            </a:extLst>
          </p:cNvPr>
          <p:cNvSpPr txBox="1"/>
          <p:nvPr/>
        </p:nvSpPr>
        <p:spPr>
          <a:xfrm>
            <a:off x="6046817" y="3648896"/>
            <a:ext cx="1763378" cy="369332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2060"/>
                </a:solidFill>
              </a:rPr>
              <a:t>Electron </a:t>
            </a:r>
            <a:r>
              <a:rPr lang="fr-FR" dirty="0" err="1">
                <a:solidFill>
                  <a:srgbClr val="002060"/>
                </a:solidFill>
              </a:rPr>
              <a:t>bunch</a:t>
            </a:r>
            <a:endParaRPr lang="fr-FR" dirty="0">
              <a:solidFill>
                <a:srgbClr val="002060"/>
              </a:solidFill>
            </a:endParaRPr>
          </a:p>
        </p:txBody>
      </p: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51BBC933-AC52-4229-8A31-7468EFCF8034}"/>
              </a:ext>
            </a:extLst>
          </p:cNvPr>
          <p:cNvCxnSpPr/>
          <p:nvPr/>
        </p:nvCxnSpPr>
        <p:spPr>
          <a:xfrm flipH="1" flipV="1">
            <a:off x="8156159" y="3507200"/>
            <a:ext cx="879611" cy="54196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 flipV="1">
            <a:off x="5666635" y="4499911"/>
            <a:ext cx="4486412" cy="7140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E2FA5F58-B413-4EB1-9D05-4418CBFB1634}"/>
              </a:ext>
            </a:extLst>
          </p:cNvPr>
          <p:cNvSpPr txBox="1"/>
          <p:nvPr/>
        </p:nvSpPr>
        <p:spPr>
          <a:xfrm>
            <a:off x="9854315" y="2902220"/>
            <a:ext cx="1125577" cy="584775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rgbClr val="002060"/>
                </a:solidFill>
              </a:rPr>
              <a:t>(3)</a:t>
            </a:r>
          </a:p>
          <a:p>
            <a:pPr algn="ctr"/>
            <a:r>
              <a:rPr lang="fr-FR" sz="1600" dirty="0">
                <a:solidFill>
                  <a:srgbClr val="002060"/>
                </a:solidFill>
              </a:rPr>
              <a:t>Canon RF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9818" y="1666424"/>
            <a:ext cx="11073003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000" b="1" dirty="0">
                <a:solidFill>
                  <a:srgbClr val="002060"/>
                </a:solidFill>
              </a:rPr>
              <a:t>Photoinjecteur</a:t>
            </a:r>
          </a:p>
          <a:p>
            <a:pPr marL="625475" indent="-2651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(1) Un laser illumine une cathode : apport d’énergie pour l’extraction des électrons de la cathode</a:t>
            </a:r>
          </a:p>
          <a:p>
            <a:pPr marL="625475" indent="-265113">
              <a:buFont typeface="Arial" panose="020B0604020202020204" pitchFamily="34" charset="0"/>
              <a:buChar char="•"/>
            </a:pPr>
            <a:r>
              <a:rPr lang="fr-FR" sz="2000" dirty="0"/>
              <a:t>(2) Photocathode : substrat en cuivre + dépôt</a:t>
            </a:r>
          </a:p>
          <a:p>
            <a:pPr marL="625475" indent="-265113">
              <a:buFont typeface="Arial" panose="020B0604020202020204" pitchFamily="34" charset="0"/>
              <a:buChar char="•"/>
            </a:pPr>
            <a:r>
              <a:rPr lang="fr-FR" sz="2000" dirty="0"/>
              <a:t>(3) Canon RF + un champ électrique 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dirty="0"/>
              <a:t>accélération des électrons</a:t>
            </a:r>
          </a:p>
          <a:p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92456765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210428005023"/>
  <p:tag name="MH_LIBRARY" val="CONTENTS"/>
  <p:tag name="MH_AUTOCOLOR" val="TRUE"/>
  <p:tag name="MH_TYPE" val="SECTION"/>
  <p:tag name="ID" val="545281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3057</TotalTime>
  <Words>2141</Words>
  <Application>Microsoft Office PowerPoint</Application>
  <PresentationFormat>Grand écran</PresentationFormat>
  <Paragraphs>554</Paragraphs>
  <Slides>28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41" baseType="lpstr">
      <vt:lpstr>等线</vt:lpstr>
      <vt:lpstr>等线 Light</vt:lpstr>
      <vt:lpstr>宋体</vt:lpstr>
      <vt:lpstr>Arial</vt:lpstr>
      <vt:lpstr>Calibri</vt:lpstr>
      <vt:lpstr>Calibri Light</vt:lpstr>
      <vt:lpstr>Corbel</vt:lpstr>
      <vt:lpstr>OPPOSans B</vt:lpstr>
      <vt:lpstr>Symbol</vt:lpstr>
      <vt:lpstr>Times New Roman</vt:lpstr>
      <vt:lpstr>Trebuchet MS</vt:lpstr>
      <vt:lpstr>Wingdings</vt:lpstr>
      <vt:lpstr>Thème Office</vt:lpstr>
      <vt:lpstr>Accélérateur d’électrons   Plateforme ELYSE</vt:lpstr>
      <vt:lpstr>Panorama des familles d’accélérateurs</vt:lpstr>
      <vt:lpstr>Les technologies</vt:lpstr>
      <vt:lpstr>Les types d’accélérateurs</vt:lpstr>
      <vt:lpstr>Présentation PowerPoint</vt:lpstr>
      <vt:lpstr>Sources d’électrons Les canons</vt:lpstr>
      <vt:lpstr>Source d’électrons Canon thermo-ionique</vt:lpstr>
      <vt:lpstr>Source d’électrons  L’accélération résonnante RF</vt:lpstr>
      <vt:lpstr>Canon à électrons avec LASER  Photoinjecteur</vt:lpstr>
      <vt:lpstr>Canon à électrons avec LASER  Synchronisation</vt:lpstr>
      <vt:lpstr>Canon à électrons  Structures</vt:lpstr>
      <vt:lpstr>Projet ELYSE Contexte et motivation</vt:lpstr>
      <vt:lpstr>Plateforme intrumentale</vt:lpstr>
      <vt:lpstr>Présentation PowerPoint</vt:lpstr>
      <vt:lpstr>Présentation PowerPoint</vt:lpstr>
      <vt:lpstr>Présentation PowerPoint</vt:lpstr>
      <vt:lpstr>Présentation PowerPoint</vt:lpstr>
      <vt:lpstr>La technique pompe-sonde setup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Merci de votre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FRI -Journée technique N°1 Présentation JP</dc:title>
  <dc:creator>larbre</dc:creator>
  <cp:lastModifiedBy>Jean-Philippe Larbre</cp:lastModifiedBy>
  <cp:revision>315</cp:revision>
  <dcterms:created xsi:type="dcterms:W3CDTF">2025-10-27T21:14:09Z</dcterms:created>
  <dcterms:modified xsi:type="dcterms:W3CDTF">2026-03-24T10:19:11Z</dcterms:modified>
</cp:coreProperties>
</file>